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3" r:id="rId3"/>
    <p:sldId id="339"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38" r:id="rId18"/>
    <p:sldId id="364" r:id="rId19"/>
    <p:sldId id="357" r:id="rId20"/>
    <p:sldId id="355" r:id="rId21"/>
    <p:sldId id="356" r:id="rId22"/>
    <p:sldId id="354" r:id="rId23"/>
    <p:sldId id="358" r:id="rId24"/>
    <p:sldId id="359" r:id="rId25"/>
    <p:sldId id="360" r:id="rId26"/>
    <p:sldId id="361" r:id="rId27"/>
    <p:sldId id="362" r:id="rId28"/>
    <p:sldId id="363" r:id="rId2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3589" autoAdjust="0"/>
  </p:normalViewPr>
  <p:slideViewPr>
    <p:cSldViewPr snapToGrid="0">
      <p:cViewPr varScale="1">
        <p:scale>
          <a:sx n="65" d="100"/>
          <a:sy n="65" d="100"/>
        </p:scale>
        <p:origin x="703"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07/03/2019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1331858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12</a:t>
            </a:fld>
            <a:endParaRPr lang="it-IT"/>
          </a:p>
        </p:txBody>
      </p:sp>
    </p:spTree>
    <p:extLst>
      <p:ext uri="{BB962C8B-B14F-4D97-AF65-F5344CB8AC3E}">
        <p14:creationId xmlns:p14="http://schemas.microsoft.com/office/powerpoint/2010/main" val="726849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13</a:t>
            </a:fld>
            <a:endParaRPr lang="it-IT"/>
          </a:p>
        </p:txBody>
      </p:sp>
    </p:spTree>
    <p:extLst>
      <p:ext uri="{BB962C8B-B14F-4D97-AF65-F5344CB8AC3E}">
        <p14:creationId xmlns:p14="http://schemas.microsoft.com/office/powerpoint/2010/main" val="1917459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14</a:t>
            </a:fld>
            <a:endParaRPr lang="it-IT"/>
          </a:p>
        </p:txBody>
      </p:sp>
    </p:spTree>
    <p:extLst>
      <p:ext uri="{BB962C8B-B14F-4D97-AF65-F5344CB8AC3E}">
        <p14:creationId xmlns:p14="http://schemas.microsoft.com/office/powerpoint/2010/main" val="1387135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2196893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3318770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3252070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19</a:t>
            </a:fld>
            <a:endParaRPr lang="it-IT"/>
          </a:p>
        </p:txBody>
      </p:sp>
    </p:spTree>
    <p:extLst>
      <p:ext uri="{BB962C8B-B14F-4D97-AF65-F5344CB8AC3E}">
        <p14:creationId xmlns:p14="http://schemas.microsoft.com/office/powerpoint/2010/main" val="955102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20</a:t>
            </a:fld>
            <a:endParaRPr lang="it-IT"/>
          </a:p>
        </p:txBody>
      </p:sp>
    </p:spTree>
    <p:extLst>
      <p:ext uri="{BB962C8B-B14F-4D97-AF65-F5344CB8AC3E}">
        <p14:creationId xmlns:p14="http://schemas.microsoft.com/office/powerpoint/2010/main" val="1452878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22</a:t>
            </a:fld>
            <a:endParaRPr lang="it-IT"/>
          </a:p>
        </p:txBody>
      </p:sp>
    </p:spTree>
    <p:extLst>
      <p:ext uri="{BB962C8B-B14F-4D97-AF65-F5344CB8AC3E}">
        <p14:creationId xmlns:p14="http://schemas.microsoft.com/office/powerpoint/2010/main" val="335583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a:t>
            </a:fld>
            <a:endParaRPr lang="it-IT"/>
          </a:p>
        </p:txBody>
      </p:sp>
    </p:spTree>
    <p:extLst>
      <p:ext uri="{BB962C8B-B14F-4D97-AF65-F5344CB8AC3E}">
        <p14:creationId xmlns:p14="http://schemas.microsoft.com/office/powerpoint/2010/main" val="1172309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23</a:t>
            </a:fld>
            <a:endParaRPr lang="it-IT"/>
          </a:p>
        </p:txBody>
      </p:sp>
    </p:spTree>
    <p:extLst>
      <p:ext uri="{BB962C8B-B14F-4D97-AF65-F5344CB8AC3E}">
        <p14:creationId xmlns:p14="http://schemas.microsoft.com/office/powerpoint/2010/main" val="3877885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24</a:t>
            </a:fld>
            <a:endParaRPr lang="it-IT"/>
          </a:p>
        </p:txBody>
      </p:sp>
    </p:spTree>
    <p:extLst>
      <p:ext uri="{BB962C8B-B14F-4D97-AF65-F5344CB8AC3E}">
        <p14:creationId xmlns:p14="http://schemas.microsoft.com/office/powerpoint/2010/main" val="1220790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25</a:t>
            </a:fld>
            <a:endParaRPr lang="it-IT"/>
          </a:p>
        </p:txBody>
      </p:sp>
    </p:spTree>
    <p:extLst>
      <p:ext uri="{BB962C8B-B14F-4D97-AF65-F5344CB8AC3E}">
        <p14:creationId xmlns:p14="http://schemas.microsoft.com/office/powerpoint/2010/main" val="691102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26</a:t>
            </a:fld>
            <a:endParaRPr lang="it-IT"/>
          </a:p>
        </p:txBody>
      </p:sp>
    </p:spTree>
    <p:extLst>
      <p:ext uri="{BB962C8B-B14F-4D97-AF65-F5344CB8AC3E}">
        <p14:creationId xmlns:p14="http://schemas.microsoft.com/office/powerpoint/2010/main" val="1610683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27</a:t>
            </a:fld>
            <a:endParaRPr lang="it-IT"/>
          </a:p>
        </p:txBody>
      </p:sp>
    </p:spTree>
    <p:extLst>
      <p:ext uri="{BB962C8B-B14F-4D97-AF65-F5344CB8AC3E}">
        <p14:creationId xmlns:p14="http://schemas.microsoft.com/office/powerpoint/2010/main" val="2276929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3095541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946310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6</a:t>
            </a:fld>
            <a:endParaRPr lang="it-IT"/>
          </a:p>
        </p:txBody>
      </p:sp>
    </p:spTree>
    <p:extLst>
      <p:ext uri="{BB962C8B-B14F-4D97-AF65-F5344CB8AC3E}">
        <p14:creationId xmlns:p14="http://schemas.microsoft.com/office/powerpoint/2010/main" val="1471192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2382563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8</a:t>
            </a:fld>
            <a:endParaRPr lang="it-IT"/>
          </a:p>
        </p:txBody>
      </p:sp>
    </p:spTree>
    <p:extLst>
      <p:ext uri="{BB962C8B-B14F-4D97-AF65-F5344CB8AC3E}">
        <p14:creationId xmlns:p14="http://schemas.microsoft.com/office/powerpoint/2010/main" val="1862927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9</a:t>
            </a:fld>
            <a:endParaRPr lang="it-IT"/>
          </a:p>
        </p:txBody>
      </p:sp>
    </p:spTree>
    <p:extLst>
      <p:ext uri="{BB962C8B-B14F-4D97-AF65-F5344CB8AC3E}">
        <p14:creationId xmlns:p14="http://schemas.microsoft.com/office/powerpoint/2010/main" val="2282727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10</a:t>
            </a:fld>
            <a:endParaRPr lang="it-IT"/>
          </a:p>
        </p:txBody>
      </p:sp>
    </p:spTree>
    <p:extLst>
      <p:ext uri="{BB962C8B-B14F-4D97-AF65-F5344CB8AC3E}">
        <p14:creationId xmlns:p14="http://schemas.microsoft.com/office/powerpoint/2010/main" val="291088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84FCCE5-80DA-4CA5-BD7D-910DF6306A81}" type="datetime1">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753888B-3983-402C-84AD-AA73F3CA2DAC}" type="datetime1">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040AA3-DB05-4BF3-8282-95DCEBEC98AE}" type="datetime1">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43F064-5F18-4BBF-B9A7-C861DCD6A268}" type="datetime1">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A76F91-6708-4534-B2FB-E1F6FDD91E7D}" type="datetime1">
              <a:rPr lang="it-IT" smtClean="0"/>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513050C-8EDC-4FDC-8F62-F69B12F295B4}" type="datetime1">
              <a:rPr lang="it-IT" smtClean="0"/>
              <a:t>07/03/2019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51361D1-3062-41FC-8FA2-5D224BA3997B}" type="datetime1">
              <a:rPr lang="it-IT" smtClean="0"/>
              <a:t>07/03/2019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07/03/2019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07/03/2019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a:solidFill>
                  <a:srgbClr val="FF0000"/>
                </a:solidFill>
              </a:rPr>
              <a:t>Strategy Analysis and </a:t>
            </a:r>
            <a:r>
              <a:rPr lang="it-IT" b="1" dirty="0" err="1">
                <a:solidFill>
                  <a:srgbClr val="FF0000"/>
                </a:solidFill>
              </a:rPr>
              <a:t>organization</a:t>
            </a:r>
            <a:r>
              <a:rPr lang="it-IT" b="1" dirty="0">
                <a:solidFill>
                  <a:srgbClr val="FF0000"/>
                </a:solidFill>
              </a:rPr>
              <a:t> design</a:t>
            </a:r>
          </a:p>
        </p:txBody>
      </p:sp>
      <p:sp>
        <p:nvSpPr>
          <p:cNvPr id="3" name="Sottotitolo 2"/>
          <p:cNvSpPr>
            <a:spLocks noGrp="1"/>
          </p:cNvSpPr>
          <p:nvPr>
            <p:ph type="subTitle" idx="1"/>
          </p:nvPr>
        </p:nvSpPr>
        <p:spPr>
          <a:xfrm>
            <a:off x="1524000" y="3992450"/>
            <a:ext cx="9144000" cy="953037"/>
          </a:xfrm>
        </p:spPr>
        <p:txBody>
          <a:bodyPr/>
          <a:lstStyle/>
          <a:p>
            <a:r>
              <a:rPr lang="it-IT" dirty="0"/>
              <a:t>Martina Dal Molin</a:t>
            </a:r>
          </a:p>
          <a:p>
            <a:r>
              <a:rPr lang="it-IT" dirty="0"/>
              <a:t>mdalmolin@liuc.it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6" name="Sottotitolo 2">
            <a:extLst>
              <a:ext uri="{FF2B5EF4-FFF2-40B4-BE49-F238E27FC236}">
                <a16:creationId xmlns:a16="http://schemas.microsoft.com/office/drawing/2014/main" id="{8FC75068-4B02-4628-9E5C-ED603F8AE2CA}"/>
              </a:ext>
            </a:extLst>
          </p:cNvPr>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80978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10</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393241"/>
            <a:ext cx="10515600" cy="1127744"/>
          </a:xfrm>
        </p:spPr>
        <p:txBody>
          <a:bodyPr>
            <a:normAutofit/>
          </a:bodyPr>
          <a:lstStyle/>
          <a:p>
            <a:r>
              <a:rPr lang="it-IT" sz="2400" dirty="0"/>
              <a:t>In the market of outputs, </a:t>
            </a:r>
            <a:r>
              <a:rPr lang="it-IT" sz="2400" dirty="0" err="1"/>
              <a:t>firms</a:t>
            </a:r>
            <a:r>
              <a:rPr lang="it-IT" sz="2400" dirty="0"/>
              <a:t> sell </a:t>
            </a:r>
            <a:r>
              <a:rPr lang="it-IT" sz="2400" dirty="0" err="1"/>
              <a:t>their</a:t>
            </a:r>
            <a:r>
              <a:rPr lang="it-IT" sz="2400" dirty="0"/>
              <a:t> </a:t>
            </a:r>
            <a:r>
              <a:rPr lang="it-IT" sz="2400" dirty="0" err="1"/>
              <a:t>goods</a:t>
            </a:r>
            <a:r>
              <a:rPr lang="it-IT" sz="2400" dirty="0"/>
              <a:t> and services to customers and </a:t>
            </a:r>
            <a:r>
              <a:rPr lang="it-IT" sz="2400" dirty="0" err="1"/>
              <a:t>this</a:t>
            </a:r>
            <a:r>
              <a:rPr lang="it-IT" sz="2400" dirty="0"/>
              <a:t> market </a:t>
            </a:r>
            <a:r>
              <a:rPr lang="it-IT" sz="2400" dirty="0" err="1"/>
              <a:t>transaction</a:t>
            </a:r>
            <a:r>
              <a:rPr lang="it-IT" sz="2400" dirty="0"/>
              <a:t> </a:t>
            </a:r>
            <a:r>
              <a:rPr lang="it-IT" sz="2400" dirty="0" err="1"/>
              <a:t>creates</a:t>
            </a:r>
            <a:r>
              <a:rPr lang="it-IT" sz="2400" dirty="0"/>
              <a:t> </a:t>
            </a:r>
            <a:r>
              <a:rPr lang="it-IT" sz="2400" dirty="0" err="1"/>
              <a:t>value</a:t>
            </a:r>
            <a:r>
              <a:rPr lang="it-IT" sz="2400" dirty="0"/>
              <a:t> for </a:t>
            </a:r>
            <a:r>
              <a:rPr lang="it-IT" sz="2400" dirty="0" err="1"/>
              <a:t>both</a:t>
            </a:r>
            <a:r>
              <a:rPr lang="it-IT" sz="2400" dirty="0"/>
              <a:t> buyers and sellers. How </a:t>
            </a:r>
            <a:r>
              <a:rPr lang="it-IT" sz="2400" dirty="0" err="1"/>
              <a:t>this</a:t>
            </a:r>
            <a:r>
              <a:rPr lang="it-IT" sz="2400" dirty="0"/>
              <a:t> </a:t>
            </a:r>
            <a:r>
              <a:rPr lang="it-IT" sz="2400" dirty="0" err="1"/>
              <a:t>value</a:t>
            </a:r>
            <a:r>
              <a:rPr lang="it-IT" sz="2400" dirty="0"/>
              <a:t> </a:t>
            </a:r>
            <a:r>
              <a:rPr lang="it-IT" sz="2400" dirty="0" err="1"/>
              <a:t>is</a:t>
            </a:r>
            <a:r>
              <a:rPr lang="it-IT" sz="2400" dirty="0"/>
              <a:t> </a:t>
            </a:r>
            <a:r>
              <a:rPr lang="it-IT" sz="2400" dirty="0" err="1"/>
              <a:t>shared</a:t>
            </a:r>
            <a:r>
              <a:rPr lang="it-IT" sz="2400" dirty="0"/>
              <a:t> </a:t>
            </a:r>
            <a:r>
              <a:rPr lang="it-IT" sz="2400" dirty="0" err="1"/>
              <a:t>between</a:t>
            </a:r>
            <a:r>
              <a:rPr lang="it-IT" sz="2400" dirty="0"/>
              <a:t> the </a:t>
            </a:r>
            <a:r>
              <a:rPr lang="it-IT" sz="2400" dirty="0" err="1"/>
              <a:t>two</a:t>
            </a:r>
            <a:r>
              <a:rPr lang="it-IT" sz="2400" dirty="0"/>
              <a:t> </a:t>
            </a:r>
            <a:r>
              <a:rPr lang="it-IT" sz="2400" dirty="0" err="1"/>
              <a:t>actors</a:t>
            </a:r>
            <a:r>
              <a:rPr lang="it-IT" sz="2400" dirty="0"/>
              <a:t> </a:t>
            </a:r>
            <a:r>
              <a:rPr lang="it-IT" sz="2400" dirty="0" err="1"/>
              <a:t>depends</a:t>
            </a:r>
            <a:r>
              <a:rPr lang="it-IT" sz="2400" dirty="0"/>
              <a:t> on </a:t>
            </a:r>
            <a:r>
              <a:rPr lang="it-IT" sz="2400" dirty="0" err="1"/>
              <a:t>their</a:t>
            </a:r>
            <a:r>
              <a:rPr lang="it-IT" sz="2400" dirty="0"/>
              <a:t> relative </a:t>
            </a:r>
            <a:r>
              <a:rPr lang="it-IT" sz="2400" dirty="0" err="1"/>
              <a:t>economic</a:t>
            </a:r>
            <a:r>
              <a:rPr lang="it-IT" sz="2400" dirty="0"/>
              <a:t> power</a:t>
            </a:r>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Bargaining</a:t>
            </a:r>
            <a:r>
              <a:rPr lang="it-IT" b="1" dirty="0">
                <a:solidFill>
                  <a:srgbClr val="FF0000"/>
                </a:solidFill>
              </a:rPr>
              <a:t> power of buyers (1/3)</a:t>
            </a:r>
          </a:p>
        </p:txBody>
      </p:sp>
      <p:sp>
        <p:nvSpPr>
          <p:cNvPr id="12" name="Segnaposto contenuto 7">
            <a:extLst>
              <a:ext uri="{FF2B5EF4-FFF2-40B4-BE49-F238E27FC236}">
                <a16:creationId xmlns:a16="http://schemas.microsoft.com/office/drawing/2014/main" id="{1FE90E3C-6678-46D2-B5E0-917308F68537}"/>
              </a:ext>
            </a:extLst>
          </p:cNvPr>
          <p:cNvSpPr txBox="1">
            <a:spLocks/>
          </p:cNvSpPr>
          <p:nvPr/>
        </p:nvSpPr>
        <p:spPr>
          <a:xfrm>
            <a:off x="838200" y="2888014"/>
            <a:ext cx="10515600" cy="19184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dirty="0"/>
              <a:t>The </a:t>
            </a:r>
            <a:r>
              <a:rPr lang="it-IT" sz="2400" dirty="0" err="1"/>
              <a:t>strenght</a:t>
            </a:r>
            <a:r>
              <a:rPr lang="it-IT" sz="2400" dirty="0"/>
              <a:t> of </a:t>
            </a:r>
            <a:r>
              <a:rPr lang="it-IT" sz="2400" dirty="0" err="1"/>
              <a:t>buying</a:t>
            </a:r>
            <a:r>
              <a:rPr lang="it-IT" sz="2400" dirty="0"/>
              <a:t> power </a:t>
            </a:r>
            <a:r>
              <a:rPr lang="it-IT" sz="2400" dirty="0" err="1"/>
              <a:t>that</a:t>
            </a:r>
            <a:r>
              <a:rPr lang="it-IT" sz="2400" dirty="0"/>
              <a:t> </a:t>
            </a:r>
            <a:r>
              <a:rPr lang="it-IT" sz="2400" dirty="0" err="1"/>
              <a:t>firms</a:t>
            </a:r>
            <a:r>
              <a:rPr lang="it-IT" sz="2400" dirty="0"/>
              <a:t> face from </a:t>
            </a:r>
            <a:r>
              <a:rPr lang="it-IT" sz="2400" dirty="0" err="1"/>
              <a:t>their</a:t>
            </a:r>
            <a:r>
              <a:rPr lang="it-IT" sz="2400" dirty="0"/>
              <a:t> customers </a:t>
            </a:r>
            <a:r>
              <a:rPr lang="it-IT" sz="2400" dirty="0" err="1"/>
              <a:t>depends</a:t>
            </a:r>
            <a:r>
              <a:rPr lang="it-IT" sz="2400" dirty="0"/>
              <a:t> on:</a:t>
            </a:r>
          </a:p>
          <a:p>
            <a:pPr lvl="1">
              <a:buFont typeface="Wingdings" panose="05000000000000000000" pitchFamily="2" charset="2"/>
              <a:buChar char="Ø"/>
            </a:pPr>
            <a:r>
              <a:rPr lang="it-IT" dirty="0"/>
              <a:t>Buyers’ price </a:t>
            </a:r>
            <a:r>
              <a:rPr lang="it-IT" dirty="0" err="1"/>
              <a:t>sensitivity</a:t>
            </a:r>
            <a:r>
              <a:rPr lang="it-IT" dirty="0"/>
              <a:t> </a:t>
            </a:r>
          </a:p>
          <a:p>
            <a:pPr lvl="1">
              <a:buFont typeface="Wingdings" panose="05000000000000000000" pitchFamily="2" charset="2"/>
              <a:buChar char="Ø"/>
            </a:pPr>
            <a:r>
              <a:rPr lang="it-IT" dirty="0"/>
              <a:t>Relative </a:t>
            </a:r>
            <a:r>
              <a:rPr lang="it-IT" dirty="0" err="1"/>
              <a:t>bargaing</a:t>
            </a:r>
            <a:r>
              <a:rPr lang="it-IT" dirty="0"/>
              <a:t> power</a:t>
            </a:r>
          </a:p>
        </p:txBody>
      </p:sp>
    </p:spTree>
    <p:extLst>
      <p:ext uri="{BB962C8B-B14F-4D97-AF65-F5344CB8AC3E}">
        <p14:creationId xmlns:p14="http://schemas.microsoft.com/office/powerpoint/2010/main" val="184875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393240"/>
            <a:ext cx="10515600" cy="2733283"/>
          </a:xfrm>
        </p:spPr>
        <p:txBody>
          <a:bodyPr>
            <a:normAutofit lnSpcReduction="10000"/>
          </a:bodyPr>
          <a:lstStyle/>
          <a:p>
            <a:r>
              <a:rPr lang="it-IT" sz="2400" b="1" dirty="0"/>
              <a:t>Buyers’ price </a:t>
            </a:r>
            <a:r>
              <a:rPr lang="it-IT" sz="2400" b="1" dirty="0" err="1"/>
              <a:t>sensitivity</a:t>
            </a:r>
            <a:r>
              <a:rPr lang="it-IT" sz="2400" b="1" dirty="0"/>
              <a:t> </a:t>
            </a:r>
            <a:r>
              <a:rPr lang="it-IT" sz="2400" dirty="0"/>
              <a:t>– </a:t>
            </a:r>
            <a:r>
              <a:rPr lang="it-IT" sz="2400" dirty="0" err="1"/>
              <a:t>it</a:t>
            </a:r>
            <a:r>
              <a:rPr lang="it-IT" sz="2400" dirty="0"/>
              <a:t> </a:t>
            </a:r>
            <a:r>
              <a:rPr lang="it-IT" sz="2400" dirty="0" err="1"/>
              <a:t>depends</a:t>
            </a:r>
            <a:r>
              <a:rPr lang="it-IT" sz="2400" dirty="0"/>
              <a:t> on </a:t>
            </a:r>
            <a:r>
              <a:rPr lang="it-IT" sz="2400" dirty="0" err="1"/>
              <a:t>three</a:t>
            </a:r>
            <a:r>
              <a:rPr lang="it-IT" sz="2400" dirty="0"/>
              <a:t> </a:t>
            </a:r>
            <a:r>
              <a:rPr lang="it-IT" sz="2400" dirty="0" err="1"/>
              <a:t>main</a:t>
            </a:r>
            <a:r>
              <a:rPr lang="it-IT" sz="2400" dirty="0"/>
              <a:t> </a:t>
            </a:r>
            <a:r>
              <a:rPr lang="it-IT" sz="2400" dirty="0" err="1"/>
              <a:t>factors</a:t>
            </a:r>
            <a:r>
              <a:rPr lang="it-IT" sz="2400" dirty="0"/>
              <a:t>:</a:t>
            </a:r>
          </a:p>
          <a:p>
            <a:pPr lvl="1">
              <a:buFont typeface="Wingdings" panose="05000000000000000000" pitchFamily="2" charset="2"/>
              <a:buChar char="Ø"/>
            </a:pPr>
            <a:r>
              <a:rPr lang="it-IT" dirty="0"/>
              <a:t>The </a:t>
            </a:r>
            <a:r>
              <a:rPr lang="it-IT" dirty="0" err="1"/>
              <a:t>greater</a:t>
            </a:r>
            <a:r>
              <a:rPr lang="it-IT" dirty="0"/>
              <a:t> </a:t>
            </a:r>
            <a:r>
              <a:rPr lang="it-IT" dirty="0" err="1"/>
              <a:t>is</a:t>
            </a:r>
            <a:r>
              <a:rPr lang="it-IT" dirty="0"/>
              <a:t> the </a:t>
            </a:r>
            <a:r>
              <a:rPr lang="it-IT" dirty="0" err="1"/>
              <a:t>importance</a:t>
            </a:r>
            <a:r>
              <a:rPr lang="it-IT" dirty="0"/>
              <a:t> of an item </a:t>
            </a:r>
            <a:r>
              <a:rPr lang="it-IT" dirty="0" err="1"/>
              <a:t>as</a:t>
            </a:r>
            <a:r>
              <a:rPr lang="it-IT" dirty="0"/>
              <a:t> a </a:t>
            </a:r>
            <a:r>
              <a:rPr lang="it-IT" dirty="0" err="1"/>
              <a:t>proportion</a:t>
            </a:r>
            <a:r>
              <a:rPr lang="it-IT" dirty="0"/>
              <a:t> of the </a:t>
            </a:r>
            <a:r>
              <a:rPr lang="it-IT" dirty="0" err="1"/>
              <a:t>total</a:t>
            </a:r>
            <a:r>
              <a:rPr lang="it-IT" dirty="0"/>
              <a:t> cost, the more </a:t>
            </a:r>
            <a:r>
              <a:rPr lang="it-IT" dirty="0" err="1"/>
              <a:t>sentitive</a:t>
            </a:r>
            <a:r>
              <a:rPr lang="it-IT" dirty="0"/>
              <a:t> buyers </a:t>
            </a:r>
            <a:r>
              <a:rPr lang="it-IT" dirty="0" err="1"/>
              <a:t>will</a:t>
            </a:r>
            <a:r>
              <a:rPr lang="it-IT" dirty="0"/>
              <a:t> be </a:t>
            </a:r>
            <a:r>
              <a:rPr lang="it-IT" dirty="0" err="1"/>
              <a:t>about</a:t>
            </a:r>
            <a:r>
              <a:rPr lang="it-IT" dirty="0"/>
              <a:t> the price </a:t>
            </a:r>
            <a:r>
              <a:rPr lang="it-IT" dirty="0" err="1"/>
              <a:t>they</a:t>
            </a:r>
            <a:r>
              <a:rPr lang="it-IT" dirty="0"/>
              <a:t> </a:t>
            </a:r>
            <a:r>
              <a:rPr lang="it-IT" dirty="0" err="1"/>
              <a:t>pay</a:t>
            </a:r>
            <a:endParaRPr lang="it-IT" dirty="0"/>
          </a:p>
          <a:p>
            <a:pPr lvl="1">
              <a:buFont typeface="Wingdings" panose="05000000000000000000" pitchFamily="2" charset="2"/>
              <a:buChar char="Ø"/>
            </a:pPr>
            <a:r>
              <a:rPr lang="it-IT" dirty="0"/>
              <a:t>The </a:t>
            </a:r>
            <a:r>
              <a:rPr lang="it-IT" dirty="0" err="1"/>
              <a:t>less</a:t>
            </a:r>
            <a:r>
              <a:rPr lang="it-IT" dirty="0"/>
              <a:t> </a:t>
            </a:r>
            <a:r>
              <a:rPr lang="it-IT" dirty="0" err="1"/>
              <a:t>differentiated</a:t>
            </a:r>
            <a:r>
              <a:rPr lang="it-IT" dirty="0"/>
              <a:t> the products of the </a:t>
            </a:r>
            <a:r>
              <a:rPr lang="it-IT" dirty="0" err="1"/>
              <a:t>supplying</a:t>
            </a:r>
            <a:r>
              <a:rPr lang="it-IT" dirty="0"/>
              <a:t> </a:t>
            </a:r>
            <a:r>
              <a:rPr lang="it-IT" dirty="0" err="1"/>
              <a:t>industry</a:t>
            </a:r>
            <a:r>
              <a:rPr lang="it-IT" dirty="0"/>
              <a:t>, the more </a:t>
            </a:r>
            <a:r>
              <a:rPr lang="it-IT" dirty="0" err="1"/>
              <a:t>willing</a:t>
            </a:r>
            <a:r>
              <a:rPr lang="it-IT" dirty="0"/>
              <a:t> the buyer </a:t>
            </a:r>
            <a:r>
              <a:rPr lang="it-IT" dirty="0" err="1"/>
              <a:t>is</a:t>
            </a:r>
            <a:r>
              <a:rPr lang="it-IT" dirty="0"/>
              <a:t> to switch suppliers on the </a:t>
            </a:r>
            <a:r>
              <a:rPr lang="it-IT" dirty="0" err="1"/>
              <a:t>basis</a:t>
            </a:r>
            <a:r>
              <a:rPr lang="it-IT" dirty="0"/>
              <a:t> of price (e.g. T-shirt vs </a:t>
            </a:r>
            <a:r>
              <a:rPr lang="it-IT" dirty="0" err="1"/>
              <a:t>perfumes</a:t>
            </a:r>
            <a:r>
              <a:rPr lang="it-IT" dirty="0"/>
              <a:t>)</a:t>
            </a:r>
          </a:p>
          <a:p>
            <a:pPr lvl="1">
              <a:buFont typeface="Wingdings" panose="05000000000000000000" pitchFamily="2" charset="2"/>
              <a:buChar char="Ø"/>
            </a:pPr>
            <a:r>
              <a:rPr lang="it-IT" dirty="0"/>
              <a:t>The </a:t>
            </a:r>
            <a:r>
              <a:rPr lang="it-IT" dirty="0" err="1"/>
              <a:t>greater</a:t>
            </a:r>
            <a:r>
              <a:rPr lang="it-IT" dirty="0"/>
              <a:t> the </a:t>
            </a:r>
            <a:r>
              <a:rPr lang="it-IT" dirty="0" err="1"/>
              <a:t>importance</a:t>
            </a:r>
            <a:r>
              <a:rPr lang="it-IT" dirty="0"/>
              <a:t> of the products’ </a:t>
            </a:r>
            <a:r>
              <a:rPr lang="it-IT" dirty="0" err="1"/>
              <a:t>quality</a:t>
            </a:r>
            <a:r>
              <a:rPr lang="it-IT" dirty="0"/>
              <a:t>, the </a:t>
            </a:r>
            <a:r>
              <a:rPr lang="it-IT" dirty="0" err="1"/>
              <a:t>less</a:t>
            </a:r>
            <a:r>
              <a:rPr lang="it-IT" dirty="0"/>
              <a:t> sensitive are </a:t>
            </a:r>
            <a:r>
              <a:rPr lang="it-IT" dirty="0" err="1"/>
              <a:t>buyres</a:t>
            </a:r>
            <a:r>
              <a:rPr lang="it-IT" dirty="0"/>
              <a:t> with </a:t>
            </a:r>
            <a:r>
              <a:rPr lang="it-IT" dirty="0" err="1"/>
              <a:t>respect</a:t>
            </a:r>
            <a:r>
              <a:rPr lang="it-IT" dirty="0"/>
              <a:t> to price</a:t>
            </a:r>
          </a:p>
          <a:p>
            <a:endParaRPr lang="it-IT" sz="2400" dirty="0"/>
          </a:p>
          <a:p>
            <a:endParaRPr lang="it-IT" sz="2400"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Bargaining</a:t>
            </a:r>
            <a:r>
              <a:rPr lang="it-IT" b="1" dirty="0">
                <a:solidFill>
                  <a:srgbClr val="FF0000"/>
                </a:solidFill>
              </a:rPr>
              <a:t> power of buyers (2/3)</a:t>
            </a:r>
          </a:p>
        </p:txBody>
      </p:sp>
    </p:spTree>
    <p:extLst>
      <p:ext uri="{BB962C8B-B14F-4D97-AF65-F5344CB8AC3E}">
        <p14:creationId xmlns:p14="http://schemas.microsoft.com/office/powerpoint/2010/main" val="343655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12</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Bargaining</a:t>
            </a:r>
            <a:r>
              <a:rPr lang="it-IT" b="1" dirty="0">
                <a:solidFill>
                  <a:srgbClr val="FF0000"/>
                </a:solidFill>
              </a:rPr>
              <a:t> power of buyers (3/3)</a:t>
            </a:r>
          </a:p>
        </p:txBody>
      </p:sp>
      <p:sp>
        <p:nvSpPr>
          <p:cNvPr id="12" name="Segnaposto contenuto 7">
            <a:extLst>
              <a:ext uri="{FF2B5EF4-FFF2-40B4-BE49-F238E27FC236}">
                <a16:creationId xmlns:a16="http://schemas.microsoft.com/office/drawing/2014/main" id="{1FE90E3C-6678-46D2-B5E0-917308F68537}"/>
              </a:ext>
            </a:extLst>
          </p:cNvPr>
          <p:cNvSpPr txBox="1">
            <a:spLocks/>
          </p:cNvSpPr>
          <p:nvPr/>
        </p:nvSpPr>
        <p:spPr>
          <a:xfrm>
            <a:off x="1014046" y="1338123"/>
            <a:ext cx="10515600" cy="47298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b="1" dirty="0"/>
              <a:t>Relative </a:t>
            </a:r>
            <a:r>
              <a:rPr lang="it-IT" sz="2400" b="1" dirty="0" err="1"/>
              <a:t>bargaing</a:t>
            </a:r>
            <a:r>
              <a:rPr lang="it-IT" sz="2400" b="1" dirty="0"/>
              <a:t> power </a:t>
            </a:r>
            <a:r>
              <a:rPr lang="it-IT" sz="2400" dirty="0"/>
              <a:t>– the balance of power </a:t>
            </a:r>
            <a:r>
              <a:rPr lang="it-IT" sz="2400" dirty="0" err="1"/>
              <a:t>between</a:t>
            </a:r>
            <a:r>
              <a:rPr lang="it-IT" sz="2400" dirty="0"/>
              <a:t> the </a:t>
            </a:r>
            <a:r>
              <a:rPr lang="it-IT" sz="2400" dirty="0" err="1"/>
              <a:t>two</a:t>
            </a:r>
            <a:r>
              <a:rPr lang="it-IT" sz="2400" dirty="0"/>
              <a:t> parties </a:t>
            </a:r>
            <a:r>
              <a:rPr lang="it-IT" sz="2400" dirty="0" err="1"/>
              <a:t>depends</a:t>
            </a:r>
            <a:r>
              <a:rPr lang="it-IT" sz="2400" dirty="0"/>
              <a:t> on the </a:t>
            </a:r>
            <a:r>
              <a:rPr lang="it-IT" sz="2400" dirty="0" err="1"/>
              <a:t>credibility</a:t>
            </a:r>
            <a:r>
              <a:rPr lang="it-IT" sz="2400" dirty="0"/>
              <a:t> and </a:t>
            </a:r>
            <a:r>
              <a:rPr lang="it-IT" sz="2400" dirty="0" err="1"/>
              <a:t>effectiveness</a:t>
            </a:r>
            <a:r>
              <a:rPr lang="it-IT" sz="2400" dirty="0"/>
              <a:t> of the </a:t>
            </a:r>
            <a:r>
              <a:rPr lang="it-IT" sz="2400" dirty="0" err="1"/>
              <a:t>two</a:t>
            </a:r>
            <a:r>
              <a:rPr lang="it-IT" sz="2400" dirty="0"/>
              <a:t>. </a:t>
            </a:r>
            <a:r>
              <a:rPr lang="it-IT" sz="2400" dirty="0" err="1"/>
              <a:t>It</a:t>
            </a:r>
            <a:r>
              <a:rPr lang="it-IT" sz="2400" dirty="0"/>
              <a:t> </a:t>
            </a:r>
            <a:r>
              <a:rPr lang="it-IT" sz="2400" dirty="0" err="1"/>
              <a:t>is</a:t>
            </a:r>
            <a:r>
              <a:rPr lang="it-IT" sz="2400" dirty="0"/>
              <a:t> </a:t>
            </a:r>
            <a:r>
              <a:rPr lang="it-IT" sz="2400" dirty="0" err="1"/>
              <a:t>affected</a:t>
            </a:r>
            <a:r>
              <a:rPr lang="it-IT" sz="2400" dirty="0"/>
              <a:t> by </a:t>
            </a:r>
            <a:r>
              <a:rPr lang="it-IT" sz="2400" dirty="0" err="1"/>
              <a:t>different</a:t>
            </a:r>
            <a:r>
              <a:rPr lang="it-IT" sz="2400" dirty="0"/>
              <a:t> </a:t>
            </a:r>
            <a:r>
              <a:rPr lang="it-IT" sz="2400" dirty="0" err="1"/>
              <a:t>factors</a:t>
            </a:r>
            <a:r>
              <a:rPr lang="it-IT" sz="2400" dirty="0"/>
              <a:t>:</a:t>
            </a:r>
          </a:p>
          <a:p>
            <a:pPr lvl="1">
              <a:buFont typeface="Wingdings" panose="05000000000000000000" pitchFamily="2" charset="2"/>
              <a:buChar char="Ø"/>
            </a:pPr>
            <a:r>
              <a:rPr lang="it-IT" i="1" dirty="0"/>
              <a:t>size and </a:t>
            </a:r>
            <a:r>
              <a:rPr lang="it-IT" i="1" dirty="0" err="1"/>
              <a:t>concentration</a:t>
            </a:r>
            <a:r>
              <a:rPr lang="it-IT" i="1" dirty="0"/>
              <a:t> of buyers relative to suppliers </a:t>
            </a:r>
            <a:r>
              <a:rPr lang="it-IT" dirty="0"/>
              <a:t>– the </a:t>
            </a:r>
            <a:r>
              <a:rPr lang="it-IT" dirty="0" err="1"/>
              <a:t>smaller</a:t>
            </a:r>
            <a:r>
              <a:rPr lang="it-IT" dirty="0"/>
              <a:t> the </a:t>
            </a:r>
            <a:r>
              <a:rPr lang="it-IT" dirty="0" err="1"/>
              <a:t>number</a:t>
            </a:r>
            <a:r>
              <a:rPr lang="it-IT" dirty="0"/>
              <a:t> of buyers and the </a:t>
            </a:r>
            <a:r>
              <a:rPr lang="it-IT" dirty="0" err="1"/>
              <a:t>bigger</a:t>
            </a:r>
            <a:r>
              <a:rPr lang="it-IT" dirty="0"/>
              <a:t> </a:t>
            </a:r>
            <a:r>
              <a:rPr lang="it-IT" dirty="0" err="1"/>
              <a:t>their</a:t>
            </a:r>
            <a:r>
              <a:rPr lang="it-IT" dirty="0"/>
              <a:t> </a:t>
            </a:r>
            <a:r>
              <a:rPr lang="it-IT" dirty="0" err="1"/>
              <a:t>purchase</a:t>
            </a:r>
            <a:r>
              <a:rPr lang="it-IT" dirty="0"/>
              <a:t>, the </a:t>
            </a:r>
            <a:r>
              <a:rPr lang="it-IT" dirty="0" err="1"/>
              <a:t>greater</a:t>
            </a:r>
            <a:r>
              <a:rPr lang="it-IT" dirty="0"/>
              <a:t> the cost of </a:t>
            </a:r>
            <a:r>
              <a:rPr lang="it-IT" dirty="0" err="1"/>
              <a:t>losing</a:t>
            </a:r>
            <a:r>
              <a:rPr lang="it-IT" dirty="0"/>
              <a:t> one</a:t>
            </a:r>
          </a:p>
          <a:p>
            <a:pPr lvl="1">
              <a:buFont typeface="Wingdings" panose="05000000000000000000" pitchFamily="2" charset="2"/>
              <a:buChar char="Ø"/>
            </a:pPr>
            <a:r>
              <a:rPr lang="it-IT" i="1" dirty="0"/>
              <a:t>buyers’ information </a:t>
            </a:r>
            <a:r>
              <a:rPr lang="it-IT" dirty="0"/>
              <a:t>– the </a:t>
            </a:r>
            <a:r>
              <a:rPr lang="it-IT" dirty="0" err="1"/>
              <a:t>better</a:t>
            </a:r>
            <a:r>
              <a:rPr lang="it-IT" dirty="0"/>
              <a:t> </a:t>
            </a:r>
            <a:r>
              <a:rPr lang="it-IT" dirty="0" err="1"/>
              <a:t>informed</a:t>
            </a:r>
            <a:r>
              <a:rPr lang="it-IT" dirty="0"/>
              <a:t> buyers are </a:t>
            </a:r>
            <a:r>
              <a:rPr lang="it-IT" dirty="0" err="1"/>
              <a:t>about</a:t>
            </a:r>
            <a:r>
              <a:rPr lang="it-IT" dirty="0"/>
              <a:t> suppliers and </a:t>
            </a:r>
            <a:r>
              <a:rPr lang="it-IT" dirty="0" err="1"/>
              <a:t>their</a:t>
            </a:r>
            <a:r>
              <a:rPr lang="it-IT" dirty="0"/>
              <a:t> prices and costs, the </a:t>
            </a:r>
            <a:r>
              <a:rPr lang="it-IT" dirty="0" err="1"/>
              <a:t>better</a:t>
            </a:r>
            <a:r>
              <a:rPr lang="it-IT" dirty="0"/>
              <a:t> </a:t>
            </a:r>
            <a:r>
              <a:rPr lang="it-IT" dirty="0" err="1"/>
              <a:t>they</a:t>
            </a:r>
            <a:r>
              <a:rPr lang="it-IT" dirty="0"/>
              <a:t> are </a:t>
            </a:r>
            <a:r>
              <a:rPr lang="it-IT" dirty="0" err="1"/>
              <a:t>able</a:t>
            </a:r>
            <a:r>
              <a:rPr lang="it-IT" dirty="0"/>
              <a:t> to </a:t>
            </a:r>
            <a:r>
              <a:rPr lang="it-IT" dirty="0" err="1"/>
              <a:t>bargain</a:t>
            </a:r>
            <a:endParaRPr lang="it-IT" dirty="0"/>
          </a:p>
          <a:p>
            <a:pPr lvl="1">
              <a:buFont typeface="Wingdings" panose="05000000000000000000" pitchFamily="2" charset="2"/>
              <a:buChar char="Ø"/>
            </a:pPr>
            <a:r>
              <a:rPr lang="it-IT" i="1" dirty="0" err="1"/>
              <a:t>ability</a:t>
            </a:r>
            <a:r>
              <a:rPr lang="it-IT" i="1" dirty="0"/>
              <a:t> to integrate </a:t>
            </a:r>
            <a:r>
              <a:rPr lang="it-IT" i="1" dirty="0" err="1"/>
              <a:t>vertically</a:t>
            </a:r>
            <a:r>
              <a:rPr lang="it-IT" i="1" dirty="0"/>
              <a:t> </a:t>
            </a:r>
            <a:r>
              <a:rPr lang="it-IT" dirty="0"/>
              <a:t>– in </a:t>
            </a:r>
            <a:r>
              <a:rPr lang="it-IT" dirty="0" err="1"/>
              <a:t>refusing</a:t>
            </a:r>
            <a:r>
              <a:rPr lang="it-IT" dirty="0"/>
              <a:t> to </a:t>
            </a:r>
            <a:r>
              <a:rPr lang="it-IT" dirty="0" err="1"/>
              <a:t>deal</a:t>
            </a:r>
            <a:r>
              <a:rPr lang="it-IT" dirty="0"/>
              <a:t> with the </a:t>
            </a:r>
            <a:r>
              <a:rPr lang="it-IT" dirty="0" err="1"/>
              <a:t>other</a:t>
            </a:r>
            <a:r>
              <a:rPr lang="it-IT" dirty="0"/>
              <a:t> party, the alternative to </a:t>
            </a:r>
            <a:r>
              <a:rPr lang="it-IT" dirty="0" err="1"/>
              <a:t>find</a:t>
            </a:r>
            <a:r>
              <a:rPr lang="it-IT" dirty="0"/>
              <a:t> </a:t>
            </a:r>
            <a:r>
              <a:rPr lang="it-IT" dirty="0" err="1"/>
              <a:t>another</a:t>
            </a:r>
            <a:r>
              <a:rPr lang="it-IT" dirty="0"/>
              <a:t> supplier or buyer </a:t>
            </a:r>
            <a:r>
              <a:rPr lang="it-IT" dirty="0" err="1"/>
              <a:t>is</a:t>
            </a:r>
            <a:r>
              <a:rPr lang="it-IT" dirty="0"/>
              <a:t> to do </a:t>
            </a:r>
            <a:r>
              <a:rPr lang="it-IT" dirty="0" err="1"/>
              <a:t>it</a:t>
            </a:r>
            <a:r>
              <a:rPr lang="it-IT" dirty="0"/>
              <a:t> </a:t>
            </a:r>
            <a:r>
              <a:rPr lang="it-IT" dirty="0" err="1"/>
              <a:t>yourself</a:t>
            </a:r>
            <a:endParaRPr lang="it-IT" dirty="0"/>
          </a:p>
        </p:txBody>
      </p:sp>
    </p:spTree>
    <p:extLst>
      <p:ext uri="{BB962C8B-B14F-4D97-AF65-F5344CB8AC3E}">
        <p14:creationId xmlns:p14="http://schemas.microsoft.com/office/powerpoint/2010/main" val="186030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13</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393241"/>
            <a:ext cx="10515600" cy="1127744"/>
          </a:xfrm>
        </p:spPr>
        <p:txBody>
          <a:bodyPr>
            <a:normAutofit/>
          </a:bodyPr>
          <a:lstStyle/>
          <a:p>
            <a:r>
              <a:rPr lang="it-IT" sz="2400" dirty="0"/>
              <a:t>In </a:t>
            </a:r>
            <a:r>
              <a:rPr lang="it-IT" sz="2400" dirty="0" err="1"/>
              <a:t>this</a:t>
            </a:r>
            <a:r>
              <a:rPr lang="it-IT" sz="2400" dirty="0"/>
              <a:t> case, </a:t>
            </a:r>
            <a:r>
              <a:rPr lang="it-IT" sz="2400" dirty="0" err="1"/>
              <a:t>similar</a:t>
            </a:r>
            <a:r>
              <a:rPr lang="it-IT" sz="2400" dirty="0"/>
              <a:t> to the </a:t>
            </a:r>
            <a:r>
              <a:rPr lang="it-IT" sz="2400" dirty="0" err="1"/>
              <a:t>previous</a:t>
            </a:r>
            <a:r>
              <a:rPr lang="it-IT" sz="2400" dirty="0"/>
              <a:t> one, the </a:t>
            </a:r>
            <a:r>
              <a:rPr lang="it-IT" sz="2400" dirty="0" err="1"/>
              <a:t>firm</a:t>
            </a:r>
            <a:r>
              <a:rPr lang="it-IT" sz="2400" dirty="0"/>
              <a:t> acts </a:t>
            </a:r>
            <a:r>
              <a:rPr lang="it-IT" sz="2400" dirty="0" err="1"/>
              <a:t>as</a:t>
            </a:r>
            <a:r>
              <a:rPr lang="it-IT" sz="2400" dirty="0"/>
              <a:t> customer and </a:t>
            </a:r>
            <a:r>
              <a:rPr lang="it-IT" sz="2400" dirty="0" err="1"/>
              <a:t>buys</a:t>
            </a:r>
            <a:r>
              <a:rPr lang="it-IT" sz="2400" dirty="0"/>
              <a:t> </a:t>
            </a:r>
            <a:r>
              <a:rPr lang="it-IT" sz="2400" dirty="0" err="1"/>
              <a:t>inpouts</a:t>
            </a:r>
            <a:r>
              <a:rPr lang="it-IT" sz="2400" dirty="0"/>
              <a:t> from </a:t>
            </a:r>
            <a:r>
              <a:rPr lang="it-IT" sz="2400" dirty="0" err="1"/>
              <a:t>other</a:t>
            </a:r>
            <a:r>
              <a:rPr lang="it-IT" sz="2400" dirty="0"/>
              <a:t> companies. </a:t>
            </a:r>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Bargaining</a:t>
            </a:r>
            <a:r>
              <a:rPr lang="it-IT" b="1" dirty="0">
                <a:solidFill>
                  <a:srgbClr val="FF0000"/>
                </a:solidFill>
              </a:rPr>
              <a:t> power of suppliers</a:t>
            </a:r>
          </a:p>
        </p:txBody>
      </p:sp>
    </p:spTree>
    <p:extLst>
      <p:ext uri="{BB962C8B-B14F-4D97-AF65-F5344CB8AC3E}">
        <p14:creationId xmlns:p14="http://schemas.microsoft.com/office/powerpoint/2010/main" val="317907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14</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393241"/>
            <a:ext cx="10515600" cy="1127744"/>
          </a:xfrm>
        </p:spPr>
        <p:txBody>
          <a:bodyPr>
            <a:normAutofit/>
          </a:bodyPr>
          <a:lstStyle/>
          <a:p>
            <a:r>
              <a:rPr lang="it-IT" sz="2400" dirty="0" err="1"/>
              <a:t>It</a:t>
            </a:r>
            <a:r>
              <a:rPr lang="it-IT" sz="2400" dirty="0"/>
              <a:t> can be </a:t>
            </a:r>
            <a:r>
              <a:rPr lang="it-IT" sz="2400" dirty="0" err="1"/>
              <a:t>considered</a:t>
            </a:r>
            <a:r>
              <a:rPr lang="it-IT" sz="2400" dirty="0"/>
              <a:t> the major </a:t>
            </a:r>
            <a:r>
              <a:rPr lang="it-IT" sz="2400" dirty="0" err="1"/>
              <a:t>determinants</a:t>
            </a:r>
            <a:r>
              <a:rPr lang="it-IT" sz="2400" dirty="0"/>
              <a:t> of the </a:t>
            </a:r>
            <a:r>
              <a:rPr lang="it-IT" sz="2400" dirty="0" err="1"/>
              <a:t>overall</a:t>
            </a:r>
            <a:r>
              <a:rPr lang="it-IT" sz="2400" dirty="0"/>
              <a:t> state of </a:t>
            </a:r>
            <a:r>
              <a:rPr lang="it-IT" sz="2400" dirty="0" err="1"/>
              <a:t>competition</a:t>
            </a:r>
            <a:r>
              <a:rPr lang="it-IT" sz="2400" dirty="0"/>
              <a:t>, i.e. </a:t>
            </a:r>
            <a:r>
              <a:rPr lang="it-IT" sz="2400" dirty="0" err="1"/>
              <a:t>competition</a:t>
            </a:r>
            <a:r>
              <a:rPr lang="it-IT" sz="2400" dirty="0"/>
              <a:t> </a:t>
            </a:r>
            <a:r>
              <a:rPr lang="it-IT" sz="2400" dirty="0" err="1"/>
              <a:t>within</a:t>
            </a:r>
            <a:r>
              <a:rPr lang="it-IT" sz="2400" dirty="0"/>
              <a:t> </a:t>
            </a:r>
            <a:r>
              <a:rPr lang="it-IT" sz="2400" dirty="0" err="1"/>
              <a:t>industries</a:t>
            </a:r>
            <a:endParaRPr lang="it-IT" sz="2400"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Rivalry</a:t>
            </a:r>
            <a:r>
              <a:rPr lang="it-IT" b="1" dirty="0">
                <a:solidFill>
                  <a:srgbClr val="FF0000"/>
                </a:solidFill>
              </a:rPr>
              <a:t> </a:t>
            </a:r>
            <a:r>
              <a:rPr lang="it-IT" b="1" dirty="0" err="1">
                <a:solidFill>
                  <a:srgbClr val="FF0000"/>
                </a:solidFill>
              </a:rPr>
              <a:t>between</a:t>
            </a:r>
            <a:r>
              <a:rPr lang="it-IT" b="1" dirty="0">
                <a:solidFill>
                  <a:srgbClr val="FF0000"/>
                </a:solidFill>
              </a:rPr>
              <a:t> </a:t>
            </a:r>
            <a:r>
              <a:rPr lang="it-IT" b="1" dirty="0" err="1">
                <a:solidFill>
                  <a:srgbClr val="FF0000"/>
                </a:solidFill>
              </a:rPr>
              <a:t>established</a:t>
            </a:r>
            <a:r>
              <a:rPr lang="it-IT" b="1" dirty="0">
                <a:solidFill>
                  <a:srgbClr val="FF0000"/>
                </a:solidFill>
              </a:rPr>
              <a:t> competitors (1/3)</a:t>
            </a:r>
          </a:p>
        </p:txBody>
      </p:sp>
      <p:sp>
        <p:nvSpPr>
          <p:cNvPr id="10" name="Segnaposto contenuto 7">
            <a:extLst>
              <a:ext uri="{FF2B5EF4-FFF2-40B4-BE49-F238E27FC236}">
                <a16:creationId xmlns:a16="http://schemas.microsoft.com/office/drawing/2014/main" id="{61099153-0139-4507-9DB6-B6ED4DD7553A}"/>
              </a:ext>
            </a:extLst>
          </p:cNvPr>
          <p:cNvSpPr txBox="1">
            <a:spLocks/>
          </p:cNvSpPr>
          <p:nvPr/>
        </p:nvSpPr>
        <p:spPr>
          <a:xfrm>
            <a:off x="751760" y="2493058"/>
            <a:ext cx="10515600" cy="10158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dirty="0"/>
              <a:t>In some </a:t>
            </a:r>
            <a:r>
              <a:rPr lang="it-IT" sz="2400" dirty="0" err="1"/>
              <a:t>cases</a:t>
            </a:r>
            <a:r>
              <a:rPr lang="it-IT" sz="2400" dirty="0"/>
              <a:t>, companies compete </a:t>
            </a:r>
            <a:r>
              <a:rPr lang="it-IT" sz="2400" dirty="0" err="1"/>
              <a:t>agressively</a:t>
            </a:r>
            <a:r>
              <a:rPr lang="it-IT" sz="2400" dirty="0"/>
              <a:t> </a:t>
            </a:r>
            <a:r>
              <a:rPr lang="it-IT" sz="2400" dirty="0" err="1"/>
              <a:t>focusing</a:t>
            </a:r>
            <a:r>
              <a:rPr lang="it-IT" sz="2400" dirty="0"/>
              <a:t> on price, in </a:t>
            </a:r>
            <a:r>
              <a:rPr lang="it-IT" sz="2400" dirty="0" err="1"/>
              <a:t>others</a:t>
            </a:r>
            <a:r>
              <a:rPr lang="it-IT" sz="2400" dirty="0"/>
              <a:t>, </a:t>
            </a:r>
            <a:r>
              <a:rPr lang="it-IT" sz="2400" dirty="0" err="1"/>
              <a:t>rivalry</a:t>
            </a:r>
            <a:r>
              <a:rPr lang="it-IT" sz="2400" dirty="0"/>
              <a:t> </a:t>
            </a:r>
            <a:r>
              <a:rPr lang="it-IT" sz="2400" dirty="0" err="1"/>
              <a:t>focuses</a:t>
            </a:r>
            <a:r>
              <a:rPr lang="it-IT" sz="2400" dirty="0"/>
              <a:t> on a non-price </a:t>
            </a:r>
            <a:r>
              <a:rPr lang="it-IT" sz="2400" dirty="0" err="1"/>
              <a:t>dimensions</a:t>
            </a:r>
            <a:r>
              <a:rPr lang="it-IT" sz="2400" dirty="0"/>
              <a:t>: advertising, </a:t>
            </a:r>
            <a:r>
              <a:rPr lang="it-IT" sz="2400" dirty="0" err="1"/>
              <a:t>innovation</a:t>
            </a:r>
            <a:r>
              <a:rPr lang="it-IT" sz="2400" dirty="0"/>
              <a:t> and </a:t>
            </a:r>
            <a:r>
              <a:rPr lang="it-IT" sz="2400" dirty="0" err="1"/>
              <a:t>other</a:t>
            </a:r>
            <a:r>
              <a:rPr lang="it-IT" sz="2400" dirty="0"/>
              <a:t> </a:t>
            </a:r>
            <a:r>
              <a:rPr lang="it-IT" sz="2400" dirty="0" err="1"/>
              <a:t>dimensions</a:t>
            </a:r>
            <a:endParaRPr lang="it-IT" sz="2400" dirty="0"/>
          </a:p>
        </p:txBody>
      </p:sp>
      <p:sp>
        <p:nvSpPr>
          <p:cNvPr id="11" name="Segnaposto contenuto 7">
            <a:extLst>
              <a:ext uri="{FF2B5EF4-FFF2-40B4-BE49-F238E27FC236}">
                <a16:creationId xmlns:a16="http://schemas.microsoft.com/office/drawing/2014/main" id="{DF69F459-29A4-4393-AD01-170C1BC04C69}"/>
              </a:ext>
            </a:extLst>
          </p:cNvPr>
          <p:cNvSpPr txBox="1">
            <a:spLocks/>
          </p:cNvSpPr>
          <p:nvPr/>
        </p:nvSpPr>
        <p:spPr>
          <a:xfrm>
            <a:off x="710729" y="3677639"/>
            <a:ext cx="10515600" cy="243594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dirty="0"/>
              <a:t>In general, </a:t>
            </a:r>
            <a:r>
              <a:rPr lang="it-IT" sz="2400" dirty="0" err="1"/>
              <a:t>five</a:t>
            </a:r>
            <a:r>
              <a:rPr lang="it-IT" sz="2400" dirty="0"/>
              <a:t> </a:t>
            </a:r>
            <a:r>
              <a:rPr lang="it-IT" sz="2400" dirty="0" err="1"/>
              <a:t>factors</a:t>
            </a:r>
            <a:r>
              <a:rPr lang="it-IT" sz="2400" dirty="0"/>
              <a:t> play an </a:t>
            </a:r>
            <a:r>
              <a:rPr lang="it-IT" sz="2400" dirty="0" err="1"/>
              <a:t>important</a:t>
            </a:r>
            <a:r>
              <a:rPr lang="it-IT" sz="2400" dirty="0"/>
              <a:t> </a:t>
            </a:r>
            <a:r>
              <a:rPr lang="it-IT" sz="2400" dirty="0" err="1"/>
              <a:t>role</a:t>
            </a:r>
            <a:r>
              <a:rPr lang="it-IT" sz="2400" dirty="0"/>
              <a:t> in </a:t>
            </a:r>
            <a:r>
              <a:rPr lang="it-IT" sz="2400" dirty="0" err="1"/>
              <a:t>determining</a:t>
            </a:r>
            <a:r>
              <a:rPr lang="it-IT" sz="2400" dirty="0"/>
              <a:t> the nature and the </a:t>
            </a:r>
            <a:r>
              <a:rPr lang="it-IT" sz="2400" dirty="0" err="1"/>
              <a:t>intensity</a:t>
            </a:r>
            <a:r>
              <a:rPr lang="it-IT" sz="2400" dirty="0"/>
              <a:t> of </a:t>
            </a:r>
            <a:r>
              <a:rPr lang="it-IT" sz="2400" dirty="0" err="1"/>
              <a:t>competition</a:t>
            </a:r>
            <a:r>
              <a:rPr lang="it-IT" sz="2400" dirty="0"/>
              <a:t>:</a:t>
            </a:r>
          </a:p>
          <a:p>
            <a:pPr lvl="1">
              <a:buFont typeface="Wingdings" panose="05000000000000000000" pitchFamily="2" charset="2"/>
              <a:buChar char="Ø"/>
            </a:pPr>
            <a:r>
              <a:rPr lang="it-IT" sz="2000" dirty="0" err="1"/>
              <a:t>Concentration</a:t>
            </a:r>
            <a:endParaRPr lang="it-IT" sz="2000" dirty="0"/>
          </a:p>
          <a:p>
            <a:pPr lvl="1">
              <a:buFont typeface="Wingdings" panose="05000000000000000000" pitchFamily="2" charset="2"/>
              <a:buChar char="Ø"/>
            </a:pPr>
            <a:r>
              <a:rPr lang="it-IT" sz="2000" dirty="0" err="1"/>
              <a:t>Diversity</a:t>
            </a:r>
            <a:r>
              <a:rPr lang="it-IT" sz="2000" dirty="0"/>
              <a:t> of competitors</a:t>
            </a:r>
          </a:p>
          <a:p>
            <a:pPr lvl="1">
              <a:buFont typeface="Wingdings" panose="05000000000000000000" pitchFamily="2" charset="2"/>
              <a:buChar char="Ø"/>
            </a:pPr>
            <a:r>
              <a:rPr lang="it-IT" sz="2000" dirty="0"/>
              <a:t>Product </a:t>
            </a:r>
            <a:r>
              <a:rPr lang="it-IT" sz="2000" dirty="0" err="1"/>
              <a:t>differentiation</a:t>
            </a:r>
            <a:endParaRPr lang="it-IT" sz="2000" dirty="0"/>
          </a:p>
          <a:p>
            <a:pPr lvl="1">
              <a:buFont typeface="Wingdings" panose="05000000000000000000" pitchFamily="2" charset="2"/>
              <a:buChar char="Ø"/>
            </a:pPr>
            <a:r>
              <a:rPr lang="it-IT" sz="2000" dirty="0"/>
              <a:t>Exit </a:t>
            </a:r>
            <a:r>
              <a:rPr lang="it-IT" sz="2000" dirty="0" err="1"/>
              <a:t>barriers</a:t>
            </a:r>
            <a:endParaRPr lang="it-IT" sz="2000" dirty="0"/>
          </a:p>
          <a:p>
            <a:pPr lvl="1">
              <a:buFont typeface="Wingdings" panose="05000000000000000000" pitchFamily="2" charset="2"/>
              <a:buChar char="Ø"/>
            </a:pPr>
            <a:r>
              <a:rPr lang="it-IT" sz="2000" dirty="0"/>
              <a:t>Cost </a:t>
            </a:r>
            <a:r>
              <a:rPr lang="it-IT" sz="2000" dirty="0" err="1"/>
              <a:t>conditions</a:t>
            </a:r>
            <a:endParaRPr lang="it-IT" sz="2000" dirty="0"/>
          </a:p>
        </p:txBody>
      </p:sp>
    </p:spTree>
    <p:extLst>
      <p:ext uri="{BB962C8B-B14F-4D97-AF65-F5344CB8AC3E}">
        <p14:creationId xmlns:p14="http://schemas.microsoft.com/office/powerpoint/2010/main" val="36473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P spid="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393241"/>
            <a:ext cx="10515600" cy="1619590"/>
          </a:xfrm>
        </p:spPr>
        <p:txBody>
          <a:bodyPr>
            <a:normAutofit/>
          </a:bodyPr>
          <a:lstStyle/>
          <a:p>
            <a:r>
              <a:rPr lang="it-IT" sz="2400" b="1" dirty="0" err="1"/>
              <a:t>Concentration</a:t>
            </a:r>
            <a:r>
              <a:rPr lang="it-IT" sz="2400" dirty="0"/>
              <a:t> – seller </a:t>
            </a:r>
            <a:r>
              <a:rPr lang="it-IT" sz="2400" dirty="0" err="1"/>
              <a:t>concentration</a:t>
            </a:r>
            <a:r>
              <a:rPr lang="it-IT" sz="2400" dirty="0"/>
              <a:t> </a:t>
            </a:r>
            <a:r>
              <a:rPr lang="it-IT" sz="2400" dirty="0" err="1"/>
              <a:t>refers</a:t>
            </a:r>
            <a:r>
              <a:rPr lang="it-IT" sz="2400" dirty="0"/>
              <a:t> to the </a:t>
            </a:r>
            <a:r>
              <a:rPr lang="it-IT" sz="2400" dirty="0" err="1"/>
              <a:t>number</a:t>
            </a:r>
            <a:r>
              <a:rPr lang="it-IT" sz="2400" dirty="0"/>
              <a:t> and size of </a:t>
            </a:r>
            <a:r>
              <a:rPr lang="it-IT" sz="2400" dirty="0" err="1"/>
              <a:t>firms</a:t>
            </a:r>
            <a:r>
              <a:rPr lang="it-IT" sz="2400" dirty="0"/>
              <a:t> </a:t>
            </a:r>
            <a:r>
              <a:rPr lang="it-IT" sz="2400" dirty="0" err="1"/>
              <a:t>competing</a:t>
            </a:r>
            <a:r>
              <a:rPr lang="it-IT" sz="2400" dirty="0"/>
              <a:t> </a:t>
            </a:r>
            <a:r>
              <a:rPr lang="it-IT" sz="2400" dirty="0" err="1"/>
              <a:t>within</a:t>
            </a:r>
            <a:r>
              <a:rPr lang="it-IT" sz="2400" dirty="0"/>
              <a:t> a market. For </a:t>
            </a:r>
            <a:r>
              <a:rPr lang="it-IT" sz="2400" dirty="0" err="1"/>
              <a:t>example</a:t>
            </a:r>
            <a:r>
              <a:rPr lang="it-IT" sz="2400" dirty="0"/>
              <a:t>, in a market </a:t>
            </a:r>
            <a:r>
              <a:rPr lang="it-IT" sz="2400" dirty="0" err="1"/>
              <a:t>dominated</a:t>
            </a:r>
            <a:r>
              <a:rPr lang="it-IT" sz="2400" dirty="0"/>
              <a:t> by </a:t>
            </a:r>
            <a:r>
              <a:rPr lang="it-IT" sz="2400" dirty="0" err="1"/>
              <a:t>two</a:t>
            </a:r>
            <a:r>
              <a:rPr lang="it-IT" sz="2400" dirty="0"/>
              <a:t> companies, prices </a:t>
            </a:r>
            <a:r>
              <a:rPr lang="it-IT" sz="2400" dirty="0" err="1"/>
              <a:t>tend</a:t>
            </a:r>
            <a:r>
              <a:rPr lang="it-IT" sz="2400" dirty="0"/>
              <a:t> to be </a:t>
            </a:r>
            <a:r>
              <a:rPr lang="it-IT" sz="2400" dirty="0" err="1"/>
              <a:t>similar</a:t>
            </a:r>
            <a:r>
              <a:rPr lang="it-IT" sz="2400" dirty="0"/>
              <a:t> and </a:t>
            </a:r>
            <a:r>
              <a:rPr lang="it-IT" sz="2400" dirty="0" err="1"/>
              <a:t>competition</a:t>
            </a:r>
            <a:r>
              <a:rPr lang="it-IT" sz="2400" dirty="0"/>
              <a:t> </a:t>
            </a:r>
            <a:r>
              <a:rPr lang="it-IT" sz="2400" dirty="0" err="1"/>
              <a:t>focuses</a:t>
            </a:r>
            <a:r>
              <a:rPr lang="it-IT" sz="2400" dirty="0"/>
              <a:t> on advertising, promotion, </a:t>
            </a:r>
            <a:r>
              <a:rPr lang="it-IT" sz="2400" dirty="0" err="1"/>
              <a:t>innovationn</a:t>
            </a:r>
            <a:r>
              <a:rPr lang="it-IT" sz="2400" dirty="0"/>
              <a:t> and product </a:t>
            </a:r>
            <a:r>
              <a:rPr lang="it-IT" sz="2400" dirty="0" err="1"/>
              <a:t>development</a:t>
            </a:r>
            <a:endParaRPr lang="it-IT" sz="2400"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Rivalry</a:t>
            </a:r>
            <a:r>
              <a:rPr lang="it-IT" b="1" dirty="0">
                <a:solidFill>
                  <a:srgbClr val="FF0000"/>
                </a:solidFill>
              </a:rPr>
              <a:t> </a:t>
            </a:r>
            <a:r>
              <a:rPr lang="it-IT" b="1" dirty="0" err="1">
                <a:solidFill>
                  <a:srgbClr val="FF0000"/>
                </a:solidFill>
              </a:rPr>
              <a:t>between</a:t>
            </a:r>
            <a:r>
              <a:rPr lang="it-IT" b="1" dirty="0">
                <a:solidFill>
                  <a:srgbClr val="FF0000"/>
                </a:solidFill>
              </a:rPr>
              <a:t> </a:t>
            </a:r>
            <a:r>
              <a:rPr lang="it-IT" b="1" dirty="0" err="1">
                <a:solidFill>
                  <a:srgbClr val="FF0000"/>
                </a:solidFill>
              </a:rPr>
              <a:t>established</a:t>
            </a:r>
            <a:r>
              <a:rPr lang="it-IT" b="1" dirty="0">
                <a:solidFill>
                  <a:srgbClr val="FF0000"/>
                </a:solidFill>
              </a:rPr>
              <a:t> competitors (1/3)</a:t>
            </a:r>
          </a:p>
        </p:txBody>
      </p:sp>
      <p:sp>
        <p:nvSpPr>
          <p:cNvPr id="12" name="Segnaposto contenuto 7">
            <a:extLst>
              <a:ext uri="{FF2B5EF4-FFF2-40B4-BE49-F238E27FC236}">
                <a16:creationId xmlns:a16="http://schemas.microsoft.com/office/drawing/2014/main" id="{B52FA877-3ED5-4F7D-9328-7FDB8C9B7601}"/>
              </a:ext>
            </a:extLst>
          </p:cNvPr>
          <p:cNvSpPr txBox="1">
            <a:spLocks/>
          </p:cNvSpPr>
          <p:nvPr/>
        </p:nvSpPr>
        <p:spPr>
          <a:xfrm>
            <a:off x="885093" y="2899657"/>
            <a:ext cx="10515600" cy="12151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b="1" dirty="0" err="1"/>
              <a:t>Diversity</a:t>
            </a:r>
            <a:r>
              <a:rPr lang="it-IT" sz="2400" b="1" dirty="0"/>
              <a:t> of competitors</a:t>
            </a:r>
            <a:r>
              <a:rPr lang="it-IT" sz="2400" dirty="0"/>
              <a:t> – the more competitors are </a:t>
            </a:r>
            <a:r>
              <a:rPr lang="it-IT" sz="2400" dirty="0" err="1"/>
              <a:t>different</a:t>
            </a:r>
            <a:r>
              <a:rPr lang="it-IT" sz="2400" dirty="0"/>
              <a:t>, the </a:t>
            </a:r>
            <a:r>
              <a:rPr lang="it-IT" sz="2400" dirty="0" err="1"/>
              <a:t>lower</a:t>
            </a:r>
            <a:r>
              <a:rPr lang="it-IT" sz="2400" dirty="0"/>
              <a:t> price </a:t>
            </a:r>
            <a:r>
              <a:rPr lang="it-IT" sz="2400" dirty="0" err="1"/>
              <a:t>competiton</a:t>
            </a:r>
            <a:r>
              <a:rPr lang="it-IT" sz="2400" dirty="0"/>
              <a:t> </a:t>
            </a:r>
            <a:r>
              <a:rPr lang="it-IT" sz="2400" dirty="0" err="1"/>
              <a:t>is</a:t>
            </a:r>
            <a:r>
              <a:rPr lang="it-IT" sz="2400" dirty="0"/>
              <a:t>. </a:t>
            </a:r>
            <a:r>
              <a:rPr lang="it-IT" sz="2400" dirty="0" err="1"/>
              <a:t>Stated</a:t>
            </a:r>
            <a:r>
              <a:rPr lang="it-IT" sz="2400" dirty="0"/>
              <a:t> </a:t>
            </a:r>
            <a:r>
              <a:rPr lang="it-IT" sz="2400" dirty="0" err="1"/>
              <a:t>otherwise</a:t>
            </a:r>
            <a:r>
              <a:rPr lang="it-IT" sz="2400" dirty="0"/>
              <a:t>, collusive pricing </a:t>
            </a:r>
            <a:r>
              <a:rPr lang="it-IT" sz="2400" dirty="0" err="1"/>
              <a:t>practices</a:t>
            </a:r>
            <a:r>
              <a:rPr lang="it-IT" sz="2400" dirty="0"/>
              <a:t> </a:t>
            </a:r>
            <a:r>
              <a:rPr lang="it-IT" sz="2400" dirty="0" err="1"/>
              <a:t>depend</a:t>
            </a:r>
            <a:r>
              <a:rPr lang="it-IT" sz="2400" dirty="0"/>
              <a:t> </a:t>
            </a:r>
            <a:r>
              <a:rPr lang="it-IT" sz="2400" dirty="0" err="1"/>
              <a:t>upon</a:t>
            </a:r>
            <a:r>
              <a:rPr lang="it-IT" sz="2400" dirty="0"/>
              <a:t> </a:t>
            </a:r>
            <a:r>
              <a:rPr lang="it-IT" sz="2400" dirty="0" err="1"/>
              <a:t>how</a:t>
            </a:r>
            <a:r>
              <a:rPr lang="it-IT" sz="2400" dirty="0"/>
              <a:t> </a:t>
            </a:r>
            <a:r>
              <a:rPr lang="it-IT" sz="2400" dirty="0" err="1"/>
              <a:t>similar</a:t>
            </a:r>
            <a:r>
              <a:rPr lang="it-IT" sz="2400" dirty="0"/>
              <a:t> competitors are in </a:t>
            </a:r>
            <a:r>
              <a:rPr lang="it-IT" sz="2400" dirty="0" err="1"/>
              <a:t>term</a:t>
            </a:r>
            <a:r>
              <a:rPr lang="it-IT" sz="2400" dirty="0"/>
              <a:t> of </a:t>
            </a:r>
            <a:r>
              <a:rPr lang="it-IT" sz="2400" dirty="0" err="1"/>
              <a:t>origins</a:t>
            </a:r>
            <a:r>
              <a:rPr lang="it-IT" sz="2400" dirty="0"/>
              <a:t>, </a:t>
            </a:r>
            <a:r>
              <a:rPr lang="it-IT" sz="2400" dirty="0" err="1"/>
              <a:t>objectives</a:t>
            </a:r>
            <a:r>
              <a:rPr lang="it-IT" sz="2400" dirty="0"/>
              <a:t>, costs and strategies.</a:t>
            </a:r>
          </a:p>
        </p:txBody>
      </p:sp>
      <p:sp>
        <p:nvSpPr>
          <p:cNvPr id="13" name="Segnaposto contenuto 7">
            <a:extLst>
              <a:ext uri="{FF2B5EF4-FFF2-40B4-BE49-F238E27FC236}">
                <a16:creationId xmlns:a16="http://schemas.microsoft.com/office/drawing/2014/main" id="{CBF1DD63-68DD-4E31-BB2A-EA485FBEF256}"/>
              </a:ext>
            </a:extLst>
          </p:cNvPr>
          <p:cNvSpPr txBox="1">
            <a:spLocks/>
          </p:cNvSpPr>
          <p:nvPr/>
        </p:nvSpPr>
        <p:spPr>
          <a:xfrm>
            <a:off x="838200" y="4249616"/>
            <a:ext cx="10515600" cy="20456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b="1" dirty="0"/>
              <a:t>Product </a:t>
            </a:r>
            <a:r>
              <a:rPr lang="it-IT" sz="2400" b="1" dirty="0" err="1"/>
              <a:t>differentiation</a:t>
            </a:r>
            <a:r>
              <a:rPr lang="it-IT" sz="2400" dirty="0"/>
              <a:t> – the more </a:t>
            </a:r>
            <a:r>
              <a:rPr lang="it-IT" sz="2400" dirty="0" err="1"/>
              <a:t>similar</a:t>
            </a:r>
            <a:r>
              <a:rPr lang="it-IT" sz="2400" dirty="0"/>
              <a:t> the </a:t>
            </a:r>
            <a:r>
              <a:rPr lang="it-IT" sz="2400" dirty="0" err="1"/>
              <a:t>offering</a:t>
            </a:r>
            <a:r>
              <a:rPr lang="it-IT" sz="2400" dirty="0"/>
              <a:t> </a:t>
            </a:r>
            <a:r>
              <a:rPr lang="it-IT" sz="2400" dirty="0" err="1"/>
              <a:t>among</a:t>
            </a:r>
            <a:r>
              <a:rPr lang="it-IT" sz="2400" dirty="0"/>
              <a:t> </a:t>
            </a:r>
            <a:r>
              <a:rPr lang="it-IT" sz="2400" dirty="0" err="1"/>
              <a:t>rival</a:t>
            </a:r>
            <a:r>
              <a:rPr lang="it-IT" sz="2400" dirty="0"/>
              <a:t> </a:t>
            </a:r>
            <a:r>
              <a:rPr lang="it-IT" sz="2400" dirty="0" err="1"/>
              <a:t>firms</a:t>
            </a:r>
            <a:r>
              <a:rPr lang="it-IT" sz="2400" dirty="0"/>
              <a:t>, the more </a:t>
            </a:r>
            <a:r>
              <a:rPr lang="it-IT" sz="2400" dirty="0" err="1"/>
              <a:t>willing</a:t>
            </a:r>
            <a:r>
              <a:rPr lang="it-IT" sz="2400" dirty="0"/>
              <a:t> customers are to </a:t>
            </a:r>
            <a:r>
              <a:rPr lang="it-IT" sz="2400" dirty="0" err="1"/>
              <a:t>substitute</a:t>
            </a:r>
            <a:r>
              <a:rPr lang="it-IT" sz="2400" dirty="0"/>
              <a:t>. </a:t>
            </a:r>
            <a:r>
              <a:rPr lang="it-IT" sz="2400" dirty="0" err="1"/>
              <a:t>Where</a:t>
            </a:r>
            <a:r>
              <a:rPr lang="it-IT" sz="2400" dirty="0"/>
              <a:t> the products of </a:t>
            </a:r>
            <a:r>
              <a:rPr lang="it-IT" sz="2400" dirty="0" err="1"/>
              <a:t>rival</a:t>
            </a:r>
            <a:r>
              <a:rPr lang="it-IT" sz="2400" dirty="0"/>
              <a:t> </a:t>
            </a:r>
            <a:r>
              <a:rPr lang="it-IT" sz="2400" dirty="0" err="1"/>
              <a:t>firms</a:t>
            </a:r>
            <a:r>
              <a:rPr lang="it-IT" sz="2400" dirty="0"/>
              <a:t> are «</a:t>
            </a:r>
            <a:r>
              <a:rPr lang="it-IT" sz="2400" dirty="0" err="1"/>
              <a:t>indistinguishable</a:t>
            </a:r>
            <a:r>
              <a:rPr lang="it-IT" sz="2400" dirty="0"/>
              <a:t>, the product </a:t>
            </a:r>
            <a:r>
              <a:rPr lang="it-IT" sz="2400" dirty="0" err="1"/>
              <a:t>is</a:t>
            </a:r>
            <a:r>
              <a:rPr lang="it-IT" sz="2400" dirty="0"/>
              <a:t> a commodity and the price </a:t>
            </a:r>
            <a:r>
              <a:rPr lang="it-IT" sz="2400" dirty="0" err="1"/>
              <a:t>is</a:t>
            </a:r>
            <a:r>
              <a:rPr lang="it-IT" sz="2400" dirty="0"/>
              <a:t> the sole </a:t>
            </a:r>
            <a:r>
              <a:rPr lang="it-IT" sz="2400" dirty="0" err="1"/>
              <a:t>basis</a:t>
            </a:r>
            <a:r>
              <a:rPr lang="it-IT" sz="2400" dirty="0"/>
              <a:t> for </a:t>
            </a:r>
            <a:r>
              <a:rPr lang="it-IT" sz="2400" dirty="0" err="1"/>
              <a:t>competition</a:t>
            </a:r>
            <a:r>
              <a:rPr lang="it-IT" sz="2400" dirty="0"/>
              <a:t>.</a:t>
            </a:r>
          </a:p>
        </p:txBody>
      </p:sp>
    </p:spTree>
    <p:extLst>
      <p:ext uri="{BB962C8B-B14F-4D97-AF65-F5344CB8AC3E}">
        <p14:creationId xmlns:p14="http://schemas.microsoft.com/office/powerpoint/2010/main" val="23766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P spid="1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601366"/>
            <a:ext cx="10515600" cy="2437234"/>
          </a:xfrm>
        </p:spPr>
        <p:txBody>
          <a:bodyPr>
            <a:normAutofit/>
          </a:bodyPr>
          <a:lstStyle/>
          <a:p>
            <a:r>
              <a:rPr lang="it-IT" sz="2400" b="1" dirty="0"/>
              <a:t>Exit </a:t>
            </a:r>
            <a:r>
              <a:rPr lang="it-IT" sz="2400" b="1" dirty="0" err="1"/>
              <a:t>barriers</a:t>
            </a:r>
            <a:r>
              <a:rPr lang="it-IT" sz="2400" b="1" dirty="0"/>
              <a:t> </a:t>
            </a:r>
            <a:r>
              <a:rPr lang="it-IT" sz="2400" dirty="0"/>
              <a:t>– </a:t>
            </a:r>
            <a:r>
              <a:rPr lang="it-IT" sz="2400" dirty="0" err="1"/>
              <a:t>they</a:t>
            </a:r>
            <a:r>
              <a:rPr lang="it-IT" sz="2400" dirty="0"/>
              <a:t> are the costs </a:t>
            </a:r>
            <a:r>
              <a:rPr lang="it-IT" sz="2400" dirty="0" err="1"/>
              <a:t>associated</a:t>
            </a:r>
            <a:r>
              <a:rPr lang="it-IT" sz="2400" dirty="0"/>
              <a:t> with </a:t>
            </a:r>
            <a:r>
              <a:rPr lang="it-IT" sz="2400" dirty="0" err="1"/>
              <a:t>leaving</a:t>
            </a:r>
            <a:r>
              <a:rPr lang="it-IT" sz="2400" dirty="0"/>
              <a:t> a market. </a:t>
            </a:r>
            <a:r>
              <a:rPr lang="it-IT" sz="2400" dirty="0" err="1"/>
              <a:t>Where</a:t>
            </a:r>
            <a:r>
              <a:rPr lang="it-IT" sz="2400" dirty="0"/>
              <a:t> </a:t>
            </a:r>
            <a:r>
              <a:rPr lang="it-IT" sz="2400" dirty="0" err="1"/>
              <a:t>resources</a:t>
            </a:r>
            <a:r>
              <a:rPr lang="it-IT" sz="2400" dirty="0"/>
              <a:t> are </a:t>
            </a:r>
            <a:r>
              <a:rPr lang="it-IT" sz="2400" dirty="0" err="1"/>
              <a:t>durable</a:t>
            </a:r>
            <a:r>
              <a:rPr lang="it-IT" sz="2400" dirty="0"/>
              <a:t> and </a:t>
            </a:r>
            <a:r>
              <a:rPr lang="it-IT" sz="2400" dirty="0" err="1"/>
              <a:t>specialized</a:t>
            </a:r>
            <a:r>
              <a:rPr lang="it-IT" sz="2400" dirty="0"/>
              <a:t>, </a:t>
            </a:r>
            <a:r>
              <a:rPr lang="it-IT" sz="2400" dirty="0" err="1"/>
              <a:t>barriers</a:t>
            </a:r>
            <a:r>
              <a:rPr lang="it-IT" sz="2400" dirty="0"/>
              <a:t> to exit </a:t>
            </a:r>
            <a:r>
              <a:rPr lang="it-IT" sz="2400" dirty="0" err="1"/>
              <a:t>may</a:t>
            </a:r>
            <a:r>
              <a:rPr lang="it-IT" sz="2400" dirty="0"/>
              <a:t> be </a:t>
            </a:r>
            <a:r>
              <a:rPr lang="it-IT" sz="2400" dirty="0" err="1"/>
              <a:t>substantial</a:t>
            </a:r>
            <a:r>
              <a:rPr lang="it-IT" sz="2400" dirty="0"/>
              <a:t> </a:t>
            </a:r>
          </a:p>
          <a:p>
            <a:endParaRPr lang="it-IT" sz="2400" dirty="0"/>
          </a:p>
          <a:p>
            <a:r>
              <a:rPr lang="it-IT" sz="2400" b="1" dirty="0"/>
              <a:t>Cost </a:t>
            </a:r>
            <a:r>
              <a:rPr lang="it-IT" sz="2400" b="1" dirty="0" err="1"/>
              <a:t>structure</a:t>
            </a:r>
            <a:r>
              <a:rPr lang="it-IT" sz="2400" b="1" dirty="0"/>
              <a:t> </a:t>
            </a:r>
            <a:r>
              <a:rPr lang="it-IT" sz="2400" dirty="0"/>
              <a:t>– </a:t>
            </a:r>
            <a:r>
              <a:rPr lang="it-IT" sz="2400" dirty="0" err="1"/>
              <a:t>it</a:t>
            </a:r>
            <a:r>
              <a:rPr lang="it-IT" sz="2400" dirty="0"/>
              <a:t> </a:t>
            </a:r>
            <a:r>
              <a:rPr lang="it-IT" sz="2400" dirty="0" err="1"/>
              <a:t>is</a:t>
            </a:r>
            <a:r>
              <a:rPr lang="it-IT" sz="2400" dirty="0"/>
              <a:t> </a:t>
            </a:r>
            <a:r>
              <a:rPr lang="it-IT" sz="2400" dirty="0" err="1"/>
              <a:t>related</a:t>
            </a:r>
            <a:r>
              <a:rPr lang="it-IT" sz="2400" dirty="0"/>
              <a:t> to the ratio </a:t>
            </a:r>
            <a:r>
              <a:rPr lang="it-IT" sz="2400" dirty="0" err="1"/>
              <a:t>between</a:t>
            </a:r>
            <a:r>
              <a:rPr lang="it-IT" sz="2400" dirty="0"/>
              <a:t> </a:t>
            </a:r>
            <a:r>
              <a:rPr lang="it-IT" sz="2400" dirty="0" err="1"/>
              <a:t>fixed</a:t>
            </a:r>
            <a:r>
              <a:rPr lang="it-IT" sz="2400" dirty="0"/>
              <a:t> and </a:t>
            </a:r>
            <a:r>
              <a:rPr lang="it-IT" sz="2400" dirty="0" err="1"/>
              <a:t>variables</a:t>
            </a:r>
            <a:r>
              <a:rPr lang="it-IT" sz="2400" dirty="0"/>
              <a:t> costs and the use of </a:t>
            </a:r>
            <a:r>
              <a:rPr lang="it-IT" sz="2400" dirty="0" err="1"/>
              <a:t>economies</a:t>
            </a:r>
            <a:r>
              <a:rPr lang="it-IT" sz="2400" dirty="0"/>
              <a:t> of scale</a:t>
            </a:r>
          </a:p>
          <a:p>
            <a:endParaRPr lang="it-IT" sz="2400" dirty="0"/>
          </a:p>
          <a:p>
            <a:endParaRPr lang="it-IT" sz="2400"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Rivalry</a:t>
            </a:r>
            <a:r>
              <a:rPr lang="it-IT" b="1" dirty="0">
                <a:solidFill>
                  <a:srgbClr val="FF0000"/>
                </a:solidFill>
              </a:rPr>
              <a:t> </a:t>
            </a:r>
            <a:r>
              <a:rPr lang="it-IT" b="1" dirty="0" err="1">
                <a:solidFill>
                  <a:srgbClr val="FF0000"/>
                </a:solidFill>
              </a:rPr>
              <a:t>between</a:t>
            </a:r>
            <a:r>
              <a:rPr lang="it-IT" b="1" dirty="0">
                <a:solidFill>
                  <a:srgbClr val="FF0000"/>
                </a:solidFill>
              </a:rPr>
              <a:t> </a:t>
            </a:r>
            <a:r>
              <a:rPr lang="it-IT" b="1" dirty="0" err="1">
                <a:solidFill>
                  <a:srgbClr val="FF0000"/>
                </a:solidFill>
              </a:rPr>
              <a:t>established</a:t>
            </a:r>
            <a:r>
              <a:rPr lang="it-IT" b="1" dirty="0">
                <a:solidFill>
                  <a:srgbClr val="FF0000"/>
                </a:solidFill>
              </a:rPr>
              <a:t> competitors (1/3)</a:t>
            </a:r>
          </a:p>
        </p:txBody>
      </p:sp>
    </p:spTree>
    <p:extLst>
      <p:ext uri="{BB962C8B-B14F-4D97-AF65-F5344CB8AC3E}">
        <p14:creationId xmlns:p14="http://schemas.microsoft.com/office/powerpoint/2010/main" val="67332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3148222"/>
          </a:xfrm>
        </p:spPr>
        <p:txBody>
          <a:bodyPr>
            <a:normAutofit fontScale="90000"/>
          </a:bodyPr>
          <a:lstStyle/>
          <a:p>
            <a:r>
              <a:rPr lang="it-IT" b="1" dirty="0">
                <a:solidFill>
                  <a:srgbClr val="FF0000"/>
                </a:solidFill>
              </a:rPr>
              <a:t>EXERCISE</a:t>
            </a:r>
            <a:br>
              <a:rPr lang="it-IT" b="1" dirty="0">
                <a:solidFill>
                  <a:srgbClr val="FF0000"/>
                </a:solidFill>
              </a:rPr>
            </a:br>
            <a:br>
              <a:rPr lang="it-IT" b="1" dirty="0">
                <a:solidFill>
                  <a:srgbClr val="FF0000"/>
                </a:solidFill>
              </a:rPr>
            </a:br>
            <a:r>
              <a:rPr lang="it-IT" dirty="0" err="1"/>
              <a:t>Apply</a:t>
            </a:r>
            <a:r>
              <a:rPr lang="it-IT" dirty="0"/>
              <a:t> the </a:t>
            </a:r>
            <a:r>
              <a:rPr lang="it-IT" dirty="0" err="1"/>
              <a:t>Porter’s</a:t>
            </a:r>
            <a:r>
              <a:rPr lang="it-IT" dirty="0"/>
              <a:t> </a:t>
            </a:r>
            <a:r>
              <a:rPr lang="it-IT" dirty="0" err="1"/>
              <a:t>Five</a:t>
            </a:r>
            <a:r>
              <a:rPr lang="it-IT" dirty="0"/>
              <a:t> </a:t>
            </a:r>
            <a:r>
              <a:rPr lang="it-IT" dirty="0" err="1"/>
              <a:t>Forces</a:t>
            </a:r>
            <a:r>
              <a:rPr lang="it-IT" dirty="0"/>
              <a:t> Framework to a </a:t>
            </a:r>
            <a:r>
              <a:rPr lang="it-IT" dirty="0" err="1"/>
              <a:t>real</a:t>
            </a:r>
            <a:r>
              <a:rPr lang="it-IT" dirty="0"/>
              <a:t> company</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278565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601366"/>
            <a:ext cx="10515600" cy="2437234"/>
          </a:xfrm>
        </p:spPr>
        <p:txBody>
          <a:bodyPr>
            <a:normAutofit/>
          </a:bodyPr>
          <a:lstStyle/>
          <a:p>
            <a:pPr marL="457200" indent="-457200">
              <a:buAutoNum type="arabicParenR"/>
            </a:pPr>
            <a:r>
              <a:rPr lang="it-IT" sz="2400" dirty="0" err="1"/>
              <a:t>Choose</a:t>
            </a:r>
            <a:r>
              <a:rPr lang="it-IT" sz="2400" dirty="0"/>
              <a:t> one of the case study (Zara, Starbucks, KFC, Ikea)</a:t>
            </a:r>
          </a:p>
          <a:p>
            <a:pPr marL="457200" indent="-457200">
              <a:buAutoNum type="arabicParenR"/>
            </a:pPr>
            <a:r>
              <a:rPr lang="it-IT" sz="2400" dirty="0"/>
              <a:t>Read the </a:t>
            </a:r>
            <a:r>
              <a:rPr lang="it-IT" sz="2400" dirty="0" err="1"/>
              <a:t>company’s</a:t>
            </a:r>
            <a:r>
              <a:rPr lang="it-IT" sz="2400" dirty="0"/>
              <a:t> </a:t>
            </a:r>
            <a:r>
              <a:rPr lang="it-IT" sz="2400" dirty="0" err="1"/>
              <a:t>description</a:t>
            </a:r>
            <a:endParaRPr lang="it-IT" sz="2400" dirty="0"/>
          </a:p>
          <a:p>
            <a:pPr marL="457200" indent="-457200">
              <a:buAutoNum type="arabicParenR"/>
            </a:pPr>
            <a:r>
              <a:rPr lang="it-IT" sz="2400" dirty="0" err="1"/>
              <a:t>Apply</a:t>
            </a:r>
            <a:r>
              <a:rPr lang="it-IT" sz="2400" dirty="0"/>
              <a:t> the </a:t>
            </a:r>
            <a:r>
              <a:rPr lang="it-IT" sz="2400" dirty="0" err="1"/>
              <a:t>Porter’s</a:t>
            </a:r>
            <a:r>
              <a:rPr lang="it-IT" sz="2400" dirty="0"/>
              <a:t> </a:t>
            </a:r>
            <a:r>
              <a:rPr lang="it-IT" sz="2400" dirty="0" err="1"/>
              <a:t>Five</a:t>
            </a:r>
            <a:r>
              <a:rPr lang="it-IT" sz="2400" dirty="0"/>
              <a:t> </a:t>
            </a:r>
            <a:r>
              <a:rPr lang="it-IT" sz="2400" dirty="0" err="1"/>
              <a:t>Forces</a:t>
            </a:r>
            <a:r>
              <a:rPr lang="it-IT" sz="2400" dirty="0"/>
              <a:t> framework, giving a score high-medium-low to </a:t>
            </a:r>
            <a:r>
              <a:rPr lang="it-IT" sz="2400" dirty="0" err="1"/>
              <a:t>each</a:t>
            </a:r>
            <a:r>
              <a:rPr lang="it-IT" sz="2400" dirty="0"/>
              <a:t> of the force</a:t>
            </a:r>
          </a:p>
          <a:p>
            <a:pPr marL="457200" indent="-457200">
              <a:buAutoNum type="arabicParenR"/>
            </a:pPr>
            <a:r>
              <a:rPr lang="it-IT" sz="2400" dirty="0" err="1"/>
              <a:t>Discuss</a:t>
            </a:r>
            <a:r>
              <a:rPr lang="it-IT" sz="2400" dirty="0"/>
              <a:t> and </a:t>
            </a:r>
            <a:r>
              <a:rPr lang="it-IT" sz="2400" dirty="0" err="1"/>
              <a:t>present</a:t>
            </a:r>
            <a:r>
              <a:rPr lang="it-IT" sz="2400" dirty="0"/>
              <a:t> </a:t>
            </a:r>
            <a:r>
              <a:rPr lang="it-IT" sz="2400" dirty="0" err="1"/>
              <a:t>your</a:t>
            </a:r>
            <a:r>
              <a:rPr lang="it-IT" sz="2400" dirty="0"/>
              <a:t> framework </a:t>
            </a:r>
          </a:p>
          <a:p>
            <a:endParaRPr lang="it-IT" sz="2400"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Exercise</a:t>
            </a:r>
            <a:endParaRPr lang="it-IT" b="1" dirty="0">
              <a:solidFill>
                <a:srgbClr val="FF0000"/>
              </a:solidFill>
            </a:endParaRPr>
          </a:p>
        </p:txBody>
      </p:sp>
    </p:spTree>
    <p:extLst>
      <p:ext uri="{BB962C8B-B14F-4D97-AF65-F5344CB8AC3E}">
        <p14:creationId xmlns:p14="http://schemas.microsoft.com/office/powerpoint/2010/main" val="242360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19</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278368"/>
            <a:ext cx="10515600" cy="5214506"/>
          </a:xfrm>
        </p:spPr>
        <p:txBody>
          <a:bodyPr>
            <a:normAutofit/>
          </a:bodyPr>
          <a:lstStyle/>
          <a:p>
            <a:pPr marL="0" indent="0">
              <a:buNone/>
            </a:pPr>
            <a:r>
              <a:rPr lang="it-IT" dirty="0"/>
              <a:t>To </a:t>
            </a:r>
            <a:r>
              <a:rPr lang="it-IT" dirty="0" err="1"/>
              <a:t>survive</a:t>
            </a:r>
            <a:r>
              <a:rPr lang="it-IT" dirty="0"/>
              <a:t> and to </a:t>
            </a:r>
            <a:r>
              <a:rPr lang="it-IT" dirty="0" err="1"/>
              <a:t>prosper</a:t>
            </a:r>
            <a:r>
              <a:rPr lang="it-IT" dirty="0"/>
              <a:t>, a </a:t>
            </a:r>
            <a:r>
              <a:rPr lang="it-IT" dirty="0" err="1"/>
              <a:t>firm</a:t>
            </a:r>
            <a:r>
              <a:rPr lang="it-IT" dirty="0"/>
              <a:t> must </a:t>
            </a:r>
            <a:r>
              <a:rPr lang="it-IT" dirty="0" err="1"/>
              <a:t>meet</a:t>
            </a:r>
            <a:r>
              <a:rPr lang="it-IT" dirty="0"/>
              <a:t> </a:t>
            </a:r>
            <a:r>
              <a:rPr lang="it-IT" dirty="0" err="1"/>
              <a:t>two</a:t>
            </a:r>
            <a:r>
              <a:rPr lang="it-IT" dirty="0"/>
              <a:t> </a:t>
            </a:r>
            <a:r>
              <a:rPr lang="it-IT" dirty="0" err="1"/>
              <a:t>criteria</a:t>
            </a:r>
            <a:r>
              <a:rPr lang="it-IT" dirty="0"/>
              <a:t>:</a:t>
            </a:r>
          </a:p>
          <a:p>
            <a:r>
              <a:rPr lang="it-IT" b="1" dirty="0" err="1"/>
              <a:t>It</a:t>
            </a:r>
            <a:r>
              <a:rPr lang="it-IT" b="1" dirty="0"/>
              <a:t> must supply </a:t>
            </a:r>
            <a:r>
              <a:rPr lang="it-IT" b="1" dirty="0" err="1"/>
              <a:t>what</a:t>
            </a:r>
            <a:r>
              <a:rPr lang="it-IT" b="1" dirty="0"/>
              <a:t> customers </a:t>
            </a:r>
            <a:r>
              <a:rPr lang="it-IT" b="1" dirty="0" err="1"/>
              <a:t>want</a:t>
            </a:r>
            <a:endParaRPr lang="it-IT" b="1" dirty="0"/>
          </a:p>
          <a:p>
            <a:r>
              <a:rPr lang="it-IT" b="1" dirty="0" err="1"/>
              <a:t>It</a:t>
            </a:r>
            <a:r>
              <a:rPr lang="it-IT" b="1" dirty="0"/>
              <a:t> must </a:t>
            </a:r>
            <a:r>
              <a:rPr lang="it-IT" b="1" dirty="0" err="1"/>
              <a:t>survive</a:t>
            </a:r>
            <a:r>
              <a:rPr lang="it-IT" b="1" dirty="0"/>
              <a:t> to </a:t>
            </a:r>
            <a:r>
              <a:rPr lang="it-IT" b="1" dirty="0" err="1"/>
              <a:t>competition</a:t>
            </a:r>
            <a:endParaRPr lang="it-IT" b="1" dirty="0"/>
          </a:p>
          <a:p>
            <a:endParaRPr lang="it-IT" sz="2400"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Identifying</a:t>
            </a:r>
            <a:r>
              <a:rPr lang="it-IT" b="1" dirty="0">
                <a:solidFill>
                  <a:srgbClr val="FF0000"/>
                </a:solidFill>
              </a:rPr>
              <a:t> Key Success </a:t>
            </a:r>
            <a:r>
              <a:rPr lang="it-IT" b="1" dirty="0" err="1">
                <a:solidFill>
                  <a:srgbClr val="FF0000"/>
                </a:solidFill>
              </a:rPr>
              <a:t>Factors</a:t>
            </a:r>
            <a:r>
              <a:rPr lang="it-IT" b="1" dirty="0">
                <a:solidFill>
                  <a:srgbClr val="FF0000"/>
                </a:solidFill>
              </a:rPr>
              <a:t> (</a:t>
            </a:r>
            <a:r>
              <a:rPr lang="it-IT" b="1" dirty="0" err="1">
                <a:solidFill>
                  <a:srgbClr val="FF0000"/>
                </a:solidFill>
              </a:rPr>
              <a:t>KSFs</a:t>
            </a:r>
            <a:r>
              <a:rPr lang="it-IT" b="1" dirty="0">
                <a:solidFill>
                  <a:srgbClr val="FF0000"/>
                </a:solidFill>
              </a:rPr>
              <a:t>) (1/2)</a:t>
            </a:r>
          </a:p>
        </p:txBody>
      </p:sp>
    </p:spTree>
    <p:extLst>
      <p:ext uri="{BB962C8B-B14F-4D97-AF65-F5344CB8AC3E}">
        <p14:creationId xmlns:p14="http://schemas.microsoft.com/office/powerpoint/2010/main" val="376494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 case: the US </a:t>
            </a:r>
            <a:r>
              <a:rPr lang="it-IT" b="1" dirty="0" err="1">
                <a:solidFill>
                  <a:srgbClr val="FF0000"/>
                </a:solidFill>
              </a:rPr>
              <a:t>Airline</a:t>
            </a:r>
            <a:r>
              <a:rPr lang="it-IT" b="1" dirty="0">
                <a:solidFill>
                  <a:srgbClr val="FF0000"/>
                </a:solidFill>
              </a:rPr>
              <a:t> Industry</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p:txBody>
          <a:bodyPr/>
          <a:lstStyle/>
          <a:p>
            <a:r>
              <a:rPr lang="it-IT" dirty="0"/>
              <a:t>The case </a:t>
            </a:r>
            <a:r>
              <a:rPr lang="it-IT" dirty="0" err="1"/>
              <a:t>deals</a:t>
            </a:r>
            <a:r>
              <a:rPr lang="it-IT" dirty="0"/>
              <a:t> with the US Airlines markets and </a:t>
            </a:r>
            <a:r>
              <a:rPr lang="it-IT" dirty="0" err="1"/>
              <a:t>its</a:t>
            </a:r>
            <a:r>
              <a:rPr lang="it-IT" dirty="0"/>
              <a:t> </a:t>
            </a:r>
            <a:r>
              <a:rPr lang="it-IT" dirty="0" err="1"/>
              <a:t>evolution</a:t>
            </a:r>
            <a:r>
              <a:rPr lang="it-IT" dirty="0"/>
              <a:t>.</a:t>
            </a:r>
          </a:p>
          <a:p>
            <a:r>
              <a:rPr lang="it-IT" dirty="0"/>
              <a:t>For </a:t>
            </a:r>
            <a:r>
              <a:rPr lang="it-IT" dirty="0" err="1"/>
              <a:t>each</a:t>
            </a:r>
            <a:r>
              <a:rPr lang="it-IT" dirty="0"/>
              <a:t> of the </a:t>
            </a:r>
            <a:r>
              <a:rPr lang="it-IT" dirty="0" err="1"/>
              <a:t>pahses</a:t>
            </a:r>
            <a:r>
              <a:rPr lang="it-IT" dirty="0"/>
              <a:t> </a:t>
            </a:r>
            <a:r>
              <a:rPr lang="it-IT" dirty="0" err="1"/>
              <a:t>identify</a:t>
            </a:r>
            <a:r>
              <a:rPr lang="it-IT" dirty="0"/>
              <a:t> </a:t>
            </a:r>
            <a:r>
              <a:rPr lang="it-IT" dirty="0" err="1"/>
              <a:t>which</a:t>
            </a:r>
            <a:r>
              <a:rPr lang="it-IT" dirty="0"/>
              <a:t> are the key </a:t>
            </a:r>
            <a:r>
              <a:rPr lang="it-IT" dirty="0" err="1"/>
              <a:t>characteristics</a:t>
            </a:r>
            <a:r>
              <a:rPr lang="it-IT" dirty="0"/>
              <a:t> and </a:t>
            </a:r>
            <a:r>
              <a:rPr lang="it-IT" dirty="0" err="1"/>
              <a:t>which</a:t>
            </a:r>
            <a:r>
              <a:rPr lang="it-IT" dirty="0"/>
              <a:t> are the </a:t>
            </a:r>
            <a:r>
              <a:rPr lang="it-IT" dirty="0" err="1"/>
              <a:t>structural</a:t>
            </a:r>
            <a:r>
              <a:rPr lang="it-IT" dirty="0"/>
              <a:t> </a:t>
            </a:r>
            <a:r>
              <a:rPr lang="it-IT" dirty="0" err="1"/>
              <a:t>factors</a:t>
            </a:r>
            <a:r>
              <a:rPr lang="it-IT" dirty="0"/>
              <a:t> of </a:t>
            </a:r>
            <a:r>
              <a:rPr lang="it-IT" dirty="0" err="1"/>
              <a:t>competition</a:t>
            </a:r>
            <a:endParaRPr lang="it-IT" dirty="0"/>
          </a:p>
          <a:p>
            <a:endParaRPr lang="it-IT" dirty="0"/>
          </a:p>
        </p:txBody>
      </p:sp>
    </p:spTree>
    <p:extLst>
      <p:ext uri="{BB962C8B-B14F-4D97-AF65-F5344CB8AC3E}">
        <p14:creationId xmlns:p14="http://schemas.microsoft.com/office/powerpoint/2010/main" val="377220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20</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Identifying</a:t>
            </a:r>
            <a:r>
              <a:rPr lang="it-IT" b="1" dirty="0">
                <a:solidFill>
                  <a:srgbClr val="FF0000"/>
                </a:solidFill>
              </a:rPr>
              <a:t> Key Success </a:t>
            </a:r>
            <a:r>
              <a:rPr lang="it-IT" b="1" dirty="0" err="1">
                <a:solidFill>
                  <a:srgbClr val="FF0000"/>
                </a:solidFill>
              </a:rPr>
              <a:t>Factors</a:t>
            </a:r>
            <a:r>
              <a:rPr lang="it-IT" b="1" dirty="0">
                <a:solidFill>
                  <a:srgbClr val="FF0000"/>
                </a:solidFill>
              </a:rPr>
              <a:t> (</a:t>
            </a:r>
            <a:r>
              <a:rPr lang="it-IT" b="1" dirty="0" err="1">
                <a:solidFill>
                  <a:srgbClr val="FF0000"/>
                </a:solidFill>
              </a:rPr>
              <a:t>KSFs</a:t>
            </a:r>
            <a:r>
              <a:rPr lang="it-IT" b="1" dirty="0">
                <a:solidFill>
                  <a:srgbClr val="FF0000"/>
                </a:solidFill>
              </a:rPr>
              <a:t>) (2/2)</a:t>
            </a:r>
          </a:p>
        </p:txBody>
      </p:sp>
      <p:sp>
        <p:nvSpPr>
          <p:cNvPr id="6" name="Rettangolo 5">
            <a:extLst>
              <a:ext uri="{FF2B5EF4-FFF2-40B4-BE49-F238E27FC236}">
                <a16:creationId xmlns:a16="http://schemas.microsoft.com/office/drawing/2014/main" id="{2CDB576C-12D9-4AD4-B8C4-8FBD953735B6}"/>
              </a:ext>
            </a:extLst>
          </p:cNvPr>
          <p:cNvSpPr/>
          <p:nvPr/>
        </p:nvSpPr>
        <p:spPr>
          <a:xfrm>
            <a:off x="640391" y="1169843"/>
            <a:ext cx="10626969" cy="52954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5AC6B8CD-794B-4748-9ECE-51278AE043CE}"/>
              </a:ext>
            </a:extLst>
          </p:cNvPr>
          <p:cNvSpPr/>
          <p:nvPr/>
        </p:nvSpPr>
        <p:spPr>
          <a:xfrm>
            <a:off x="3936023" y="1300104"/>
            <a:ext cx="4319953" cy="8716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t-IT" sz="2400" dirty="0" err="1"/>
              <a:t>Prerequisites</a:t>
            </a:r>
            <a:r>
              <a:rPr lang="it-IT" sz="2400" dirty="0"/>
              <a:t> for success</a:t>
            </a:r>
          </a:p>
        </p:txBody>
      </p:sp>
      <p:sp>
        <p:nvSpPr>
          <p:cNvPr id="11" name="Rettangolo 10">
            <a:extLst>
              <a:ext uri="{FF2B5EF4-FFF2-40B4-BE49-F238E27FC236}">
                <a16:creationId xmlns:a16="http://schemas.microsoft.com/office/drawing/2014/main" id="{159053E8-AA83-4BDB-8706-185DECFB420E}"/>
              </a:ext>
            </a:extLst>
          </p:cNvPr>
          <p:cNvSpPr/>
          <p:nvPr/>
        </p:nvSpPr>
        <p:spPr>
          <a:xfrm>
            <a:off x="1090246" y="2428381"/>
            <a:ext cx="4319953" cy="585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000" dirty="0" err="1"/>
              <a:t>What</a:t>
            </a:r>
            <a:r>
              <a:rPr lang="it-IT" sz="2000" dirty="0"/>
              <a:t> do customers </a:t>
            </a:r>
            <a:r>
              <a:rPr lang="it-IT" sz="2000" dirty="0" err="1"/>
              <a:t>want</a:t>
            </a:r>
            <a:r>
              <a:rPr lang="it-IT" sz="2000" dirty="0"/>
              <a:t>?</a:t>
            </a:r>
          </a:p>
        </p:txBody>
      </p:sp>
      <p:sp>
        <p:nvSpPr>
          <p:cNvPr id="12" name="Rettangolo 11">
            <a:extLst>
              <a:ext uri="{FF2B5EF4-FFF2-40B4-BE49-F238E27FC236}">
                <a16:creationId xmlns:a16="http://schemas.microsoft.com/office/drawing/2014/main" id="{4BF3AAE2-F30C-4209-BFE6-146C6D465298}"/>
              </a:ext>
            </a:extLst>
          </p:cNvPr>
          <p:cNvSpPr/>
          <p:nvPr/>
        </p:nvSpPr>
        <p:spPr>
          <a:xfrm>
            <a:off x="1705707" y="3230633"/>
            <a:ext cx="3089030" cy="19284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b="1" dirty="0"/>
              <a:t>Analysis of demand</a:t>
            </a:r>
            <a:r>
              <a:rPr lang="it-IT" dirty="0"/>
              <a:t>:</a:t>
            </a:r>
          </a:p>
          <a:p>
            <a:pPr marL="285750" indent="-285750">
              <a:buFont typeface="Arial" panose="020B0604020202020204" pitchFamily="34" charset="0"/>
              <a:buChar char="•"/>
            </a:pPr>
            <a:r>
              <a:rPr lang="it-IT" dirty="0"/>
              <a:t>Who are </a:t>
            </a:r>
            <a:r>
              <a:rPr lang="it-IT" dirty="0" err="1"/>
              <a:t>our</a:t>
            </a:r>
            <a:r>
              <a:rPr lang="it-IT" dirty="0"/>
              <a:t> customers?</a:t>
            </a:r>
          </a:p>
          <a:p>
            <a:pPr marL="285750" indent="-285750">
              <a:buFont typeface="Arial" panose="020B0604020202020204" pitchFamily="34" charset="0"/>
              <a:buChar char="•"/>
            </a:pPr>
            <a:r>
              <a:rPr lang="it-IT" dirty="0" err="1"/>
              <a:t>What</a:t>
            </a:r>
            <a:r>
              <a:rPr lang="it-IT" dirty="0"/>
              <a:t> do </a:t>
            </a:r>
            <a:r>
              <a:rPr lang="it-IT" dirty="0" err="1"/>
              <a:t>they</a:t>
            </a:r>
            <a:r>
              <a:rPr lang="it-IT" dirty="0"/>
              <a:t> </a:t>
            </a:r>
            <a:r>
              <a:rPr lang="it-IT" dirty="0" err="1"/>
              <a:t>want</a:t>
            </a:r>
            <a:r>
              <a:rPr lang="it-IT" dirty="0"/>
              <a:t>?</a:t>
            </a:r>
          </a:p>
        </p:txBody>
      </p:sp>
      <p:sp>
        <p:nvSpPr>
          <p:cNvPr id="13" name="Rettangolo 12">
            <a:extLst>
              <a:ext uri="{FF2B5EF4-FFF2-40B4-BE49-F238E27FC236}">
                <a16:creationId xmlns:a16="http://schemas.microsoft.com/office/drawing/2014/main" id="{6CA13DD5-5313-4ADB-8F77-538F17026B83}"/>
              </a:ext>
            </a:extLst>
          </p:cNvPr>
          <p:cNvSpPr/>
          <p:nvPr/>
        </p:nvSpPr>
        <p:spPr>
          <a:xfrm>
            <a:off x="6693877" y="2463581"/>
            <a:ext cx="4319953" cy="585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000" dirty="0"/>
              <a:t>How </a:t>
            </a:r>
            <a:r>
              <a:rPr lang="it-IT" sz="2000" dirty="0" err="1"/>
              <a:t>does</a:t>
            </a:r>
            <a:r>
              <a:rPr lang="it-IT" sz="2000" dirty="0"/>
              <a:t> the </a:t>
            </a:r>
            <a:r>
              <a:rPr lang="it-IT" sz="2000" dirty="0" err="1"/>
              <a:t>firm</a:t>
            </a:r>
            <a:r>
              <a:rPr lang="it-IT" sz="2000" dirty="0"/>
              <a:t> </a:t>
            </a:r>
            <a:r>
              <a:rPr lang="it-IT" sz="2000" dirty="0" err="1"/>
              <a:t>survive</a:t>
            </a:r>
            <a:r>
              <a:rPr lang="it-IT" sz="2000" dirty="0"/>
              <a:t> to </a:t>
            </a:r>
            <a:r>
              <a:rPr lang="it-IT" sz="2000" dirty="0" err="1"/>
              <a:t>competiton</a:t>
            </a:r>
            <a:r>
              <a:rPr lang="it-IT" sz="2000" dirty="0"/>
              <a:t>?</a:t>
            </a:r>
          </a:p>
        </p:txBody>
      </p:sp>
      <p:sp>
        <p:nvSpPr>
          <p:cNvPr id="14" name="Rettangolo 13">
            <a:extLst>
              <a:ext uri="{FF2B5EF4-FFF2-40B4-BE49-F238E27FC236}">
                <a16:creationId xmlns:a16="http://schemas.microsoft.com/office/drawing/2014/main" id="{5C79150B-6FFA-418A-9757-0481086F9E2B}"/>
              </a:ext>
            </a:extLst>
          </p:cNvPr>
          <p:cNvSpPr/>
          <p:nvPr/>
        </p:nvSpPr>
        <p:spPr>
          <a:xfrm>
            <a:off x="6600091" y="3211049"/>
            <a:ext cx="4507523" cy="196761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b="1" dirty="0"/>
              <a:t>Analysis of </a:t>
            </a:r>
            <a:r>
              <a:rPr lang="it-IT" b="1" dirty="0" err="1"/>
              <a:t>competiton</a:t>
            </a:r>
            <a:r>
              <a:rPr lang="it-IT" dirty="0"/>
              <a:t>:</a:t>
            </a:r>
          </a:p>
          <a:p>
            <a:pPr marL="285750" indent="-285750">
              <a:buFont typeface="Arial" panose="020B0604020202020204" pitchFamily="34" charset="0"/>
              <a:buChar char="•"/>
            </a:pPr>
            <a:r>
              <a:rPr lang="it-IT" dirty="0" err="1"/>
              <a:t>What</a:t>
            </a:r>
            <a:r>
              <a:rPr lang="it-IT" dirty="0"/>
              <a:t> drives </a:t>
            </a:r>
            <a:r>
              <a:rPr lang="it-IT" dirty="0" err="1"/>
              <a:t>competition</a:t>
            </a:r>
            <a:r>
              <a:rPr lang="it-IT" dirty="0"/>
              <a:t>?</a:t>
            </a:r>
          </a:p>
          <a:p>
            <a:pPr marL="285750" indent="-285750">
              <a:buFont typeface="Arial" panose="020B0604020202020204" pitchFamily="34" charset="0"/>
              <a:buChar char="•"/>
            </a:pPr>
            <a:r>
              <a:rPr lang="it-IT" dirty="0" err="1"/>
              <a:t>What</a:t>
            </a:r>
            <a:r>
              <a:rPr lang="it-IT" dirty="0"/>
              <a:t> are the </a:t>
            </a:r>
            <a:r>
              <a:rPr lang="it-IT" dirty="0" err="1"/>
              <a:t>main</a:t>
            </a:r>
            <a:r>
              <a:rPr lang="it-IT" dirty="0"/>
              <a:t> </a:t>
            </a:r>
            <a:r>
              <a:rPr lang="it-IT" dirty="0" err="1"/>
              <a:t>dimensions</a:t>
            </a:r>
            <a:r>
              <a:rPr lang="it-IT" dirty="0"/>
              <a:t> of </a:t>
            </a:r>
            <a:r>
              <a:rPr lang="it-IT" dirty="0" err="1"/>
              <a:t>competition</a:t>
            </a:r>
            <a:r>
              <a:rPr lang="it-IT" dirty="0"/>
              <a:t>?</a:t>
            </a:r>
          </a:p>
          <a:p>
            <a:pPr marL="285750" indent="-285750">
              <a:buFont typeface="Arial" panose="020B0604020202020204" pitchFamily="34" charset="0"/>
              <a:buChar char="•"/>
            </a:pPr>
            <a:r>
              <a:rPr lang="it-IT" dirty="0"/>
              <a:t>How intense </a:t>
            </a:r>
            <a:r>
              <a:rPr lang="it-IT" dirty="0" err="1"/>
              <a:t>is</a:t>
            </a:r>
            <a:r>
              <a:rPr lang="it-IT" dirty="0"/>
              <a:t> </a:t>
            </a:r>
            <a:r>
              <a:rPr lang="it-IT" dirty="0" err="1"/>
              <a:t>competition</a:t>
            </a:r>
            <a:r>
              <a:rPr lang="it-IT" dirty="0"/>
              <a:t>?</a:t>
            </a:r>
          </a:p>
          <a:p>
            <a:pPr marL="285750" indent="-285750">
              <a:buFont typeface="Arial" panose="020B0604020202020204" pitchFamily="34" charset="0"/>
              <a:buChar char="•"/>
            </a:pPr>
            <a:r>
              <a:rPr lang="it-IT" dirty="0"/>
              <a:t>How can </a:t>
            </a:r>
            <a:r>
              <a:rPr lang="it-IT" dirty="0" err="1"/>
              <a:t>we</a:t>
            </a:r>
            <a:r>
              <a:rPr lang="it-IT" dirty="0"/>
              <a:t> </a:t>
            </a:r>
            <a:r>
              <a:rPr lang="it-IT" dirty="0" err="1"/>
              <a:t>obtain</a:t>
            </a:r>
            <a:r>
              <a:rPr lang="it-IT" dirty="0"/>
              <a:t> a </a:t>
            </a:r>
            <a:r>
              <a:rPr lang="it-IT" dirty="0" err="1"/>
              <a:t>superior</a:t>
            </a:r>
            <a:r>
              <a:rPr lang="it-IT" dirty="0"/>
              <a:t> competitive position?</a:t>
            </a:r>
          </a:p>
        </p:txBody>
      </p:sp>
      <p:sp>
        <p:nvSpPr>
          <p:cNvPr id="15" name="Rettangolo 14">
            <a:extLst>
              <a:ext uri="{FF2B5EF4-FFF2-40B4-BE49-F238E27FC236}">
                <a16:creationId xmlns:a16="http://schemas.microsoft.com/office/drawing/2014/main" id="{FCDDDEDC-B9DE-464D-BF90-6E42F9DA83BE}"/>
              </a:ext>
            </a:extLst>
          </p:cNvPr>
          <p:cNvSpPr/>
          <p:nvPr/>
        </p:nvSpPr>
        <p:spPr>
          <a:xfrm>
            <a:off x="4073768" y="5415299"/>
            <a:ext cx="4319953" cy="8716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t-IT" sz="2400" dirty="0"/>
              <a:t>Key Success </a:t>
            </a:r>
            <a:r>
              <a:rPr lang="it-IT" sz="2400" dirty="0" err="1"/>
              <a:t>Factors</a:t>
            </a:r>
            <a:r>
              <a:rPr lang="it-IT" sz="2400" dirty="0"/>
              <a:t> (</a:t>
            </a:r>
            <a:r>
              <a:rPr lang="it-IT" sz="2400" dirty="0" err="1"/>
              <a:t>KSFs</a:t>
            </a:r>
            <a:r>
              <a:rPr lang="it-IT" sz="2400" dirty="0"/>
              <a:t>)</a:t>
            </a:r>
          </a:p>
        </p:txBody>
      </p:sp>
      <p:cxnSp>
        <p:nvCxnSpPr>
          <p:cNvPr id="17" name="Connettore 2 16">
            <a:extLst>
              <a:ext uri="{FF2B5EF4-FFF2-40B4-BE49-F238E27FC236}">
                <a16:creationId xmlns:a16="http://schemas.microsoft.com/office/drawing/2014/main" id="{E59853E4-2CF3-48CF-B1EF-423F2889A1C7}"/>
              </a:ext>
            </a:extLst>
          </p:cNvPr>
          <p:cNvCxnSpPr/>
          <p:nvPr/>
        </p:nvCxnSpPr>
        <p:spPr>
          <a:xfrm flipH="1">
            <a:off x="4566138" y="2171780"/>
            <a:ext cx="1529861" cy="17869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9" name="Connettore 2 18">
            <a:extLst>
              <a:ext uri="{FF2B5EF4-FFF2-40B4-BE49-F238E27FC236}">
                <a16:creationId xmlns:a16="http://schemas.microsoft.com/office/drawing/2014/main" id="{5C3C5185-01A8-40ED-849A-182F15CA2497}"/>
              </a:ext>
            </a:extLst>
          </p:cNvPr>
          <p:cNvCxnSpPr>
            <a:stCxn id="11" idx="2"/>
          </p:cNvCxnSpPr>
          <p:nvPr/>
        </p:nvCxnSpPr>
        <p:spPr>
          <a:xfrm flipH="1">
            <a:off x="3250222" y="3014139"/>
            <a:ext cx="1" cy="41486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1" name="Connettore 2 20">
            <a:extLst>
              <a:ext uri="{FF2B5EF4-FFF2-40B4-BE49-F238E27FC236}">
                <a16:creationId xmlns:a16="http://schemas.microsoft.com/office/drawing/2014/main" id="{57AD31E7-2236-47E1-89EF-92E8D84FBA3F}"/>
              </a:ext>
            </a:extLst>
          </p:cNvPr>
          <p:cNvCxnSpPr/>
          <p:nvPr/>
        </p:nvCxnSpPr>
        <p:spPr>
          <a:xfrm>
            <a:off x="3250222" y="5178662"/>
            <a:ext cx="747347" cy="61840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3" name="Connettore 2 22">
            <a:extLst>
              <a:ext uri="{FF2B5EF4-FFF2-40B4-BE49-F238E27FC236}">
                <a16:creationId xmlns:a16="http://schemas.microsoft.com/office/drawing/2014/main" id="{5C9B63FF-AC54-481B-8FBF-300E050F2A01}"/>
              </a:ext>
            </a:extLst>
          </p:cNvPr>
          <p:cNvCxnSpPr/>
          <p:nvPr/>
        </p:nvCxnSpPr>
        <p:spPr>
          <a:xfrm>
            <a:off x="6025662" y="2168366"/>
            <a:ext cx="1811215" cy="21384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5" name="Connettore 2 24">
            <a:extLst>
              <a:ext uri="{FF2B5EF4-FFF2-40B4-BE49-F238E27FC236}">
                <a16:creationId xmlns:a16="http://schemas.microsoft.com/office/drawing/2014/main" id="{AF52B96C-3C21-4A45-924E-FCAE1D6C6725}"/>
              </a:ext>
            </a:extLst>
          </p:cNvPr>
          <p:cNvCxnSpPr/>
          <p:nvPr/>
        </p:nvCxnSpPr>
        <p:spPr>
          <a:xfrm flipH="1">
            <a:off x="10131668" y="3003618"/>
            <a:ext cx="1" cy="41486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7" name="Connettore 2 26">
            <a:extLst>
              <a:ext uri="{FF2B5EF4-FFF2-40B4-BE49-F238E27FC236}">
                <a16:creationId xmlns:a16="http://schemas.microsoft.com/office/drawing/2014/main" id="{3FACC62C-9B2E-47F4-A1E5-ED0DA1DA2B58}"/>
              </a:ext>
            </a:extLst>
          </p:cNvPr>
          <p:cNvCxnSpPr/>
          <p:nvPr/>
        </p:nvCxnSpPr>
        <p:spPr>
          <a:xfrm flipH="1">
            <a:off x="8446477" y="5243529"/>
            <a:ext cx="1207477" cy="70007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37331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515176"/>
          </a:xfrm>
        </p:spPr>
        <p:txBody>
          <a:bodyPr>
            <a:normAutofit fontScale="90000"/>
          </a:bodyPr>
          <a:lstStyle/>
          <a:p>
            <a:r>
              <a:rPr lang="it-IT" b="1" dirty="0">
                <a:solidFill>
                  <a:srgbClr val="FF0000"/>
                </a:solidFill>
              </a:rPr>
              <a:t>EXERCISE</a:t>
            </a:r>
            <a:br>
              <a:rPr lang="it-IT" b="1" dirty="0">
                <a:solidFill>
                  <a:srgbClr val="FF0000"/>
                </a:solidFill>
              </a:rPr>
            </a:br>
            <a:br>
              <a:rPr lang="it-IT" b="1" dirty="0">
                <a:solidFill>
                  <a:srgbClr val="FF0000"/>
                </a:solidFill>
              </a:rPr>
            </a:br>
            <a:r>
              <a:rPr lang="it-IT" dirty="0" err="1"/>
              <a:t>Identification</a:t>
            </a:r>
            <a:r>
              <a:rPr lang="it-IT" dirty="0"/>
              <a:t> of </a:t>
            </a:r>
            <a:r>
              <a:rPr lang="it-IT" dirty="0" err="1"/>
              <a:t>KSFs</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3458868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22</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278368"/>
            <a:ext cx="10515600" cy="5214506"/>
          </a:xfrm>
        </p:spPr>
        <p:txBody>
          <a:bodyPr>
            <a:normAutofit/>
          </a:bodyPr>
          <a:lstStyle/>
          <a:p>
            <a:pPr marL="0" indent="0">
              <a:buNone/>
            </a:pPr>
            <a:r>
              <a:rPr lang="it-IT" dirty="0" err="1"/>
              <a:t>Porter’s</a:t>
            </a:r>
            <a:r>
              <a:rPr lang="it-IT" dirty="0"/>
              <a:t> 5 </a:t>
            </a:r>
            <a:r>
              <a:rPr lang="it-IT" dirty="0" err="1"/>
              <a:t>forces</a:t>
            </a:r>
            <a:r>
              <a:rPr lang="it-IT" dirty="0"/>
              <a:t> model </a:t>
            </a:r>
            <a:r>
              <a:rPr lang="it-IT" dirty="0" err="1"/>
              <a:t>has</a:t>
            </a:r>
            <a:r>
              <a:rPr lang="it-IT" dirty="0"/>
              <a:t> </a:t>
            </a:r>
            <a:r>
              <a:rPr lang="it-IT" dirty="0" err="1"/>
              <a:t>been</a:t>
            </a:r>
            <a:r>
              <a:rPr lang="it-IT" dirty="0"/>
              <a:t> the </a:t>
            </a:r>
            <a:r>
              <a:rPr lang="it-IT" dirty="0" err="1"/>
              <a:t>subject</a:t>
            </a:r>
            <a:r>
              <a:rPr lang="it-IT" dirty="0"/>
              <a:t> of some </a:t>
            </a:r>
            <a:r>
              <a:rPr lang="it-IT" dirty="0" err="1"/>
              <a:t>criticisms</a:t>
            </a:r>
            <a:r>
              <a:rPr lang="it-IT" dirty="0"/>
              <a:t>, </a:t>
            </a:r>
            <a:r>
              <a:rPr lang="it-IT" dirty="0" err="1"/>
              <a:t>mainly</a:t>
            </a:r>
            <a:r>
              <a:rPr lang="it-IT" dirty="0"/>
              <a:t> </a:t>
            </a:r>
            <a:r>
              <a:rPr lang="it-IT" dirty="0" err="1"/>
              <a:t>because</a:t>
            </a:r>
            <a:r>
              <a:rPr lang="it-IT" dirty="0"/>
              <a:t> </a:t>
            </a:r>
            <a:r>
              <a:rPr lang="it-IT" dirty="0" err="1"/>
              <a:t>it</a:t>
            </a:r>
            <a:r>
              <a:rPr lang="it-IT" dirty="0"/>
              <a:t> </a:t>
            </a:r>
            <a:r>
              <a:rPr lang="it-IT" dirty="0" err="1"/>
              <a:t>is</a:t>
            </a:r>
            <a:r>
              <a:rPr lang="it-IT" dirty="0"/>
              <a:t> </a:t>
            </a:r>
            <a:r>
              <a:rPr lang="it-IT" dirty="0" err="1"/>
              <a:t>too</a:t>
            </a:r>
            <a:r>
              <a:rPr lang="it-IT" dirty="0"/>
              <a:t> </a:t>
            </a:r>
            <a:r>
              <a:rPr lang="it-IT" dirty="0" err="1"/>
              <a:t>static</a:t>
            </a:r>
            <a:r>
              <a:rPr lang="it-IT" dirty="0"/>
              <a:t> </a:t>
            </a:r>
            <a:r>
              <a:rPr lang="it-IT" dirty="0" err="1"/>
              <a:t>compared</a:t>
            </a:r>
            <a:r>
              <a:rPr lang="it-IT" dirty="0"/>
              <a:t> to the </a:t>
            </a:r>
            <a:r>
              <a:rPr lang="it-IT" dirty="0" err="1"/>
              <a:t>real</a:t>
            </a:r>
            <a:r>
              <a:rPr lang="it-IT" dirty="0"/>
              <a:t> </a:t>
            </a:r>
            <a:r>
              <a:rPr lang="it-IT" dirty="0" err="1"/>
              <a:t>context</a:t>
            </a:r>
            <a:r>
              <a:rPr lang="it-IT" dirty="0"/>
              <a:t>:</a:t>
            </a:r>
          </a:p>
          <a:p>
            <a:r>
              <a:rPr lang="it-IT" sz="2400" dirty="0" err="1"/>
              <a:t>Need</a:t>
            </a:r>
            <a:r>
              <a:rPr lang="it-IT" sz="2400" dirty="0"/>
              <a:t> to </a:t>
            </a:r>
            <a:r>
              <a:rPr lang="it-IT" sz="2400" dirty="0" err="1"/>
              <a:t>understand</a:t>
            </a:r>
            <a:r>
              <a:rPr lang="it-IT" sz="2400" dirty="0"/>
              <a:t> more </a:t>
            </a:r>
            <a:r>
              <a:rPr lang="it-IT" sz="2400" dirty="0" err="1"/>
              <a:t>deeply</a:t>
            </a:r>
            <a:r>
              <a:rPr lang="it-IT" sz="2400" dirty="0"/>
              <a:t> the </a:t>
            </a:r>
            <a:r>
              <a:rPr lang="it-IT" sz="2400" dirty="0" err="1"/>
              <a:t>determinants</a:t>
            </a:r>
            <a:r>
              <a:rPr lang="it-IT" sz="2400" dirty="0"/>
              <a:t> of competitive </a:t>
            </a:r>
            <a:r>
              <a:rPr lang="it-IT" sz="2400" dirty="0" err="1"/>
              <a:t>behavior</a:t>
            </a:r>
            <a:r>
              <a:rPr lang="it-IT" sz="2400" dirty="0"/>
              <a:t> </a:t>
            </a:r>
            <a:r>
              <a:rPr lang="it-IT" sz="2400" dirty="0" err="1"/>
              <a:t>between</a:t>
            </a:r>
            <a:r>
              <a:rPr lang="it-IT" sz="2400" dirty="0"/>
              <a:t> companies – i.e. </a:t>
            </a:r>
            <a:r>
              <a:rPr lang="it-IT" sz="2400" dirty="0" err="1"/>
              <a:t>thei</a:t>
            </a:r>
            <a:r>
              <a:rPr lang="it-IT" sz="2400" dirty="0"/>
              <a:t> </a:t>
            </a:r>
            <a:r>
              <a:rPr lang="it-IT" sz="2400" dirty="0" err="1"/>
              <a:t>their</a:t>
            </a:r>
            <a:r>
              <a:rPr lang="it-IT" sz="2400" dirty="0"/>
              <a:t> competitive </a:t>
            </a:r>
            <a:r>
              <a:rPr lang="it-IT" sz="2400" dirty="0" err="1"/>
              <a:t>intercations</a:t>
            </a:r>
            <a:endParaRPr lang="it-IT" sz="2400" dirty="0"/>
          </a:p>
          <a:p>
            <a:r>
              <a:rPr lang="it-IT" sz="2400" dirty="0" err="1"/>
              <a:t>Need</a:t>
            </a:r>
            <a:r>
              <a:rPr lang="it-IT" sz="2400" dirty="0"/>
              <a:t> to </a:t>
            </a:r>
            <a:r>
              <a:rPr lang="it-IT" sz="2400" dirty="0" err="1"/>
              <a:t>analyze</a:t>
            </a:r>
            <a:r>
              <a:rPr lang="it-IT" sz="2400" dirty="0"/>
              <a:t> the </a:t>
            </a:r>
            <a:r>
              <a:rPr lang="it-IT" sz="2400" dirty="0" err="1"/>
              <a:t>relationship</a:t>
            </a:r>
            <a:r>
              <a:rPr lang="it-IT" sz="2400" dirty="0"/>
              <a:t> </a:t>
            </a:r>
            <a:r>
              <a:rPr lang="it-IT" sz="2400" dirty="0" err="1"/>
              <a:t>between</a:t>
            </a:r>
            <a:r>
              <a:rPr lang="it-IT" sz="2400" dirty="0"/>
              <a:t> </a:t>
            </a:r>
            <a:r>
              <a:rPr lang="it-IT" sz="2400" dirty="0" err="1"/>
              <a:t>industry</a:t>
            </a:r>
            <a:r>
              <a:rPr lang="it-IT" sz="2400" dirty="0"/>
              <a:t> </a:t>
            </a:r>
            <a:r>
              <a:rPr lang="it-IT" sz="2400" dirty="0" err="1"/>
              <a:t>structure</a:t>
            </a:r>
            <a:r>
              <a:rPr lang="it-IT" sz="2400" dirty="0"/>
              <a:t> and </a:t>
            </a:r>
            <a:r>
              <a:rPr lang="it-IT" sz="2400" dirty="0" err="1"/>
              <a:t>competition</a:t>
            </a:r>
            <a:r>
              <a:rPr lang="it-IT" sz="2400" dirty="0"/>
              <a:t>:</a:t>
            </a:r>
          </a:p>
          <a:p>
            <a:pPr lvl="1">
              <a:buFont typeface="Wingdings" panose="05000000000000000000" pitchFamily="2" charset="2"/>
              <a:buChar char="Ø"/>
            </a:pPr>
            <a:r>
              <a:rPr lang="it-IT" sz="2000" dirty="0" err="1"/>
              <a:t>Whether</a:t>
            </a:r>
            <a:r>
              <a:rPr lang="it-IT" sz="2000" dirty="0"/>
              <a:t> to compete or to collaborate</a:t>
            </a:r>
          </a:p>
          <a:p>
            <a:pPr lvl="1">
              <a:buFont typeface="Wingdings" panose="05000000000000000000" pitchFamily="2" charset="2"/>
              <a:buChar char="Ø"/>
            </a:pPr>
            <a:r>
              <a:rPr lang="it-IT" sz="2000" dirty="0" err="1"/>
              <a:t>Consequent</a:t>
            </a:r>
            <a:r>
              <a:rPr lang="it-IT" sz="2000" dirty="0"/>
              <a:t> competitive </a:t>
            </a:r>
            <a:r>
              <a:rPr lang="it-IT" sz="2000" dirty="0" err="1"/>
              <a:t>moves</a:t>
            </a:r>
            <a:endParaRPr lang="it-IT" sz="2000" dirty="0"/>
          </a:p>
          <a:p>
            <a:pPr lvl="1">
              <a:buFont typeface="Wingdings" panose="05000000000000000000" pitchFamily="2" charset="2"/>
              <a:buChar char="Ø"/>
            </a:pPr>
            <a:r>
              <a:rPr lang="it-IT" sz="2000" dirty="0"/>
              <a:t>The </a:t>
            </a:r>
            <a:r>
              <a:rPr lang="it-IT" sz="2000" dirty="0" err="1"/>
              <a:t>role</a:t>
            </a:r>
            <a:r>
              <a:rPr lang="it-IT" sz="2000" dirty="0"/>
              <a:t> of information and </a:t>
            </a:r>
            <a:r>
              <a:rPr lang="it-IT" sz="2000" dirty="0" err="1"/>
              <a:t>promises</a:t>
            </a:r>
            <a:endParaRPr lang="it-IT" sz="2000"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a:solidFill>
                  <a:srgbClr val="FF0000"/>
                </a:solidFill>
              </a:rPr>
              <a:t>Some </a:t>
            </a:r>
            <a:r>
              <a:rPr lang="it-IT" b="1" dirty="0" err="1">
                <a:solidFill>
                  <a:srgbClr val="FF0000"/>
                </a:solidFill>
              </a:rPr>
              <a:t>critics</a:t>
            </a:r>
            <a:r>
              <a:rPr lang="it-IT" b="1" dirty="0">
                <a:solidFill>
                  <a:srgbClr val="FF0000"/>
                </a:solidFill>
              </a:rPr>
              <a:t> to </a:t>
            </a:r>
            <a:r>
              <a:rPr lang="it-IT" b="1" dirty="0" err="1">
                <a:solidFill>
                  <a:srgbClr val="FF0000"/>
                </a:solidFill>
              </a:rPr>
              <a:t>Porter’s</a:t>
            </a:r>
            <a:r>
              <a:rPr lang="it-IT" b="1" dirty="0">
                <a:solidFill>
                  <a:srgbClr val="FF0000"/>
                </a:solidFill>
              </a:rPr>
              <a:t> 5 </a:t>
            </a:r>
            <a:r>
              <a:rPr lang="it-IT" b="1" dirty="0" err="1">
                <a:solidFill>
                  <a:srgbClr val="FF0000"/>
                </a:solidFill>
              </a:rPr>
              <a:t>forces</a:t>
            </a:r>
            <a:r>
              <a:rPr lang="it-IT" b="1" dirty="0">
                <a:solidFill>
                  <a:srgbClr val="FF0000"/>
                </a:solidFill>
              </a:rPr>
              <a:t> model</a:t>
            </a:r>
          </a:p>
        </p:txBody>
      </p:sp>
      <p:sp>
        <p:nvSpPr>
          <p:cNvPr id="3" name="Freccia in giù 2">
            <a:extLst>
              <a:ext uri="{FF2B5EF4-FFF2-40B4-BE49-F238E27FC236}">
                <a16:creationId xmlns:a16="http://schemas.microsoft.com/office/drawing/2014/main" id="{1AF4F7D6-E5FD-4F13-A57D-0BD77BD16F02}"/>
              </a:ext>
            </a:extLst>
          </p:cNvPr>
          <p:cNvSpPr/>
          <p:nvPr/>
        </p:nvSpPr>
        <p:spPr>
          <a:xfrm>
            <a:off x="5462953" y="4378570"/>
            <a:ext cx="1143000" cy="961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contenuto 7">
            <a:extLst>
              <a:ext uri="{FF2B5EF4-FFF2-40B4-BE49-F238E27FC236}">
                <a16:creationId xmlns:a16="http://schemas.microsoft.com/office/drawing/2014/main" id="{F94872C3-2B67-43DD-BAE6-F6D64C0C04AF}"/>
              </a:ext>
            </a:extLst>
          </p:cNvPr>
          <p:cNvSpPr txBox="1">
            <a:spLocks/>
          </p:cNvSpPr>
          <p:nvPr/>
        </p:nvSpPr>
        <p:spPr>
          <a:xfrm>
            <a:off x="908539" y="5473997"/>
            <a:ext cx="10515600" cy="7307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t-IT" sz="2400" b="1" dirty="0" err="1"/>
              <a:t>Contribution</a:t>
            </a:r>
            <a:r>
              <a:rPr lang="it-IT" sz="2400" b="1" dirty="0"/>
              <a:t> of the GAME THEORY</a:t>
            </a:r>
          </a:p>
        </p:txBody>
      </p:sp>
    </p:spTree>
    <p:extLst>
      <p:ext uri="{BB962C8B-B14F-4D97-AF65-F5344CB8AC3E}">
        <p14:creationId xmlns:p14="http://schemas.microsoft.com/office/powerpoint/2010/main" val="175676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3" grpId="0" animBg="1"/>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23</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509954" y="1278368"/>
            <a:ext cx="11248292" cy="5214506"/>
          </a:xfrm>
        </p:spPr>
        <p:txBody>
          <a:bodyPr>
            <a:normAutofit/>
          </a:bodyPr>
          <a:lstStyle/>
          <a:p>
            <a:pPr marL="0" indent="0" algn="ctr">
              <a:buNone/>
            </a:pPr>
            <a:r>
              <a:rPr lang="it-IT" sz="2400" b="1" i="1" dirty="0"/>
              <a:t>**</a:t>
            </a:r>
            <a:r>
              <a:rPr lang="en-US" sz="2400" b="1" i="1" dirty="0"/>
              <a:t>Their behavior is based on your own, just as your behavior is being influenced by theirs **</a:t>
            </a:r>
          </a:p>
          <a:p>
            <a:pPr algn="just"/>
            <a:r>
              <a:rPr lang="en-US" sz="2400" dirty="0"/>
              <a:t>Game theory is the study of the mathematical models of strategic interactions between rational decision-makers</a:t>
            </a:r>
          </a:p>
          <a:p>
            <a:pPr algn="just"/>
            <a:r>
              <a:rPr lang="en-US" sz="2400" dirty="0"/>
              <a:t>Game theory began with the idea regarding the existence of mixed strategy equilibrium in two person playing a “game”, where:</a:t>
            </a:r>
          </a:p>
          <a:p>
            <a:pPr lvl="1" algn="just">
              <a:buFont typeface="Courier New" panose="02070309020205020404" pitchFamily="49" charset="0"/>
              <a:buChar char="o"/>
            </a:pPr>
            <a:r>
              <a:rPr lang="en-US" sz="2000" dirty="0"/>
              <a:t>“zero-sum game” – is the situation in which each participant’s gain or loss is balanced by losses or gains of utility of the other participants</a:t>
            </a:r>
          </a:p>
          <a:p>
            <a:pPr lvl="1" algn="just">
              <a:buFont typeface="Courier New" panose="02070309020205020404" pitchFamily="49" charset="0"/>
              <a:buChar char="o"/>
            </a:pPr>
            <a:r>
              <a:rPr lang="en-US" sz="2000" dirty="0"/>
              <a:t>“non-zero-sum game” – is the situation in which each parties’ gains or losses less or more than zero</a:t>
            </a:r>
          </a:p>
          <a:p>
            <a:pPr algn="just"/>
            <a:r>
              <a:rPr lang="en-US" sz="2400" dirty="0"/>
              <a:t>Different types of game:</a:t>
            </a:r>
          </a:p>
          <a:p>
            <a:pPr lvl="1" algn="just">
              <a:buFont typeface="Wingdings" panose="05000000000000000000" pitchFamily="2" charset="2"/>
              <a:buChar char="Ø"/>
            </a:pPr>
            <a:r>
              <a:rPr lang="en-US" sz="2000" dirty="0"/>
              <a:t>Cooperative/non-cooperative</a:t>
            </a:r>
          </a:p>
          <a:p>
            <a:pPr lvl="1" algn="just">
              <a:buFont typeface="Wingdings" panose="05000000000000000000" pitchFamily="2" charset="2"/>
              <a:buChar char="Ø"/>
            </a:pPr>
            <a:r>
              <a:rPr lang="en-US" sz="2000" dirty="0"/>
              <a:t>Symmetric/asymmetric</a:t>
            </a:r>
          </a:p>
          <a:p>
            <a:pPr lvl="1" algn="just">
              <a:buFont typeface="Wingdings" panose="05000000000000000000" pitchFamily="2" charset="2"/>
              <a:buChar char="Ø"/>
            </a:pPr>
            <a:r>
              <a:rPr lang="en-US" sz="2000" dirty="0"/>
              <a:t>Simultaneous/sequential</a:t>
            </a:r>
          </a:p>
          <a:p>
            <a:pPr lvl="1" algn="just">
              <a:buFont typeface="Wingdings" panose="05000000000000000000" pitchFamily="2" charset="2"/>
              <a:buChar char="Ø"/>
            </a:pPr>
            <a:r>
              <a:rPr lang="en-US" sz="2000" dirty="0"/>
              <a:t>Perfect information/imperfect information</a:t>
            </a:r>
            <a:endParaRPr lang="it-IT" sz="2000"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a:solidFill>
                  <a:srgbClr val="FF0000"/>
                </a:solidFill>
              </a:rPr>
              <a:t>A brief </a:t>
            </a:r>
            <a:r>
              <a:rPr lang="it-IT" b="1" dirty="0" err="1">
                <a:solidFill>
                  <a:srgbClr val="FF0000"/>
                </a:solidFill>
              </a:rPr>
              <a:t>introduction</a:t>
            </a:r>
            <a:r>
              <a:rPr lang="it-IT" b="1" dirty="0">
                <a:solidFill>
                  <a:srgbClr val="FF0000"/>
                </a:solidFill>
              </a:rPr>
              <a:t> to Game Theory</a:t>
            </a:r>
          </a:p>
        </p:txBody>
      </p:sp>
    </p:spTree>
    <p:extLst>
      <p:ext uri="{BB962C8B-B14F-4D97-AF65-F5344CB8AC3E}">
        <p14:creationId xmlns:p14="http://schemas.microsoft.com/office/powerpoint/2010/main" val="395808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24</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509954" y="1278368"/>
            <a:ext cx="11248292" cy="5214506"/>
          </a:xfrm>
        </p:spPr>
        <p:txBody>
          <a:bodyPr>
            <a:normAutofit/>
          </a:bodyPr>
          <a:lstStyle/>
          <a:p>
            <a:pPr marL="0" indent="0" algn="just">
              <a:buNone/>
            </a:pPr>
            <a:r>
              <a:rPr lang="it-IT" sz="2400" dirty="0"/>
              <a:t>Game Theory </a:t>
            </a:r>
            <a:r>
              <a:rPr lang="it-IT" sz="2400" dirty="0" err="1"/>
              <a:t>offers</a:t>
            </a:r>
            <a:r>
              <a:rPr lang="it-IT" sz="2400" dirty="0"/>
              <a:t> </a:t>
            </a:r>
            <a:r>
              <a:rPr lang="it-IT" sz="2400" dirty="0" err="1"/>
              <a:t>two</a:t>
            </a:r>
            <a:r>
              <a:rPr lang="it-IT" sz="2400" dirty="0"/>
              <a:t> </a:t>
            </a:r>
            <a:r>
              <a:rPr lang="it-IT" sz="2400" dirty="0" err="1"/>
              <a:t>contributions</a:t>
            </a:r>
            <a:r>
              <a:rPr lang="it-IT" sz="2400" dirty="0"/>
              <a:t>:</a:t>
            </a:r>
          </a:p>
          <a:p>
            <a:pPr algn="just"/>
            <a:r>
              <a:rPr lang="it-IT" sz="2400" dirty="0" err="1"/>
              <a:t>It</a:t>
            </a:r>
            <a:r>
              <a:rPr lang="it-IT" sz="2400" dirty="0"/>
              <a:t> </a:t>
            </a:r>
            <a:r>
              <a:rPr lang="it-IT" sz="2400" dirty="0" err="1"/>
              <a:t>permits</a:t>
            </a:r>
            <a:r>
              <a:rPr lang="it-IT" sz="2400" dirty="0"/>
              <a:t> the framing of </a:t>
            </a:r>
            <a:r>
              <a:rPr lang="it-IT" sz="2400" dirty="0" err="1"/>
              <a:t>strategic</a:t>
            </a:r>
            <a:r>
              <a:rPr lang="it-IT" sz="2400" dirty="0"/>
              <a:t> </a:t>
            </a:r>
            <a:r>
              <a:rPr lang="it-IT" sz="2400" dirty="0" err="1"/>
              <a:t>decisions</a:t>
            </a:r>
            <a:r>
              <a:rPr lang="it-IT" sz="2400" dirty="0"/>
              <a:t>, by </a:t>
            </a:r>
            <a:r>
              <a:rPr lang="it-IT" sz="2400" dirty="0" err="1"/>
              <a:t>providing</a:t>
            </a:r>
            <a:r>
              <a:rPr lang="it-IT" sz="2400" dirty="0"/>
              <a:t> a set of concepts, </a:t>
            </a:r>
            <a:r>
              <a:rPr lang="it-IT" sz="2400" dirty="0" err="1"/>
              <a:t>such</a:t>
            </a:r>
            <a:r>
              <a:rPr lang="it-IT" sz="2400" dirty="0"/>
              <a:t> </a:t>
            </a:r>
            <a:r>
              <a:rPr lang="it-IT" sz="2400" dirty="0" err="1"/>
              <a:t>as</a:t>
            </a:r>
            <a:r>
              <a:rPr lang="it-IT" sz="2400" dirty="0"/>
              <a:t>:</a:t>
            </a:r>
          </a:p>
          <a:p>
            <a:pPr lvl="1" algn="just">
              <a:buFont typeface="Courier New" panose="02070309020205020404" pitchFamily="49" charset="0"/>
              <a:buChar char="o"/>
            </a:pPr>
            <a:r>
              <a:rPr lang="it-IT" sz="2000" dirty="0"/>
              <a:t>Players’ options</a:t>
            </a:r>
          </a:p>
          <a:p>
            <a:pPr lvl="1" algn="just">
              <a:buFont typeface="Courier New" panose="02070309020205020404" pitchFamily="49" charset="0"/>
              <a:buChar char="o"/>
            </a:pPr>
            <a:r>
              <a:rPr lang="it-IT" sz="2000" dirty="0"/>
              <a:t>Players’ payoffs</a:t>
            </a:r>
          </a:p>
          <a:p>
            <a:pPr lvl="1" algn="just">
              <a:buFont typeface="Courier New" panose="02070309020205020404" pitchFamily="49" charset="0"/>
              <a:buChar char="o"/>
            </a:pPr>
            <a:r>
              <a:rPr lang="it-IT" sz="2000" dirty="0" err="1"/>
              <a:t>Sequency</a:t>
            </a:r>
            <a:r>
              <a:rPr lang="it-IT" sz="2000" dirty="0"/>
              <a:t> of </a:t>
            </a:r>
            <a:r>
              <a:rPr lang="it-IT" sz="2000" dirty="0" err="1"/>
              <a:t>decisions</a:t>
            </a:r>
            <a:endParaRPr lang="it-IT" sz="2000" dirty="0"/>
          </a:p>
          <a:p>
            <a:pPr algn="just"/>
            <a:r>
              <a:rPr lang="it-IT" sz="2400" dirty="0" err="1"/>
              <a:t>It</a:t>
            </a:r>
            <a:r>
              <a:rPr lang="it-IT" sz="2400" dirty="0"/>
              <a:t> can </a:t>
            </a:r>
            <a:r>
              <a:rPr lang="it-IT" sz="2400" dirty="0" err="1"/>
              <a:t>predict</a:t>
            </a:r>
            <a:r>
              <a:rPr lang="it-IT" sz="2400" dirty="0"/>
              <a:t> the </a:t>
            </a:r>
            <a:r>
              <a:rPr lang="it-IT" sz="2400" dirty="0" err="1"/>
              <a:t>outcome</a:t>
            </a:r>
            <a:r>
              <a:rPr lang="it-IT" sz="2400" dirty="0"/>
              <a:t> of competitive situation and </a:t>
            </a:r>
            <a:r>
              <a:rPr lang="it-IT" sz="2400" dirty="0" err="1"/>
              <a:t>identify</a:t>
            </a:r>
            <a:r>
              <a:rPr lang="it-IT" sz="2400" dirty="0"/>
              <a:t> </a:t>
            </a:r>
            <a:r>
              <a:rPr lang="it-IT" sz="2400" dirty="0" err="1"/>
              <a:t>optimal</a:t>
            </a:r>
            <a:r>
              <a:rPr lang="it-IT" sz="2400" dirty="0"/>
              <a:t> </a:t>
            </a:r>
            <a:r>
              <a:rPr lang="it-IT" sz="2400" dirty="0" err="1"/>
              <a:t>strategic</a:t>
            </a:r>
            <a:r>
              <a:rPr lang="it-IT" sz="2400" dirty="0"/>
              <a:t> </a:t>
            </a:r>
            <a:r>
              <a:rPr lang="it-IT" sz="2400" dirty="0" err="1"/>
              <a:t>choices</a:t>
            </a:r>
            <a:r>
              <a:rPr lang="it-IT" sz="2400" dirty="0"/>
              <a:t> (e.g. game like the </a:t>
            </a:r>
            <a:r>
              <a:rPr lang="it-IT" sz="2400" dirty="0" err="1"/>
              <a:t>prisoners</a:t>
            </a:r>
            <a:r>
              <a:rPr lang="it-IT" sz="2400" dirty="0"/>
              <a:t>’ dilemma)</a:t>
            </a:r>
          </a:p>
          <a:p>
            <a:pPr algn="just"/>
            <a:r>
              <a:rPr lang="it-IT" sz="2400" dirty="0" err="1"/>
              <a:t>Cooperation</a:t>
            </a:r>
            <a:r>
              <a:rPr lang="it-IT" sz="2400" dirty="0"/>
              <a:t> – </a:t>
            </a:r>
            <a:r>
              <a:rPr lang="it-IT" sz="2400" dirty="0" err="1"/>
              <a:t>competition</a:t>
            </a:r>
            <a:r>
              <a:rPr lang="it-IT" sz="2400" dirty="0"/>
              <a:t> can </a:t>
            </a:r>
            <a:r>
              <a:rPr lang="it-IT" sz="2400" dirty="0" err="1"/>
              <a:t>result</a:t>
            </a:r>
            <a:r>
              <a:rPr lang="it-IT" sz="2400" dirty="0"/>
              <a:t> in a more </a:t>
            </a:r>
            <a:r>
              <a:rPr lang="it-IT" sz="2400" dirty="0" err="1"/>
              <a:t>inferior</a:t>
            </a:r>
            <a:r>
              <a:rPr lang="it-IT" sz="2400" dirty="0"/>
              <a:t> </a:t>
            </a:r>
            <a:r>
              <a:rPr lang="it-IT" sz="2400" dirty="0" err="1"/>
              <a:t>outcome</a:t>
            </a:r>
            <a:r>
              <a:rPr lang="it-IT" sz="2400" dirty="0"/>
              <a:t> for the players </a:t>
            </a:r>
            <a:r>
              <a:rPr lang="it-IT" sz="2400" dirty="0" err="1"/>
              <a:t>that</a:t>
            </a:r>
            <a:r>
              <a:rPr lang="it-IT" sz="2400" dirty="0"/>
              <a:t> </a:t>
            </a:r>
            <a:r>
              <a:rPr lang="it-IT" sz="2400" dirty="0" err="1"/>
              <a:t>would</a:t>
            </a:r>
            <a:r>
              <a:rPr lang="it-IT" sz="2400" dirty="0"/>
              <a:t> cooperate</a:t>
            </a:r>
          </a:p>
          <a:p>
            <a:pPr algn="just"/>
            <a:r>
              <a:rPr lang="it-IT" sz="2400" dirty="0" err="1"/>
              <a:t>Changing</a:t>
            </a:r>
            <a:r>
              <a:rPr lang="it-IT" sz="2400" dirty="0"/>
              <a:t> the </a:t>
            </a:r>
            <a:r>
              <a:rPr lang="it-IT" sz="2400" dirty="0" err="1"/>
              <a:t>structure</a:t>
            </a:r>
            <a:r>
              <a:rPr lang="it-IT" sz="2400" dirty="0"/>
              <a:t> of the game – e.g. by </a:t>
            </a:r>
            <a:r>
              <a:rPr lang="it-IT" sz="2400" dirty="0" err="1"/>
              <a:t>establishing</a:t>
            </a:r>
            <a:r>
              <a:rPr lang="it-IT" sz="2400" dirty="0"/>
              <a:t> </a:t>
            </a:r>
            <a:r>
              <a:rPr lang="it-IT" sz="2400" dirty="0" err="1"/>
              <a:t>alliances</a:t>
            </a:r>
            <a:r>
              <a:rPr lang="it-IT" sz="2400" dirty="0"/>
              <a:t> and agreement</a:t>
            </a:r>
          </a:p>
          <a:p>
            <a:pPr algn="just"/>
            <a:r>
              <a:rPr lang="it-IT" sz="2400" dirty="0" err="1"/>
              <a:t>Signaling</a:t>
            </a:r>
            <a:r>
              <a:rPr lang="it-IT" sz="2400" dirty="0"/>
              <a:t>  - i.e. </a:t>
            </a:r>
            <a:r>
              <a:rPr lang="it-IT" sz="2400" dirty="0" err="1"/>
              <a:t>selecting</a:t>
            </a:r>
            <a:r>
              <a:rPr lang="it-IT" sz="2400" dirty="0"/>
              <a:t> the information to competitors or customers to </a:t>
            </a:r>
            <a:r>
              <a:rPr lang="it-IT" sz="2400" dirty="0" err="1"/>
              <a:t>provoke</a:t>
            </a:r>
            <a:r>
              <a:rPr lang="it-IT" sz="2400" dirty="0"/>
              <a:t> some </a:t>
            </a:r>
            <a:r>
              <a:rPr lang="it-IT" sz="2400" dirty="0" err="1"/>
              <a:t>kind</a:t>
            </a:r>
            <a:r>
              <a:rPr lang="it-IT" sz="2400" dirty="0"/>
              <a:t> of reactions</a:t>
            </a:r>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a:solidFill>
                  <a:srgbClr val="FF0000"/>
                </a:solidFill>
              </a:rPr>
              <a:t>The </a:t>
            </a:r>
            <a:r>
              <a:rPr lang="it-IT" b="1" dirty="0" err="1">
                <a:solidFill>
                  <a:srgbClr val="FF0000"/>
                </a:solidFill>
              </a:rPr>
              <a:t>contribution</a:t>
            </a:r>
            <a:r>
              <a:rPr lang="it-IT" b="1" dirty="0">
                <a:solidFill>
                  <a:srgbClr val="FF0000"/>
                </a:solidFill>
              </a:rPr>
              <a:t> of Game Theory</a:t>
            </a:r>
          </a:p>
        </p:txBody>
      </p:sp>
    </p:spTree>
    <p:extLst>
      <p:ext uri="{BB962C8B-B14F-4D97-AF65-F5344CB8AC3E}">
        <p14:creationId xmlns:p14="http://schemas.microsoft.com/office/powerpoint/2010/main" val="36845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25</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509954" y="1278368"/>
            <a:ext cx="11248292" cy="5214506"/>
          </a:xfrm>
        </p:spPr>
        <p:txBody>
          <a:bodyPr>
            <a:normAutofit/>
          </a:bodyPr>
          <a:lstStyle/>
          <a:p>
            <a:pPr algn="just"/>
            <a:r>
              <a:rPr lang="it-IT" sz="2400" dirty="0" err="1"/>
              <a:t>Competition</a:t>
            </a:r>
            <a:r>
              <a:rPr lang="it-IT" sz="2400" dirty="0"/>
              <a:t> </a:t>
            </a:r>
            <a:r>
              <a:rPr lang="it-IT" sz="2400" dirty="0" err="1"/>
              <a:t>is</a:t>
            </a:r>
            <a:r>
              <a:rPr lang="it-IT" sz="2400" dirty="0"/>
              <a:t> </a:t>
            </a:r>
            <a:r>
              <a:rPr lang="it-IT" sz="2400" dirty="0" err="1"/>
              <a:t>affected</a:t>
            </a:r>
            <a:r>
              <a:rPr lang="it-IT" sz="2400" dirty="0"/>
              <a:t> by the </a:t>
            </a:r>
            <a:r>
              <a:rPr lang="it-IT" sz="2400" dirty="0" err="1"/>
              <a:t>others</a:t>
            </a:r>
            <a:r>
              <a:rPr lang="it-IT" sz="2400" dirty="0"/>
              <a:t>’ </a:t>
            </a:r>
            <a:r>
              <a:rPr lang="it-IT" sz="2400" dirty="0" err="1"/>
              <a:t>behaviour</a:t>
            </a:r>
            <a:r>
              <a:rPr lang="it-IT" sz="2400" dirty="0"/>
              <a:t>  - </a:t>
            </a:r>
            <a:r>
              <a:rPr lang="it-IT" sz="2400" dirty="0" err="1"/>
              <a:t>therefore</a:t>
            </a:r>
            <a:r>
              <a:rPr lang="it-IT" sz="2400" dirty="0"/>
              <a:t> </a:t>
            </a:r>
            <a:r>
              <a:rPr lang="it-IT" sz="2400" dirty="0" err="1"/>
              <a:t>it</a:t>
            </a:r>
            <a:r>
              <a:rPr lang="it-IT" sz="2400" dirty="0"/>
              <a:t> </a:t>
            </a:r>
            <a:r>
              <a:rPr lang="it-IT" sz="2400" dirty="0" err="1"/>
              <a:t>is</a:t>
            </a:r>
            <a:r>
              <a:rPr lang="it-IT" sz="2400" dirty="0"/>
              <a:t> </a:t>
            </a:r>
            <a:r>
              <a:rPr lang="it-IT" sz="2400" dirty="0" err="1"/>
              <a:t>fundamental</a:t>
            </a:r>
            <a:r>
              <a:rPr lang="it-IT" sz="2400" dirty="0"/>
              <a:t> to </a:t>
            </a:r>
            <a:r>
              <a:rPr lang="it-IT" sz="2400" dirty="0" err="1"/>
              <a:t>acquire</a:t>
            </a:r>
            <a:r>
              <a:rPr lang="it-IT" sz="2400" dirty="0"/>
              <a:t> </a:t>
            </a:r>
            <a:r>
              <a:rPr lang="it-IT" sz="2400" dirty="0" err="1"/>
              <a:t>relevant</a:t>
            </a:r>
            <a:r>
              <a:rPr lang="it-IT" sz="2400" dirty="0"/>
              <a:t> information in </a:t>
            </a:r>
            <a:r>
              <a:rPr lang="it-IT" sz="2400" dirty="0" err="1"/>
              <a:t>order</a:t>
            </a:r>
            <a:r>
              <a:rPr lang="it-IT" sz="2400" dirty="0"/>
              <a:t> to </a:t>
            </a:r>
            <a:r>
              <a:rPr lang="it-IT" sz="2400" dirty="0" err="1"/>
              <a:t>predict</a:t>
            </a:r>
            <a:r>
              <a:rPr lang="it-IT" sz="2400" dirty="0"/>
              <a:t> </a:t>
            </a:r>
            <a:r>
              <a:rPr lang="it-IT" sz="2400" dirty="0" err="1"/>
              <a:t>their</a:t>
            </a:r>
            <a:r>
              <a:rPr lang="it-IT" sz="2400" dirty="0"/>
              <a:t> future actions</a:t>
            </a:r>
          </a:p>
          <a:p>
            <a:pPr marL="0" indent="0" algn="just">
              <a:buNone/>
            </a:pPr>
            <a:endParaRPr lang="it-IT" sz="2400" dirty="0"/>
          </a:p>
          <a:p>
            <a:pPr marL="0" indent="0" algn="just">
              <a:buNone/>
            </a:pPr>
            <a:endParaRPr lang="it-IT" sz="2400" dirty="0"/>
          </a:p>
          <a:p>
            <a:pPr algn="just"/>
            <a:r>
              <a:rPr lang="it-IT" sz="2400" b="1" dirty="0"/>
              <a:t>Competitor intelligence</a:t>
            </a:r>
            <a:r>
              <a:rPr lang="it-IT" sz="2400" dirty="0"/>
              <a:t>, i.e. the </a:t>
            </a:r>
            <a:r>
              <a:rPr lang="it-IT" sz="2400" dirty="0" err="1"/>
              <a:t>systematic</a:t>
            </a:r>
            <a:r>
              <a:rPr lang="it-IT" sz="2400" dirty="0"/>
              <a:t> </a:t>
            </a:r>
            <a:r>
              <a:rPr lang="it-IT" sz="2400" dirty="0" err="1"/>
              <a:t>collection</a:t>
            </a:r>
            <a:r>
              <a:rPr lang="it-IT" sz="2400" dirty="0"/>
              <a:t> and </a:t>
            </a:r>
            <a:r>
              <a:rPr lang="it-IT" sz="2400" dirty="0" err="1"/>
              <a:t>analysis</a:t>
            </a:r>
            <a:r>
              <a:rPr lang="it-IT" sz="2400" dirty="0"/>
              <a:t> of public information </a:t>
            </a:r>
            <a:r>
              <a:rPr lang="it-IT" sz="2400" dirty="0" err="1"/>
              <a:t>about</a:t>
            </a:r>
            <a:r>
              <a:rPr lang="it-IT" sz="2400" dirty="0"/>
              <a:t> </a:t>
            </a:r>
            <a:r>
              <a:rPr lang="it-IT" sz="2400" dirty="0" err="1"/>
              <a:t>rivals</a:t>
            </a:r>
            <a:r>
              <a:rPr lang="it-IT" sz="2400" dirty="0"/>
              <a:t> for take </a:t>
            </a:r>
            <a:r>
              <a:rPr lang="it-IT" sz="2400" dirty="0" err="1"/>
              <a:t>strategic</a:t>
            </a:r>
            <a:r>
              <a:rPr lang="it-IT" sz="2400" dirty="0"/>
              <a:t> </a:t>
            </a:r>
            <a:r>
              <a:rPr lang="it-IT" sz="2400" dirty="0" err="1"/>
              <a:t>decisions</a:t>
            </a:r>
            <a:r>
              <a:rPr lang="it-IT" sz="2400" dirty="0"/>
              <a:t>. Three </a:t>
            </a:r>
            <a:r>
              <a:rPr lang="it-IT" sz="2400" dirty="0" err="1"/>
              <a:t>main</a:t>
            </a:r>
            <a:r>
              <a:rPr lang="it-IT" sz="2400" dirty="0"/>
              <a:t> </a:t>
            </a:r>
            <a:r>
              <a:rPr lang="it-IT" sz="2400" dirty="0" err="1"/>
              <a:t>purposes</a:t>
            </a:r>
            <a:r>
              <a:rPr lang="it-IT" sz="2400" dirty="0"/>
              <a:t>:</a:t>
            </a:r>
          </a:p>
          <a:p>
            <a:pPr lvl="1" algn="just">
              <a:buFont typeface="Wingdings" panose="05000000000000000000" pitchFamily="2" charset="2"/>
              <a:buChar char="ü"/>
            </a:pPr>
            <a:r>
              <a:rPr lang="it-IT" sz="2000" dirty="0"/>
              <a:t>To forecast competitors’ future strategies and </a:t>
            </a:r>
            <a:r>
              <a:rPr lang="it-IT" sz="2000" dirty="0" err="1"/>
              <a:t>decisions</a:t>
            </a:r>
            <a:endParaRPr lang="it-IT" sz="2000" dirty="0"/>
          </a:p>
          <a:p>
            <a:pPr lvl="1" algn="just">
              <a:buFont typeface="Wingdings" panose="05000000000000000000" pitchFamily="2" charset="2"/>
              <a:buChar char="ü"/>
            </a:pPr>
            <a:r>
              <a:rPr lang="it-IT" sz="2000" dirty="0"/>
              <a:t>To </a:t>
            </a:r>
            <a:r>
              <a:rPr lang="it-IT" sz="2000" dirty="0" err="1"/>
              <a:t>predict</a:t>
            </a:r>
            <a:r>
              <a:rPr lang="it-IT" sz="2000" dirty="0"/>
              <a:t> competitors </a:t>
            </a:r>
            <a:r>
              <a:rPr lang="it-IT" sz="2000" dirty="0" err="1"/>
              <a:t>likely</a:t>
            </a:r>
            <a:r>
              <a:rPr lang="it-IT" sz="2000" dirty="0"/>
              <a:t> reactions to a </a:t>
            </a:r>
            <a:r>
              <a:rPr lang="it-IT" sz="2000" dirty="0" err="1"/>
              <a:t>firm’s</a:t>
            </a:r>
            <a:r>
              <a:rPr lang="it-IT" sz="2000" dirty="0"/>
              <a:t> </a:t>
            </a:r>
            <a:r>
              <a:rPr lang="it-IT" sz="2000" dirty="0" err="1"/>
              <a:t>strategic</a:t>
            </a:r>
            <a:r>
              <a:rPr lang="it-IT" sz="2000" dirty="0"/>
              <a:t> </a:t>
            </a:r>
            <a:r>
              <a:rPr lang="it-IT" sz="2000" dirty="0" err="1"/>
              <a:t>initiative</a:t>
            </a:r>
            <a:endParaRPr lang="it-IT" sz="2000" dirty="0"/>
          </a:p>
          <a:p>
            <a:pPr lvl="1" algn="just">
              <a:buFont typeface="Wingdings" panose="05000000000000000000" pitchFamily="2" charset="2"/>
              <a:buChar char="ü"/>
            </a:pPr>
            <a:r>
              <a:rPr lang="it-IT" sz="2000" dirty="0"/>
              <a:t>To </a:t>
            </a:r>
            <a:r>
              <a:rPr lang="it-IT" sz="2000" dirty="0" err="1"/>
              <a:t>understand</a:t>
            </a:r>
            <a:r>
              <a:rPr lang="it-IT" sz="2000" dirty="0"/>
              <a:t> </a:t>
            </a:r>
            <a:r>
              <a:rPr lang="it-IT" sz="2000" dirty="0" err="1"/>
              <a:t>how</a:t>
            </a:r>
            <a:r>
              <a:rPr lang="it-IT" sz="2000" dirty="0"/>
              <a:t> </a:t>
            </a:r>
            <a:r>
              <a:rPr lang="it-IT" sz="2000" dirty="0" err="1"/>
              <a:t>competitor’s</a:t>
            </a:r>
            <a:r>
              <a:rPr lang="it-IT" sz="2000" dirty="0"/>
              <a:t> </a:t>
            </a:r>
            <a:r>
              <a:rPr lang="it-IT" sz="2000" dirty="0" err="1"/>
              <a:t>behaviour</a:t>
            </a:r>
            <a:r>
              <a:rPr lang="it-IT" sz="2000" dirty="0"/>
              <a:t> can be </a:t>
            </a:r>
            <a:r>
              <a:rPr lang="it-IT" sz="2000" dirty="0" err="1"/>
              <a:t>influenced</a:t>
            </a:r>
            <a:r>
              <a:rPr lang="it-IT" sz="2000" dirty="0"/>
              <a:t> to make </a:t>
            </a:r>
            <a:r>
              <a:rPr lang="it-IT" sz="2000" dirty="0" err="1"/>
              <a:t>it</a:t>
            </a:r>
            <a:r>
              <a:rPr lang="it-IT" sz="2000" dirty="0"/>
              <a:t> more </a:t>
            </a:r>
            <a:r>
              <a:rPr lang="it-IT" sz="2000" dirty="0" err="1"/>
              <a:t>favorable</a:t>
            </a:r>
            <a:endParaRPr lang="it-IT" sz="2000" dirty="0"/>
          </a:p>
          <a:p>
            <a:pPr marL="0" indent="0" algn="ctr">
              <a:buNone/>
            </a:pPr>
            <a:r>
              <a:rPr lang="it-IT" sz="2400" b="1" dirty="0"/>
              <a:t>The </a:t>
            </a:r>
            <a:r>
              <a:rPr lang="it-IT" sz="2400" b="1" dirty="0" err="1"/>
              <a:t>main</a:t>
            </a:r>
            <a:r>
              <a:rPr lang="it-IT" sz="2400" b="1" dirty="0"/>
              <a:t> </a:t>
            </a:r>
            <a:r>
              <a:rPr lang="it-IT" sz="2400" b="1" dirty="0" err="1"/>
              <a:t>aim</a:t>
            </a:r>
            <a:r>
              <a:rPr lang="it-IT" sz="2400" b="1" dirty="0"/>
              <a:t> </a:t>
            </a:r>
            <a:r>
              <a:rPr lang="it-IT" sz="2400" b="1" dirty="0" err="1"/>
              <a:t>is</a:t>
            </a:r>
            <a:r>
              <a:rPr lang="it-IT" sz="2400" b="1" dirty="0"/>
              <a:t> to </a:t>
            </a:r>
            <a:r>
              <a:rPr lang="it-IT" sz="2400" b="1" dirty="0" err="1"/>
              <a:t>uderstand</a:t>
            </a:r>
            <a:r>
              <a:rPr lang="it-IT" sz="2400" b="1" dirty="0"/>
              <a:t> competitors in </a:t>
            </a:r>
            <a:r>
              <a:rPr lang="it-IT" sz="2400" b="1" dirty="0" err="1"/>
              <a:t>order</a:t>
            </a:r>
            <a:r>
              <a:rPr lang="it-IT" sz="2400" b="1" dirty="0"/>
              <a:t> to </a:t>
            </a:r>
            <a:r>
              <a:rPr lang="it-IT" sz="2400" b="1" dirty="0" err="1"/>
              <a:t>predict</a:t>
            </a:r>
            <a:r>
              <a:rPr lang="it-IT" sz="2400" b="1" dirty="0"/>
              <a:t> </a:t>
            </a:r>
            <a:r>
              <a:rPr lang="it-IT" sz="2400" b="1" dirty="0" err="1"/>
              <a:t>their</a:t>
            </a:r>
            <a:r>
              <a:rPr lang="it-IT" sz="2400" b="1" dirty="0"/>
              <a:t> </a:t>
            </a:r>
            <a:r>
              <a:rPr lang="it-IT" sz="2400" b="1" dirty="0" err="1"/>
              <a:t>choices</a:t>
            </a:r>
            <a:r>
              <a:rPr lang="it-IT" sz="2400" b="1" dirty="0"/>
              <a:t>, </a:t>
            </a:r>
            <a:r>
              <a:rPr lang="it-IT" sz="2400" b="1" dirty="0" err="1"/>
              <a:t>their</a:t>
            </a:r>
            <a:r>
              <a:rPr lang="it-IT" sz="2400" b="1" dirty="0"/>
              <a:t> strategies, </a:t>
            </a:r>
            <a:r>
              <a:rPr lang="it-IT" sz="2400" b="1" dirty="0" err="1"/>
              <a:t>their</a:t>
            </a:r>
            <a:r>
              <a:rPr lang="it-IT" sz="2400" b="1" dirty="0"/>
              <a:t> </a:t>
            </a:r>
            <a:r>
              <a:rPr lang="it-IT" sz="2400" b="1" dirty="0" err="1"/>
              <a:t>tactis</a:t>
            </a:r>
            <a:r>
              <a:rPr lang="it-IT" sz="2400" b="1" dirty="0"/>
              <a:t> and </a:t>
            </a:r>
            <a:r>
              <a:rPr lang="it-IT" sz="2400" b="1" dirty="0" err="1"/>
              <a:t>their</a:t>
            </a:r>
            <a:r>
              <a:rPr lang="it-IT" sz="2400" b="1" dirty="0"/>
              <a:t> </a:t>
            </a:r>
            <a:r>
              <a:rPr lang="it-IT" sz="2400" b="1" dirty="0" err="1"/>
              <a:t>potential</a:t>
            </a:r>
            <a:r>
              <a:rPr lang="it-IT" sz="2400" b="1" dirty="0"/>
              <a:t> reactions to </a:t>
            </a:r>
            <a:r>
              <a:rPr lang="it-IT" sz="2400" b="1" dirty="0" err="1"/>
              <a:t>external</a:t>
            </a:r>
            <a:r>
              <a:rPr lang="it-IT" sz="2400" b="1" dirty="0"/>
              <a:t> </a:t>
            </a:r>
            <a:r>
              <a:rPr lang="it-IT" sz="2400" b="1" dirty="0" err="1"/>
              <a:t>changes</a:t>
            </a:r>
            <a:r>
              <a:rPr lang="it-IT" sz="2400" b="1" dirty="0"/>
              <a:t> and on </a:t>
            </a:r>
            <a:r>
              <a:rPr lang="it-IT" sz="2400" b="1" dirty="0" err="1"/>
              <a:t>our</a:t>
            </a:r>
            <a:r>
              <a:rPr lang="it-IT" sz="2400" b="1" dirty="0"/>
              <a:t> competitive </a:t>
            </a:r>
            <a:r>
              <a:rPr lang="it-IT" sz="2400" b="1" dirty="0" err="1"/>
              <a:t>moves</a:t>
            </a:r>
            <a:endParaRPr lang="it-IT" sz="2400" b="1"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a:solidFill>
                  <a:srgbClr val="FF0000"/>
                </a:solidFill>
              </a:rPr>
              <a:t>Competitor intelligence (1/3)</a:t>
            </a:r>
          </a:p>
        </p:txBody>
      </p:sp>
      <p:sp>
        <p:nvSpPr>
          <p:cNvPr id="2" name="Freccia in giù 1">
            <a:extLst>
              <a:ext uri="{FF2B5EF4-FFF2-40B4-BE49-F238E27FC236}">
                <a16:creationId xmlns:a16="http://schemas.microsoft.com/office/drawing/2014/main" id="{F793E7A7-A669-452B-A44C-3FDC296338FB}"/>
              </a:ext>
            </a:extLst>
          </p:cNvPr>
          <p:cNvSpPr/>
          <p:nvPr/>
        </p:nvSpPr>
        <p:spPr>
          <a:xfrm>
            <a:off x="5058509" y="2145323"/>
            <a:ext cx="685800" cy="70924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80732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26</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a:solidFill>
                  <a:srgbClr val="FF0000"/>
                </a:solidFill>
              </a:rPr>
              <a:t>Competitor intelligence (2/3)</a:t>
            </a:r>
          </a:p>
        </p:txBody>
      </p:sp>
      <p:sp>
        <p:nvSpPr>
          <p:cNvPr id="11" name="Rettangolo 10">
            <a:extLst>
              <a:ext uri="{FF2B5EF4-FFF2-40B4-BE49-F238E27FC236}">
                <a16:creationId xmlns:a16="http://schemas.microsoft.com/office/drawing/2014/main" id="{24498BA3-A6C6-4762-B885-F8B46139295E}"/>
              </a:ext>
            </a:extLst>
          </p:cNvPr>
          <p:cNvSpPr/>
          <p:nvPr/>
        </p:nvSpPr>
        <p:spPr>
          <a:xfrm>
            <a:off x="7262446" y="1723292"/>
            <a:ext cx="3628292" cy="3200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400" b="1" dirty="0"/>
              <a:t>PREDICTIONS</a:t>
            </a:r>
          </a:p>
          <a:p>
            <a:pPr marL="285750" indent="-285750">
              <a:buFont typeface="Arial" panose="020B0604020202020204" pitchFamily="34" charset="0"/>
              <a:buChar char="•"/>
            </a:pPr>
            <a:r>
              <a:rPr lang="it-IT" sz="2400" dirty="0" err="1"/>
              <a:t>What</a:t>
            </a:r>
            <a:r>
              <a:rPr lang="it-IT" sz="2400" dirty="0"/>
              <a:t> strategy </a:t>
            </a:r>
            <a:r>
              <a:rPr lang="it-IT" sz="2400" dirty="0" err="1"/>
              <a:t>changes</a:t>
            </a:r>
            <a:r>
              <a:rPr lang="it-IT" sz="2400" dirty="0"/>
              <a:t> </a:t>
            </a:r>
            <a:r>
              <a:rPr lang="it-IT" sz="2400" dirty="0" err="1"/>
              <a:t>will</a:t>
            </a:r>
            <a:r>
              <a:rPr lang="it-IT" sz="2400" dirty="0"/>
              <a:t> the competitor </a:t>
            </a:r>
            <a:r>
              <a:rPr lang="it-IT" sz="2400" dirty="0" err="1"/>
              <a:t>initiate</a:t>
            </a:r>
            <a:r>
              <a:rPr lang="it-IT" sz="2400" dirty="0"/>
              <a:t>?</a:t>
            </a:r>
          </a:p>
          <a:p>
            <a:endParaRPr lang="it-IT" sz="2400" dirty="0"/>
          </a:p>
          <a:p>
            <a:pPr marL="285750" indent="-285750">
              <a:buFont typeface="Arial" panose="020B0604020202020204" pitchFamily="34" charset="0"/>
              <a:buChar char="•"/>
            </a:pPr>
            <a:r>
              <a:rPr lang="it-IT" sz="2400" dirty="0"/>
              <a:t>How </a:t>
            </a:r>
            <a:r>
              <a:rPr lang="it-IT" sz="2400" dirty="0" err="1"/>
              <a:t>will</a:t>
            </a:r>
            <a:r>
              <a:rPr lang="it-IT" sz="2400" dirty="0"/>
              <a:t> the competitor </a:t>
            </a:r>
            <a:r>
              <a:rPr lang="it-IT" sz="2400" dirty="0" err="1"/>
              <a:t>react</a:t>
            </a:r>
            <a:r>
              <a:rPr lang="it-IT" sz="2400" dirty="0"/>
              <a:t> to </a:t>
            </a:r>
            <a:r>
              <a:rPr lang="it-IT" sz="2400" dirty="0" err="1"/>
              <a:t>our</a:t>
            </a:r>
            <a:r>
              <a:rPr lang="it-IT" sz="2400" dirty="0"/>
              <a:t> </a:t>
            </a:r>
            <a:r>
              <a:rPr lang="it-IT" sz="2400" dirty="0" err="1"/>
              <a:t>strategic</a:t>
            </a:r>
            <a:r>
              <a:rPr lang="it-IT" sz="2400" dirty="0"/>
              <a:t> </a:t>
            </a:r>
            <a:r>
              <a:rPr lang="it-IT" sz="2400" dirty="0" err="1"/>
              <a:t>initiatives</a:t>
            </a:r>
            <a:r>
              <a:rPr lang="it-IT" sz="2400" dirty="0"/>
              <a:t>?</a:t>
            </a:r>
          </a:p>
        </p:txBody>
      </p:sp>
      <p:sp>
        <p:nvSpPr>
          <p:cNvPr id="12" name="Rettangolo 11">
            <a:extLst>
              <a:ext uri="{FF2B5EF4-FFF2-40B4-BE49-F238E27FC236}">
                <a16:creationId xmlns:a16="http://schemas.microsoft.com/office/drawing/2014/main" id="{832D688E-608D-4720-A94F-C3ACA0F2F4E1}"/>
              </a:ext>
            </a:extLst>
          </p:cNvPr>
          <p:cNvSpPr/>
          <p:nvPr/>
        </p:nvSpPr>
        <p:spPr>
          <a:xfrm>
            <a:off x="697523" y="1119554"/>
            <a:ext cx="3915508" cy="7683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b="1" dirty="0"/>
              <a:t>STRATEGY</a:t>
            </a:r>
          </a:p>
          <a:p>
            <a:pPr marL="285750" indent="-285750">
              <a:buFont typeface="Arial" panose="020B0604020202020204" pitchFamily="34" charset="0"/>
              <a:buChar char="•"/>
            </a:pPr>
            <a:r>
              <a:rPr lang="it-IT" dirty="0"/>
              <a:t>How </a:t>
            </a:r>
            <a:r>
              <a:rPr lang="it-IT" dirty="0" err="1"/>
              <a:t>is</a:t>
            </a:r>
            <a:r>
              <a:rPr lang="it-IT" dirty="0"/>
              <a:t> the </a:t>
            </a:r>
            <a:r>
              <a:rPr lang="it-IT" dirty="0" err="1"/>
              <a:t>firm</a:t>
            </a:r>
            <a:r>
              <a:rPr lang="it-IT" dirty="0"/>
              <a:t> </a:t>
            </a:r>
            <a:r>
              <a:rPr lang="it-IT" dirty="0" err="1"/>
              <a:t>competing</a:t>
            </a:r>
            <a:r>
              <a:rPr lang="it-IT" dirty="0"/>
              <a:t>?</a:t>
            </a:r>
          </a:p>
        </p:txBody>
      </p:sp>
      <p:sp>
        <p:nvSpPr>
          <p:cNvPr id="13" name="Rettangolo 12">
            <a:extLst>
              <a:ext uri="{FF2B5EF4-FFF2-40B4-BE49-F238E27FC236}">
                <a16:creationId xmlns:a16="http://schemas.microsoft.com/office/drawing/2014/main" id="{8D9BB015-CA7A-4AF5-8E07-670075C9C7D5}"/>
              </a:ext>
            </a:extLst>
          </p:cNvPr>
          <p:cNvSpPr/>
          <p:nvPr/>
        </p:nvSpPr>
        <p:spPr>
          <a:xfrm>
            <a:off x="697523" y="2094249"/>
            <a:ext cx="3915508" cy="119993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b="1" dirty="0"/>
              <a:t>OBJECTIVES</a:t>
            </a:r>
          </a:p>
          <a:p>
            <a:pPr marL="285750" indent="-285750">
              <a:buFont typeface="Arial" panose="020B0604020202020204" pitchFamily="34" charset="0"/>
              <a:buChar char="•"/>
            </a:pPr>
            <a:r>
              <a:rPr lang="it-IT" dirty="0" err="1"/>
              <a:t>What</a:t>
            </a:r>
            <a:r>
              <a:rPr lang="it-IT" dirty="0"/>
              <a:t> are the competitors’ </a:t>
            </a:r>
            <a:r>
              <a:rPr lang="it-IT" dirty="0" err="1"/>
              <a:t>current</a:t>
            </a:r>
            <a:r>
              <a:rPr lang="it-IT" dirty="0"/>
              <a:t> goals? How are </a:t>
            </a:r>
            <a:r>
              <a:rPr lang="it-IT" dirty="0" err="1"/>
              <a:t>these</a:t>
            </a:r>
            <a:r>
              <a:rPr lang="it-IT" dirty="0"/>
              <a:t> goals </a:t>
            </a:r>
            <a:r>
              <a:rPr lang="it-IT" dirty="0" err="1"/>
              <a:t>likely</a:t>
            </a:r>
            <a:r>
              <a:rPr lang="it-IT" dirty="0"/>
              <a:t> to </a:t>
            </a:r>
            <a:r>
              <a:rPr lang="it-IT" dirty="0" err="1"/>
              <a:t>change</a:t>
            </a:r>
            <a:r>
              <a:rPr lang="it-IT" dirty="0"/>
              <a:t>?</a:t>
            </a:r>
          </a:p>
        </p:txBody>
      </p:sp>
      <p:sp>
        <p:nvSpPr>
          <p:cNvPr id="14" name="Rettangolo 13">
            <a:extLst>
              <a:ext uri="{FF2B5EF4-FFF2-40B4-BE49-F238E27FC236}">
                <a16:creationId xmlns:a16="http://schemas.microsoft.com/office/drawing/2014/main" id="{3C900DCA-738F-4EE9-8BDA-E06EA0AA1D7B}"/>
              </a:ext>
            </a:extLst>
          </p:cNvPr>
          <p:cNvSpPr/>
          <p:nvPr/>
        </p:nvSpPr>
        <p:spPr>
          <a:xfrm>
            <a:off x="644769" y="3429000"/>
            <a:ext cx="3915508" cy="119993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b="1" dirty="0"/>
              <a:t>ASSUMPTIONS</a:t>
            </a:r>
          </a:p>
          <a:p>
            <a:pPr marL="285750" indent="-285750">
              <a:buFont typeface="Arial" panose="020B0604020202020204" pitchFamily="34" charset="0"/>
              <a:buChar char="•"/>
            </a:pPr>
            <a:r>
              <a:rPr lang="it-IT" dirty="0" err="1"/>
              <a:t>What</a:t>
            </a:r>
            <a:r>
              <a:rPr lang="it-IT" dirty="0"/>
              <a:t> </a:t>
            </a:r>
            <a:r>
              <a:rPr lang="it-IT" dirty="0" err="1"/>
              <a:t>assumptions</a:t>
            </a:r>
            <a:r>
              <a:rPr lang="it-IT" dirty="0"/>
              <a:t> </a:t>
            </a:r>
            <a:r>
              <a:rPr lang="it-IT" dirty="0" err="1"/>
              <a:t>does</a:t>
            </a:r>
            <a:r>
              <a:rPr lang="it-IT" dirty="0"/>
              <a:t> the competitor </a:t>
            </a:r>
            <a:r>
              <a:rPr lang="it-IT" dirty="0" err="1"/>
              <a:t>hold</a:t>
            </a:r>
            <a:r>
              <a:rPr lang="it-IT" dirty="0"/>
              <a:t> </a:t>
            </a:r>
            <a:r>
              <a:rPr lang="it-IT" dirty="0" err="1"/>
              <a:t>about</a:t>
            </a:r>
            <a:r>
              <a:rPr lang="it-IT" dirty="0"/>
              <a:t> the </a:t>
            </a:r>
            <a:r>
              <a:rPr lang="it-IT" dirty="0" err="1"/>
              <a:t>industry</a:t>
            </a:r>
            <a:r>
              <a:rPr lang="it-IT" dirty="0"/>
              <a:t> and </a:t>
            </a:r>
            <a:r>
              <a:rPr lang="it-IT" dirty="0" err="1"/>
              <a:t>itself</a:t>
            </a:r>
            <a:r>
              <a:rPr lang="it-IT" dirty="0"/>
              <a:t>?</a:t>
            </a:r>
          </a:p>
        </p:txBody>
      </p:sp>
      <p:sp>
        <p:nvSpPr>
          <p:cNvPr id="15" name="Rettangolo 14">
            <a:extLst>
              <a:ext uri="{FF2B5EF4-FFF2-40B4-BE49-F238E27FC236}">
                <a16:creationId xmlns:a16="http://schemas.microsoft.com/office/drawing/2014/main" id="{3D7015D6-7282-4336-947B-ADEA5A6D0E7D}"/>
              </a:ext>
            </a:extLst>
          </p:cNvPr>
          <p:cNvSpPr/>
          <p:nvPr/>
        </p:nvSpPr>
        <p:spPr>
          <a:xfrm>
            <a:off x="644769" y="4839539"/>
            <a:ext cx="3915508" cy="119993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b="1" dirty="0"/>
              <a:t>RESOURCES and CAPABILITIES</a:t>
            </a:r>
          </a:p>
          <a:p>
            <a:pPr marL="285750" indent="-285750">
              <a:buFont typeface="Arial" panose="020B0604020202020204" pitchFamily="34" charset="0"/>
              <a:buChar char="•"/>
            </a:pPr>
            <a:r>
              <a:rPr lang="it-IT" dirty="0" err="1"/>
              <a:t>What</a:t>
            </a:r>
            <a:r>
              <a:rPr lang="it-IT" dirty="0"/>
              <a:t> are the competitors’ key </a:t>
            </a:r>
            <a:r>
              <a:rPr lang="it-IT" dirty="0" err="1"/>
              <a:t>strenghts</a:t>
            </a:r>
            <a:r>
              <a:rPr lang="it-IT" dirty="0"/>
              <a:t> and </a:t>
            </a:r>
            <a:r>
              <a:rPr lang="it-IT" dirty="0" err="1"/>
              <a:t>weaknesses</a:t>
            </a:r>
            <a:r>
              <a:rPr lang="it-IT" dirty="0"/>
              <a:t>?</a:t>
            </a:r>
          </a:p>
        </p:txBody>
      </p:sp>
      <p:cxnSp>
        <p:nvCxnSpPr>
          <p:cNvPr id="17" name="Connettore 2 16">
            <a:extLst>
              <a:ext uri="{FF2B5EF4-FFF2-40B4-BE49-F238E27FC236}">
                <a16:creationId xmlns:a16="http://schemas.microsoft.com/office/drawing/2014/main" id="{17E0BCF8-3B24-453D-9590-6942263720B8}"/>
              </a:ext>
            </a:extLst>
          </p:cNvPr>
          <p:cNvCxnSpPr>
            <a:stCxn id="12" idx="3"/>
          </p:cNvCxnSpPr>
          <p:nvPr/>
        </p:nvCxnSpPr>
        <p:spPr>
          <a:xfrm>
            <a:off x="4613031" y="1503746"/>
            <a:ext cx="2649415" cy="77639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Connettore 2 17">
            <a:extLst>
              <a:ext uri="{FF2B5EF4-FFF2-40B4-BE49-F238E27FC236}">
                <a16:creationId xmlns:a16="http://schemas.microsoft.com/office/drawing/2014/main" id="{90779012-7309-4392-AF88-4E21A8A25E0E}"/>
              </a:ext>
            </a:extLst>
          </p:cNvPr>
          <p:cNvCxnSpPr>
            <a:cxnSpLocks/>
            <a:stCxn id="13" idx="3"/>
          </p:cNvCxnSpPr>
          <p:nvPr/>
        </p:nvCxnSpPr>
        <p:spPr>
          <a:xfrm>
            <a:off x="4613031" y="2694217"/>
            <a:ext cx="264941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Connettore 2 20">
            <a:extLst>
              <a:ext uri="{FF2B5EF4-FFF2-40B4-BE49-F238E27FC236}">
                <a16:creationId xmlns:a16="http://schemas.microsoft.com/office/drawing/2014/main" id="{449975E2-3AD1-45E5-81D9-B1EA28D0BA6B}"/>
              </a:ext>
            </a:extLst>
          </p:cNvPr>
          <p:cNvCxnSpPr>
            <a:cxnSpLocks/>
            <a:stCxn id="14" idx="3"/>
            <a:endCxn id="11" idx="1"/>
          </p:cNvCxnSpPr>
          <p:nvPr/>
        </p:nvCxnSpPr>
        <p:spPr>
          <a:xfrm flipV="1">
            <a:off x="4560277" y="3323492"/>
            <a:ext cx="2702169" cy="70547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Connettore 2 23">
            <a:extLst>
              <a:ext uri="{FF2B5EF4-FFF2-40B4-BE49-F238E27FC236}">
                <a16:creationId xmlns:a16="http://schemas.microsoft.com/office/drawing/2014/main" id="{4EF9DE0B-DBD2-437F-94DF-9B9DEF5A999D}"/>
              </a:ext>
            </a:extLst>
          </p:cNvPr>
          <p:cNvCxnSpPr>
            <a:cxnSpLocks/>
            <a:stCxn id="15" idx="3"/>
          </p:cNvCxnSpPr>
          <p:nvPr/>
        </p:nvCxnSpPr>
        <p:spPr>
          <a:xfrm flipV="1">
            <a:off x="4560277" y="3900770"/>
            <a:ext cx="2702169" cy="153873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27651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27</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509954" y="1278368"/>
            <a:ext cx="11248292" cy="5214506"/>
          </a:xfrm>
        </p:spPr>
        <p:txBody>
          <a:bodyPr>
            <a:normAutofit/>
          </a:bodyPr>
          <a:lstStyle/>
          <a:p>
            <a:pPr marL="0" indent="0" algn="just">
              <a:buNone/>
            </a:pPr>
            <a:r>
              <a:rPr lang="it-IT" sz="2400" b="1" dirty="0"/>
              <a:t>Competitors’ </a:t>
            </a:r>
            <a:r>
              <a:rPr lang="it-IT" sz="2400" b="1" dirty="0" err="1"/>
              <a:t>current</a:t>
            </a:r>
            <a:r>
              <a:rPr lang="it-IT" sz="2400" b="1" dirty="0"/>
              <a:t> strategy </a:t>
            </a:r>
            <a:r>
              <a:rPr lang="it-IT" sz="2400" dirty="0"/>
              <a:t>– to </a:t>
            </a:r>
            <a:r>
              <a:rPr lang="it-IT" sz="2400" dirty="0" err="1"/>
              <a:t>predict</a:t>
            </a:r>
            <a:r>
              <a:rPr lang="it-IT" sz="2400" dirty="0"/>
              <a:t> </a:t>
            </a:r>
            <a:r>
              <a:rPr lang="it-IT" sz="2400" dirty="0" err="1"/>
              <a:t>how</a:t>
            </a:r>
            <a:r>
              <a:rPr lang="it-IT" sz="2400" dirty="0"/>
              <a:t> </a:t>
            </a:r>
            <a:r>
              <a:rPr lang="it-IT" sz="2400" dirty="0" err="1"/>
              <a:t>rivals</a:t>
            </a:r>
            <a:r>
              <a:rPr lang="it-IT" sz="2400" dirty="0"/>
              <a:t> </a:t>
            </a:r>
            <a:r>
              <a:rPr lang="it-IT" sz="2400" dirty="0" err="1"/>
              <a:t>will</a:t>
            </a:r>
            <a:r>
              <a:rPr lang="it-IT" sz="2400" dirty="0"/>
              <a:t> </a:t>
            </a:r>
            <a:r>
              <a:rPr lang="it-IT" sz="2400" dirty="0" err="1"/>
              <a:t>behave</a:t>
            </a:r>
            <a:r>
              <a:rPr lang="it-IT" sz="2400" dirty="0"/>
              <a:t> in the future, </a:t>
            </a:r>
            <a:r>
              <a:rPr lang="it-IT" sz="2400" dirty="0" err="1"/>
              <a:t>we</a:t>
            </a:r>
            <a:r>
              <a:rPr lang="it-IT" sz="2400" dirty="0"/>
              <a:t> must </a:t>
            </a:r>
            <a:r>
              <a:rPr lang="it-IT" sz="2400" dirty="0" err="1"/>
              <a:t>understand</a:t>
            </a:r>
            <a:r>
              <a:rPr lang="it-IT" sz="2400" dirty="0"/>
              <a:t> </a:t>
            </a:r>
            <a:r>
              <a:rPr lang="it-IT" sz="2400" dirty="0" err="1"/>
              <a:t>how</a:t>
            </a:r>
            <a:r>
              <a:rPr lang="it-IT" sz="2400" dirty="0"/>
              <a:t> </a:t>
            </a:r>
            <a:r>
              <a:rPr lang="it-IT" sz="2400" dirty="0" err="1"/>
              <a:t>they</a:t>
            </a:r>
            <a:r>
              <a:rPr lang="it-IT" sz="2400" dirty="0"/>
              <a:t> are </a:t>
            </a:r>
            <a:r>
              <a:rPr lang="it-IT" sz="2400" dirty="0" err="1"/>
              <a:t>competing</a:t>
            </a:r>
            <a:r>
              <a:rPr lang="it-IT" sz="2400" dirty="0"/>
              <a:t> </a:t>
            </a:r>
            <a:r>
              <a:rPr lang="it-IT" sz="2400" dirty="0" err="1"/>
              <a:t>at</a:t>
            </a:r>
            <a:r>
              <a:rPr lang="it-IT" sz="2400" dirty="0"/>
              <a:t> the </a:t>
            </a:r>
            <a:r>
              <a:rPr lang="it-IT" sz="2400" dirty="0" err="1"/>
              <a:t>present</a:t>
            </a:r>
            <a:r>
              <a:rPr lang="it-IT" sz="2400" dirty="0"/>
              <a:t>. In </a:t>
            </a:r>
            <a:r>
              <a:rPr lang="it-IT" sz="2400" dirty="0" err="1"/>
              <a:t>absence</a:t>
            </a:r>
            <a:r>
              <a:rPr lang="it-IT" sz="2400" dirty="0"/>
              <a:t> of </a:t>
            </a:r>
            <a:r>
              <a:rPr lang="it-IT" sz="2400" dirty="0" err="1"/>
              <a:t>forces</a:t>
            </a:r>
            <a:r>
              <a:rPr lang="it-IT" sz="2400" dirty="0"/>
              <a:t> of </a:t>
            </a:r>
            <a:r>
              <a:rPr lang="it-IT" sz="2400" dirty="0" err="1"/>
              <a:t>changes</a:t>
            </a:r>
            <a:r>
              <a:rPr lang="it-IT" sz="2400" dirty="0"/>
              <a:t>, </a:t>
            </a:r>
            <a:r>
              <a:rPr lang="it-IT" sz="2400" dirty="0" err="1"/>
              <a:t>we</a:t>
            </a:r>
            <a:r>
              <a:rPr lang="it-IT" sz="2400" dirty="0"/>
              <a:t> can assume </a:t>
            </a:r>
            <a:r>
              <a:rPr lang="it-IT" sz="2400" dirty="0" err="1"/>
              <a:t>that</a:t>
            </a:r>
            <a:r>
              <a:rPr lang="it-IT" sz="2400" dirty="0"/>
              <a:t> </a:t>
            </a:r>
            <a:r>
              <a:rPr lang="it-IT" sz="2400" dirty="0" err="1"/>
              <a:t>they</a:t>
            </a:r>
            <a:r>
              <a:rPr lang="it-IT" sz="2400" dirty="0"/>
              <a:t> </a:t>
            </a:r>
            <a:r>
              <a:rPr lang="it-IT" sz="2400" dirty="0" err="1"/>
              <a:t>will</a:t>
            </a:r>
            <a:r>
              <a:rPr lang="it-IT" sz="2400" dirty="0"/>
              <a:t> compete in the </a:t>
            </a:r>
            <a:r>
              <a:rPr lang="it-IT" sz="2400" dirty="0" err="1"/>
              <a:t>same</a:t>
            </a:r>
            <a:r>
              <a:rPr lang="it-IT" sz="2400" dirty="0"/>
              <a:t> way </a:t>
            </a:r>
            <a:r>
              <a:rPr lang="it-IT" sz="2400" dirty="0" err="1"/>
              <a:t>it</a:t>
            </a:r>
            <a:r>
              <a:rPr lang="it-IT" sz="2400" dirty="0"/>
              <a:t> </a:t>
            </a:r>
            <a:r>
              <a:rPr lang="it-IT" sz="2400" dirty="0" err="1"/>
              <a:t>is</a:t>
            </a:r>
            <a:r>
              <a:rPr lang="it-IT" sz="2400" dirty="0"/>
              <a:t> </a:t>
            </a:r>
            <a:r>
              <a:rPr lang="it-IT" sz="2400" dirty="0" err="1"/>
              <a:t>competing</a:t>
            </a:r>
            <a:r>
              <a:rPr lang="it-IT" sz="2400" dirty="0"/>
              <a:t> </a:t>
            </a:r>
            <a:r>
              <a:rPr lang="it-IT" sz="2400" dirty="0" err="1"/>
              <a:t>now</a:t>
            </a:r>
            <a:endParaRPr lang="it-IT" sz="2400" dirty="0"/>
          </a:p>
          <a:p>
            <a:pPr marL="0" indent="0" algn="just">
              <a:buNone/>
            </a:pPr>
            <a:r>
              <a:rPr lang="it-IT" sz="2400" b="1" dirty="0"/>
              <a:t>Competitors’ </a:t>
            </a:r>
            <a:r>
              <a:rPr lang="it-IT" sz="2400" b="1" dirty="0" err="1"/>
              <a:t>objective</a:t>
            </a:r>
            <a:r>
              <a:rPr lang="it-IT" sz="2400" b="1" dirty="0"/>
              <a:t> </a:t>
            </a:r>
            <a:r>
              <a:rPr lang="it-IT" sz="2400" dirty="0"/>
              <a:t>– to forecast </a:t>
            </a:r>
            <a:r>
              <a:rPr lang="it-IT" sz="2400" dirty="0" err="1"/>
              <a:t>how</a:t>
            </a:r>
            <a:r>
              <a:rPr lang="it-IT" sz="2400" dirty="0"/>
              <a:t> a competitor </a:t>
            </a:r>
            <a:r>
              <a:rPr lang="it-IT" sz="2400" dirty="0" err="1"/>
              <a:t>might</a:t>
            </a:r>
            <a:r>
              <a:rPr lang="it-IT" sz="2400" dirty="0"/>
              <a:t> </a:t>
            </a:r>
            <a:r>
              <a:rPr lang="it-IT" sz="2400" dirty="0" err="1"/>
              <a:t>change</a:t>
            </a:r>
            <a:r>
              <a:rPr lang="it-IT" sz="2400" dirty="0"/>
              <a:t> </a:t>
            </a:r>
            <a:r>
              <a:rPr lang="it-IT" sz="2400" dirty="0" err="1"/>
              <a:t>its</a:t>
            </a:r>
            <a:r>
              <a:rPr lang="it-IT" sz="2400" dirty="0"/>
              <a:t> strategy, </a:t>
            </a:r>
            <a:r>
              <a:rPr lang="it-IT" sz="2400" dirty="0" err="1"/>
              <a:t>we</a:t>
            </a:r>
            <a:r>
              <a:rPr lang="it-IT" sz="2400" dirty="0"/>
              <a:t> must </a:t>
            </a:r>
            <a:r>
              <a:rPr lang="it-IT" sz="2400" dirty="0" err="1"/>
              <a:t>understand</a:t>
            </a:r>
            <a:r>
              <a:rPr lang="it-IT" sz="2400" dirty="0"/>
              <a:t> </a:t>
            </a:r>
            <a:r>
              <a:rPr lang="it-IT" sz="2400" dirty="0" err="1"/>
              <a:t>its</a:t>
            </a:r>
            <a:r>
              <a:rPr lang="it-IT" sz="2400" dirty="0"/>
              <a:t> goals. The </a:t>
            </a:r>
            <a:r>
              <a:rPr lang="it-IT" sz="2400" dirty="0" err="1"/>
              <a:t>current</a:t>
            </a:r>
            <a:r>
              <a:rPr lang="it-IT" sz="2400" dirty="0"/>
              <a:t> competitors’ performance </a:t>
            </a:r>
            <a:r>
              <a:rPr lang="it-IT" sz="2400" dirty="0" err="1"/>
              <a:t>is</a:t>
            </a:r>
            <a:r>
              <a:rPr lang="it-IT" sz="2400" dirty="0"/>
              <a:t> </a:t>
            </a:r>
            <a:r>
              <a:rPr lang="it-IT" sz="2400" dirty="0" err="1"/>
              <a:t>important</a:t>
            </a:r>
            <a:r>
              <a:rPr lang="it-IT" sz="2400" dirty="0"/>
              <a:t> in </a:t>
            </a:r>
            <a:r>
              <a:rPr lang="it-IT" sz="2400" dirty="0" err="1"/>
              <a:t>determining</a:t>
            </a:r>
            <a:r>
              <a:rPr lang="it-IT" sz="2400" dirty="0"/>
              <a:t> the </a:t>
            </a:r>
            <a:r>
              <a:rPr lang="it-IT" sz="2400" dirty="0" err="1"/>
              <a:t>likelyhood</a:t>
            </a:r>
            <a:r>
              <a:rPr lang="it-IT" sz="2400" dirty="0"/>
              <a:t> of strategy </a:t>
            </a:r>
            <a:r>
              <a:rPr lang="it-IT" sz="2400" dirty="0" err="1"/>
              <a:t>change</a:t>
            </a:r>
            <a:endParaRPr lang="it-IT" sz="2400" dirty="0"/>
          </a:p>
          <a:p>
            <a:pPr marL="0" indent="0" algn="just">
              <a:buNone/>
            </a:pPr>
            <a:r>
              <a:rPr lang="it-IT" sz="2400" b="1" dirty="0"/>
              <a:t>Competitors’ </a:t>
            </a:r>
            <a:r>
              <a:rPr lang="it-IT" sz="2400" b="1" dirty="0" err="1"/>
              <a:t>assumptions</a:t>
            </a:r>
            <a:r>
              <a:rPr lang="it-IT" sz="2400" b="1" dirty="0"/>
              <a:t> </a:t>
            </a:r>
            <a:r>
              <a:rPr lang="it-IT" sz="2400" b="1" dirty="0" err="1"/>
              <a:t>about</a:t>
            </a:r>
            <a:r>
              <a:rPr lang="it-IT" sz="2400" b="1" dirty="0"/>
              <a:t> the </a:t>
            </a:r>
            <a:r>
              <a:rPr lang="it-IT" sz="2400" b="1" dirty="0" err="1"/>
              <a:t>industry</a:t>
            </a:r>
            <a:r>
              <a:rPr lang="it-IT" sz="2400" b="1" dirty="0"/>
              <a:t> </a:t>
            </a:r>
            <a:r>
              <a:rPr lang="it-IT" sz="2400" dirty="0"/>
              <a:t>– </a:t>
            </a:r>
            <a:r>
              <a:rPr lang="it-IT" sz="2400" dirty="0" err="1"/>
              <a:t>strategic</a:t>
            </a:r>
            <a:r>
              <a:rPr lang="it-IT" sz="2400" dirty="0"/>
              <a:t> </a:t>
            </a:r>
            <a:r>
              <a:rPr lang="it-IT" sz="2400" dirty="0" err="1"/>
              <a:t>decisions</a:t>
            </a:r>
            <a:r>
              <a:rPr lang="it-IT" sz="2400" dirty="0"/>
              <a:t> are </a:t>
            </a:r>
            <a:r>
              <a:rPr lang="it-IT" sz="2400" dirty="0" err="1"/>
              <a:t>affected</a:t>
            </a:r>
            <a:r>
              <a:rPr lang="it-IT" sz="2400" dirty="0"/>
              <a:t> by the </a:t>
            </a:r>
            <a:r>
              <a:rPr lang="it-IT" sz="2400" dirty="0" err="1"/>
              <a:t>percepctions</a:t>
            </a:r>
            <a:r>
              <a:rPr lang="it-IT" sz="2400" dirty="0"/>
              <a:t> of </a:t>
            </a:r>
            <a:r>
              <a:rPr lang="it-IT" sz="2400" dirty="0" err="1"/>
              <a:t>itself</a:t>
            </a:r>
            <a:r>
              <a:rPr lang="it-IT" sz="2400" dirty="0"/>
              <a:t> and of the world </a:t>
            </a:r>
            <a:r>
              <a:rPr lang="it-IT" sz="2400" dirty="0" err="1"/>
              <a:t>outside</a:t>
            </a:r>
            <a:r>
              <a:rPr lang="it-IT" sz="2400" dirty="0"/>
              <a:t> </a:t>
            </a:r>
            <a:r>
              <a:rPr lang="it-IT" sz="2400" dirty="0" err="1"/>
              <a:t>that</a:t>
            </a:r>
            <a:r>
              <a:rPr lang="it-IT" sz="2400" dirty="0"/>
              <a:t> are, in turn, </a:t>
            </a:r>
            <a:r>
              <a:rPr lang="it-IT" sz="2400" dirty="0" err="1"/>
              <a:t>guided</a:t>
            </a:r>
            <a:r>
              <a:rPr lang="it-IT" sz="2400" dirty="0"/>
              <a:t> by the </a:t>
            </a:r>
            <a:r>
              <a:rPr lang="it-IT" sz="2400" dirty="0" err="1"/>
              <a:t>assumptions</a:t>
            </a:r>
            <a:r>
              <a:rPr lang="it-IT" sz="2400" dirty="0"/>
              <a:t> </a:t>
            </a:r>
            <a:r>
              <a:rPr lang="it-IT" sz="2400" dirty="0" err="1"/>
              <a:t>concerning</a:t>
            </a:r>
            <a:r>
              <a:rPr lang="it-IT" sz="2400" dirty="0"/>
              <a:t> the business in general. </a:t>
            </a:r>
            <a:r>
              <a:rPr lang="it-IT" sz="2400" dirty="0" err="1"/>
              <a:t>Both</a:t>
            </a:r>
            <a:r>
              <a:rPr lang="it-IT" sz="2400" dirty="0"/>
              <a:t> are </a:t>
            </a:r>
            <a:r>
              <a:rPr lang="it-IT" sz="2400" dirty="0" err="1"/>
              <a:t>likely</a:t>
            </a:r>
            <a:r>
              <a:rPr lang="it-IT" sz="2400" dirty="0"/>
              <a:t> to </a:t>
            </a:r>
            <a:r>
              <a:rPr lang="it-IT" sz="2400" dirty="0" err="1"/>
              <a:t>reflect</a:t>
            </a:r>
            <a:r>
              <a:rPr lang="it-IT" sz="2400" dirty="0"/>
              <a:t> the </a:t>
            </a:r>
            <a:r>
              <a:rPr lang="it-IT" sz="2400" dirty="0" err="1"/>
              <a:t>beliefs</a:t>
            </a:r>
            <a:r>
              <a:rPr lang="it-IT" sz="2400" dirty="0"/>
              <a:t> </a:t>
            </a:r>
            <a:r>
              <a:rPr lang="it-IT" sz="2400" dirty="0" err="1"/>
              <a:t>og</a:t>
            </a:r>
            <a:r>
              <a:rPr lang="it-IT" sz="2400" dirty="0"/>
              <a:t> senior managers</a:t>
            </a:r>
          </a:p>
          <a:p>
            <a:pPr marL="0" indent="0" algn="just">
              <a:buNone/>
            </a:pPr>
            <a:r>
              <a:rPr lang="it-IT" sz="2400" b="1" dirty="0"/>
              <a:t>Competitors’ </a:t>
            </a:r>
            <a:r>
              <a:rPr lang="it-IT" sz="2400" b="1" dirty="0" err="1"/>
              <a:t>resources</a:t>
            </a:r>
            <a:r>
              <a:rPr lang="it-IT" sz="2400" b="1" dirty="0"/>
              <a:t> and capabilities </a:t>
            </a:r>
            <a:r>
              <a:rPr lang="it-IT" sz="2400" dirty="0"/>
              <a:t>– </a:t>
            </a:r>
            <a:r>
              <a:rPr lang="it-IT" sz="2400" dirty="0" err="1"/>
              <a:t>it</a:t>
            </a:r>
            <a:r>
              <a:rPr lang="it-IT" sz="2400" dirty="0"/>
              <a:t> </a:t>
            </a:r>
            <a:r>
              <a:rPr lang="it-IT" sz="2400" dirty="0" err="1"/>
              <a:t>it</a:t>
            </a:r>
            <a:r>
              <a:rPr lang="it-IT" sz="2400" dirty="0"/>
              <a:t> </a:t>
            </a:r>
            <a:r>
              <a:rPr lang="it-IT" sz="2400" dirty="0" err="1"/>
              <a:t>aims</a:t>
            </a:r>
            <a:r>
              <a:rPr lang="it-IT" sz="2400" dirty="0"/>
              <a:t> </a:t>
            </a:r>
            <a:r>
              <a:rPr lang="it-IT" sz="2400" dirty="0" err="1"/>
              <a:t>at</a:t>
            </a:r>
            <a:r>
              <a:rPr lang="it-IT" sz="2400" dirty="0"/>
              <a:t> </a:t>
            </a:r>
            <a:r>
              <a:rPr lang="it-IT" sz="2400" dirty="0" err="1"/>
              <a:t>understanding</a:t>
            </a:r>
            <a:r>
              <a:rPr lang="it-IT" sz="2400" dirty="0"/>
              <a:t> </a:t>
            </a:r>
            <a:r>
              <a:rPr lang="it-IT" sz="2400" dirty="0" err="1"/>
              <a:t>what</a:t>
            </a:r>
            <a:r>
              <a:rPr lang="it-IT" sz="2400" dirty="0"/>
              <a:t> are the competitors’ </a:t>
            </a:r>
            <a:r>
              <a:rPr lang="it-IT" sz="2400" dirty="0" err="1"/>
              <a:t>financial</a:t>
            </a:r>
            <a:r>
              <a:rPr lang="it-IT" sz="2400" dirty="0"/>
              <a:t> </a:t>
            </a:r>
            <a:r>
              <a:rPr lang="it-IT" sz="2400" dirty="0" err="1"/>
              <a:t>resources</a:t>
            </a:r>
            <a:r>
              <a:rPr lang="it-IT" sz="2400" dirty="0"/>
              <a:t>, brand </a:t>
            </a:r>
            <a:r>
              <a:rPr lang="it-IT" sz="2400" dirty="0" err="1"/>
              <a:t>strenghts</a:t>
            </a:r>
            <a:r>
              <a:rPr lang="it-IT" sz="2400" dirty="0"/>
              <a:t> and management skills. </a:t>
            </a:r>
            <a:r>
              <a:rPr lang="it-IT" sz="2400" dirty="0" err="1"/>
              <a:t>If</a:t>
            </a:r>
            <a:r>
              <a:rPr lang="it-IT" sz="2400" dirty="0"/>
              <a:t> </a:t>
            </a:r>
            <a:r>
              <a:rPr lang="it-IT" sz="2400" dirty="0" err="1"/>
              <a:t>we</a:t>
            </a:r>
            <a:r>
              <a:rPr lang="it-IT" sz="2400" dirty="0"/>
              <a:t> </a:t>
            </a:r>
            <a:r>
              <a:rPr lang="it-IT" sz="2400" dirty="0" err="1"/>
              <a:t>direct</a:t>
            </a:r>
            <a:r>
              <a:rPr lang="it-IT" sz="2400" dirty="0"/>
              <a:t> </a:t>
            </a:r>
            <a:r>
              <a:rPr lang="it-IT" sz="2400" dirty="0" err="1"/>
              <a:t>our</a:t>
            </a:r>
            <a:r>
              <a:rPr lang="it-IT" sz="2400" dirty="0"/>
              <a:t> competitive </a:t>
            </a:r>
            <a:r>
              <a:rPr lang="it-IT" sz="2400" dirty="0" err="1"/>
              <a:t>initiative</a:t>
            </a:r>
            <a:r>
              <a:rPr lang="it-IT" sz="2400" dirty="0"/>
              <a:t> </a:t>
            </a:r>
            <a:r>
              <a:rPr lang="it-IT" sz="2400" dirty="0" err="1"/>
              <a:t>towards</a:t>
            </a:r>
            <a:r>
              <a:rPr lang="it-IT" sz="2400" dirty="0"/>
              <a:t> </a:t>
            </a:r>
            <a:r>
              <a:rPr lang="it-IT" sz="2400" dirty="0" err="1"/>
              <a:t>rivals</a:t>
            </a:r>
            <a:r>
              <a:rPr lang="it-IT" sz="2400" dirty="0"/>
              <a:t>’ </a:t>
            </a:r>
            <a:r>
              <a:rPr lang="it-IT" sz="2400" dirty="0" err="1"/>
              <a:t>weaknesses</a:t>
            </a:r>
            <a:r>
              <a:rPr lang="it-IT" sz="2400" dirty="0"/>
              <a:t> </a:t>
            </a:r>
            <a:r>
              <a:rPr lang="it-IT" sz="2400" dirty="0" err="1"/>
              <a:t>it</a:t>
            </a:r>
            <a:r>
              <a:rPr lang="it-IT" sz="2400" dirty="0"/>
              <a:t> </a:t>
            </a:r>
            <a:r>
              <a:rPr lang="it-IT" sz="2400" dirty="0" err="1"/>
              <a:t>may</a:t>
            </a:r>
            <a:r>
              <a:rPr lang="it-IT" sz="2400" dirty="0"/>
              <a:t> be </a:t>
            </a:r>
            <a:r>
              <a:rPr lang="it-IT" sz="2400" dirty="0" err="1"/>
              <a:t>difficult</a:t>
            </a:r>
            <a:r>
              <a:rPr lang="it-IT" sz="2400" dirty="0"/>
              <a:t> for </a:t>
            </a:r>
            <a:r>
              <a:rPr lang="it-IT" sz="2400" dirty="0" err="1"/>
              <a:t>them</a:t>
            </a:r>
            <a:r>
              <a:rPr lang="it-IT" sz="2400" dirty="0"/>
              <a:t> to </a:t>
            </a:r>
            <a:r>
              <a:rPr lang="it-IT" sz="2400" dirty="0" err="1"/>
              <a:t>respond</a:t>
            </a:r>
            <a:r>
              <a:rPr lang="it-IT" sz="2400" dirty="0"/>
              <a:t>. </a:t>
            </a:r>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a:solidFill>
                  <a:srgbClr val="FF0000"/>
                </a:solidFill>
              </a:rPr>
              <a:t>Competitor intelligence (3/3)</a:t>
            </a:r>
          </a:p>
        </p:txBody>
      </p:sp>
    </p:spTree>
    <p:extLst>
      <p:ext uri="{BB962C8B-B14F-4D97-AF65-F5344CB8AC3E}">
        <p14:creationId xmlns:p14="http://schemas.microsoft.com/office/powerpoint/2010/main" val="148804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515176"/>
          </a:xfrm>
        </p:spPr>
        <p:txBody>
          <a:bodyPr>
            <a:normAutofit fontScale="90000"/>
          </a:bodyPr>
          <a:lstStyle/>
          <a:p>
            <a:r>
              <a:rPr lang="it-IT" b="1" dirty="0">
                <a:solidFill>
                  <a:srgbClr val="FF0000"/>
                </a:solidFill>
              </a:rPr>
              <a:t>EXERCISE</a:t>
            </a:r>
            <a:br>
              <a:rPr lang="it-IT" b="1" dirty="0">
                <a:solidFill>
                  <a:srgbClr val="FF0000"/>
                </a:solidFill>
              </a:rPr>
            </a:br>
            <a:br>
              <a:rPr lang="it-IT" b="1" dirty="0">
                <a:solidFill>
                  <a:srgbClr val="FF0000"/>
                </a:solidFill>
              </a:rPr>
            </a:br>
            <a:r>
              <a:rPr lang="it-IT" dirty="0"/>
              <a:t>A </a:t>
            </a:r>
            <a:r>
              <a:rPr lang="it-IT" dirty="0" err="1"/>
              <a:t>prisonner’s</a:t>
            </a:r>
            <a:r>
              <a:rPr lang="it-IT" dirty="0"/>
              <a:t> dilemma game</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147280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From </a:t>
            </a:r>
            <a:r>
              <a:rPr lang="it-IT" b="1" dirty="0" err="1">
                <a:solidFill>
                  <a:srgbClr val="FF0000"/>
                </a:solidFill>
              </a:rPr>
              <a:t>environmental</a:t>
            </a:r>
            <a:r>
              <a:rPr lang="it-IT" b="1" dirty="0">
                <a:solidFill>
                  <a:srgbClr val="FF0000"/>
                </a:solidFill>
              </a:rPr>
              <a:t> </a:t>
            </a:r>
            <a:r>
              <a:rPr lang="it-IT" b="1" dirty="0" err="1">
                <a:solidFill>
                  <a:srgbClr val="FF0000"/>
                </a:solidFill>
              </a:rPr>
              <a:t>analysis</a:t>
            </a:r>
            <a:r>
              <a:rPr lang="it-IT" b="1" dirty="0">
                <a:solidFill>
                  <a:srgbClr val="FF0000"/>
                </a:solidFill>
              </a:rPr>
              <a:t> to </a:t>
            </a:r>
            <a:r>
              <a:rPr lang="it-IT" b="1" dirty="0" err="1">
                <a:solidFill>
                  <a:srgbClr val="FF0000"/>
                </a:solidFill>
              </a:rPr>
              <a:t>industry</a:t>
            </a:r>
            <a:r>
              <a:rPr lang="it-IT" b="1" dirty="0">
                <a:solidFill>
                  <a:srgbClr val="FF0000"/>
                </a:solidFill>
              </a:rPr>
              <a:t> </a:t>
            </a:r>
            <a:r>
              <a:rPr lang="it-IT" b="1" dirty="0" err="1">
                <a:solidFill>
                  <a:srgbClr val="FF0000"/>
                </a:solidFill>
              </a:rPr>
              <a:t>analysis</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9" name="Rettangolo 8">
            <a:extLst>
              <a:ext uri="{FF2B5EF4-FFF2-40B4-BE49-F238E27FC236}">
                <a16:creationId xmlns:a16="http://schemas.microsoft.com/office/drawing/2014/main" id="{F5B5AF34-F1C8-46B7-83A3-E1871A469A06}"/>
              </a:ext>
            </a:extLst>
          </p:cNvPr>
          <p:cNvSpPr/>
          <p:nvPr/>
        </p:nvSpPr>
        <p:spPr>
          <a:xfrm>
            <a:off x="1072662" y="1776046"/>
            <a:ext cx="10427676" cy="404972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a:extLst>
              <a:ext uri="{FF2B5EF4-FFF2-40B4-BE49-F238E27FC236}">
                <a16:creationId xmlns:a16="http://schemas.microsoft.com/office/drawing/2014/main" id="{8A2D6283-451E-4DC5-A146-53F5E3179703}"/>
              </a:ext>
            </a:extLst>
          </p:cNvPr>
          <p:cNvSpPr/>
          <p:nvPr/>
        </p:nvSpPr>
        <p:spPr>
          <a:xfrm>
            <a:off x="1711569" y="1987062"/>
            <a:ext cx="1846385" cy="11019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The economy</a:t>
            </a:r>
          </a:p>
        </p:txBody>
      </p:sp>
      <p:sp>
        <p:nvSpPr>
          <p:cNvPr id="11" name="Ovale 10">
            <a:extLst>
              <a:ext uri="{FF2B5EF4-FFF2-40B4-BE49-F238E27FC236}">
                <a16:creationId xmlns:a16="http://schemas.microsoft.com/office/drawing/2014/main" id="{BB739EBD-DB20-4D92-90DA-B6501B6DCC28}"/>
              </a:ext>
            </a:extLst>
          </p:cNvPr>
          <p:cNvSpPr/>
          <p:nvPr/>
        </p:nvSpPr>
        <p:spPr>
          <a:xfrm>
            <a:off x="1711569" y="3249921"/>
            <a:ext cx="1846385" cy="11019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Technology</a:t>
            </a:r>
          </a:p>
        </p:txBody>
      </p:sp>
      <p:sp>
        <p:nvSpPr>
          <p:cNvPr id="12" name="Ovale 11">
            <a:extLst>
              <a:ext uri="{FF2B5EF4-FFF2-40B4-BE49-F238E27FC236}">
                <a16:creationId xmlns:a16="http://schemas.microsoft.com/office/drawing/2014/main" id="{C3495509-FFBF-4307-91D3-4EEAA284D32A}"/>
              </a:ext>
            </a:extLst>
          </p:cNvPr>
          <p:cNvSpPr/>
          <p:nvPr/>
        </p:nvSpPr>
        <p:spPr>
          <a:xfrm>
            <a:off x="1776046" y="4512780"/>
            <a:ext cx="1946031" cy="11019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Government and </a:t>
            </a:r>
            <a:r>
              <a:rPr lang="it-IT" dirty="0" err="1">
                <a:solidFill>
                  <a:schemeClr val="tx1"/>
                </a:solidFill>
              </a:rPr>
              <a:t>politics</a:t>
            </a:r>
            <a:endParaRPr lang="it-IT" dirty="0">
              <a:solidFill>
                <a:schemeClr val="tx1"/>
              </a:solidFill>
            </a:endParaRPr>
          </a:p>
        </p:txBody>
      </p:sp>
      <p:sp>
        <p:nvSpPr>
          <p:cNvPr id="13" name="Ovale 12">
            <a:extLst>
              <a:ext uri="{FF2B5EF4-FFF2-40B4-BE49-F238E27FC236}">
                <a16:creationId xmlns:a16="http://schemas.microsoft.com/office/drawing/2014/main" id="{2FB4428C-1083-4A5A-B7FF-D54DCC52D715}"/>
              </a:ext>
            </a:extLst>
          </p:cNvPr>
          <p:cNvSpPr/>
          <p:nvPr/>
        </p:nvSpPr>
        <p:spPr>
          <a:xfrm>
            <a:off x="8721969" y="2055813"/>
            <a:ext cx="2080846" cy="11019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The </a:t>
            </a:r>
            <a:r>
              <a:rPr lang="it-IT" dirty="0" err="1">
                <a:solidFill>
                  <a:schemeClr val="tx1"/>
                </a:solidFill>
              </a:rPr>
              <a:t>natural</a:t>
            </a:r>
            <a:r>
              <a:rPr lang="it-IT" dirty="0">
                <a:solidFill>
                  <a:schemeClr val="tx1"/>
                </a:solidFill>
              </a:rPr>
              <a:t> </a:t>
            </a:r>
            <a:r>
              <a:rPr lang="it-IT" dirty="0" err="1">
                <a:solidFill>
                  <a:schemeClr val="tx1"/>
                </a:solidFill>
              </a:rPr>
              <a:t>environment</a:t>
            </a:r>
            <a:endParaRPr lang="it-IT" dirty="0">
              <a:solidFill>
                <a:schemeClr val="tx1"/>
              </a:solidFill>
            </a:endParaRPr>
          </a:p>
        </p:txBody>
      </p:sp>
      <p:sp>
        <p:nvSpPr>
          <p:cNvPr id="14" name="Ovale 13">
            <a:extLst>
              <a:ext uri="{FF2B5EF4-FFF2-40B4-BE49-F238E27FC236}">
                <a16:creationId xmlns:a16="http://schemas.microsoft.com/office/drawing/2014/main" id="{F86181E1-DEF3-45D2-BE4D-F584D3EA1E21}"/>
              </a:ext>
            </a:extLst>
          </p:cNvPr>
          <p:cNvSpPr/>
          <p:nvPr/>
        </p:nvSpPr>
        <p:spPr>
          <a:xfrm>
            <a:off x="8721969" y="3243140"/>
            <a:ext cx="2080846" cy="11019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tx1"/>
                </a:solidFill>
              </a:rPr>
              <a:t>Demographic</a:t>
            </a:r>
            <a:r>
              <a:rPr lang="it-IT" dirty="0">
                <a:solidFill>
                  <a:schemeClr val="tx1"/>
                </a:solidFill>
              </a:rPr>
              <a:t> </a:t>
            </a:r>
            <a:r>
              <a:rPr lang="it-IT" dirty="0" err="1">
                <a:solidFill>
                  <a:schemeClr val="tx1"/>
                </a:solidFill>
              </a:rPr>
              <a:t>structure</a:t>
            </a:r>
            <a:endParaRPr lang="it-IT" dirty="0">
              <a:solidFill>
                <a:schemeClr val="tx1"/>
              </a:solidFill>
            </a:endParaRPr>
          </a:p>
        </p:txBody>
      </p:sp>
      <p:sp>
        <p:nvSpPr>
          <p:cNvPr id="15" name="Ovale 14">
            <a:extLst>
              <a:ext uri="{FF2B5EF4-FFF2-40B4-BE49-F238E27FC236}">
                <a16:creationId xmlns:a16="http://schemas.microsoft.com/office/drawing/2014/main" id="{63C5416F-12C9-46E5-92D8-2517AC6ABA91}"/>
              </a:ext>
            </a:extLst>
          </p:cNvPr>
          <p:cNvSpPr/>
          <p:nvPr/>
        </p:nvSpPr>
        <p:spPr>
          <a:xfrm>
            <a:off x="8827476" y="4461593"/>
            <a:ext cx="2080846" cy="11019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Social </a:t>
            </a:r>
            <a:r>
              <a:rPr lang="it-IT" dirty="0" err="1">
                <a:solidFill>
                  <a:schemeClr val="tx1"/>
                </a:solidFill>
              </a:rPr>
              <a:t>structure</a:t>
            </a:r>
            <a:endParaRPr lang="it-IT" dirty="0">
              <a:solidFill>
                <a:schemeClr val="tx1"/>
              </a:solidFill>
            </a:endParaRPr>
          </a:p>
        </p:txBody>
      </p:sp>
      <p:sp>
        <p:nvSpPr>
          <p:cNvPr id="16" name="Rettangolo 15">
            <a:extLst>
              <a:ext uri="{FF2B5EF4-FFF2-40B4-BE49-F238E27FC236}">
                <a16:creationId xmlns:a16="http://schemas.microsoft.com/office/drawing/2014/main" id="{663C0E3E-A3CB-4BAD-B6B9-34BFA9F9C7EC}"/>
              </a:ext>
            </a:extLst>
          </p:cNvPr>
          <p:cNvSpPr/>
          <p:nvPr/>
        </p:nvSpPr>
        <p:spPr>
          <a:xfrm>
            <a:off x="4923691" y="2606797"/>
            <a:ext cx="2637693" cy="243253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THE INDUSTRY ENVIRONMENT:</a:t>
            </a:r>
          </a:p>
          <a:p>
            <a:pPr marL="285750" indent="-285750" algn="ctr">
              <a:buFont typeface="Arial" panose="020B0604020202020204" pitchFamily="34" charset="0"/>
              <a:buChar char="•"/>
            </a:pPr>
            <a:r>
              <a:rPr lang="it-IT" dirty="0">
                <a:solidFill>
                  <a:schemeClr val="tx1"/>
                </a:solidFill>
              </a:rPr>
              <a:t>Suppliers</a:t>
            </a:r>
          </a:p>
          <a:p>
            <a:pPr marL="285750" indent="-285750" algn="ctr">
              <a:buFont typeface="Arial" panose="020B0604020202020204" pitchFamily="34" charset="0"/>
              <a:buChar char="•"/>
            </a:pPr>
            <a:r>
              <a:rPr lang="it-IT" dirty="0">
                <a:solidFill>
                  <a:schemeClr val="tx1"/>
                </a:solidFill>
              </a:rPr>
              <a:t>Competitors</a:t>
            </a:r>
          </a:p>
          <a:p>
            <a:pPr marL="285750" indent="-285750" algn="ctr">
              <a:buFont typeface="Arial" panose="020B0604020202020204" pitchFamily="34" charset="0"/>
              <a:buChar char="•"/>
            </a:pPr>
            <a:r>
              <a:rPr lang="it-IT" dirty="0">
                <a:solidFill>
                  <a:schemeClr val="tx1"/>
                </a:solidFill>
              </a:rPr>
              <a:t>Customers</a:t>
            </a:r>
          </a:p>
        </p:txBody>
      </p:sp>
      <p:cxnSp>
        <p:nvCxnSpPr>
          <p:cNvPr id="18" name="Connettore 2 17">
            <a:extLst>
              <a:ext uri="{FF2B5EF4-FFF2-40B4-BE49-F238E27FC236}">
                <a16:creationId xmlns:a16="http://schemas.microsoft.com/office/drawing/2014/main" id="{AEBA993F-C2B9-42F4-A4C1-1B1B03E08293}"/>
              </a:ext>
            </a:extLst>
          </p:cNvPr>
          <p:cNvCxnSpPr>
            <a:stCxn id="10" idx="6"/>
          </p:cNvCxnSpPr>
          <p:nvPr/>
        </p:nvCxnSpPr>
        <p:spPr>
          <a:xfrm>
            <a:off x="3557954" y="2538047"/>
            <a:ext cx="1312984" cy="550984"/>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ttore 2 18">
            <a:extLst>
              <a:ext uri="{FF2B5EF4-FFF2-40B4-BE49-F238E27FC236}">
                <a16:creationId xmlns:a16="http://schemas.microsoft.com/office/drawing/2014/main" id="{6A5E1D53-5797-4535-A7CB-3E6AC03793D2}"/>
              </a:ext>
            </a:extLst>
          </p:cNvPr>
          <p:cNvCxnSpPr>
            <a:cxnSpLocks/>
            <a:stCxn id="11" idx="6"/>
            <a:endCxn id="16" idx="1"/>
          </p:cNvCxnSpPr>
          <p:nvPr/>
        </p:nvCxnSpPr>
        <p:spPr>
          <a:xfrm>
            <a:off x="3557954" y="3800906"/>
            <a:ext cx="1365737" cy="22160"/>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a:extLst>
              <a:ext uri="{FF2B5EF4-FFF2-40B4-BE49-F238E27FC236}">
                <a16:creationId xmlns:a16="http://schemas.microsoft.com/office/drawing/2014/main" id="{39048914-E9C7-4596-90BA-FD7E96F0ED84}"/>
              </a:ext>
            </a:extLst>
          </p:cNvPr>
          <p:cNvCxnSpPr>
            <a:cxnSpLocks/>
          </p:cNvCxnSpPr>
          <p:nvPr/>
        </p:nvCxnSpPr>
        <p:spPr>
          <a:xfrm flipV="1">
            <a:off x="3722077" y="4573835"/>
            <a:ext cx="1131276" cy="385028"/>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ttore 2 24">
            <a:extLst>
              <a:ext uri="{FF2B5EF4-FFF2-40B4-BE49-F238E27FC236}">
                <a16:creationId xmlns:a16="http://schemas.microsoft.com/office/drawing/2014/main" id="{2F904405-7DA8-451C-8BD3-D472BEDA09FE}"/>
              </a:ext>
            </a:extLst>
          </p:cNvPr>
          <p:cNvCxnSpPr>
            <a:cxnSpLocks/>
            <a:stCxn id="13" idx="2"/>
          </p:cNvCxnSpPr>
          <p:nvPr/>
        </p:nvCxnSpPr>
        <p:spPr>
          <a:xfrm flipH="1">
            <a:off x="7561384" y="2606798"/>
            <a:ext cx="1160585" cy="482233"/>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ttore 2 27">
            <a:extLst>
              <a:ext uri="{FF2B5EF4-FFF2-40B4-BE49-F238E27FC236}">
                <a16:creationId xmlns:a16="http://schemas.microsoft.com/office/drawing/2014/main" id="{6B573976-747A-4690-960F-37F7C64A5343}"/>
              </a:ext>
            </a:extLst>
          </p:cNvPr>
          <p:cNvCxnSpPr>
            <a:cxnSpLocks/>
          </p:cNvCxnSpPr>
          <p:nvPr/>
        </p:nvCxnSpPr>
        <p:spPr>
          <a:xfrm flipH="1">
            <a:off x="7681546" y="3768971"/>
            <a:ext cx="1040422" cy="25153"/>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ttore 2 30">
            <a:extLst>
              <a:ext uri="{FF2B5EF4-FFF2-40B4-BE49-F238E27FC236}">
                <a16:creationId xmlns:a16="http://schemas.microsoft.com/office/drawing/2014/main" id="{584607CF-A4B3-4FAE-BDAC-73A41BE3875E}"/>
              </a:ext>
            </a:extLst>
          </p:cNvPr>
          <p:cNvCxnSpPr>
            <a:cxnSpLocks/>
            <a:stCxn id="15" idx="2"/>
          </p:cNvCxnSpPr>
          <p:nvPr/>
        </p:nvCxnSpPr>
        <p:spPr>
          <a:xfrm flipH="1" flipV="1">
            <a:off x="7681546" y="4311562"/>
            <a:ext cx="1145930" cy="701016"/>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13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The </a:t>
            </a:r>
            <a:r>
              <a:rPr lang="it-IT" b="1" dirty="0" err="1">
                <a:solidFill>
                  <a:srgbClr val="FF0000"/>
                </a:solidFill>
              </a:rPr>
              <a:t>industry</a:t>
            </a:r>
            <a:r>
              <a:rPr lang="it-IT" b="1" dirty="0">
                <a:solidFill>
                  <a:srgbClr val="FF0000"/>
                </a:solidFill>
              </a:rPr>
              <a:t> </a:t>
            </a:r>
            <a:r>
              <a:rPr lang="it-IT" b="1" dirty="0" err="1">
                <a:solidFill>
                  <a:srgbClr val="FF0000"/>
                </a:solidFill>
              </a:rPr>
              <a:t>environment</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679938" y="1460500"/>
            <a:ext cx="10832123" cy="1804377"/>
          </a:xfrm>
        </p:spPr>
        <p:txBody>
          <a:bodyPr/>
          <a:lstStyle/>
          <a:p>
            <a:pPr marL="0" indent="0">
              <a:buNone/>
            </a:pPr>
            <a:r>
              <a:rPr lang="it-IT" sz="2400" dirty="0"/>
              <a:t>The company </a:t>
            </a:r>
            <a:r>
              <a:rPr lang="it-IT" sz="2400" dirty="0" err="1"/>
              <a:t>has</a:t>
            </a:r>
            <a:r>
              <a:rPr lang="it-IT" sz="2400" dirty="0"/>
              <a:t> to make profit, </a:t>
            </a:r>
            <a:r>
              <a:rPr lang="it-IT" sz="2400" dirty="0" err="1"/>
              <a:t>therefore</a:t>
            </a:r>
            <a:r>
              <a:rPr lang="it-IT" sz="2400" dirty="0"/>
              <a:t>:</a:t>
            </a:r>
          </a:p>
          <a:p>
            <a:r>
              <a:rPr lang="it-IT" sz="2400" dirty="0" err="1"/>
              <a:t>It</a:t>
            </a:r>
            <a:r>
              <a:rPr lang="it-IT" sz="2400" dirty="0"/>
              <a:t> must </a:t>
            </a:r>
            <a:r>
              <a:rPr lang="it-IT" sz="2400" dirty="0" err="1"/>
              <a:t>understand</a:t>
            </a:r>
            <a:r>
              <a:rPr lang="it-IT" sz="2400" dirty="0"/>
              <a:t> </a:t>
            </a:r>
            <a:r>
              <a:rPr lang="it-IT" sz="2400" dirty="0" err="1"/>
              <a:t>its</a:t>
            </a:r>
            <a:r>
              <a:rPr lang="it-IT" sz="2400" dirty="0"/>
              <a:t> customers</a:t>
            </a:r>
          </a:p>
          <a:p>
            <a:r>
              <a:rPr lang="it-IT" sz="2400" dirty="0" err="1"/>
              <a:t>It</a:t>
            </a:r>
            <a:r>
              <a:rPr lang="it-IT" sz="2400" dirty="0"/>
              <a:t> must </a:t>
            </a:r>
            <a:r>
              <a:rPr lang="it-IT" sz="2400" dirty="0" err="1"/>
              <a:t>understand</a:t>
            </a:r>
            <a:r>
              <a:rPr lang="it-IT" sz="2400" dirty="0"/>
              <a:t> </a:t>
            </a:r>
            <a:r>
              <a:rPr lang="it-IT" sz="2400" dirty="0" err="1"/>
              <a:t>its</a:t>
            </a:r>
            <a:r>
              <a:rPr lang="it-IT" sz="2400" dirty="0"/>
              <a:t> suppliers and </a:t>
            </a:r>
            <a:r>
              <a:rPr lang="it-IT" sz="2400" dirty="0" err="1"/>
              <a:t>how</a:t>
            </a:r>
            <a:r>
              <a:rPr lang="it-IT" sz="2400" dirty="0"/>
              <a:t> to </a:t>
            </a:r>
            <a:r>
              <a:rPr lang="it-IT" sz="2400" dirty="0" err="1"/>
              <a:t>form</a:t>
            </a:r>
            <a:r>
              <a:rPr lang="it-IT" sz="2400" dirty="0"/>
              <a:t> business </a:t>
            </a:r>
            <a:r>
              <a:rPr lang="it-IT" sz="2400" dirty="0" err="1"/>
              <a:t>relationships</a:t>
            </a:r>
            <a:r>
              <a:rPr lang="it-IT" sz="2400" dirty="0"/>
              <a:t> with </a:t>
            </a:r>
            <a:r>
              <a:rPr lang="it-IT" sz="2400" dirty="0" err="1"/>
              <a:t>them</a:t>
            </a:r>
            <a:endParaRPr lang="it-IT" sz="2400" dirty="0"/>
          </a:p>
          <a:p>
            <a:r>
              <a:rPr lang="it-IT" sz="2400" dirty="0" err="1"/>
              <a:t>It</a:t>
            </a:r>
            <a:r>
              <a:rPr lang="it-IT" sz="2400" dirty="0"/>
              <a:t> must </a:t>
            </a:r>
            <a:r>
              <a:rPr lang="it-IT" sz="2400" dirty="0" err="1"/>
              <a:t>understand</a:t>
            </a:r>
            <a:r>
              <a:rPr lang="it-IT" sz="2400" dirty="0"/>
              <a:t> </a:t>
            </a:r>
            <a:r>
              <a:rPr lang="it-IT" sz="2400" dirty="0" err="1"/>
              <a:t>its</a:t>
            </a:r>
            <a:r>
              <a:rPr lang="it-IT" sz="2400" dirty="0"/>
              <a:t> competitors and </a:t>
            </a:r>
            <a:r>
              <a:rPr lang="it-IT" sz="2400" dirty="0" err="1"/>
              <a:t>their</a:t>
            </a:r>
            <a:r>
              <a:rPr lang="it-IT" sz="2400" dirty="0"/>
              <a:t> strategies</a:t>
            </a:r>
          </a:p>
          <a:p>
            <a:pPr marL="0" indent="0">
              <a:buNone/>
            </a:pPr>
            <a:endParaRPr lang="it-IT" dirty="0"/>
          </a:p>
        </p:txBody>
      </p:sp>
      <p:sp>
        <p:nvSpPr>
          <p:cNvPr id="10" name="Segnaposto contenuto 7">
            <a:extLst>
              <a:ext uri="{FF2B5EF4-FFF2-40B4-BE49-F238E27FC236}">
                <a16:creationId xmlns:a16="http://schemas.microsoft.com/office/drawing/2014/main" id="{D74394ED-7ECD-4529-891C-B46F90D06CC7}"/>
              </a:ext>
            </a:extLst>
          </p:cNvPr>
          <p:cNvSpPr txBox="1">
            <a:spLocks/>
          </p:cNvSpPr>
          <p:nvPr/>
        </p:nvSpPr>
        <p:spPr>
          <a:xfrm>
            <a:off x="679937" y="4230630"/>
            <a:ext cx="10832123" cy="18008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2400" dirty="0" err="1"/>
              <a:t>Hence</a:t>
            </a:r>
            <a:r>
              <a:rPr lang="it-IT" sz="2400" dirty="0"/>
              <a:t>, profit </a:t>
            </a:r>
            <a:r>
              <a:rPr lang="it-IT" sz="2400" dirty="0" err="1"/>
              <a:t>earned</a:t>
            </a:r>
            <a:r>
              <a:rPr lang="it-IT" sz="2400" dirty="0"/>
              <a:t> by a company </a:t>
            </a:r>
            <a:r>
              <a:rPr lang="it-IT" sz="2400" dirty="0" err="1"/>
              <a:t>is</a:t>
            </a:r>
            <a:r>
              <a:rPr lang="it-IT" sz="2400" dirty="0"/>
              <a:t> </a:t>
            </a:r>
            <a:r>
              <a:rPr lang="it-IT" sz="2400" dirty="0" err="1"/>
              <a:t>determined</a:t>
            </a:r>
            <a:r>
              <a:rPr lang="it-IT" sz="2400" dirty="0"/>
              <a:t>, </a:t>
            </a:r>
            <a:r>
              <a:rPr lang="it-IT" sz="2400" dirty="0" err="1"/>
              <a:t>at</a:t>
            </a:r>
            <a:r>
              <a:rPr lang="it-IT" sz="2400" dirty="0"/>
              <a:t> </a:t>
            </a:r>
            <a:r>
              <a:rPr lang="it-IT" sz="2400" dirty="0" err="1"/>
              <a:t>least</a:t>
            </a:r>
            <a:r>
              <a:rPr lang="it-IT" sz="2400" dirty="0"/>
              <a:t>, by </a:t>
            </a:r>
            <a:r>
              <a:rPr lang="it-IT" sz="2400" dirty="0" err="1"/>
              <a:t>three</a:t>
            </a:r>
            <a:r>
              <a:rPr lang="it-IT" sz="2400" dirty="0"/>
              <a:t> </a:t>
            </a:r>
            <a:r>
              <a:rPr lang="it-IT" sz="2400" dirty="0" err="1"/>
              <a:t>factors</a:t>
            </a:r>
            <a:r>
              <a:rPr lang="it-IT" sz="2400" dirty="0"/>
              <a:t>:</a:t>
            </a:r>
          </a:p>
          <a:p>
            <a:r>
              <a:rPr lang="it-IT" sz="2400" dirty="0"/>
              <a:t>The </a:t>
            </a:r>
            <a:r>
              <a:rPr lang="it-IT" sz="2400" dirty="0" err="1"/>
              <a:t>value</a:t>
            </a:r>
            <a:r>
              <a:rPr lang="it-IT" sz="2400" dirty="0"/>
              <a:t> of the product to customers</a:t>
            </a:r>
          </a:p>
          <a:p>
            <a:r>
              <a:rPr lang="it-IT" sz="2400" dirty="0"/>
              <a:t>The </a:t>
            </a:r>
            <a:r>
              <a:rPr lang="it-IT" sz="2400" dirty="0" err="1"/>
              <a:t>intensity</a:t>
            </a:r>
            <a:r>
              <a:rPr lang="it-IT" sz="2400" dirty="0"/>
              <a:t> of </a:t>
            </a:r>
            <a:r>
              <a:rPr lang="it-IT" sz="2400" dirty="0" err="1"/>
              <a:t>competition</a:t>
            </a:r>
            <a:endParaRPr lang="it-IT" sz="2400" dirty="0"/>
          </a:p>
          <a:p>
            <a:r>
              <a:rPr lang="it-IT" sz="2400" dirty="0"/>
              <a:t>The </a:t>
            </a:r>
            <a:r>
              <a:rPr lang="it-IT" sz="2400" dirty="0" err="1"/>
              <a:t>bargaining</a:t>
            </a:r>
            <a:r>
              <a:rPr lang="it-IT" sz="2400" dirty="0"/>
              <a:t> power of suppliers</a:t>
            </a:r>
          </a:p>
        </p:txBody>
      </p:sp>
      <p:sp>
        <p:nvSpPr>
          <p:cNvPr id="3" name="Freccia in giù 2">
            <a:extLst>
              <a:ext uri="{FF2B5EF4-FFF2-40B4-BE49-F238E27FC236}">
                <a16:creationId xmlns:a16="http://schemas.microsoft.com/office/drawing/2014/main" id="{27BE7F49-6A64-4DBD-9837-8223EAE3181D}"/>
              </a:ext>
            </a:extLst>
          </p:cNvPr>
          <p:cNvSpPr/>
          <p:nvPr/>
        </p:nvSpPr>
        <p:spPr>
          <a:xfrm>
            <a:off x="5668108" y="3329354"/>
            <a:ext cx="726830" cy="7502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id="{C0AA9A85-5CD9-4509-BC81-3D392CEC8DB6}"/>
              </a:ext>
            </a:extLst>
          </p:cNvPr>
          <p:cNvSpPr/>
          <p:nvPr/>
        </p:nvSpPr>
        <p:spPr>
          <a:xfrm>
            <a:off x="486508" y="4648200"/>
            <a:ext cx="6394938" cy="1383323"/>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con angoli arrotondati 12">
            <a:extLst>
              <a:ext uri="{FF2B5EF4-FFF2-40B4-BE49-F238E27FC236}">
                <a16:creationId xmlns:a16="http://schemas.microsoft.com/office/drawing/2014/main" id="{1B6517E7-B4A9-48D0-B8E8-A56E5BD79B9D}"/>
              </a:ext>
            </a:extLst>
          </p:cNvPr>
          <p:cNvSpPr/>
          <p:nvPr/>
        </p:nvSpPr>
        <p:spPr>
          <a:xfrm>
            <a:off x="7561385" y="4706436"/>
            <a:ext cx="4308230" cy="11513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Industry </a:t>
            </a:r>
            <a:r>
              <a:rPr lang="it-IT" dirty="0" err="1"/>
              <a:t>analysis</a:t>
            </a:r>
            <a:r>
              <a:rPr lang="it-IT" dirty="0"/>
              <a:t> </a:t>
            </a:r>
            <a:r>
              <a:rPr lang="it-IT" dirty="0" err="1"/>
              <a:t>brings</a:t>
            </a:r>
            <a:r>
              <a:rPr lang="it-IT" dirty="0"/>
              <a:t> </a:t>
            </a:r>
            <a:r>
              <a:rPr lang="it-IT" dirty="0" err="1"/>
              <a:t>all</a:t>
            </a:r>
            <a:r>
              <a:rPr lang="it-IT" dirty="0"/>
              <a:t> </a:t>
            </a:r>
            <a:r>
              <a:rPr lang="it-IT" dirty="0" err="1"/>
              <a:t>these</a:t>
            </a:r>
            <a:r>
              <a:rPr lang="it-IT" dirty="0"/>
              <a:t> </a:t>
            </a:r>
            <a:r>
              <a:rPr lang="it-IT" dirty="0" err="1"/>
              <a:t>three</a:t>
            </a:r>
            <a:r>
              <a:rPr lang="it-IT" dirty="0"/>
              <a:t> </a:t>
            </a:r>
            <a:r>
              <a:rPr lang="it-IT" dirty="0" err="1"/>
              <a:t>factors</a:t>
            </a:r>
            <a:r>
              <a:rPr lang="it-IT" dirty="0"/>
              <a:t> </a:t>
            </a:r>
            <a:r>
              <a:rPr lang="it-IT" dirty="0" err="1"/>
              <a:t>into</a:t>
            </a:r>
            <a:r>
              <a:rPr lang="it-IT" dirty="0"/>
              <a:t> an </a:t>
            </a:r>
            <a:r>
              <a:rPr lang="it-IT" dirty="0" err="1"/>
              <a:t>integrated</a:t>
            </a:r>
            <a:r>
              <a:rPr lang="it-IT" dirty="0"/>
              <a:t> framework</a:t>
            </a:r>
          </a:p>
        </p:txBody>
      </p:sp>
    </p:spTree>
    <p:extLst>
      <p:ext uri="{BB962C8B-B14F-4D97-AF65-F5344CB8AC3E}">
        <p14:creationId xmlns:p14="http://schemas.microsoft.com/office/powerpoint/2010/main" val="8443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p:bldP spid="3"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Poter’s</a:t>
            </a:r>
            <a:r>
              <a:rPr lang="it-IT" b="1" dirty="0">
                <a:solidFill>
                  <a:srgbClr val="FF0000"/>
                </a:solidFill>
              </a:rPr>
              <a:t> </a:t>
            </a:r>
            <a:r>
              <a:rPr lang="it-IT" b="1" dirty="0" err="1">
                <a:solidFill>
                  <a:srgbClr val="FF0000"/>
                </a:solidFill>
              </a:rPr>
              <a:t>five</a:t>
            </a:r>
            <a:r>
              <a:rPr lang="it-IT" b="1" dirty="0">
                <a:solidFill>
                  <a:srgbClr val="FF0000"/>
                </a:solidFill>
              </a:rPr>
              <a:t> </a:t>
            </a:r>
            <a:r>
              <a:rPr lang="it-IT" b="1" dirty="0" err="1">
                <a:solidFill>
                  <a:srgbClr val="FF0000"/>
                </a:solidFill>
              </a:rPr>
              <a:t>forces</a:t>
            </a:r>
            <a:r>
              <a:rPr lang="it-IT" b="1" dirty="0">
                <a:solidFill>
                  <a:srgbClr val="FF0000"/>
                </a:solidFill>
              </a:rPr>
              <a:t> framework </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
        <p:nvSpPr>
          <p:cNvPr id="7" name="Sottotitolo 2"/>
          <p:cNvSpPr txBox="1">
            <a:spLocks/>
          </p:cNvSpPr>
          <p:nvPr/>
        </p:nvSpPr>
        <p:spPr>
          <a:xfrm>
            <a:off x="1524000" y="6248400"/>
            <a:ext cx="9144000" cy="323044"/>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3" name="Rettangolo 2">
            <a:extLst>
              <a:ext uri="{FF2B5EF4-FFF2-40B4-BE49-F238E27FC236}">
                <a16:creationId xmlns:a16="http://schemas.microsoft.com/office/drawing/2014/main" id="{9CB2E2F6-F54A-4E1A-B2BB-6151AF39FDFA}"/>
              </a:ext>
            </a:extLst>
          </p:cNvPr>
          <p:cNvSpPr/>
          <p:nvPr/>
        </p:nvSpPr>
        <p:spPr>
          <a:xfrm>
            <a:off x="4759569" y="2866292"/>
            <a:ext cx="2426677" cy="158261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INDUSTRY COMPETITORS</a:t>
            </a:r>
          </a:p>
          <a:p>
            <a:pPr algn="ctr"/>
            <a:r>
              <a:rPr lang="it-IT" dirty="0" err="1"/>
              <a:t>Rivalry</a:t>
            </a:r>
            <a:r>
              <a:rPr lang="it-IT" dirty="0"/>
              <a:t> </a:t>
            </a:r>
            <a:r>
              <a:rPr lang="it-IT" dirty="0" err="1"/>
              <a:t>among</a:t>
            </a:r>
            <a:r>
              <a:rPr lang="it-IT" dirty="0"/>
              <a:t> </a:t>
            </a:r>
            <a:r>
              <a:rPr lang="it-IT" dirty="0" err="1"/>
              <a:t>existing</a:t>
            </a:r>
            <a:r>
              <a:rPr lang="it-IT" dirty="0"/>
              <a:t> </a:t>
            </a:r>
            <a:r>
              <a:rPr lang="it-IT" dirty="0" err="1"/>
              <a:t>firms</a:t>
            </a:r>
            <a:endParaRPr lang="it-IT" dirty="0"/>
          </a:p>
        </p:txBody>
      </p:sp>
      <p:sp>
        <p:nvSpPr>
          <p:cNvPr id="6" name="Rettangolo 5">
            <a:extLst>
              <a:ext uri="{FF2B5EF4-FFF2-40B4-BE49-F238E27FC236}">
                <a16:creationId xmlns:a16="http://schemas.microsoft.com/office/drawing/2014/main" id="{E0988804-C159-49BB-861E-40098AC53454}"/>
              </a:ext>
            </a:extLst>
          </p:cNvPr>
          <p:cNvSpPr/>
          <p:nvPr/>
        </p:nvSpPr>
        <p:spPr>
          <a:xfrm>
            <a:off x="339969" y="3253154"/>
            <a:ext cx="2080846" cy="8147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a:t>POTENTIAL ENTRANTS</a:t>
            </a:r>
          </a:p>
        </p:txBody>
      </p:sp>
      <p:sp>
        <p:nvSpPr>
          <p:cNvPr id="9" name="Rettangolo 8">
            <a:extLst>
              <a:ext uri="{FF2B5EF4-FFF2-40B4-BE49-F238E27FC236}">
                <a16:creationId xmlns:a16="http://schemas.microsoft.com/office/drawing/2014/main" id="{6DB4FB76-5FEE-42C6-8BA7-BB5017F9EB88}"/>
              </a:ext>
            </a:extLst>
          </p:cNvPr>
          <p:cNvSpPr/>
          <p:nvPr/>
        </p:nvSpPr>
        <p:spPr>
          <a:xfrm>
            <a:off x="5055577" y="5297671"/>
            <a:ext cx="2080846" cy="8147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a:t>BUYERS</a:t>
            </a:r>
          </a:p>
        </p:txBody>
      </p:sp>
      <p:sp>
        <p:nvSpPr>
          <p:cNvPr id="10" name="Rettangolo 9">
            <a:extLst>
              <a:ext uri="{FF2B5EF4-FFF2-40B4-BE49-F238E27FC236}">
                <a16:creationId xmlns:a16="http://schemas.microsoft.com/office/drawing/2014/main" id="{4AD73935-64B4-4296-85C7-2A5DEA000E34}"/>
              </a:ext>
            </a:extLst>
          </p:cNvPr>
          <p:cNvSpPr/>
          <p:nvPr/>
        </p:nvSpPr>
        <p:spPr>
          <a:xfrm>
            <a:off x="4853354" y="947251"/>
            <a:ext cx="2080846" cy="8147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a:t>SUPPLIERS</a:t>
            </a:r>
          </a:p>
        </p:txBody>
      </p:sp>
      <p:sp>
        <p:nvSpPr>
          <p:cNvPr id="11" name="Rettangolo 10">
            <a:extLst>
              <a:ext uri="{FF2B5EF4-FFF2-40B4-BE49-F238E27FC236}">
                <a16:creationId xmlns:a16="http://schemas.microsoft.com/office/drawing/2014/main" id="{61E32105-9276-4FFB-828A-EB50C9D99A69}"/>
              </a:ext>
            </a:extLst>
          </p:cNvPr>
          <p:cNvSpPr/>
          <p:nvPr/>
        </p:nvSpPr>
        <p:spPr>
          <a:xfrm>
            <a:off x="9947031" y="3173444"/>
            <a:ext cx="2080846" cy="8147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a:t>SUBSTITUTES</a:t>
            </a:r>
          </a:p>
        </p:txBody>
      </p:sp>
      <p:cxnSp>
        <p:nvCxnSpPr>
          <p:cNvPr id="13" name="Connettore 2 12">
            <a:extLst>
              <a:ext uri="{FF2B5EF4-FFF2-40B4-BE49-F238E27FC236}">
                <a16:creationId xmlns:a16="http://schemas.microsoft.com/office/drawing/2014/main" id="{54940D23-ACF3-4684-843A-3894D14C24B0}"/>
              </a:ext>
            </a:extLst>
          </p:cNvPr>
          <p:cNvCxnSpPr>
            <a:stCxn id="6" idx="3"/>
            <a:endCxn id="3" idx="1"/>
          </p:cNvCxnSpPr>
          <p:nvPr/>
        </p:nvCxnSpPr>
        <p:spPr>
          <a:xfrm flipV="1">
            <a:off x="2420815" y="3657600"/>
            <a:ext cx="2338754" cy="2931"/>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id="{F4C7FB50-EA19-44D3-A38E-89AEEB8158A4}"/>
              </a:ext>
            </a:extLst>
          </p:cNvPr>
          <p:cNvCxnSpPr>
            <a:cxnSpLocks/>
            <a:stCxn id="10" idx="2"/>
            <a:endCxn id="3" idx="0"/>
          </p:cNvCxnSpPr>
          <p:nvPr/>
        </p:nvCxnSpPr>
        <p:spPr>
          <a:xfrm>
            <a:off x="5893777" y="1762005"/>
            <a:ext cx="0" cy="1104287"/>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a:extLst>
              <a:ext uri="{FF2B5EF4-FFF2-40B4-BE49-F238E27FC236}">
                <a16:creationId xmlns:a16="http://schemas.microsoft.com/office/drawing/2014/main" id="{A204B2E4-DAD6-4DD2-AE5A-E9C0C20AAC35}"/>
              </a:ext>
            </a:extLst>
          </p:cNvPr>
          <p:cNvCxnSpPr>
            <a:cxnSpLocks/>
            <a:stCxn id="11" idx="1"/>
            <a:endCxn id="3" idx="3"/>
          </p:cNvCxnSpPr>
          <p:nvPr/>
        </p:nvCxnSpPr>
        <p:spPr>
          <a:xfrm flipH="1">
            <a:off x="7186246" y="3580821"/>
            <a:ext cx="2760785"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a:extLst>
              <a:ext uri="{FF2B5EF4-FFF2-40B4-BE49-F238E27FC236}">
                <a16:creationId xmlns:a16="http://schemas.microsoft.com/office/drawing/2014/main" id="{BF0308C4-A404-4138-A611-A703DE12905C}"/>
              </a:ext>
            </a:extLst>
          </p:cNvPr>
          <p:cNvCxnSpPr>
            <a:cxnSpLocks/>
            <a:stCxn id="9" idx="0"/>
          </p:cNvCxnSpPr>
          <p:nvPr/>
        </p:nvCxnSpPr>
        <p:spPr>
          <a:xfrm flipV="1">
            <a:off x="6096000" y="4448908"/>
            <a:ext cx="0" cy="84876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5" name="Rettangolo 24">
            <a:extLst>
              <a:ext uri="{FF2B5EF4-FFF2-40B4-BE49-F238E27FC236}">
                <a16:creationId xmlns:a16="http://schemas.microsoft.com/office/drawing/2014/main" id="{B6C6598B-DDE4-460C-B444-3E1BFC9E6D1D}"/>
              </a:ext>
            </a:extLst>
          </p:cNvPr>
          <p:cNvSpPr/>
          <p:nvPr/>
        </p:nvSpPr>
        <p:spPr>
          <a:xfrm>
            <a:off x="6043245" y="4589010"/>
            <a:ext cx="2426675" cy="6154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tx1"/>
                </a:solidFill>
              </a:rPr>
              <a:t>Bargaining</a:t>
            </a:r>
            <a:r>
              <a:rPr lang="it-IT" dirty="0">
                <a:solidFill>
                  <a:schemeClr val="tx1"/>
                </a:solidFill>
              </a:rPr>
              <a:t> power of buyers</a:t>
            </a:r>
          </a:p>
        </p:txBody>
      </p:sp>
      <p:sp>
        <p:nvSpPr>
          <p:cNvPr id="26" name="Rettangolo 25">
            <a:extLst>
              <a:ext uri="{FF2B5EF4-FFF2-40B4-BE49-F238E27FC236}">
                <a16:creationId xmlns:a16="http://schemas.microsoft.com/office/drawing/2014/main" id="{AAA2CF61-BF2E-4F83-9E3C-A3BA4F216E86}"/>
              </a:ext>
            </a:extLst>
          </p:cNvPr>
          <p:cNvSpPr/>
          <p:nvPr/>
        </p:nvSpPr>
        <p:spPr>
          <a:xfrm>
            <a:off x="5808783" y="1914990"/>
            <a:ext cx="2426675" cy="6154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tx1"/>
                </a:solidFill>
              </a:rPr>
              <a:t>Bargaining</a:t>
            </a:r>
            <a:r>
              <a:rPr lang="it-IT" dirty="0">
                <a:solidFill>
                  <a:schemeClr val="tx1"/>
                </a:solidFill>
              </a:rPr>
              <a:t> power of suppliers</a:t>
            </a:r>
          </a:p>
        </p:txBody>
      </p:sp>
      <p:sp>
        <p:nvSpPr>
          <p:cNvPr id="27" name="Rettangolo 26">
            <a:extLst>
              <a:ext uri="{FF2B5EF4-FFF2-40B4-BE49-F238E27FC236}">
                <a16:creationId xmlns:a16="http://schemas.microsoft.com/office/drawing/2014/main" id="{36A4843B-40FA-43CE-81AB-DB91DF9DA69C}"/>
              </a:ext>
            </a:extLst>
          </p:cNvPr>
          <p:cNvSpPr/>
          <p:nvPr/>
        </p:nvSpPr>
        <p:spPr>
          <a:xfrm>
            <a:off x="7280030" y="3657600"/>
            <a:ext cx="2426675" cy="6154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tx1"/>
                </a:solidFill>
              </a:rPr>
              <a:t>Threath</a:t>
            </a:r>
            <a:r>
              <a:rPr lang="it-IT" dirty="0">
                <a:solidFill>
                  <a:schemeClr val="tx1"/>
                </a:solidFill>
              </a:rPr>
              <a:t> of </a:t>
            </a:r>
            <a:r>
              <a:rPr lang="it-IT" dirty="0" err="1">
                <a:solidFill>
                  <a:schemeClr val="tx1"/>
                </a:solidFill>
              </a:rPr>
              <a:t>substitutes</a:t>
            </a:r>
            <a:endParaRPr lang="it-IT" dirty="0">
              <a:solidFill>
                <a:schemeClr val="tx1"/>
              </a:solidFill>
            </a:endParaRPr>
          </a:p>
        </p:txBody>
      </p:sp>
      <p:sp>
        <p:nvSpPr>
          <p:cNvPr id="28" name="Rettangolo 27">
            <a:extLst>
              <a:ext uri="{FF2B5EF4-FFF2-40B4-BE49-F238E27FC236}">
                <a16:creationId xmlns:a16="http://schemas.microsoft.com/office/drawing/2014/main" id="{5AE6E67D-730E-4C02-AB16-B7C777FA39DD}"/>
              </a:ext>
            </a:extLst>
          </p:cNvPr>
          <p:cNvSpPr/>
          <p:nvPr/>
        </p:nvSpPr>
        <p:spPr>
          <a:xfrm>
            <a:off x="2376854" y="3657600"/>
            <a:ext cx="2426675" cy="6154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tx1"/>
                </a:solidFill>
              </a:rPr>
              <a:t>Threath</a:t>
            </a:r>
            <a:r>
              <a:rPr lang="it-IT" dirty="0">
                <a:solidFill>
                  <a:schemeClr val="tx1"/>
                </a:solidFill>
              </a:rPr>
              <a:t> of new </a:t>
            </a:r>
            <a:r>
              <a:rPr lang="it-IT" dirty="0" err="1">
                <a:solidFill>
                  <a:schemeClr val="tx1"/>
                </a:solidFill>
              </a:rPr>
              <a:t>entrants</a:t>
            </a:r>
            <a:endParaRPr lang="it-IT" dirty="0">
              <a:solidFill>
                <a:schemeClr val="tx1"/>
              </a:solidFill>
            </a:endParaRPr>
          </a:p>
        </p:txBody>
      </p:sp>
    </p:spTree>
    <p:extLst>
      <p:ext uri="{BB962C8B-B14F-4D97-AF65-F5344CB8AC3E}">
        <p14:creationId xmlns:p14="http://schemas.microsoft.com/office/powerpoint/2010/main" val="418484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0" grpId="0" animBg="1"/>
      <p:bldP spid="11" grpId="0" animBg="1"/>
      <p:bldP spid="25" grpId="0"/>
      <p:bldP spid="26" grpId="0"/>
      <p:bldP spid="27"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393241"/>
            <a:ext cx="10515600" cy="943706"/>
          </a:xfrm>
        </p:spPr>
        <p:txBody>
          <a:bodyPr>
            <a:normAutofit/>
          </a:bodyPr>
          <a:lstStyle/>
          <a:p>
            <a:r>
              <a:rPr lang="it-IT" sz="2400" dirty="0"/>
              <a:t>The price </a:t>
            </a:r>
            <a:r>
              <a:rPr lang="it-IT" sz="2400" dirty="0" err="1"/>
              <a:t>that</a:t>
            </a:r>
            <a:r>
              <a:rPr lang="it-IT" sz="2400" dirty="0"/>
              <a:t> customers are </a:t>
            </a:r>
            <a:r>
              <a:rPr lang="it-IT" sz="2400" dirty="0" err="1"/>
              <a:t>willing</a:t>
            </a:r>
            <a:r>
              <a:rPr lang="it-IT" sz="2400" dirty="0"/>
              <a:t> to </a:t>
            </a:r>
            <a:r>
              <a:rPr lang="it-IT" sz="2400" dirty="0" err="1"/>
              <a:t>pay</a:t>
            </a:r>
            <a:r>
              <a:rPr lang="it-IT" sz="2400" dirty="0"/>
              <a:t> for a product </a:t>
            </a:r>
            <a:r>
              <a:rPr lang="it-IT" sz="2400" dirty="0" err="1"/>
              <a:t>depends</a:t>
            </a:r>
            <a:r>
              <a:rPr lang="it-IT" sz="2400" dirty="0"/>
              <a:t>, in part, on the </a:t>
            </a:r>
            <a:r>
              <a:rPr lang="it-IT" sz="2400" dirty="0" err="1"/>
              <a:t>availability</a:t>
            </a:r>
            <a:r>
              <a:rPr lang="it-IT" sz="2400" dirty="0"/>
              <a:t> of </a:t>
            </a:r>
            <a:r>
              <a:rPr lang="it-IT" sz="2400" dirty="0" err="1"/>
              <a:t>substitute</a:t>
            </a:r>
            <a:r>
              <a:rPr lang="it-IT" sz="2400" dirty="0"/>
              <a:t> products</a:t>
            </a:r>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Competition</a:t>
            </a:r>
            <a:r>
              <a:rPr lang="it-IT" b="1" dirty="0">
                <a:solidFill>
                  <a:srgbClr val="FF0000"/>
                </a:solidFill>
              </a:rPr>
              <a:t> from </a:t>
            </a:r>
            <a:r>
              <a:rPr lang="it-IT" b="1" dirty="0" err="1">
                <a:solidFill>
                  <a:srgbClr val="FF0000"/>
                </a:solidFill>
              </a:rPr>
              <a:t>substitutes</a:t>
            </a:r>
            <a:endParaRPr lang="it-IT" b="1" dirty="0">
              <a:solidFill>
                <a:srgbClr val="FF0000"/>
              </a:solidFill>
            </a:endParaRPr>
          </a:p>
        </p:txBody>
      </p:sp>
      <p:sp>
        <p:nvSpPr>
          <p:cNvPr id="12" name="Segnaposto contenuto 7">
            <a:extLst>
              <a:ext uri="{FF2B5EF4-FFF2-40B4-BE49-F238E27FC236}">
                <a16:creationId xmlns:a16="http://schemas.microsoft.com/office/drawing/2014/main" id="{1FE90E3C-6678-46D2-B5E0-917308F68537}"/>
              </a:ext>
            </a:extLst>
          </p:cNvPr>
          <p:cNvSpPr txBox="1">
            <a:spLocks/>
          </p:cNvSpPr>
          <p:nvPr/>
        </p:nvSpPr>
        <p:spPr>
          <a:xfrm>
            <a:off x="838200" y="2485293"/>
            <a:ext cx="10515600" cy="11605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dirty="0"/>
              <a:t>The </a:t>
            </a:r>
            <a:r>
              <a:rPr lang="it-IT" sz="2400" dirty="0" err="1"/>
              <a:t>absence</a:t>
            </a:r>
            <a:r>
              <a:rPr lang="it-IT" sz="2400" dirty="0"/>
              <a:t> of a </a:t>
            </a:r>
            <a:r>
              <a:rPr lang="it-IT" sz="2400" dirty="0" err="1"/>
              <a:t>close</a:t>
            </a:r>
            <a:r>
              <a:rPr lang="it-IT" sz="2400" dirty="0"/>
              <a:t> </a:t>
            </a:r>
            <a:r>
              <a:rPr lang="it-IT" sz="2400" dirty="0" err="1"/>
              <a:t>substitute</a:t>
            </a:r>
            <a:r>
              <a:rPr lang="it-IT" sz="2400" dirty="0"/>
              <a:t> for a product </a:t>
            </a:r>
            <a:r>
              <a:rPr lang="it-IT" sz="2400" dirty="0" err="1"/>
              <a:t>means</a:t>
            </a:r>
            <a:r>
              <a:rPr lang="it-IT" sz="2400" dirty="0"/>
              <a:t> </a:t>
            </a:r>
            <a:r>
              <a:rPr lang="it-IT" sz="2400" dirty="0" err="1"/>
              <a:t>that</a:t>
            </a:r>
            <a:r>
              <a:rPr lang="it-IT" sz="2400" dirty="0"/>
              <a:t> customers are </a:t>
            </a:r>
            <a:r>
              <a:rPr lang="it-IT" sz="2400" dirty="0" err="1"/>
              <a:t>not</a:t>
            </a:r>
            <a:r>
              <a:rPr lang="it-IT" sz="2400" dirty="0"/>
              <a:t> </a:t>
            </a:r>
            <a:r>
              <a:rPr lang="it-IT" sz="2400" dirty="0" err="1"/>
              <a:t>very</a:t>
            </a:r>
            <a:r>
              <a:rPr lang="it-IT" sz="2400" dirty="0"/>
              <a:t> sensitive to the price of </a:t>
            </a:r>
            <a:r>
              <a:rPr lang="it-IT" sz="2400" dirty="0" err="1"/>
              <a:t>that</a:t>
            </a:r>
            <a:r>
              <a:rPr lang="it-IT" sz="2400" dirty="0"/>
              <a:t> product (i.e. the demand </a:t>
            </a:r>
            <a:r>
              <a:rPr lang="it-IT" sz="2400" dirty="0" err="1"/>
              <a:t>is</a:t>
            </a:r>
            <a:r>
              <a:rPr lang="it-IT" sz="2400" dirty="0"/>
              <a:t> </a:t>
            </a:r>
            <a:r>
              <a:rPr lang="it-IT" sz="2400" dirty="0" err="1"/>
              <a:t>inelastic</a:t>
            </a:r>
            <a:r>
              <a:rPr lang="it-IT" sz="2400" dirty="0"/>
              <a:t> with </a:t>
            </a:r>
            <a:r>
              <a:rPr lang="it-IT" sz="2400" dirty="0" err="1"/>
              <a:t>respect</a:t>
            </a:r>
            <a:r>
              <a:rPr lang="it-IT" sz="2400" dirty="0"/>
              <a:t> to price)</a:t>
            </a:r>
          </a:p>
        </p:txBody>
      </p:sp>
      <p:pic>
        <p:nvPicPr>
          <p:cNvPr id="14" name="Immagine 13" descr="Immagine che contiene carota, cibo, interni&#10;&#10;Descrizione generata automaticamente">
            <a:extLst>
              <a:ext uri="{FF2B5EF4-FFF2-40B4-BE49-F238E27FC236}">
                <a16:creationId xmlns:a16="http://schemas.microsoft.com/office/drawing/2014/main" id="{B45A7D22-AB4A-46F6-AF24-966DC756E6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6230" y="3341838"/>
            <a:ext cx="1991458" cy="1433105"/>
          </a:xfrm>
          <a:prstGeom prst="rect">
            <a:avLst/>
          </a:prstGeom>
        </p:spPr>
      </p:pic>
      <p:sp>
        <p:nvSpPr>
          <p:cNvPr id="15" name="Segnaposto contenuto 7">
            <a:extLst>
              <a:ext uri="{FF2B5EF4-FFF2-40B4-BE49-F238E27FC236}">
                <a16:creationId xmlns:a16="http://schemas.microsoft.com/office/drawing/2014/main" id="{DAE66E22-4861-415D-AE93-2DB67895500A}"/>
              </a:ext>
            </a:extLst>
          </p:cNvPr>
          <p:cNvSpPr txBox="1">
            <a:spLocks/>
          </p:cNvSpPr>
          <p:nvPr/>
        </p:nvSpPr>
        <p:spPr>
          <a:xfrm>
            <a:off x="902677" y="4907392"/>
            <a:ext cx="10515600" cy="11605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dirty="0"/>
              <a:t>The </a:t>
            </a:r>
            <a:r>
              <a:rPr lang="it-IT" sz="2400" dirty="0" err="1"/>
              <a:t>existence</a:t>
            </a:r>
            <a:r>
              <a:rPr lang="it-IT" sz="2400" dirty="0"/>
              <a:t> of </a:t>
            </a:r>
            <a:r>
              <a:rPr lang="it-IT" sz="2400" dirty="0" err="1"/>
              <a:t>close</a:t>
            </a:r>
            <a:r>
              <a:rPr lang="it-IT" sz="2400" dirty="0"/>
              <a:t> </a:t>
            </a:r>
            <a:r>
              <a:rPr lang="it-IT" sz="2400" dirty="0" err="1"/>
              <a:t>substitutes</a:t>
            </a:r>
            <a:r>
              <a:rPr lang="it-IT" sz="2400" dirty="0"/>
              <a:t> </a:t>
            </a:r>
            <a:r>
              <a:rPr lang="it-IT" sz="2400" dirty="0" err="1"/>
              <a:t>means</a:t>
            </a:r>
            <a:r>
              <a:rPr lang="it-IT" sz="2400" dirty="0"/>
              <a:t> </a:t>
            </a:r>
            <a:r>
              <a:rPr lang="it-IT" sz="2400" dirty="0" err="1"/>
              <a:t>that</a:t>
            </a:r>
            <a:r>
              <a:rPr lang="it-IT" sz="2400" dirty="0"/>
              <a:t> customer </a:t>
            </a:r>
            <a:r>
              <a:rPr lang="it-IT" sz="2400" dirty="0" err="1"/>
              <a:t>will</a:t>
            </a:r>
            <a:r>
              <a:rPr lang="it-IT" sz="2400" dirty="0"/>
              <a:t> switch to </a:t>
            </a:r>
            <a:r>
              <a:rPr lang="it-IT" sz="2400" dirty="0" err="1"/>
              <a:t>substitutes</a:t>
            </a:r>
            <a:r>
              <a:rPr lang="it-IT" sz="2400" dirty="0"/>
              <a:t> in </a:t>
            </a:r>
            <a:r>
              <a:rPr lang="it-IT" sz="2400" dirty="0" err="1"/>
              <a:t>response</a:t>
            </a:r>
            <a:r>
              <a:rPr lang="it-IT" sz="2400" dirty="0"/>
              <a:t> to price </a:t>
            </a:r>
            <a:r>
              <a:rPr lang="it-IT" sz="2400" dirty="0" err="1"/>
              <a:t>increase</a:t>
            </a:r>
            <a:r>
              <a:rPr lang="it-IT" sz="2400" dirty="0"/>
              <a:t> for a product (i.e. the demand </a:t>
            </a:r>
            <a:r>
              <a:rPr lang="it-IT" sz="2400" dirty="0" err="1"/>
              <a:t>is</a:t>
            </a:r>
            <a:r>
              <a:rPr lang="it-IT" sz="2400" dirty="0"/>
              <a:t> </a:t>
            </a:r>
            <a:r>
              <a:rPr lang="it-IT" sz="2400" dirty="0" err="1"/>
              <a:t>elastic</a:t>
            </a:r>
            <a:r>
              <a:rPr lang="it-IT" sz="2400" dirty="0"/>
              <a:t> with </a:t>
            </a:r>
            <a:r>
              <a:rPr lang="it-IT" sz="2400" dirty="0" err="1"/>
              <a:t>respect</a:t>
            </a:r>
            <a:r>
              <a:rPr lang="it-IT" sz="2400" dirty="0"/>
              <a:t> to price)</a:t>
            </a:r>
          </a:p>
        </p:txBody>
      </p:sp>
      <p:pic>
        <p:nvPicPr>
          <p:cNvPr id="17" name="Immagine 16" descr="Immagine che contiene testo&#10;&#10;Descrizione generata automaticamente">
            <a:extLst>
              <a:ext uri="{FF2B5EF4-FFF2-40B4-BE49-F238E27FC236}">
                <a16:creationId xmlns:a16="http://schemas.microsoft.com/office/drawing/2014/main" id="{ED541492-5AD4-4AE9-82F7-F34CA43A9F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30433" y="5565559"/>
            <a:ext cx="1635350" cy="1226512"/>
          </a:xfrm>
          <a:prstGeom prst="rect">
            <a:avLst/>
          </a:prstGeom>
        </p:spPr>
      </p:pic>
    </p:spTree>
    <p:extLst>
      <p:ext uri="{BB962C8B-B14F-4D97-AF65-F5344CB8AC3E}">
        <p14:creationId xmlns:p14="http://schemas.microsoft.com/office/powerpoint/2010/main" val="268527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393241"/>
            <a:ext cx="10515600" cy="943706"/>
          </a:xfrm>
        </p:spPr>
        <p:txBody>
          <a:bodyPr>
            <a:normAutofit/>
          </a:bodyPr>
          <a:lstStyle/>
          <a:p>
            <a:r>
              <a:rPr lang="it-IT" sz="2400" dirty="0" err="1"/>
              <a:t>If</a:t>
            </a:r>
            <a:r>
              <a:rPr lang="it-IT" sz="2400" dirty="0"/>
              <a:t> a company </a:t>
            </a:r>
            <a:r>
              <a:rPr lang="it-IT" sz="2400" dirty="0" err="1"/>
              <a:t>realizes</a:t>
            </a:r>
            <a:r>
              <a:rPr lang="it-IT" sz="2400" dirty="0"/>
              <a:t> a </a:t>
            </a:r>
            <a:r>
              <a:rPr lang="it-IT" sz="2400" dirty="0" err="1"/>
              <a:t>return</a:t>
            </a:r>
            <a:r>
              <a:rPr lang="it-IT" sz="2400" dirty="0"/>
              <a:t> of capital </a:t>
            </a:r>
            <a:r>
              <a:rPr lang="it-IT" sz="2400" dirty="0" err="1"/>
              <a:t>that</a:t>
            </a:r>
            <a:r>
              <a:rPr lang="it-IT" sz="2400" dirty="0"/>
              <a:t> </a:t>
            </a:r>
            <a:r>
              <a:rPr lang="it-IT" sz="2400" dirty="0" err="1"/>
              <a:t>excess</a:t>
            </a:r>
            <a:r>
              <a:rPr lang="it-IT" sz="2400" dirty="0"/>
              <a:t> the cost of capital, </a:t>
            </a:r>
            <a:r>
              <a:rPr lang="it-IT" sz="2400" dirty="0" err="1"/>
              <a:t>this</a:t>
            </a:r>
            <a:r>
              <a:rPr lang="it-IT" sz="2400" dirty="0"/>
              <a:t> </a:t>
            </a:r>
            <a:r>
              <a:rPr lang="it-IT" sz="2400" dirty="0" err="1"/>
              <a:t>industry</a:t>
            </a:r>
            <a:r>
              <a:rPr lang="it-IT" sz="2400" dirty="0"/>
              <a:t> act </a:t>
            </a:r>
            <a:r>
              <a:rPr lang="it-IT" sz="2400" dirty="0" err="1"/>
              <a:t>as</a:t>
            </a:r>
            <a:r>
              <a:rPr lang="it-IT" sz="2400" dirty="0"/>
              <a:t> a </a:t>
            </a:r>
            <a:r>
              <a:rPr lang="it-IT" sz="2400" dirty="0" err="1"/>
              <a:t>magnet</a:t>
            </a:r>
            <a:r>
              <a:rPr lang="it-IT" sz="2400" dirty="0"/>
              <a:t> for </a:t>
            </a:r>
            <a:r>
              <a:rPr lang="it-IT" sz="2400" dirty="0" err="1"/>
              <a:t>industries</a:t>
            </a:r>
            <a:r>
              <a:rPr lang="it-IT" sz="2400" dirty="0"/>
              <a:t> </a:t>
            </a:r>
            <a:r>
              <a:rPr lang="it-IT" sz="2400" dirty="0" err="1"/>
              <a:t>outside</a:t>
            </a:r>
            <a:r>
              <a:rPr lang="it-IT" sz="2400" dirty="0"/>
              <a:t> </a:t>
            </a:r>
            <a:r>
              <a:rPr lang="it-IT" sz="2400" dirty="0" err="1"/>
              <a:t>that</a:t>
            </a:r>
            <a:r>
              <a:rPr lang="it-IT" sz="2400" dirty="0"/>
              <a:t> market</a:t>
            </a:r>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Threath</a:t>
            </a:r>
            <a:r>
              <a:rPr lang="it-IT" b="1" dirty="0">
                <a:solidFill>
                  <a:srgbClr val="FF0000"/>
                </a:solidFill>
              </a:rPr>
              <a:t> of new </a:t>
            </a:r>
            <a:r>
              <a:rPr lang="it-IT" b="1" dirty="0" err="1">
                <a:solidFill>
                  <a:srgbClr val="FF0000"/>
                </a:solidFill>
              </a:rPr>
              <a:t>entrants</a:t>
            </a:r>
            <a:r>
              <a:rPr lang="it-IT" b="1" dirty="0">
                <a:solidFill>
                  <a:srgbClr val="FF0000"/>
                </a:solidFill>
              </a:rPr>
              <a:t> (1/3)</a:t>
            </a:r>
          </a:p>
        </p:txBody>
      </p:sp>
      <p:sp>
        <p:nvSpPr>
          <p:cNvPr id="12" name="Segnaposto contenuto 7">
            <a:extLst>
              <a:ext uri="{FF2B5EF4-FFF2-40B4-BE49-F238E27FC236}">
                <a16:creationId xmlns:a16="http://schemas.microsoft.com/office/drawing/2014/main" id="{1FE90E3C-6678-46D2-B5E0-917308F68537}"/>
              </a:ext>
            </a:extLst>
          </p:cNvPr>
          <p:cNvSpPr txBox="1">
            <a:spLocks/>
          </p:cNvSpPr>
          <p:nvPr/>
        </p:nvSpPr>
        <p:spPr>
          <a:xfrm>
            <a:off x="838200" y="2485293"/>
            <a:ext cx="10515600" cy="11605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dirty="0"/>
              <a:t>The </a:t>
            </a:r>
            <a:r>
              <a:rPr lang="it-IT" sz="2400" dirty="0" err="1"/>
              <a:t>threath</a:t>
            </a:r>
            <a:r>
              <a:rPr lang="it-IT" sz="2400" dirty="0"/>
              <a:t> of entry </a:t>
            </a:r>
            <a:r>
              <a:rPr lang="it-IT" sz="2400" dirty="0" err="1"/>
              <a:t>rather</a:t>
            </a:r>
            <a:r>
              <a:rPr lang="it-IT" sz="2400" dirty="0"/>
              <a:t> </a:t>
            </a:r>
            <a:r>
              <a:rPr lang="it-IT" sz="2400" dirty="0" err="1"/>
              <a:t>than</a:t>
            </a:r>
            <a:r>
              <a:rPr lang="it-IT" sz="2400" dirty="0"/>
              <a:t> the </a:t>
            </a:r>
            <a:r>
              <a:rPr lang="it-IT" sz="2400" dirty="0" err="1"/>
              <a:t>actual</a:t>
            </a:r>
            <a:r>
              <a:rPr lang="it-IT" sz="2400" dirty="0"/>
              <a:t> entry </a:t>
            </a:r>
            <a:r>
              <a:rPr lang="it-IT" sz="2400" dirty="0" err="1"/>
              <a:t>may</a:t>
            </a:r>
            <a:r>
              <a:rPr lang="it-IT" sz="2400" dirty="0"/>
              <a:t> be </a:t>
            </a:r>
            <a:r>
              <a:rPr lang="it-IT" sz="2400" dirty="0" err="1"/>
              <a:t>sufficient</a:t>
            </a:r>
            <a:r>
              <a:rPr lang="it-IT" sz="2400" dirty="0"/>
              <a:t> to </a:t>
            </a:r>
            <a:r>
              <a:rPr lang="it-IT" sz="2400" dirty="0" err="1"/>
              <a:t>ensure</a:t>
            </a:r>
            <a:r>
              <a:rPr lang="it-IT" sz="2400" dirty="0"/>
              <a:t> </a:t>
            </a:r>
            <a:r>
              <a:rPr lang="it-IT" sz="2400" dirty="0" err="1"/>
              <a:t>that</a:t>
            </a:r>
            <a:r>
              <a:rPr lang="it-IT" sz="2400" dirty="0"/>
              <a:t> </a:t>
            </a:r>
            <a:r>
              <a:rPr lang="it-IT" sz="2400" dirty="0" err="1"/>
              <a:t>established</a:t>
            </a:r>
            <a:r>
              <a:rPr lang="it-IT" sz="2400" dirty="0"/>
              <a:t> </a:t>
            </a:r>
            <a:r>
              <a:rPr lang="it-IT" sz="2400" dirty="0" err="1"/>
              <a:t>firms</a:t>
            </a:r>
            <a:r>
              <a:rPr lang="it-IT" sz="2400" dirty="0"/>
              <a:t> </a:t>
            </a:r>
            <a:r>
              <a:rPr lang="it-IT" sz="2400" dirty="0" err="1"/>
              <a:t>constrain</a:t>
            </a:r>
            <a:r>
              <a:rPr lang="it-IT" sz="2400" dirty="0"/>
              <a:t> </a:t>
            </a:r>
            <a:r>
              <a:rPr lang="it-IT" sz="2400" dirty="0" err="1"/>
              <a:t>their</a:t>
            </a:r>
            <a:r>
              <a:rPr lang="it-IT" sz="2400" dirty="0"/>
              <a:t> price to the competitive </a:t>
            </a:r>
            <a:r>
              <a:rPr lang="it-IT" sz="2400" dirty="0" err="1"/>
              <a:t>level</a:t>
            </a:r>
            <a:endParaRPr lang="it-IT" sz="2400" dirty="0"/>
          </a:p>
        </p:txBody>
      </p:sp>
      <p:sp>
        <p:nvSpPr>
          <p:cNvPr id="15" name="Segnaposto contenuto 7">
            <a:extLst>
              <a:ext uri="{FF2B5EF4-FFF2-40B4-BE49-F238E27FC236}">
                <a16:creationId xmlns:a16="http://schemas.microsoft.com/office/drawing/2014/main" id="{DAE66E22-4861-415D-AE93-2DB67895500A}"/>
              </a:ext>
            </a:extLst>
          </p:cNvPr>
          <p:cNvSpPr txBox="1">
            <a:spLocks/>
          </p:cNvSpPr>
          <p:nvPr/>
        </p:nvSpPr>
        <p:spPr>
          <a:xfrm>
            <a:off x="751760" y="3681568"/>
            <a:ext cx="10515600" cy="28950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dirty="0"/>
              <a:t>The </a:t>
            </a:r>
            <a:r>
              <a:rPr lang="it-IT" sz="2400" dirty="0" err="1"/>
              <a:t>principal</a:t>
            </a:r>
            <a:r>
              <a:rPr lang="it-IT" sz="2400" dirty="0"/>
              <a:t> sources of </a:t>
            </a:r>
            <a:r>
              <a:rPr lang="it-IT" sz="2400" dirty="0" err="1"/>
              <a:t>barriers</a:t>
            </a:r>
            <a:r>
              <a:rPr lang="it-IT" sz="2400" dirty="0"/>
              <a:t> to entry are:</a:t>
            </a:r>
          </a:p>
          <a:p>
            <a:pPr lvl="1">
              <a:buFont typeface="Wingdings" panose="05000000000000000000" pitchFamily="2" charset="2"/>
              <a:buChar char="Ø"/>
            </a:pPr>
            <a:r>
              <a:rPr lang="it-IT" sz="2000" dirty="0"/>
              <a:t>Capital </a:t>
            </a:r>
            <a:r>
              <a:rPr lang="it-IT" sz="2000" dirty="0" err="1"/>
              <a:t>requirement</a:t>
            </a:r>
            <a:endParaRPr lang="it-IT" sz="2000" dirty="0"/>
          </a:p>
          <a:p>
            <a:pPr lvl="1">
              <a:buFont typeface="Wingdings" panose="05000000000000000000" pitchFamily="2" charset="2"/>
              <a:buChar char="Ø"/>
            </a:pPr>
            <a:r>
              <a:rPr lang="it-IT" sz="2000" dirty="0" err="1"/>
              <a:t>Economies</a:t>
            </a:r>
            <a:r>
              <a:rPr lang="it-IT" sz="2000" dirty="0"/>
              <a:t> of scale</a:t>
            </a:r>
          </a:p>
          <a:p>
            <a:pPr lvl="1">
              <a:buFont typeface="Wingdings" panose="05000000000000000000" pitchFamily="2" charset="2"/>
              <a:buChar char="Ø"/>
            </a:pPr>
            <a:r>
              <a:rPr lang="it-IT" sz="2000" dirty="0"/>
              <a:t>Cost </a:t>
            </a:r>
            <a:r>
              <a:rPr lang="it-IT" sz="2000" dirty="0" err="1"/>
              <a:t>advantage</a:t>
            </a:r>
            <a:endParaRPr lang="it-IT" sz="2000" dirty="0"/>
          </a:p>
          <a:p>
            <a:pPr lvl="1">
              <a:buFont typeface="Wingdings" panose="05000000000000000000" pitchFamily="2" charset="2"/>
              <a:buChar char="Ø"/>
            </a:pPr>
            <a:r>
              <a:rPr lang="it-IT" sz="2000" dirty="0"/>
              <a:t>Product </a:t>
            </a:r>
            <a:r>
              <a:rPr lang="it-IT" sz="2000" dirty="0" err="1"/>
              <a:t>differentiation</a:t>
            </a:r>
            <a:endParaRPr lang="it-IT" sz="2000" dirty="0"/>
          </a:p>
          <a:p>
            <a:pPr lvl="1">
              <a:buFont typeface="Wingdings" panose="05000000000000000000" pitchFamily="2" charset="2"/>
              <a:buChar char="Ø"/>
            </a:pPr>
            <a:r>
              <a:rPr lang="it-IT" sz="2000" dirty="0"/>
              <a:t>Access to </a:t>
            </a:r>
            <a:r>
              <a:rPr lang="it-IT" sz="2000" dirty="0" err="1"/>
              <a:t>channel</a:t>
            </a:r>
            <a:r>
              <a:rPr lang="it-IT" sz="2000" dirty="0"/>
              <a:t> of </a:t>
            </a:r>
            <a:r>
              <a:rPr lang="it-IT" sz="2000" dirty="0" err="1"/>
              <a:t>distribution</a:t>
            </a:r>
            <a:endParaRPr lang="it-IT" sz="2000" dirty="0"/>
          </a:p>
          <a:p>
            <a:pPr lvl="1">
              <a:buFont typeface="Wingdings" panose="05000000000000000000" pitchFamily="2" charset="2"/>
              <a:buChar char="Ø"/>
            </a:pPr>
            <a:r>
              <a:rPr lang="it-IT" sz="2000" dirty="0" err="1"/>
              <a:t>Governmental</a:t>
            </a:r>
            <a:r>
              <a:rPr lang="it-IT" sz="2000" dirty="0"/>
              <a:t> and </a:t>
            </a:r>
            <a:r>
              <a:rPr lang="it-IT" sz="2000" dirty="0" err="1"/>
              <a:t>legal</a:t>
            </a:r>
            <a:r>
              <a:rPr lang="it-IT" sz="2000" dirty="0"/>
              <a:t> </a:t>
            </a:r>
            <a:r>
              <a:rPr lang="it-IT" sz="2000" dirty="0" err="1"/>
              <a:t>barriers</a:t>
            </a:r>
            <a:endParaRPr lang="it-IT" sz="2000" dirty="0"/>
          </a:p>
        </p:txBody>
      </p:sp>
    </p:spTree>
    <p:extLst>
      <p:ext uri="{BB962C8B-B14F-4D97-AF65-F5344CB8AC3E}">
        <p14:creationId xmlns:p14="http://schemas.microsoft.com/office/powerpoint/2010/main" val="319374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913242"/>
            <a:ext cx="10515600" cy="5443107"/>
          </a:xfrm>
        </p:spPr>
        <p:txBody>
          <a:bodyPr>
            <a:normAutofit/>
          </a:bodyPr>
          <a:lstStyle/>
          <a:p>
            <a:r>
              <a:rPr lang="it-IT" sz="2400" b="1" dirty="0"/>
              <a:t>Capital </a:t>
            </a:r>
            <a:r>
              <a:rPr lang="it-IT" sz="2400" b="1" dirty="0" err="1"/>
              <a:t>requirement</a:t>
            </a:r>
            <a:r>
              <a:rPr lang="it-IT" sz="2400" b="1" dirty="0"/>
              <a:t> </a:t>
            </a:r>
            <a:r>
              <a:rPr lang="it-IT" sz="2400" dirty="0"/>
              <a:t>– the capital cost of </a:t>
            </a:r>
            <a:r>
              <a:rPr lang="it-IT" sz="2400" dirty="0" err="1"/>
              <a:t>getting</a:t>
            </a:r>
            <a:r>
              <a:rPr lang="it-IT" sz="2400" dirty="0"/>
              <a:t> </a:t>
            </a:r>
            <a:r>
              <a:rPr lang="it-IT" sz="2400" dirty="0" err="1"/>
              <a:t>established</a:t>
            </a:r>
            <a:r>
              <a:rPr lang="it-IT" sz="2400" dirty="0"/>
              <a:t> in an </a:t>
            </a:r>
            <a:r>
              <a:rPr lang="it-IT" sz="2400" dirty="0" err="1"/>
              <a:t>industry</a:t>
            </a:r>
            <a:r>
              <a:rPr lang="it-IT" sz="2400" dirty="0"/>
              <a:t> can be so large to </a:t>
            </a:r>
            <a:r>
              <a:rPr lang="it-IT" sz="2400" dirty="0" err="1"/>
              <a:t>discourage</a:t>
            </a:r>
            <a:r>
              <a:rPr lang="it-IT" sz="2400" dirty="0"/>
              <a:t> companies (</a:t>
            </a:r>
            <a:r>
              <a:rPr lang="it-IT" sz="2400" dirty="0" err="1"/>
              <a:t>excluded</a:t>
            </a:r>
            <a:r>
              <a:rPr lang="it-IT" sz="2400" dirty="0"/>
              <a:t> </a:t>
            </a:r>
            <a:r>
              <a:rPr lang="it-IT" sz="2400" dirty="0" err="1"/>
              <a:t>largest</a:t>
            </a:r>
            <a:r>
              <a:rPr lang="it-IT" sz="2400" dirty="0"/>
              <a:t> companies)</a:t>
            </a:r>
          </a:p>
          <a:p>
            <a:r>
              <a:rPr lang="it-IT" sz="2400" b="1" dirty="0" err="1"/>
              <a:t>Economies</a:t>
            </a:r>
            <a:r>
              <a:rPr lang="it-IT" sz="2400" b="1" dirty="0"/>
              <a:t> of scale </a:t>
            </a:r>
            <a:r>
              <a:rPr lang="it-IT" sz="2400" dirty="0"/>
              <a:t>– in </a:t>
            </a:r>
            <a:r>
              <a:rPr lang="it-IT" sz="2400" dirty="0" err="1"/>
              <a:t>industries</a:t>
            </a:r>
            <a:r>
              <a:rPr lang="it-IT" sz="2400" dirty="0"/>
              <a:t> </a:t>
            </a:r>
            <a:r>
              <a:rPr lang="it-IT" sz="2400" dirty="0" err="1"/>
              <a:t>that</a:t>
            </a:r>
            <a:r>
              <a:rPr lang="it-IT" sz="2400" dirty="0"/>
              <a:t> are capital and </a:t>
            </a:r>
            <a:r>
              <a:rPr lang="it-IT" sz="2400" dirty="0" err="1"/>
              <a:t>research</a:t>
            </a:r>
            <a:r>
              <a:rPr lang="it-IT" sz="2400" dirty="0"/>
              <a:t> intensive, </a:t>
            </a:r>
            <a:r>
              <a:rPr lang="it-IT" sz="2400" dirty="0" err="1"/>
              <a:t>efficiency</a:t>
            </a:r>
            <a:r>
              <a:rPr lang="it-IT" sz="2400" dirty="0"/>
              <a:t> </a:t>
            </a:r>
            <a:r>
              <a:rPr lang="it-IT" sz="2400" dirty="0" err="1"/>
              <a:t>requires</a:t>
            </a:r>
            <a:r>
              <a:rPr lang="it-IT" sz="2400" dirty="0"/>
              <a:t> large-scale </a:t>
            </a:r>
            <a:r>
              <a:rPr lang="it-IT" sz="2400" dirty="0" err="1"/>
              <a:t>operation</a:t>
            </a:r>
            <a:r>
              <a:rPr lang="it-IT" sz="2400" dirty="0"/>
              <a:t>. The </a:t>
            </a:r>
            <a:r>
              <a:rPr lang="it-IT" sz="2400" dirty="0" err="1"/>
              <a:t>problem</a:t>
            </a:r>
            <a:r>
              <a:rPr lang="it-IT" sz="2400" dirty="0"/>
              <a:t> </a:t>
            </a:r>
            <a:r>
              <a:rPr lang="it-IT" sz="2400" dirty="0" err="1"/>
              <a:t>faced</a:t>
            </a:r>
            <a:r>
              <a:rPr lang="it-IT" sz="2400" dirty="0"/>
              <a:t> by new </a:t>
            </a:r>
            <a:r>
              <a:rPr lang="it-IT" sz="2400" dirty="0" err="1"/>
              <a:t>entrants</a:t>
            </a:r>
            <a:r>
              <a:rPr lang="it-IT" sz="2400" dirty="0"/>
              <a:t> </a:t>
            </a:r>
            <a:r>
              <a:rPr lang="it-IT" sz="2400" dirty="0" err="1"/>
              <a:t>is</a:t>
            </a:r>
            <a:r>
              <a:rPr lang="it-IT" sz="2400" dirty="0"/>
              <a:t> </a:t>
            </a:r>
            <a:r>
              <a:rPr lang="it-IT" sz="2400" dirty="0" err="1"/>
              <a:t>that</a:t>
            </a:r>
            <a:r>
              <a:rPr lang="it-IT" sz="2400" dirty="0"/>
              <a:t> </a:t>
            </a:r>
            <a:r>
              <a:rPr lang="it-IT" sz="2400" dirty="0" err="1"/>
              <a:t>they</a:t>
            </a:r>
            <a:r>
              <a:rPr lang="it-IT" sz="2400" dirty="0"/>
              <a:t> face with the </a:t>
            </a:r>
            <a:r>
              <a:rPr lang="it-IT" sz="2400" dirty="0" err="1"/>
              <a:t>choice</a:t>
            </a:r>
            <a:r>
              <a:rPr lang="it-IT" sz="2400" dirty="0"/>
              <a:t> of:</a:t>
            </a:r>
          </a:p>
          <a:p>
            <a:pPr lvl="1">
              <a:buFont typeface="Courier New" panose="02070309020205020404" pitchFamily="49" charset="0"/>
              <a:buChar char="o"/>
            </a:pPr>
            <a:r>
              <a:rPr lang="it-IT" sz="2000" dirty="0" err="1"/>
              <a:t>Entering</a:t>
            </a:r>
            <a:r>
              <a:rPr lang="it-IT" sz="2000" dirty="0"/>
              <a:t> on a small scale and </a:t>
            </a:r>
            <a:r>
              <a:rPr lang="it-IT" sz="2000" dirty="0" err="1"/>
              <a:t>accepting</a:t>
            </a:r>
            <a:r>
              <a:rPr lang="it-IT" sz="2000" dirty="0"/>
              <a:t> high </a:t>
            </a:r>
            <a:r>
              <a:rPr lang="it-IT" sz="2000" dirty="0" err="1"/>
              <a:t>unit</a:t>
            </a:r>
            <a:r>
              <a:rPr lang="it-IT" sz="2000" dirty="0"/>
              <a:t> costs</a:t>
            </a:r>
          </a:p>
          <a:p>
            <a:pPr lvl="1">
              <a:buFont typeface="Courier New" panose="02070309020205020404" pitchFamily="49" charset="0"/>
              <a:buChar char="o"/>
            </a:pPr>
            <a:r>
              <a:rPr lang="it-IT" sz="2000" dirty="0"/>
              <a:t>Running the risk of </a:t>
            </a:r>
            <a:r>
              <a:rPr lang="it-IT" sz="2000" dirty="0" err="1"/>
              <a:t>entering</a:t>
            </a:r>
            <a:r>
              <a:rPr lang="it-IT" sz="2000" dirty="0"/>
              <a:t> in a large scale</a:t>
            </a:r>
          </a:p>
          <a:p>
            <a:r>
              <a:rPr lang="it-IT" sz="2400" b="1" dirty="0"/>
              <a:t>Cost </a:t>
            </a:r>
            <a:r>
              <a:rPr lang="it-IT" sz="2400" b="1" dirty="0" err="1"/>
              <a:t>advantage</a:t>
            </a:r>
            <a:r>
              <a:rPr lang="it-IT" sz="2400" b="1" dirty="0"/>
              <a:t> </a:t>
            </a:r>
            <a:r>
              <a:rPr lang="it-IT" sz="2400" dirty="0"/>
              <a:t>– </a:t>
            </a:r>
            <a:r>
              <a:rPr lang="it-IT" sz="2400" dirty="0" err="1"/>
              <a:t>established</a:t>
            </a:r>
            <a:r>
              <a:rPr lang="it-IT" sz="2400" dirty="0"/>
              <a:t> </a:t>
            </a:r>
            <a:r>
              <a:rPr lang="it-IT" sz="2400" dirty="0" err="1"/>
              <a:t>forms</a:t>
            </a:r>
            <a:r>
              <a:rPr lang="it-IT" sz="2400" dirty="0"/>
              <a:t> </a:t>
            </a:r>
            <a:r>
              <a:rPr lang="it-IT" sz="2400" dirty="0" err="1"/>
              <a:t>may</a:t>
            </a:r>
            <a:r>
              <a:rPr lang="it-IT" sz="2400" dirty="0"/>
              <a:t> </a:t>
            </a:r>
            <a:r>
              <a:rPr lang="it-IT" sz="2400" dirty="0" err="1"/>
              <a:t>have</a:t>
            </a:r>
            <a:r>
              <a:rPr lang="it-IT" sz="2400" dirty="0"/>
              <a:t> a cost </a:t>
            </a:r>
            <a:r>
              <a:rPr lang="it-IT" sz="2400" dirty="0" err="1"/>
              <a:t>advantage</a:t>
            </a:r>
            <a:r>
              <a:rPr lang="it-IT" sz="2400" dirty="0"/>
              <a:t> over en </a:t>
            </a:r>
            <a:r>
              <a:rPr lang="it-IT" sz="2400" dirty="0" err="1"/>
              <a:t>trants</a:t>
            </a:r>
            <a:r>
              <a:rPr lang="it-IT" sz="2400" dirty="0"/>
              <a:t> </a:t>
            </a:r>
            <a:r>
              <a:rPr lang="it-IT" sz="2400" dirty="0" err="1"/>
              <a:t>simply</a:t>
            </a:r>
            <a:r>
              <a:rPr lang="it-IT" sz="2400" dirty="0"/>
              <a:t> </a:t>
            </a:r>
            <a:r>
              <a:rPr lang="it-IT" sz="2400" dirty="0" err="1"/>
              <a:t>because</a:t>
            </a:r>
            <a:r>
              <a:rPr lang="it-IT" sz="2400" dirty="0"/>
              <a:t> </a:t>
            </a:r>
            <a:r>
              <a:rPr lang="it-IT" sz="2400" dirty="0" err="1"/>
              <a:t>they</a:t>
            </a:r>
            <a:r>
              <a:rPr lang="it-IT" sz="2400" dirty="0"/>
              <a:t> </a:t>
            </a:r>
            <a:r>
              <a:rPr lang="it-IT" sz="2400" dirty="0" err="1"/>
              <a:t>entered</a:t>
            </a:r>
            <a:r>
              <a:rPr lang="it-IT" sz="2400" dirty="0"/>
              <a:t> </a:t>
            </a:r>
            <a:r>
              <a:rPr lang="it-IT" sz="2400" dirty="0" err="1"/>
              <a:t>earlier</a:t>
            </a:r>
            <a:r>
              <a:rPr lang="it-IT" sz="2400" dirty="0"/>
              <a:t>. </a:t>
            </a:r>
            <a:r>
              <a:rPr lang="it-IT" sz="2400" dirty="0" err="1"/>
              <a:t>It</a:t>
            </a:r>
            <a:r>
              <a:rPr lang="it-IT" sz="2400" dirty="0"/>
              <a:t> can </a:t>
            </a:r>
            <a:r>
              <a:rPr lang="it-IT" sz="2400" dirty="0" err="1"/>
              <a:t>result</a:t>
            </a:r>
            <a:r>
              <a:rPr lang="it-IT" sz="2400" dirty="0"/>
              <a:t> from the </a:t>
            </a:r>
            <a:r>
              <a:rPr lang="it-IT" sz="2400" dirty="0" err="1"/>
              <a:t>acquistion</a:t>
            </a:r>
            <a:r>
              <a:rPr lang="it-IT" sz="2400" dirty="0"/>
              <a:t> of low-cost </a:t>
            </a:r>
            <a:r>
              <a:rPr lang="it-IT" sz="2400" dirty="0" err="1"/>
              <a:t>raw</a:t>
            </a:r>
            <a:r>
              <a:rPr lang="it-IT" sz="2400" dirty="0"/>
              <a:t> </a:t>
            </a:r>
            <a:r>
              <a:rPr lang="it-IT" sz="2400" dirty="0" err="1"/>
              <a:t>materials</a:t>
            </a:r>
            <a:r>
              <a:rPr lang="it-IT" sz="2400" dirty="0"/>
              <a:t> or </a:t>
            </a:r>
            <a:r>
              <a:rPr lang="it-IT" sz="2400" dirty="0" err="1"/>
              <a:t>form</a:t>
            </a:r>
            <a:r>
              <a:rPr lang="it-IT" sz="2400" dirty="0"/>
              <a:t> </a:t>
            </a:r>
            <a:r>
              <a:rPr lang="it-IT" sz="2400" dirty="0" err="1"/>
              <a:t>economies</a:t>
            </a:r>
            <a:r>
              <a:rPr lang="it-IT" sz="2400" dirty="0"/>
              <a:t> of learning</a:t>
            </a:r>
          </a:p>
          <a:p>
            <a:r>
              <a:rPr lang="it-IT" sz="2400" b="1" dirty="0"/>
              <a:t>Product </a:t>
            </a:r>
            <a:r>
              <a:rPr lang="it-IT" sz="2400" b="1" dirty="0" err="1"/>
              <a:t>differentiation</a:t>
            </a:r>
            <a:r>
              <a:rPr lang="it-IT" sz="2400" b="1" dirty="0"/>
              <a:t> </a:t>
            </a:r>
            <a:r>
              <a:rPr lang="it-IT" sz="2400" dirty="0"/>
              <a:t>– in an </a:t>
            </a:r>
            <a:r>
              <a:rPr lang="it-IT" sz="2400" dirty="0" err="1"/>
              <a:t>industry</a:t>
            </a:r>
            <a:r>
              <a:rPr lang="it-IT" sz="2400" dirty="0"/>
              <a:t> </a:t>
            </a:r>
            <a:r>
              <a:rPr lang="it-IT" sz="2400" dirty="0" err="1"/>
              <a:t>where</a:t>
            </a:r>
            <a:r>
              <a:rPr lang="it-IT" sz="2400" dirty="0"/>
              <a:t> products are </a:t>
            </a:r>
            <a:r>
              <a:rPr lang="it-IT" sz="2400" dirty="0" err="1"/>
              <a:t>differentiated</a:t>
            </a:r>
            <a:r>
              <a:rPr lang="it-IT" sz="2400" dirty="0"/>
              <a:t>, </a:t>
            </a:r>
            <a:r>
              <a:rPr lang="it-IT" sz="2400" dirty="0" err="1"/>
              <a:t>established</a:t>
            </a:r>
            <a:r>
              <a:rPr lang="it-IT" sz="2400" dirty="0"/>
              <a:t> </a:t>
            </a:r>
            <a:r>
              <a:rPr lang="it-IT" sz="2400" dirty="0" err="1"/>
              <a:t>forms</a:t>
            </a:r>
            <a:r>
              <a:rPr lang="it-IT" sz="2400" dirty="0"/>
              <a:t> </a:t>
            </a:r>
            <a:r>
              <a:rPr lang="it-IT" sz="2400" dirty="0" err="1"/>
              <a:t>possess</a:t>
            </a:r>
            <a:r>
              <a:rPr lang="it-IT" sz="2400" dirty="0"/>
              <a:t> the </a:t>
            </a:r>
            <a:r>
              <a:rPr lang="it-IT" sz="2400" dirty="0" err="1"/>
              <a:t>advantage</a:t>
            </a:r>
            <a:r>
              <a:rPr lang="it-IT" sz="2400" dirty="0"/>
              <a:t> of brand </a:t>
            </a:r>
            <a:r>
              <a:rPr lang="it-IT" sz="2400" dirty="0" err="1"/>
              <a:t>recognition</a:t>
            </a:r>
            <a:r>
              <a:rPr lang="it-IT" sz="2400" dirty="0"/>
              <a:t> and customer loyalty. New </a:t>
            </a:r>
            <a:r>
              <a:rPr lang="it-IT" sz="2400" dirty="0" err="1"/>
              <a:t>entrants</a:t>
            </a:r>
            <a:r>
              <a:rPr lang="it-IT" sz="2400" dirty="0"/>
              <a:t> must </a:t>
            </a:r>
            <a:r>
              <a:rPr lang="it-IT" sz="2400" dirty="0" err="1"/>
              <a:t>spend</a:t>
            </a:r>
            <a:r>
              <a:rPr lang="it-IT" sz="2400" dirty="0"/>
              <a:t> </a:t>
            </a:r>
            <a:r>
              <a:rPr lang="it-IT" sz="2400" dirty="0" err="1"/>
              <a:t>disproportionately</a:t>
            </a:r>
            <a:r>
              <a:rPr lang="it-IT" sz="2400" dirty="0"/>
              <a:t> on advertising and promotion to gain </a:t>
            </a:r>
            <a:r>
              <a:rPr lang="it-IT" sz="2400" dirty="0" err="1"/>
              <a:t>level</a:t>
            </a:r>
            <a:r>
              <a:rPr lang="it-IT" sz="2400" dirty="0"/>
              <a:t> of brand </a:t>
            </a:r>
            <a:r>
              <a:rPr lang="it-IT" sz="2400" dirty="0" err="1"/>
              <a:t>awareness</a:t>
            </a:r>
            <a:r>
              <a:rPr lang="it-IT" sz="2400" dirty="0"/>
              <a:t> </a:t>
            </a:r>
            <a:r>
              <a:rPr lang="it-IT" sz="2400" dirty="0" err="1"/>
              <a:t>similar</a:t>
            </a:r>
            <a:r>
              <a:rPr lang="it-IT" sz="2400" dirty="0"/>
              <a:t> to </a:t>
            </a:r>
            <a:r>
              <a:rPr lang="it-IT" sz="2400" dirty="0" err="1"/>
              <a:t>established</a:t>
            </a:r>
            <a:r>
              <a:rPr lang="it-IT" sz="2400" dirty="0"/>
              <a:t> companies. </a:t>
            </a:r>
          </a:p>
          <a:p>
            <a:endParaRPr lang="it-IT" sz="2400"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Threath</a:t>
            </a:r>
            <a:r>
              <a:rPr lang="it-IT" b="1" dirty="0">
                <a:solidFill>
                  <a:srgbClr val="FF0000"/>
                </a:solidFill>
              </a:rPr>
              <a:t> of new </a:t>
            </a:r>
            <a:r>
              <a:rPr lang="it-IT" b="1" dirty="0" err="1">
                <a:solidFill>
                  <a:srgbClr val="FF0000"/>
                </a:solidFill>
              </a:rPr>
              <a:t>entrants</a:t>
            </a:r>
            <a:r>
              <a:rPr lang="it-IT" b="1" dirty="0">
                <a:solidFill>
                  <a:srgbClr val="FF0000"/>
                </a:solidFill>
              </a:rPr>
              <a:t> (2/3)</a:t>
            </a:r>
          </a:p>
        </p:txBody>
      </p:sp>
    </p:spTree>
    <p:extLst>
      <p:ext uri="{BB962C8B-B14F-4D97-AF65-F5344CB8AC3E}">
        <p14:creationId xmlns:p14="http://schemas.microsoft.com/office/powerpoint/2010/main" val="47199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9</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278368"/>
            <a:ext cx="10515600" cy="5077981"/>
          </a:xfrm>
        </p:spPr>
        <p:txBody>
          <a:bodyPr>
            <a:normAutofit/>
          </a:bodyPr>
          <a:lstStyle/>
          <a:p>
            <a:r>
              <a:rPr lang="en-US" sz="2400" b="1" dirty="0"/>
              <a:t>Product differentiation – </a:t>
            </a:r>
            <a:r>
              <a:rPr lang="en-US" sz="2400" dirty="0"/>
              <a:t>in an industry where products are differentiated, established forms possess the advantage of brand recognition and customer loyalty. New entrants must spend disproportionately on advertising and promotion to gain level of brand awareness similar to established companies. </a:t>
            </a:r>
            <a:endParaRPr lang="it-IT" sz="2400" dirty="0"/>
          </a:p>
          <a:p>
            <a:r>
              <a:rPr lang="it-IT" sz="2400" b="1" dirty="0"/>
              <a:t>Access to </a:t>
            </a:r>
            <a:r>
              <a:rPr lang="it-IT" sz="2400" b="1" dirty="0" err="1"/>
              <a:t>channel</a:t>
            </a:r>
            <a:r>
              <a:rPr lang="it-IT" sz="2400" b="1" dirty="0"/>
              <a:t> of </a:t>
            </a:r>
            <a:r>
              <a:rPr lang="it-IT" sz="2400" b="1" dirty="0" err="1"/>
              <a:t>distribution</a:t>
            </a:r>
            <a:r>
              <a:rPr lang="it-IT" sz="2400" b="1" dirty="0"/>
              <a:t> </a:t>
            </a:r>
            <a:r>
              <a:rPr lang="it-IT" sz="2400" dirty="0"/>
              <a:t>– </a:t>
            </a:r>
            <a:r>
              <a:rPr lang="it-IT" sz="2400" dirty="0" err="1"/>
              <a:t>it</a:t>
            </a:r>
            <a:r>
              <a:rPr lang="it-IT" sz="2400" dirty="0"/>
              <a:t> </a:t>
            </a:r>
            <a:r>
              <a:rPr lang="it-IT" sz="2400" dirty="0" err="1"/>
              <a:t>is</a:t>
            </a:r>
            <a:r>
              <a:rPr lang="it-IT" sz="2400" dirty="0"/>
              <a:t> an immediate </a:t>
            </a:r>
            <a:r>
              <a:rPr lang="it-IT" sz="2400" dirty="0" err="1"/>
              <a:t>barrier</a:t>
            </a:r>
            <a:r>
              <a:rPr lang="it-IT" sz="2400" dirty="0"/>
              <a:t> for the new company. Limited </a:t>
            </a:r>
            <a:r>
              <a:rPr lang="it-IT" sz="2400" dirty="0" err="1"/>
              <a:t>capacity</a:t>
            </a:r>
            <a:r>
              <a:rPr lang="it-IT" sz="2400" dirty="0"/>
              <a:t> with </a:t>
            </a:r>
            <a:r>
              <a:rPr lang="it-IT" sz="2400" dirty="0" err="1"/>
              <a:t>distribution</a:t>
            </a:r>
            <a:r>
              <a:rPr lang="it-IT" sz="2400" dirty="0"/>
              <a:t> </a:t>
            </a:r>
            <a:r>
              <a:rPr lang="it-IT" sz="2400" dirty="0" err="1"/>
              <a:t>channel</a:t>
            </a:r>
            <a:r>
              <a:rPr lang="it-IT" sz="2400" dirty="0"/>
              <a:t> and risk </a:t>
            </a:r>
            <a:r>
              <a:rPr lang="it-IT" sz="2400" dirty="0" err="1"/>
              <a:t>adversion</a:t>
            </a:r>
            <a:r>
              <a:rPr lang="it-IT" sz="2400" dirty="0"/>
              <a:t> by retailers </a:t>
            </a:r>
            <a:r>
              <a:rPr lang="it-IT" sz="2400" dirty="0" err="1"/>
              <a:t>result</a:t>
            </a:r>
            <a:r>
              <a:rPr lang="it-IT" sz="2400" dirty="0"/>
              <a:t> in retailers </a:t>
            </a:r>
            <a:r>
              <a:rPr lang="it-IT" sz="2400" dirty="0" err="1"/>
              <a:t>being</a:t>
            </a:r>
            <a:r>
              <a:rPr lang="it-IT" sz="2400" dirty="0"/>
              <a:t> </a:t>
            </a:r>
            <a:r>
              <a:rPr lang="it-IT" sz="2400" dirty="0" err="1"/>
              <a:t>reluctant</a:t>
            </a:r>
            <a:r>
              <a:rPr lang="it-IT" sz="2400" dirty="0"/>
              <a:t> to </a:t>
            </a:r>
            <a:r>
              <a:rPr lang="it-IT" sz="2400" dirty="0" err="1"/>
              <a:t>carry</a:t>
            </a:r>
            <a:r>
              <a:rPr lang="it-IT" sz="2400" dirty="0"/>
              <a:t> a new </a:t>
            </a:r>
            <a:r>
              <a:rPr lang="it-IT" sz="2400" dirty="0" err="1"/>
              <a:t>manufacturer’s</a:t>
            </a:r>
            <a:r>
              <a:rPr lang="it-IT" sz="2400" dirty="0"/>
              <a:t> product</a:t>
            </a:r>
          </a:p>
          <a:p>
            <a:r>
              <a:rPr lang="it-IT" sz="2400" b="1" dirty="0" err="1"/>
              <a:t>Governmental</a:t>
            </a:r>
            <a:r>
              <a:rPr lang="it-IT" sz="2400" b="1" dirty="0"/>
              <a:t> and </a:t>
            </a:r>
            <a:r>
              <a:rPr lang="it-IT" sz="2400" b="1" dirty="0" err="1"/>
              <a:t>legal</a:t>
            </a:r>
            <a:r>
              <a:rPr lang="it-IT" sz="2400" b="1" dirty="0"/>
              <a:t> </a:t>
            </a:r>
            <a:r>
              <a:rPr lang="it-IT" sz="2400" b="1" dirty="0" err="1"/>
              <a:t>barriers</a:t>
            </a:r>
            <a:r>
              <a:rPr lang="it-IT" sz="2400" b="1" dirty="0"/>
              <a:t> </a:t>
            </a:r>
            <a:r>
              <a:rPr lang="it-IT" sz="2400" dirty="0"/>
              <a:t>-  Some </a:t>
            </a:r>
            <a:r>
              <a:rPr lang="it-IT" sz="2400" dirty="0" err="1"/>
              <a:t>researchers</a:t>
            </a:r>
            <a:r>
              <a:rPr lang="it-IT" sz="2400" dirty="0"/>
              <a:t> </a:t>
            </a:r>
            <a:r>
              <a:rPr lang="it-IT" sz="2400" dirty="0" err="1"/>
              <a:t>claim</a:t>
            </a:r>
            <a:r>
              <a:rPr lang="it-IT" sz="2400" dirty="0"/>
              <a:t> </a:t>
            </a:r>
            <a:r>
              <a:rPr lang="it-IT" sz="2400" dirty="0" err="1"/>
              <a:t>that</a:t>
            </a:r>
            <a:r>
              <a:rPr lang="it-IT" sz="2400" dirty="0"/>
              <a:t> </a:t>
            </a:r>
            <a:r>
              <a:rPr lang="it-IT" sz="2400" dirty="0" err="1"/>
              <a:t>these</a:t>
            </a:r>
            <a:r>
              <a:rPr lang="it-IT" sz="2400" dirty="0"/>
              <a:t> are the </a:t>
            </a:r>
            <a:r>
              <a:rPr lang="it-IT" sz="2400" dirty="0" err="1"/>
              <a:t>most</a:t>
            </a:r>
            <a:r>
              <a:rPr lang="it-IT" sz="2400" dirty="0"/>
              <a:t> </a:t>
            </a:r>
            <a:r>
              <a:rPr lang="it-IT" sz="2400" dirty="0" err="1"/>
              <a:t>effective</a:t>
            </a:r>
            <a:r>
              <a:rPr lang="it-IT" sz="2400" dirty="0"/>
              <a:t> </a:t>
            </a:r>
            <a:r>
              <a:rPr lang="it-IT" sz="2400" dirty="0" err="1"/>
              <a:t>barriers</a:t>
            </a:r>
            <a:r>
              <a:rPr lang="it-IT" sz="2400" dirty="0"/>
              <a:t>: </a:t>
            </a:r>
            <a:r>
              <a:rPr lang="it-IT" sz="2400" dirty="0" err="1"/>
              <a:t>license</a:t>
            </a:r>
            <a:r>
              <a:rPr lang="it-IT" sz="2400" dirty="0"/>
              <a:t> </a:t>
            </a:r>
            <a:r>
              <a:rPr lang="it-IT" sz="2400" dirty="0" err="1"/>
              <a:t>granted</a:t>
            </a:r>
            <a:r>
              <a:rPr lang="it-IT" sz="2400" dirty="0"/>
              <a:t> by a public authority (</a:t>
            </a:r>
            <a:r>
              <a:rPr lang="it-IT" sz="2400" dirty="0" err="1"/>
              <a:t>telecommunications</a:t>
            </a:r>
            <a:r>
              <a:rPr lang="it-IT" sz="2400" dirty="0"/>
              <a:t>, broadcasting), </a:t>
            </a:r>
            <a:r>
              <a:rPr lang="it-IT" sz="2400" dirty="0" err="1"/>
              <a:t>patents</a:t>
            </a:r>
            <a:r>
              <a:rPr lang="it-IT" sz="2400" dirty="0"/>
              <a:t>, copyrights (in knowledge-intensive </a:t>
            </a:r>
            <a:r>
              <a:rPr lang="it-IT" sz="2400" dirty="0" err="1"/>
              <a:t>industries</a:t>
            </a:r>
            <a:r>
              <a:rPr lang="it-IT" sz="2400" dirty="0"/>
              <a:t>)</a:t>
            </a:r>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Threath</a:t>
            </a:r>
            <a:r>
              <a:rPr lang="it-IT" b="1" dirty="0">
                <a:solidFill>
                  <a:srgbClr val="FF0000"/>
                </a:solidFill>
              </a:rPr>
              <a:t> of new </a:t>
            </a:r>
            <a:r>
              <a:rPr lang="it-IT" b="1" dirty="0" err="1">
                <a:solidFill>
                  <a:srgbClr val="FF0000"/>
                </a:solidFill>
              </a:rPr>
              <a:t>entrants</a:t>
            </a:r>
            <a:r>
              <a:rPr lang="it-IT" b="1" dirty="0">
                <a:solidFill>
                  <a:srgbClr val="FF0000"/>
                </a:solidFill>
              </a:rPr>
              <a:t> (2/3)</a:t>
            </a:r>
          </a:p>
        </p:txBody>
      </p:sp>
    </p:spTree>
    <p:extLst>
      <p:ext uri="{BB962C8B-B14F-4D97-AF65-F5344CB8AC3E}">
        <p14:creationId xmlns:p14="http://schemas.microsoft.com/office/powerpoint/2010/main" val="123638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2180</Words>
  <Application>Microsoft Office PowerPoint</Application>
  <PresentationFormat>Widescreen</PresentationFormat>
  <Paragraphs>251</Paragraphs>
  <Slides>28</Slides>
  <Notes>24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28</vt:i4>
      </vt:variant>
    </vt:vector>
  </HeadingPairs>
  <TitlesOfParts>
    <vt:vector size="34" baseType="lpstr">
      <vt:lpstr>Arial</vt:lpstr>
      <vt:lpstr>Calibri</vt:lpstr>
      <vt:lpstr>Calibri Light</vt:lpstr>
      <vt:lpstr>Courier New</vt:lpstr>
      <vt:lpstr>Wingdings</vt:lpstr>
      <vt:lpstr>Tema di Office</vt:lpstr>
      <vt:lpstr>Strategy Analysis and organization design</vt:lpstr>
      <vt:lpstr>A case: the US Airline Industry</vt:lpstr>
      <vt:lpstr>From environmental analysis to industry analysis</vt:lpstr>
      <vt:lpstr>The industry environment</vt:lpstr>
      <vt:lpstr>Poter’s five forces framework </vt:lpstr>
      <vt:lpstr>Competition from substitutes</vt:lpstr>
      <vt:lpstr>Threath of new entrants (1/3)</vt:lpstr>
      <vt:lpstr>Threath of new entrants (2/3)</vt:lpstr>
      <vt:lpstr>Threath of new entrants (2/3)</vt:lpstr>
      <vt:lpstr>Bargaining power of buyers (1/3)</vt:lpstr>
      <vt:lpstr>Bargaining power of buyers (2/3)</vt:lpstr>
      <vt:lpstr>Bargaining power of buyers (3/3)</vt:lpstr>
      <vt:lpstr>Bargaining power of suppliers</vt:lpstr>
      <vt:lpstr>Rivalry between established competitors (1/3)</vt:lpstr>
      <vt:lpstr>Rivalry between established competitors (1/3)</vt:lpstr>
      <vt:lpstr>Rivalry between established competitors (1/3)</vt:lpstr>
      <vt:lpstr>EXERCISE  Apply the Porter’s Five Forces Framework to a real company</vt:lpstr>
      <vt:lpstr>Exercise</vt:lpstr>
      <vt:lpstr>Identifying Key Success Factors (KSFs) (1/2)</vt:lpstr>
      <vt:lpstr>Identifying Key Success Factors (KSFs) (2/2)</vt:lpstr>
      <vt:lpstr>EXERCISE  Identification of KSFs</vt:lpstr>
      <vt:lpstr>Some critics to Porter’s 5 forces model</vt:lpstr>
      <vt:lpstr>A brief introduction to Game Theory</vt:lpstr>
      <vt:lpstr>The contribution of Game Theory</vt:lpstr>
      <vt:lpstr>Competitor intelligence (1/3)</vt:lpstr>
      <vt:lpstr>Competitor intelligence (2/3)</vt:lpstr>
      <vt:lpstr>Competitor intelligence (3/3)</vt:lpstr>
      <vt:lpstr>EXERCISE  A prisonner’s dilemma game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286</cp:revision>
  <dcterms:created xsi:type="dcterms:W3CDTF">2016-01-08T15:46:19Z</dcterms:created>
  <dcterms:modified xsi:type="dcterms:W3CDTF">2019-03-07T07:52:31Z</dcterms:modified>
</cp:coreProperties>
</file>