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51" r:id="rId3"/>
    <p:sldId id="293" r:id="rId4"/>
    <p:sldId id="352" r:id="rId5"/>
    <p:sldId id="353" r:id="rId6"/>
    <p:sldId id="354" r:id="rId7"/>
    <p:sldId id="355" r:id="rId8"/>
    <p:sldId id="365" r:id="rId9"/>
    <p:sldId id="366" r:id="rId10"/>
    <p:sldId id="338" r:id="rId11"/>
    <p:sldId id="364"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A6774153-91F6-406E-A87C-F2A01E7CB270}">
          <p14:sldIdLst>
            <p14:sldId id="256"/>
            <p14:sldId id="351"/>
            <p14:sldId id="293"/>
            <p14:sldId id="352"/>
            <p14:sldId id="353"/>
            <p14:sldId id="354"/>
            <p14:sldId id="355"/>
            <p14:sldId id="365"/>
            <p14:sldId id="366"/>
            <p14:sldId id="338"/>
            <p14:sldId id="3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19B1"/>
    <a:srgbClr val="00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3589" autoAdjust="0"/>
  </p:normalViewPr>
  <p:slideViewPr>
    <p:cSldViewPr snapToGrid="0">
      <p:cViewPr varScale="1">
        <p:scale>
          <a:sx n="65" d="100"/>
          <a:sy n="65" d="100"/>
        </p:scale>
        <p:origin x="703"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12/03/2019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178109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3</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239820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2033570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2714379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4101323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595362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325207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12/03/2019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12/03/2019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12/03/2019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12/03/2019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12/03/2019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12/03/2019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12/03/2019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12/03/2019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12/03/2019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12/03/2019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12/03/2019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12/03/2019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solidFill>
                  <a:srgbClr val="FF0000"/>
                </a:solidFill>
              </a:rPr>
              <a:t>Strategy Analysis and </a:t>
            </a:r>
            <a:r>
              <a:rPr lang="it-IT" b="1" dirty="0" err="1">
                <a:solidFill>
                  <a:srgbClr val="FF0000"/>
                </a:solidFill>
              </a:rPr>
              <a:t>organization</a:t>
            </a:r>
            <a:r>
              <a:rPr lang="it-IT" b="1" dirty="0">
                <a:solidFill>
                  <a:srgbClr val="FF0000"/>
                </a:solidFill>
              </a:rPr>
              <a:t> design</a:t>
            </a: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a:extLst>
              <a:ext uri="{FF2B5EF4-FFF2-40B4-BE49-F238E27FC236}">
                <a16:creationId xmlns:a16="http://schemas.microsoft.com/office/drawing/2014/main" id="{8FC75068-4B02-4628-9E5C-ED603F8AE2CA}"/>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3148222"/>
          </a:xfrm>
        </p:spPr>
        <p:txBody>
          <a:bodyPr>
            <a:normAutofit fontScale="90000"/>
          </a:bodyPr>
          <a:lstStyle/>
          <a:p>
            <a:r>
              <a:rPr lang="it-IT" b="1" dirty="0">
                <a:solidFill>
                  <a:srgbClr val="FF0000"/>
                </a:solidFill>
              </a:rPr>
              <a:t>EXERCISE</a:t>
            </a:r>
            <a:br>
              <a:rPr lang="it-IT" b="1" dirty="0">
                <a:solidFill>
                  <a:srgbClr val="FF0000"/>
                </a:solidFill>
              </a:rPr>
            </a:br>
            <a:br>
              <a:rPr lang="it-IT" b="1" dirty="0">
                <a:solidFill>
                  <a:srgbClr val="FF0000"/>
                </a:solidFill>
              </a:rPr>
            </a:br>
            <a:r>
              <a:rPr lang="it-IT" dirty="0" err="1"/>
              <a:t>Apply</a:t>
            </a:r>
            <a:r>
              <a:rPr lang="it-IT" dirty="0"/>
              <a:t> the PEST Analysis to a </a:t>
            </a:r>
            <a:r>
              <a:rPr lang="it-IT" dirty="0" err="1"/>
              <a:t>real</a:t>
            </a:r>
            <a:r>
              <a:rPr lang="it-IT" dirty="0"/>
              <a:t> company</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278565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7" name="Sottotitolo 2"/>
          <p:cNvSpPr txBox="1">
            <a:spLocks/>
          </p:cNvSpPr>
          <p:nvPr/>
        </p:nvSpPr>
        <p:spPr>
          <a:xfrm>
            <a:off x="1524000" y="6414203"/>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601366"/>
            <a:ext cx="10515600" cy="2437234"/>
          </a:xfrm>
        </p:spPr>
        <p:txBody>
          <a:bodyPr>
            <a:normAutofit/>
          </a:bodyPr>
          <a:lstStyle/>
          <a:p>
            <a:pPr marL="457200" indent="-457200">
              <a:buAutoNum type="arabicParenR"/>
            </a:pPr>
            <a:r>
              <a:rPr lang="it-IT" sz="2400" dirty="0"/>
              <a:t>Work on the </a:t>
            </a:r>
            <a:r>
              <a:rPr lang="it-IT" sz="2400" dirty="0" err="1"/>
              <a:t>previous</a:t>
            </a:r>
            <a:r>
              <a:rPr lang="it-IT" sz="2400" dirty="0"/>
              <a:t> company </a:t>
            </a:r>
            <a:r>
              <a:rPr lang="it-IT" sz="2400" dirty="0" err="1"/>
              <a:t>you</a:t>
            </a:r>
            <a:r>
              <a:rPr lang="it-IT" sz="2400" dirty="0"/>
              <a:t> </a:t>
            </a:r>
            <a:r>
              <a:rPr lang="it-IT" sz="2400" dirty="0" err="1"/>
              <a:t>choose</a:t>
            </a:r>
            <a:r>
              <a:rPr lang="it-IT" sz="2400" dirty="0"/>
              <a:t> for </a:t>
            </a:r>
            <a:r>
              <a:rPr lang="it-IT" sz="2400" dirty="0" err="1"/>
              <a:t>Porter’s</a:t>
            </a:r>
            <a:r>
              <a:rPr lang="it-IT" sz="2400" dirty="0"/>
              <a:t> </a:t>
            </a:r>
            <a:r>
              <a:rPr lang="it-IT" sz="2400" dirty="0" err="1"/>
              <a:t>exercise</a:t>
            </a:r>
            <a:endParaRPr lang="it-IT" sz="2400" dirty="0"/>
          </a:p>
          <a:p>
            <a:pPr marL="457200" indent="-457200">
              <a:buAutoNum type="arabicParenR"/>
            </a:pPr>
            <a:r>
              <a:rPr lang="it-IT" sz="2400" dirty="0" err="1"/>
              <a:t>Ask</a:t>
            </a:r>
            <a:r>
              <a:rPr lang="it-IT" sz="2400" dirty="0"/>
              <a:t> </a:t>
            </a:r>
            <a:r>
              <a:rPr lang="it-IT" sz="2400" dirty="0" err="1"/>
              <a:t>your</a:t>
            </a:r>
            <a:r>
              <a:rPr lang="it-IT" sz="2400" dirty="0"/>
              <a:t> self </a:t>
            </a:r>
            <a:r>
              <a:rPr lang="it-IT" sz="2400" dirty="0" err="1"/>
              <a:t>which</a:t>
            </a:r>
            <a:r>
              <a:rPr lang="it-IT" sz="2400" dirty="0"/>
              <a:t> </a:t>
            </a:r>
            <a:r>
              <a:rPr lang="it-IT" sz="2400" dirty="0" err="1"/>
              <a:t>issues</a:t>
            </a:r>
            <a:r>
              <a:rPr lang="it-IT" sz="2400" dirty="0"/>
              <a:t> of </a:t>
            </a:r>
            <a:r>
              <a:rPr lang="it-IT" sz="2400" dirty="0" err="1"/>
              <a:t>each</a:t>
            </a:r>
            <a:r>
              <a:rPr lang="it-IT" sz="2400" dirty="0"/>
              <a:t> PEST </a:t>
            </a:r>
            <a:r>
              <a:rPr lang="it-IT" sz="2400" dirty="0" err="1"/>
              <a:t>factors</a:t>
            </a:r>
            <a:r>
              <a:rPr lang="it-IT" sz="2400" dirty="0"/>
              <a:t> are </a:t>
            </a:r>
            <a:r>
              <a:rPr lang="it-IT" sz="2400" dirty="0" err="1"/>
              <a:t>relevant</a:t>
            </a:r>
            <a:r>
              <a:rPr lang="it-IT" sz="2400" dirty="0"/>
              <a:t> in </a:t>
            </a:r>
            <a:r>
              <a:rPr lang="it-IT" sz="2400" dirty="0" err="1"/>
              <a:t>your</a:t>
            </a:r>
            <a:r>
              <a:rPr lang="it-IT" sz="2400" dirty="0"/>
              <a:t> opinion</a:t>
            </a:r>
          </a:p>
          <a:p>
            <a:pPr marL="457200" indent="-457200">
              <a:buAutoNum type="arabicParenR"/>
            </a:pPr>
            <a:r>
              <a:rPr lang="it-IT" sz="2400" dirty="0" err="1"/>
              <a:t>Discuss</a:t>
            </a:r>
            <a:r>
              <a:rPr lang="it-IT" sz="2400" dirty="0"/>
              <a:t> and </a:t>
            </a:r>
            <a:r>
              <a:rPr lang="it-IT" sz="2400" dirty="0" err="1"/>
              <a:t>present</a:t>
            </a:r>
            <a:r>
              <a:rPr lang="it-IT" sz="2400" dirty="0"/>
              <a:t> </a:t>
            </a:r>
            <a:r>
              <a:rPr lang="it-IT" sz="2400" dirty="0" err="1"/>
              <a:t>your</a:t>
            </a:r>
            <a:r>
              <a:rPr lang="it-IT" sz="2400" dirty="0"/>
              <a:t> PEST </a:t>
            </a:r>
            <a:r>
              <a:rPr lang="it-IT" sz="2400"/>
              <a:t>analysis </a:t>
            </a:r>
            <a:endParaRPr lang="it-IT" sz="2400" dirty="0"/>
          </a:p>
          <a:p>
            <a:endParaRPr lang="it-IT" sz="2400" dirty="0"/>
          </a:p>
        </p:txBody>
      </p:sp>
      <p:sp>
        <p:nvSpPr>
          <p:cNvPr id="9" name="Titolo 1">
            <a:extLst>
              <a:ext uri="{FF2B5EF4-FFF2-40B4-BE49-F238E27FC236}">
                <a16:creationId xmlns:a16="http://schemas.microsoft.com/office/drawing/2014/main" id="{67B26DDB-DFE4-4F41-9E95-8169AAC1B0A6}"/>
              </a:ext>
            </a:extLst>
          </p:cNvPr>
          <p:cNvSpPr>
            <a:spLocks noGrp="1"/>
          </p:cNvSpPr>
          <p:nvPr>
            <p:ph type="title"/>
          </p:nvPr>
        </p:nvSpPr>
        <p:spPr>
          <a:xfrm>
            <a:off x="838200" y="365126"/>
            <a:ext cx="10515600" cy="548116"/>
          </a:xfrm>
        </p:spPr>
        <p:txBody>
          <a:bodyPr>
            <a:normAutofit fontScale="90000"/>
          </a:bodyPr>
          <a:lstStyle/>
          <a:p>
            <a:r>
              <a:rPr lang="it-IT" b="1" dirty="0" err="1">
                <a:solidFill>
                  <a:srgbClr val="FF0000"/>
                </a:solidFill>
              </a:rPr>
              <a:t>Exercise</a:t>
            </a:r>
            <a:endParaRPr lang="it-IT" b="1" dirty="0">
              <a:solidFill>
                <a:srgbClr val="FF0000"/>
              </a:solidFill>
            </a:endParaRPr>
          </a:p>
        </p:txBody>
      </p:sp>
    </p:spTree>
    <p:extLst>
      <p:ext uri="{BB962C8B-B14F-4D97-AF65-F5344CB8AC3E}">
        <p14:creationId xmlns:p14="http://schemas.microsoft.com/office/powerpoint/2010/main" val="242360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 </a:t>
            </a:r>
            <a:r>
              <a:rPr lang="it-IT" b="1" dirty="0" err="1">
                <a:solidFill>
                  <a:srgbClr val="FF0000"/>
                </a:solidFill>
              </a:rPr>
              <a:t>basic</a:t>
            </a:r>
            <a:r>
              <a:rPr lang="it-IT" b="1" dirty="0">
                <a:solidFill>
                  <a:srgbClr val="FF0000"/>
                </a:solidFill>
              </a:rPr>
              <a:t> framework for strategy </a:t>
            </a:r>
            <a:r>
              <a:rPr lang="it-IT" b="1" dirty="0" err="1">
                <a:solidFill>
                  <a:srgbClr val="FF0000"/>
                </a:solidFill>
              </a:rPr>
              <a:t>analysis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6" name="Rettangolo 5">
            <a:extLst>
              <a:ext uri="{FF2B5EF4-FFF2-40B4-BE49-F238E27FC236}">
                <a16:creationId xmlns:a16="http://schemas.microsoft.com/office/drawing/2014/main" id="{DA55C7BE-4B95-4760-9A48-7246884CCE44}"/>
              </a:ext>
            </a:extLst>
          </p:cNvPr>
          <p:cNvSpPr/>
          <p:nvPr/>
        </p:nvSpPr>
        <p:spPr>
          <a:xfrm>
            <a:off x="422031" y="2268415"/>
            <a:ext cx="2584939" cy="3194538"/>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it-IT" sz="2400" b="1" dirty="0"/>
              <a:t>THE COMPANY</a:t>
            </a:r>
          </a:p>
          <a:p>
            <a:pPr algn="ctr"/>
            <a:endParaRPr lang="it-IT" sz="2400" dirty="0"/>
          </a:p>
          <a:p>
            <a:pPr marL="285750" indent="-285750">
              <a:buFont typeface="Arial" panose="020B0604020202020204" pitchFamily="34" charset="0"/>
              <a:buChar char="•"/>
            </a:pPr>
            <a:r>
              <a:rPr lang="it-IT" sz="2400" dirty="0" err="1"/>
              <a:t>Goals</a:t>
            </a:r>
            <a:r>
              <a:rPr lang="it-IT" sz="2400" dirty="0"/>
              <a:t> and </a:t>
            </a:r>
            <a:r>
              <a:rPr lang="it-IT" sz="2400" dirty="0" err="1"/>
              <a:t>values</a:t>
            </a:r>
            <a:endParaRPr lang="it-IT" sz="2400" dirty="0"/>
          </a:p>
          <a:p>
            <a:pPr marL="285750" indent="-285750">
              <a:buFont typeface="Arial" panose="020B0604020202020204" pitchFamily="34" charset="0"/>
              <a:buChar char="•"/>
            </a:pPr>
            <a:r>
              <a:rPr lang="it-IT" sz="2400" dirty="0" err="1"/>
              <a:t>Resources</a:t>
            </a:r>
            <a:r>
              <a:rPr lang="it-IT" sz="2400" dirty="0"/>
              <a:t> and capabilities</a:t>
            </a:r>
          </a:p>
          <a:p>
            <a:pPr marL="285750" indent="-285750">
              <a:buFont typeface="Arial" panose="020B0604020202020204" pitchFamily="34" charset="0"/>
              <a:buChar char="•"/>
            </a:pPr>
            <a:r>
              <a:rPr lang="it-IT" sz="2400" dirty="0" err="1"/>
              <a:t>Structure</a:t>
            </a:r>
            <a:r>
              <a:rPr lang="it-IT" sz="2400" dirty="0"/>
              <a:t> and systems</a:t>
            </a:r>
          </a:p>
        </p:txBody>
      </p:sp>
      <p:sp>
        <p:nvSpPr>
          <p:cNvPr id="7" name="Rettangolo 6">
            <a:extLst>
              <a:ext uri="{FF2B5EF4-FFF2-40B4-BE49-F238E27FC236}">
                <a16:creationId xmlns:a16="http://schemas.microsoft.com/office/drawing/2014/main" id="{6BE76DC8-5356-4415-A748-F96CAB80C258}"/>
              </a:ext>
            </a:extLst>
          </p:cNvPr>
          <p:cNvSpPr/>
          <p:nvPr/>
        </p:nvSpPr>
        <p:spPr>
          <a:xfrm>
            <a:off x="8745416" y="2203029"/>
            <a:ext cx="2854568" cy="3194538"/>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it-IT" sz="2400" b="1" dirty="0"/>
              <a:t>THE ENVIRONMENT</a:t>
            </a:r>
          </a:p>
          <a:p>
            <a:pPr algn="ctr"/>
            <a:endParaRPr lang="it-IT" sz="2400" dirty="0"/>
          </a:p>
          <a:p>
            <a:pPr marL="285750" indent="-285750">
              <a:buFont typeface="Arial" panose="020B0604020202020204" pitchFamily="34" charset="0"/>
              <a:buChar char="•"/>
            </a:pPr>
            <a:r>
              <a:rPr lang="it-IT" sz="2400" dirty="0"/>
              <a:t>Competitors</a:t>
            </a:r>
          </a:p>
          <a:p>
            <a:pPr marL="285750" indent="-285750">
              <a:buFont typeface="Arial" panose="020B0604020202020204" pitchFamily="34" charset="0"/>
              <a:buChar char="•"/>
            </a:pPr>
            <a:r>
              <a:rPr lang="it-IT" sz="2400" dirty="0"/>
              <a:t>Customers</a:t>
            </a:r>
          </a:p>
          <a:p>
            <a:pPr marL="285750" indent="-285750">
              <a:buFont typeface="Arial" panose="020B0604020202020204" pitchFamily="34" charset="0"/>
              <a:buChar char="•"/>
            </a:pPr>
            <a:r>
              <a:rPr lang="it-IT" sz="2400" dirty="0"/>
              <a:t>Supplier</a:t>
            </a:r>
          </a:p>
          <a:p>
            <a:endParaRPr lang="it-IT" sz="2400" dirty="0"/>
          </a:p>
        </p:txBody>
      </p:sp>
      <p:sp>
        <p:nvSpPr>
          <p:cNvPr id="8" name="Ovale 7">
            <a:extLst>
              <a:ext uri="{FF2B5EF4-FFF2-40B4-BE49-F238E27FC236}">
                <a16:creationId xmlns:a16="http://schemas.microsoft.com/office/drawing/2014/main" id="{337F7E25-229F-44B6-84C9-E8A81537F3C3}"/>
              </a:ext>
            </a:extLst>
          </p:cNvPr>
          <p:cNvSpPr/>
          <p:nvPr/>
        </p:nvSpPr>
        <p:spPr>
          <a:xfrm>
            <a:off x="4507524" y="3202903"/>
            <a:ext cx="2807677" cy="132556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sz="3200" b="1" dirty="0"/>
              <a:t>STRATEGY</a:t>
            </a:r>
          </a:p>
        </p:txBody>
      </p:sp>
      <p:sp>
        <p:nvSpPr>
          <p:cNvPr id="9" name="Freccia bidirezionale orizzontale 8">
            <a:extLst>
              <a:ext uri="{FF2B5EF4-FFF2-40B4-BE49-F238E27FC236}">
                <a16:creationId xmlns:a16="http://schemas.microsoft.com/office/drawing/2014/main" id="{6BD37098-56FB-4402-A8B2-2632CC1D8076}"/>
              </a:ext>
            </a:extLst>
          </p:cNvPr>
          <p:cNvSpPr/>
          <p:nvPr/>
        </p:nvSpPr>
        <p:spPr>
          <a:xfrm>
            <a:off x="3344008" y="3534507"/>
            <a:ext cx="1025770" cy="662354"/>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10" name="Freccia bidirezionale orizzontale 9">
            <a:extLst>
              <a:ext uri="{FF2B5EF4-FFF2-40B4-BE49-F238E27FC236}">
                <a16:creationId xmlns:a16="http://schemas.microsoft.com/office/drawing/2014/main" id="{FFDFA808-0F08-4796-89CE-4A62A34C35C4}"/>
              </a:ext>
            </a:extLst>
          </p:cNvPr>
          <p:cNvSpPr/>
          <p:nvPr/>
        </p:nvSpPr>
        <p:spPr>
          <a:xfrm>
            <a:off x="7584830" y="3469121"/>
            <a:ext cx="1025770" cy="662354"/>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12" name="Rettangolo con angoli arrotondati 11">
            <a:extLst>
              <a:ext uri="{FF2B5EF4-FFF2-40B4-BE49-F238E27FC236}">
                <a16:creationId xmlns:a16="http://schemas.microsoft.com/office/drawing/2014/main" id="{15B29849-54C1-4308-ADF6-D84DC3C33986}"/>
              </a:ext>
            </a:extLst>
          </p:cNvPr>
          <p:cNvSpPr/>
          <p:nvPr/>
        </p:nvSpPr>
        <p:spPr>
          <a:xfrm>
            <a:off x="732692" y="3276600"/>
            <a:ext cx="2198077" cy="46306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Ovale 14">
            <a:extLst>
              <a:ext uri="{FF2B5EF4-FFF2-40B4-BE49-F238E27FC236}">
                <a16:creationId xmlns:a16="http://schemas.microsoft.com/office/drawing/2014/main" id="{4CA38590-BBE4-4F30-A841-7EBF3830429D}"/>
              </a:ext>
            </a:extLst>
          </p:cNvPr>
          <p:cNvSpPr/>
          <p:nvPr/>
        </p:nvSpPr>
        <p:spPr>
          <a:xfrm>
            <a:off x="8516815" y="1828800"/>
            <a:ext cx="3346939" cy="4117133"/>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6" name="Ovale 15">
            <a:extLst>
              <a:ext uri="{FF2B5EF4-FFF2-40B4-BE49-F238E27FC236}">
                <a16:creationId xmlns:a16="http://schemas.microsoft.com/office/drawing/2014/main" id="{50D29C35-BF1F-4BE5-8FB3-43AEDBFBB70F}"/>
              </a:ext>
            </a:extLst>
          </p:cNvPr>
          <p:cNvSpPr/>
          <p:nvPr/>
        </p:nvSpPr>
        <p:spPr>
          <a:xfrm>
            <a:off x="8745416" y="3124200"/>
            <a:ext cx="2244969" cy="2063262"/>
          </a:xfrm>
          <a:prstGeom prst="ellipse">
            <a:avLst/>
          </a:prstGeom>
          <a:noFill/>
          <a:ln w="38100">
            <a:solidFill>
              <a:srgbClr val="C519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8" name="Connettore 2 17">
            <a:extLst>
              <a:ext uri="{FF2B5EF4-FFF2-40B4-BE49-F238E27FC236}">
                <a16:creationId xmlns:a16="http://schemas.microsoft.com/office/drawing/2014/main" id="{F6F7AAC7-E773-4ACD-B033-208618956F97}"/>
              </a:ext>
            </a:extLst>
          </p:cNvPr>
          <p:cNvCxnSpPr>
            <a:stCxn id="16" idx="3"/>
          </p:cNvCxnSpPr>
          <p:nvPr/>
        </p:nvCxnSpPr>
        <p:spPr>
          <a:xfrm flipH="1">
            <a:off x="6787662" y="4885304"/>
            <a:ext cx="2286522" cy="694881"/>
          </a:xfrm>
          <a:prstGeom prst="straightConnector1">
            <a:avLst/>
          </a:prstGeom>
          <a:ln w="38100">
            <a:solidFill>
              <a:srgbClr val="C519B1"/>
            </a:solidFill>
            <a:tailEnd type="triangle"/>
          </a:ln>
        </p:spPr>
        <p:style>
          <a:lnRef idx="1">
            <a:schemeClr val="accent1"/>
          </a:lnRef>
          <a:fillRef idx="0">
            <a:schemeClr val="accent1"/>
          </a:fillRef>
          <a:effectRef idx="0">
            <a:schemeClr val="accent1"/>
          </a:effectRef>
          <a:fontRef idx="minor">
            <a:schemeClr val="tx1"/>
          </a:fontRef>
        </p:style>
      </p:cxnSp>
      <p:sp>
        <p:nvSpPr>
          <p:cNvPr id="19" name="Onda 18">
            <a:extLst>
              <a:ext uri="{FF2B5EF4-FFF2-40B4-BE49-F238E27FC236}">
                <a16:creationId xmlns:a16="http://schemas.microsoft.com/office/drawing/2014/main" id="{C7AC6D05-B53D-45E3-894E-F2FC376E80E1}"/>
              </a:ext>
            </a:extLst>
          </p:cNvPr>
          <p:cNvSpPr/>
          <p:nvPr/>
        </p:nvSpPr>
        <p:spPr>
          <a:xfrm>
            <a:off x="3200402" y="4677508"/>
            <a:ext cx="3587260" cy="1910862"/>
          </a:xfrm>
          <a:prstGeom prst="wave">
            <a:avLst/>
          </a:prstGeom>
          <a:noFill/>
          <a:ln w="38100">
            <a:solidFill>
              <a:srgbClr val="C519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Porter’s</a:t>
            </a:r>
            <a:r>
              <a:rPr lang="it-IT" sz="2000" dirty="0">
                <a:solidFill>
                  <a:schemeClr val="tx1"/>
                </a:solidFill>
              </a:rPr>
              <a:t> </a:t>
            </a:r>
            <a:r>
              <a:rPr lang="it-IT" sz="2000" dirty="0" err="1">
                <a:solidFill>
                  <a:schemeClr val="tx1"/>
                </a:solidFill>
              </a:rPr>
              <a:t>Five</a:t>
            </a:r>
            <a:r>
              <a:rPr lang="it-IT" sz="2000" dirty="0">
                <a:solidFill>
                  <a:schemeClr val="tx1"/>
                </a:solidFill>
              </a:rPr>
              <a:t> </a:t>
            </a:r>
            <a:r>
              <a:rPr lang="it-IT" sz="2000" dirty="0" err="1">
                <a:solidFill>
                  <a:schemeClr val="tx1"/>
                </a:solidFill>
              </a:rPr>
              <a:t>forces</a:t>
            </a:r>
            <a:r>
              <a:rPr lang="it-IT" sz="2000" dirty="0">
                <a:solidFill>
                  <a:schemeClr val="tx1"/>
                </a:solidFill>
              </a:rPr>
              <a:t> framework; Competitor Intelligence</a:t>
            </a:r>
          </a:p>
        </p:txBody>
      </p:sp>
      <p:sp>
        <p:nvSpPr>
          <p:cNvPr id="20" name="Ovale 19">
            <a:extLst>
              <a:ext uri="{FF2B5EF4-FFF2-40B4-BE49-F238E27FC236}">
                <a16:creationId xmlns:a16="http://schemas.microsoft.com/office/drawing/2014/main" id="{E7FAE583-9368-45AD-95A4-237BF66FCCB7}"/>
              </a:ext>
            </a:extLst>
          </p:cNvPr>
          <p:cNvSpPr/>
          <p:nvPr/>
        </p:nvSpPr>
        <p:spPr>
          <a:xfrm>
            <a:off x="8593015" y="2368062"/>
            <a:ext cx="3159369" cy="800300"/>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1" name="Connettore 2 20">
            <a:extLst>
              <a:ext uri="{FF2B5EF4-FFF2-40B4-BE49-F238E27FC236}">
                <a16:creationId xmlns:a16="http://schemas.microsoft.com/office/drawing/2014/main" id="{20653E37-66EB-4F68-97D0-8EA901B871DC}"/>
              </a:ext>
            </a:extLst>
          </p:cNvPr>
          <p:cNvCxnSpPr>
            <a:cxnSpLocks/>
          </p:cNvCxnSpPr>
          <p:nvPr/>
        </p:nvCxnSpPr>
        <p:spPr>
          <a:xfrm flipH="1" flipV="1">
            <a:off x="7001348" y="1972696"/>
            <a:ext cx="1667868" cy="62822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3" name="Onda 22">
            <a:extLst>
              <a:ext uri="{FF2B5EF4-FFF2-40B4-BE49-F238E27FC236}">
                <a16:creationId xmlns:a16="http://schemas.microsoft.com/office/drawing/2014/main" id="{955C6DC3-DE9F-4262-A8E0-81320F95B528}"/>
              </a:ext>
            </a:extLst>
          </p:cNvPr>
          <p:cNvSpPr/>
          <p:nvPr/>
        </p:nvSpPr>
        <p:spPr>
          <a:xfrm>
            <a:off x="3675186" y="1318846"/>
            <a:ext cx="3288062" cy="1705638"/>
          </a:xfrm>
          <a:prstGeom prst="wav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PEST –PESTLE Analysis</a:t>
            </a:r>
          </a:p>
        </p:txBody>
      </p:sp>
    </p:spTree>
    <p:extLst>
      <p:ext uri="{BB962C8B-B14F-4D97-AF65-F5344CB8AC3E}">
        <p14:creationId xmlns:p14="http://schemas.microsoft.com/office/powerpoint/2010/main" val="132475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5" grpId="0" animBg="1"/>
      <p:bldP spid="16" grpId="0" animBg="1"/>
      <p:bldP spid="19" grpId="0" animBg="1"/>
      <p:bldP spid="20"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PEST - PESTLE Analysis (1/4)</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9" name="Rettangolo 8">
            <a:extLst>
              <a:ext uri="{FF2B5EF4-FFF2-40B4-BE49-F238E27FC236}">
                <a16:creationId xmlns:a16="http://schemas.microsoft.com/office/drawing/2014/main" id="{31497A2D-8E54-4E16-8AA6-A7953295286D}"/>
              </a:ext>
            </a:extLst>
          </p:cNvPr>
          <p:cNvSpPr/>
          <p:nvPr/>
        </p:nvSpPr>
        <p:spPr>
          <a:xfrm>
            <a:off x="4223238" y="1897364"/>
            <a:ext cx="2790093" cy="156503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t>PEST ANALYSIS</a:t>
            </a:r>
          </a:p>
        </p:txBody>
      </p:sp>
      <p:sp>
        <p:nvSpPr>
          <p:cNvPr id="11" name="Esplosione: 8 punte 10">
            <a:extLst>
              <a:ext uri="{FF2B5EF4-FFF2-40B4-BE49-F238E27FC236}">
                <a16:creationId xmlns:a16="http://schemas.microsoft.com/office/drawing/2014/main" id="{2AD7F02C-3D7B-4BBB-A2B0-86FF6852AC04}"/>
              </a:ext>
            </a:extLst>
          </p:cNvPr>
          <p:cNvSpPr/>
          <p:nvPr/>
        </p:nvSpPr>
        <p:spPr>
          <a:xfrm>
            <a:off x="492369" y="1280271"/>
            <a:ext cx="3311769" cy="2753912"/>
          </a:xfrm>
          <a:prstGeom prst="irregularSeal1">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a:solidFill>
                  <a:schemeClr val="tx1"/>
                </a:solidFill>
              </a:rPr>
              <a:t>Political</a:t>
            </a:r>
            <a:r>
              <a:rPr lang="it-IT" sz="2400" dirty="0">
                <a:solidFill>
                  <a:schemeClr val="tx1"/>
                </a:solidFill>
              </a:rPr>
              <a:t> Analysis</a:t>
            </a:r>
          </a:p>
        </p:txBody>
      </p:sp>
      <p:sp>
        <p:nvSpPr>
          <p:cNvPr id="12" name="Esplosione: 8 punte 11">
            <a:extLst>
              <a:ext uri="{FF2B5EF4-FFF2-40B4-BE49-F238E27FC236}">
                <a16:creationId xmlns:a16="http://schemas.microsoft.com/office/drawing/2014/main" id="{0DDD9D22-72A6-4786-96EE-792DAA25057B}"/>
              </a:ext>
            </a:extLst>
          </p:cNvPr>
          <p:cNvSpPr/>
          <p:nvPr/>
        </p:nvSpPr>
        <p:spPr>
          <a:xfrm>
            <a:off x="7145215" y="136525"/>
            <a:ext cx="3311769" cy="2753912"/>
          </a:xfrm>
          <a:prstGeom prst="irregularSeal1">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a:solidFill>
                  <a:schemeClr val="tx1"/>
                </a:solidFill>
              </a:rPr>
              <a:t>Economic</a:t>
            </a:r>
            <a:r>
              <a:rPr lang="it-IT" sz="2400" dirty="0">
                <a:solidFill>
                  <a:schemeClr val="tx1"/>
                </a:solidFill>
              </a:rPr>
              <a:t> Analysis</a:t>
            </a:r>
          </a:p>
        </p:txBody>
      </p:sp>
      <p:sp>
        <p:nvSpPr>
          <p:cNvPr id="13" name="Esplosione: 8 punte 12">
            <a:extLst>
              <a:ext uri="{FF2B5EF4-FFF2-40B4-BE49-F238E27FC236}">
                <a16:creationId xmlns:a16="http://schemas.microsoft.com/office/drawing/2014/main" id="{4F061778-598A-4C15-AA38-C01C77A76786}"/>
              </a:ext>
            </a:extLst>
          </p:cNvPr>
          <p:cNvSpPr/>
          <p:nvPr/>
        </p:nvSpPr>
        <p:spPr>
          <a:xfrm>
            <a:off x="961290" y="3899219"/>
            <a:ext cx="3311769" cy="2753912"/>
          </a:xfrm>
          <a:prstGeom prst="irregularSeal1">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Social Analysis</a:t>
            </a:r>
          </a:p>
        </p:txBody>
      </p:sp>
      <p:sp>
        <p:nvSpPr>
          <p:cNvPr id="14" name="Esplosione: 8 punte 13">
            <a:extLst>
              <a:ext uri="{FF2B5EF4-FFF2-40B4-BE49-F238E27FC236}">
                <a16:creationId xmlns:a16="http://schemas.microsoft.com/office/drawing/2014/main" id="{BF040958-9013-49BA-8A4A-D2FCAAAC0A5F}"/>
              </a:ext>
            </a:extLst>
          </p:cNvPr>
          <p:cNvSpPr/>
          <p:nvPr/>
        </p:nvSpPr>
        <p:spPr>
          <a:xfrm>
            <a:off x="7359162" y="2890437"/>
            <a:ext cx="3390900" cy="2832481"/>
          </a:xfrm>
          <a:prstGeom prst="irregularSeal1">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a:solidFill>
                  <a:schemeClr val="tx1"/>
                </a:solidFill>
              </a:rPr>
              <a:t>Technological</a:t>
            </a:r>
            <a:r>
              <a:rPr lang="it-IT" sz="2400" dirty="0">
                <a:solidFill>
                  <a:schemeClr val="tx1"/>
                </a:solidFill>
              </a:rPr>
              <a:t> Analysis</a:t>
            </a:r>
          </a:p>
        </p:txBody>
      </p:sp>
      <p:sp>
        <p:nvSpPr>
          <p:cNvPr id="15" name="Rettangolo 14">
            <a:extLst>
              <a:ext uri="{FF2B5EF4-FFF2-40B4-BE49-F238E27FC236}">
                <a16:creationId xmlns:a16="http://schemas.microsoft.com/office/drawing/2014/main" id="{5DA253FB-3F8B-469F-B97C-034F8292983D}"/>
              </a:ext>
            </a:extLst>
          </p:cNvPr>
          <p:cNvSpPr/>
          <p:nvPr/>
        </p:nvSpPr>
        <p:spPr>
          <a:xfrm>
            <a:off x="4223238" y="4736123"/>
            <a:ext cx="3135924" cy="10801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t>PESTLE= PEST+ Legal and </a:t>
            </a:r>
            <a:r>
              <a:rPr lang="it-IT" sz="2800" dirty="0" err="1"/>
              <a:t>Enviroment</a:t>
            </a:r>
            <a:endParaRPr lang="it-IT" sz="2800" dirty="0"/>
          </a:p>
        </p:txBody>
      </p:sp>
    </p:spTree>
    <p:extLst>
      <p:ext uri="{BB962C8B-B14F-4D97-AF65-F5344CB8AC3E}">
        <p14:creationId xmlns:p14="http://schemas.microsoft.com/office/powerpoint/2010/main" val="37722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PEST-PESLTE Analysis (2/4)</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7" name="Sottotitolo 2"/>
          <p:cNvSpPr txBox="1">
            <a:spLocks/>
          </p:cNvSpPr>
          <p:nvPr/>
        </p:nvSpPr>
        <p:spPr>
          <a:xfrm>
            <a:off x="1524000" y="6184320"/>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838200" y="1645396"/>
            <a:ext cx="10515600" cy="4419888"/>
          </a:xfrm>
        </p:spPr>
        <p:txBody>
          <a:bodyPr>
            <a:normAutofit/>
          </a:bodyPr>
          <a:lstStyle/>
          <a:p>
            <a:r>
              <a:rPr lang="it-IT" sz="2400" dirty="0"/>
              <a:t>PEST-PESTLE </a:t>
            </a:r>
            <a:r>
              <a:rPr lang="it-IT" sz="2400" dirty="0" err="1"/>
              <a:t>analysis</a:t>
            </a:r>
            <a:r>
              <a:rPr lang="it-IT" sz="2400" dirty="0"/>
              <a:t> </a:t>
            </a:r>
            <a:r>
              <a:rPr lang="it-IT" sz="2400" dirty="0" err="1"/>
              <a:t>is</a:t>
            </a:r>
            <a:r>
              <a:rPr lang="it-IT" sz="2400" dirty="0"/>
              <a:t> an </a:t>
            </a:r>
            <a:r>
              <a:rPr lang="it-IT" sz="2400" dirty="0" err="1"/>
              <a:t>analytical</a:t>
            </a:r>
            <a:r>
              <a:rPr lang="it-IT" sz="2400" dirty="0"/>
              <a:t> framework </a:t>
            </a:r>
            <a:r>
              <a:rPr lang="it-IT" sz="2400" dirty="0" err="1"/>
              <a:t>focused</a:t>
            </a:r>
            <a:r>
              <a:rPr lang="it-IT" sz="2400" dirty="0"/>
              <a:t> on the </a:t>
            </a:r>
            <a:r>
              <a:rPr lang="it-IT" sz="2400" dirty="0" err="1"/>
              <a:t>external</a:t>
            </a:r>
            <a:r>
              <a:rPr lang="it-IT" sz="2400" dirty="0"/>
              <a:t> </a:t>
            </a:r>
            <a:r>
              <a:rPr lang="it-IT" sz="2400" dirty="0" err="1"/>
              <a:t>factors</a:t>
            </a:r>
            <a:r>
              <a:rPr lang="it-IT" sz="2400" dirty="0"/>
              <a:t> (of the macro-</a:t>
            </a:r>
            <a:r>
              <a:rPr lang="it-IT" sz="2400" dirty="0" err="1"/>
              <a:t>environment</a:t>
            </a:r>
            <a:r>
              <a:rPr lang="it-IT" sz="2400" dirty="0"/>
              <a:t>) </a:t>
            </a:r>
            <a:r>
              <a:rPr lang="it-IT" sz="2400" dirty="0" err="1"/>
              <a:t>that</a:t>
            </a:r>
            <a:r>
              <a:rPr lang="it-IT" sz="2400" dirty="0"/>
              <a:t> can </a:t>
            </a:r>
            <a:r>
              <a:rPr lang="it-IT" sz="2400" dirty="0" err="1"/>
              <a:t>affect</a:t>
            </a:r>
            <a:r>
              <a:rPr lang="it-IT" sz="2400" dirty="0"/>
              <a:t> the competitive </a:t>
            </a:r>
            <a:r>
              <a:rPr lang="it-IT" sz="2400" dirty="0" err="1"/>
              <a:t>environment</a:t>
            </a:r>
            <a:r>
              <a:rPr lang="it-IT" sz="2400" dirty="0"/>
              <a:t> and </a:t>
            </a:r>
            <a:r>
              <a:rPr lang="it-IT" sz="2400" dirty="0" err="1"/>
              <a:t>therefore</a:t>
            </a:r>
            <a:r>
              <a:rPr lang="it-IT" sz="2400" dirty="0"/>
              <a:t> the strategy and the </a:t>
            </a:r>
            <a:r>
              <a:rPr lang="it-IT" sz="2400" dirty="0" err="1"/>
              <a:t>results</a:t>
            </a:r>
            <a:r>
              <a:rPr lang="it-IT" sz="2400" dirty="0"/>
              <a:t> of an </a:t>
            </a:r>
            <a:r>
              <a:rPr lang="it-IT" sz="2400" dirty="0" err="1"/>
              <a:t>organization</a:t>
            </a:r>
            <a:endParaRPr lang="it-IT" sz="2400" dirty="0"/>
          </a:p>
          <a:p>
            <a:r>
              <a:rPr lang="it-IT" sz="2400" dirty="0" err="1"/>
              <a:t>External</a:t>
            </a:r>
            <a:r>
              <a:rPr lang="it-IT" sz="2400" dirty="0"/>
              <a:t> </a:t>
            </a:r>
            <a:r>
              <a:rPr lang="it-IT" sz="2400" dirty="0" err="1"/>
              <a:t>factors</a:t>
            </a:r>
            <a:r>
              <a:rPr lang="it-IT" sz="2400" dirty="0"/>
              <a:t> can create </a:t>
            </a:r>
            <a:r>
              <a:rPr lang="it-IT" sz="2400" dirty="0" err="1"/>
              <a:t>both</a:t>
            </a:r>
            <a:r>
              <a:rPr lang="it-IT" sz="2400" dirty="0"/>
              <a:t> </a:t>
            </a:r>
            <a:r>
              <a:rPr lang="it-IT" sz="2400" dirty="0" err="1"/>
              <a:t>opportunities</a:t>
            </a:r>
            <a:r>
              <a:rPr lang="it-IT" sz="2400" dirty="0"/>
              <a:t> and </a:t>
            </a:r>
            <a:r>
              <a:rPr lang="it-IT" sz="2400" dirty="0" err="1"/>
              <a:t>threaths</a:t>
            </a:r>
            <a:r>
              <a:rPr lang="it-IT" sz="2400" dirty="0"/>
              <a:t>, </a:t>
            </a:r>
            <a:r>
              <a:rPr lang="it-IT" sz="2400" dirty="0" err="1"/>
              <a:t>therefore</a:t>
            </a:r>
            <a:r>
              <a:rPr lang="it-IT" sz="2400" dirty="0"/>
              <a:t> the </a:t>
            </a:r>
            <a:r>
              <a:rPr lang="it-IT" sz="2400" dirty="0" err="1"/>
              <a:t>aim</a:t>
            </a:r>
            <a:r>
              <a:rPr lang="it-IT" sz="2400" dirty="0"/>
              <a:t> of PEST-PESTLE </a:t>
            </a:r>
            <a:r>
              <a:rPr lang="it-IT" sz="2400" dirty="0" err="1"/>
              <a:t>anslysis</a:t>
            </a:r>
            <a:r>
              <a:rPr lang="it-IT" sz="2400" dirty="0"/>
              <a:t> </a:t>
            </a:r>
            <a:r>
              <a:rPr lang="it-IT" sz="2400" dirty="0" err="1"/>
              <a:t>is</a:t>
            </a:r>
            <a:r>
              <a:rPr lang="it-IT" sz="2400" dirty="0"/>
              <a:t> to:</a:t>
            </a:r>
          </a:p>
          <a:p>
            <a:pPr lvl="1">
              <a:buFont typeface="Wingdings" panose="05000000000000000000" pitchFamily="2" charset="2"/>
              <a:buChar char="ü"/>
            </a:pPr>
            <a:r>
              <a:rPr lang="it-IT" dirty="0" err="1"/>
              <a:t>Find</a:t>
            </a:r>
            <a:r>
              <a:rPr lang="it-IT" dirty="0"/>
              <a:t> out the </a:t>
            </a:r>
            <a:r>
              <a:rPr lang="it-IT" dirty="0" err="1"/>
              <a:t>external</a:t>
            </a:r>
            <a:r>
              <a:rPr lang="it-IT" dirty="0"/>
              <a:t> </a:t>
            </a:r>
            <a:r>
              <a:rPr lang="it-IT" dirty="0" err="1"/>
              <a:t>environment</a:t>
            </a:r>
            <a:r>
              <a:rPr lang="it-IT" dirty="0"/>
              <a:t> </a:t>
            </a:r>
            <a:r>
              <a:rPr lang="it-IT" dirty="0" err="1"/>
              <a:t>that</a:t>
            </a:r>
            <a:r>
              <a:rPr lang="it-IT" dirty="0"/>
              <a:t> can </a:t>
            </a:r>
            <a:r>
              <a:rPr lang="it-IT" dirty="0" err="1"/>
              <a:t>affect</a:t>
            </a:r>
            <a:r>
              <a:rPr lang="it-IT" dirty="0"/>
              <a:t> an </a:t>
            </a:r>
            <a:r>
              <a:rPr lang="it-IT" dirty="0" err="1"/>
              <a:t>organization</a:t>
            </a:r>
            <a:endParaRPr lang="it-IT" dirty="0"/>
          </a:p>
          <a:p>
            <a:pPr lvl="1">
              <a:buFont typeface="Wingdings" panose="05000000000000000000" pitchFamily="2" charset="2"/>
              <a:buChar char="ü"/>
            </a:pPr>
            <a:r>
              <a:rPr lang="it-IT" dirty="0" err="1"/>
              <a:t>Identify</a:t>
            </a:r>
            <a:r>
              <a:rPr lang="it-IT" dirty="0"/>
              <a:t> the </a:t>
            </a:r>
            <a:r>
              <a:rPr lang="it-IT" dirty="0" err="1"/>
              <a:t>external</a:t>
            </a:r>
            <a:r>
              <a:rPr lang="it-IT" dirty="0"/>
              <a:t> </a:t>
            </a:r>
            <a:r>
              <a:rPr lang="it-IT" dirty="0" err="1"/>
              <a:t>factors</a:t>
            </a:r>
            <a:r>
              <a:rPr lang="it-IT" dirty="0"/>
              <a:t> </a:t>
            </a:r>
            <a:r>
              <a:rPr lang="it-IT" dirty="0" err="1"/>
              <a:t>that</a:t>
            </a:r>
            <a:r>
              <a:rPr lang="it-IT" dirty="0"/>
              <a:t> </a:t>
            </a:r>
            <a:r>
              <a:rPr lang="it-IT" dirty="0" err="1"/>
              <a:t>may</a:t>
            </a:r>
            <a:r>
              <a:rPr lang="it-IT" dirty="0"/>
              <a:t> </a:t>
            </a:r>
            <a:r>
              <a:rPr lang="it-IT" dirty="0" err="1"/>
              <a:t>change</a:t>
            </a:r>
            <a:r>
              <a:rPr lang="it-IT" dirty="0"/>
              <a:t> in the future</a:t>
            </a:r>
          </a:p>
          <a:p>
            <a:pPr lvl="1">
              <a:buFont typeface="Wingdings" panose="05000000000000000000" pitchFamily="2" charset="2"/>
              <a:buChar char="ü"/>
            </a:pPr>
            <a:r>
              <a:rPr lang="it-IT" dirty="0"/>
              <a:t>Exploit </a:t>
            </a:r>
            <a:r>
              <a:rPr lang="it-IT" dirty="0" err="1"/>
              <a:t>changes</a:t>
            </a:r>
            <a:r>
              <a:rPr lang="it-IT" dirty="0"/>
              <a:t> or </a:t>
            </a:r>
            <a:r>
              <a:rPr lang="it-IT" dirty="0" err="1"/>
              <a:t>defend</a:t>
            </a:r>
            <a:r>
              <a:rPr lang="it-IT" dirty="0"/>
              <a:t> the </a:t>
            </a:r>
            <a:r>
              <a:rPr lang="it-IT" dirty="0" err="1"/>
              <a:t>organization</a:t>
            </a:r>
            <a:r>
              <a:rPr lang="it-IT" dirty="0"/>
              <a:t> </a:t>
            </a:r>
            <a:r>
              <a:rPr lang="it-IT" dirty="0" err="1"/>
              <a:t>against</a:t>
            </a:r>
            <a:r>
              <a:rPr lang="it-IT" dirty="0"/>
              <a:t> </a:t>
            </a:r>
            <a:r>
              <a:rPr lang="it-IT" dirty="0" err="1"/>
              <a:t>them</a:t>
            </a:r>
            <a:r>
              <a:rPr lang="it-IT" dirty="0"/>
              <a:t> </a:t>
            </a:r>
            <a:r>
              <a:rPr lang="it-IT" dirty="0" err="1"/>
              <a:t>better</a:t>
            </a:r>
            <a:r>
              <a:rPr lang="it-IT" dirty="0"/>
              <a:t>  </a:t>
            </a:r>
            <a:r>
              <a:rPr lang="it-IT" dirty="0" err="1"/>
              <a:t>than</a:t>
            </a:r>
            <a:r>
              <a:rPr lang="it-IT" dirty="0"/>
              <a:t> competitors </a:t>
            </a:r>
            <a:r>
              <a:rPr lang="it-IT" dirty="0" err="1"/>
              <a:t>would</a:t>
            </a:r>
            <a:r>
              <a:rPr lang="it-IT" dirty="0"/>
              <a:t> do</a:t>
            </a:r>
          </a:p>
          <a:p>
            <a:r>
              <a:rPr lang="it-IT" sz="2400" dirty="0"/>
              <a:t>The </a:t>
            </a:r>
            <a:r>
              <a:rPr lang="it-IT" sz="2400" dirty="0" err="1"/>
              <a:t>result</a:t>
            </a:r>
            <a:r>
              <a:rPr lang="it-IT" sz="2400" dirty="0"/>
              <a:t> of PEST-PESTLE </a:t>
            </a:r>
            <a:r>
              <a:rPr lang="it-IT" sz="2400" dirty="0" err="1"/>
              <a:t>analysis</a:t>
            </a:r>
            <a:r>
              <a:rPr lang="it-IT" sz="2400" dirty="0"/>
              <a:t> </a:t>
            </a:r>
            <a:r>
              <a:rPr lang="it-IT" sz="2400" dirty="0" err="1"/>
              <a:t>is</a:t>
            </a:r>
            <a:r>
              <a:rPr lang="it-IT" sz="2400" dirty="0"/>
              <a:t> an </a:t>
            </a:r>
            <a:r>
              <a:rPr lang="it-IT" sz="2400" dirty="0" err="1"/>
              <a:t>understanding</a:t>
            </a:r>
            <a:r>
              <a:rPr lang="it-IT" sz="2400" dirty="0"/>
              <a:t> of the </a:t>
            </a:r>
            <a:r>
              <a:rPr lang="it-IT" sz="2400" dirty="0" err="1"/>
              <a:t>overall</a:t>
            </a:r>
            <a:r>
              <a:rPr lang="it-IT" sz="2400" dirty="0"/>
              <a:t> picture </a:t>
            </a:r>
            <a:r>
              <a:rPr lang="it-IT" sz="2400" dirty="0" err="1"/>
              <a:t>surrounding</a:t>
            </a:r>
            <a:r>
              <a:rPr lang="it-IT" sz="2400" dirty="0"/>
              <a:t> the </a:t>
            </a:r>
            <a:r>
              <a:rPr lang="it-IT" sz="2400" dirty="0" err="1"/>
              <a:t>organization</a:t>
            </a:r>
            <a:endParaRPr lang="it-IT" sz="2400" dirty="0"/>
          </a:p>
        </p:txBody>
      </p:sp>
    </p:spTree>
    <p:extLst>
      <p:ext uri="{BB962C8B-B14F-4D97-AF65-F5344CB8AC3E}">
        <p14:creationId xmlns:p14="http://schemas.microsoft.com/office/powerpoint/2010/main" val="332525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PEST-PESLTE Analysis (3/4)</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7" name="Sottotitolo 2"/>
          <p:cNvSpPr txBox="1">
            <a:spLocks/>
          </p:cNvSpPr>
          <p:nvPr/>
        </p:nvSpPr>
        <p:spPr>
          <a:xfrm>
            <a:off x="1524000" y="6184320"/>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375137" y="1452301"/>
            <a:ext cx="11248293" cy="4845557"/>
          </a:xfrm>
        </p:spPr>
        <p:txBody>
          <a:bodyPr>
            <a:normAutofit lnSpcReduction="10000"/>
          </a:bodyPr>
          <a:lstStyle/>
          <a:p>
            <a:pPr marL="0" indent="0">
              <a:buNone/>
            </a:pPr>
            <a:r>
              <a:rPr lang="it-IT" sz="2400" b="1" dirty="0" err="1"/>
              <a:t>Political</a:t>
            </a:r>
            <a:r>
              <a:rPr lang="it-IT" sz="2400" b="1" dirty="0"/>
              <a:t> </a:t>
            </a:r>
            <a:r>
              <a:rPr lang="it-IT" sz="2400" b="1" dirty="0" err="1"/>
              <a:t>factors</a:t>
            </a:r>
            <a:r>
              <a:rPr lang="it-IT" sz="2400" b="1" dirty="0"/>
              <a:t> </a:t>
            </a:r>
            <a:r>
              <a:rPr lang="it-IT" sz="2400" dirty="0"/>
              <a:t>- </a:t>
            </a:r>
            <a:r>
              <a:rPr lang="en-US" sz="2400" dirty="0"/>
              <a:t>Political or politically motivated factors that could impact the organization (e.g. Government policy, political stability or instability, competition regulation, tax policy, ….)</a:t>
            </a:r>
          </a:p>
          <a:p>
            <a:pPr marL="0" indent="0">
              <a:buNone/>
            </a:pPr>
            <a:r>
              <a:rPr lang="en-US" sz="2400" b="1" dirty="0"/>
              <a:t>Economic factors </a:t>
            </a:r>
            <a:r>
              <a:rPr lang="en-US" sz="2400" dirty="0"/>
              <a:t>- Overall economic forces that could impact on company’s success (e.g. Economic trends, growth rates, international exchange rates, labor costs, inflation, interest rates, raw material costs, …)</a:t>
            </a:r>
          </a:p>
          <a:p>
            <a:pPr marL="0" indent="0">
              <a:buNone/>
            </a:pPr>
            <a:r>
              <a:rPr lang="en-US" sz="2400" b="1" dirty="0"/>
              <a:t>Social factors </a:t>
            </a:r>
            <a:r>
              <a:rPr lang="en-US" sz="2400" dirty="0"/>
              <a:t>- Social attitudes, behaviors, and trends that impact on your organization and target market (e.g. Attitudes and shared beliefs about a customer service, religion, cultural taboos, health, work, population growth and demographics, family size/structure, lifestyle trends, …)</a:t>
            </a:r>
          </a:p>
          <a:p>
            <a:pPr marL="0" indent="0">
              <a:buNone/>
            </a:pPr>
            <a:r>
              <a:rPr lang="en-US" sz="2400" b="1" dirty="0"/>
              <a:t>Technological factors </a:t>
            </a:r>
            <a:r>
              <a:rPr lang="en-US" sz="2400" dirty="0"/>
              <a:t>- Technology that can affect the way you make, distribute, and market your products and services (e.g. Technology and communications infrastructure, competitor technology and development, emerging technologies, intellectual property regulation, technology incentives, ….)</a:t>
            </a:r>
          </a:p>
          <a:p>
            <a:pPr marL="0" indent="0">
              <a:buNone/>
            </a:pPr>
            <a:endParaRPr lang="it-IT" sz="2400" dirty="0"/>
          </a:p>
        </p:txBody>
      </p:sp>
    </p:spTree>
    <p:extLst>
      <p:ext uri="{BB962C8B-B14F-4D97-AF65-F5344CB8AC3E}">
        <p14:creationId xmlns:p14="http://schemas.microsoft.com/office/powerpoint/2010/main" val="360724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PEST-PESLTE Analysis (4/4)</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7" name="Sottotitolo 2"/>
          <p:cNvSpPr txBox="1">
            <a:spLocks/>
          </p:cNvSpPr>
          <p:nvPr/>
        </p:nvSpPr>
        <p:spPr>
          <a:xfrm>
            <a:off x="1524000" y="6414842"/>
            <a:ext cx="9144000" cy="3651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3FE67098-8817-4839-8AA8-7A2459C35993}"/>
              </a:ext>
            </a:extLst>
          </p:cNvPr>
          <p:cNvSpPr>
            <a:spLocks noGrp="1"/>
          </p:cNvSpPr>
          <p:nvPr>
            <p:ph idx="1"/>
          </p:nvPr>
        </p:nvSpPr>
        <p:spPr>
          <a:xfrm>
            <a:off x="375137" y="1452301"/>
            <a:ext cx="11248293" cy="4845557"/>
          </a:xfrm>
        </p:spPr>
        <p:txBody>
          <a:bodyPr>
            <a:normAutofit/>
          </a:bodyPr>
          <a:lstStyle/>
          <a:p>
            <a:pPr marL="0" indent="0">
              <a:buNone/>
            </a:pPr>
            <a:r>
              <a:rPr lang="it-IT" sz="2400" b="1" dirty="0" err="1"/>
              <a:t>Political</a:t>
            </a:r>
            <a:r>
              <a:rPr lang="it-IT" sz="2400" b="1" dirty="0"/>
              <a:t> </a:t>
            </a:r>
            <a:r>
              <a:rPr lang="it-IT" sz="2400" b="1" dirty="0" err="1"/>
              <a:t>factors</a:t>
            </a:r>
            <a:r>
              <a:rPr lang="it-IT" sz="2400" b="1" dirty="0"/>
              <a:t> </a:t>
            </a:r>
          </a:p>
          <a:p>
            <a:pPr lvl="1">
              <a:buFont typeface="Wingdings" panose="05000000000000000000" pitchFamily="2" charset="2"/>
              <a:buChar char="ü"/>
            </a:pPr>
            <a:r>
              <a:rPr lang="en-US" sz="2000" dirty="0"/>
              <a:t>What government policies or political groups could be beneficial or detrimental to our success?</a:t>
            </a:r>
          </a:p>
          <a:p>
            <a:pPr lvl="1">
              <a:buFont typeface="Wingdings" panose="05000000000000000000" pitchFamily="2" charset="2"/>
              <a:buChar char="ü"/>
            </a:pPr>
            <a:r>
              <a:rPr lang="en-US" sz="2000" dirty="0"/>
              <a:t>Is the political environment stable or likely to change?</a:t>
            </a:r>
            <a:endParaRPr lang="it-IT" sz="2000" dirty="0"/>
          </a:p>
          <a:p>
            <a:pPr marL="0" indent="0">
              <a:buNone/>
            </a:pPr>
            <a:r>
              <a:rPr lang="en-US" sz="2400" b="1" dirty="0"/>
              <a:t>Economic factors </a:t>
            </a:r>
          </a:p>
          <a:p>
            <a:pPr lvl="1">
              <a:buFont typeface="Wingdings" panose="05000000000000000000" pitchFamily="2" charset="2"/>
              <a:buChar char="ü"/>
            </a:pPr>
            <a:r>
              <a:rPr lang="en-US" sz="2000" dirty="0"/>
              <a:t>What economic factors will affect us moving forward?</a:t>
            </a:r>
          </a:p>
          <a:p>
            <a:pPr lvl="1">
              <a:buFont typeface="Wingdings" panose="05000000000000000000" pitchFamily="2" charset="2"/>
              <a:buChar char="ü"/>
            </a:pPr>
            <a:r>
              <a:rPr lang="en-US" sz="2000" dirty="0"/>
              <a:t>How does the performance of the economy affect us at the moment?</a:t>
            </a:r>
          </a:p>
          <a:p>
            <a:pPr lvl="1">
              <a:buFont typeface="Wingdings" panose="05000000000000000000" pitchFamily="2" charset="2"/>
              <a:buChar char="ü"/>
            </a:pPr>
            <a:r>
              <a:rPr lang="en-US" sz="2000" dirty="0"/>
              <a:t>How are our pricing, revenues, and costs impacted by each economic factor?</a:t>
            </a:r>
          </a:p>
          <a:p>
            <a:pPr marL="0" indent="0">
              <a:buNone/>
            </a:pPr>
            <a:r>
              <a:rPr lang="en-US" sz="2400" b="1" dirty="0"/>
              <a:t>Social factors </a:t>
            </a:r>
          </a:p>
          <a:p>
            <a:pPr lvl="1">
              <a:buFont typeface="Wingdings" panose="05000000000000000000" pitchFamily="2" charset="2"/>
              <a:buChar char="ü"/>
            </a:pPr>
            <a:r>
              <a:rPr lang="en-US" sz="2000" dirty="0"/>
              <a:t>How do our customer’s beliefs and values influence their buying habits?</a:t>
            </a:r>
          </a:p>
          <a:p>
            <a:pPr lvl="1">
              <a:buFont typeface="Wingdings" panose="05000000000000000000" pitchFamily="2" charset="2"/>
              <a:buChar char="ü"/>
            </a:pPr>
            <a:r>
              <a:rPr lang="en-US" sz="2000" dirty="0"/>
              <a:t>How do cultural trends and human behavior play a role in our business?	</a:t>
            </a:r>
          </a:p>
          <a:p>
            <a:pPr marL="0" indent="0">
              <a:buNone/>
            </a:pPr>
            <a:r>
              <a:rPr lang="en-US" sz="2400" b="1" dirty="0"/>
              <a:t>Technological factors</a:t>
            </a:r>
          </a:p>
          <a:p>
            <a:pPr lvl="1">
              <a:buFont typeface="Wingdings" panose="05000000000000000000" pitchFamily="2" charset="2"/>
              <a:buChar char="ü"/>
            </a:pPr>
            <a:r>
              <a:rPr lang="en-US" sz="2000" dirty="0"/>
              <a:t>What technological advancements and innovations are available or on the horizon?</a:t>
            </a:r>
          </a:p>
          <a:p>
            <a:pPr lvl="1">
              <a:buFont typeface="Wingdings" panose="05000000000000000000" pitchFamily="2" charset="2"/>
              <a:buChar char="ü"/>
            </a:pPr>
            <a:r>
              <a:rPr lang="en-US" sz="2000" dirty="0"/>
              <a:t>How will this technology impact on our operations?</a:t>
            </a:r>
            <a:endParaRPr lang="it-IT" sz="2000" dirty="0"/>
          </a:p>
        </p:txBody>
      </p:sp>
    </p:spTree>
    <p:extLst>
      <p:ext uri="{BB962C8B-B14F-4D97-AF65-F5344CB8AC3E}">
        <p14:creationId xmlns:p14="http://schemas.microsoft.com/office/powerpoint/2010/main" val="156384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5137" y="253756"/>
            <a:ext cx="10515600" cy="1325563"/>
          </a:xfrm>
        </p:spPr>
        <p:txBody>
          <a:bodyPr/>
          <a:lstStyle/>
          <a:p>
            <a:r>
              <a:rPr lang="it-IT" b="1" dirty="0">
                <a:solidFill>
                  <a:srgbClr val="FF0000"/>
                </a:solidFill>
              </a:rPr>
              <a:t>PEST-PESLTE Analysis template: an </a:t>
            </a:r>
            <a:r>
              <a:rPr lang="it-IT" b="1" dirty="0" err="1">
                <a:solidFill>
                  <a:srgbClr val="FF0000"/>
                </a:solidFill>
              </a:rPr>
              <a:t>example</a:t>
            </a:r>
            <a:r>
              <a:rPr lang="it-IT" b="1" dirty="0">
                <a:solidFill>
                  <a:srgbClr val="FF0000"/>
                </a:solidFill>
              </a:rPr>
              <a:t> (1/2)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7" name="Sottotitolo 2"/>
          <p:cNvSpPr txBox="1">
            <a:spLocks/>
          </p:cNvSpPr>
          <p:nvPr/>
        </p:nvSpPr>
        <p:spPr>
          <a:xfrm>
            <a:off x="1524000" y="6414842"/>
            <a:ext cx="9144000" cy="3651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graphicFrame>
        <p:nvGraphicFramePr>
          <p:cNvPr id="9" name="Tabella 8">
            <a:extLst>
              <a:ext uri="{FF2B5EF4-FFF2-40B4-BE49-F238E27FC236}">
                <a16:creationId xmlns:a16="http://schemas.microsoft.com/office/drawing/2014/main" id="{B51239D4-4EA2-4010-A881-B3DA17BE8317}"/>
              </a:ext>
            </a:extLst>
          </p:cNvPr>
          <p:cNvGraphicFramePr>
            <a:graphicFrameLocks noGrp="1"/>
          </p:cNvGraphicFramePr>
          <p:nvPr>
            <p:extLst>
              <p:ext uri="{D42A27DB-BD31-4B8C-83A1-F6EECF244321}">
                <p14:modId xmlns:p14="http://schemas.microsoft.com/office/powerpoint/2010/main" val="1525772263"/>
              </p:ext>
            </p:extLst>
          </p:nvPr>
        </p:nvGraphicFramePr>
        <p:xfrm>
          <a:off x="773723" y="1495984"/>
          <a:ext cx="10826262" cy="4718539"/>
        </p:xfrm>
        <a:graphic>
          <a:graphicData uri="http://schemas.openxmlformats.org/drawingml/2006/table">
            <a:tbl>
              <a:tblPr firstRow="1" bandRow="1">
                <a:tableStyleId>{5940675A-B579-460E-94D1-54222C63F5DA}</a:tableStyleId>
              </a:tblPr>
              <a:tblGrid>
                <a:gridCol w="5413131">
                  <a:extLst>
                    <a:ext uri="{9D8B030D-6E8A-4147-A177-3AD203B41FA5}">
                      <a16:colId xmlns:a16="http://schemas.microsoft.com/office/drawing/2014/main" val="2902925474"/>
                    </a:ext>
                  </a:extLst>
                </a:gridCol>
                <a:gridCol w="5413131">
                  <a:extLst>
                    <a:ext uri="{9D8B030D-6E8A-4147-A177-3AD203B41FA5}">
                      <a16:colId xmlns:a16="http://schemas.microsoft.com/office/drawing/2014/main" val="3350509658"/>
                    </a:ext>
                  </a:extLst>
                </a:gridCol>
              </a:tblGrid>
              <a:tr h="2539179">
                <a:tc>
                  <a:txBody>
                    <a:bodyPr/>
                    <a:lstStyle/>
                    <a:p>
                      <a:r>
                        <a:rPr lang="it-IT" sz="2400" b="1" dirty="0"/>
                        <a:t>POLITICAL FACTORS</a:t>
                      </a:r>
                    </a:p>
                    <a:p>
                      <a:r>
                        <a:rPr lang="en-US" sz="1600" b="0" dirty="0"/>
                        <a:t>Government stability and likely changes; Corruption level; Tax policy (rates and incentives); Regulation/de-regulation; Trade control; Import restrictions (quality and quantity); Competition regulation; Government involvement in trade unions and agreements; Copyright, patents / Intellectual property law; Consumer protection and e-commerce; Employment law</a:t>
                      </a:r>
                      <a:endParaRPr lang="it-IT" sz="1600" b="0" dirty="0"/>
                    </a:p>
                  </a:txBody>
                  <a:tcPr/>
                </a:tc>
                <a:tc>
                  <a:txBody>
                    <a:bodyPr/>
                    <a:lstStyle/>
                    <a:p>
                      <a:r>
                        <a:rPr lang="it-IT" sz="2400" b="1" dirty="0"/>
                        <a:t>ECONOMIC FACTORS</a:t>
                      </a:r>
                    </a:p>
                    <a:p>
                      <a:r>
                        <a:rPr lang="en-US" sz="1600" b="0" dirty="0"/>
                        <a:t>Growth rates; Inflation rate; Interest rates; Exchange rates; Unemployment trends; Labor costs; Credit availability; Fiscal policies; Price fluctuations</a:t>
                      </a:r>
                      <a:endParaRPr lang="it-IT" sz="1600" b="0" dirty="0"/>
                    </a:p>
                  </a:txBody>
                  <a:tcPr/>
                </a:tc>
                <a:extLst>
                  <a:ext uri="{0D108BD9-81ED-4DB2-BD59-A6C34878D82A}">
                    <a16:rowId xmlns:a16="http://schemas.microsoft.com/office/drawing/2014/main" val="681809376"/>
                  </a:ext>
                </a:extLst>
              </a:tr>
              <a:tr h="2179360">
                <a:tc>
                  <a:txBody>
                    <a:bodyPr/>
                    <a:lstStyle/>
                    <a:p>
                      <a:r>
                        <a:rPr lang="it-IT" sz="2400" b="1" dirty="0"/>
                        <a:t>SOCIAL FACTORS</a:t>
                      </a:r>
                    </a:p>
                    <a:p>
                      <a:r>
                        <a:rPr lang="en-US" sz="1600" b="0" dirty="0"/>
                        <a:t>Education level; Attitudes toward imported goods and services; Attitudes toward work, leisure, career and retirement; Attitudes toward product quality and customer service; Attitudes toward saving and investing; Lifestyles; Buying habits; Population growth rate; Age distribution and life expectancy rates; Sex distribution; Average disposable income level</a:t>
                      </a:r>
                    </a:p>
                    <a:p>
                      <a:r>
                        <a:rPr lang="en-US" sz="1600" b="0" dirty="0"/>
                        <a:t>Social classes</a:t>
                      </a:r>
                      <a:endParaRPr lang="it-IT" sz="1600" b="0" dirty="0"/>
                    </a:p>
                  </a:txBody>
                  <a:tcPr/>
                </a:tc>
                <a:tc>
                  <a:txBody>
                    <a:bodyPr/>
                    <a:lstStyle/>
                    <a:p>
                      <a:r>
                        <a:rPr lang="it-IT" sz="2400" b="1" dirty="0"/>
                        <a:t>TECHNOLOGICAL FACTORS</a:t>
                      </a:r>
                    </a:p>
                    <a:p>
                      <a:r>
                        <a:rPr lang="en-US" sz="1600" b="0" dirty="0"/>
                        <a:t>Rate of technological change; Spending on research &amp; development; Technology incentives; Legislation regarding technology; Technology level in your industry</a:t>
                      </a:r>
                      <a:endParaRPr lang="it-IT" sz="1600" b="0" dirty="0"/>
                    </a:p>
                  </a:txBody>
                  <a:tcPr/>
                </a:tc>
                <a:extLst>
                  <a:ext uri="{0D108BD9-81ED-4DB2-BD59-A6C34878D82A}">
                    <a16:rowId xmlns:a16="http://schemas.microsoft.com/office/drawing/2014/main" val="1616200820"/>
                  </a:ext>
                </a:extLst>
              </a:tr>
            </a:tbl>
          </a:graphicData>
        </a:graphic>
      </p:graphicFrame>
    </p:spTree>
    <p:extLst>
      <p:ext uri="{BB962C8B-B14F-4D97-AF65-F5344CB8AC3E}">
        <p14:creationId xmlns:p14="http://schemas.microsoft.com/office/powerpoint/2010/main" val="249821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5137" y="253756"/>
            <a:ext cx="10515600" cy="1325563"/>
          </a:xfrm>
        </p:spPr>
        <p:txBody>
          <a:bodyPr/>
          <a:lstStyle/>
          <a:p>
            <a:r>
              <a:rPr lang="it-IT" b="1" dirty="0">
                <a:solidFill>
                  <a:srgbClr val="FF0000"/>
                </a:solidFill>
              </a:rPr>
              <a:t>PEST-PESLTE Analysis template: an </a:t>
            </a:r>
            <a:r>
              <a:rPr lang="it-IT" b="1" dirty="0" err="1">
                <a:solidFill>
                  <a:srgbClr val="FF0000"/>
                </a:solidFill>
              </a:rPr>
              <a:t>example</a:t>
            </a:r>
            <a:r>
              <a:rPr lang="it-IT" b="1" dirty="0">
                <a:solidFill>
                  <a:srgbClr val="FF0000"/>
                </a:solidFill>
              </a:rPr>
              <a:t>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7" name="Sottotitolo 2"/>
          <p:cNvSpPr txBox="1">
            <a:spLocks/>
          </p:cNvSpPr>
          <p:nvPr/>
        </p:nvSpPr>
        <p:spPr>
          <a:xfrm>
            <a:off x="1524000" y="6414842"/>
            <a:ext cx="9144000" cy="3651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graphicFrame>
        <p:nvGraphicFramePr>
          <p:cNvPr id="3" name="Tabella 2">
            <a:extLst>
              <a:ext uri="{FF2B5EF4-FFF2-40B4-BE49-F238E27FC236}">
                <a16:creationId xmlns:a16="http://schemas.microsoft.com/office/drawing/2014/main" id="{70D2F809-6D6B-4146-B7CC-DE6CF478780A}"/>
              </a:ext>
            </a:extLst>
          </p:cNvPr>
          <p:cNvGraphicFramePr>
            <a:graphicFrameLocks noGrp="1"/>
          </p:cNvGraphicFramePr>
          <p:nvPr>
            <p:extLst>
              <p:ext uri="{D42A27DB-BD31-4B8C-83A1-F6EECF244321}">
                <p14:modId xmlns:p14="http://schemas.microsoft.com/office/powerpoint/2010/main" val="2275859649"/>
              </p:ext>
            </p:extLst>
          </p:nvPr>
        </p:nvGraphicFramePr>
        <p:xfrm>
          <a:off x="1990969" y="1221642"/>
          <a:ext cx="8127999" cy="4924671"/>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384580712"/>
                    </a:ext>
                  </a:extLst>
                </a:gridCol>
                <a:gridCol w="2709333">
                  <a:extLst>
                    <a:ext uri="{9D8B030D-6E8A-4147-A177-3AD203B41FA5}">
                      <a16:colId xmlns:a16="http://schemas.microsoft.com/office/drawing/2014/main" val="2019890810"/>
                    </a:ext>
                  </a:extLst>
                </a:gridCol>
                <a:gridCol w="2709333">
                  <a:extLst>
                    <a:ext uri="{9D8B030D-6E8A-4147-A177-3AD203B41FA5}">
                      <a16:colId xmlns:a16="http://schemas.microsoft.com/office/drawing/2014/main" val="198601060"/>
                    </a:ext>
                  </a:extLst>
                </a:gridCol>
              </a:tblGrid>
              <a:tr h="654051">
                <a:tc>
                  <a:txBody>
                    <a:bodyPr/>
                    <a:lstStyle/>
                    <a:p>
                      <a:pPr algn="ctr"/>
                      <a:r>
                        <a:rPr lang="it-IT" b="1" dirty="0"/>
                        <a:t>Area </a:t>
                      </a:r>
                      <a:r>
                        <a:rPr lang="it-IT" b="1" dirty="0" err="1"/>
                        <a:t>being</a:t>
                      </a:r>
                      <a:r>
                        <a:rPr lang="it-IT" b="1" dirty="0"/>
                        <a:t> </a:t>
                      </a:r>
                      <a:r>
                        <a:rPr lang="it-IT" b="1" dirty="0" err="1"/>
                        <a:t>reviewed</a:t>
                      </a:r>
                      <a:endParaRPr lang="it-IT" b="1" dirty="0"/>
                    </a:p>
                  </a:txBody>
                  <a:tcPr/>
                </a:tc>
                <a:tc>
                  <a:txBody>
                    <a:bodyPr/>
                    <a:lstStyle/>
                    <a:p>
                      <a:pPr algn="ctr"/>
                      <a:r>
                        <a:rPr lang="it-IT" b="1" dirty="0" err="1"/>
                        <a:t>Factors</a:t>
                      </a:r>
                      <a:endParaRPr lang="it-IT" b="1" dirty="0"/>
                    </a:p>
                  </a:txBody>
                  <a:tcPr/>
                </a:tc>
                <a:tc>
                  <a:txBody>
                    <a:bodyPr/>
                    <a:lstStyle/>
                    <a:p>
                      <a:pPr algn="ctr"/>
                      <a:r>
                        <a:rPr lang="it-IT" b="1" dirty="0" err="1"/>
                        <a:t>Effect</a:t>
                      </a:r>
                      <a:r>
                        <a:rPr lang="it-IT" b="1" dirty="0"/>
                        <a:t>: Positive (P) or negative (N)</a:t>
                      </a:r>
                    </a:p>
                  </a:txBody>
                  <a:tcPr/>
                </a:tc>
                <a:extLst>
                  <a:ext uri="{0D108BD9-81ED-4DB2-BD59-A6C34878D82A}">
                    <a16:rowId xmlns:a16="http://schemas.microsoft.com/office/drawing/2014/main" val="1712583836"/>
                  </a:ext>
                </a:extLst>
              </a:tr>
              <a:tr h="1067655">
                <a:tc>
                  <a:txBody>
                    <a:bodyPr/>
                    <a:lstStyle/>
                    <a:p>
                      <a:r>
                        <a:rPr lang="it-IT" i="1" dirty="0" err="1"/>
                        <a:t>Political</a:t>
                      </a:r>
                      <a:r>
                        <a:rPr lang="it-IT" i="1" dirty="0"/>
                        <a:t> </a:t>
                      </a:r>
                      <a:r>
                        <a:rPr lang="it-IT" i="1" dirty="0" err="1"/>
                        <a:t>factors</a:t>
                      </a:r>
                      <a:endParaRPr lang="it-IT" i="1" dirty="0"/>
                    </a:p>
                  </a:txBody>
                  <a:tcPr/>
                </a:tc>
                <a:tc>
                  <a:txBody>
                    <a:bodyPr/>
                    <a:lstStyle/>
                    <a:p>
                      <a:r>
                        <a:rPr lang="it-IT" dirty="0"/>
                        <a:t>1)……</a:t>
                      </a:r>
                    </a:p>
                    <a:p>
                      <a:r>
                        <a:rPr lang="it-IT" dirty="0"/>
                        <a:t>2)……</a:t>
                      </a:r>
                    </a:p>
                    <a:p>
                      <a:r>
                        <a:rPr lang="it-IT" dirty="0"/>
                        <a:t>3)…..</a:t>
                      </a:r>
                    </a:p>
                  </a:txBody>
                  <a:tcPr/>
                </a:tc>
                <a:tc>
                  <a:txBody>
                    <a:bodyPr/>
                    <a:lstStyle/>
                    <a:p>
                      <a:r>
                        <a:rPr lang="it-IT" dirty="0"/>
                        <a:t>1)P/N</a:t>
                      </a:r>
                    </a:p>
                    <a:p>
                      <a:r>
                        <a:rPr lang="it-IT" dirty="0"/>
                        <a:t>2)P/N</a:t>
                      </a:r>
                    </a:p>
                    <a:p>
                      <a:r>
                        <a:rPr lang="it-IT" dirty="0"/>
                        <a:t>3)P/N</a:t>
                      </a:r>
                    </a:p>
                  </a:txBody>
                  <a:tcPr/>
                </a:tc>
                <a:extLst>
                  <a:ext uri="{0D108BD9-81ED-4DB2-BD59-A6C34878D82A}">
                    <a16:rowId xmlns:a16="http://schemas.microsoft.com/office/drawing/2014/main" val="2905956362"/>
                  </a:ext>
                </a:extLst>
              </a:tr>
              <a:tr h="1067655">
                <a:tc>
                  <a:txBody>
                    <a:bodyPr/>
                    <a:lstStyle/>
                    <a:p>
                      <a:r>
                        <a:rPr lang="it-IT" i="1" dirty="0" err="1"/>
                        <a:t>Economic</a:t>
                      </a:r>
                      <a:r>
                        <a:rPr lang="it-IT" i="1" dirty="0"/>
                        <a:t> </a:t>
                      </a:r>
                      <a:r>
                        <a:rPr lang="it-IT" i="1" dirty="0" err="1"/>
                        <a:t>factors</a:t>
                      </a:r>
                      <a:endParaRPr lang="it-IT" i="1" dirty="0"/>
                    </a:p>
                  </a:txBody>
                  <a:tcPr/>
                </a:tc>
                <a:tc>
                  <a:txBody>
                    <a:bodyPr/>
                    <a:lstStyle/>
                    <a:p>
                      <a:r>
                        <a:rPr lang="it-IT" dirty="0"/>
                        <a:t>1)….</a:t>
                      </a:r>
                    </a:p>
                    <a:p>
                      <a:r>
                        <a:rPr lang="it-IT" dirty="0"/>
                        <a:t>2)….</a:t>
                      </a:r>
                    </a:p>
                    <a:p>
                      <a:r>
                        <a:rPr lang="it-IT" dirty="0"/>
                        <a:t>3)</a:t>
                      </a:r>
                    </a:p>
                  </a:txBody>
                  <a:tcPr/>
                </a:tc>
                <a:tc>
                  <a:txBody>
                    <a:bodyPr/>
                    <a:lstStyle/>
                    <a:p>
                      <a:r>
                        <a:rPr lang="it-IT" dirty="0"/>
                        <a:t>1)P/N</a:t>
                      </a:r>
                    </a:p>
                    <a:p>
                      <a:r>
                        <a:rPr lang="it-IT" dirty="0"/>
                        <a:t>2)P/N</a:t>
                      </a:r>
                    </a:p>
                    <a:p>
                      <a:r>
                        <a:rPr lang="it-IT" dirty="0"/>
                        <a:t>3)P/N</a:t>
                      </a:r>
                    </a:p>
                  </a:txBody>
                  <a:tcPr/>
                </a:tc>
                <a:extLst>
                  <a:ext uri="{0D108BD9-81ED-4DB2-BD59-A6C34878D82A}">
                    <a16:rowId xmlns:a16="http://schemas.microsoft.com/office/drawing/2014/main" val="351939873"/>
                  </a:ext>
                </a:extLst>
              </a:tr>
              <a:tr h="1067655">
                <a:tc>
                  <a:txBody>
                    <a:bodyPr/>
                    <a:lstStyle/>
                    <a:p>
                      <a:r>
                        <a:rPr lang="it-IT" i="1" dirty="0"/>
                        <a:t>Social </a:t>
                      </a:r>
                      <a:r>
                        <a:rPr lang="it-IT" i="1" dirty="0" err="1"/>
                        <a:t>factors</a:t>
                      </a:r>
                      <a:endParaRPr lang="it-IT" i="1" dirty="0"/>
                    </a:p>
                  </a:txBody>
                  <a:tcPr/>
                </a:tc>
                <a:tc>
                  <a:txBody>
                    <a:bodyPr/>
                    <a:lstStyle/>
                    <a:p>
                      <a:r>
                        <a:rPr lang="it-IT" dirty="0"/>
                        <a:t>1)….</a:t>
                      </a:r>
                    </a:p>
                    <a:p>
                      <a:r>
                        <a:rPr lang="it-IT" dirty="0"/>
                        <a:t>2)….</a:t>
                      </a:r>
                    </a:p>
                    <a:p>
                      <a:r>
                        <a:rPr lang="it-IT" dirty="0"/>
                        <a:t>3)….</a:t>
                      </a:r>
                    </a:p>
                  </a:txBody>
                  <a:tcPr/>
                </a:tc>
                <a:tc>
                  <a:txBody>
                    <a:bodyPr/>
                    <a:lstStyle/>
                    <a:p>
                      <a:r>
                        <a:rPr lang="it-IT" dirty="0"/>
                        <a:t>1)P/N</a:t>
                      </a:r>
                    </a:p>
                    <a:p>
                      <a:r>
                        <a:rPr lang="it-IT" dirty="0"/>
                        <a:t>2)P/N</a:t>
                      </a:r>
                    </a:p>
                    <a:p>
                      <a:r>
                        <a:rPr lang="it-IT" dirty="0"/>
                        <a:t>3)P/N</a:t>
                      </a:r>
                    </a:p>
                  </a:txBody>
                  <a:tcPr/>
                </a:tc>
                <a:extLst>
                  <a:ext uri="{0D108BD9-81ED-4DB2-BD59-A6C34878D82A}">
                    <a16:rowId xmlns:a16="http://schemas.microsoft.com/office/drawing/2014/main" val="4218230348"/>
                  </a:ext>
                </a:extLst>
              </a:tr>
              <a:tr h="1067655">
                <a:tc>
                  <a:txBody>
                    <a:bodyPr/>
                    <a:lstStyle/>
                    <a:p>
                      <a:r>
                        <a:rPr lang="it-IT" i="1" dirty="0" err="1"/>
                        <a:t>Technological</a:t>
                      </a:r>
                      <a:r>
                        <a:rPr lang="it-IT" i="1" dirty="0"/>
                        <a:t> </a:t>
                      </a:r>
                      <a:r>
                        <a:rPr lang="it-IT" i="1" dirty="0" err="1"/>
                        <a:t>factors</a:t>
                      </a:r>
                      <a:endParaRPr lang="it-IT" i="1" dirty="0"/>
                    </a:p>
                  </a:txBody>
                  <a:tcPr/>
                </a:tc>
                <a:tc>
                  <a:txBody>
                    <a:bodyPr/>
                    <a:lstStyle/>
                    <a:p>
                      <a:r>
                        <a:rPr lang="it-IT" dirty="0"/>
                        <a:t>1)….</a:t>
                      </a:r>
                    </a:p>
                    <a:p>
                      <a:r>
                        <a:rPr lang="it-IT" dirty="0"/>
                        <a:t>2)….</a:t>
                      </a:r>
                    </a:p>
                    <a:p>
                      <a:r>
                        <a:rPr lang="it-IT" dirty="0"/>
                        <a:t>3)….</a:t>
                      </a:r>
                    </a:p>
                  </a:txBody>
                  <a:tcPr/>
                </a:tc>
                <a:tc>
                  <a:txBody>
                    <a:bodyPr/>
                    <a:lstStyle/>
                    <a:p>
                      <a:r>
                        <a:rPr lang="it-IT" dirty="0"/>
                        <a:t>1)P/N</a:t>
                      </a:r>
                    </a:p>
                    <a:p>
                      <a:r>
                        <a:rPr lang="it-IT" dirty="0"/>
                        <a:t>2)P/N</a:t>
                      </a:r>
                    </a:p>
                    <a:p>
                      <a:r>
                        <a:rPr lang="it-IT" dirty="0"/>
                        <a:t>3)P/N</a:t>
                      </a:r>
                    </a:p>
                  </a:txBody>
                  <a:tcPr/>
                </a:tc>
                <a:extLst>
                  <a:ext uri="{0D108BD9-81ED-4DB2-BD59-A6C34878D82A}">
                    <a16:rowId xmlns:a16="http://schemas.microsoft.com/office/drawing/2014/main" val="4135541210"/>
                  </a:ext>
                </a:extLst>
              </a:tr>
            </a:tbl>
          </a:graphicData>
        </a:graphic>
      </p:graphicFrame>
    </p:spTree>
    <p:extLst>
      <p:ext uri="{BB962C8B-B14F-4D97-AF65-F5344CB8AC3E}">
        <p14:creationId xmlns:p14="http://schemas.microsoft.com/office/powerpoint/2010/main" val="334200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5137" y="253756"/>
            <a:ext cx="10515600" cy="1325563"/>
          </a:xfrm>
        </p:spPr>
        <p:txBody>
          <a:bodyPr/>
          <a:lstStyle/>
          <a:p>
            <a:r>
              <a:rPr lang="it-IT" b="1" dirty="0" err="1">
                <a:solidFill>
                  <a:srgbClr val="FF0000"/>
                </a:solidFill>
              </a:rPr>
              <a:t>Exercise</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7" name="Sottotitolo 2"/>
          <p:cNvSpPr txBox="1">
            <a:spLocks/>
          </p:cNvSpPr>
          <p:nvPr/>
        </p:nvSpPr>
        <p:spPr>
          <a:xfrm>
            <a:off x="1524000" y="6414842"/>
            <a:ext cx="9144000" cy="3651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
        <p:nvSpPr>
          <p:cNvPr id="8" name="Segnaposto contenuto 7">
            <a:extLst>
              <a:ext uri="{FF2B5EF4-FFF2-40B4-BE49-F238E27FC236}">
                <a16:creationId xmlns:a16="http://schemas.microsoft.com/office/drawing/2014/main" id="{6830D880-49D8-4958-AA3D-67127EEC1611}"/>
              </a:ext>
            </a:extLst>
          </p:cNvPr>
          <p:cNvSpPr>
            <a:spLocks noGrp="1"/>
          </p:cNvSpPr>
          <p:nvPr>
            <p:ph idx="1"/>
          </p:nvPr>
        </p:nvSpPr>
        <p:spPr>
          <a:xfrm>
            <a:off x="375137" y="1452301"/>
            <a:ext cx="11248293" cy="4845557"/>
          </a:xfrm>
        </p:spPr>
        <p:txBody>
          <a:bodyPr>
            <a:normAutofit/>
          </a:bodyPr>
          <a:lstStyle/>
          <a:p>
            <a:pPr marL="0" indent="0">
              <a:buNone/>
            </a:pPr>
            <a:r>
              <a:rPr lang="it-IT" dirty="0" err="1"/>
              <a:t>Apply</a:t>
            </a:r>
            <a:r>
              <a:rPr lang="it-IT" dirty="0"/>
              <a:t> PEST Analysis to LIUC (or to </a:t>
            </a:r>
            <a:r>
              <a:rPr lang="it-IT" dirty="0" err="1"/>
              <a:t>your</a:t>
            </a:r>
            <a:r>
              <a:rPr lang="it-IT" dirty="0"/>
              <a:t>) </a:t>
            </a:r>
            <a:r>
              <a:rPr lang="it-IT" dirty="0" err="1"/>
              <a:t>university</a:t>
            </a:r>
            <a:endParaRPr lang="it-IT" dirty="0"/>
          </a:p>
        </p:txBody>
      </p:sp>
    </p:spTree>
    <p:extLst>
      <p:ext uri="{BB962C8B-B14F-4D97-AF65-F5344CB8AC3E}">
        <p14:creationId xmlns:p14="http://schemas.microsoft.com/office/powerpoint/2010/main" val="8380124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Widescreen</PresentationFormat>
  <Paragraphs>126</Paragraphs>
  <Slides>11</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Wingdings</vt:lpstr>
      <vt:lpstr>Tema di Office</vt:lpstr>
      <vt:lpstr>Strategy Analysis and organization design</vt:lpstr>
      <vt:lpstr>A basic framework for strategy analysis</vt:lpstr>
      <vt:lpstr>PEST - PESTLE Analysis (1/4)</vt:lpstr>
      <vt:lpstr>PEST-PESLTE Analysis (2/4)</vt:lpstr>
      <vt:lpstr>PEST-PESLTE Analysis (3/4)</vt:lpstr>
      <vt:lpstr>PEST-PESLTE Analysis (4/4)</vt:lpstr>
      <vt:lpstr>PEST-PESLTE Analysis template: an example (1/2)</vt:lpstr>
      <vt:lpstr>PEST-PESLTE Analysis template: an example (2/2)</vt:lpstr>
      <vt:lpstr>Exercise</vt:lpstr>
      <vt:lpstr>EXERCISE  Apply the PEST Analysis to a real company</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307</cp:revision>
  <dcterms:created xsi:type="dcterms:W3CDTF">2016-01-08T15:46:19Z</dcterms:created>
  <dcterms:modified xsi:type="dcterms:W3CDTF">2019-03-12T07:58:35Z</dcterms:modified>
</cp:coreProperties>
</file>