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51" r:id="rId3"/>
    <p:sldId id="362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6774153-91F6-406E-A87C-F2A01E7CB270}">
          <p14:sldIdLst>
            <p14:sldId id="256"/>
            <p14:sldId id="351"/>
            <p14:sldId id="362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519B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3589" autoAdjust="0"/>
  </p:normalViewPr>
  <p:slideViewPr>
    <p:cSldViewPr snapToGrid="0">
      <p:cViewPr varScale="1">
        <p:scale>
          <a:sx n="65" d="100"/>
          <a:sy n="65" d="100"/>
        </p:scale>
        <p:origin x="703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091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347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416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685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877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303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981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07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28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70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79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986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53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800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67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47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28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20/03/2019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20/03/2019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20/03/2019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20/03/2019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20/03/2019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Strategy Analysis and </a:t>
            </a:r>
            <a:r>
              <a:rPr lang="it-IT" b="1" dirty="0" err="1">
                <a:solidFill>
                  <a:srgbClr val="FF0000"/>
                </a:solidFill>
              </a:rPr>
              <a:t>organization</a:t>
            </a:r>
            <a:r>
              <a:rPr lang="it-IT" b="1" dirty="0">
                <a:solidFill>
                  <a:srgbClr val="FF0000"/>
                </a:solidFill>
              </a:rPr>
              <a:t> design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8FC75068-4B02-4628-9E5C-ED603F8AE2CA}"/>
              </a:ext>
            </a:extLst>
          </p:cNvPr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Appraisal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and capabilities (3/4)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STEP 3) DEVELOPING STRATEGY IMPLICATIONS</a:t>
            </a:r>
          </a:p>
          <a:p>
            <a:pPr marL="0" indent="0">
              <a:buNone/>
            </a:pPr>
            <a:r>
              <a:rPr lang="it-IT" sz="2400" b="1" dirty="0"/>
              <a:t>How do </a:t>
            </a:r>
            <a:r>
              <a:rPr lang="it-IT" sz="2400" b="1" dirty="0" err="1"/>
              <a:t>we</a:t>
            </a:r>
            <a:r>
              <a:rPr lang="it-IT" sz="2400" b="1" dirty="0"/>
              <a:t> exploit </a:t>
            </a:r>
            <a:r>
              <a:rPr lang="it-IT" sz="2400" b="1" dirty="0" err="1"/>
              <a:t>our</a:t>
            </a:r>
            <a:r>
              <a:rPr lang="it-IT" sz="2400" b="1" dirty="0"/>
              <a:t> key </a:t>
            </a:r>
            <a:r>
              <a:rPr lang="it-IT" sz="2400" b="1" dirty="0" err="1"/>
              <a:t>strenghts</a:t>
            </a:r>
            <a:r>
              <a:rPr lang="it-IT" sz="2400" b="1" dirty="0"/>
              <a:t> </a:t>
            </a:r>
            <a:r>
              <a:rPr lang="it-IT" sz="2400" b="1" dirty="0" err="1"/>
              <a:t>most</a:t>
            </a:r>
            <a:r>
              <a:rPr lang="it-IT" sz="2400" b="1" dirty="0"/>
              <a:t> </a:t>
            </a:r>
            <a:r>
              <a:rPr lang="it-IT" sz="2400" b="1" dirty="0" err="1"/>
              <a:t>effectively</a:t>
            </a:r>
            <a:r>
              <a:rPr lang="it-IT" sz="2400" b="1" dirty="0"/>
              <a:t>?</a:t>
            </a:r>
          </a:p>
          <a:p>
            <a:r>
              <a:rPr lang="it-IT" sz="2400" dirty="0"/>
              <a:t>The task </a:t>
            </a:r>
            <a:r>
              <a:rPr lang="it-IT" sz="2400" dirty="0" err="1"/>
              <a:t>is</a:t>
            </a:r>
            <a:r>
              <a:rPr lang="it-IT" sz="2400" dirty="0"/>
              <a:t> to formulate </a:t>
            </a:r>
            <a:r>
              <a:rPr lang="it-IT" sz="2400" dirty="0" err="1"/>
              <a:t>our</a:t>
            </a:r>
            <a:r>
              <a:rPr lang="it-IT" sz="2400" dirty="0"/>
              <a:t> strategy to </a:t>
            </a:r>
            <a:r>
              <a:rPr lang="it-IT" sz="2400" dirty="0" err="1"/>
              <a:t>ensure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these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are </a:t>
            </a:r>
            <a:r>
              <a:rPr lang="it-IT" sz="2400" dirty="0" err="1"/>
              <a:t>deployed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the </a:t>
            </a:r>
            <a:r>
              <a:rPr lang="it-IT" sz="2400" dirty="0" err="1"/>
              <a:t>greatest</a:t>
            </a:r>
            <a:r>
              <a:rPr lang="it-IT" sz="2400" dirty="0"/>
              <a:t> </a:t>
            </a:r>
            <a:r>
              <a:rPr lang="it-IT" sz="2400" dirty="0" err="1"/>
              <a:t>effect</a:t>
            </a:r>
            <a:endParaRPr lang="it-IT" sz="2400" dirty="0"/>
          </a:p>
          <a:p>
            <a:r>
              <a:rPr lang="it-IT" sz="2400" dirty="0" err="1"/>
              <a:t>If</a:t>
            </a:r>
            <a:r>
              <a:rPr lang="it-IT" sz="2400" dirty="0"/>
              <a:t> a company </a:t>
            </a:r>
            <a:r>
              <a:rPr lang="it-IT" sz="2400" dirty="0" err="1"/>
              <a:t>has</a:t>
            </a:r>
            <a:r>
              <a:rPr lang="it-IT" sz="2400" dirty="0"/>
              <a:t> a </a:t>
            </a:r>
            <a:r>
              <a:rPr lang="it-IT" sz="2400" dirty="0" err="1"/>
              <a:t>different</a:t>
            </a:r>
            <a:r>
              <a:rPr lang="it-IT" sz="2400" dirty="0"/>
              <a:t> capabilities </a:t>
            </a:r>
            <a:r>
              <a:rPr lang="it-IT" sz="2400" dirty="0" err="1"/>
              <a:t>profile</a:t>
            </a:r>
            <a:r>
              <a:rPr lang="it-IT" sz="2400" dirty="0"/>
              <a:t>, </a:t>
            </a:r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implies</a:t>
            </a:r>
            <a:r>
              <a:rPr lang="it-IT" sz="2400" dirty="0"/>
              <a:t> </a:t>
            </a:r>
            <a:r>
              <a:rPr lang="it-IT" sz="2400" dirty="0" err="1"/>
              <a:t>differentiation</a:t>
            </a:r>
            <a:r>
              <a:rPr lang="it-IT" sz="2400" dirty="0"/>
              <a:t> of strategies </a:t>
            </a:r>
            <a:r>
              <a:rPr lang="it-IT" sz="2400" dirty="0" err="1"/>
              <a:t>within</a:t>
            </a:r>
            <a:r>
              <a:rPr lang="it-IT" sz="2400" dirty="0"/>
              <a:t> the </a:t>
            </a:r>
            <a:r>
              <a:rPr lang="it-IT" sz="2400" dirty="0" err="1"/>
              <a:t>organization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365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Appraisal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>
                <a:solidFill>
                  <a:srgbClr val="FF0000"/>
                </a:solidFill>
              </a:rPr>
              <a:t>capabilities (4/4</a:t>
            </a:r>
            <a:r>
              <a:rPr lang="it-IT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STEP 3) DEVELOPING STRATEGY IMPLICATIONS</a:t>
            </a:r>
          </a:p>
          <a:p>
            <a:pPr marL="0" indent="0">
              <a:buNone/>
            </a:pPr>
            <a:r>
              <a:rPr lang="it-IT" sz="2400" b="1" dirty="0" err="1"/>
              <a:t>What</a:t>
            </a:r>
            <a:r>
              <a:rPr lang="it-IT" sz="2400" b="1" dirty="0"/>
              <a:t> do </a:t>
            </a:r>
            <a:r>
              <a:rPr lang="it-IT" sz="2400" b="1" dirty="0" err="1"/>
              <a:t>we</a:t>
            </a:r>
            <a:r>
              <a:rPr lang="it-IT" sz="2400" b="1" dirty="0"/>
              <a:t> know </a:t>
            </a:r>
            <a:r>
              <a:rPr lang="it-IT" sz="2400" b="1" dirty="0" err="1"/>
              <a:t>about</a:t>
            </a:r>
            <a:r>
              <a:rPr lang="it-IT" sz="2400" b="1" dirty="0"/>
              <a:t> </a:t>
            </a:r>
            <a:r>
              <a:rPr lang="it-IT" sz="2400" b="1" dirty="0" err="1"/>
              <a:t>our</a:t>
            </a:r>
            <a:r>
              <a:rPr lang="it-IT" sz="2400" b="1" dirty="0"/>
              <a:t> key </a:t>
            </a:r>
            <a:r>
              <a:rPr lang="it-IT" sz="2400" b="1" dirty="0" err="1"/>
              <a:t>weaknesses</a:t>
            </a:r>
            <a:r>
              <a:rPr lang="it-IT" sz="2400" b="1" dirty="0"/>
              <a:t> in </a:t>
            </a:r>
            <a:r>
              <a:rPr lang="it-IT" sz="2400" b="1" dirty="0" err="1"/>
              <a:t>terms</a:t>
            </a:r>
            <a:r>
              <a:rPr lang="it-IT" sz="2400" b="1" dirty="0"/>
              <a:t> of upgrading </a:t>
            </a:r>
            <a:r>
              <a:rPr lang="it-IT" sz="2400" b="1" dirty="0" err="1"/>
              <a:t>them</a:t>
            </a:r>
            <a:r>
              <a:rPr lang="it-IT" sz="2400" b="1" dirty="0"/>
              <a:t> and </a:t>
            </a:r>
            <a:r>
              <a:rPr lang="it-IT" sz="2400" b="1" dirty="0" err="1"/>
              <a:t>reducing</a:t>
            </a:r>
            <a:r>
              <a:rPr lang="it-IT" sz="2400" b="1" dirty="0"/>
              <a:t> </a:t>
            </a:r>
            <a:r>
              <a:rPr lang="it-IT" sz="2400" b="1" dirty="0" err="1"/>
              <a:t>our</a:t>
            </a:r>
            <a:r>
              <a:rPr lang="it-IT" sz="2400" b="1" dirty="0"/>
              <a:t> </a:t>
            </a:r>
            <a:r>
              <a:rPr lang="it-IT" sz="2400" b="1" dirty="0" err="1"/>
              <a:t>vulnerability</a:t>
            </a:r>
            <a:r>
              <a:rPr lang="it-IT" sz="2400" b="1" dirty="0"/>
              <a:t> to </a:t>
            </a:r>
            <a:r>
              <a:rPr lang="it-IT" sz="2400" b="1" dirty="0" err="1"/>
              <a:t>them</a:t>
            </a:r>
            <a:r>
              <a:rPr lang="it-IT" sz="2400" b="1" dirty="0"/>
              <a:t>?</a:t>
            </a:r>
          </a:p>
          <a:p>
            <a:pPr marL="0" indent="0">
              <a:buNone/>
            </a:pPr>
            <a:r>
              <a:rPr lang="it-IT" sz="2400" dirty="0" err="1"/>
              <a:t>Our</a:t>
            </a:r>
            <a:r>
              <a:rPr lang="it-IT" sz="2400" dirty="0"/>
              <a:t> can the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fill</a:t>
            </a:r>
            <a:r>
              <a:rPr lang="it-IT" sz="2400" dirty="0"/>
              <a:t> </a:t>
            </a:r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resource</a:t>
            </a:r>
            <a:r>
              <a:rPr lang="it-IT" sz="2400" dirty="0"/>
              <a:t> gap?</a:t>
            </a:r>
          </a:p>
          <a:p>
            <a:pPr marL="0" indent="0">
              <a:buNone/>
            </a:pP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means</a:t>
            </a:r>
            <a:r>
              <a:rPr lang="it-IT" sz="2400" dirty="0"/>
              <a:t> </a:t>
            </a:r>
            <a:r>
              <a:rPr lang="it-IT" sz="2400" dirty="0" err="1"/>
              <a:t>investing</a:t>
            </a:r>
            <a:r>
              <a:rPr lang="it-IT" sz="2400" dirty="0"/>
              <a:t> in </a:t>
            </a:r>
            <a:r>
              <a:rPr lang="it-IT" sz="2400" dirty="0" err="1"/>
              <a:t>those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and capabilities </a:t>
            </a:r>
            <a:r>
              <a:rPr lang="it-IT" sz="2400" dirty="0" err="1"/>
              <a:t>where</a:t>
            </a:r>
            <a:r>
              <a:rPr lang="it-IT" sz="2400" dirty="0"/>
              <a:t> an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</a:t>
            </a:r>
            <a:r>
              <a:rPr lang="it-IT" sz="2400" dirty="0" err="1"/>
              <a:t>disadvantage</a:t>
            </a:r>
            <a:r>
              <a:rPr lang="it-IT" sz="2400" dirty="0"/>
              <a:t> to </a:t>
            </a:r>
            <a:r>
              <a:rPr lang="it-IT" sz="2400" dirty="0" err="1"/>
              <a:t>its</a:t>
            </a:r>
            <a:r>
              <a:rPr lang="it-IT" sz="2400" dirty="0"/>
              <a:t> </a:t>
            </a:r>
            <a:r>
              <a:rPr lang="it-IT" sz="2400" dirty="0" err="1"/>
              <a:t>main</a:t>
            </a:r>
            <a:r>
              <a:rPr lang="it-IT" sz="2400" dirty="0"/>
              <a:t> competitors</a:t>
            </a:r>
          </a:p>
        </p:txBody>
      </p:sp>
    </p:spTree>
    <p:extLst>
      <p:ext uri="{BB962C8B-B14F-4D97-AF65-F5344CB8AC3E}">
        <p14:creationId xmlns:p14="http://schemas.microsoft.com/office/powerpoint/2010/main" val="146808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19532"/>
            <a:ext cx="9144000" cy="161497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Stakeholders </a:t>
            </a:r>
            <a:r>
              <a:rPr lang="it-IT" b="1" dirty="0" err="1">
                <a:solidFill>
                  <a:srgbClr val="FF0000"/>
                </a:solidFill>
              </a:rPr>
              <a:t>analysis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8FC75068-4B02-4628-9E5C-ED603F8AE2CA}"/>
              </a:ext>
            </a:extLst>
          </p:cNvPr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997267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Stakeholders and strategy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/>
              <a:t>Stakeholders, </a:t>
            </a:r>
            <a:r>
              <a:rPr lang="it-IT" sz="2400" dirty="0" err="1"/>
              <a:t>i.e</a:t>
            </a:r>
            <a:r>
              <a:rPr lang="it-IT" sz="2400" dirty="0"/>
              <a:t> a </a:t>
            </a:r>
            <a:r>
              <a:rPr lang="it-IT" sz="2400" dirty="0" err="1"/>
              <a:t>person</a:t>
            </a:r>
            <a:r>
              <a:rPr lang="it-IT" sz="2400" dirty="0"/>
              <a:t>, a group or an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</a:t>
            </a:r>
            <a:r>
              <a:rPr lang="it-IT" sz="2400" dirty="0" err="1"/>
              <a:t>interest</a:t>
            </a:r>
            <a:r>
              <a:rPr lang="it-IT" sz="2400" dirty="0"/>
              <a:t> or </a:t>
            </a:r>
            <a:r>
              <a:rPr lang="it-IT" sz="2400" dirty="0" err="1"/>
              <a:t>concern</a:t>
            </a:r>
            <a:r>
              <a:rPr lang="it-IT" sz="2400" dirty="0"/>
              <a:t> in an </a:t>
            </a:r>
            <a:r>
              <a:rPr lang="it-IT" sz="2400" dirty="0" err="1"/>
              <a:t>organization</a:t>
            </a:r>
            <a:r>
              <a:rPr lang="it-IT" sz="2400" dirty="0"/>
              <a:t>. Stakeholders can </a:t>
            </a:r>
            <a:r>
              <a:rPr lang="it-IT" sz="2400" dirty="0" err="1"/>
              <a:t>affect</a:t>
            </a:r>
            <a:r>
              <a:rPr lang="it-IT" sz="2400" dirty="0"/>
              <a:t> or can be </a:t>
            </a:r>
            <a:r>
              <a:rPr lang="it-IT" sz="2400" dirty="0" err="1"/>
              <a:t>affected</a:t>
            </a:r>
            <a:r>
              <a:rPr lang="it-IT" sz="2400" dirty="0"/>
              <a:t> by the </a:t>
            </a:r>
            <a:r>
              <a:rPr lang="it-IT" sz="2400" dirty="0" err="1"/>
              <a:t>organization’s</a:t>
            </a:r>
            <a:r>
              <a:rPr lang="it-IT" sz="2400" dirty="0"/>
              <a:t> actions, </a:t>
            </a:r>
            <a:r>
              <a:rPr lang="it-IT" sz="2400" dirty="0" err="1"/>
              <a:t>objectives</a:t>
            </a:r>
            <a:r>
              <a:rPr lang="it-IT" sz="2400" dirty="0"/>
              <a:t> and policies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Stakeholders </a:t>
            </a:r>
            <a:r>
              <a:rPr lang="it-IT" sz="2400" dirty="0" err="1"/>
              <a:t>matter</a:t>
            </a:r>
            <a:r>
              <a:rPr lang="it-IT" sz="2400" dirty="0"/>
              <a:t> in strategy </a:t>
            </a:r>
            <a:r>
              <a:rPr lang="it-IT" sz="2400" dirty="0" err="1"/>
              <a:t>formulation</a:t>
            </a:r>
            <a:r>
              <a:rPr lang="it-IT" sz="2400" dirty="0"/>
              <a:t>!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b="1" dirty="0"/>
              <a:t>Stakeholders’ </a:t>
            </a:r>
            <a:r>
              <a:rPr lang="it-IT" sz="2400" b="1" dirty="0" err="1"/>
              <a:t>analysis</a:t>
            </a:r>
            <a:endParaRPr lang="it-IT" sz="2400" b="1" dirty="0"/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9305A74C-93B9-4AA6-86E4-0145AD661594}"/>
              </a:ext>
            </a:extLst>
          </p:cNvPr>
          <p:cNvSpPr/>
          <p:nvPr/>
        </p:nvSpPr>
        <p:spPr>
          <a:xfrm>
            <a:off x="5372099" y="2802062"/>
            <a:ext cx="1049215" cy="70338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0047C96A-1831-41D0-9F93-F16CA1C8B1CF}"/>
              </a:ext>
            </a:extLst>
          </p:cNvPr>
          <p:cNvSpPr/>
          <p:nvPr/>
        </p:nvSpPr>
        <p:spPr>
          <a:xfrm>
            <a:off x="5474675" y="4589584"/>
            <a:ext cx="1049215" cy="703385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22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Stakeholders </a:t>
            </a:r>
            <a:r>
              <a:rPr lang="it-IT" b="1" dirty="0" err="1">
                <a:solidFill>
                  <a:srgbClr val="FF0000"/>
                </a:solidFill>
              </a:rPr>
              <a:t>analyisis</a:t>
            </a:r>
            <a:r>
              <a:rPr lang="it-IT" b="1" dirty="0">
                <a:solidFill>
                  <a:srgbClr val="FF0000"/>
                </a:solidFill>
              </a:rPr>
              <a:t> (1/3)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 err="1"/>
              <a:t>Stakeholder’s</a:t>
            </a:r>
            <a:r>
              <a:rPr lang="it-IT" sz="2400" dirty="0"/>
              <a:t> </a:t>
            </a:r>
            <a:r>
              <a:rPr lang="it-IT" sz="2400" dirty="0" err="1"/>
              <a:t>analysis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tool to </a:t>
            </a:r>
            <a:r>
              <a:rPr lang="it-IT" sz="2400" dirty="0" err="1"/>
              <a:t>assess</a:t>
            </a:r>
            <a:r>
              <a:rPr lang="it-IT" sz="2400" dirty="0"/>
              <a:t> </a:t>
            </a:r>
            <a:r>
              <a:rPr lang="it-IT" sz="2400" dirty="0" err="1"/>
              <a:t>how</a:t>
            </a:r>
            <a:r>
              <a:rPr lang="it-IT" sz="2400" dirty="0"/>
              <a:t> the </a:t>
            </a:r>
            <a:r>
              <a:rPr lang="it-IT" sz="2400" dirty="0" err="1"/>
              <a:t>interest</a:t>
            </a:r>
            <a:r>
              <a:rPr lang="it-IT" sz="2400" dirty="0"/>
              <a:t> of the </a:t>
            </a:r>
            <a:r>
              <a:rPr lang="it-IT" sz="2400" dirty="0" err="1"/>
              <a:t>different</a:t>
            </a:r>
            <a:r>
              <a:rPr lang="it-IT" sz="2400" dirty="0"/>
              <a:t> stakeholders </a:t>
            </a:r>
            <a:r>
              <a:rPr lang="it-IT" sz="2400" dirty="0" err="1"/>
              <a:t>shoul</a:t>
            </a:r>
            <a:r>
              <a:rPr lang="it-IT" sz="2400" dirty="0"/>
              <a:t> be </a:t>
            </a:r>
            <a:r>
              <a:rPr lang="it-IT" sz="2400" dirty="0" err="1"/>
              <a:t>addressed</a:t>
            </a:r>
            <a:endParaRPr lang="it-IT" sz="2400" dirty="0"/>
          </a:p>
          <a:p>
            <a:r>
              <a:rPr lang="it-IT" sz="2400" dirty="0" err="1"/>
              <a:t>Stakeholder’s</a:t>
            </a:r>
            <a:r>
              <a:rPr lang="it-IT" sz="2400" dirty="0"/>
              <a:t> </a:t>
            </a:r>
            <a:r>
              <a:rPr lang="it-IT" sz="2400" dirty="0" err="1"/>
              <a:t>analysis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tool to weight and balance </a:t>
            </a:r>
            <a:r>
              <a:rPr lang="it-IT" sz="2400" dirty="0" err="1"/>
              <a:t>all</a:t>
            </a:r>
            <a:r>
              <a:rPr lang="it-IT" sz="2400" dirty="0"/>
              <a:t> of the </a:t>
            </a:r>
            <a:r>
              <a:rPr lang="it-IT" sz="2400" dirty="0" err="1"/>
              <a:t>competing</a:t>
            </a:r>
            <a:r>
              <a:rPr lang="it-IT" sz="2400" dirty="0"/>
              <a:t> </a:t>
            </a:r>
            <a:r>
              <a:rPr lang="it-IT" sz="2400" dirty="0" err="1"/>
              <a:t>needs</a:t>
            </a:r>
            <a:r>
              <a:rPr lang="it-IT" sz="2400" dirty="0"/>
              <a:t> and demands of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those</a:t>
            </a:r>
            <a:r>
              <a:rPr lang="it-IT" sz="2400" dirty="0"/>
              <a:t> people </a:t>
            </a:r>
            <a:r>
              <a:rPr lang="it-IT" sz="2400" dirty="0" err="1"/>
              <a:t>who</a:t>
            </a:r>
            <a:r>
              <a:rPr lang="it-IT" sz="2400" dirty="0"/>
              <a:t> can be </a:t>
            </a:r>
            <a:r>
              <a:rPr lang="it-IT" sz="2400" dirty="0" err="1"/>
              <a:t>affected</a:t>
            </a:r>
            <a:r>
              <a:rPr lang="it-IT" sz="2400" dirty="0"/>
              <a:t> by the strategy of an </a:t>
            </a:r>
            <a:r>
              <a:rPr lang="it-IT" sz="2400" dirty="0" err="1"/>
              <a:t>organization</a:t>
            </a:r>
            <a:endParaRPr lang="it-IT" sz="2400" dirty="0"/>
          </a:p>
          <a:p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possibile to </a:t>
            </a:r>
            <a:r>
              <a:rPr lang="it-IT" sz="2400" dirty="0" err="1"/>
              <a:t>distinguish</a:t>
            </a:r>
            <a:r>
              <a:rPr lang="it-IT" sz="2400" dirty="0"/>
              <a:t> </a:t>
            </a:r>
            <a:r>
              <a:rPr lang="it-IT" sz="2400" dirty="0" err="1"/>
              <a:t>between</a:t>
            </a:r>
            <a:r>
              <a:rPr lang="it-IT" sz="2400" dirty="0"/>
              <a:t> </a:t>
            </a:r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categories</a:t>
            </a:r>
            <a:r>
              <a:rPr lang="it-IT" sz="2400" dirty="0"/>
              <a:t> of stakeholders: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Primary</a:t>
            </a:r>
            <a:r>
              <a:rPr lang="it-IT" sz="2000" dirty="0"/>
              <a:t> stakeholders, i.e. </a:t>
            </a:r>
            <a:r>
              <a:rPr lang="it-IT" sz="2000" dirty="0" err="1"/>
              <a:t>those</a:t>
            </a:r>
            <a:r>
              <a:rPr lang="it-IT" sz="2000" dirty="0"/>
              <a:t> </a:t>
            </a:r>
            <a:r>
              <a:rPr lang="it-IT" sz="2000" dirty="0" err="1"/>
              <a:t>ultimately</a:t>
            </a:r>
            <a:r>
              <a:rPr lang="it-IT" sz="2000" dirty="0"/>
              <a:t> </a:t>
            </a:r>
            <a:r>
              <a:rPr lang="it-IT" sz="2000" dirty="0" err="1"/>
              <a:t>most</a:t>
            </a:r>
            <a:r>
              <a:rPr lang="it-IT" sz="2000" dirty="0"/>
              <a:t> </a:t>
            </a:r>
            <a:r>
              <a:rPr lang="it-IT" sz="2000" dirty="0" err="1"/>
              <a:t>affected</a:t>
            </a:r>
            <a:r>
              <a:rPr lang="it-IT" sz="2000" dirty="0"/>
              <a:t> </a:t>
            </a:r>
            <a:r>
              <a:rPr lang="it-IT" sz="2000" dirty="0" err="1"/>
              <a:t>either</a:t>
            </a:r>
            <a:r>
              <a:rPr lang="it-IT" sz="2000" dirty="0"/>
              <a:t> </a:t>
            </a:r>
            <a:r>
              <a:rPr lang="it-IT" sz="2000" dirty="0" err="1"/>
              <a:t>positively</a:t>
            </a:r>
            <a:r>
              <a:rPr lang="it-IT" sz="2000" dirty="0"/>
              <a:t> or </a:t>
            </a:r>
            <a:r>
              <a:rPr lang="it-IT" sz="2000" dirty="0" err="1"/>
              <a:t>negatively</a:t>
            </a:r>
            <a:r>
              <a:rPr lang="it-IT" sz="2000" dirty="0"/>
              <a:t> by an </a:t>
            </a:r>
            <a:r>
              <a:rPr lang="it-IT" sz="2000" dirty="0" err="1"/>
              <a:t>organization’s</a:t>
            </a:r>
            <a:r>
              <a:rPr lang="it-IT" sz="2000" dirty="0"/>
              <a:t> action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Secondary</a:t>
            </a:r>
            <a:r>
              <a:rPr lang="it-IT" sz="2000" dirty="0"/>
              <a:t> stakeholders, i.e. a </a:t>
            </a:r>
            <a:r>
              <a:rPr lang="it-IT" sz="2000" dirty="0" err="1"/>
              <a:t>person</a:t>
            </a:r>
            <a:r>
              <a:rPr lang="it-IT" sz="2000" dirty="0"/>
              <a:t> or an </a:t>
            </a:r>
            <a:r>
              <a:rPr lang="it-IT" sz="2000" dirty="0" err="1"/>
              <a:t>organization</a:t>
            </a:r>
            <a:r>
              <a:rPr lang="it-IT" sz="2000" dirty="0"/>
              <a:t> </a:t>
            </a:r>
            <a:r>
              <a:rPr lang="it-IT" sz="2000" dirty="0" err="1"/>
              <a:t>indirectly</a:t>
            </a:r>
            <a:r>
              <a:rPr lang="it-IT" sz="2000" dirty="0"/>
              <a:t> </a:t>
            </a:r>
            <a:r>
              <a:rPr lang="it-IT" sz="2000" dirty="0" err="1"/>
              <a:t>affected</a:t>
            </a:r>
            <a:r>
              <a:rPr lang="it-IT" sz="2000" dirty="0"/>
              <a:t> by an </a:t>
            </a:r>
            <a:r>
              <a:rPr lang="it-IT" sz="2000" dirty="0" err="1"/>
              <a:t>organization’s</a:t>
            </a:r>
            <a:r>
              <a:rPr lang="it-IT" sz="2000" dirty="0"/>
              <a:t> strategy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92197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Stakeholders </a:t>
            </a:r>
            <a:r>
              <a:rPr lang="it-IT" b="1" dirty="0" err="1">
                <a:solidFill>
                  <a:srgbClr val="FF0000"/>
                </a:solidFill>
              </a:rPr>
              <a:t>analyisis</a:t>
            </a:r>
            <a:r>
              <a:rPr lang="it-IT" b="1" dirty="0">
                <a:solidFill>
                  <a:srgbClr val="FF0000"/>
                </a:solidFill>
              </a:rPr>
              <a:t> (2/3)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 err="1"/>
              <a:t>Stakeholder’s</a:t>
            </a:r>
            <a:r>
              <a:rPr lang="it-IT" sz="2400" dirty="0"/>
              <a:t> </a:t>
            </a:r>
            <a:r>
              <a:rPr lang="it-IT" sz="2400" dirty="0" err="1"/>
              <a:t>analysis</a:t>
            </a:r>
            <a:r>
              <a:rPr lang="it-IT" sz="2400" dirty="0"/>
              <a:t> </a:t>
            </a:r>
            <a:r>
              <a:rPr lang="it-IT" sz="2400" dirty="0" err="1"/>
              <a:t>involves</a:t>
            </a:r>
            <a:r>
              <a:rPr lang="it-IT" sz="2400" dirty="0"/>
              <a:t> </a:t>
            </a:r>
            <a:r>
              <a:rPr lang="it-IT" sz="2400" dirty="0" err="1"/>
              <a:t>four</a:t>
            </a:r>
            <a:r>
              <a:rPr lang="it-IT" sz="2400" dirty="0"/>
              <a:t> </a:t>
            </a:r>
            <a:r>
              <a:rPr lang="it-IT" sz="2400" dirty="0" err="1"/>
              <a:t>analytical</a:t>
            </a:r>
            <a:r>
              <a:rPr lang="it-IT" sz="2400" dirty="0"/>
              <a:t> steps:</a:t>
            </a:r>
          </a:p>
          <a:p>
            <a:pPr marL="457200" indent="-457200">
              <a:buAutoNum type="arabicParenR"/>
            </a:pPr>
            <a:r>
              <a:rPr lang="it-IT" sz="2400" dirty="0" err="1"/>
              <a:t>Identification</a:t>
            </a:r>
            <a:r>
              <a:rPr lang="it-IT" sz="2400" dirty="0"/>
              <a:t> of stakeholders and </a:t>
            </a:r>
            <a:r>
              <a:rPr lang="it-IT" sz="2400" dirty="0" err="1"/>
              <a:t>related</a:t>
            </a:r>
            <a:r>
              <a:rPr lang="it-IT" sz="2400" dirty="0"/>
              <a:t> </a:t>
            </a:r>
            <a:r>
              <a:rPr lang="it-IT" sz="2400" dirty="0" err="1"/>
              <a:t>interests</a:t>
            </a:r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 err="1"/>
              <a:t>Assessment</a:t>
            </a:r>
            <a:r>
              <a:rPr lang="it-IT" sz="2400" dirty="0"/>
              <a:t> of stakeholders </a:t>
            </a:r>
            <a:r>
              <a:rPr lang="it-IT" sz="2400" dirty="0" err="1"/>
              <a:t>influence</a:t>
            </a:r>
            <a:r>
              <a:rPr lang="it-IT" sz="2400" dirty="0"/>
              <a:t> and </a:t>
            </a:r>
            <a:r>
              <a:rPr lang="it-IT" sz="2400" dirty="0" err="1"/>
              <a:t>importance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2.1) INFLUENCE, i.e. </a:t>
            </a:r>
            <a:r>
              <a:rPr lang="it-IT" sz="2400" dirty="0" err="1"/>
              <a:t>extent</a:t>
            </a:r>
            <a:r>
              <a:rPr lang="it-IT" sz="2400" dirty="0"/>
              <a:t> to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individuals</a:t>
            </a:r>
            <a:r>
              <a:rPr lang="it-IT" sz="2400" dirty="0"/>
              <a:t>, groups or </a:t>
            </a:r>
            <a:r>
              <a:rPr lang="it-IT" sz="2400" dirty="0" err="1"/>
              <a:t>organizations</a:t>
            </a:r>
            <a:r>
              <a:rPr lang="it-IT" sz="2400" dirty="0"/>
              <a:t> can persuade or </a:t>
            </a:r>
            <a:r>
              <a:rPr lang="it-IT" sz="2400" dirty="0" err="1"/>
              <a:t>coerce</a:t>
            </a:r>
            <a:r>
              <a:rPr lang="it-IT" sz="2400" dirty="0"/>
              <a:t> </a:t>
            </a:r>
            <a:r>
              <a:rPr lang="it-IT" sz="2400" dirty="0" err="1"/>
              <a:t>others</a:t>
            </a:r>
            <a:r>
              <a:rPr lang="it-IT" sz="2400" dirty="0"/>
              <a:t> </a:t>
            </a:r>
            <a:r>
              <a:rPr lang="it-IT" sz="2400" dirty="0" err="1"/>
              <a:t>into</a:t>
            </a:r>
            <a:r>
              <a:rPr lang="it-IT" sz="2400" dirty="0"/>
              <a:t> making </a:t>
            </a:r>
            <a:r>
              <a:rPr lang="it-IT" sz="2400" dirty="0" err="1"/>
              <a:t>decisions</a:t>
            </a:r>
            <a:r>
              <a:rPr lang="it-IT" sz="2400" dirty="0"/>
              <a:t> or </a:t>
            </a:r>
            <a:r>
              <a:rPr lang="it-IT" sz="2400" dirty="0" err="1"/>
              <a:t>taking</a:t>
            </a:r>
            <a:r>
              <a:rPr lang="it-IT" sz="2400" dirty="0"/>
              <a:t> </a:t>
            </a:r>
            <a:r>
              <a:rPr lang="it-IT" sz="2400" dirty="0" err="1"/>
              <a:t>certain</a:t>
            </a:r>
            <a:r>
              <a:rPr lang="it-IT" sz="2400" dirty="0"/>
              <a:t> actions – </a:t>
            </a:r>
            <a:r>
              <a:rPr lang="it-IT" sz="2400" dirty="0" err="1"/>
              <a:t>stated</a:t>
            </a:r>
            <a:r>
              <a:rPr lang="it-IT" sz="2400" dirty="0"/>
              <a:t> </a:t>
            </a:r>
            <a:r>
              <a:rPr lang="it-IT" sz="2400" dirty="0" err="1"/>
              <a:t>otherwise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refers</a:t>
            </a:r>
            <a:r>
              <a:rPr lang="it-IT" sz="2400" dirty="0"/>
              <a:t> to the power of </a:t>
            </a:r>
            <a:r>
              <a:rPr lang="it-IT" sz="2400" dirty="0" err="1"/>
              <a:t>controlling</a:t>
            </a:r>
            <a:r>
              <a:rPr lang="it-IT" sz="2400" dirty="0"/>
              <a:t> </a:t>
            </a: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decisions</a:t>
            </a:r>
            <a:r>
              <a:rPr lang="it-IT" sz="2400" dirty="0"/>
              <a:t> are made</a:t>
            </a:r>
          </a:p>
          <a:p>
            <a:pPr marL="0" indent="0">
              <a:buNone/>
            </a:pPr>
            <a:r>
              <a:rPr lang="it-IT" sz="2400" dirty="0"/>
              <a:t>2.2) IMPORTANCE, i.e. </a:t>
            </a:r>
            <a:r>
              <a:rPr lang="it-IT" sz="2400" dirty="0" err="1"/>
              <a:t>Refers</a:t>
            </a:r>
            <a:r>
              <a:rPr lang="it-IT" sz="2400" dirty="0"/>
              <a:t> to </a:t>
            </a:r>
            <a:r>
              <a:rPr lang="it-IT" sz="2400" dirty="0" err="1"/>
              <a:t>those</a:t>
            </a:r>
            <a:r>
              <a:rPr lang="it-IT" sz="2400" dirty="0"/>
              <a:t> stakeholders </a:t>
            </a:r>
            <a:r>
              <a:rPr lang="it-IT" sz="2400" dirty="0" err="1"/>
              <a:t>whose</a:t>
            </a:r>
            <a:r>
              <a:rPr lang="it-IT" sz="2400" dirty="0"/>
              <a:t> </a:t>
            </a:r>
            <a:r>
              <a:rPr lang="it-IT" sz="2400" dirty="0" err="1"/>
              <a:t>problems</a:t>
            </a:r>
            <a:r>
              <a:rPr lang="it-IT" sz="2400" dirty="0"/>
              <a:t>, </a:t>
            </a:r>
            <a:r>
              <a:rPr lang="it-IT" sz="2400" dirty="0" err="1"/>
              <a:t>needs</a:t>
            </a:r>
            <a:r>
              <a:rPr lang="it-IT" sz="2400" dirty="0"/>
              <a:t> and </a:t>
            </a:r>
            <a:r>
              <a:rPr lang="it-IT" sz="2400" dirty="0" err="1"/>
              <a:t>interests</a:t>
            </a:r>
            <a:r>
              <a:rPr lang="it-IT" sz="2400" dirty="0"/>
              <a:t> are a </a:t>
            </a:r>
            <a:r>
              <a:rPr lang="it-IT" sz="2400" dirty="0" err="1"/>
              <a:t>priority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a strategy </a:t>
            </a:r>
            <a:r>
              <a:rPr lang="it-IT" sz="2400" dirty="0" err="1"/>
              <a:t>has</a:t>
            </a:r>
            <a:r>
              <a:rPr lang="it-IT" sz="2400" dirty="0"/>
              <a:t> to be </a:t>
            </a:r>
            <a:r>
              <a:rPr lang="it-IT" sz="2400" dirty="0" err="1"/>
              <a:t>formulated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5280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Stakeholders </a:t>
            </a:r>
            <a:r>
              <a:rPr lang="it-IT" b="1" dirty="0" err="1">
                <a:solidFill>
                  <a:srgbClr val="FF0000"/>
                </a:solidFill>
              </a:rPr>
              <a:t>analyisis</a:t>
            </a:r>
            <a:r>
              <a:rPr lang="it-IT" b="1" dirty="0">
                <a:solidFill>
                  <a:srgbClr val="FF0000"/>
                </a:solidFill>
              </a:rPr>
              <a:t> (3/3)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3) </a:t>
            </a:r>
            <a:r>
              <a:rPr lang="it-IT" sz="2400" dirty="0" err="1"/>
              <a:t>Determining</a:t>
            </a:r>
            <a:r>
              <a:rPr lang="it-IT" sz="2400" dirty="0"/>
              <a:t> the impact of stakeholders’ </a:t>
            </a:r>
            <a:r>
              <a:rPr lang="it-IT" sz="2400" dirty="0" err="1"/>
              <a:t>interest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4)</a:t>
            </a:r>
            <a:r>
              <a:rPr lang="it-IT" sz="2400" dirty="0" err="1"/>
              <a:t>Identification</a:t>
            </a:r>
            <a:r>
              <a:rPr lang="it-IT" sz="2400" dirty="0"/>
              <a:t> of </a:t>
            </a:r>
            <a:r>
              <a:rPr lang="it-IT" sz="2400" dirty="0" err="1"/>
              <a:t>participation</a:t>
            </a:r>
            <a:r>
              <a:rPr lang="it-IT" sz="2400"/>
              <a:t> tools</a:t>
            </a: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09063792-3047-4627-9173-05ED54C18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42745"/>
              </p:ext>
            </p:extLst>
          </p:nvPr>
        </p:nvGraphicFramePr>
        <p:xfrm>
          <a:off x="3139360" y="2531005"/>
          <a:ext cx="8128000" cy="2533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900315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39670672"/>
                    </a:ext>
                  </a:extLst>
                </a:gridCol>
              </a:tblGrid>
              <a:tr h="1266744">
                <a:tc>
                  <a:txBody>
                    <a:bodyPr/>
                    <a:lstStyle/>
                    <a:p>
                      <a:pPr algn="ctr"/>
                      <a:endParaRPr lang="it-IT" i="1" dirty="0"/>
                    </a:p>
                    <a:p>
                      <a:pPr algn="ctr"/>
                      <a:r>
                        <a:rPr lang="it-IT" i="1" dirty="0"/>
                        <a:t>KEEP SATISFIED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/>
                        <a:t>MANAGE CLOSELY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361396"/>
                  </a:ext>
                </a:extLst>
              </a:tr>
              <a:tr h="1266744">
                <a:tc>
                  <a:txBody>
                    <a:bodyPr/>
                    <a:lstStyle/>
                    <a:p>
                      <a:pPr algn="ctr"/>
                      <a:r>
                        <a:rPr lang="it-IT" i="1" dirty="0"/>
                        <a:t>MONITOR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/>
                        <a:t>KEEP INFORMED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260499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BF68BE17-99FD-4EC6-B7CA-7EE8EC6F2D8C}"/>
              </a:ext>
            </a:extLst>
          </p:cNvPr>
          <p:cNvSpPr/>
          <p:nvPr/>
        </p:nvSpPr>
        <p:spPr>
          <a:xfrm>
            <a:off x="439615" y="2289377"/>
            <a:ext cx="539262" cy="311864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it-IT" b="1" dirty="0"/>
              <a:t>INFLUENCE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A82F0A9-3477-49F7-AA0D-B1BA5EE06A7A}"/>
              </a:ext>
            </a:extLst>
          </p:cNvPr>
          <p:cNvSpPr/>
          <p:nvPr/>
        </p:nvSpPr>
        <p:spPr>
          <a:xfrm>
            <a:off x="1611923" y="2890594"/>
            <a:ext cx="1266092" cy="538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HIGH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227ADE0-037B-4F54-B7A8-2B27BA32E72B}"/>
              </a:ext>
            </a:extLst>
          </p:cNvPr>
          <p:cNvSpPr/>
          <p:nvPr/>
        </p:nvSpPr>
        <p:spPr>
          <a:xfrm>
            <a:off x="1611923" y="4248823"/>
            <a:ext cx="1266092" cy="538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LOW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5F67DF8-E49B-410C-B049-A2190FCC4223}"/>
              </a:ext>
            </a:extLst>
          </p:cNvPr>
          <p:cNvSpPr/>
          <p:nvPr/>
        </p:nvSpPr>
        <p:spPr>
          <a:xfrm>
            <a:off x="9208477" y="5181477"/>
            <a:ext cx="1266092" cy="538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HIGH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68533E7E-332B-448E-B425-72CB3764DA23}"/>
              </a:ext>
            </a:extLst>
          </p:cNvPr>
          <p:cNvSpPr/>
          <p:nvPr/>
        </p:nvSpPr>
        <p:spPr>
          <a:xfrm>
            <a:off x="4733191" y="5181477"/>
            <a:ext cx="1266092" cy="538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LOW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D54E162-EA15-4A9D-B6F4-95C2B7333F56}"/>
              </a:ext>
            </a:extLst>
          </p:cNvPr>
          <p:cNvSpPr/>
          <p:nvPr/>
        </p:nvSpPr>
        <p:spPr>
          <a:xfrm>
            <a:off x="6096000" y="5693492"/>
            <a:ext cx="2390043" cy="538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IMPORTANCE</a:t>
            </a:r>
          </a:p>
        </p:txBody>
      </p:sp>
    </p:spTree>
    <p:extLst>
      <p:ext uri="{BB962C8B-B14F-4D97-AF65-F5344CB8AC3E}">
        <p14:creationId xmlns:p14="http://schemas.microsoft.com/office/powerpoint/2010/main" val="2180680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19532"/>
            <a:ext cx="9144000" cy="161497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SWOT Analysis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8FC75068-4B02-4628-9E5C-ED603F8AE2CA}"/>
              </a:ext>
            </a:extLst>
          </p:cNvPr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3148340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 </a:t>
            </a:r>
            <a:r>
              <a:rPr lang="it-IT" b="1" dirty="0" err="1">
                <a:solidFill>
                  <a:srgbClr val="FF0000"/>
                </a:solidFill>
              </a:rPr>
              <a:t>basic</a:t>
            </a:r>
            <a:r>
              <a:rPr lang="it-IT" b="1" dirty="0">
                <a:solidFill>
                  <a:srgbClr val="FF0000"/>
                </a:solidFill>
              </a:rPr>
              <a:t> framework for strategy </a:t>
            </a:r>
            <a:r>
              <a:rPr lang="it-IT" b="1" dirty="0" err="1">
                <a:solidFill>
                  <a:srgbClr val="FF0000"/>
                </a:solidFill>
              </a:rPr>
              <a:t>analysis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A55C7BE-4B95-4760-9A48-7246884CCE44}"/>
              </a:ext>
            </a:extLst>
          </p:cNvPr>
          <p:cNvSpPr/>
          <p:nvPr/>
        </p:nvSpPr>
        <p:spPr>
          <a:xfrm>
            <a:off x="422031" y="2268415"/>
            <a:ext cx="2584939" cy="319453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THE COMPANY</a:t>
            </a:r>
          </a:p>
          <a:p>
            <a:pPr algn="ctr"/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Goals</a:t>
            </a:r>
            <a:r>
              <a:rPr lang="it-IT" sz="2400" dirty="0"/>
              <a:t> and </a:t>
            </a:r>
            <a:r>
              <a:rPr lang="it-IT" sz="2400" dirty="0" err="1"/>
              <a:t>values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Resources</a:t>
            </a:r>
            <a:r>
              <a:rPr lang="it-IT" sz="2400" dirty="0"/>
              <a:t> and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Structure</a:t>
            </a:r>
            <a:r>
              <a:rPr lang="it-IT" sz="2400" dirty="0"/>
              <a:t> and systems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BE76DC8-5356-4415-A748-F96CAB80C258}"/>
              </a:ext>
            </a:extLst>
          </p:cNvPr>
          <p:cNvSpPr/>
          <p:nvPr/>
        </p:nvSpPr>
        <p:spPr>
          <a:xfrm>
            <a:off x="8745416" y="2203029"/>
            <a:ext cx="2854568" cy="319453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THE ENVIRONMENT</a:t>
            </a:r>
          </a:p>
          <a:p>
            <a:pPr algn="ctr"/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Competitors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Supplier</a:t>
            </a:r>
          </a:p>
          <a:p>
            <a:endParaRPr lang="it-IT" sz="2400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337F7E25-229F-44B6-84C9-E8A81537F3C3}"/>
              </a:ext>
            </a:extLst>
          </p:cNvPr>
          <p:cNvSpPr/>
          <p:nvPr/>
        </p:nvSpPr>
        <p:spPr>
          <a:xfrm>
            <a:off x="4507524" y="3202903"/>
            <a:ext cx="2807677" cy="132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STRATEGY</a:t>
            </a:r>
          </a:p>
        </p:txBody>
      </p:sp>
      <p:sp>
        <p:nvSpPr>
          <p:cNvPr id="9" name="Freccia bidirezionale orizzontale 8">
            <a:extLst>
              <a:ext uri="{FF2B5EF4-FFF2-40B4-BE49-F238E27FC236}">
                <a16:creationId xmlns:a16="http://schemas.microsoft.com/office/drawing/2014/main" id="{6BD37098-56FB-4402-A8B2-2632CC1D8076}"/>
              </a:ext>
            </a:extLst>
          </p:cNvPr>
          <p:cNvSpPr/>
          <p:nvPr/>
        </p:nvSpPr>
        <p:spPr>
          <a:xfrm>
            <a:off x="3344008" y="3534507"/>
            <a:ext cx="1025770" cy="662354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bidirezionale orizzontale 9">
            <a:extLst>
              <a:ext uri="{FF2B5EF4-FFF2-40B4-BE49-F238E27FC236}">
                <a16:creationId xmlns:a16="http://schemas.microsoft.com/office/drawing/2014/main" id="{FFDFA808-0F08-4796-89CE-4A62A34C35C4}"/>
              </a:ext>
            </a:extLst>
          </p:cNvPr>
          <p:cNvSpPr/>
          <p:nvPr/>
        </p:nvSpPr>
        <p:spPr>
          <a:xfrm>
            <a:off x="7584830" y="3469121"/>
            <a:ext cx="1025770" cy="662354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5B29849-54C1-4308-ADF6-D84DC3C33986}"/>
              </a:ext>
            </a:extLst>
          </p:cNvPr>
          <p:cNvSpPr/>
          <p:nvPr/>
        </p:nvSpPr>
        <p:spPr>
          <a:xfrm>
            <a:off x="732692" y="3276600"/>
            <a:ext cx="2198077" cy="4630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4CA38590-BBE4-4F30-A841-7EBF3830429D}"/>
              </a:ext>
            </a:extLst>
          </p:cNvPr>
          <p:cNvSpPr/>
          <p:nvPr/>
        </p:nvSpPr>
        <p:spPr>
          <a:xfrm>
            <a:off x="8516815" y="1828800"/>
            <a:ext cx="3346939" cy="4117133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50D29C35-BF1F-4BE5-8FB3-43AEDBFBB70F}"/>
              </a:ext>
            </a:extLst>
          </p:cNvPr>
          <p:cNvSpPr/>
          <p:nvPr/>
        </p:nvSpPr>
        <p:spPr>
          <a:xfrm>
            <a:off x="8745416" y="3124200"/>
            <a:ext cx="2244969" cy="2063262"/>
          </a:xfrm>
          <a:prstGeom prst="ellipse">
            <a:avLst/>
          </a:prstGeom>
          <a:noFill/>
          <a:ln w="38100">
            <a:solidFill>
              <a:srgbClr val="C519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6F7AAC7-E773-4ACD-B033-208618956F97}"/>
              </a:ext>
            </a:extLst>
          </p:cNvPr>
          <p:cNvCxnSpPr>
            <a:stCxn id="16" idx="3"/>
          </p:cNvCxnSpPr>
          <p:nvPr/>
        </p:nvCxnSpPr>
        <p:spPr>
          <a:xfrm flipH="1">
            <a:off x="6787662" y="4885304"/>
            <a:ext cx="2286522" cy="694881"/>
          </a:xfrm>
          <a:prstGeom prst="straightConnector1">
            <a:avLst/>
          </a:prstGeom>
          <a:ln w="38100">
            <a:solidFill>
              <a:srgbClr val="C519B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nda 18">
            <a:extLst>
              <a:ext uri="{FF2B5EF4-FFF2-40B4-BE49-F238E27FC236}">
                <a16:creationId xmlns:a16="http://schemas.microsoft.com/office/drawing/2014/main" id="{C7AC6D05-B53D-45E3-894E-F2FC376E80E1}"/>
              </a:ext>
            </a:extLst>
          </p:cNvPr>
          <p:cNvSpPr/>
          <p:nvPr/>
        </p:nvSpPr>
        <p:spPr>
          <a:xfrm>
            <a:off x="3200402" y="4677508"/>
            <a:ext cx="3587260" cy="1910862"/>
          </a:xfrm>
          <a:prstGeom prst="wave">
            <a:avLst/>
          </a:prstGeom>
          <a:noFill/>
          <a:ln w="38100">
            <a:solidFill>
              <a:srgbClr val="C519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>
                <a:solidFill>
                  <a:schemeClr val="tx1"/>
                </a:solidFill>
              </a:rPr>
              <a:t>Porter’s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Five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forces</a:t>
            </a:r>
            <a:r>
              <a:rPr lang="it-IT" sz="2000" dirty="0">
                <a:solidFill>
                  <a:schemeClr val="tx1"/>
                </a:solidFill>
              </a:rPr>
              <a:t> framework; Competitor Intelligence</a:t>
            </a: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E7FAE583-9368-45AD-95A4-237BF66FCCB7}"/>
              </a:ext>
            </a:extLst>
          </p:cNvPr>
          <p:cNvSpPr/>
          <p:nvPr/>
        </p:nvSpPr>
        <p:spPr>
          <a:xfrm>
            <a:off x="8593015" y="2368062"/>
            <a:ext cx="3159369" cy="8003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20653E37-66EB-4F68-97D0-8EA901B871DC}"/>
              </a:ext>
            </a:extLst>
          </p:cNvPr>
          <p:cNvCxnSpPr>
            <a:cxnSpLocks/>
          </p:cNvCxnSpPr>
          <p:nvPr/>
        </p:nvCxnSpPr>
        <p:spPr>
          <a:xfrm flipH="1" flipV="1">
            <a:off x="7001348" y="1972696"/>
            <a:ext cx="1667868" cy="62822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nda 22">
            <a:extLst>
              <a:ext uri="{FF2B5EF4-FFF2-40B4-BE49-F238E27FC236}">
                <a16:creationId xmlns:a16="http://schemas.microsoft.com/office/drawing/2014/main" id="{955C6DC3-DE9F-4262-A8E0-81320F95B528}"/>
              </a:ext>
            </a:extLst>
          </p:cNvPr>
          <p:cNvSpPr/>
          <p:nvPr/>
        </p:nvSpPr>
        <p:spPr>
          <a:xfrm>
            <a:off x="3675186" y="1318846"/>
            <a:ext cx="3288062" cy="1705638"/>
          </a:xfrm>
          <a:prstGeom prst="wav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PEST –PESTLE Analysis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B05A011-83A9-4CE7-BDFC-93BB060037F4}"/>
              </a:ext>
            </a:extLst>
          </p:cNvPr>
          <p:cNvSpPr/>
          <p:nvPr/>
        </p:nvSpPr>
        <p:spPr>
          <a:xfrm>
            <a:off x="674077" y="3739662"/>
            <a:ext cx="2198077" cy="715107"/>
          </a:xfrm>
          <a:prstGeom prst="roundRect">
            <a:avLst/>
          </a:prstGeom>
          <a:noFill/>
          <a:ln w="38100"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2437125B-E4E9-4972-A5B0-9C14A1D4A56F}"/>
              </a:ext>
            </a:extLst>
          </p:cNvPr>
          <p:cNvSpPr/>
          <p:nvPr/>
        </p:nvSpPr>
        <p:spPr>
          <a:xfrm>
            <a:off x="158262" y="1928446"/>
            <a:ext cx="3109546" cy="401748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7FD1DAB8-CE78-4DD8-A459-874FDF3D574C}"/>
              </a:ext>
            </a:extLst>
          </p:cNvPr>
          <p:cNvCxnSpPr>
            <a:cxnSpLocks/>
          </p:cNvCxnSpPr>
          <p:nvPr/>
        </p:nvCxnSpPr>
        <p:spPr>
          <a:xfrm flipH="1">
            <a:off x="674077" y="5953040"/>
            <a:ext cx="486508" cy="3328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nda 23">
            <a:extLst>
              <a:ext uri="{FF2B5EF4-FFF2-40B4-BE49-F238E27FC236}">
                <a16:creationId xmlns:a16="http://schemas.microsoft.com/office/drawing/2014/main" id="{9451FC61-F987-4919-831E-E170020E29B6}"/>
              </a:ext>
            </a:extLst>
          </p:cNvPr>
          <p:cNvSpPr/>
          <p:nvPr/>
        </p:nvSpPr>
        <p:spPr>
          <a:xfrm>
            <a:off x="863113" y="6029702"/>
            <a:ext cx="1632439" cy="918554"/>
          </a:xfrm>
          <a:prstGeom prst="wav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SWOT Analysis</a:t>
            </a:r>
          </a:p>
        </p:txBody>
      </p:sp>
    </p:spTree>
    <p:extLst>
      <p:ext uri="{BB962C8B-B14F-4D97-AF65-F5344CB8AC3E}">
        <p14:creationId xmlns:p14="http://schemas.microsoft.com/office/powerpoint/2010/main" val="190172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SWOT Analysis (1/2)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/>
              <a:t>SWOT </a:t>
            </a:r>
            <a:r>
              <a:rPr lang="it-IT" sz="2400" dirty="0" err="1"/>
              <a:t>Analysi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framework to </a:t>
            </a:r>
            <a:r>
              <a:rPr lang="it-IT" sz="2400" dirty="0" err="1"/>
              <a:t>evaluate</a:t>
            </a:r>
            <a:r>
              <a:rPr lang="it-IT" sz="2400" dirty="0"/>
              <a:t> </a:t>
            </a:r>
            <a:r>
              <a:rPr lang="it-IT" sz="2400" dirty="0" err="1"/>
              <a:t>company’s</a:t>
            </a:r>
            <a:r>
              <a:rPr lang="it-IT" sz="2400" dirty="0"/>
              <a:t> position (in </a:t>
            </a:r>
            <a:r>
              <a:rPr lang="it-IT" sz="2400" dirty="0" err="1"/>
              <a:t>term</a:t>
            </a:r>
            <a:r>
              <a:rPr lang="it-IT" sz="2400" dirty="0"/>
              <a:t> of competitive </a:t>
            </a:r>
            <a:r>
              <a:rPr lang="it-IT" sz="2400" dirty="0" err="1"/>
              <a:t>advantage</a:t>
            </a:r>
            <a:r>
              <a:rPr lang="it-IT" sz="2400" dirty="0"/>
              <a:t>) and to </a:t>
            </a:r>
            <a:r>
              <a:rPr lang="it-IT" sz="2400" dirty="0" err="1"/>
              <a:t>develop</a:t>
            </a:r>
            <a:r>
              <a:rPr lang="it-IT" sz="2400" dirty="0"/>
              <a:t> </a:t>
            </a:r>
            <a:r>
              <a:rPr lang="it-IT" sz="2400" dirty="0" err="1"/>
              <a:t>strategic</a:t>
            </a:r>
            <a:r>
              <a:rPr lang="it-IT" sz="2400" dirty="0"/>
              <a:t> planning</a:t>
            </a:r>
          </a:p>
          <a:p>
            <a:r>
              <a:rPr lang="it-IT" sz="2400" dirty="0"/>
              <a:t>To </a:t>
            </a:r>
            <a:r>
              <a:rPr lang="it-IT" sz="2400" dirty="0" err="1"/>
              <a:t>develop</a:t>
            </a:r>
            <a:r>
              <a:rPr lang="it-IT" sz="2400" dirty="0"/>
              <a:t> </a:t>
            </a:r>
            <a:r>
              <a:rPr lang="it-IT" sz="2400" dirty="0" err="1"/>
              <a:t>strategic</a:t>
            </a:r>
            <a:r>
              <a:rPr lang="it-IT" sz="2400" dirty="0"/>
              <a:t> planning, an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has</a:t>
            </a:r>
            <a:r>
              <a:rPr lang="it-IT" sz="2400" dirty="0"/>
              <a:t> to be </a:t>
            </a:r>
            <a:r>
              <a:rPr lang="it-IT" sz="2400" dirty="0" err="1"/>
              <a:t>aware</a:t>
            </a:r>
            <a:r>
              <a:rPr lang="it-IT" sz="2400" dirty="0"/>
              <a:t> of </a:t>
            </a:r>
            <a:r>
              <a:rPr lang="it-IT" sz="2400" dirty="0" err="1"/>
              <a:t>its</a:t>
            </a:r>
            <a:r>
              <a:rPr lang="it-IT" sz="2400" dirty="0"/>
              <a:t> key </a:t>
            </a:r>
            <a:r>
              <a:rPr lang="it-IT" sz="2400" dirty="0" err="1"/>
              <a:t>strenghts</a:t>
            </a:r>
            <a:r>
              <a:rPr lang="it-IT" sz="2400" dirty="0"/>
              <a:t> and </a:t>
            </a:r>
            <a:r>
              <a:rPr lang="it-IT" sz="2400" dirty="0" err="1"/>
              <a:t>weaknesses</a:t>
            </a:r>
            <a:endParaRPr lang="it-IT" sz="2400" dirty="0"/>
          </a:p>
          <a:p>
            <a:r>
              <a:rPr lang="it-IT" sz="2400" dirty="0"/>
              <a:t>A SWOT </a:t>
            </a:r>
            <a:r>
              <a:rPr lang="it-IT" sz="2400" dirty="0" err="1"/>
              <a:t>analysis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designed</a:t>
            </a:r>
            <a:r>
              <a:rPr lang="it-IT" sz="2400" dirty="0"/>
              <a:t> to facilitate a </a:t>
            </a:r>
            <a:r>
              <a:rPr lang="it-IT" sz="2400" dirty="0" err="1"/>
              <a:t>realistic</a:t>
            </a:r>
            <a:r>
              <a:rPr lang="it-IT" sz="2400" dirty="0"/>
              <a:t>, </a:t>
            </a:r>
            <a:r>
              <a:rPr lang="it-IT" sz="2400" dirty="0" err="1"/>
              <a:t>fact-based</a:t>
            </a:r>
            <a:r>
              <a:rPr lang="it-IT" sz="2400" dirty="0"/>
              <a:t> and data </a:t>
            </a:r>
            <a:r>
              <a:rPr lang="it-IT" sz="2400" dirty="0" err="1"/>
              <a:t>driven</a:t>
            </a:r>
            <a:r>
              <a:rPr lang="it-IT" sz="2400" dirty="0"/>
              <a:t> look </a:t>
            </a:r>
            <a:r>
              <a:rPr lang="it-IT" sz="2400" dirty="0" err="1"/>
              <a:t>at</a:t>
            </a:r>
            <a:r>
              <a:rPr lang="it-IT" sz="2400" dirty="0"/>
              <a:t> the </a:t>
            </a:r>
            <a:r>
              <a:rPr lang="it-IT" sz="2400" dirty="0" err="1"/>
              <a:t>strenthgts</a:t>
            </a:r>
            <a:r>
              <a:rPr lang="it-IT" sz="2400" dirty="0"/>
              <a:t> of an </a:t>
            </a:r>
            <a:r>
              <a:rPr lang="it-IT" sz="2400" dirty="0" err="1"/>
              <a:t>organization</a:t>
            </a:r>
            <a:endParaRPr lang="it-IT" sz="2400" dirty="0"/>
          </a:p>
          <a:p>
            <a:r>
              <a:rPr lang="it-IT" sz="2400" dirty="0"/>
              <a:t>SWOT stands for </a:t>
            </a:r>
            <a:r>
              <a:rPr lang="it-IT" sz="2400" dirty="0" err="1"/>
              <a:t>Strenghts</a:t>
            </a:r>
            <a:r>
              <a:rPr lang="it-IT" sz="2400" dirty="0"/>
              <a:t>, </a:t>
            </a:r>
            <a:r>
              <a:rPr lang="it-IT" sz="2400" dirty="0" err="1"/>
              <a:t>Weaknesses</a:t>
            </a:r>
            <a:r>
              <a:rPr lang="it-IT" sz="2400" dirty="0"/>
              <a:t>, </a:t>
            </a:r>
            <a:r>
              <a:rPr lang="it-IT" sz="2400" dirty="0" err="1"/>
              <a:t>Opportunities</a:t>
            </a:r>
            <a:r>
              <a:rPr lang="it-IT" sz="2400" dirty="0"/>
              <a:t> and </a:t>
            </a:r>
            <a:r>
              <a:rPr lang="it-IT" sz="2400" dirty="0" err="1"/>
              <a:t>Threaths</a:t>
            </a:r>
            <a:endParaRPr lang="it-IT" sz="2400" dirty="0"/>
          </a:p>
          <a:p>
            <a:r>
              <a:rPr lang="it-IT" sz="2400" dirty="0"/>
              <a:t>By </a:t>
            </a:r>
            <a:r>
              <a:rPr lang="it-IT" sz="2400" dirty="0" err="1"/>
              <a:t>using</a:t>
            </a:r>
            <a:r>
              <a:rPr lang="it-IT" sz="2400" dirty="0"/>
              <a:t> </a:t>
            </a:r>
            <a:r>
              <a:rPr lang="it-IT" sz="2400" dirty="0" err="1"/>
              <a:t>internal</a:t>
            </a:r>
            <a:r>
              <a:rPr lang="it-IT" sz="2400" dirty="0"/>
              <a:t> and </a:t>
            </a:r>
            <a:r>
              <a:rPr lang="it-IT" sz="2400" dirty="0" err="1"/>
              <a:t>external</a:t>
            </a:r>
            <a:r>
              <a:rPr lang="it-IT" sz="2400" dirty="0"/>
              <a:t> data, a SWOT </a:t>
            </a:r>
            <a:r>
              <a:rPr lang="it-IT" sz="2400" dirty="0" err="1"/>
              <a:t>analysis</a:t>
            </a:r>
            <a:r>
              <a:rPr lang="it-IT" sz="2400" dirty="0"/>
              <a:t> can </a:t>
            </a:r>
            <a:r>
              <a:rPr lang="it-IT" sz="2400" dirty="0" err="1"/>
              <a:t>tell</a:t>
            </a:r>
            <a:r>
              <a:rPr lang="it-IT" sz="2400" dirty="0"/>
              <a:t> an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where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needs</a:t>
            </a:r>
            <a:r>
              <a:rPr lang="it-IT" sz="2400" dirty="0"/>
              <a:t> to </a:t>
            </a:r>
            <a:r>
              <a:rPr lang="it-IT" sz="2400" dirty="0" err="1"/>
              <a:t>improve</a:t>
            </a:r>
            <a:r>
              <a:rPr lang="it-IT" sz="2400" dirty="0"/>
              <a:t> </a:t>
            </a:r>
            <a:r>
              <a:rPr lang="it-IT" sz="2400" dirty="0" err="1"/>
              <a:t>internally</a:t>
            </a:r>
            <a:r>
              <a:rPr lang="it-IT" sz="2400" dirty="0"/>
              <a:t>,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well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developing</a:t>
            </a:r>
            <a:r>
              <a:rPr lang="it-IT" sz="2400" dirty="0"/>
              <a:t> </a:t>
            </a:r>
            <a:r>
              <a:rPr lang="it-IT" sz="2400" dirty="0" err="1"/>
              <a:t>strategic</a:t>
            </a:r>
            <a:r>
              <a:rPr lang="it-IT" sz="2400" dirty="0"/>
              <a:t> plans</a:t>
            </a:r>
          </a:p>
          <a:p>
            <a:r>
              <a:rPr lang="it-IT" sz="2400" dirty="0"/>
              <a:t>The technique can guide business </a:t>
            </a:r>
            <a:r>
              <a:rPr lang="it-IT" sz="2400" dirty="0" err="1"/>
              <a:t>towards</a:t>
            </a:r>
            <a:r>
              <a:rPr lang="it-IT" sz="2400" dirty="0"/>
              <a:t> strategies more </a:t>
            </a:r>
            <a:r>
              <a:rPr lang="it-IT" sz="2400" dirty="0" err="1"/>
              <a:t>likely</a:t>
            </a:r>
            <a:r>
              <a:rPr lang="it-IT" sz="2400" dirty="0"/>
              <a:t> to be </a:t>
            </a:r>
            <a:r>
              <a:rPr lang="it-IT" sz="2400" dirty="0" err="1"/>
              <a:t>successfull</a:t>
            </a:r>
            <a:r>
              <a:rPr lang="it-IT" sz="2400" dirty="0"/>
              <a:t> and </a:t>
            </a:r>
            <a:r>
              <a:rPr lang="it-IT" sz="2400" dirty="0" err="1"/>
              <a:t>away</a:t>
            </a:r>
            <a:r>
              <a:rPr lang="it-IT" sz="2400" dirty="0"/>
              <a:t> from </a:t>
            </a:r>
            <a:r>
              <a:rPr lang="it-IT" sz="2400" dirty="0" err="1"/>
              <a:t>those</a:t>
            </a:r>
            <a:r>
              <a:rPr lang="it-IT" sz="2400" dirty="0"/>
              <a:t> in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</a:t>
            </a:r>
            <a:r>
              <a:rPr lang="it-IT" sz="2400" dirty="0" err="1"/>
              <a:t>been</a:t>
            </a:r>
            <a:r>
              <a:rPr lang="it-IT" sz="2400" dirty="0"/>
              <a:t>, or are </a:t>
            </a:r>
            <a:r>
              <a:rPr lang="it-IT" sz="2400" dirty="0" err="1"/>
              <a:t>likely</a:t>
            </a:r>
            <a:r>
              <a:rPr lang="it-IT" sz="2400" dirty="0"/>
              <a:t> to be </a:t>
            </a:r>
            <a:r>
              <a:rPr lang="it-IT" sz="2400" dirty="0" err="1"/>
              <a:t>less</a:t>
            </a:r>
            <a:r>
              <a:rPr lang="it-IT" sz="2400" dirty="0"/>
              <a:t> </a:t>
            </a:r>
            <a:r>
              <a:rPr lang="it-IT" sz="2400" dirty="0" err="1"/>
              <a:t>successfull</a:t>
            </a: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5489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 </a:t>
            </a:r>
            <a:r>
              <a:rPr lang="it-IT" b="1" dirty="0" err="1">
                <a:solidFill>
                  <a:srgbClr val="FF0000"/>
                </a:solidFill>
              </a:rPr>
              <a:t>basic</a:t>
            </a:r>
            <a:r>
              <a:rPr lang="it-IT" b="1" dirty="0">
                <a:solidFill>
                  <a:srgbClr val="FF0000"/>
                </a:solidFill>
              </a:rPr>
              <a:t> framework for strategy </a:t>
            </a:r>
            <a:r>
              <a:rPr lang="it-IT" b="1" dirty="0" err="1">
                <a:solidFill>
                  <a:srgbClr val="FF0000"/>
                </a:solidFill>
              </a:rPr>
              <a:t>analysis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A55C7BE-4B95-4760-9A48-7246884CCE44}"/>
              </a:ext>
            </a:extLst>
          </p:cNvPr>
          <p:cNvSpPr/>
          <p:nvPr/>
        </p:nvSpPr>
        <p:spPr>
          <a:xfrm>
            <a:off x="422031" y="2268415"/>
            <a:ext cx="2584939" cy="319453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THE COMPANY</a:t>
            </a:r>
          </a:p>
          <a:p>
            <a:pPr algn="ctr"/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Goals</a:t>
            </a:r>
            <a:r>
              <a:rPr lang="it-IT" sz="2400" dirty="0"/>
              <a:t> and </a:t>
            </a:r>
            <a:r>
              <a:rPr lang="it-IT" sz="2400" dirty="0" err="1"/>
              <a:t>values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Resources</a:t>
            </a:r>
            <a:r>
              <a:rPr lang="it-IT" sz="2400" dirty="0"/>
              <a:t> and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Structure</a:t>
            </a:r>
            <a:r>
              <a:rPr lang="it-IT" sz="2400" dirty="0"/>
              <a:t> and systems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BE76DC8-5356-4415-A748-F96CAB80C258}"/>
              </a:ext>
            </a:extLst>
          </p:cNvPr>
          <p:cNvSpPr/>
          <p:nvPr/>
        </p:nvSpPr>
        <p:spPr>
          <a:xfrm>
            <a:off x="8745416" y="2203029"/>
            <a:ext cx="2854568" cy="319453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THE ENVIRONMENT</a:t>
            </a:r>
          </a:p>
          <a:p>
            <a:pPr algn="ctr"/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Competitors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Supplier</a:t>
            </a:r>
          </a:p>
          <a:p>
            <a:endParaRPr lang="it-IT" sz="2400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337F7E25-229F-44B6-84C9-E8A81537F3C3}"/>
              </a:ext>
            </a:extLst>
          </p:cNvPr>
          <p:cNvSpPr/>
          <p:nvPr/>
        </p:nvSpPr>
        <p:spPr>
          <a:xfrm>
            <a:off x="4507524" y="3202903"/>
            <a:ext cx="2807677" cy="132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STRATEGY</a:t>
            </a:r>
          </a:p>
        </p:txBody>
      </p:sp>
      <p:sp>
        <p:nvSpPr>
          <p:cNvPr id="9" name="Freccia bidirezionale orizzontale 8">
            <a:extLst>
              <a:ext uri="{FF2B5EF4-FFF2-40B4-BE49-F238E27FC236}">
                <a16:creationId xmlns:a16="http://schemas.microsoft.com/office/drawing/2014/main" id="{6BD37098-56FB-4402-A8B2-2632CC1D8076}"/>
              </a:ext>
            </a:extLst>
          </p:cNvPr>
          <p:cNvSpPr/>
          <p:nvPr/>
        </p:nvSpPr>
        <p:spPr>
          <a:xfrm>
            <a:off x="3344008" y="3534507"/>
            <a:ext cx="1025770" cy="662354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bidirezionale orizzontale 9">
            <a:extLst>
              <a:ext uri="{FF2B5EF4-FFF2-40B4-BE49-F238E27FC236}">
                <a16:creationId xmlns:a16="http://schemas.microsoft.com/office/drawing/2014/main" id="{FFDFA808-0F08-4796-89CE-4A62A34C35C4}"/>
              </a:ext>
            </a:extLst>
          </p:cNvPr>
          <p:cNvSpPr/>
          <p:nvPr/>
        </p:nvSpPr>
        <p:spPr>
          <a:xfrm>
            <a:off x="7584830" y="3469121"/>
            <a:ext cx="1025770" cy="662354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5B29849-54C1-4308-ADF6-D84DC3C33986}"/>
              </a:ext>
            </a:extLst>
          </p:cNvPr>
          <p:cNvSpPr/>
          <p:nvPr/>
        </p:nvSpPr>
        <p:spPr>
          <a:xfrm>
            <a:off x="732692" y="3276600"/>
            <a:ext cx="2198077" cy="4630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4CA38590-BBE4-4F30-A841-7EBF3830429D}"/>
              </a:ext>
            </a:extLst>
          </p:cNvPr>
          <p:cNvSpPr/>
          <p:nvPr/>
        </p:nvSpPr>
        <p:spPr>
          <a:xfrm>
            <a:off x="8516815" y="1828800"/>
            <a:ext cx="3346939" cy="4117133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50D29C35-BF1F-4BE5-8FB3-43AEDBFBB70F}"/>
              </a:ext>
            </a:extLst>
          </p:cNvPr>
          <p:cNvSpPr/>
          <p:nvPr/>
        </p:nvSpPr>
        <p:spPr>
          <a:xfrm>
            <a:off x="8745416" y="3124200"/>
            <a:ext cx="2244969" cy="2063262"/>
          </a:xfrm>
          <a:prstGeom prst="ellipse">
            <a:avLst/>
          </a:prstGeom>
          <a:noFill/>
          <a:ln w="38100">
            <a:solidFill>
              <a:srgbClr val="C519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6F7AAC7-E773-4ACD-B033-208618956F97}"/>
              </a:ext>
            </a:extLst>
          </p:cNvPr>
          <p:cNvCxnSpPr>
            <a:stCxn id="16" idx="3"/>
          </p:cNvCxnSpPr>
          <p:nvPr/>
        </p:nvCxnSpPr>
        <p:spPr>
          <a:xfrm flipH="1">
            <a:off x="6787662" y="4885304"/>
            <a:ext cx="2286522" cy="694881"/>
          </a:xfrm>
          <a:prstGeom prst="straightConnector1">
            <a:avLst/>
          </a:prstGeom>
          <a:ln w="38100">
            <a:solidFill>
              <a:srgbClr val="C519B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nda 18">
            <a:extLst>
              <a:ext uri="{FF2B5EF4-FFF2-40B4-BE49-F238E27FC236}">
                <a16:creationId xmlns:a16="http://schemas.microsoft.com/office/drawing/2014/main" id="{C7AC6D05-B53D-45E3-894E-F2FC376E80E1}"/>
              </a:ext>
            </a:extLst>
          </p:cNvPr>
          <p:cNvSpPr/>
          <p:nvPr/>
        </p:nvSpPr>
        <p:spPr>
          <a:xfrm>
            <a:off x="3200402" y="4677508"/>
            <a:ext cx="3587260" cy="1910862"/>
          </a:xfrm>
          <a:prstGeom prst="wave">
            <a:avLst/>
          </a:prstGeom>
          <a:noFill/>
          <a:ln w="38100">
            <a:solidFill>
              <a:srgbClr val="C519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>
                <a:solidFill>
                  <a:schemeClr val="tx1"/>
                </a:solidFill>
              </a:rPr>
              <a:t>Porter’s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Five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forces</a:t>
            </a:r>
            <a:r>
              <a:rPr lang="it-IT" sz="2000" dirty="0">
                <a:solidFill>
                  <a:schemeClr val="tx1"/>
                </a:solidFill>
              </a:rPr>
              <a:t> framework; Competitor Intelligence</a:t>
            </a: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E7FAE583-9368-45AD-95A4-237BF66FCCB7}"/>
              </a:ext>
            </a:extLst>
          </p:cNvPr>
          <p:cNvSpPr/>
          <p:nvPr/>
        </p:nvSpPr>
        <p:spPr>
          <a:xfrm>
            <a:off x="8593015" y="2368062"/>
            <a:ext cx="3159369" cy="8003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20653E37-66EB-4F68-97D0-8EA901B871DC}"/>
              </a:ext>
            </a:extLst>
          </p:cNvPr>
          <p:cNvCxnSpPr>
            <a:cxnSpLocks/>
          </p:cNvCxnSpPr>
          <p:nvPr/>
        </p:nvCxnSpPr>
        <p:spPr>
          <a:xfrm flipH="1" flipV="1">
            <a:off x="7001348" y="1972696"/>
            <a:ext cx="1667868" cy="62822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nda 22">
            <a:extLst>
              <a:ext uri="{FF2B5EF4-FFF2-40B4-BE49-F238E27FC236}">
                <a16:creationId xmlns:a16="http://schemas.microsoft.com/office/drawing/2014/main" id="{955C6DC3-DE9F-4262-A8E0-81320F95B528}"/>
              </a:ext>
            </a:extLst>
          </p:cNvPr>
          <p:cNvSpPr/>
          <p:nvPr/>
        </p:nvSpPr>
        <p:spPr>
          <a:xfrm>
            <a:off x="3675186" y="1318846"/>
            <a:ext cx="3288062" cy="1705638"/>
          </a:xfrm>
          <a:prstGeom prst="wav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PEST –PESTLE Analysis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3B05A011-83A9-4CE7-BDFC-93BB060037F4}"/>
              </a:ext>
            </a:extLst>
          </p:cNvPr>
          <p:cNvSpPr/>
          <p:nvPr/>
        </p:nvSpPr>
        <p:spPr>
          <a:xfrm>
            <a:off x="674077" y="3739662"/>
            <a:ext cx="2198077" cy="715107"/>
          </a:xfrm>
          <a:prstGeom prst="roundRect">
            <a:avLst/>
          </a:prstGeom>
          <a:noFill/>
          <a:ln w="38100"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75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5" grpId="0" animBg="1"/>
      <p:bldP spid="16" grpId="0" animBg="1"/>
      <p:bldP spid="19" grpId="0" animBg="1"/>
      <p:bldP spid="20" grpId="0" animBg="1"/>
      <p:bldP spid="23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SWOT Analysis (2/2)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/>
              <a:t>STRENGHTS, </a:t>
            </a:r>
            <a:r>
              <a:rPr lang="it-IT" sz="2400" dirty="0" err="1"/>
              <a:t>describe</a:t>
            </a:r>
            <a:r>
              <a:rPr lang="it-IT" sz="2400" dirty="0"/>
              <a:t> </a:t>
            </a:r>
            <a:r>
              <a:rPr lang="it-IT" sz="2400" dirty="0" err="1"/>
              <a:t>what</a:t>
            </a:r>
            <a:r>
              <a:rPr lang="it-IT" sz="2400" dirty="0"/>
              <a:t> an </a:t>
            </a:r>
            <a:r>
              <a:rPr lang="it-IT" sz="2400" dirty="0" err="1"/>
              <a:t>organization</a:t>
            </a:r>
            <a:r>
              <a:rPr lang="it-IT" sz="2400" dirty="0"/>
              <a:t> </a:t>
            </a:r>
            <a:r>
              <a:rPr lang="it-IT" sz="2400" dirty="0" err="1"/>
              <a:t>excels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and </a:t>
            </a: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separates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from </a:t>
            </a:r>
            <a:r>
              <a:rPr lang="it-IT" sz="2400" dirty="0" err="1"/>
              <a:t>competition</a:t>
            </a:r>
            <a:r>
              <a:rPr lang="it-IT" sz="2400" dirty="0"/>
              <a:t> (e.g. a strong brand, </a:t>
            </a:r>
            <a:r>
              <a:rPr lang="it-IT" sz="2400" dirty="0" err="1"/>
              <a:t>loyal</a:t>
            </a:r>
            <a:r>
              <a:rPr lang="it-IT" sz="2400" dirty="0"/>
              <a:t> customer base, strong balance </a:t>
            </a:r>
            <a:r>
              <a:rPr lang="it-IT" sz="2400" dirty="0" err="1"/>
              <a:t>sheet</a:t>
            </a:r>
            <a:r>
              <a:rPr lang="it-IT" sz="2400" dirty="0"/>
              <a:t>, …)</a:t>
            </a:r>
          </a:p>
          <a:p>
            <a:r>
              <a:rPr lang="it-IT" sz="2400" dirty="0"/>
              <a:t>WEAKNESSES, </a:t>
            </a:r>
            <a:r>
              <a:rPr lang="it-IT" sz="2400" dirty="0" err="1"/>
              <a:t>they</a:t>
            </a:r>
            <a:r>
              <a:rPr lang="it-IT" sz="2400" dirty="0"/>
              <a:t> stop an </a:t>
            </a:r>
            <a:r>
              <a:rPr lang="it-IT" sz="2400" dirty="0" err="1"/>
              <a:t>organization</a:t>
            </a:r>
            <a:r>
              <a:rPr lang="it-IT" sz="2400" dirty="0"/>
              <a:t> from </a:t>
            </a:r>
            <a:r>
              <a:rPr lang="it-IT" sz="2400" dirty="0" err="1"/>
              <a:t>performing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</a:t>
            </a:r>
            <a:r>
              <a:rPr lang="it-IT" sz="2400" dirty="0" err="1"/>
              <a:t>its</a:t>
            </a:r>
            <a:r>
              <a:rPr lang="it-IT" sz="2400" dirty="0"/>
              <a:t> optimum </a:t>
            </a:r>
            <a:r>
              <a:rPr lang="it-IT" sz="2400" dirty="0" err="1"/>
              <a:t>level</a:t>
            </a:r>
            <a:r>
              <a:rPr lang="it-IT" sz="2400" dirty="0"/>
              <a:t>. </a:t>
            </a:r>
            <a:r>
              <a:rPr lang="it-IT" sz="2400" dirty="0" err="1"/>
              <a:t>They</a:t>
            </a:r>
            <a:r>
              <a:rPr lang="it-IT" sz="2400" dirty="0"/>
              <a:t> are </a:t>
            </a:r>
            <a:r>
              <a:rPr lang="it-IT" sz="2400" dirty="0" err="1"/>
              <a:t>areas</a:t>
            </a:r>
            <a:r>
              <a:rPr lang="it-IT" sz="2400" dirty="0"/>
              <a:t> </a:t>
            </a:r>
            <a:r>
              <a:rPr lang="it-IT" sz="2400" dirty="0" err="1"/>
              <a:t>where</a:t>
            </a:r>
            <a:r>
              <a:rPr lang="it-IT" sz="2400" dirty="0"/>
              <a:t> the business </a:t>
            </a:r>
            <a:r>
              <a:rPr lang="it-IT" sz="2400" dirty="0" err="1"/>
              <a:t>needs</a:t>
            </a:r>
            <a:r>
              <a:rPr lang="it-IT" sz="2400" dirty="0"/>
              <a:t> to </a:t>
            </a:r>
            <a:r>
              <a:rPr lang="it-IT" sz="2400" dirty="0" err="1"/>
              <a:t>improve</a:t>
            </a:r>
            <a:r>
              <a:rPr lang="it-IT" sz="2400" dirty="0"/>
              <a:t> (e.g. a </a:t>
            </a:r>
            <a:r>
              <a:rPr lang="it-IT" sz="2400" dirty="0" err="1"/>
              <a:t>weak</a:t>
            </a:r>
            <a:r>
              <a:rPr lang="it-IT" sz="2400" dirty="0"/>
              <a:t> brand, </a:t>
            </a:r>
            <a:r>
              <a:rPr lang="it-IT" sz="2400" dirty="0" err="1"/>
              <a:t>higher-than-average</a:t>
            </a:r>
            <a:r>
              <a:rPr lang="it-IT" sz="2400" dirty="0"/>
              <a:t> turnover, high </a:t>
            </a:r>
            <a:r>
              <a:rPr lang="it-IT" sz="2400" dirty="0" err="1"/>
              <a:t>level</a:t>
            </a:r>
            <a:r>
              <a:rPr lang="it-IT" sz="2400" dirty="0"/>
              <a:t> of </a:t>
            </a:r>
            <a:r>
              <a:rPr lang="it-IT" sz="2400" dirty="0" err="1"/>
              <a:t>debt</a:t>
            </a:r>
            <a:r>
              <a:rPr lang="it-IT" sz="2400" dirty="0"/>
              <a:t>)</a:t>
            </a:r>
          </a:p>
          <a:p>
            <a:r>
              <a:rPr lang="it-IT" sz="2400" dirty="0"/>
              <a:t>OPPOERTUNITIES, </a:t>
            </a:r>
            <a:r>
              <a:rPr lang="it-IT" sz="2400" dirty="0" err="1"/>
              <a:t>refer</a:t>
            </a:r>
            <a:r>
              <a:rPr lang="it-IT" sz="2400" dirty="0"/>
              <a:t> to </a:t>
            </a:r>
            <a:r>
              <a:rPr lang="it-IT" sz="2400" dirty="0" err="1"/>
              <a:t>favorable</a:t>
            </a:r>
            <a:r>
              <a:rPr lang="it-IT" sz="2400" dirty="0"/>
              <a:t> </a:t>
            </a:r>
            <a:r>
              <a:rPr lang="it-IT" sz="2400" dirty="0" err="1"/>
              <a:t>external</a:t>
            </a:r>
            <a:r>
              <a:rPr lang="it-IT" sz="2400" dirty="0"/>
              <a:t> </a:t>
            </a:r>
            <a:r>
              <a:rPr lang="it-IT" sz="2400" dirty="0" err="1"/>
              <a:t>factors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could</a:t>
            </a:r>
            <a:r>
              <a:rPr lang="it-IT" sz="2400" dirty="0"/>
              <a:t> </a:t>
            </a:r>
            <a:r>
              <a:rPr lang="it-IT" sz="2400" dirty="0" err="1"/>
              <a:t>give</a:t>
            </a:r>
            <a:r>
              <a:rPr lang="it-IT" sz="2400" dirty="0"/>
              <a:t> an </a:t>
            </a:r>
            <a:r>
              <a:rPr lang="it-IT" sz="2400" dirty="0" err="1"/>
              <a:t>organization</a:t>
            </a:r>
            <a:r>
              <a:rPr lang="it-IT" sz="2400" dirty="0"/>
              <a:t> a competitive </a:t>
            </a:r>
            <a:r>
              <a:rPr lang="it-IT" sz="2400" dirty="0" err="1"/>
              <a:t>advantage</a:t>
            </a:r>
            <a:r>
              <a:rPr lang="it-IT" sz="2400" dirty="0"/>
              <a:t> (e.g. entry in new market </a:t>
            </a:r>
            <a:r>
              <a:rPr lang="it-IT" sz="2400" dirty="0" err="1"/>
              <a:t>if</a:t>
            </a:r>
            <a:r>
              <a:rPr lang="it-IT" sz="2400" dirty="0"/>
              <a:t> a country </a:t>
            </a:r>
            <a:r>
              <a:rPr lang="it-IT" sz="2400" dirty="0" err="1"/>
              <a:t>cuts</a:t>
            </a:r>
            <a:r>
              <a:rPr lang="it-IT" sz="2400" dirty="0"/>
              <a:t> </a:t>
            </a:r>
            <a:r>
              <a:rPr lang="it-IT" sz="2400" dirty="0" err="1"/>
              <a:t>tarifs</a:t>
            </a:r>
            <a:r>
              <a:rPr lang="it-IT" sz="2400" dirty="0"/>
              <a:t> for </a:t>
            </a:r>
            <a:r>
              <a:rPr lang="it-IT" sz="2400" dirty="0" err="1"/>
              <a:t>importation</a:t>
            </a:r>
            <a:r>
              <a:rPr lang="it-IT" sz="2400" dirty="0"/>
              <a:t>)</a:t>
            </a:r>
          </a:p>
          <a:p>
            <a:r>
              <a:rPr lang="it-IT" sz="2400" dirty="0"/>
              <a:t>THREATHS, </a:t>
            </a:r>
            <a:r>
              <a:rPr lang="it-IT" sz="2400" dirty="0" err="1"/>
              <a:t>refer</a:t>
            </a:r>
            <a:r>
              <a:rPr lang="it-IT" sz="2400" dirty="0"/>
              <a:t> to </a:t>
            </a:r>
            <a:r>
              <a:rPr lang="it-IT" sz="2400" dirty="0" err="1"/>
              <a:t>factors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the </a:t>
            </a:r>
            <a:r>
              <a:rPr lang="it-IT" sz="2400" dirty="0" err="1"/>
              <a:t>potential</a:t>
            </a:r>
            <a:r>
              <a:rPr lang="it-IT" sz="2400" dirty="0"/>
              <a:t> to </a:t>
            </a:r>
            <a:r>
              <a:rPr lang="it-IT" sz="2400" dirty="0" err="1"/>
              <a:t>harm</a:t>
            </a:r>
            <a:r>
              <a:rPr lang="it-IT" sz="2400" dirty="0"/>
              <a:t> or </a:t>
            </a:r>
            <a:r>
              <a:rPr lang="it-IT" sz="2400" dirty="0" err="1"/>
              <a:t>damage</a:t>
            </a:r>
            <a:r>
              <a:rPr lang="it-IT" sz="2400" dirty="0"/>
              <a:t> an </a:t>
            </a:r>
            <a:r>
              <a:rPr lang="it-IT" sz="2400" dirty="0" err="1"/>
              <a:t>organization</a:t>
            </a:r>
            <a:r>
              <a:rPr lang="it-IT" sz="2400" dirty="0"/>
              <a:t>. Common </a:t>
            </a:r>
            <a:r>
              <a:rPr lang="it-IT" sz="2400" dirty="0" err="1"/>
              <a:t>examples</a:t>
            </a:r>
            <a:r>
              <a:rPr lang="it-IT" sz="2400" dirty="0"/>
              <a:t> include </a:t>
            </a:r>
            <a:r>
              <a:rPr lang="it-IT" sz="2400" dirty="0" err="1"/>
              <a:t>rising</a:t>
            </a:r>
            <a:r>
              <a:rPr lang="it-IT" sz="2400" dirty="0"/>
              <a:t> cost for </a:t>
            </a:r>
            <a:r>
              <a:rPr lang="it-IT" sz="2400" dirty="0" err="1"/>
              <a:t>materials</a:t>
            </a:r>
            <a:r>
              <a:rPr lang="it-IT" sz="2400" dirty="0"/>
              <a:t>, </a:t>
            </a:r>
            <a:r>
              <a:rPr lang="it-IT" sz="2400" dirty="0" err="1"/>
              <a:t>increasing</a:t>
            </a:r>
            <a:r>
              <a:rPr lang="it-IT" sz="2400" dirty="0"/>
              <a:t> </a:t>
            </a:r>
            <a:r>
              <a:rPr lang="it-IT" sz="2400" dirty="0" err="1"/>
              <a:t>competition</a:t>
            </a:r>
            <a:endParaRPr lang="it-IT" sz="2400" dirty="0"/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15979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EXERCISE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/>
              <a:t>SWOT Analysis for Coca Cola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5808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19532"/>
            <a:ext cx="9144000" cy="1614976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and capabilities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8FC75068-4B02-4628-9E5C-ED603F8AE2CA}"/>
              </a:ext>
            </a:extLst>
          </p:cNvPr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408156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677" y="97492"/>
            <a:ext cx="10750062" cy="1590631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Strategy and </a:t>
            </a:r>
            <a:r>
              <a:rPr lang="it-IT" b="1" dirty="0" err="1">
                <a:solidFill>
                  <a:srgbClr val="FF0000"/>
                </a:solidFill>
              </a:rPr>
              <a:t>internal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capabilities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875918"/>
            <a:ext cx="11248293" cy="4845557"/>
          </a:xfrm>
        </p:spPr>
        <p:txBody>
          <a:bodyPr>
            <a:normAutofit/>
          </a:bodyPr>
          <a:lstStyle/>
          <a:p>
            <a:r>
              <a:rPr lang="it-IT" sz="2400" dirty="0"/>
              <a:t>Strategy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concerned</a:t>
            </a:r>
            <a:r>
              <a:rPr lang="it-IT" sz="2400" dirty="0"/>
              <a:t> with </a:t>
            </a:r>
            <a:r>
              <a:rPr lang="it-IT" sz="2400" dirty="0" err="1"/>
              <a:t>matching</a:t>
            </a:r>
            <a:r>
              <a:rPr lang="it-IT" sz="2400" dirty="0"/>
              <a:t> </a:t>
            </a:r>
            <a:r>
              <a:rPr lang="it-IT" sz="2400" dirty="0" err="1"/>
              <a:t>organization’s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and capabilities with the </a:t>
            </a:r>
            <a:r>
              <a:rPr lang="it-IT" sz="2400" dirty="0" err="1"/>
              <a:t>opportunities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arise</a:t>
            </a:r>
            <a:r>
              <a:rPr lang="it-IT" sz="2400" dirty="0"/>
              <a:t> from the </a:t>
            </a:r>
            <a:r>
              <a:rPr lang="it-IT" sz="2400" dirty="0" err="1"/>
              <a:t>external</a:t>
            </a:r>
            <a:r>
              <a:rPr lang="it-IT" sz="2400" dirty="0"/>
              <a:t> </a:t>
            </a:r>
            <a:r>
              <a:rPr lang="it-IT" sz="2400" dirty="0" err="1"/>
              <a:t>environment</a:t>
            </a:r>
            <a:r>
              <a:rPr lang="it-IT" sz="2400" dirty="0"/>
              <a:t>.</a:t>
            </a:r>
          </a:p>
          <a:p>
            <a:r>
              <a:rPr lang="it-IT" sz="2400" dirty="0"/>
              <a:t>An </a:t>
            </a:r>
            <a:r>
              <a:rPr lang="it-IT" sz="2400" dirty="0" err="1"/>
              <a:t>organization</a:t>
            </a:r>
            <a:r>
              <a:rPr lang="it-IT" sz="2400" dirty="0"/>
              <a:t> must </a:t>
            </a:r>
            <a:r>
              <a:rPr lang="it-IT" sz="2400" dirty="0" err="1"/>
              <a:t>have</a:t>
            </a:r>
            <a:r>
              <a:rPr lang="it-IT" sz="2400" dirty="0"/>
              <a:t> a </a:t>
            </a:r>
            <a:r>
              <a:rPr lang="it-IT" sz="2400" dirty="0" err="1"/>
              <a:t>profound</a:t>
            </a:r>
            <a:r>
              <a:rPr lang="it-IT" sz="2400" dirty="0"/>
              <a:t> </a:t>
            </a:r>
            <a:r>
              <a:rPr lang="it-IT" sz="2400" dirty="0" err="1"/>
              <a:t>understanding</a:t>
            </a:r>
            <a:r>
              <a:rPr lang="it-IT" sz="2400" dirty="0"/>
              <a:t> of </a:t>
            </a:r>
            <a:r>
              <a:rPr lang="it-IT" sz="2400" dirty="0" err="1"/>
              <a:t>its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and capabilities in </a:t>
            </a:r>
            <a:r>
              <a:rPr lang="it-IT" sz="2400" dirty="0" err="1"/>
              <a:t>order</a:t>
            </a:r>
            <a:r>
              <a:rPr lang="it-IT" sz="2400" dirty="0"/>
              <a:t> to </a:t>
            </a:r>
            <a:r>
              <a:rPr lang="it-IT" sz="2400" dirty="0" err="1"/>
              <a:t>select</a:t>
            </a:r>
            <a:r>
              <a:rPr lang="it-IT" sz="2400" dirty="0"/>
              <a:t> a strategy </a:t>
            </a:r>
            <a:r>
              <a:rPr lang="it-IT" sz="2400" dirty="0" err="1"/>
              <a:t>that</a:t>
            </a:r>
            <a:r>
              <a:rPr lang="it-IT" sz="2400" dirty="0"/>
              <a:t> exploits </a:t>
            </a:r>
            <a:r>
              <a:rPr lang="it-IT" sz="2400" dirty="0" err="1"/>
              <a:t>organizations</a:t>
            </a:r>
            <a:r>
              <a:rPr lang="it-IT" sz="2400" dirty="0"/>
              <a:t>’ key </a:t>
            </a:r>
            <a:r>
              <a:rPr lang="it-IT" sz="2400" dirty="0" err="1"/>
              <a:t>strenghts</a:t>
            </a:r>
            <a:endParaRPr lang="it-IT" sz="2400" dirty="0"/>
          </a:p>
          <a:p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important</a:t>
            </a:r>
            <a:r>
              <a:rPr lang="it-IT" sz="2400" dirty="0"/>
              <a:t> to </a:t>
            </a:r>
            <a:r>
              <a:rPr lang="it-IT" sz="2400" dirty="0" err="1"/>
              <a:t>distinguish</a:t>
            </a:r>
            <a:r>
              <a:rPr lang="it-IT" sz="2400" dirty="0"/>
              <a:t> </a:t>
            </a:r>
            <a:r>
              <a:rPr lang="it-IT" sz="2400" dirty="0" err="1"/>
              <a:t>between</a:t>
            </a:r>
            <a:r>
              <a:rPr lang="it-IT" sz="2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Resources</a:t>
            </a:r>
            <a:r>
              <a:rPr lang="it-IT" sz="2000" dirty="0"/>
              <a:t>, i.e. the </a:t>
            </a:r>
            <a:r>
              <a:rPr lang="it-IT" sz="2000" dirty="0" err="1"/>
              <a:t>productive</a:t>
            </a:r>
            <a:r>
              <a:rPr lang="it-IT" sz="2000" dirty="0"/>
              <a:t> assets </a:t>
            </a:r>
            <a:r>
              <a:rPr lang="it-IT" sz="2000" dirty="0" err="1"/>
              <a:t>owned</a:t>
            </a:r>
            <a:r>
              <a:rPr lang="it-IT" sz="2000" dirty="0"/>
              <a:t> by an </a:t>
            </a:r>
            <a:r>
              <a:rPr lang="it-IT" sz="2000" dirty="0" err="1"/>
              <a:t>organization</a:t>
            </a:r>
            <a:endParaRPr lang="it-IT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Capabilities, i.e. </a:t>
            </a:r>
            <a:r>
              <a:rPr lang="it-IT" sz="2000" dirty="0" err="1"/>
              <a:t>what</a:t>
            </a:r>
            <a:r>
              <a:rPr lang="it-IT" sz="2000" dirty="0"/>
              <a:t> an </a:t>
            </a:r>
            <a:r>
              <a:rPr lang="it-IT" sz="2000" dirty="0" err="1"/>
              <a:t>organization</a:t>
            </a:r>
            <a:r>
              <a:rPr lang="it-IT" sz="2000" dirty="0"/>
              <a:t> can do</a:t>
            </a:r>
          </a:p>
          <a:p>
            <a:r>
              <a:rPr lang="it-IT" sz="2400" dirty="0" err="1"/>
              <a:t>Resources</a:t>
            </a:r>
            <a:r>
              <a:rPr lang="it-IT" sz="2400" dirty="0"/>
              <a:t> must work </a:t>
            </a:r>
            <a:r>
              <a:rPr lang="it-IT" sz="2400" dirty="0" err="1"/>
              <a:t>together</a:t>
            </a:r>
            <a:r>
              <a:rPr lang="it-IT" sz="2400" dirty="0"/>
              <a:t> to create </a:t>
            </a:r>
            <a:r>
              <a:rPr lang="it-IT" sz="2400" dirty="0" err="1"/>
              <a:t>organizational</a:t>
            </a:r>
            <a:r>
              <a:rPr lang="it-IT" sz="2400" dirty="0"/>
              <a:t> </a:t>
            </a:r>
            <a:r>
              <a:rPr lang="it-IT" sz="2400" dirty="0" err="1"/>
              <a:t>capbilities</a:t>
            </a:r>
            <a:r>
              <a:rPr lang="it-IT" sz="2400" dirty="0"/>
              <a:t> </a:t>
            </a:r>
            <a:r>
              <a:rPr lang="it-IT" sz="2400" dirty="0" err="1"/>
              <a:t>since</a:t>
            </a:r>
            <a:r>
              <a:rPr lang="it-IT" sz="2400" dirty="0"/>
              <a:t> </a:t>
            </a:r>
            <a:r>
              <a:rPr lang="it-IT" sz="2400" dirty="0" err="1"/>
              <a:t>they</a:t>
            </a:r>
            <a:r>
              <a:rPr lang="it-IT" sz="2400" dirty="0"/>
              <a:t> are the </a:t>
            </a:r>
            <a:r>
              <a:rPr lang="it-IT" sz="2400" dirty="0" err="1"/>
              <a:t>essence</a:t>
            </a:r>
            <a:r>
              <a:rPr lang="it-IT" sz="2400" dirty="0"/>
              <a:t> of </a:t>
            </a:r>
            <a:r>
              <a:rPr lang="it-IT" sz="2400" dirty="0" err="1"/>
              <a:t>superior</a:t>
            </a:r>
            <a:r>
              <a:rPr lang="it-IT" sz="2400" dirty="0"/>
              <a:t> performance</a:t>
            </a:r>
          </a:p>
        </p:txBody>
      </p:sp>
    </p:spTree>
    <p:extLst>
      <p:ext uri="{BB962C8B-B14F-4D97-AF65-F5344CB8AC3E}">
        <p14:creationId xmlns:p14="http://schemas.microsoft.com/office/powerpoint/2010/main" val="156384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Categories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(1/2)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TANGIBLE RESOURCES</a:t>
            </a:r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refer</a:t>
            </a:r>
            <a:r>
              <a:rPr lang="it-IT" sz="2400" dirty="0"/>
              <a:t> to </a:t>
            </a:r>
            <a:r>
              <a:rPr lang="it-IT" sz="2400" dirty="0" err="1"/>
              <a:t>financial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and </a:t>
            </a:r>
            <a:r>
              <a:rPr lang="it-IT" sz="2400" dirty="0" err="1"/>
              <a:t>physical</a:t>
            </a:r>
            <a:r>
              <a:rPr lang="it-IT" sz="2400" dirty="0"/>
              <a:t> assets, </a:t>
            </a:r>
            <a:r>
              <a:rPr lang="it-IT" sz="2400" dirty="0" err="1"/>
              <a:t>identified</a:t>
            </a:r>
            <a:r>
              <a:rPr lang="it-IT" sz="2400" dirty="0"/>
              <a:t> and </a:t>
            </a:r>
            <a:r>
              <a:rPr lang="it-IT" sz="2400" dirty="0" err="1"/>
              <a:t>valued</a:t>
            </a:r>
            <a:r>
              <a:rPr lang="it-IT" sz="2400" dirty="0"/>
              <a:t> in the </a:t>
            </a:r>
            <a:r>
              <a:rPr lang="it-IT" sz="2400" dirty="0" err="1"/>
              <a:t>financial</a:t>
            </a:r>
            <a:r>
              <a:rPr lang="it-IT" sz="2400" dirty="0"/>
              <a:t> </a:t>
            </a:r>
            <a:r>
              <a:rPr lang="it-IT" sz="2400" dirty="0" err="1"/>
              <a:t>statement</a:t>
            </a:r>
            <a:endParaRPr lang="it-IT" sz="2400" dirty="0"/>
          </a:p>
          <a:p>
            <a:r>
              <a:rPr lang="it-IT" sz="2400" dirty="0"/>
              <a:t>The </a:t>
            </a:r>
            <a:r>
              <a:rPr lang="it-IT" sz="2400" dirty="0" err="1"/>
              <a:t>aim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to </a:t>
            </a:r>
            <a:r>
              <a:rPr lang="it-IT" sz="2400" dirty="0" err="1"/>
              <a:t>understand</a:t>
            </a:r>
            <a:r>
              <a:rPr lang="it-IT" sz="2400" dirty="0"/>
              <a:t>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potential</a:t>
            </a:r>
            <a:r>
              <a:rPr lang="it-IT" sz="2400" dirty="0"/>
              <a:t> for </a:t>
            </a:r>
            <a:r>
              <a:rPr lang="it-IT" sz="2400" dirty="0" err="1"/>
              <a:t>creating</a:t>
            </a:r>
            <a:r>
              <a:rPr lang="it-IT" sz="2400" dirty="0"/>
              <a:t> competitive </a:t>
            </a:r>
            <a:r>
              <a:rPr lang="it-IT" sz="2400" dirty="0" err="1"/>
              <a:t>advantage</a:t>
            </a:r>
            <a:r>
              <a:rPr lang="it-IT" sz="2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What</a:t>
            </a:r>
            <a:r>
              <a:rPr lang="it-IT" sz="2000" dirty="0"/>
              <a:t> </a:t>
            </a:r>
            <a:r>
              <a:rPr lang="it-IT" sz="2000" dirty="0" err="1"/>
              <a:t>opportunities</a:t>
            </a:r>
            <a:r>
              <a:rPr lang="it-IT" sz="2000" dirty="0"/>
              <a:t> </a:t>
            </a:r>
            <a:r>
              <a:rPr lang="it-IT" sz="2000" dirty="0" err="1"/>
              <a:t>exist</a:t>
            </a:r>
            <a:r>
              <a:rPr lang="it-IT" sz="2000" dirty="0"/>
              <a:t> for </a:t>
            </a:r>
            <a:r>
              <a:rPr lang="it-IT" sz="2000" dirty="0" err="1"/>
              <a:t>economizing</a:t>
            </a:r>
            <a:r>
              <a:rPr lang="it-IT" sz="2000" dirty="0"/>
              <a:t> on </a:t>
            </a:r>
            <a:r>
              <a:rPr lang="it-IT" sz="2000" dirty="0" err="1"/>
              <a:t>their</a:t>
            </a:r>
            <a:r>
              <a:rPr lang="it-IT" sz="2000" dirty="0"/>
              <a:t> use?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What</a:t>
            </a:r>
            <a:r>
              <a:rPr lang="it-IT" sz="2000" dirty="0"/>
              <a:t> are the </a:t>
            </a:r>
            <a:r>
              <a:rPr lang="it-IT" sz="2000" dirty="0" err="1"/>
              <a:t>possibilities</a:t>
            </a:r>
            <a:r>
              <a:rPr lang="it-IT" sz="2000" dirty="0"/>
              <a:t> for </a:t>
            </a:r>
            <a:r>
              <a:rPr lang="it-IT" sz="2000" dirty="0" err="1"/>
              <a:t>employing</a:t>
            </a:r>
            <a:r>
              <a:rPr lang="it-IT" sz="2000" dirty="0"/>
              <a:t> </a:t>
            </a:r>
            <a:r>
              <a:rPr lang="it-IT" sz="2000" dirty="0" err="1"/>
              <a:t>ezisting</a:t>
            </a:r>
            <a:r>
              <a:rPr lang="it-IT" sz="2000" dirty="0"/>
              <a:t> assets more </a:t>
            </a:r>
            <a:r>
              <a:rPr lang="it-IT" sz="2000" dirty="0" err="1"/>
              <a:t>profitably</a:t>
            </a:r>
            <a:r>
              <a:rPr lang="it-IT" sz="2000" dirty="0"/>
              <a:t>?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9389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Categories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(2/2)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INTANGIBLE RESOURCES</a:t>
            </a:r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refer</a:t>
            </a:r>
            <a:r>
              <a:rPr lang="it-IT" sz="2400" dirty="0"/>
              <a:t> to non-</a:t>
            </a:r>
            <a:r>
              <a:rPr lang="it-IT" sz="2400" dirty="0" err="1"/>
              <a:t>tangible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and </a:t>
            </a:r>
            <a:r>
              <a:rPr lang="it-IT" sz="2400" dirty="0" err="1"/>
              <a:t>they</a:t>
            </a:r>
            <a:r>
              <a:rPr lang="it-IT" sz="2400" dirty="0"/>
              <a:t> can </a:t>
            </a:r>
            <a:r>
              <a:rPr lang="it-IT" sz="2400" dirty="0" err="1"/>
              <a:t>contribute</a:t>
            </a:r>
            <a:r>
              <a:rPr lang="it-IT" sz="2400" dirty="0"/>
              <a:t> to competitive </a:t>
            </a:r>
            <a:r>
              <a:rPr lang="it-IT" sz="2400" dirty="0" err="1"/>
              <a:t>advantage</a:t>
            </a:r>
            <a:r>
              <a:rPr lang="it-IT" sz="2400" dirty="0"/>
              <a:t> </a:t>
            </a:r>
            <a:r>
              <a:rPr lang="it-IT" sz="2400" dirty="0" err="1"/>
              <a:t>much</a:t>
            </a:r>
            <a:r>
              <a:rPr lang="it-IT" sz="2400" dirty="0"/>
              <a:t> more </a:t>
            </a:r>
            <a:r>
              <a:rPr lang="it-IT" sz="2400" dirty="0" err="1"/>
              <a:t>than</a:t>
            </a:r>
            <a:r>
              <a:rPr lang="it-IT" sz="2400" dirty="0"/>
              <a:t> </a:t>
            </a:r>
            <a:r>
              <a:rPr lang="it-IT" sz="2400" dirty="0" err="1"/>
              <a:t>tangible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do </a:t>
            </a:r>
          </a:p>
          <a:p>
            <a:r>
              <a:rPr lang="it-IT" sz="2400" dirty="0"/>
              <a:t>Some </a:t>
            </a:r>
            <a:r>
              <a:rPr lang="it-IT" sz="2400" dirty="0" err="1"/>
              <a:t>examples</a:t>
            </a:r>
            <a:r>
              <a:rPr lang="it-IT" sz="2400" dirty="0"/>
              <a:t> are: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/>
              <a:t>Reputational</a:t>
            </a:r>
            <a:r>
              <a:rPr lang="it-IT" sz="2000" dirty="0"/>
              <a:t> assets, e.g. brand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Technology, e.g. </a:t>
            </a:r>
            <a:r>
              <a:rPr lang="it-IT" sz="2000" dirty="0" err="1"/>
              <a:t>intellectual</a:t>
            </a:r>
            <a:r>
              <a:rPr lang="it-IT" sz="2000" dirty="0"/>
              <a:t> </a:t>
            </a:r>
            <a:r>
              <a:rPr lang="it-IT" sz="2000" dirty="0" err="1"/>
              <a:t>property</a:t>
            </a:r>
            <a:endParaRPr lang="it-IT" sz="20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HUMAN RESOURCES</a:t>
            </a:r>
          </a:p>
          <a:p>
            <a:r>
              <a:rPr lang="it-IT" sz="2400" dirty="0" err="1"/>
              <a:t>They</a:t>
            </a:r>
            <a:r>
              <a:rPr lang="it-IT" sz="2400" dirty="0"/>
              <a:t> </a:t>
            </a:r>
            <a:r>
              <a:rPr lang="it-IT" sz="2400" dirty="0" err="1"/>
              <a:t>refer</a:t>
            </a:r>
            <a:r>
              <a:rPr lang="it-IT" sz="2400" dirty="0"/>
              <a:t> to the </a:t>
            </a:r>
            <a:r>
              <a:rPr lang="it-IT" sz="2400" dirty="0" err="1"/>
              <a:t>productive</a:t>
            </a:r>
            <a:r>
              <a:rPr lang="it-IT" sz="2400" dirty="0"/>
              <a:t> services </a:t>
            </a:r>
            <a:r>
              <a:rPr lang="it-IT" sz="2400" dirty="0" err="1"/>
              <a:t>that</a:t>
            </a:r>
            <a:r>
              <a:rPr lang="it-IT" sz="2400" dirty="0"/>
              <a:t> human </a:t>
            </a:r>
            <a:r>
              <a:rPr lang="it-IT" sz="2400" dirty="0" err="1"/>
              <a:t>being</a:t>
            </a:r>
            <a:r>
              <a:rPr lang="it-IT" sz="2400" dirty="0"/>
              <a:t> </a:t>
            </a:r>
            <a:r>
              <a:rPr lang="it-IT" sz="2400" dirty="0" err="1"/>
              <a:t>offer</a:t>
            </a:r>
            <a:r>
              <a:rPr lang="it-IT" sz="2400" dirty="0"/>
              <a:t> to the </a:t>
            </a:r>
            <a:r>
              <a:rPr lang="it-IT" sz="2400" dirty="0" err="1"/>
              <a:t>firm</a:t>
            </a:r>
            <a:r>
              <a:rPr lang="it-IT" sz="2400" dirty="0"/>
              <a:t> in </a:t>
            </a:r>
            <a:r>
              <a:rPr lang="it-IT" sz="2400" dirty="0" err="1"/>
              <a:t>term</a:t>
            </a:r>
            <a:r>
              <a:rPr lang="it-IT" sz="2400" dirty="0"/>
              <a:t> of skills, knowledge and </a:t>
            </a:r>
            <a:r>
              <a:rPr lang="it-IT" sz="2400" dirty="0" err="1"/>
              <a:t>decision</a:t>
            </a:r>
            <a:r>
              <a:rPr lang="it-IT" sz="2400" dirty="0"/>
              <a:t>-making </a:t>
            </a:r>
            <a:r>
              <a:rPr lang="it-IT" sz="2400" dirty="0" err="1"/>
              <a:t>abilities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2894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Organizational</a:t>
            </a:r>
            <a:r>
              <a:rPr lang="it-IT" b="1" dirty="0">
                <a:solidFill>
                  <a:srgbClr val="FF0000"/>
                </a:solidFill>
              </a:rPr>
              <a:t> capabilities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r>
              <a:rPr lang="it-IT" sz="2400" dirty="0" err="1"/>
              <a:t>Considered</a:t>
            </a:r>
            <a:r>
              <a:rPr lang="it-IT" sz="2400" dirty="0"/>
              <a:t> alone, </a:t>
            </a:r>
            <a:r>
              <a:rPr lang="it-IT" sz="2400" dirty="0" err="1"/>
              <a:t>resources</a:t>
            </a:r>
            <a:r>
              <a:rPr lang="it-IT" sz="2400" dirty="0"/>
              <a:t> on </a:t>
            </a:r>
            <a:r>
              <a:rPr lang="it-IT" sz="2400" dirty="0" err="1"/>
              <a:t>their</a:t>
            </a:r>
            <a:r>
              <a:rPr lang="it-IT" sz="2400" dirty="0"/>
              <a:t> </a:t>
            </a:r>
            <a:r>
              <a:rPr lang="it-IT" sz="2400" dirty="0" err="1"/>
              <a:t>own</a:t>
            </a:r>
            <a:r>
              <a:rPr lang="it-IT" sz="2400" dirty="0"/>
              <a:t> are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really</a:t>
            </a:r>
            <a:r>
              <a:rPr lang="it-IT" sz="2400" dirty="0"/>
              <a:t> </a:t>
            </a:r>
            <a:r>
              <a:rPr lang="it-IT" sz="2400" dirty="0" err="1"/>
              <a:t>productive</a:t>
            </a:r>
            <a:r>
              <a:rPr lang="it-IT" sz="2400" dirty="0"/>
              <a:t> –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need</a:t>
            </a:r>
            <a:r>
              <a:rPr lang="it-IT" sz="2400" dirty="0"/>
              <a:t> </a:t>
            </a:r>
            <a:r>
              <a:rPr lang="it-IT" sz="2400" dirty="0" err="1"/>
              <a:t>organizational</a:t>
            </a:r>
            <a:r>
              <a:rPr lang="it-IT" sz="2400" dirty="0"/>
              <a:t> capabilities, i.e. an </a:t>
            </a:r>
            <a:r>
              <a:rPr lang="it-IT" sz="2400" dirty="0" err="1"/>
              <a:t>organization’s</a:t>
            </a:r>
            <a:r>
              <a:rPr lang="it-IT" sz="2400" dirty="0"/>
              <a:t> </a:t>
            </a:r>
            <a:r>
              <a:rPr lang="it-IT" sz="2400" dirty="0" err="1"/>
              <a:t>capacity</a:t>
            </a:r>
            <a:r>
              <a:rPr lang="it-IT" sz="2400" dirty="0"/>
              <a:t> to </a:t>
            </a:r>
            <a:r>
              <a:rPr lang="it-IT" sz="2400" dirty="0" err="1"/>
              <a:t>undertake</a:t>
            </a:r>
            <a:r>
              <a:rPr lang="it-IT" sz="2400" dirty="0"/>
              <a:t> a </a:t>
            </a:r>
            <a:r>
              <a:rPr lang="it-IT" sz="2400" dirty="0" err="1"/>
              <a:t>particular</a:t>
            </a:r>
            <a:r>
              <a:rPr lang="it-IT" sz="2400" dirty="0"/>
              <a:t> </a:t>
            </a:r>
            <a:r>
              <a:rPr lang="it-IT" sz="2400" dirty="0" err="1"/>
              <a:t>productive</a:t>
            </a:r>
            <a:r>
              <a:rPr lang="it-IT" sz="2400" dirty="0"/>
              <a:t> activity</a:t>
            </a:r>
          </a:p>
          <a:p>
            <a:r>
              <a:rPr lang="it-IT" sz="2400" dirty="0"/>
              <a:t>Core capabilities </a:t>
            </a:r>
            <a:r>
              <a:rPr lang="it-IT" sz="2400" dirty="0" err="1"/>
              <a:t>refer</a:t>
            </a:r>
            <a:r>
              <a:rPr lang="it-IT" sz="2400" dirty="0"/>
              <a:t> to the </a:t>
            </a:r>
            <a:r>
              <a:rPr lang="it-IT" sz="2400" dirty="0" err="1"/>
              <a:t>competencies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are </a:t>
            </a:r>
            <a:r>
              <a:rPr lang="it-IT" sz="2400" dirty="0" err="1"/>
              <a:t>fundamental</a:t>
            </a:r>
            <a:r>
              <a:rPr lang="it-IT" sz="2400" dirty="0"/>
              <a:t> for a </a:t>
            </a:r>
            <a:r>
              <a:rPr lang="it-IT" sz="2400" dirty="0" err="1"/>
              <a:t>firm</a:t>
            </a:r>
            <a:r>
              <a:rPr lang="it-IT" sz="2400" dirty="0"/>
              <a:t> performance and strategy</a:t>
            </a:r>
          </a:p>
          <a:p>
            <a:r>
              <a:rPr lang="it-IT" sz="2400" dirty="0"/>
              <a:t>To match </a:t>
            </a:r>
            <a:r>
              <a:rPr lang="it-IT" sz="2400" dirty="0" err="1"/>
              <a:t>resources</a:t>
            </a:r>
            <a:r>
              <a:rPr lang="it-IT" sz="2400" dirty="0"/>
              <a:t> and capabilities with strategy </a:t>
            </a:r>
            <a:r>
              <a:rPr lang="it-IT" sz="2400" dirty="0" err="1"/>
              <a:t>formulation</a:t>
            </a:r>
            <a:r>
              <a:rPr lang="it-IT" sz="2400" dirty="0"/>
              <a:t> </a:t>
            </a:r>
            <a:r>
              <a:rPr lang="it-IT" sz="2400" dirty="0" err="1"/>
              <a:t>three</a:t>
            </a:r>
            <a:r>
              <a:rPr lang="it-IT" sz="2400" dirty="0"/>
              <a:t> steps are </a:t>
            </a:r>
            <a:r>
              <a:rPr lang="it-IT" sz="2400" dirty="0" err="1"/>
              <a:t>necessary</a:t>
            </a:r>
            <a:r>
              <a:rPr lang="it-IT" sz="2400" dirty="0"/>
              <a:t> for the </a:t>
            </a:r>
            <a:r>
              <a:rPr lang="it-IT" sz="2400" dirty="0" err="1"/>
              <a:t>appraisal</a:t>
            </a:r>
            <a:r>
              <a:rPr lang="it-IT" sz="2400" dirty="0"/>
              <a:t> of </a:t>
            </a:r>
            <a:r>
              <a:rPr lang="it-IT" sz="2400" dirty="0" err="1"/>
              <a:t>rsources</a:t>
            </a:r>
            <a:r>
              <a:rPr lang="it-IT" sz="2400" dirty="0"/>
              <a:t> and capabilities</a:t>
            </a:r>
          </a:p>
        </p:txBody>
      </p:sp>
    </p:spTree>
    <p:extLst>
      <p:ext uri="{BB962C8B-B14F-4D97-AF65-F5344CB8AC3E}">
        <p14:creationId xmlns:p14="http://schemas.microsoft.com/office/powerpoint/2010/main" val="395668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Appraisal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and capabilities (1/4)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STEP 1) IDENTIFICATION OF KEY RESOURCES AND CAPABILITIES</a:t>
            </a:r>
          </a:p>
          <a:p>
            <a:pPr marL="457200" indent="-457200">
              <a:buAutoNum type="arabicParenR"/>
            </a:pPr>
            <a:r>
              <a:rPr lang="it-IT" sz="2400" dirty="0"/>
              <a:t>List key </a:t>
            </a:r>
            <a:r>
              <a:rPr lang="it-IT" sz="2400" dirty="0" err="1"/>
              <a:t>resources</a:t>
            </a:r>
            <a:r>
              <a:rPr lang="it-IT" sz="2400" dirty="0"/>
              <a:t> and </a:t>
            </a:r>
            <a:r>
              <a:rPr lang="it-IT" sz="2400" dirty="0" err="1"/>
              <a:t>capabilitiesfor</a:t>
            </a:r>
            <a:r>
              <a:rPr lang="it-IT" sz="2400" dirty="0"/>
              <a:t> </a:t>
            </a:r>
            <a:r>
              <a:rPr lang="it-IT" sz="2400" dirty="0" err="1"/>
              <a:t>both</a:t>
            </a:r>
            <a:r>
              <a:rPr lang="it-IT" sz="2400" dirty="0"/>
              <a:t> the demand and the supply side, for </a:t>
            </a:r>
            <a:r>
              <a:rPr lang="it-IT" sz="2400" dirty="0" err="1"/>
              <a:t>example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possibile to start by </a:t>
            </a:r>
            <a:r>
              <a:rPr lang="it-IT" sz="2400" dirty="0" err="1"/>
              <a:t>considering</a:t>
            </a:r>
            <a:r>
              <a:rPr lang="it-IT" sz="2400" dirty="0"/>
              <a:t> the </a:t>
            </a:r>
            <a:r>
              <a:rPr lang="it-IT" sz="2400" dirty="0" err="1"/>
              <a:t>KSFs</a:t>
            </a:r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 err="1"/>
              <a:t>Asking</a:t>
            </a:r>
            <a:r>
              <a:rPr lang="it-IT" sz="2400" dirty="0"/>
              <a:t> </a:t>
            </a:r>
            <a:r>
              <a:rPr lang="it-IT" sz="2400" dirty="0" err="1"/>
              <a:t>our</a:t>
            </a:r>
            <a:r>
              <a:rPr lang="it-IT" sz="2400" dirty="0"/>
              <a:t> self </a:t>
            </a:r>
            <a:r>
              <a:rPr lang="it-IT" sz="2400" dirty="0" err="1"/>
              <a:t>what</a:t>
            </a:r>
            <a:r>
              <a:rPr lang="it-IT" sz="2400" dirty="0"/>
              <a:t> capabilities and </a:t>
            </a:r>
            <a:r>
              <a:rPr lang="it-IT" sz="2400" dirty="0" err="1"/>
              <a:t>resources</a:t>
            </a:r>
            <a:r>
              <a:rPr lang="it-IT" sz="2400" dirty="0"/>
              <a:t> do </a:t>
            </a:r>
            <a:r>
              <a:rPr lang="it-IT" sz="2400" dirty="0" err="1"/>
              <a:t>these</a:t>
            </a:r>
            <a:r>
              <a:rPr lang="it-IT" sz="2400" dirty="0"/>
              <a:t> </a:t>
            </a:r>
            <a:r>
              <a:rPr lang="it-IT" sz="2400" dirty="0" err="1"/>
              <a:t>KSFs</a:t>
            </a:r>
            <a:r>
              <a:rPr lang="it-IT" sz="2400" dirty="0"/>
              <a:t> </a:t>
            </a:r>
            <a:r>
              <a:rPr lang="it-IT" sz="2400" dirty="0" err="1"/>
              <a:t>imply</a:t>
            </a:r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/>
              <a:t>For </a:t>
            </a:r>
            <a:r>
              <a:rPr lang="it-IT" sz="2400" dirty="0" err="1"/>
              <a:t>example</a:t>
            </a:r>
            <a:r>
              <a:rPr lang="it-IT" sz="2400" dirty="0"/>
              <a:t>, in the case of Volkswagen: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8A16B5C-DB63-4609-A12A-B8836DAF8FD4}"/>
              </a:ext>
            </a:extLst>
          </p:cNvPr>
          <p:cNvSpPr/>
          <p:nvPr/>
        </p:nvSpPr>
        <p:spPr>
          <a:xfrm>
            <a:off x="838200" y="3974123"/>
            <a:ext cx="3217985" cy="2033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KSFs</a:t>
            </a:r>
            <a:r>
              <a:rPr lang="it-IT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Low-cost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Attractive</a:t>
            </a:r>
            <a:r>
              <a:rPr lang="it-IT" dirty="0"/>
              <a:t>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Use of the </a:t>
            </a:r>
            <a:r>
              <a:rPr lang="it-IT" dirty="0" err="1"/>
              <a:t>latest</a:t>
            </a:r>
            <a:r>
              <a:rPr lang="it-IT" dirty="0"/>
              <a:t> </a:t>
            </a:r>
            <a:r>
              <a:rPr lang="it-IT" dirty="0" err="1"/>
              <a:t>technologies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Financial </a:t>
            </a:r>
            <a:r>
              <a:rPr lang="it-IT" dirty="0" err="1"/>
              <a:t>strenghts</a:t>
            </a:r>
            <a:endParaRPr lang="it-IT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ED8BD36A-5E80-4A9A-B9BF-8BFA288A4EEC}"/>
              </a:ext>
            </a:extLst>
          </p:cNvPr>
          <p:cNvSpPr/>
          <p:nvPr/>
        </p:nvSpPr>
        <p:spPr>
          <a:xfrm>
            <a:off x="4613031" y="4601308"/>
            <a:ext cx="1324707" cy="73269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928C6AB-8E04-4E3D-B172-951595CBF7CC}"/>
              </a:ext>
            </a:extLst>
          </p:cNvPr>
          <p:cNvSpPr/>
          <p:nvPr/>
        </p:nvSpPr>
        <p:spPr>
          <a:xfrm>
            <a:off x="6699738" y="3868615"/>
            <a:ext cx="3217985" cy="2033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Resources</a:t>
            </a:r>
            <a:r>
              <a:rPr lang="it-IT" b="1" dirty="0"/>
              <a:t> and capabilities: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Manufacturing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New product </a:t>
            </a:r>
            <a:r>
              <a:rPr lang="it-IT" dirty="0" err="1"/>
              <a:t>development</a:t>
            </a:r>
            <a:r>
              <a:rPr lang="it-IT" dirty="0"/>
              <a:t>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Global </a:t>
            </a:r>
            <a:r>
              <a:rPr lang="it-IT" dirty="0" err="1"/>
              <a:t>distribution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Brand </a:t>
            </a:r>
            <a:r>
              <a:rPr lang="it-IT" dirty="0" err="1"/>
              <a:t>strenght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807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0914185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Appraisal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resources</a:t>
            </a:r>
            <a:r>
              <a:rPr lang="it-IT" b="1" dirty="0">
                <a:solidFill>
                  <a:srgbClr val="FF0000"/>
                </a:solidFill>
              </a:rPr>
              <a:t> and capabilities </a:t>
            </a:r>
            <a:r>
              <a:rPr lang="it-IT" b="1">
                <a:solidFill>
                  <a:srgbClr val="FF0000"/>
                </a:solidFill>
              </a:rPr>
              <a:t>(2/4)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524000" y="641484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E67098-8817-4839-8AA8-7A2459C35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7" y="1565031"/>
            <a:ext cx="11248293" cy="473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STEP 2) APPRAISING RESOURCES AND CAPABILITIES – 2 CRITERIA</a:t>
            </a:r>
          </a:p>
          <a:p>
            <a:pPr marL="457200" indent="-457200">
              <a:buAutoNum type="arabicParenR"/>
            </a:pPr>
            <a:r>
              <a:rPr lang="it-IT" sz="2400" dirty="0"/>
              <a:t>IMPORTANCE</a:t>
            </a:r>
          </a:p>
          <a:p>
            <a:pPr marL="0" indent="0">
              <a:buNone/>
            </a:pP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does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/>
              <a:t>simply</a:t>
            </a:r>
            <a:r>
              <a:rPr lang="it-IT" sz="2400" dirty="0"/>
              <a:t> </a:t>
            </a:r>
            <a:r>
              <a:rPr lang="it-IT" sz="2400" dirty="0" err="1"/>
              <a:t>imply</a:t>
            </a:r>
            <a:r>
              <a:rPr lang="it-IT" sz="2400" dirty="0"/>
              <a:t> </a:t>
            </a:r>
            <a:r>
              <a:rPr lang="it-IT" sz="2400" dirty="0" err="1"/>
              <a:t>loooking</a:t>
            </a:r>
            <a:r>
              <a:rPr lang="it-IT" sz="2400" dirty="0"/>
              <a:t> </a:t>
            </a:r>
            <a:r>
              <a:rPr lang="it-IT" sz="2400" dirty="0" err="1"/>
              <a:t>at</a:t>
            </a:r>
            <a:r>
              <a:rPr lang="it-IT" sz="2400" dirty="0"/>
              <a:t> customers’ </a:t>
            </a:r>
            <a:r>
              <a:rPr lang="it-IT" sz="2400" dirty="0" err="1"/>
              <a:t>choice</a:t>
            </a:r>
            <a:r>
              <a:rPr lang="it-IT" sz="2400" dirty="0"/>
              <a:t> </a:t>
            </a:r>
            <a:r>
              <a:rPr lang="it-IT" sz="2400" dirty="0" err="1"/>
              <a:t>criteria</a:t>
            </a:r>
            <a:r>
              <a:rPr lang="it-IT" sz="2400" dirty="0"/>
              <a:t>, 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means</a:t>
            </a:r>
            <a:r>
              <a:rPr lang="it-IT" sz="2400" dirty="0"/>
              <a:t> </a:t>
            </a:r>
            <a:r>
              <a:rPr lang="it-IT" sz="2400" dirty="0" err="1"/>
              <a:t>identifying</a:t>
            </a:r>
            <a:r>
              <a:rPr lang="it-IT" sz="2400" dirty="0"/>
              <a:t>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resources</a:t>
            </a:r>
            <a:r>
              <a:rPr lang="it-IT" sz="2400" dirty="0"/>
              <a:t> are </a:t>
            </a:r>
            <a:r>
              <a:rPr lang="it-IT" sz="2400" dirty="0" err="1"/>
              <a:t>scant</a:t>
            </a:r>
            <a:r>
              <a:rPr lang="it-IT" sz="2400" dirty="0"/>
              <a:t> and </a:t>
            </a:r>
            <a:r>
              <a:rPr lang="it-IT" sz="2400" dirty="0" err="1"/>
              <a:t>that</a:t>
            </a:r>
            <a:r>
              <a:rPr lang="it-IT" sz="2400" dirty="0"/>
              <a:t> are </a:t>
            </a:r>
            <a:r>
              <a:rPr lang="it-IT" sz="2400" dirty="0" err="1"/>
              <a:t>therefore</a:t>
            </a:r>
            <a:r>
              <a:rPr lang="it-IT" sz="2400" dirty="0"/>
              <a:t> </a:t>
            </a:r>
            <a:r>
              <a:rPr lang="it-IT" sz="2400" dirty="0" err="1"/>
              <a:t>crucial</a:t>
            </a:r>
            <a:r>
              <a:rPr lang="it-IT" sz="2400" dirty="0"/>
              <a:t> in </a:t>
            </a:r>
            <a:r>
              <a:rPr lang="it-IT" sz="2400" dirty="0" err="1"/>
              <a:t>term</a:t>
            </a:r>
            <a:r>
              <a:rPr lang="it-IT" sz="2400" dirty="0"/>
              <a:t> of strategy </a:t>
            </a:r>
            <a:r>
              <a:rPr lang="it-IT" sz="2400" dirty="0" err="1"/>
              <a:t>formulation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2) RELATIVE STRENGHT </a:t>
            </a:r>
          </a:p>
          <a:p>
            <a:pPr marL="0" indent="0">
              <a:buNone/>
            </a:pPr>
            <a:r>
              <a:rPr lang="it-IT" sz="2400" dirty="0"/>
              <a:t>To </a:t>
            </a:r>
            <a:r>
              <a:rPr lang="it-IT" sz="2400" dirty="0" err="1"/>
              <a:t>identify</a:t>
            </a:r>
            <a:r>
              <a:rPr lang="it-IT" sz="2400" dirty="0"/>
              <a:t> and </a:t>
            </a:r>
            <a:r>
              <a:rPr lang="it-IT" sz="2400" dirty="0" err="1"/>
              <a:t>apprais</a:t>
            </a:r>
            <a:r>
              <a:rPr lang="it-IT" sz="2400" dirty="0"/>
              <a:t> </a:t>
            </a:r>
            <a:r>
              <a:rPr lang="it-IT" sz="2400" dirty="0" err="1"/>
              <a:t>company’s</a:t>
            </a:r>
            <a:r>
              <a:rPr lang="it-IT" sz="2400" dirty="0"/>
              <a:t> capabilities, managers must look </a:t>
            </a:r>
            <a:r>
              <a:rPr lang="it-IT" sz="2400" dirty="0" err="1"/>
              <a:t>broadly</a:t>
            </a:r>
            <a:r>
              <a:rPr lang="it-IT" sz="2400" dirty="0"/>
              <a:t> and from </a:t>
            </a: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perspectives</a:t>
            </a:r>
            <a:r>
              <a:rPr lang="it-IT" sz="2400" dirty="0"/>
              <a:t>, e.g. start with focus groups and </a:t>
            </a:r>
            <a:r>
              <a:rPr lang="it-IT" sz="2400" dirty="0" err="1"/>
              <a:t>then</a:t>
            </a:r>
            <a:r>
              <a:rPr lang="it-IT" sz="2400" dirty="0"/>
              <a:t> benchmarking capabilities </a:t>
            </a:r>
          </a:p>
          <a:p>
            <a:pPr marL="0" indent="0">
              <a:buNone/>
            </a:pPr>
            <a:r>
              <a:rPr lang="it-IT" sz="2400" dirty="0"/>
              <a:t>3) The </a:t>
            </a:r>
            <a:r>
              <a:rPr lang="it-IT" sz="2400" dirty="0" err="1"/>
              <a:t>result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the </a:t>
            </a:r>
            <a:r>
              <a:rPr lang="it-IT" sz="2400" dirty="0" err="1"/>
              <a:t>identification</a:t>
            </a:r>
            <a:r>
              <a:rPr lang="it-IT" sz="2400" dirty="0"/>
              <a:t> of key </a:t>
            </a:r>
            <a:r>
              <a:rPr lang="it-IT" sz="2400" dirty="0" err="1"/>
              <a:t>strengths</a:t>
            </a:r>
            <a:r>
              <a:rPr lang="it-IT" sz="2400" dirty="0"/>
              <a:t> and key </a:t>
            </a:r>
            <a:r>
              <a:rPr lang="it-IT" sz="2400" dirty="0" err="1"/>
              <a:t>weaknesses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26881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1297</Words>
  <Application>Microsoft Office PowerPoint</Application>
  <PresentationFormat>Widescreen</PresentationFormat>
  <Paragraphs>209</Paragraphs>
  <Slides>21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Tema di Office</vt:lpstr>
      <vt:lpstr>Strategy Analysis and organization design</vt:lpstr>
      <vt:lpstr>A basic framework for strategy analysis</vt:lpstr>
      <vt:lpstr>Resources and capabilities</vt:lpstr>
      <vt:lpstr>Strategy and internal resources and  capabilities</vt:lpstr>
      <vt:lpstr>Categories of resources (1/2)</vt:lpstr>
      <vt:lpstr>Categories of resources (2/2)</vt:lpstr>
      <vt:lpstr>Organizational capabilities</vt:lpstr>
      <vt:lpstr>Appraisal of resources and capabilities (1/4)</vt:lpstr>
      <vt:lpstr>Appraisal of resources and capabilities (2/4)</vt:lpstr>
      <vt:lpstr>Appraisal of resources and capabilities (3/4)</vt:lpstr>
      <vt:lpstr>Appraisal of resources and capabilities (4/4)</vt:lpstr>
      <vt:lpstr>Stakeholders analysis</vt:lpstr>
      <vt:lpstr>Stakeholders and strategy</vt:lpstr>
      <vt:lpstr>Stakeholders analyisis (1/3)</vt:lpstr>
      <vt:lpstr>Stakeholders analyisis (2/3)</vt:lpstr>
      <vt:lpstr>Stakeholders analyisis (3/3)</vt:lpstr>
      <vt:lpstr>SWOT Analysis</vt:lpstr>
      <vt:lpstr>A basic framework for strategy analysis</vt:lpstr>
      <vt:lpstr>SWOT Analysis (1/2)</vt:lpstr>
      <vt:lpstr>SWOT Analysis (2/2)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330</cp:revision>
  <dcterms:created xsi:type="dcterms:W3CDTF">2016-01-08T15:46:19Z</dcterms:created>
  <dcterms:modified xsi:type="dcterms:W3CDTF">2019-03-20T07:38:14Z</dcterms:modified>
</cp:coreProperties>
</file>