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62" r:id="rId3"/>
    <p:sldId id="399" r:id="rId4"/>
    <p:sldId id="398" r:id="rId5"/>
    <p:sldId id="426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01" r:id="rId15"/>
    <p:sldId id="402" r:id="rId16"/>
    <p:sldId id="417" r:id="rId17"/>
    <p:sldId id="3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6774153-91F6-406E-A87C-F2A01E7CB270}">
          <p14:sldIdLst>
            <p14:sldId id="256"/>
            <p14:sldId id="362"/>
            <p14:sldId id="399"/>
            <p14:sldId id="398"/>
            <p14:sldId id="426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01"/>
            <p14:sldId id="402"/>
            <p14:sldId id="417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519B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3589" autoAdjust="0"/>
  </p:normalViewPr>
  <p:slideViewPr>
    <p:cSldViewPr snapToGrid="0">
      <p:cViewPr varScale="1">
        <p:scale>
          <a:sx n="65" d="100"/>
          <a:sy n="65" d="100"/>
        </p:scale>
        <p:origin x="703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6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87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04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387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28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26/03/2019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26/03/2019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26/03/2019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Strategy Analysis and </a:t>
            </a:r>
            <a:r>
              <a:rPr lang="it-IT" b="1" dirty="0" err="1">
                <a:solidFill>
                  <a:srgbClr val="FF0000"/>
                </a:solidFill>
              </a:rPr>
              <a:t>organization</a:t>
            </a:r>
            <a:r>
              <a:rPr lang="it-IT" b="1" dirty="0">
                <a:solidFill>
                  <a:srgbClr val="FF0000"/>
                </a:solidFill>
              </a:rPr>
              <a:t> design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4175054" y="4144108"/>
            <a:ext cx="5554465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«KEY RESOURCES»: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make </a:t>
            </a:r>
            <a:r>
              <a:rPr lang="it-IT" dirty="0" err="1"/>
              <a:t>our</a:t>
            </a:r>
            <a:r>
              <a:rPr lang="it-IT" dirty="0"/>
              <a:t> business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Physical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(e.g. stores), </a:t>
            </a:r>
            <a:r>
              <a:rPr lang="it-IT" dirty="0" err="1"/>
              <a:t>intangible</a:t>
            </a:r>
            <a:r>
              <a:rPr lang="it-IT" dirty="0"/>
              <a:t> (e.g. know-how, copyright, </a:t>
            </a:r>
            <a:r>
              <a:rPr lang="it-IT" dirty="0" err="1"/>
              <a:t>patents</a:t>
            </a:r>
            <a:r>
              <a:rPr lang="it-IT" dirty="0"/>
              <a:t>, 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Human </a:t>
            </a:r>
            <a:r>
              <a:rPr lang="it-IT" dirty="0" err="1"/>
              <a:t>resources</a:t>
            </a:r>
            <a:r>
              <a:rPr lang="it-IT" dirty="0"/>
              <a:t> and capabilities (e.g. </a:t>
            </a:r>
            <a:r>
              <a:rPr lang="it-IT" dirty="0" err="1"/>
              <a:t>specific</a:t>
            </a:r>
            <a:r>
              <a:rPr lang="it-IT" dirty="0"/>
              <a:t> skills)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Financial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5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4051962" y="191224"/>
            <a:ext cx="5554465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«KEY ACTIVITIES»: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i.e. </a:t>
            </a:r>
            <a:r>
              <a:rPr lang="it-IT" dirty="0" err="1"/>
              <a:t>strategic</a:t>
            </a:r>
            <a:r>
              <a:rPr lang="it-IT" dirty="0"/>
              <a:t> activities </a:t>
            </a:r>
            <a:r>
              <a:rPr lang="it-IT" dirty="0" err="1"/>
              <a:t>that</a:t>
            </a:r>
            <a:r>
              <a:rPr lang="it-IT" dirty="0"/>
              <a:t> must be </a:t>
            </a:r>
            <a:r>
              <a:rPr lang="it-IT" dirty="0" err="1"/>
              <a:t>implemented</a:t>
            </a:r>
            <a:r>
              <a:rPr lang="it-IT" dirty="0"/>
              <a:t>/</a:t>
            </a:r>
            <a:r>
              <a:rPr lang="it-IT" dirty="0" err="1"/>
              <a:t>realized</a:t>
            </a:r>
            <a:r>
              <a:rPr lang="it-IT" dirty="0"/>
              <a:t> to make </a:t>
            </a:r>
            <a:r>
              <a:rPr lang="it-IT" dirty="0" err="1"/>
              <a:t>your</a:t>
            </a:r>
            <a:r>
              <a:rPr lang="it-IT" dirty="0"/>
              <a:t> business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Productive</a:t>
            </a:r>
            <a:r>
              <a:rPr lang="it-IT" dirty="0"/>
              <a:t> activities (e.g. for manufacturing companies)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Problem</a:t>
            </a:r>
            <a:r>
              <a:rPr lang="it-IT" dirty="0"/>
              <a:t>-solving activities (e.g. in case of company </a:t>
            </a:r>
            <a:r>
              <a:rPr lang="it-IT" dirty="0" err="1"/>
              <a:t>focused</a:t>
            </a:r>
            <a:r>
              <a:rPr lang="it-IT" dirty="0"/>
              <a:t> on the </a:t>
            </a:r>
            <a:r>
              <a:rPr lang="it-IT" dirty="0" err="1"/>
              <a:t>provision</a:t>
            </a:r>
            <a:r>
              <a:rPr lang="it-IT" dirty="0"/>
              <a:t> of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Network/</a:t>
            </a:r>
            <a:r>
              <a:rPr lang="it-IT" dirty="0" err="1"/>
              <a:t>platform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89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2913596" y="1372324"/>
            <a:ext cx="5554465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«KEY PARTNERS»: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i.e. </a:t>
            </a:r>
            <a:r>
              <a:rPr lang="it-IT" dirty="0" err="1"/>
              <a:t>fundamental</a:t>
            </a:r>
            <a:r>
              <a:rPr lang="it-IT" dirty="0"/>
              <a:t> suppliers and </a:t>
            </a:r>
            <a:r>
              <a:rPr lang="it-IT" dirty="0" err="1"/>
              <a:t>other</a:t>
            </a:r>
            <a:r>
              <a:rPr lang="it-IT" dirty="0"/>
              <a:t> partners to make the business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partners? Some </a:t>
            </a:r>
            <a:r>
              <a:rPr lang="it-IT" dirty="0" err="1"/>
              <a:t>ideas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To create </a:t>
            </a:r>
            <a:r>
              <a:rPr lang="it-IT" dirty="0" err="1"/>
              <a:t>alliances</a:t>
            </a:r>
            <a:r>
              <a:rPr lang="it-IT" dirty="0"/>
              <a:t>, </a:t>
            </a:r>
            <a:r>
              <a:rPr lang="it-IT" dirty="0" err="1"/>
              <a:t>reducing</a:t>
            </a:r>
            <a:r>
              <a:rPr lang="it-IT" dirty="0"/>
              <a:t> </a:t>
            </a:r>
            <a:r>
              <a:rPr lang="it-IT" dirty="0" err="1"/>
              <a:t>competition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To generate </a:t>
            </a:r>
            <a:r>
              <a:rPr lang="it-IT" dirty="0" err="1"/>
              <a:t>economies</a:t>
            </a:r>
            <a:r>
              <a:rPr lang="it-IT" dirty="0"/>
              <a:t> of </a:t>
            </a:r>
            <a:r>
              <a:rPr lang="it-IT" dirty="0" err="1"/>
              <a:t>scales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To make a more </a:t>
            </a:r>
            <a:r>
              <a:rPr lang="it-IT" dirty="0" err="1"/>
              <a:t>efficient</a:t>
            </a:r>
            <a:r>
              <a:rPr lang="it-IT" dirty="0"/>
              <a:t> use of </a:t>
            </a:r>
            <a:r>
              <a:rPr lang="it-IT" dirty="0" err="1"/>
              <a:t>resources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To </a:t>
            </a:r>
            <a:r>
              <a:rPr lang="it-IT" dirty="0" err="1"/>
              <a:t>attract</a:t>
            </a:r>
            <a:r>
              <a:rPr lang="it-IT" dirty="0"/>
              <a:t> new clients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88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2690858" y="4183797"/>
            <a:ext cx="5554465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«COSTS»: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last item of the Canvas to be </a:t>
            </a:r>
            <a:r>
              <a:rPr lang="it-IT" dirty="0" err="1"/>
              <a:t>defined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whole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of costs: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err="1"/>
              <a:t>Fixed</a:t>
            </a:r>
            <a:r>
              <a:rPr lang="it-IT" dirty="0"/>
              <a:t> costs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err="1"/>
              <a:t>Variable</a:t>
            </a:r>
            <a:r>
              <a:rPr lang="it-IT" dirty="0"/>
              <a:t> costs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err="1"/>
              <a:t>Economies</a:t>
            </a:r>
            <a:r>
              <a:rPr lang="it-IT" dirty="0"/>
              <a:t> of </a:t>
            </a:r>
            <a:r>
              <a:rPr lang="it-IT" dirty="0" err="1"/>
              <a:t>scales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Low cost vs high costs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3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output portfolio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1214650" y="3534770"/>
            <a:ext cx="94715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228298" y="3714466"/>
            <a:ext cx="0" cy="115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10702119" y="3714466"/>
            <a:ext cx="0" cy="115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contenuto 2"/>
          <p:cNvSpPr txBox="1">
            <a:spLocks/>
          </p:cNvSpPr>
          <p:nvPr/>
        </p:nvSpPr>
        <p:spPr>
          <a:xfrm>
            <a:off x="409430" y="5042766"/>
            <a:ext cx="3875968" cy="753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FOCALIZED OUTPUT PORTFOLIO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789158" y="5013286"/>
            <a:ext cx="3402842" cy="753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DIFFERENTIATED OUTPUT PORTFOLIO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31" y="1517946"/>
            <a:ext cx="2619375" cy="174307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681" y="1315154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5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«</a:t>
            </a:r>
            <a:r>
              <a:rPr lang="it-IT" b="1" dirty="0" err="1">
                <a:solidFill>
                  <a:srgbClr val="FF0000"/>
                </a:solidFill>
              </a:rPr>
              <a:t>optimal</a:t>
            </a:r>
            <a:r>
              <a:rPr lang="it-IT" b="1" dirty="0">
                <a:solidFill>
                  <a:srgbClr val="FF0000"/>
                </a:solidFill>
              </a:rPr>
              <a:t>» output portfolio: BCG Matrix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756" y="1650226"/>
            <a:ext cx="5924550" cy="4962525"/>
          </a:xfrm>
          <a:prstGeom prst="rect">
            <a:avLst/>
          </a:prstGeom>
        </p:spPr>
      </p:pic>
      <p:sp>
        <p:nvSpPr>
          <p:cNvPr id="3" name="Fumetto: rettangolo 2">
            <a:extLst>
              <a:ext uri="{FF2B5EF4-FFF2-40B4-BE49-F238E27FC236}">
                <a16:creationId xmlns:a16="http://schemas.microsoft.com/office/drawing/2014/main" id="{561CA3EF-CCEE-42EF-ACF4-1745A76BBFDF}"/>
              </a:ext>
            </a:extLst>
          </p:cNvPr>
          <p:cNvSpPr/>
          <p:nvPr/>
        </p:nvSpPr>
        <p:spPr>
          <a:xfrm>
            <a:off x="8405446" y="3745523"/>
            <a:ext cx="3440723" cy="1131277"/>
          </a:xfrm>
          <a:prstGeom prst="wedgeRectCallout">
            <a:avLst>
              <a:gd name="adj1" fmla="val -45876"/>
              <a:gd name="adj2" fmla="val 811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low market share compared to that of the leader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Low market growth</a:t>
            </a:r>
            <a:endParaRPr lang="it-IT" dirty="0"/>
          </a:p>
        </p:txBody>
      </p:sp>
      <p:sp>
        <p:nvSpPr>
          <p:cNvPr id="8" name="Fumetto: rettangolo 7">
            <a:extLst>
              <a:ext uri="{FF2B5EF4-FFF2-40B4-BE49-F238E27FC236}">
                <a16:creationId xmlns:a16="http://schemas.microsoft.com/office/drawing/2014/main" id="{F60BE351-1444-4B93-9080-BAFD49D65BDC}"/>
              </a:ext>
            </a:extLst>
          </p:cNvPr>
          <p:cNvSpPr/>
          <p:nvPr/>
        </p:nvSpPr>
        <p:spPr>
          <a:xfrm>
            <a:off x="8516815" y="1762281"/>
            <a:ext cx="3440723" cy="1131277"/>
          </a:xfrm>
          <a:prstGeom prst="wedgeRectCallout">
            <a:avLst>
              <a:gd name="adj1" fmla="val -45876"/>
              <a:gd name="adj2" fmla="val 811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 Low market share compared to that of the leader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High market growth</a:t>
            </a:r>
            <a:endParaRPr lang="it-IT" dirty="0"/>
          </a:p>
        </p:txBody>
      </p:sp>
      <p:sp>
        <p:nvSpPr>
          <p:cNvPr id="9" name="Fumetto: rettangolo 8">
            <a:extLst>
              <a:ext uri="{FF2B5EF4-FFF2-40B4-BE49-F238E27FC236}">
                <a16:creationId xmlns:a16="http://schemas.microsoft.com/office/drawing/2014/main" id="{A1207B5B-A764-4371-9C9C-FE8685D5428F}"/>
              </a:ext>
            </a:extLst>
          </p:cNvPr>
          <p:cNvSpPr/>
          <p:nvPr/>
        </p:nvSpPr>
        <p:spPr>
          <a:xfrm>
            <a:off x="451338" y="4446865"/>
            <a:ext cx="3440723" cy="1131277"/>
          </a:xfrm>
          <a:prstGeom prst="wedgeRectCallout">
            <a:avLst>
              <a:gd name="adj1" fmla="val 69115"/>
              <a:gd name="adj2" fmla="val 122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 High market share compared to that of the leader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Low market growth</a:t>
            </a:r>
            <a:endParaRPr lang="it-IT" dirty="0"/>
          </a:p>
        </p:txBody>
      </p:sp>
      <p:sp>
        <p:nvSpPr>
          <p:cNvPr id="10" name="Fumetto: rettangolo 9">
            <a:extLst>
              <a:ext uri="{FF2B5EF4-FFF2-40B4-BE49-F238E27FC236}">
                <a16:creationId xmlns:a16="http://schemas.microsoft.com/office/drawing/2014/main" id="{07D051DB-F790-4D5A-976E-033878B9000C}"/>
              </a:ext>
            </a:extLst>
          </p:cNvPr>
          <p:cNvSpPr/>
          <p:nvPr/>
        </p:nvSpPr>
        <p:spPr>
          <a:xfrm>
            <a:off x="310661" y="1762281"/>
            <a:ext cx="3440723" cy="1131277"/>
          </a:xfrm>
          <a:prstGeom prst="wedgeRectCallout">
            <a:avLst>
              <a:gd name="adj1" fmla="val 69115"/>
              <a:gd name="adj2" fmla="val 122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 High market share compared to that of the leader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High market growth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«</a:t>
            </a:r>
            <a:r>
              <a:rPr lang="it-IT" b="1" dirty="0" err="1">
                <a:solidFill>
                  <a:srgbClr val="FF0000"/>
                </a:solidFill>
              </a:rPr>
              <a:t>optimal</a:t>
            </a:r>
            <a:r>
              <a:rPr lang="it-IT" b="1" dirty="0">
                <a:solidFill>
                  <a:srgbClr val="FF0000"/>
                </a:solidFill>
              </a:rPr>
              <a:t>» output portfolio: BCG Matrix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200" y="1604933"/>
            <a:ext cx="10699845" cy="5116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Aim: to support the identification of the optimal output portfolio</a:t>
            </a:r>
          </a:p>
          <a:p>
            <a:r>
              <a:rPr lang="en-US" dirty="0"/>
              <a:t>Which implications for strategic decision?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Question mark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Investment strategy to transform question mark into star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Disinvestment strategy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The company has competitive advantage and these products need particular attention and they must be protected by the attacks of competitors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Cash Cow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They ensure liquidity to the company and low need for investment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Dog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They are considered as an “obstruction” for the company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Disinvestment strategy or investment strategy to change it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EXERCISE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08F88E-3F3A-4817-9AB5-3A2763A15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Choose</a:t>
            </a:r>
            <a:r>
              <a:rPr lang="it-IT" dirty="0"/>
              <a:t> a company (e.g. Facebook, Twitter, H&amp;M, Fiat) and </a:t>
            </a:r>
            <a:r>
              <a:rPr lang="it-IT" dirty="0" err="1"/>
              <a:t>apply</a:t>
            </a:r>
            <a:r>
              <a:rPr lang="it-IT" dirty="0"/>
              <a:t> the Canvas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16580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19532"/>
            <a:ext cx="9144000" cy="161497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Canvas Business Model and BCG Matrix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408156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Canvas Business Model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32510" y="1965325"/>
            <a:ext cx="10699845" cy="13688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Business Model allows us to understand the strategic position of the company based on its business idea</a:t>
            </a:r>
          </a:p>
          <a:p>
            <a:r>
              <a:rPr lang="en-US" dirty="0"/>
              <a:t>It is a strategic tool for “business design”</a:t>
            </a:r>
          </a:p>
          <a:p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832510" y="3429000"/>
            <a:ext cx="10699845" cy="1368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more the output portfolio is differentiated, the more the business model is complex</a:t>
            </a:r>
          </a:p>
          <a:p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43" y="0"/>
            <a:ext cx="9278713" cy="68580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4E141AD-A388-42A0-8260-80B217BFDA24}"/>
              </a:ext>
            </a:extLst>
          </p:cNvPr>
          <p:cNvSpPr/>
          <p:nvPr/>
        </p:nvSpPr>
        <p:spPr>
          <a:xfrm>
            <a:off x="8932985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77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43" y="0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4730262" y="2807677"/>
            <a:ext cx="6717323" cy="2188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b="1" dirty="0"/>
              <a:t>«CUSTOMERS»: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describes</a:t>
            </a:r>
            <a:r>
              <a:rPr lang="it-IT" dirty="0"/>
              <a:t> the </a:t>
            </a:r>
            <a:r>
              <a:rPr lang="it-IT" dirty="0" err="1"/>
              <a:t>segments</a:t>
            </a:r>
            <a:r>
              <a:rPr lang="it-IT" dirty="0"/>
              <a:t> of clients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the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possibile to </a:t>
            </a:r>
            <a:r>
              <a:rPr lang="it-IT" dirty="0" err="1"/>
              <a:t>identify</a:t>
            </a:r>
            <a:r>
              <a:rPr lang="it-IT" dirty="0"/>
              <a:t> </a:t>
            </a:r>
            <a:r>
              <a:rPr lang="it-IT" dirty="0" err="1"/>
              <a:t>homogeneous</a:t>
            </a:r>
            <a:r>
              <a:rPr lang="it-IT" dirty="0"/>
              <a:t> groups of client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thei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and </a:t>
            </a:r>
            <a:r>
              <a:rPr lang="it-IT" dirty="0" err="1"/>
              <a:t>behaviour</a:t>
            </a:r>
            <a:r>
              <a:rPr lang="it-IT" dirty="0"/>
              <a:t> (i.e.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–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Different</a:t>
            </a:r>
            <a:r>
              <a:rPr lang="it-IT" dirty="0"/>
              <a:t> clients,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channels</a:t>
            </a:r>
            <a:r>
              <a:rPr lang="it-IT" dirty="0"/>
              <a:t> of </a:t>
            </a:r>
            <a:r>
              <a:rPr lang="it-IT" dirty="0" err="1"/>
              <a:t>communication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Different</a:t>
            </a:r>
            <a:r>
              <a:rPr lang="it-IT" dirty="0"/>
              <a:t> clients, </a:t>
            </a:r>
            <a:r>
              <a:rPr lang="it-IT" dirty="0" err="1"/>
              <a:t>different</a:t>
            </a:r>
            <a:r>
              <a:rPr lang="it-IT" dirty="0"/>
              <a:t> «</a:t>
            </a:r>
            <a:r>
              <a:rPr lang="it-IT" dirty="0" err="1"/>
              <a:t>reveneues</a:t>
            </a:r>
            <a:r>
              <a:rPr lang="it-IT" dirty="0"/>
              <a:t>» </a:t>
            </a:r>
            <a:r>
              <a:rPr lang="it-IT" dirty="0" err="1"/>
              <a:t>generated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4E141AD-A388-42A0-8260-80B217BFDA24}"/>
              </a:ext>
            </a:extLst>
          </p:cNvPr>
          <p:cNvSpPr/>
          <p:nvPr/>
        </p:nvSpPr>
        <p:spPr>
          <a:xfrm>
            <a:off x="8932985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06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74" y="92053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3309372" y="1240783"/>
            <a:ext cx="6717323" cy="2188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b="1" dirty="0"/>
              <a:t>«VALUE PROPOSITION»: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Products or services </a:t>
            </a:r>
            <a:r>
              <a:rPr lang="it-IT" dirty="0" err="1"/>
              <a:t>representing</a:t>
            </a:r>
            <a:r>
              <a:rPr lang="it-IT" dirty="0"/>
              <a:t> a </a:t>
            </a:r>
            <a:r>
              <a:rPr lang="it-IT" dirty="0" err="1"/>
              <a:t>need</a:t>
            </a:r>
            <a:r>
              <a:rPr lang="it-IT" dirty="0"/>
              <a:t> or </a:t>
            </a:r>
            <a:r>
              <a:rPr lang="it-IT" dirty="0" err="1"/>
              <a:t>value</a:t>
            </a:r>
            <a:r>
              <a:rPr lang="it-IT" dirty="0"/>
              <a:t> for a </a:t>
            </a:r>
            <a:r>
              <a:rPr lang="it-IT" dirty="0" err="1"/>
              <a:t>specific</a:t>
            </a:r>
            <a:r>
              <a:rPr lang="it-IT" dirty="0"/>
              <a:t> group of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«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clients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product?»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Some </a:t>
            </a:r>
            <a:r>
              <a:rPr lang="it-IT" dirty="0" err="1"/>
              <a:t>examples</a:t>
            </a:r>
            <a:r>
              <a:rPr lang="it-IT" dirty="0"/>
              <a:t>: </a:t>
            </a:r>
            <a:r>
              <a:rPr lang="it-IT" dirty="0" err="1"/>
              <a:t>introducing</a:t>
            </a:r>
            <a:r>
              <a:rPr lang="it-IT" dirty="0"/>
              <a:t> an </a:t>
            </a:r>
            <a:r>
              <a:rPr lang="it-IT" dirty="0" err="1"/>
              <a:t>innovation</a:t>
            </a:r>
            <a:r>
              <a:rPr lang="it-IT" dirty="0"/>
              <a:t> (e.g. smartphone), </a:t>
            </a:r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existing</a:t>
            </a:r>
            <a:r>
              <a:rPr lang="it-IT" dirty="0"/>
              <a:t> products, </a:t>
            </a:r>
            <a:r>
              <a:rPr lang="it-IT" dirty="0" err="1"/>
              <a:t>lowering</a:t>
            </a:r>
            <a:r>
              <a:rPr lang="it-IT" dirty="0"/>
              <a:t> the price, </a:t>
            </a:r>
            <a:r>
              <a:rPr lang="it-IT" dirty="0" err="1"/>
              <a:t>improving</a:t>
            </a:r>
            <a:r>
              <a:rPr lang="it-IT" dirty="0"/>
              <a:t> products’ design or performance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2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74" y="92053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3460581" y="4607168"/>
            <a:ext cx="5554465" cy="12367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/>
          </a:p>
          <a:p>
            <a:r>
              <a:rPr lang="it-IT" b="1" dirty="0"/>
              <a:t>«CHANNELS»: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«How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possibile to catch up </a:t>
            </a:r>
            <a:r>
              <a:rPr lang="it-IT" dirty="0" err="1"/>
              <a:t>segment</a:t>
            </a:r>
            <a:r>
              <a:rPr lang="it-IT" dirty="0"/>
              <a:t> of clients?»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Typically</a:t>
            </a:r>
            <a:r>
              <a:rPr lang="it-IT" dirty="0"/>
              <a:t>, </a:t>
            </a:r>
            <a:r>
              <a:rPr lang="it-IT" dirty="0" err="1"/>
              <a:t>direct</a:t>
            </a:r>
            <a:r>
              <a:rPr lang="it-IT" dirty="0"/>
              <a:t> of </a:t>
            </a:r>
            <a:r>
              <a:rPr lang="it-IT" dirty="0" err="1"/>
              <a:t>indirect</a:t>
            </a:r>
            <a:r>
              <a:rPr lang="it-IT" dirty="0"/>
              <a:t> clients or </a:t>
            </a:r>
            <a:r>
              <a:rPr lang="it-IT" dirty="0" err="1"/>
              <a:t>both</a:t>
            </a:r>
            <a:endParaRPr lang="it-IT" dirty="0"/>
          </a:p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39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5975254" y="1277814"/>
            <a:ext cx="5554465" cy="1471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«CUSTOMER RELATIONSHIPS»: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Personal </a:t>
            </a:r>
            <a:r>
              <a:rPr lang="it-IT" dirty="0" err="1"/>
              <a:t>assistance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Self-service (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with clients)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services (e.g. on line banking)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Community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80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8" y="-42762"/>
            <a:ext cx="9278713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9EDA2038-F1B2-4B65-A343-89D69C7AF0BF}"/>
              </a:ext>
            </a:extLst>
          </p:cNvPr>
          <p:cNvSpPr/>
          <p:nvPr/>
        </p:nvSpPr>
        <p:spPr>
          <a:xfrm>
            <a:off x="3401331" y="5222629"/>
            <a:ext cx="5554465" cy="1471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«REVENUES»: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How to </a:t>
            </a:r>
            <a:r>
              <a:rPr lang="it-IT" dirty="0" err="1"/>
              <a:t>define</a:t>
            </a:r>
            <a:r>
              <a:rPr lang="it-IT" dirty="0"/>
              <a:t> a </a:t>
            </a:r>
            <a:r>
              <a:rPr lang="it-IT" dirty="0" err="1"/>
              <a:t>sustainable</a:t>
            </a:r>
            <a:r>
              <a:rPr lang="it-IT" dirty="0"/>
              <a:t> business model?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Typically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the payment system: «single price», «</a:t>
            </a:r>
            <a:r>
              <a:rPr lang="it-IT" dirty="0" err="1"/>
              <a:t>distributed</a:t>
            </a:r>
            <a:r>
              <a:rPr lang="it-IT" dirty="0"/>
              <a:t> and </a:t>
            </a:r>
            <a:r>
              <a:rPr lang="it-IT" dirty="0" err="1"/>
              <a:t>stable</a:t>
            </a:r>
            <a:r>
              <a:rPr lang="it-IT" dirty="0"/>
              <a:t> </a:t>
            </a:r>
            <a:r>
              <a:rPr lang="it-IT" dirty="0" err="1"/>
              <a:t>fees</a:t>
            </a:r>
            <a:r>
              <a:rPr lang="it-IT" dirty="0"/>
              <a:t>», «</a:t>
            </a:r>
            <a:r>
              <a:rPr lang="it-IT" dirty="0" err="1"/>
              <a:t>registration</a:t>
            </a:r>
            <a:r>
              <a:rPr lang="it-IT" dirty="0"/>
              <a:t> </a:t>
            </a:r>
            <a:r>
              <a:rPr lang="it-IT" dirty="0" err="1"/>
              <a:t>fee</a:t>
            </a:r>
            <a:r>
              <a:rPr lang="it-IT" dirty="0"/>
              <a:t>», leasing, </a:t>
            </a:r>
            <a:r>
              <a:rPr lang="it-IT" dirty="0" err="1"/>
              <a:t>licenses</a:t>
            </a:r>
            <a:r>
              <a:rPr lang="it-IT" dirty="0"/>
              <a:t>, …..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0AAD789-026B-4553-B4E7-EA279A96662B}"/>
              </a:ext>
            </a:extLst>
          </p:cNvPr>
          <p:cNvSpPr/>
          <p:nvPr/>
        </p:nvSpPr>
        <p:spPr>
          <a:xfrm>
            <a:off x="9197287" y="6406662"/>
            <a:ext cx="1658815" cy="359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9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126</Paragraphs>
  <Slides>17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Wingdings</vt:lpstr>
      <vt:lpstr>Tema di Office</vt:lpstr>
      <vt:lpstr>Strategy Analysis and organization design</vt:lpstr>
      <vt:lpstr>Canvas Business Model and BCG Matrix</vt:lpstr>
      <vt:lpstr>Canvas Business Model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output portfolio</vt:lpstr>
      <vt:lpstr>The «optimal» output portfolio: BCG Matrix</vt:lpstr>
      <vt:lpstr>The «optimal» output portfolio: BCG Matrix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353</cp:revision>
  <dcterms:created xsi:type="dcterms:W3CDTF">2016-01-08T15:46:19Z</dcterms:created>
  <dcterms:modified xsi:type="dcterms:W3CDTF">2019-03-26T14:28:41Z</dcterms:modified>
</cp:coreProperties>
</file>