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358" r:id="rId4"/>
    <p:sldId id="433" r:id="rId5"/>
    <p:sldId id="359" r:id="rId6"/>
    <p:sldId id="434" r:id="rId7"/>
    <p:sldId id="360" r:id="rId8"/>
    <p:sldId id="258" r:id="rId9"/>
    <p:sldId id="257" r:id="rId10"/>
    <p:sldId id="363" r:id="rId11"/>
    <p:sldId id="303" r:id="rId12"/>
    <p:sldId id="280" r:id="rId13"/>
    <p:sldId id="407" r:id="rId1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82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F3D90-41F6-40B3-A9B7-C284A6EB8A4A}" type="datetimeFigureOut">
              <a:rPr lang="it-IT" smtClean="0"/>
              <a:pPr/>
              <a:t>13/10/19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C4FFD-598F-41ED-B16F-8319947297F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07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7F43A-58F7-4A85-9C67-426E7B2A2236}" type="datetimeFigureOut">
              <a:rPr lang="it-IT" smtClean="0"/>
              <a:t>13/10/19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2A509-5EE7-4404-97AB-E12BBBC574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38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85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150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2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ssio\Desktop\LIUC\Slide LiucBS Standard\Copertina Slide standard LIUC Business School 4-3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584327"/>
          </a:xfrm>
        </p:spPr>
        <p:txBody>
          <a:bodyPr>
            <a:noAutofit/>
          </a:bodyPr>
          <a:lstStyle>
            <a:lvl1pPr>
              <a:defRPr sz="5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328750"/>
          </a:xfrm>
        </p:spPr>
        <p:txBody>
          <a:bodyPr/>
          <a:lstStyle>
            <a:lvl1pPr marL="0" indent="0" algn="ctr">
              <a:buNone/>
              <a:defRPr u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5ABF039-8CCE-4B6B-8925-F59F841F712E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-2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1DBB-12A3-4F2A-8C59-183B5A6ECCF4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8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28662" y="274638"/>
            <a:ext cx="5786478" cy="5851525"/>
          </a:xfrm>
        </p:spPr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C97B-0CBE-4400-95D2-E618B21499AF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4B8C-26C6-4337-B1BA-A633F1A1FFC6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4406900"/>
            <a:ext cx="792961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2906713"/>
            <a:ext cx="792961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100" y="6356350"/>
            <a:ext cx="2133600" cy="365125"/>
          </a:xfrm>
        </p:spPr>
        <p:txBody>
          <a:bodyPr/>
          <a:lstStyle/>
          <a:p>
            <a:fld id="{6033AB90-814D-4357-BA4A-598C5DDF5854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605226" y="6356350"/>
            <a:ext cx="28956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62028" y="1600200"/>
            <a:ext cx="38957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25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B594-9478-4709-BC60-8D24C81E2060}" type="datetime1">
              <a:rPr lang="it-IT" smtClean="0"/>
              <a:t>13/10/19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7862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00100" y="2174875"/>
            <a:ext cx="37862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879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879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26E4-24B9-4689-B4FB-D99B7C282187}" type="datetime1">
              <a:rPr lang="it-IT" smtClean="0"/>
              <a:t>13/10/19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11E2-803F-4546-B4E7-5D29C549CE2D}" type="datetime1">
              <a:rPr lang="it-IT" smtClean="0"/>
              <a:t>13/10/19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FCF-9306-4158-A3D9-A3C787C06805}" type="datetime1">
              <a:rPr lang="it-IT" smtClean="0"/>
              <a:t>13/10/19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73050"/>
            <a:ext cx="2928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496" y="273050"/>
            <a:ext cx="492922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28662" y="1435100"/>
            <a:ext cx="292895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A26A-001E-43FC-8025-A262805A08EB}" type="datetime1">
              <a:rPr lang="it-IT" smtClean="0"/>
              <a:t>13/10/19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6591-538E-4089-9BB3-648A05C43D55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724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80724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382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808A77-7AFB-451E-8C50-BCEE576A8351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0043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9611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3074" name="Picture 2" descr="C:\Users\Alessio\Desktop\LIUC\Banda Laterale Slide standard LIUC Business School 4-3.png"/>
          <p:cNvPicPr>
            <a:picLocks noChangeAspect="1" noChangeArrowheads="1"/>
          </p:cNvPicPr>
          <p:nvPr userDrawn="1"/>
        </p:nvPicPr>
        <p:blipFill>
          <a:blip r:embed="rId13"/>
          <a:srcRect r="91407"/>
          <a:stretch>
            <a:fillRect/>
          </a:stretch>
        </p:blipFill>
        <p:spPr bwMode="auto">
          <a:xfrm>
            <a:off x="0" y="0"/>
            <a:ext cx="785786" cy="6858000"/>
          </a:xfrm>
          <a:prstGeom prst="rect">
            <a:avLst/>
          </a:prstGeom>
          <a:noFill/>
        </p:spPr>
      </p:pic>
      <p:pic>
        <p:nvPicPr>
          <p:cNvPr id="7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85728"/>
            <a:ext cx="785786" cy="78578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729"/>
            <a:ext cx="8566720" cy="1584327"/>
          </a:xfrm>
        </p:spPr>
        <p:txBody>
          <a:bodyPr>
            <a:noAutofit/>
          </a:bodyPr>
          <a:lstStyle/>
          <a:p>
            <a:pPr algn="l"/>
            <a:r>
              <a:rPr lang="it-IT" sz="2600" dirty="0">
                <a:latin typeface="Dosis" panose="02010503020202060003" pitchFamily="2" charset="0"/>
              </a:rPr>
              <a:t>L’analisi e la pianificazione dello  Scenario: il corso </a:t>
            </a:r>
            <a:endParaRPr lang="it-IT" sz="2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4620530"/>
            <a:ext cx="6400800" cy="1328750"/>
          </a:xfrm>
        </p:spPr>
        <p:txBody>
          <a:bodyPr>
            <a:normAutofit/>
          </a:bodyPr>
          <a:lstStyle/>
          <a:p>
            <a:pPr algn="l"/>
            <a:r>
              <a:rPr lang="it-IT" sz="1600" dirty="0">
                <a:latin typeface="Dosis"/>
              </a:rPr>
              <a:t>Prof. Alberto Bubbio – Prof. Massimiliano </a:t>
            </a:r>
            <a:r>
              <a:rPr lang="it-IT" sz="1600" dirty="0" err="1">
                <a:latin typeface="Dosis"/>
              </a:rPr>
              <a:t>Serati</a:t>
            </a:r>
            <a:r>
              <a:rPr lang="it-IT" sz="1600" dirty="0">
                <a:latin typeface="Dosis"/>
              </a:rPr>
              <a:t> – Prof. </a:t>
            </a:r>
            <a:r>
              <a:rPr lang="it-IT" sz="1600" dirty="0" err="1">
                <a:latin typeface="Dosis"/>
              </a:rPr>
              <a:t>Dipak</a:t>
            </a:r>
            <a:r>
              <a:rPr lang="it-IT" sz="1600" dirty="0">
                <a:latin typeface="Dosis"/>
              </a:rPr>
              <a:t> </a:t>
            </a:r>
            <a:r>
              <a:rPr lang="it-IT" sz="1600" dirty="0" err="1">
                <a:latin typeface="Dosis"/>
              </a:rPr>
              <a:t>Pant</a:t>
            </a:r>
            <a:endParaRPr lang="it-IT" sz="1600" dirty="0">
              <a:latin typeface="Dosis"/>
            </a:endParaRPr>
          </a:p>
          <a:p>
            <a:pPr algn="l"/>
            <a:r>
              <a:rPr lang="it-IT" sz="1600" dirty="0">
                <a:latin typeface="Dosis"/>
              </a:rPr>
              <a:t>Settembre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per immaginare e preparare il futuro</a:t>
            </a:r>
          </a:p>
        </p:txBody>
      </p:sp>
      <p:sp>
        <p:nvSpPr>
          <p:cNvPr id="21" name="Rettangolo 17"/>
          <p:cNvSpPr>
            <a:spLocks noChangeArrowheads="1"/>
          </p:cNvSpPr>
          <p:nvPr/>
        </p:nvSpPr>
        <p:spPr bwMode="auto">
          <a:xfrm>
            <a:off x="716914" y="2566645"/>
            <a:ext cx="81345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sz="36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COME FARE PER PRESAGIRE?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31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per immaginare e preparare il futuro</a:t>
            </a:r>
          </a:p>
        </p:txBody>
      </p:sp>
      <p:sp>
        <p:nvSpPr>
          <p:cNvPr id="5" name="Rettangolo 17"/>
          <p:cNvSpPr>
            <a:spLocks noChangeArrowheads="1"/>
          </p:cNvSpPr>
          <p:nvPr/>
        </p:nvSpPr>
        <p:spPr bwMode="auto">
          <a:xfrm>
            <a:off x="827584" y="1196752"/>
            <a:ext cx="813459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 ATTIVANO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sz="36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PROCESSI ATTRAVERSO I QUALI IL MANAGEMENT CERCA DI DESCRIVERE LO SCENARIO NEL QUALE PENSA CHE SI TROVERÀ AD OPERARE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t-BR" altLang="it-IT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LE SUE OPPORTUNITÀ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LE SUE MINACCE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3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85800" y="2420737"/>
            <a:ext cx="8278688" cy="1584327"/>
          </a:xfrm>
        </p:spPr>
        <p:txBody>
          <a:bodyPr>
            <a:noAutofit/>
          </a:bodyPr>
          <a:lstStyle/>
          <a:p>
            <a:pPr algn="l"/>
            <a:r>
              <a:rPr lang="it-IT" sz="3200" dirty="0">
                <a:latin typeface="Dosis"/>
              </a:rPr>
              <a:t>3.0</a:t>
            </a:r>
            <a:br>
              <a:rPr lang="it-IT" sz="2600" dirty="0">
                <a:latin typeface="Dosis"/>
              </a:rPr>
            </a:b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Scenario Planning: 7 possibili step per elaborare e condividere lo scenario prospettico</a:t>
            </a:r>
            <a:endParaRPr lang="it-IT" sz="2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0471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170648C-1D6A-4183-AF95-AEED1FE45084}"/>
              </a:ext>
            </a:extLst>
          </p:cNvPr>
          <p:cNvSpPr/>
          <p:nvPr/>
        </p:nvSpPr>
        <p:spPr>
          <a:xfrm>
            <a:off x="3381099" y="2304256"/>
            <a:ext cx="2525819" cy="93610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6. Impact analysis</a:t>
            </a:r>
          </a:p>
        </p:txBody>
      </p:sp>
      <p:cxnSp>
        <p:nvCxnSpPr>
          <p:cNvPr id="6" name="Forma 13">
            <a:extLst>
              <a:ext uri="{FF2B5EF4-FFF2-40B4-BE49-F238E27FC236}">
                <a16:creationId xmlns:a16="http://schemas.microsoft.com/office/drawing/2014/main" id="{85C6E106-569D-45B8-A9EF-26665AD0815A}"/>
              </a:ext>
            </a:extLst>
          </p:cNvPr>
          <p:cNvCxnSpPr>
            <a:stCxn id="11" idx="0"/>
            <a:endCxn id="5" idx="6"/>
          </p:cNvCxnSpPr>
          <p:nvPr/>
        </p:nvCxnSpPr>
        <p:spPr>
          <a:xfrm rot="16200000" flipV="1">
            <a:off x="6503753" y="2175473"/>
            <a:ext cx="468052" cy="1661723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Forma 19">
            <a:extLst>
              <a:ext uri="{FF2B5EF4-FFF2-40B4-BE49-F238E27FC236}">
                <a16:creationId xmlns:a16="http://schemas.microsoft.com/office/drawing/2014/main" id="{ECF82CA7-CF75-4634-8710-097F53823230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rot="5400000" flipH="1" flipV="1">
            <a:off x="2762107" y="2405344"/>
            <a:ext cx="252028" cy="985956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Forma 22">
            <a:extLst>
              <a:ext uri="{FF2B5EF4-FFF2-40B4-BE49-F238E27FC236}">
                <a16:creationId xmlns:a16="http://schemas.microsoft.com/office/drawing/2014/main" id="{555F4A7A-A87B-4978-840C-8173CB450B06}"/>
              </a:ext>
            </a:extLst>
          </p:cNvPr>
          <p:cNvCxnSpPr/>
          <p:nvPr/>
        </p:nvCxnSpPr>
        <p:spPr>
          <a:xfrm rot="16200000" flipV="1">
            <a:off x="697415" y="4478344"/>
            <a:ext cx="2088232" cy="119644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E5325B2A-6CBD-4A3C-917B-ABED08E69817}"/>
              </a:ext>
            </a:extLst>
          </p:cNvPr>
          <p:cNvSpPr/>
          <p:nvPr/>
        </p:nvSpPr>
        <p:spPr>
          <a:xfrm>
            <a:off x="866358" y="3024336"/>
            <a:ext cx="3057570" cy="1224136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Valutazione del permanere di determinate correlazioni tra macro scenario e andamento comparto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35821DB1-1279-411A-B356-81D6335ADAD7}"/>
              </a:ext>
            </a:extLst>
          </p:cNvPr>
          <p:cNvSpPr/>
          <p:nvPr/>
        </p:nvSpPr>
        <p:spPr>
          <a:xfrm>
            <a:off x="3115223" y="4176465"/>
            <a:ext cx="2991102" cy="1114079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 Individuazione MEGATREND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3D38E22D-481C-4A2D-B4D5-D5DD5D890CC0}"/>
              </a:ext>
            </a:extLst>
          </p:cNvPr>
          <p:cNvSpPr/>
          <p:nvPr/>
        </p:nvSpPr>
        <p:spPr>
          <a:xfrm>
            <a:off x="6039856" y="3240360"/>
            <a:ext cx="3057570" cy="129614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 Raccolta di altre informazioni sul futuro, con individuazione fonti</a:t>
            </a:r>
          </a:p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FUTUROLOGY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18E24ECA-FA1A-4A83-BB32-962B7C28EC28}"/>
              </a:ext>
            </a:extLst>
          </p:cNvPr>
          <p:cNvSpPr/>
          <p:nvPr/>
        </p:nvSpPr>
        <p:spPr>
          <a:xfrm>
            <a:off x="5445578" y="5293374"/>
            <a:ext cx="2976081" cy="1522832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Descrizione dello scenario nel quale ad oggi ci si trova ad operare: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macro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di comparto 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con metrica PESTEL</a:t>
            </a:r>
          </a:p>
        </p:txBody>
      </p:sp>
      <p:cxnSp>
        <p:nvCxnSpPr>
          <p:cNvPr id="13" name="Forma 22">
            <a:extLst>
              <a:ext uri="{FF2B5EF4-FFF2-40B4-BE49-F238E27FC236}">
                <a16:creationId xmlns:a16="http://schemas.microsoft.com/office/drawing/2014/main" id="{DA4F0546-296F-4860-BB81-DE95B7A9702F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8421659" y="4293098"/>
            <a:ext cx="308592" cy="1761692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22">
            <a:extLst>
              <a:ext uri="{FF2B5EF4-FFF2-40B4-BE49-F238E27FC236}">
                <a16:creationId xmlns:a16="http://schemas.microsoft.com/office/drawing/2014/main" id="{E9205EE5-DEF9-433B-A8E3-1DA0B39DC97B}"/>
              </a:ext>
            </a:extLst>
          </p:cNvPr>
          <p:cNvCxnSpPr>
            <a:cxnSpLocks/>
          </p:cNvCxnSpPr>
          <p:nvPr/>
        </p:nvCxnSpPr>
        <p:spPr>
          <a:xfrm flipV="1">
            <a:off x="6084168" y="4600152"/>
            <a:ext cx="1462316" cy="197000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E8714C88-B115-4C50-8AE5-44EB48B98BA3}"/>
              </a:ext>
            </a:extLst>
          </p:cNvPr>
          <p:cNvSpPr/>
          <p:nvPr/>
        </p:nvSpPr>
        <p:spPr>
          <a:xfrm>
            <a:off x="849740" y="5506567"/>
            <a:ext cx="2858164" cy="1152128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Individuazione di CORRELAZIONI tra variabili macro e andamento del comparto di attività </a:t>
            </a:r>
          </a:p>
        </p:txBody>
      </p:sp>
      <p:cxnSp>
        <p:nvCxnSpPr>
          <p:cNvPr id="16" name="Forma 22">
            <a:extLst>
              <a:ext uri="{FF2B5EF4-FFF2-40B4-BE49-F238E27FC236}">
                <a16:creationId xmlns:a16="http://schemas.microsoft.com/office/drawing/2014/main" id="{08D1DE0E-E612-4675-A6A3-C3FC47D7458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07904" y="6051959"/>
            <a:ext cx="1656184" cy="3067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87F3BD7C-2398-4CA8-B9AA-0F568D871AD0}"/>
              </a:ext>
            </a:extLst>
          </p:cNvPr>
          <p:cNvSpPr/>
          <p:nvPr/>
        </p:nvSpPr>
        <p:spPr>
          <a:xfrm>
            <a:off x="3381099" y="863998"/>
            <a:ext cx="2525819" cy="1008211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7. Scenario nel quale si presagisce ci si troverà ad operare</a:t>
            </a:r>
          </a:p>
        </p:txBody>
      </p:sp>
      <p:cxnSp>
        <p:nvCxnSpPr>
          <p:cNvPr id="18" name="Forma 22">
            <a:extLst>
              <a:ext uri="{FF2B5EF4-FFF2-40B4-BE49-F238E27FC236}">
                <a16:creationId xmlns:a16="http://schemas.microsoft.com/office/drawing/2014/main" id="{AAA7EC8F-E3EA-462D-A08A-D69FAC348C59}"/>
              </a:ext>
            </a:extLst>
          </p:cNvPr>
          <p:cNvCxnSpPr>
            <a:stCxn id="5" idx="0"/>
            <a:endCxn id="17" idx="4"/>
          </p:cNvCxnSpPr>
          <p:nvPr/>
        </p:nvCxnSpPr>
        <p:spPr>
          <a:xfrm rot="5400000" flipH="1" flipV="1">
            <a:off x="4427984" y="2088721"/>
            <a:ext cx="432048" cy="11723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22">
            <a:extLst>
              <a:ext uri="{FF2B5EF4-FFF2-40B4-BE49-F238E27FC236}">
                <a16:creationId xmlns:a16="http://schemas.microsoft.com/office/drawing/2014/main" id="{5946C4F6-51B1-4CEC-B399-90AE9B47715F}"/>
              </a:ext>
            </a:extLst>
          </p:cNvPr>
          <p:cNvCxnSpPr/>
          <p:nvPr/>
        </p:nvCxnSpPr>
        <p:spPr>
          <a:xfrm rot="10800000" flipV="1">
            <a:off x="5477128" y="3456383"/>
            <a:ext cx="864097" cy="720081"/>
          </a:xfrm>
          <a:prstGeom prst="curvedConnector3">
            <a:avLst>
              <a:gd name="adj1" fmla="val 80472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4. Scenario Planning: 7 possibili step per elaborare e condividere lo scenario prospettico</a:t>
            </a:r>
          </a:p>
        </p:txBody>
      </p:sp>
      <p:cxnSp>
        <p:nvCxnSpPr>
          <p:cNvPr id="22" name="Forma 19">
            <a:extLst>
              <a:ext uri="{FF2B5EF4-FFF2-40B4-BE49-F238E27FC236}">
                <a16:creationId xmlns:a16="http://schemas.microsoft.com/office/drawing/2014/main" id="{D8F8FAE0-07D6-4771-8EFE-ADB7ECBBFADC}"/>
              </a:ext>
            </a:extLst>
          </p:cNvPr>
          <p:cNvCxnSpPr>
            <a:cxnSpLocks/>
            <a:endCxn id="5" idx="4"/>
          </p:cNvCxnSpPr>
          <p:nvPr/>
        </p:nvCxnSpPr>
        <p:spPr>
          <a:xfrm rot="5400000" flipH="1" flipV="1">
            <a:off x="4097280" y="3629737"/>
            <a:ext cx="936106" cy="157352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8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420737"/>
            <a:ext cx="8458200" cy="1584327"/>
          </a:xfrm>
        </p:spPr>
        <p:txBody>
          <a:bodyPr>
            <a:noAutofit/>
          </a:bodyPr>
          <a:lstStyle/>
          <a:p>
            <a:pPr algn="l"/>
            <a:r>
              <a:rPr lang="it-IT" sz="2800" dirty="0">
                <a:latin typeface="Dosis"/>
              </a:rPr>
              <a:t>1.0</a:t>
            </a:r>
            <a:r>
              <a:rPr lang="it-IT" sz="2600" dirty="0">
                <a:latin typeface="Dosis"/>
              </a:rPr>
              <a:t> Analisi e Pianificazione dello Scenario: le premesse</a:t>
            </a: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2.0  Analisi e costruzione dello scenario: le tecniche</a:t>
            </a: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3.0  Verso la sostenibilità, lo scenario prossimo venturo</a:t>
            </a:r>
            <a:endParaRPr lang="it-IT" sz="2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6731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Scenario Planning: Il «quarto» interrogativo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BCD2695-B601-D04F-989C-824BB94D644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2165573"/>
            <a:ext cx="6524575" cy="3495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C0549D-43A8-5F4D-8789-D27974B5322D}"/>
              </a:ext>
            </a:extLst>
          </p:cNvPr>
          <p:cNvSpPr txBox="1"/>
          <p:nvPr/>
        </p:nvSpPr>
        <p:spPr>
          <a:xfrm>
            <a:off x="1490630" y="836712"/>
            <a:ext cx="6393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nell’attività di direzione è opportuno porsi con sistematicità </a:t>
            </a:r>
          </a:p>
          <a:p>
            <a:r>
              <a:rPr lang="it-I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 tre interrogativi,</a:t>
            </a:r>
          </a:p>
          <a:p>
            <a:r>
              <a:rPr lang="it-I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ne è anche un «quarto»:    </a:t>
            </a:r>
            <a:r>
              <a:rPr lang="it-IT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 sta andando il mondo ?</a:t>
            </a:r>
          </a:p>
        </p:txBody>
      </p:sp>
    </p:spTree>
    <p:extLst>
      <p:ext uri="{BB962C8B-B14F-4D97-AF65-F5344CB8AC3E}">
        <p14:creationId xmlns:p14="http://schemas.microsoft.com/office/powerpoint/2010/main" val="130831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17"/>
          <p:cNvSpPr>
            <a:spLocks noChangeArrowheads="1"/>
          </p:cNvSpPr>
          <p:nvPr/>
        </p:nvSpPr>
        <p:spPr bwMode="auto">
          <a:xfrm>
            <a:off x="842119" y="879905"/>
            <a:ext cx="82455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it-IT" sz="2000" dirty="0">
                <a:solidFill>
                  <a:srgbClr val="558ED5"/>
                </a:solidFill>
                <a:latin typeface="Open Sans"/>
                <a:ea typeface="Dense" pitchFamily="50" charset="0"/>
                <a:cs typeface="Arial" panose="020B0604020202020204" pitchFamily="34" charset="0"/>
              </a:rPr>
              <a:t>COSI’ IN PARTICOLARE  LO STRATEGY PROCESS, CHE  SI CARATTERIZZA PER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it-IT" sz="2000" dirty="0">
                <a:solidFill>
                  <a:srgbClr val="558ED5"/>
                </a:solidFill>
                <a:latin typeface="Open Sans"/>
                <a:ea typeface="Dense" pitchFamily="50" charset="0"/>
                <a:cs typeface="Arial" panose="020B0604020202020204" pitchFamily="34" charset="0"/>
              </a:rPr>
              <a:t>QUESTI «</a:t>
            </a:r>
            <a:r>
              <a:rPr lang="pt-BR" altLang="it-IT" sz="2000" b="1" i="1" dirty="0">
                <a:solidFill>
                  <a:srgbClr val="558ED5"/>
                </a:solidFill>
                <a:latin typeface="Open Sans"/>
                <a:ea typeface="Dense" pitchFamily="50" charset="0"/>
                <a:cs typeface="Arial" panose="020B0604020202020204" pitchFamily="34" charset="0"/>
              </a:rPr>
              <a:t>TRE MOMENTI» DI RIFLESSIONE:</a:t>
            </a:r>
            <a:r>
              <a:rPr lang="pt-BR" altLang="it-IT" sz="2000" dirty="0">
                <a:solidFill>
                  <a:srgbClr val="558ED5"/>
                </a:solidFill>
                <a:latin typeface="Open Sans"/>
                <a:ea typeface="Dense" pitchFamily="50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8" name="Gruppo 37"/>
          <p:cNvGrpSpPr/>
          <p:nvPr/>
        </p:nvGrpSpPr>
        <p:grpSpPr>
          <a:xfrm>
            <a:off x="4167556" y="2420888"/>
            <a:ext cx="1688451" cy="1097493"/>
            <a:chOff x="1917714" y="1243"/>
            <a:chExt cx="1688451" cy="1097493"/>
          </a:xfrm>
        </p:grpSpPr>
        <p:sp>
          <p:nvSpPr>
            <p:cNvPr id="39" name="Rettangolo arrotondato 38"/>
            <p:cNvSpPr/>
            <p:nvPr/>
          </p:nvSpPr>
          <p:spPr>
            <a:xfrm>
              <a:off x="1917714" y="1243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Rettangolo 39"/>
            <p:cNvSpPr/>
            <p:nvPr/>
          </p:nvSpPr>
          <p:spPr>
            <a:xfrm>
              <a:off x="1971289" y="54818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latin typeface="Open Sans"/>
                  <a:cs typeface="Arial" panose="020B0604020202020204" pitchFamily="34" charset="0"/>
                </a:rPr>
                <a:t>Strategy formulation</a:t>
              </a:r>
            </a:p>
          </p:txBody>
        </p:sp>
      </p:grpSp>
      <p:sp>
        <p:nvSpPr>
          <p:cNvPr id="41" name="Connettore 1 5"/>
          <p:cNvSpPr/>
          <p:nvPr/>
        </p:nvSpPr>
        <p:spPr>
          <a:xfrm>
            <a:off x="3803502" y="3356992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88019" y="328038"/>
                </a:moveTo>
                <a:arcTo wR="1464369" hR="1464369" stAng="18546327" swAng="2708841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uppo 41"/>
          <p:cNvGrpSpPr/>
          <p:nvPr/>
        </p:nvGrpSpPr>
        <p:grpSpPr>
          <a:xfrm>
            <a:off x="6051901" y="5085184"/>
            <a:ext cx="1688451" cy="1097493"/>
            <a:chOff x="3370011" y="2335662"/>
            <a:chExt cx="1688451" cy="1097493"/>
          </a:xfrm>
        </p:grpSpPr>
        <p:sp>
          <p:nvSpPr>
            <p:cNvPr id="43" name="Rettangolo arrotondato 42"/>
            <p:cNvSpPr/>
            <p:nvPr/>
          </p:nvSpPr>
          <p:spPr>
            <a:xfrm>
              <a:off x="3370011" y="2335662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Rettangolo 43"/>
            <p:cNvSpPr/>
            <p:nvPr/>
          </p:nvSpPr>
          <p:spPr>
            <a:xfrm>
              <a:off x="3423586" y="2389237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 execution</a:t>
              </a:r>
            </a:p>
          </p:txBody>
        </p:sp>
      </p:grpSp>
      <p:sp>
        <p:nvSpPr>
          <p:cNvPr id="45" name="Connettore 1 8"/>
          <p:cNvSpPr/>
          <p:nvPr/>
        </p:nvSpPr>
        <p:spPr>
          <a:xfrm>
            <a:off x="3515470" y="3645024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65239" y="2799783"/>
                </a:moveTo>
                <a:arcTo wR="1464369" hR="1464369" stAng="3946477" swAng="2907095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uppo 45"/>
          <p:cNvGrpSpPr/>
          <p:nvPr/>
        </p:nvGrpSpPr>
        <p:grpSpPr>
          <a:xfrm>
            <a:off x="2267744" y="5013176"/>
            <a:ext cx="1688451" cy="1097493"/>
            <a:chOff x="480931" y="2335649"/>
            <a:chExt cx="1688451" cy="1097493"/>
          </a:xfrm>
        </p:grpSpPr>
        <p:sp>
          <p:nvSpPr>
            <p:cNvPr id="47" name="Rettangolo arrotondato 46"/>
            <p:cNvSpPr/>
            <p:nvPr/>
          </p:nvSpPr>
          <p:spPr>
            <a:xfrm>
              <a:off x="480931" y="2335649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8" name="Rettangolo 47"/>
            <p:cNvSpPr/>
            <p:nvPr/>
          </p:nvSpPr>
          <p:spPr>
            <a:xfrm>
              <a:off x="534506" y="2389224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err="1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</a:t>
              </a: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 </a:t>
              </a:r>
              <a:r>
                <a:rPr lang="it-IT" sz="20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control</a:t>
              </a:r>
              <a:endParaRPr lang="it-IT" sz="2000" kern="1200" dirty="0">
                <a:solidFill>
                  <a:schemeClr val="bg1"/>
                </a:solidFill>
                <a:latin typeface="Open Sans"/>
                <a:cs typeface="Arial" panose="020B0604020202020204" pitchFamily="34" charset="0"/>
              </a:endParaRPr>
            </a:p>
          </p:txBody>
        </p:sp>
      </p:grpSp>
      <p:sp>
        <p:nvSpPr>
          <p:cNvPr id="49" name="Connettore 1 11"/>
          <p:cNvSpPr/>
          <p:nvPr/>
        </p:nvSpPr>
        <p:spPr>
          <a:xfrm>
            <a:off x="3131840" y="3356992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0" y="1325177"/>
                </a:moveTo>
                <a:arcTo wR="1464369" hR="1464369" stAng="11127261" swAng="2696293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7506692A-DC5C-4341-AEB5-3AEB2C06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it-IT" sz="2400" dirty="0">
                <a:solidFill>
                  <a:srgbClr val="0070C0"/>
                </a:solidFill>
                <a:latin typeface="Dosis"/>
              </a:rPr>
              <a:t>Analisi e Pianificazione dello Scenario: le premesse</a:t>
            </a:r>
            <a:endParaRPr lang="it-IT" sz="2400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5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Perché fare Scenario Planning</a:t>
            </a:r>
          </a:p>
        </p:txBody>
      </p:sp>
      <p:sp>
        <p:nvSpPr>
          <p:cNvPr id="4" name="Rettangolo 17"/>
          <p:cNvSpPr>
            <a:spLocks noChangeArrowheads="1"/>
          </p:cNvSpPr>
          <p:nvPr/>
        </p:nvSpPr>
        <p:spPr bwMode="auto">
          <a:xfrm>
            <a:off x="755576" y="908720"/>
            <a:ext cx="813459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E’ opportuno preveda un momento di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ANALISI DELLO SCENARIO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6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nettore 1 3"/>
          <p:cNvSpPr/>
          <p:nvPr/>
        </p:nvSpPr>
        <p:spPr>
          <a:xfrm rot="4904931">
            <a:off x="1485609" y="2678511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0" y="1325177"/>
                </a:moveTo>
                <a:arcTo wR="1464369" hR="1464369" stAng="11127261" swAng="2696293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uppo 34"/>
          <p:cNvGrpSpPr/>
          <p:nvPr/>
        </p:nvGrpSpPr>
        <p:grpSpPr>
          <a:xfrm>
            <a:off x="1002581" y="2060848"/>
            <a:ext cx="1688451" cy="1097493"/>
            <a:chOff x="1917714" y="1243"/>
            <a:chExt cx="1688451" cy="1097493"/>
          </a:xfrm>
        </p:grpSpPr>
        <p:sp>
          <p:nvSpPr>
            <p:cNvPr id="36" name="Rettangolo arrotondato 35"/>
            <p:cNvSpPr/>
            <p:nvPr/>
          </p:nvSpPr>
          <p:spPr>
            <a:xfrm>
              <a:off x="1917714" y="1243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Rettangolo 36"/>
            <p:cNvSpPr/>
            <p:nvPr/>
          </p:nvSpPr>
          <p:spPr>
            <a:xfrm>
              <a:off x="1971289" y="54818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000" dirty="0">
                  <a:solidFill>
                    <a:srgbClr val="FFFFFF"/>
                  </a:solidFill>
                  <a:latin typeface="Open Sans"/>
                  <a:cs typeface="Arial" panose="020B0604020202020204" pitchFamily="34" charset="0"/>
                </a:rPr>
                <a:t>Scenario</a:t>
              </a:r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4167556" y="2993928"/>
            <a:ext cx="1688451" cy="1097493"/>
            <a:chOff x="1917714" y="1243"/>
            <a:chExt cx="1688451" cy="1097493"/>
          </a:xfrm>
        </p:grpSpPr>
        <p:sp>
          <p:nvSpPr>
            <p:cNvPr id="39" name="Rettangolo arrotondato 38"/>
            <p:cNvSpPr/>
            <p:nvPr/>
          </p:nvSpPr>
          <p:spPr>
            <a:xfrm>
              <a:off x="1917714" y="1243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Rettangolo 39"/>
            <p:cNvSpPr/>
            <p:nvPr/>
          </p:nvSpPr>
          <p:spPr>
            <a:xfrm>
              <a:off x="1971289" y="54818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latin typeface="Open Sans"/>
                  <a:cs typeface="Arial" panose="020B0604020202020204" pitchFamily="34" charset="0"/>
                </a:rPr>
                <a:t>Strategy formulation</a:t>
              </a:r>
            </a:p>
          </p:txBody>
        </p:sp>
      </p:grpSp>
      <p:sp>
        <p:nvSpPr>
          <p:cNvPr id="41" name="Connettore 1 5"/>
          <p:cNvSpPr/>
          <p:nvPr/>
        </p:nvSpPr>
        <p:spPr>
          <a:xfrm>
            <a:off x="3758605" y="3666627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88019" y="328038"/>
                </a:moveTo>
                <a:arcTo wR="1464369" hR="1464369" stAng="18546327" swAng="2708841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uppo 41"/>
          <p:cNvGrpSpPr/>
          <p:nvPr/>
        </p:nvGrpSpPr>
        <p:grpSpPr>
          <a:xfrm>
            <a:off x="5619853" y="5328347"/>
            <a:ext cx="1688451" cy="1097493"/>
            <a:chOff x="3370011" y="2335662"/>
            <a:chExt cx="1688451" cy="1097493"/>
          </a:xfrm>
        </p:grpSpPr>
        <p:sp>
          <p:nvSpPr>
            <p:cNvPr id="43" name="Rettangolo arrotondato 42"/>
            <p:cNvSpPr/>
            <p:nvPr/>
          </p:nvSpPr>
          <p:spPr>
            <a:xfrm>
              <a:off x="3370011" y="2335662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Rettangolo 43"/>
            <p:cNvSpPr/>
            <p:nvPr/>
          </p:nvSpPr>
          <p:spPr>
            <a:xfrm>
              <a:off x="3423586" y="2389237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 execution</a:t>
              </a:r>
            </a:p>
          </p:txBody>
        </p:sp>
      </p:grpSp>
      <p:sp>
        <p:nvSpPr>
          <p:cNvPr id="45" name="Connettore 1 8"/>
          <p:cNvSpPr/>
          <p:nvPr/>
        </p:nvSpPr>
        <p:spPr>
          <a:xfrm>
            <a:off x="3559712" y="3645024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65239" y="2799783"/>
                </a:moveTo>
                <a:arcTo wR="1464369" hR="1464369" stAng="3946477" swAng="2907095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uppo 45"/>
          <p:cNvGrpSpPr/>
          <p:nvPr/>
        </p:nvGrpSpPr>
        <p:grpSpPr>
          <a:xfrm>
            <a:off x="2730773" y="5328334"/>
            <a:ext cx="1688451" cy="1097493"/>
            <a:chOff x="480931" y="2335649"/>
            <a:chExt cx="1688451" cy="1097493"/>
          </a:xfrm>
        </p:grpSpPr>
        <p:sp>
          <p:nvSpPr>
            <p:cNvPr id="47" name="Rettangolo arrotondato 46"/>
            <p:cNvSpPr/>
            <p:nvPr/>
          </p:nvSpPr>
          <p:spPr>
            <a:xfrm>
              <a:off x="480931" y="2335649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8" name="Rettangolo 47"/>
            <p:cNvSpPr/>
            <p:nvPr/>
          </p:nvSpPr>
          <p:spPr>
            <a:xfrm>
              <a:off x="534506" y="2389224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err="1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</a:t>
              </a: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 </a:t>
              </a:r>
              <a:r>
                <a:rPr lang="it-IT" sz="20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control</a:t>
              </a:r>
              <a:endParaRPr lang="it-IT" sz="2000" kern="1200" dirty="0">
                <a:solidFill>
                  <a:schemeClr val="bg1"/>
                </a:solidFill>
                <a:latin typeface="Open Sans"/>
                <a:cs typeface="Arial" panose="020B0604020202020204" pitchFamily="34" charset="0"/>
              </a:endParaRPr>
            </a:p>
          </p:txBody>
        </p:sp>
      </p:grpSp>
      <p:sp>
        <p:nvSpPr>
          <p:cNvPr id="49" name="Connettore 1 11"/>
          <p:cNvSpPr/>
          <p:nvPr/>
        </p:nvSpPr>
        <p:spPr>
          <a:xfrm>
            <a:off x="3348912" y="3660467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0" y="1325177"/>
                </a:moveTo>
                <a:arcTo wR="1464369" hR="1464369" stAng="11127261" swAng="2696293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7506692A-DC5C-4341-AEB5-3AEB2C06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/>
              </a:rPr>
              <a:t>1.0 Analisi e Pianificazione dello Scenario: le premesse</a:t>
            </a:r>
            <a:endParaRPr lang="it-IT" sz="2400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A35FFC-38EC-1A4A-8968-65260A890A46}"/>
              </a:ext>
            </a:extLst>
          </p:cNvPr>
          <p:cNvSpPr txBox="1"/>
          <p:nvPr/>
        </p:nvSpPr>
        <p:spPr>
          <a:xfrm>
            <a:off x="1978580" y="908720"/>
            <a:ext cx="5617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dello scenario è opportuno diventi parte </a:t>
            </a:r>
          </a:p>
          <a:p>
            <a:r>
              <a:rPr lang="it-IT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processo di riflessione strategica</a:t>
            </a:r>
          </a:p>
        </p:txBody>
      </p:sp>
    </p:spTree>
    <p:extLst>
      <p:ext uri="{BB962C8B-B14F-4D97-AF65-F5344CB8AC3E}">
        <p14:creationId xmlns:p14="http://schemas.microsoft.com/office/powerpoint/2010/main" val="8398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5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Perché fare Scenario Planning</a:t>
            </a:r>
          </a:p>
        </p:txBody>
      </p:sp>
      <p:sp>
        <p:nvSpPr>
          <p:cNvPr id="4" name="Rettangolo 17"/>
          <p:cNvSpPr>
            <a:spLocks noChangeArrowheads="1"/>
          </p:cNvSpPr>
          <p:nvPr/>
        </p:nvSpPr>
        <p:spPr bwMode="auto">
          <a:xfrm>
            <a:off x="827584" y="408721"/>
            <a:ext cx="8134598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suggerimento è non fare di questa riflessione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una riflessione occasionale,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 trasformarla in qualcosa di sistematico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coinvolgente,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fare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SCENARIO PLANNING: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b="1" i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Dove sta andando il mondo?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Dove sta andando il business nel quale si opera?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5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20737"/>
            <a:ext cx="8458200" cy="1584327"/>
          </a:xfrm>
        </p:spPr>
        <p:txBody>
          <a:bodyPr>
            <a:noAutofit/>
          </a:bodyPr>
          <a:lstStyle/>
          <a:p>
            <a:pPr algn="l"/>
            <a:r>
              <a:rPr lang="it-IT" sz="3200" dirty="0">
                <a:latin typeface="Dosis"/>
              </a:rPr>
              <a:t>2.0</a:t>
            </a:r>
            <a:br>
              <a:rPr lang="it-IT" sz="2600" dirty="0">
                <a:latin typeface="Dosis"/>
              </a:rPr>
            </a:b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Scenario Planning: per immaginare e preparare il futuro</a:t>
            </a:r>
            <a:endParaRPr lang="it-IT" sz="2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28368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per immaginare e preparare il futuro</a:t>
            </a:r>
          </a:p>
        </p:txBody>
      </p:sp>
      <p:sp>
        <p:nvSpPr>
          <p:cNvPr id="21" name="Rettangolo 17"/>
          <p:cNvSpPr>
            <a:spLocks noChangeArrowheads="1"/>
          </p:cNvSpPr>
          <p:nvPr/>
        </p:nvSpPr>
        <p:spPr bwMode="auto">
          <a:xfrm>
            <a:off x="716914" y="1292562"/>
            <a:ext cx="813459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sz="36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SCENARIO PLANNING: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t-BR" altLang="it-IT" sz="4000" dirty="0">
              <a:solidFill>
                <a:srgbClr val="0070C0"/>
              </a:solidFill>
              <a:latin typeface="Dense" pitchFamily="50" charset="0"/>
              <a:ea typeface="Dense" pitchFamily="50" charset="0"/>
              <a:cs typeface="Dense" pitchFamily="50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C’È POCO DA PREVEDERE</a:t>
            </a:r>
            <a:endParaRPr lang="pt-BR" altLang="it-IT" b="1" i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(FORECASTING)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t-BR" altLang="it-IT" sz="4000" dirty="0">
              <a:solidFill>
                <a:srgbClr val="0070C0"/>
              </a:solidFill>
              <a:latin typeface="Dense" pitchFamily="50" charset="0"/>
              <a:ea typeface="Dense" pitchFamily="50" charset="0"/>
              <a:cs typeface="Dense" pitchFamily="50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 DEVE CERCARE DI PRESAGIRE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b="1" i="1" u="sng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(FORESIGHTING)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t-BR" altLang="it-IT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it-IT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IMMAGINARE IL FUTURO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t-BR" altLang="it-IT" sz="4000" dirty="0">
              <a:solidFill>
                <a:srgbClr val="0070C0"/>
              </a:solidFill>
              <a:latin typeface="Dense" pitchFamily="50" charset="0"/>
              <a:ea typeface="Dense" pitchFamily="50" charset="0"/>
              <a:cs typeface="Dense" pitchFamily="50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408</Words>
  <Application>Microsoft Macintosh PowerPoint</Application>
  <PresentationFormat>Presentazione su schermo (4:3)</PresentationFormat>
  <Paragraphs>94</Paragraphs>
  <Slides>13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Dense</vt:lpstr>
      <vt:lpstr>Dosis</vt:lpstr>
      <vt:lpstr>Open Sans</vt:lpstr>
      <vt:lpstr>Tahoma</vt:lpstr>
      <vt:lpstr>Times New Roman</vt:lpstr>
      <vt:lpstr>Tema di Office</vt:lpstr>
      <vt:lpstr>L’analisi e la pianificazione dello  Scenario: il corso </vt:lpstr>
      <vt:lpstr>1.0 Analisi e Pianificazione dello Scenario: le premesse 2.0  Analisi e costruzione dello scenario: le tecniche 3.0  Verso la sostenibilità, lo scenario prossimo venturo</vt:lpstr>
      <vt:lpstr>1. Scenario Planning: Il «quarto» interrogativo</vt:lpstr>
      <vt:lpstr>1. Analisi e Pianificazione dello Scenario: le premesse</vt:lpstr>
      <vt:lpstr>1. Perché fare Scenario Planning</vt:lpstr>
      <vt:lpstr>1.0 Analisi e Pianificazione dello Scenario: le premesse</vt:lpstr>
      <vt:lpstr>1. Perché fare Scenario Planning</vt:lpstr>
      <vt:lpstr>2.0  Scenario Planning: per immaginare e preparare il futuro</vt:lpstr>
      <vt:lpstr>2. Scenario Planning: per immaginare e preparare il futuro</vt:lpstr>
      <vt:lpstr>2. Scenario Planning: per immaginare e preparare il futuro</vt:lpstr>
      <vt:lpstr>2. Scenario Planning: per immaginare e preparare il futuro</vt:lpstr>
      <vt:lpstr>3.0  Scenario Planning: 7 possibili step per elaborare e condividere lo scenario prospettico</vt:lpstr>
      <vt:lpstr>4. Scenario Planning: 7 possibili step per elaborare e condividere lo scenario prospettico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Alessio</dc:creator>
  <cp:lastModifiedBy>Alberto Bubbio</cp:lastModifiedBy>
  <cp:revision>134</cp:revision>
  <cp:lastPrinted>2018-04-26T13:48:15Z</cp:lastPrinted>
  <dcterms:created xsi:type="dcterms:W3CDTF">2017-12-22T10:43:54Z</dcterms:created>
  <dcterms:modified xsi:type="dcterms:W3CDTF">2019-10-13T14:16:08Z</dcterms:modified>
</cp:coreProperties>
</file>