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23" r:id="rId2"/>
    <p:sldId id="498" r:id="rId3"/>
    <p:sldId id="521" r:id="rId4"/>
    <p:sldId id="522" r:id="rId5"/>
    <p:sldId id="535" r:id="rId6"/>
    <p:sldId id="452" r:id="rId7"/>
    <p:sldId id="536" r:id="rId8"/>
    <p:sldId id="527" r:id="rId9"/>
    <p:sldId id="528" r:id="rId10"/>
    <p:sldId id="529" r:id="rId11"/>
    <p:sldId id="533" r:id="rId12"/>
    <p:sldId id="538" r:id="rId13"/>
    <p:sldId id="540" r:id="rId14"/>
    <p:sldId id="54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54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655D1-C4BA-CA42-B2EC-2B3AB3A8F115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6FA9-C9D4-0A43-B03A-E60BE6679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4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85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36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27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2F070-0E30-3540-B3C9-5FE5EE230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7D717B-CB27-2045-A42B-C0F41FDA2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2735F6-15CF-0543-8ABC-13C1D5B0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85AE32-797B-DE46-95DC-94032501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CA3CF-32D6-E34C-BE72-3827EF65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0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E410D-B459-0F49-9830-21EA2D77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E36D70-03A7-0746-84F9-8AE23279B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AA6D3B-054E-5A4E-BDBF-17673523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CF6F04-C00B-7647-9CA4-137144C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A7F7EC-2C1E-9946-9993-B3FE22AE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62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C0A588-ADA2-2640-A4D6-8ABD58FCC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33EDFE-EF76-3B4E-B2DE-563CA5CAC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5B5029-8E83-9549-922C-7E6A71FA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E89029-8350-6E4F-B8EB-8AA11A39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1EFB51-DA8E-7C4E-9151-ADF0CCE1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28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E65BB-E103-3742-93CA-C9A8E770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14A6F0-6084-BD44-B0FB-EFE6711FC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D18D1A-F947-294C-80B0-E0FEF746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640846-B1D7-554F-865F-15BC04F4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502462-30CD-194F-AAF9-5F211AE5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19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2B9E78-C41A-A247-9B44-47554791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D12880-7832-BC48-855F-A896EEDF0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BBC6C-D85F-094C-8DD3-9CA8DD45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EC058C-54FA-6E46-AF82-4BEF9BD3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44FFC4-278A-AD43-8782-DDCE2B2B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4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E8726-2936-D34C-83B0-2C5DEEFF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D145BD-DFB7-DE46-8CAC-964B60402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1C6245-603A-2948-A577-C2A1D871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F1CD2E-2382-AE48-A7A7-4A430E6A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4474CD-DFBA-9249-B74F-D1BF55FF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8E9E7B-2351-8E47-9294-7E613338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7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691B2-9EBF-0A40-8DA9-D7A64EE5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F55E76-6C92-1E4C-89E7-B89333FD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8A34CF-5144-594C-A8E2-D7493E7B8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74F3E3-A32B-554A-801B-9E54E3DF3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D5CDFB-E8A6-2F43-A552-F892C7122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69AD40F-F68D-3945-8DF8-13CD413A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8ECB91-DC10-9B40-B9CD-60AF9C5B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3428960-BA49-7C4C-994A-87BE6EC6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21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D3AC4-B7ED-3E4D-A08E-321FCA2E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A1C11C-1A97-4F4D-8A29-8FB57917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39F0AB-C0F7-E343-8D48-2138A52D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07434E-0907-1243-A5BB-B5B89CCF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4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7DF4AC-4F46-2B44-ACC9-C4194D3D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70B149-FCD4-0A41-ADEB-1D36624A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56F0BD-7FFF-9849-9570-CB3547AF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88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277AF0-3C2D-734B-8C8D-EB455966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E28C4B-4F5C-F241-B86F-933FB603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55F64-3593-584D-AE32-A860736B2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7F1017-F3EE-2746-A34A-97BD3476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36C3EF-79D4-F843-94A4-B3530E6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B212B9-3428-BA4B-913F-12A5655D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93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BE87F-2CA1-044B-B113-03E6C083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DF1FFC-98E6-A143-AE88-671B4699C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DBBA58-5201-A34B-8751-6A599394F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FD9246-122D-C945-8EFF-6FD578F9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BAF4E9-06CB-A045-8229-825A668D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628281-8FA3-F54E-9DBC-99B8A4E3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26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4D12F4-7675-9049-A5F9-996F6F2B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6B377B-6005-B544-B4BC-3E210816D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16D685-3D48-5F4E-BAB7-118AA9C58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24DD-3488-824C-BF1F-80AD586BB2D3}" type="datetimeFigureOut">
              <a:rPr lang="it-IT" smtClean="0"/>
              <a:t>02/12/19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D47B2E-30B3-0241-95C1-99B49311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3CEF14-2EF4-564A-B120-B1E1CF493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2D95D-D43A-6D46-A9EC-834B9B33A7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6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2420738"/>
            <a:ext cx="8458200" cy="1584327"/>
          </a:xfrm>
        </p:spPr>
        <p:txBody>
          <a:bodyPr>
            <a:noAutofit/>
          </a:bodyPr>
          <a:lstStyle/>
          <a:p>
            <a:pPr algn="l"/>
            <a:r>
              <a:rPr lang="it-IT" sz="2800" dirty="0">
                <a:latin typeface="Dosis"/>
              </a:rPr>
              <a:t>3. Il contesto in cui saremo chiamati a «vivere» </a:t>
            </a:r>
            <a:br>
              <a:rPr lang="it-IT" sz="2800" dirty="0">
                <a:latin typeface="Dosis"/>
              </a:rPr>
            </a:br>
            <a:br>
              <a:rPr lang="it-IT" sz="2400" dirty="0">
                <a:latin typeface="Dosis"/>
              </a:rPr>
            </a:br>
            <a:br>
              <a:rPr lang="it-IT" sz="2400" dirty="0">
                <a:latin typeface="Dosis"/>
              </a:rPr>
            </a:br>
            <a:endParaRPr lang="it-IT" sz="2400" dirty="0">
              <a:solidFill>
                <a:schemeClr val="bg1"/>
              </a:solidFill>
              <a:latin typeface="Dosi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52FA38-5B1E-4DFC-9E17-53CB50D75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568" y="4620530"/>
            <a:ext cx="6400800" cy="1328750"/>
          </a:xfrm>
        </p:spPr>
        <p:txBody>
          <a:bodyPr>
            <a:normAutofit/>
          </a:bodyPr>
          <a:lstStyle/>
          <a:p>
            <a:pPr algn="l"/>
            <a:r>
              <a:rPr lang="it-IT" sz="1600" dirty="0">
                <a:latin typeface="Dosis"/>
              </a:rPr>
              <a:t>Prof. Dipak R. Pant</a:t>
            </a:r>
          </a:p>
        </p:txBody>
      </p:sp>
    </p:spTree>
    <p:extLst>
      <p:ext uri="{BB962C8B-B14F-4D97-AF65-F5344CB8AC3E}">
        <p14:creationId xmlns:p14="http://schemas.microsoft.com/office/powerpoint/2010/main" val="290945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09C00F3-31A5-4EEF-929A-D6A240C20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1" y="6584950"/>
            <a:ext cx="289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it-IT" sz="12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Source: </a:t>
            </a:r>
            <a:r>
              <a:rPr lang="it-IT" altLang="it-IT" sz="12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Global Footprint Network, 2009</a:t>
            </a:r>
            <a:endParaRPr lang="en-GB" altLang="it-IT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93E3654B-3091-4393-93A3-1B7238E1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199" y="16153"/>
            <a:ext cx="4440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Ecological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creditors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debtors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1961 - 2005</a:t>
            </a:r>
          </a:p>
        </p:txBody>
      </p:sp>
      <p:sp>
        <p:nvSpPr>
          <p:cNvPr id="12292" name="Rectangle 9">
            <a:extLst>
              <a:ext uri="{FF2B5EF4-FFF2-40B4-BE49-F238E27FC236}">
                <a16:creationId xmlns:a16="http://schemas.microsoft.com/office/drawing/2014/main" id="{BB1822FC-3F3B-414B-BD1E-8384D0B8A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572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it-IT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10">
            <a:extLst>
              <a:ext uri="{FF2B5EF4-FFF2-40B4-BE49-F238E27FC236}">
                <a16:creationId xmlns:a16="http://schemas.microsoft.com/office/drawing/2014/main" id="{B192E322-072D-487A-845F-794DCAF6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05" y="2923952"/>
            <a:ext cx="8099499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1">
            <a:extLst>
              <a:ext uri="{FF2B5EF4-FFF2-40B4-BE49-F238E27FC236}">
                <a16:creationId xmlns:a16="http://schemas.microsoft.com/office/drawing/2014/main" id="{0AE4A9D2-D565-4678-808E-013A3109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04" y="442690"/>
            <a:ext cx="8099500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2">
            <a:extLst>
              <a:ext uri="{FF2B5EF4-FFF2-40B4-BE49-F238E27FC236}">
                <a16:creationId xmlns:a16="http://schemas.microsoft.com/office/drawing/2014/main" id="{C5492F4B-1351-4B7D-8658-0722EE6E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04" y="5876926"/>
            <a:ext cx="802704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964462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>
            <a:extLst>
              <a:ext uri="{FF2B5EF4-FFF2-40B4-BE49-F238E27FC236}">
                <a16:creationId xmlns:a16="http://schemas.microsoft.com/office/drawing/2014/main" id="{081AF012-8455-4A1C-8924-89EA6BC4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476672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factors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determing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sustainability/un-sustainability </a:t>
            </a:r>
          </a:p>
        </p:txBody>
      </p:sp>
      <p:sp>
        <p:nvSpPr>
          <p:cNvPr id="14339" name="Text Box 11">
            <a:extLst>
              <a:ext uri="{FF2B5EF4-FFF2-40B4-BE49-F238E27FC236}">
                <a16:creationId xmlns:a16="http://schemas.microsoft.com/office/drawing/2014/main" id="{9278C2C7-92D6-4579-AC86-0835854DC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522538"/>
            <a:ext cx="1671637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(</a:t>
            </a:r>
            <a:r>
              <a:rPr lang="it-IT" altLang="it-IT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socio-economic</a:t>
            </a: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and environmental impact</a:t>
            </a:r>
          </a:p>
        </p:txBody>
      </p:sp>
      <p:sp>
        <p:nvSpPr>
          <p:cNvPr id="14340" name="Text Box 12">
            <a:extLst>
              <a:ext uri="{FF2B5EF4-FFF2-40B4-BE49-F238E27FC236}">
                <a16:creationId xmlns:a16="http://schemas.microsoft.com/office/drawing/2014/main" id="{A422E6D3-02D8-4FB9-9E83-DFA3FAEC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811464"/>
            <a:ext cx="538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</a:p>
        </p:txBody>
      </p:sp>
      <p:sp>
        <p:nvSpPr>
          <p:cNvPr id="14341" name="Text Box 13">
            <a:extLst>
              <a:ext uri="{FF2B5EF4-FFF2-40B4-BE49-F238E27FC236}">
                <a16:creationId xmlns:a16="http://schemas.microsoft.com/office/drawing/2014/main" id="{0741FB98-BFA4-4CA6-AF53-4521D02B4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1" y="2667001"/>
            <a:ext cx="1655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people</a:t>
            </a:r>
          </a:p>
        </p:txBody>
      </p:sp>
      <p:sp>
        <p:nvSpPr>
          <p:cNvPr id="14342" name="Text Box 14">
            <a:extLst>
              <a:ext uri="{FF2B5EF4-FFF2-40B4-BE49-F238E27FC236}">
                <a16:creationId xmlns:a16="http://schemas.microsoft.com/office/drawing/2014/main" id="{CCF7F3E7-22DB-44C0-AE8D-7BE8C1B42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2941638"/>
            <a:ext cx="32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14343" name="Text Box 15">
            <a:extLst>
              <a:ext uri="{FF2B5EF4-FFF2-40B4-BE49-F238E27FC236}">
                <a16:creationId xmlns:a16="http://schemas.microsoft.com/office/drawing/2014/main" id="{BFB87C28-8DA5-47B8-8D2B-ACDF444E2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2667001"/>
            <a:ext cx="165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 use per person</a:t>
            </a:r>
          </a:p>
        </p:txBody>
      </p:sp>
      <p:sp>
        <p:nvSpPr>
          <p:cNvPr id="14344" name="Text Box 16">
            <a:extLst>
              <a:ext uri="{FF2B5EF4-FFF2-40B4-BE49-F238E27FC236}">
                <a16:creationId xmlns:a16="http://schemas.microsoft.com/office/drawing/2014/main" id="{03104A7B-9FDE-4FD4-AC30-914BA5431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941638"/>
            <a:ext cx="309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14345" name="Text Box 17">
            <a:extLst>
              <a:ext uri="{FF2B5EF4-FFF2-40B4-BE49-F238E27FC236}">
                <a16:creationId xmlns:a16="http://schemas.microsoft.com/office/drawing/2014/main" id="{4E7B02E9-82FD-476B-915E-6087A658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2522539"/>
            <a:ext cx="2051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impact per unit of resource used</a:t>
            </a:r>
          </a:p>
        </p:txBody>
      </p:sp>
      <p:sp>
        <p:nvSpPr>
          <p:cNvPr id="14346" name="Text Box 18">
            <a:extLst>
              <a:ext uri="{FF2B5EF4-FFF2-40B4-BE49-F238E27FC236}">
                <a16:creationId xmlns:a16="http://schemas.microsoft.com/office/drawing/2014/main" id="{AAE86C2A-B311-46E3-BC3E-7D2DF95C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3933826"/>
            <a:ext cx="1654175" cy="584775"/>
          </a:xfrm>
          <a:prstGeom prst="rect">
            <a:avLst/>
          </a:prstGeom>
          <a:solidFill>
            <a:srgbClr val="CC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 size and  density</a:t>
            </a:r>
          </a:p>
        </p:txBody>
      </p:sp>
      <p:sp>
        <p:nvSpPr>
          <p:cNvPr id="14347" name="Text Box 19">
            <a:extLst>
              <a:ext uri="{FF2B5EF4-FFF2-40B4-BE49-F238E27FC236}">
                <a16:creationId xmlns:a16="http://schemas.microsoft.com/office/drawing/2014/main" id="{3CC5F47E-BC8F-4DAA-99AD-795D361BD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3" y="3933826"/>
            <a:ext cx="2413000" cy="1323439"/>
          </a:xfrm>
          <a:prstGeom prst="rect">
            <a:avLst/>
          </a:prstGeom>
          <a:solidFill>
            <a:srgbClr val="CC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Livelihoods and businesses, afflunece, values and norms, regulation/compliance, life-style, consumption</a:t>
            </a:r>
          </a:p>
        </p:txBody>
      </p:sp>
      <p:sp>
        <p:nvSpPr>
          <p:cNvPr id="14348" name="Text Box 20">
            <a:extLst>
              <a:ext uri="{FF2B5EF4-FFF2-40B4-BE49-F238E27FC236}">
                <a16:creationId xmlns:a16="http://schemas.microsoft.com/office/drawing/2014/main" id="{8F3516DD-2EF4-41DB-A894-04EE88A25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3933826"/>
            <a:ext cx="1798638" cy="584775"/>
          </a:xfrm>
          <a:prstGeom prst="rect">
            <a:avLst/>
          </a:prstGeom>
          <a:solidFill>
            <a:srgbClr val="CC00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Policy, Technology, Management</a:t>
            </a:r>
          </a:p>
        </p:txBody>
      </p:sp>
      <p:sp>
        <p:nvSpPr>
          <p:cNvPr id="14349" name="Line 21">
            <a:extLst>
              <a:ext uri="{FF2B5EF4-FFF2-40B4-BE49-F238E27FC236}">
                <a16:creationId xmlns:a16="http://schemas.microsoft.com/office/drawing/2014/main" id="{6CC5F6E8-00EE-4C8C-A3A5-EA4A925ADD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7175" y="33147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50" name="Line 22">
            <a:extLst>
              <a:ext uri="{FF2B5EF4-FFF2-40B4-BE49-F238E27FC236}">
                <a16:creationId xmlns:a16="http://schemas.microsoft.com/office/drawing/2014/main" id="{20838124-1640-4CC3-94BA-F2F786D423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3925" y="33147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351" name="Line 23">
            <a:extLst>
              <a:ext uri="{FF2B5EF4-FFF2-40B4-BE49-F238E27FC236}">
                <a16:creationId xmlns:a16="http://schemas.microsoft.com/office/drawing/2014/main" id="{3239DFCB-BC40-4637-A40F-649F806B33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0688" y="34575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2375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>
            <a:extLst>
              <a:ext uri="{FF2B5EF4-FFF2-40B4-BE49-F238E27FC236}">
                <a16:creationId xmlns:a16="http://schemas.microsoft.com/office/drawing/2014/main" id="{67E8282B-51A9-49F1-A785-2E50E74C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304" y="188914"/>
            <a:ext cx="853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Relationship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“sustainability” and profit margin</a:t>
            </a:r>
          </a:p>
        </p:txBody>
      </p:sp>
      <p:sp>
        <p:nvSpPr>
          <p:cNvPr id="15363" name="Text Box 9">
            <a:extLst>
              <a:ext uri="{FF2B5EF4-FFF2-40B4-BE49-F238E27FC236}">
                <a16:creationId xmlns:a16="http://schemas.microsoft.com/office/drawing/2014/main" id="{B1BD4030-2C3A-4645-9881-08AF8876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052514"/>
            <a:ext cx="1871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products and </a:t>
            </a:r>
            <a:r>
              <a:rPr lang="it-IT" altLang="it-IT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processes</a:t>
            </a:r>
            <a:endParaRPr lang="it-IT" altLang="it-IT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4" name="Text Box 10">
            <a:extLst>
              <a:ext uri="{FF2B5EF4-FFF2-40B4-BE49-F238E27FC236}">
                <a16:creationId xmlns:a16="http://schemas.microsoft.com/office/drawing/2014/main" id="{B8153678-4693-4931-9B99-F6E3016A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801" y="950914"/>
            <a:ext cx="1458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Corporation</a:t>
            </a:r>
          </a:p>
        </p:txBody>
      </p:sp>
      <p:sp>
        <p:nvSpPr>
          <p:cNvPr id="15365" name="Text Box 11">
            <a:extLst>
              <a:ext uri="{FF2B5EF4-FFF2-40B4-BE49-F238E27FC236}">
                <a16:creationId xmlns:a16="http://schemas.microsoft.com/office/drawing/2014/main" id="{94C4F2B5-EB53-46A5-AE32-9019EF55E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981076"/>
            <a:ext cx="2374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Convergence of all stakeholders to ‘sustainability’</a:t>
            </a:r>
          </a:p>
        </p:txBody>
      </p:sp>
      <p:sp>
        <p:nvSpPr>
          <p:cNvPr id="15366" name="Line 12">
            <a:extLst>
              <a:ext uri="{FF2B5EF4-FFF2-40B4-BE49-F238E27FC236}">
                <a16:creationId xmlns:a16="http://schemas.microsoft.com/office/drawing/2014/main" id="{28220CA6-AA1F-4533-9ABA-8D05BEFD7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7769" y="126876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7" name="Line 13">
            <a:extLst>
              <a:ext uri="{FF2B5EF4-FFF2-40B4-BE49-F238E27FC236}">
                <a16:creationId xmlns:a16="http://schemas.microsoft.com/office/drawing/2014/main" id="{0D428FB7-256D-4EE9-A738-B2E5365B0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8525" y="126876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8" name="Line 14">
            <a:extLst>
              <a:ext uri="{FF2B5EF4-FFF2-40B4-BE49-F238E27FC236}">
                <a16:creationId xmlns:a16="http://schemas.microsoft.com/office/drawing/2014/main" id="{C9AE3D6F-08DE-4F5B-AB91-66621649BF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2525" y="16922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9" name="Text Box 15">
            <a:extLst>
              <a:ext uri="{FF2B5EF4-FFF2-40B4-BE49-F238E27FC236}">
                <a16:creationId xmlns:a16="http://schemas.microsoft.com/office/drawing/2014/main" id="{C6B40E4D-4A77-4F38-A20A-C3C5F839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2133601"/>
            <a:ext cx="23764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costs of waste management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resources productivity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liability costs</a:t>
            </a:r>
          </a:p>
        </p:txBody>
      </p:sp>
      <p:sp>
        <p:nvSpPr>
          <p:cNvPr id="15370" name="Text Box 16">
            <a:extLst>
              <a:ext uri="{FF2B5EF4-FFF2-40B4-BE49-F238E27FC236}">
                <a16:creationId xmlns:a16="http://schemas.microsoft.com/office/drawing/2014/main" id="{B2B13E43-02D8-4E4E-843C-2BDA083C7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133600"/>
            <a:ext cx="187166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market share due to the ethical preference of stakeholders and clients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Economies of scale advantages</a:t>
            </a:r>
          </a:p>
        </p:txBody>
      </p:sp>
      <p:sp>
        <p:nvSpPr>
          <p:cNvPr id="15371" name="Line 17">
            <a:extLst>
              <a:ext uri="{FF2B5EF4-FFF2-40B4-BE49-F238E27FC236}">
                <a16:creationId xmlns:a16="http://schemas.microsoft.com/office/drawing/2014/main" id="{9F3FD4C2-A9C5-403A-A1D1-00F5D64EA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7938" y="1844676"/>
            <a:ext cx="5762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72" name="Line 18">
            <a:extLst>
              <a:ext uri="{FF2B5EF4-FFF2-40B4-BE49-F238E27FC236}">
                <a16:creationId xmlns:a16="http://schemas.microsoft.com/office/drawing/2014/main" id="{DBB00803-0793-477F-800A-0B1CDF9DA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184467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73" name="Line 19">
            <a:extLst>
              <a:ext uri="{FF2B5EF4-FFF2-40B4-BE49-F238E27FC236}">
                <a16:creationId xmlns:a16="http://schemas.microsoft.com/office/drawing/2014/main" id="{B8BB982A-3F52-4102-8B75-AB26B2950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386080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74" name="Line 20">
            <a:extLst>
              <a:ext uri="{FF2B5EF4-FFF2-40B4-BE49-F238E27FC236}">
                <a16:creationId xmlns:a16="http://schemas.microsoft.com/office/drawing/2014/main" id="{8F0535F8-5C9D-4445-8713-F79870431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8" y="4076701"/>
            <a:ext cx="3603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75" name="Text Box 21">
            <a:extLst>
              <a:ext uri="{FF2B5EF4-FFF2-40B4-BE49-F238E27FC236}">
                <a16:creationId xmlns:a16="http://schemas.microsoft.com/office/drawing/2014/main" id="{45C43057-72D1-49B7-9D3C-EB5F1359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4221164"/>
            <a:ext cx="1871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costs</a:t>
            </a:r>
          </a:p>
        </p:txBody>
      </p:sp>
      <p:sp>
        <p:nvSpPr>
          <p:cNvPr id="15376" name="Text Box 22">
            <a:extLst>
              <a:ext uri="{FF2B5EF4-FFF2-40B4-BE49-F238E27FC236}">
                <a16:creationId xmlns:a16="http://schemas.microsoft.com/office/drawing/2014/main" id="{52AD6BF4-5C28-4196-911E-A8CB6EAC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4652964"/>
            <a:ext cx="1871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revenues </a:t>
            </a:r>
          </a:p>
        </p:txBody>
      </p:sp>
      <p:sp>
        <p:nvSpPr>
          <p:cNvPr id="15377" name="Text Box 23">
            <a:extLst>
              <a:ext uri="{FF2B5EF4-FFF2-40B4-BE49-F238E27FC236}">
                <a16:creationId xmlns:a16="http://schemas.microsoft.com/office/drawing/2014/main" id="{BE12E261-4454-4AA2-9611-72A661B6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4737100"/>
            <a:ext cx="2303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value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market share</a:t>
            </a:r>
          </a:p>
        </p:txBody>
      </p:sp>
      <p:sp>
        <p:nvSpPr>
          <p:cNvPr id="15378" name="Line 24">
            <a:extLst>
              <a:ext uri="{FF2B5EF4-FFF2-40B4-BE49-F238E27FC236}">
                <a16:creationId xmlns:a16="http://schemas.microsoft.com/office/drawing/2014/main" id="{ED580B49-086A-4D02-A066-4E54188F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4" y="4508501"/>
            <a:ext cx="10810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79" name="Line 25">
            <a:extLst>
              <a:ext uri="{FF2B5EF4-FFF2-40B4-BE49-F238E27FC236}">
                <a16:creationId xmlns:a16="http://schemas.microsoft.com/office/drawing/2014/main" id="{976FC160-E9DB-4742-BCB0-CE8BE2089B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2626" y="5013326"/>
            <a:ext cx="5762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80" name="Line 26">
            <a:extLst>
              <a:ext uri="{FF2B5EF4-FFF2-40B4-BE49-F238E27FC236}">
                <a16:creationId xmlns:a16="http://schemas.microsoft.com/office/drawing/2014/main" id="{5C7ACB3B-21DD-438E-B634-15C8B24E1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551656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81" name="AutoShape 27">
            <a:extLst>
              <a:ext uri="{FF2B5EF4-FFF2-40B4-BE49-F238E27FC236}">
                <a16:creationId xmlns:a16="http://schemas.microsoft.com/office/drawing/2014/main" id="{B14D0EFE-7510-4C81-85BD-9018F3BF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1" y="5661025"/>
            <a:ext cx="4175125" cy="11255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profit margins</a:t>
            </a:r>
          </a:p>
        </p:txBody>
      </p:sp>
    </p:spTree>
    <p:extLst>
      <p:ext uri="{BB962C8B-B14F-4D97-AF65-F5344CB8AC3E}">
        <p14:creationId xmlns:p14="http://schemas.microsoft.com/office/powerpoint/2010/main" val="406778184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3">
            <a:extLst>
              <a:ext uri="{FF2B5EF4-FFF2-40B4-BE49-F238E27FC236}">
                <a16:creationId xmlns:a16="http://schemas.microsoft.com/office/drawing/2014/main" id="{5208161F-C940-4151-B024-DE960CCB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863600"/>
            <a:ext cx="5976937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magine 7">
            <a:extLst>
              <a:ext uri="{FF2B5EF4-FFF2-40B4-BE49-F238E27FC236}">
                <a16:creationId xmlns:a16="http://schemas.microsoft.com/office/drawing/2014/main" id="{2F4178C8-6C91-4DFA-9F34-08DBD5EF4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magine 9">
            <a:extLst>
              <a:ext uri="{FF2B5EF4-FFF2-40B4-BE49-F238E27FC236}">
                <a16:creationId xmlns:a16="http://schemas.microsoft.com/office/drawing/2014/main" id="{9F2BF9B0-FD7E-4117-9055-9D24B42AB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56896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uppo 13">
            <a:extLst>
              <a:ext uri="{FF2B5EF4-FFF2-40B4-BE49-F238E27FC236}">
                <a16:creationId xmlns:a16="http://schemas.microsoft.com/office/drawing/2014/main" id="{DC720D8F-0C46-4DA0-8C72-309DBA73383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066800"/>
            <a:ext cx="5181600" cy="5410200"/>
            <a:chOff x="1905000" y="1295400"/>
            <a:chExt cx="5181600" cy="5181600"/>
          </a:xfrm>
        </p:grpSpPr>
        <p:pic>
          <p:nvPicPr>
            <p:cNvPr id="18439" name="Immagine 5">
              <a:extLst>
                <a:ext uri="{FF2B5EF4-FFF2-40B4-BE49-F238E27FC236}">
                  <a16:creationId xmlns:a16="http://schemas.microsoft.com/office/drawing/2014/main" id="{B17B6102-32CF-4397-9739-3D6D86140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295400"/>
              <a:ext cx="51816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Immagine 8">
              <a:extLst>
                <a:ext uri="{FF2B5EF4-FFF2-40B4-BE49-F238E27FC236}">
                  <a16:creationId xmlns:a16="http://schemas.microsoft.com/office/drawing/2014/main" id="{CB0689E7-8AFB-4840-A993-F9D612248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438400"/>
              <a:ext cx="28956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Immagine 10">
              <a:extLst>
                <a:ext uri="{FF2B5EF4-FFF2-40B4-BE49-F238E27FC236}">
                  <a16:creationId xmlns:a16="http://schemas.microsoft.com/office/drawing/2014/main" id="{E67B0819-327A-4098-86B7-63C2B5FBE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429000"/>
              <a:ext cx="312420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8" name="Text Box 10">
            <a:extLst>
              <a:ext uri="{FF2B5EF4-FFF2-40B4-BE49-F238E27FC236}">
                <a16:creationId xmlns:a16="http://schemas.microsoft.com/office/drawing/2014/main" id="{6F63D5D8-AFDD-4171-A744-ADE19CD31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344488"/>
            <a:ext cx="736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lang="it-IT" altLang="it-IT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</a:t>
            </a:r>
            <a:r>
              <a:rPr lang="it-IT" altLang="it-IT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it-IT" altLang="it-IT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lang="it-IT" altLang="it-IT" sz="2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integral</a:t>
            </a:r>
            <a:r>
              <a:rPr lang="it-IT" altLang="it-IT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2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</a:t>
            </a:r>
            <a:endParaRPr lang="it-IT" altLang="it-IT" sz="28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>
            <a:extLst>
              <a:ext uri="{FF2B5EF4-FFF2-40B4-BE49-F238E27FC236}">
                <a16:creationId xmlns:a16="http://schemas.microsoft.com/office/drawing/2014/main" id="{ADAC2855-3AD3-4C30-8549-F30F12EF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60351"/>
            <a:ext cx="8388424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53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2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3. Il contesto in cui saremo chiamati a crescere</a:t>
            </a:r>
            <a:r>
              <a:rPr lang="it-IT" sz="2400" b="1" dirty="0"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A6C2AA-90F3-422E-8A2E-B20A2BE345E3}"/>
              </a:ext>
            </a:extLst>
          </p:cNvPr>
          <p:cNvSpPr txBox="1">
            <a:spLocks/>
          </p:cNvSpPr>
          <p:nvPr/>
        </p:nvSpPr>
        <p:spPr>
          <a:xfrm>
            <a:off x="2505597" y="732756"/>
            <a:ext cx="8004021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alt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</a:t>
            </a:r>
            <a:r>
              <a:rPr lang="it-IT" alt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meanings</a:t>
            </a:r>
            <a:endParaRPr lang="it-IT" altLang="it-IT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7A039E-5B18-4D12-810E-21565ECFD2C1}"/>
              </a:ext>
            </a:extLst>
          </p:cNvPr>
          <p:cNvSpPr txBox="1">
            <a:spLocks noChangeArrowheads="1"/>
          </p:cNvSpPr>
          <p:nvPr/>
        </p:nvSpPr>
        <p:spPr>
          <a:xfrm>
            <a:off x="2362722" y="1340769"/>
            <a:ext cx="8305279" cy="6230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English: </a:t>
            </a:r>
            <a:r>
              <a:rPr lang="it-IT" altLang="it-IT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it-IT" altLang="it-IT" sz="16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</a:t>
            </a:r>
            <a:r>
              <a:rPr lang="it-IT" alt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(v.) - from Middle Age English </a:t>
            </a:r>
            <a:r>
              <a:rPr lang="it-IT" altLang="it-IT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sustenen</a:t>
            </a:r>
            <a:r>
              <a:rPr lang="it-IT" altLang="it-IT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from </a:t>
            </a:r>
            <a:r>
              <a:rPr lang="it-IT" alt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French </a:t>
            </a:r>
            <a:r>
              <a:rPr lang="it-IT" altLang="it-IT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sustenir</a:t>
            </a:r>
            <a:r>
              <a:rPr lang="it-IT" altLang="it-IT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(v.) – from </a:t>
            </a:r>
            <a:r>
              <a:rPr lang="it-IT" alt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Italian – </a:t>
            </a:r>
            <a:r>
              <a:rPr lang="it-IT" altLang="it-IT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sustinēre</a:t>
            </a:r>
            <a:r>
              <a:rPr lang="it-IT" altLang="it-IT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(v.) from Latin </a:t>
            </a:r>
            <a:r>
              <a:rPr lang="it-IT" altLang="it-IT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(“</a:t>
            </a:r>
            <a:r>
              <a:rPr lang="it-IT" alt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 + </a:t>
            </a:r>
            <a:r>
              <a:rPr lang="it-IT" altLang="it-IT" sz="16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tenere 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(“to </a:t>
            </a:r>
            <a:r>
              <a:rPr lang="it-IT" alt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  - </a:t>
            </a:r>
            <a:r>
              <a:rPr lang="it-IT" altLang="it-IT" sz="16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subtenere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“holding from </a:t>
            </a:r>
            <a:r>
              <a:rPr lang="it-IT" alt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it-IT" alt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it-IT" altLang="it-IT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(</a:t>
            </a:r>
            <a:r>
              <a:rPr lang="it-IT" altLang="it-IT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Mexican</a:t>
            </a:r>
            <a:r>
              <a:rPr lang="it-IT" alt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Spanish: </a:t>
            </a:r>
            <a:r>
              <a:rPr lang="it-IT" altLang="it-IT" sz="11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Sostén</a:t>
            </a:r>
            <a:r>
              <a:rPr lang="it-IT" alt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</a:t>
            </a:r>
            <a:r>
              <a:rPr lang="it-IT" alt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(n. </a:t>
            </a:r>
            <a:r>
              <a:rPr lang="it-IT" altLang="it-IT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it-IT" alt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 / </a:t>
            </a:r>
            <a:r>
              <a:rPr lang="it-IT" altLang="it-IT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reggiseno</a:t>
            </a:r>
            <a:r>
              <a:rPr lang="it-IT" alt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(n. </a:t>
            </a:r>
            <a:r>
              <a:rPr lang="it-IT" altLang="it-IT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</a:t>
            </a:r>
            <a:r>
              <a:rPr lang="it-IT" altLang="it-IT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it-IT" altLang="it-IT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4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sus·tain'a·bil'i·ty</a:t>
            </a:r>
            <a:r>
              <a:rPr lang="it-IT" altLang="it-IT" sz="14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(n.)</a:t>
            </a:r>
            <a:r>
              <a:rPr lang="it-IT" altLang="it-IT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altLang="it-IT" sz="14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sus·tain'a·ble</a:t>
            </a:r>
            <a:r>
              <a:rPr lang="it-IT" altLang="it-IT" sz="14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it-IT" altLang="it-IT" sz="1400" i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</a:t>
            </a:r>
            <a:r>
              <a:rPr lang="it-IT" altLang="it-IT" sz="14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  <a:r>
              <a:rPr lang="it-IT" altLang="it-IT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altLang="it-IT" sz="14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sus·tain'er</a:t>
            </a:r>
            <a:r>
              <a:rPr lang="it-IT" altLang="it-IT" sz="14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(n.)</a:t>
            </a:r>
            <a:r>
              <a:rPr lang="it-IT" altLang="it-IT" sz="1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altLang="it-IT" sz="14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sus·tain'ment</a:t>
            </a:r>
            <a:r>
              <a:rPr lang="it-IT" altLang="it-IT" sz="14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(n.)</a:t>
            </a:r>
            <a:r>
              <a:rPr lang="it-IT" altLang="it-IT" sz="12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it-IT" alt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keep in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existence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to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supply with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necessities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nourishment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support from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keep from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falling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sinking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support the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spirits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vitality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or resolution of;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bear up;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withstand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to experience or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suffer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prove or corroborate;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keep up </a:t>
            </a:r>
            <a:r>
              <a:rPr lang="it-IT" altLang="it-IT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competently</a:t>
            </a:r>
            <a:r>
              <a:rPr lang="it-IT" altLang="it-IT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it-IT" altLang="it-IT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6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Conceptual</a:t>
            </a:r>
            <a:r>
              <a:rPr lang="it-IT" altLang="it-IT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implications</a:t>
            </a:r>
            <a:r>
              <a:rPr lang="it-IT" altLang="it-IT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</a:t>
            </a:r>
            <a:r>
              <a:rPr lang="it-IT" altLang="it-IT" sz="1600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etymology</a:t>
            </a:r>
            <a:r>
              <a:rPr lang="it-IT" alt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it-IT" altLang="it-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‘Sustainability’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natural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automatic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CONSCIOUS and MEASURED EFFORTS are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‘Sustainability’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perfection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preclude the disruption/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discontinuity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 system.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it-IT" altLang="it-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it-IT" altLang="it-IT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economy: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Controlled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transformation and management of change in an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system, with maximum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concern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needs of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minimization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altLang="it-IT" sz="16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burdens</a:t>
            </a:r>
            <a:r>
              <a:rPr lang="it-IT" altLang="it-IT" sz="1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future. </a:t>
            </a:r>
          </a:p>
        </p:txBody>
      </p:sp>
    </p:spTree>
    <p:extLst>
      <p:ext uri="{BB962C8B-B14F-4D97-AF65-F5344CB8AC3E}">
        <p14:creationId xmlns:p14="http://schemas.microsoft.com/office/powerpoint/2010/main" val="224635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2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3. Il contesto in cui saremo chiamati a crescere</a:t>
            </a:r>
            <a:r>
              <a:rPr lang="it-IT" sz="2400" b="1" dirty="0"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A6C2AA-90F3-422E-8A2E-B20A2BE345E3}"/>
              </a:ext>
            </a:extLst>
          </p:cNvPr>
          <p:cNvSpPr txBox="1">
            <a:spLocks/>
          </p:cNvSpPr>
          <p:nvPr/>
        </p:nvSpPr>
        <p:spPr>
          <a:xfrm>
            <a:off x="2505597" y="732756"/>
            <a:ext cx="8004021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alt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</a:t>
            </a:r>
            <a:r>
              <a:rPr lang="it-IT" alt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triple bottom-line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</a:t>
            </a:r>
            <a:endParaRPr lang="it-IT" altLang="it-IT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20E62DD0-1C83-454E-A71A-F3F28731CCC4}"/>
              </a:ext>
            </a:extLst>
          </p:cNvPr>
          <p:cNvGrpSpPr>
            <a:grpSpLocks/>
          </p:cNvGrpSpPr>
          <p:nvPr/>
        </p:nvGrpSpPr>
        <p:grpSpPr bwMode="auto">
          <a:xfrm>
            <a:off x="2146102" y="1429022"/>
            <a:ext cx="7622307" cy="5240338"/>
            <a:chOff x="383" y="415"/>
            <a:chExt cx="5173" cy="3832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34F54B9F-7E90-4367-BAC3-AD2958D7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140"/>
              <a:ext cx="3160" cy="3107"/>
            </a:xfrm>
            <a:prstGeom prst="ellipse">
              <a:avLst/>
            </a:prstGeom>
            <a:solidFill>
              <a:srgbClr val="ACC8AC">
                <a:alpha val="67058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it-IT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085C73A6-8170-4F6F-92AE-F1BC2E601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415"/>
              <a:ext cx="2842" cy="2834"/>
            </a:xfrm>
            <a:prstGeom prst="ellipse">
              <a:avLst/>
            </a:prstGeom>
            <a:solidFill>
              <a:srgbClr val="ACC8AC">
                <a:alpha val="67058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it-IT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F625BB1A-35F8-46A0-8BD1-063D590EA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1140"/>
              <a:ext cx="3316" cy="3061"/>
            </a:xfrm>
            <a:prstGeom prst="ellipse">
              <a:avLst/>
            </a:prstGeom>
            <a:solidFill>
              <a:srgbClr val="ACC8AC">
                <a:alpha val="67058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it-IT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799BAC9D-8C45-4AFB-866A-EFD6F578B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921"/>
              <a:ext cx="251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it-IT" sz="16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Economic and financial viability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F47E2713-1ACF-47AC-AA2F-91DF72CFB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47639">
              <a:off x="383" y="3363"/>
              <a:ext cx="363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it-IT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Environmental and landscape quality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0FC0E80B-67AD-4D9E-92BB-74C6D0D60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59026">
              <a:off x="3196" y="2802"/>
              <a:ext cx="21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it-IT" sz="16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Social and human security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815CA3DB-65ED-468D-803E-E43590997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269"/>
              <a:ext cx="1348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it-IT" sz="2000" b="1" dirty="0">
                  <a:solidFill>
                    <a:srgbClr val="00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Sustainability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14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2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3. Il contesto in cui saremo chiamati a crescere</a:t>
            </a:r>
            <a:r>
              <a:rPr lang="it-IT" sz="2400" b="1" dirty="0"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A6C2AA-90F3-422E-8A2E-B20A2BE345E3}"/>
              </a:ext>
            </a:extLst>
          </p:cNvPr>
          <p:cNvSpPr txBox="1">
            <a:spLocks/>
          </p:cNvSpPr>
          <p:nvPr/>
        </p:nvSpPr>
        <p:spPr>
          <a:xfrm>
            <a:off x="2505597" y="732756"/>
            <a:ext cx="8004021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Institutionalization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‘sustainability’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0AC5DF8-A1F2-4386-8DEC-99ACE1F126F9}"/>
              </a:ext>
            </a:extLst>
          </p:cNvPr>
          <p:cNvSpPr txBox="1">
            <a:spLocks/>
          </p:cNvSpPr>
          <p:nvPr/>
        </p:nvSpPr>
        <p:spPr>
          <a:xfrm>
            <a:off x="2381224" y="1358156"/>
            <a:ext cx="8072494" cy="53832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None/>
            </a:pPr>
            <a:r>
              <a:rPr lang="en-US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Report of the UN-sponsored Brundtland </a:t>
            </a:r>
            <a:r>
              <a:rPr lang="en-US" altLang="it-I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Commission.The</a:t>
            </a:r>
            <a:r>
              <a:rPr lang="en-US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Report was welcomed by the adopted by General Assembly of the United Nations in its resolution 42/187[4] and published as </a:t>
            </a:r>
            <a:r>
              <a:rPr lang="en-US" altLang="it-IT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Common Future</a:t>
            </a:r>
            <a:r>
              <a:rPr lang="en-US" altLang="it-IT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Oxford University Press in 1987</a:t>
            </a:r>
            <a:r>
              <a:rPr lang="en-US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“Sustainable development meets the needs of the present without compromising the ability of future generations to meet their own needs”.</a:t>
            </a:r>
            <a:endParaRPr lang="en-GB" alt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1999, </a:t>
            </a:r>
            <a:r>
              <a:rPr lang="en-GB" alt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Reporting Initiative</a:t>
            </a: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Amsterdam-based international NGO, had promoted “the triple </a:t>
            </a:r>
            <a:r>
              <a:rPr lang="en-GB" altLang="it-IT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bottom-line” in its </a:t>
            </a:r>
            <a:r>
              <a:rPr lang="en-GB" altLang="it-IT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 Reporting Guidelines</a:t>
            </a: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2001, the EU’s </a:t>
            </a:r>
            <a:r>
              <a:rPr lang="en-GB" alt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Commission</a:t>
            </a: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issued a </a:t>
            </a:r>
            <a:r>
              <a:rPr lang="en-GB" altLang="it-IT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Paper</a:t>
            </a: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which it provided a charter for sustainable development that emphasized on the optimal mediation of the economic, environmental and social needs.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became the essential basis for all political and economic discourse on ‘sustainability’ and ‘sustainable development’.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‘Sustainability’ is defined as having “triple </a:t>
            </a:r>
            <a:r>
              <a:rPr lang="en-GB" altLang="it-IT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alt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bottom-line”: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it-IT" sz="2400" b="1" u="sng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nvironment (natural resources, ecosystems)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it-IT" sz="2400" b="1" u="sng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conomy (productivity, prosperity)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it-IT" sz="2400" b="1" u="sng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quity (fair distribution of income and opportunities, social justice).</a:t>
            </a:r>
            <a:endParaRPr lang="it-IT" altLang="it-IT" sz="24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F4F47202-1C47-4164-8F6F-06F8C8BE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993503"/>
            <a:ext cx="8316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‘sustainability’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became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urgent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 in the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change and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looming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disasters</a:t>
            </a:r>
            <a:r>
              <a:rPr lang="it-IT" altLang="it-IT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679056B-3888-4913-98E4-F4B7EE2C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76314"/>
            <a:ext cx="85328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b="1">
                <a:solidFill>
                  <a:srgbClr val="FF3300"/>
                </a:solidFill>
                <a:latin typeface="Calibri" panose="020F0502020204030204" pitchFamily="34" charset="0"/>
              </a:rPr>
              <a:t>	</a:t>
            </a:r>
            <a:endParaRPr lang="it-IT" altLang="it-IT" sz="2000" b="1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5" descr="posterglacier">
            <a:extLst>
              <a:ext uri="{FF2B5EF4-FFF2-40B4-BE49-F238E27FC236}">
                <a16:creationId xmlns:a16="http://schemas.microsoft.com/office/drawing/2014/main" id="{4792DD81-C187-4F58-966F-791AA302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4271" r="5183" b="4419"/>
          <a:stretch>
            <a:fillRect/>
          </a:stretch>
        </p:blipFill>
        <p:spPr bwMode="auto">
          <a:xfrm>
            <a:off x="2135187" y="1992314"/>
            <a:ext cx="8532813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E23196C-75F9-4133-B460-2C0BAD9418B0}"/>
              </a:ext>
            </a:extLst>
          </p:cNvPr>
          <p:cNvSpPr txBox="1">
            <a:spLocks/>
          </p:cNvSpPr>
          <p:nvPr/>
        </p:nvSpPr>
        <p:spPr>
          <a:xfrm>
            <a:off x="2452662" y="-99392"/>
            <a:ext cx="807249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endParaRPr lang="it-IT" sz="2400" b="1" dirty="0">
              <a:solidFill>
                <a:srgbClr val="0070C0"/>
              </a:solidFill>
              <a:latin typeface="Dosis" panose="0201050302020206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3. Il contesto in cui saremo chiamati a crescere</a:t>
            </a:r>
            <a:r>
              <a:rPr lang="it-IT" sz="2400" b="1" dirty="0"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39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C2C64BE-4591-4E43-A3D4-B9B0FBF3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466" y="161132"/>
            <a:ext cx="7789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uncertainity and environmental change pose serious threat to:</a:t>
            </a:r>
            <a:r>
              <a:rPr lang="it-IT" altLang="it-IT" sz="2000" b="1" u="sng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72DF8B88-4AA6-439A-A9E6-3CA41E20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4" y="1170143"/>
            <a:ext cx="2555701" cy="190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Eco-systems and </a:t>
            </a:r>
            <a:r>
              <a:rPr lang="it-IT" altLang="it-IT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landscapes</a:t>
            </a:r>
            <a:endParaRPr lang="it-IT" altLang="it-IT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Resource-base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security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altLang="it-IT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Infrastructures</a:t>
            </a:r>
            <a:endParaRPr lang="it-IT" altLang="it-IT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order and peace</a:t>
            </a:r>
          </a:p>
        </p:txBody>
      </p:sp>
      <p:pic>
        <p:nvPicPr>
          <p:cNvPr id="8196" name="Picture 4" descr="gasperina-frana">
            <a:extLst>
              <a:ext uri="{FF2B5EF4-FFF2-40B4-BE49-F238E27FC236}">
                <a16:creationId xmlns:a16="http://schemas.microsoft.com/office/drawing/2014/main" id="{490EC22B-F3E1-454B-98C2-3DE5BD31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907233"/>
            <a:ext cx="2771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ORSO">
            <a:extLst>
              <a:ext uri="{FF2B5EF4-FFF2-40B4-BE49-F238E27FC236}">
                <a16:creationId xmlns:a16="http://schemas.microsoft.com/office/drawing/2014/main" id="{65579823-AE04-4EF2-8F85-F1D60CEA6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907232"/>
            <a:ext cx="266223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ndaffected0005">
            <a:extLst>
              <a:ext uri="{FF2B5EF4-FFF2-40B4-BE49-F238E27FC236}">
                <a16:creationId xmlns:a16="http://schemas.microsoft.com/office/drawing/2014/main" id="{7008F6C5-C7D6-414A-B7CD-F8B2CD9A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3543" r="6367" b="7646"/>
          <a:stretch>
            <a:fillRect/>
          </a:stretch>
        </p:blipFill>
        <p:spPr bwMode="auto">
          <a:xfrm>
            <a:off x="2478088" y="3216382"/>
            <a:ext cx="6804025" cy="354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5A5C4E77-1941-4896-844D-4C829DED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6538914"/>
            <a:ext cx="4608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>
                <a:latin typeface="Calibri" panose="020F0502020204030204" pitchFamily="34" charset="0"/>
              </a:rPr>
              <a:t>Source: The OFDA/CRED International Disaster Database, 2007</a:t>
            </a:r>
          </a:p>
        </p:txBody>
      </p:sp>
    </p:spTree>
    <p:extLst>
      <p:ext uri="{BB962C8B-B14F-4D97-AF65-F5344CB8AC3E}">
        <p14:creationId xmlns:p14="http://schemas.microsoft.com/office/powerpoint/2010/main" val="149919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713A82F6-F6FD-4A63-BBCF-3DE03A156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00025"/>
            <a:ext cx="801943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Reality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frequency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intensity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		        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discontinuous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changes in weather/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Climate science:   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nothing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certain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(!?!?)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Climate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uncertainty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environmental change, </a:t>
            </a:r>
            <a:r>
              <a:rPr lang="it-IT" altLang="it-IT" sz="20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it-IT" altLang="it-IT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the options?</a:t>
            </a:r>
          </a:p>
        </p:txBody>
      </p:sp>
      <p:pic>
        <p:nvPicPr>
          <p:cNvPr id="9219" name="Picture 6" descr="2_Foresta">
            <a:extLst>
              <a:ext uri="{FF2B5EF4-FFF2-40B4-BE49-F238E27FC236}">
                <a16:creationId xmlns:a16="http://schemas.microsoft.com/office/drawing/2014/main" id="{FD218624-21D0-4442-9421-5D4FB327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565401"/>
            <a:ext cx="8391029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Text Box 7">
            <a:extLst>
              <a:ext uri="{FF2B5EF4-FFF2-40B4-BE49-F238E27FC236}">
                <a16:creationId xmlns:a16="http://schemas.microsoft.com/office/drawing/2014/main" id="{F2E253BD-129E-44F5-8FDB-D3CC1ADA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3" y="4526997"/>
            <a:ext cx="8235455" cy="18697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marL="342900" indent="-342900"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options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</a:t>
            </a:r>
            <a:endParaRPr lang="it-IT" sz="18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serious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it-IT" sz="1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</a:t>
            </a:r>
            <a:r>
              <a:rPr lang="it-IT" sz="1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human </a:t>
            </a:r>
            <a:r>
              <a:rPr lang="it-IT" sz="1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vulnerability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precaution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preventive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control the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damage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fostering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collective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resilience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Choosing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durability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8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fairness</a:t>
            </a:r>
            <a:r>
              <a:rPr lang="it-IT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beauty – </a:t>
            </a:r>
            <a:r>
              <a:rPr lang="it-IT" sz="1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strive</a:t>
            </a:r>
            <a:r>
              <a:rPr lang="it-IT" sz="1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it-IT" sz="18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</a:t>
            </a:r>
            <a:endParaRPr lang="it-IT" sz="18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0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2C8446F-0355-4592-82EE-9CAD0ABB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3568" r="8264" b="20909"/>
          <a:stretch>
            <a:fillRect/>
          </a:stretch>
        </p:blipFill>
        <p:spPr bwMode="auto">
          <a:xfrm>
            <a:off x="2783632" y="549276"/>
            <a:ext cx="7560518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3688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2647EAC-8711-4D81-922B-FF1F2333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7036" r="8264" b="16370"/>
          <a:stretch>
            <a:fillRect/>
          </a:stretch>
        </p:blipFill>
        <p:spPr bwMode="auto">
          <a:xfrm>
            <a:off x="2855641" y="433389"/>
            <a:ext cx="7417073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5370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806</Words>
  <Application>Microsoft Macintosh PowerPoint</Application>
  <PresentationFormat>Widescreen</PresentationFormat>
  <Paragraphs>94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Dosis</vt:lpstr>
      <vt:lpstr>Open Sans</vt:lpstr>
      <vt:lpstr>Trebuchet MS</vt:lpstr>
      <vt:lpstr>Tema di Office</vt:lpstr>
      <vt:lpstr>3. Il contesto in cui saremo chiamati a «vivere»    </vt:lpstr>
      <vt:lpstr>3. Il contesto in cui saremo chiamati a crescere </vt:lpstr>
      <vt:lpstr>3. Il contesto in cui saremo chiamati a crescere </vt:lpstr>
      <vt:lpstr>3. Il contesto in cui saremo chiamati a crescere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Il contesto in cui saremo chiamati a «vivere»    </dc:title>
  <dc:creator>Alberto Bubbio</dc:creator>
  <cp:lastModifiedBy>Alberto Bubbio</cp:lastModifiedBy>
  <cp:revision>1</cp:revision>
  <dcterms:created xsi:type="dcterms:W3CDTF">2019-12-02T17:59:27Z</dcterms:created>
  <dcterms:modified xsi:type="dcterms:W3CDTF">2019-12-02T18:00:35Z</dcterms:modified>
</cp:coreProperties>
</file>