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34" r:id="rId3"/>
    <p:sldId id="273" r:id="rId4"/>
    <p:sldId id="286" r:id="rId5"/>
    <p:sldId id="358" r:id="rId6"/>
    <p:sldId id="359" r:id="rId7"/>
    <p:sldId id="360" r:id="rId8"/>
    <p:sldId id="361" r:id="rId9"/>
    <p:sldId id="397" r:id="rId10"/>
    <p:sldId id="398" r:id="rId11"/>
    <p:sldId id="399" r:id="rId12"/>
    <p:sldId id="400" r:id="rId13"/>
    <p:sldId id="401" r:id="rId14"/>
    <p:sldId id="402" r:id="rId15"/>
    <p:sldId id="404" r:id="rId16"/>
    <p:sldId id="299" r:id="rId17"/>
    <p:sldId id="300" r:id="rId18"/>
    <p:sldId id="433" r:id="rId19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57" autoAdjust="0"/>
  </p:normalViewPr>
  <p:slideViewPr>
    <p:cSldViewPr>
      <p:cViewPr varScale="1">
        <p:scale>
          <a:sx n="105" d="100"/>
          <a:sy n="105" d="100"/>
        </p:scale>
        <p:origin x="6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102"/>
      </p:cViewPr>
      <p:guideLst>
        <p:guide orient="horz" pos="2880"/>
        <p:guide pos="2160"/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F3D90-41F6-40B3-A9B7-C284A6EB8A4A}" type="datetimeFigureOut">
              <a:rPr lang="it-IT" smtClean="0"/>
              <a:pPr/>
              <a:t>13/10/19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C4FFD-598F-41ED-B16F-8319947297F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072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7F43A-58F7-4A85-9C67-426E7B2A2236}" type="datetimeFigureOut">
              <a:rPr lang="it-IT" smtClean="0"/>
              <a:t>13/10/19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2A509-5EE7-4404-97AB-E12BBBC57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38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143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112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358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143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143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69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143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143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143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0887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099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565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294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4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ssio\Desktop\LIUC\Slide LiucBS Standard\Copertina Slide standard LIUC Business School 4-3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000240"/>
            <a:ext cx="7772400" cy="1584327"/>
          </a:xfrm>
        </p:spPr>
        <p:txBody>
          <a:bodyPr>
            <a:noAutofit/>
          </a:bodyPr>
          <a:lstStyle>
            <a:lvl1pPr>
              <a:defRPr sz="5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786190"/>
            <a:ext cx="6400800" cy="1328750"/>
          </a:xfrm>
        </p:spPr>
        <p:txBody>
          <a:bodyPr/>
          <a:lstStyle>
            <a:lvl1pPr marL="0" indent="0" algn="ctr">
              <a:buNone/>
              <a:defRPr u="none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5ABF039-8CCE-4B6B-8925-F59F841F712E}" type="datetime1">
              <a:rPr lang="it-IT" smtClean="0"/>
              <a:t>13/10/19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E6FBDF-9E59-4A5B-9451-3F121C3E5AA2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8" name="Picture 2" descr="C:\Users\Alessio\Desktop\LIUC\Loghi BS\LBS-R_Neg_su-petrolio_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-24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1DBB-12A3-4F2A-8C59-183B5A6ECCF4}" type="datetime1">
              <a:rPr lang="it-IT" smtClean="0"/>
              <a:t>13/10/19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0088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28662" y="274638"/>
            <a:ext cx="5786478" cy="5851525"/>
          </a:xfrm>
        </p:spPr>
        <p:txBody>
          <a:bodyPr vert="eaVert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C97B-0CBE-4400-95D2-E618B21499AF}" type="datetime1">
              <a:rPr lang="it-IT" smtClean="0"/>
              <a:t>13/10/19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4B8C-26C6-4337-B1BA-A633F1A1FFC6}" type="datetime1">
              <a:rPr lang="it-IT" smtClean="0"/>
              <a:t>13/10/19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00" y="4406900"/>
            <a:ext cx="792961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00100" y="2906713"/>
            <a:ext cx="792961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000100" y="6356350"/>
            <a:ext cx="2133600" cy="365125"/>
          </a:xfrm>
        </p:spPr>
        <p:txBody>
          <a:bodyPr/>
          <a:lstStyle/>
          <a:p>
            <a:fld id="{6033AB90-814D-4357-BA4A-598C5DDF5854}" type="datetime1">
              <a:rPr lang="it-IT" smtClean="0"/>
              <a:t>13/10/19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605226" y="6356350"/>
            <a:ext cx="28956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62028" y="1600200"/>
            <a:ext cx="389572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62556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B594-9478-4709-BC60-8D24C81E2060}" type="datetime1">
              <a:rPr lang="it-IT" smtClean="0"/>
              <a:t>13/10/19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00100" y="1535113"/>
            <a:ext cx="37862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00100" y="2174875"/>
            <a:ext cx="37862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8879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8879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26E4-24B9-4689-B4FB-D99B7C282187}" type="datetime1">
              <a:rPr lang="it-IT" smtClean="0"/>
              <a:t>13/10/19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11E2-803F-4546-B4E7-5D29C549CE2D}" type="datetime1">
              <a:rPr lang="it-IT" smtClean="0"/>
              <a:t>13/10/19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EFCF-9306-4158-A3D9-A3C787C06805}" type="datetime1">
              <a:rPr lang="it-IT" smtClean="0"/>
              <a:t>13/10/19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273050"/>
            <a:ext cx="292895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496" y="273050"/>
            <a:ext cx="492922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28662" y="1435100"/>
            <a:ext cx="292895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A26A-001E-43FC-8025-A262805A08EB}" type="datetime1">
              <a:rPr lang="it-IT" smtClean="0"/>
              <a:t>13/10/19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6591-538E-4089-9BB3-648A05C43D55}" type="datetime1">
              <a:rPr lang="it-IT" smtClean="0"/>
              <a:t>13/10/19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724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28662" y="1600200"/>
            <a:ext cx="807249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9382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7808A77-7AFB-451E-8C50-BCEE576A8351}" type="datetime1">
              <a:rPr lang="it-IT" smtClean="0"/>
              <a:t>13/10/19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50043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79611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E6FBDF-9E59-4A5B-9451-3F121C3E5AA2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3074" name="Picture 2" descr="C:\Users\Alessio\Desktop\LIUC\Banda Laterale Slide standard LIUC Business School 4-3.png"/>
          <p:cNvPicPr>
            <a:picLocks noChangeAspect="1" noChangeArrowheads="1"/>
          </p:cNvPicPr>
          <p:nvPr userDrawn="1"/>
        </p:nvPicPr>
        <p:blipFill>
          <a:blip r:embed="rId13"/>
          <a:srcRect r="91407"/>
          <a:stretch>
            <a:fillRect/>
          </a:stretch>
        </p:blipFill>
        <p:spPr bwMode="auto">
          <a:xfrm>
            <a:off x="0" y="0"/>
            <a:ext cx="785786" cy="6858000"/>
          </a:xfrm>
          <a:prstGeom prst="rect">
            <a:avLst/>
          </a:prstGeom>
          <a:noFill/>
        </p:spPr>
      </p:pic>
      <p:pic>
        <p:nvPicPr>
          <p:cNvPr id="7" name="Picture 2" descr="C:\Users\Alessio\Desktop\LIUC\Loghi BS\LBS-R_Neg_su-petrolio_A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85728"/>
            <a:ext cx="785786" cy="78578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348729"/>
            <a:ext cx="8566720" cy="1584327"/>
          </a:xfrm>
        </p:spPr>
        <p:txBody>
          <a:bodyPr>
            <a:noAutofit/>
          </a:bodyPr>
          <a:lstStyle/>
          <a:p>
            <a:pPr algn="l"/>
            <a:r>
              <a:rPr lang="it-IT" sz="2600" dirty="0">
                <a:latin typeface="Dosis" panose="02010503020202060003" pitchFamily="2" charset="0"/>
              </a:rPr>
              <a:t>Quando e Come lo Scenario Planning</a:t>
            </a:r>
            <a:endParaRPr lang="it-IT" sz="2600" dirty="0">
              <a:solidFill>
                <a:schemeClr val="bg1"/>
              </a:solidFill>
              <a:latin typeface="Dosis" panose="02010503020202060003" pitchFamily="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4620530"/>
            <a:ext cx="6400800" cy="1328750"/>
          </a:xfrm>
        </p:spPr>
        <p:txBody>
          <a:bodyPr>
            <a:normAutofit/>
          </a:bodyPr>
          <a:lstStyle/>
          <a:p>
            <a:pPr algn="l"/>
            <a:r>
              <a:rPr lang="it-IT" sz="1600" dirty="0">
                <a:latin typeface="Dosis"/>
              </a:rPr>
              <a:t>Prof. Alberto Bubbio – Prof. Massimiliano </a:t>
            </a:r>
            <a:r>
              <a:rPr lang="it-IT" sz="1600" dirty="0" err="1">
                <a:latin typeface="Dosis"/>
              </a:rPr>
              <a:t>Serati</a:t>
            </a:r>
            <a:r>
              <a:rPr lang="it-IT" sz="1600" dirty="0">
                <a:latin typeface="Dosis"/>
              </a:rPr>
              <a:t> – Prof. </a:t>
            </a:r>
            <a:r>
              <a:rPr lang="it-IT" sz="1600" dirty="0" err="1">
                <a:latin typeface="Dosis"/>
              </a:rPr>
              <a:t>Dipak</a:t>
            </a:r>
            <a:r>
              <a:rPr lang="it-IT" sz="1600" dirty="0">
                <a:latin typeface="Dosis"/>
              </a:rPr>
              <a:t> </a:t>
            </a:r>
            <a:r>
              <a:rPr lang="it-IT" sz="1600" dirty="0" err="1">
                <a:latin typeface="Dosis"/>
              </a:rPr>
              <a:t>Pant</a:t>
            </a:r>
            <a:endParaRPr lang="it-IT" sz="1600" dirty="0">
              <a:latin typeface="Dosis"/>
            </a:endParaRPr>
          </a:p>
          <a:p>
            <a:pPr algn="l"/>
            <a:r>
              <a:rPr lang="it-IT" sz="1600" dirty="0">
                <a:latin typeface="Dosis"/>
              </a:rPr>
              <a:t>Settembre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-99392"/>
            <a:ext cx="8072494" cy="1143000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1. Perché fare Scenario Planning</a:t>
            </a:r>
          </a:p>
        </p:txBody>
      </p:sp>
      <p:sp>
        <p:nvSpPr>
          <p:cNvPr id="4" name="Rettangolo 17"/>
          <p:cNvSpPr>
            <a:spLocks noChangeArrowheads="1"/>
          </p:cNvSpPr>
          <p:nvPr/>
        </p:nvSpPr>
        <p:spPr bwMode="auto">
          <a:xfrm>
            <a:off x="971600" y="836712"/>
            <a:ext cx="8496944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IN PARTICOLARE…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SCENARIO PLANNING: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it-IT" altLang="it-IT" sz="28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it-IT" altLang="it-IT" sz="28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it-IT" altLang="it-IT" sz="28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it-IT" altLang="it-IT" sz="2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c. Attivare processi di apprendimento innovativo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it-IT" altLang="it-IT" sz="2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(come sottolinea Chris </a:t>
            </a:r>
            <a:r>
              <a:rPr lang="it-IT" altLang="it-IT" sz="28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Argyris</a:t>
            </a:r>
            <a:r>
              <a:rPr lang="it-IT" altLang="it-IT" sz="2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it-IT" altLang="it-IT" sz="28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it-IT" alt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it-IT" alt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it-IT" alt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17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-99392"/>
            <a:ext cx="8072494" cy="1143000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1. Perché fare Scenario Planning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867556" y="6492875"/>
            <a:ext cx="2133600" cy="365125"/>
          </a:xfrm>
        </p:spPr>
        <p:txBody>
          <a:bodyPr/>
          <a:lstStyle/>
          <a:p>
            <a:fld id="{68E6FBDF-9E59-4A5B-9451-3F121C3E5AA2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1AE4B4-0B03-46CB-8059-0C2BDD261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24" y="1688895"/>
            <a:ext cx="8530304" cy="94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C’ È UN PROCESSO DI APPRENDIMENTO CONSERVATIVO</a:t>
            </a:r>
          </a:p>
          <a:p>
            <a:pPr>
              <a:lnSpc>
                <a:spcPct val="120000"/>
              </a:lnSpc>
              <a:defRPr/>
            </a:pPr>
            <a:r>
              <a:rPr lang="it-IT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 HA LE SEGUENTI CARATTERISTICHE: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CA3809-6FB3-4D73-AAF4-86B615322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24" y="3009046"/>
            <a:ext cx="7535717" cy="265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OBIETTIVO È IL MIGLIORAMENTO DELL’ESISTENTE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endParaRPr lang="it-IT" sz="20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RICERCA DELLE CAUSE È PREVALENTEMENTE INTERNA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endParaRPr lang="it-IT" sz="20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RICERCA DELLE CAUSE DELLE CAUSE È DI TIPO LINEARE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endParaRPr lang="it-IT" sz="20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CAMBIAMENTO INDOTTO È INCREMENTALE</a:t>
            </a: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33452F3D-89E0-40F2-B90D-068783A20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075" y="5776168"/>
            <a:ext cx="6051550" cy="965200"/>
          </a:xfrm>
          <a:prstGeom prst="roundRect">
            <a:avLst>
              <a:gd name="adj" fmla="val 12468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762000">
              <a:lnSpc>
                <a:spcPct val="120000"/>
              </a:lnSpc>
            </a:pPr>
            <a:r>
              <a:rPr lang="it-IT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È QUESTO L’APPROCCIO ALL’ANALISI DI SCOSTAMENTO </a:t>
            </a:r>
          </a:p>
          <a:p>
            <a:pPr algn="ctr" defTabSz="762000">
              <a:lnSpc>
                <a:spcPct val="120000"/>
              </a:lnSpc>
            </a:pPr>
            <a:r>
              <a:rPr lang="it-IT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 TIPO “TRADIZIONALE”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F3343240-31A9-4DF8-868D-5E7FEBBE6F13}"/>
              </a:ext>
            </a:extLst>
          </p:cNvPr>
          <p:cNvSpPr txBox="1"/>
          <p:nvPr/>
        </p:nvSpPr>
        <p:spPr>
          <a:xfrm>
            <a:off x="1115616" y="889556"/>
            <a:ext cx="1629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INFATTI:</a:t>
            </a:r>
          </a:p>
        </p:txBody>
      </p:sp>
    </p:spTree>
    <p:extLst>
      <p:ext uri="{BB962C8B-B14F-4D97-AF65-F5344CB8AC3E}">
        <p14:creationId xmlns:p14="http://schemas.microsoft.com/office/powerpoint/2010/main" val="197729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-99392"/>
            <a:ext cx="8072494" cy="1143000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1. Perché fare Scenario Planning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867556" y="6492875"/>
            <a:ext cx="2133600" cy="365125"/>
          </a:xfrm>
        </p:spPr>
        <p:txBody>
          <a:bodyPr/>
          <a:lstStyle/>
          <a:p>
            <a:fld id="{68E6FBDF-9E59-4A5B-9451-3F121C3E5AA2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9" name="Line 3">
            <a:extLst>
              <a:ext uri="{FF2B5EF4-FFF2-40B4-BE49-F238E27FC236}">
                <a16:creationId xmlns:a16="http://schemas.microsoft.com/office/drawing/2014/main" id="{3D2509CF-89A8-4677-985D-F1CA68DB30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0229" y="2057400"/>
            <a:ext cx="70056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3A14DEE3-20FF-48A6-B3AF-FCA772514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7815" y="1606550"/>
            <a:ext cx="2806700" cy="901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it-IT" sz="1600">
              <a:solidFill>
                <a:srgbClr val="00339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B4501CB-3553-4035-807B-D7CCA0908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6290" y="1743075"/>
            <a:ext cx="2674515" cy="61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 eaLnBrk="1" hangingPunct="1">
              <a:lnSpc>
                <a:spcPct val="110000"/>
              </a:lnSpc>
            </a:pPr>
            <a:r>
              <a:rPr lang="it-IT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Funzioni logico/razionali</a:t>
            </a:r>
          </a:p>
          <a:p>
            <a:pPr algn="ctr" defTabSz="762000" eaLnBrk="1" hangingPunct="1">
              <a:lnSpc>
                <a:spcPct val="110000"/>
              </a:lnSpc>
            </a:pPr>
            <a:r>
              <a:rPr lang="it-IT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dell’azienda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65AC3D6-F978-48C6-959C-E343A60BE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2427" y="2114550"/>
            <a:ext cx="1323889" cy="61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 eaLnBrk="1" hangingPunct="1">
              <a:lnSpc>
                <a:spcPct val="110000"/>
              </a:lnSpc>
            </a:pPr>
            <a:r>
              <a:rPr lang="it-IT" sz="1600" b="1">
                <a:solidFill>
                  <a:srgbClr val="0033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“Migliorare</a:t>
            </a:r>
          </a:p>
          <a:p>
            <a:pPr algn="ctr" defTabSz="762000" eaLnBrk="1" hangingPunct="1">
              <a:lnSpc>
                <a:spcPct val="110000"/>
              </a:lnSpc>
            </a:pPr>
            <a:r>
              <a:rPr lang="it-IT" sz="1600" b="1">
                <a:solidFill>
                  <a:srgbClr val="0033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l’esistente”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D901A6B-9515-493D-98D4-CC0C1DC75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822" y="2260600"/>
            <a:ext cx="1120500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 eaLnBrk="1" hangingPunct="1"/>
            <a:r>
              <a:rPr lang="it-IT" sz="1600" b="1">
                <a:solidFill>
                  <a:srgbClr val="0033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INTERNO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4F0EC31F-CA67-4F68-A279-037C47709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454" y="4341813"/>
            <a:ext cx="1358450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 eaLnBrk="1" hangingPunct="1"/>
            <a:r>
              <a:rPr lang="it-IT" sz="1600" b="1">
                <a:solidFill>
                  <a:srgbClr val="0033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Operatività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BF832C0-0291-4453-9874-D4942629C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869" y="3486150"/>
            <a:ext cx="1842557" cy="89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 eaLnBrk="1" hangingPunct="1">
              <a:lnSpc>
                <a:spcPct val="110000"/>
              </a:lnSpc>
            </a:pPr>
            <a:r>
              <a:rPr lang="it-IT" sz="1600" b="1">
                <a:solidFill>
                  <a:srgbClr val="0033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Apprendimento</a:t>
            </a:r>
          </a:p>
          <a:p>
            <a:pPr algn="ctr" defTabSz="762000" eaLnBrk="1" hangingPunct="1">
              <a:lnSpc>
                <a:spcPct val="110000"/>
              </a:lnSpc>
            </a:pPr>
            <a:r>
              <a:rPr lang="it-IT" sz="1600" b="1">
                <a:solidFill>
                  <a:srgbClr val="0033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conservativo</a:t>
            </a:r>
          </a:p>
          <a:p>
            <a:pPr algn="ctr" defTabSz="762000" eaLnBrk="1" hangingPunct="1">
              <a:lnSpc>
                <a:spcPct val="110000"/>
              </a:lnSpc>
            </a:pPr>
            <a:r>
              <a:rPr lang="it-IT" sz="1600" b="1">
                <a:solidFill>
                  <a:srgbClr val="0033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(miglioramento)</a:t>
            </a: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BEC5C538-3A18-4ED2-9CE8-484EB3072C7B}"/>
              </a:ext>
            </a:extLst>
          </p:cNvPr>
          <p:cNvSpPr>
            <a:spLocks/>
          </p:cNvSpPr>
          <p:nvPr/>
        </p:nvSpPr>
        <p:spPr bwMode="auto">
          <a:xfrm>
            <a:off x="5060853" y="2597152"/>
            <a:ext cx="1522412" cy="137001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</a:path>
              <a:path w="21600" h="21600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lnTo>
                  <a:pt x="0" y="21600"/>
                </a:lnTo>
                <a:lnTo>
                  <a:pt x="22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Arc 12">
            <a:extLst>
              <a:ext uri="{FF2B5EF4-FFF2-40B4-BE49-F238E27FC236}">
                <a16:creationId xmlns:a16="http://schemas.microsoft.com/office/drawing/2014/main" id="{BAB4683F-E391-4CE4-A861-985CA0C2A037}"/>
              </a:ext>
            </a:extLst>
          </p:cNvPr>
          <p:cNvSpPr>
            <a:spLocks/>
          </p:cNvSpPr>
          <p:nvPr/>
        </p:nvSpPr>
        <p:spPr bwMode="auto">
          <a:xfrm rot="10800000">
            <a:off x="5067203" y="3967163"/>
            <a:ext cx="1522412" cy="1370012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475"/>
                </a:moveTo>
                <a:cubicBezTo>
                  <a:pt x="69" y="9603"/>
                  <a:pt x="9705" y="12"/>
                  <a:pt x="21577" y="0"/>
                </a:cubicBezTo>
              </a:path>
              <a:path w="21600" h="21600" stroke="0" extrusionOk="0">
                <a:moveTo>
                  <a:pt x="0" y="21475"/>
                </a:moveTo>
                <a:cubicBezTo>
                  <a:pt x="69" y="9603"/>
                  <a:pt x="9705" y="12"/>
                  <a:pt x="21577" y="0"/>
                </a:cubicBezTo>
                <a:lnTo>
                  <a:pt x="21600" y="21600"/>
                </a:lnTo>
                <a:lnTo>
                  <a:pt x="0" y="21475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Arc 13">
            <a:extLst>
              <a:ext uri="{FF2B5EF4-FFF2-40B4-BE49-F238E27FC236}">
                <a16:creationId xmlns:a16="http://schemas.microsoft.com/office/drawing/2014/main" id="{C3F27405-4169-4B69-949F-21B2CE027931}"/>
              </a:ext>
            </a:extLst>
          </p:cNvPr>
          <p:cNvSpPr>
            <a:spLocks/>
          </p:cNvSpPr>
          <p:nvPr/>
        </p:nvSpPr>
        <p:spPr bwMode="auto">
          <a:xfrm>
            <a:off x="3389216" y="2597152"/>
            <a:ext cx="1673225" cy="1370013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525"/>
                </a:moveTo>
                <a:cubicBezTo>
                  <a:pt x="41" y="9632"/>
                  <a:pt x="9687" y="11"/>
                  <a:pt x="21580" y="0"/>
                </a:cubicBezTo>
              </a:path>
              <a:path w="21600" h="21600" stroke="0" extrusionOk="0">
                <a:moveTo>
                  <a:pt x="0" y="21525"/>
                </a:moveTo>
                <a:cubicBezTo>
                  <a:pt x="41" y="9632"/>
                  <a:pt x="9687" y="11"/>
                  <a:pt x="21580" y="0"/>
                </a:cubicBezTo>
                <a:lnTo>
                  <a:pt x="21600" y="21600"/>
                </a:lnTo>
                <a:lnTo>
                  <a:pt x="0" y="21525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Arc 14">
            <a:extLst>
              <a:ext uri="{FF2B5EF4-FFF2-40B4-BE49-F238E27FC236}">
                <a16:creationId xmlns:a16="http://schemas.microsoft.com/office/drawing/2014/main" id="{7D5D3E9A-5D93-4294-8AE3-6B8A01ADF033}"/>
              </a:ext>
            </a:extLst>
          </p:cNvPr>
          <p:cNvSpPr>
            <a:spLocks/>
          </p:cNvSpPr>
          <p:nvPr/>
        </p:nvSpPr>
        <p:spPr bwMode="auto">
          <a:xfrm rot="10800000">
            <a:off x="3382866" y="3967163"/>
            <a:ext cx="1673225" cy="1370012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19" y="0"/>
                </a:moveTo>
                <a:cubicBezTo>
                  <a:pt x="11941" y="11"/>
                  <a:pt x="21600" y="9678"/>
                  <a:pt x="21600" y="21600"/>
                </a:cubicBezTo>
              </a:path>
              <a:path w="21600" h="21600" stroke="0" extrusionOk="0">
                <a:moveTo>
                  <a:pt x="19" y="0"/>
                </a:moveTo>
                <a:cubicBezTo>
                  <a:pt x="11941" y="11"/>
                  <a:pt x="21600" y="9678"/>
                  <a:pt x="21600" y="21600"/>
                </a:cubicBezTo>
                <a:lnTo>
                  <a:pt x="0" y="21600"/>
                </a:lnTo>
                <a:lnTo>
                  <a:pt x="19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Line 15">
            <a:extLst>
              <a:ext uri="{FF2B5EF4-FFF2-40B4-BE49-F238E27FC236}">
                <a16:creationId xmlns:a16="http://schemas.microsoft.com/office/drawing/2014/main" id="{9FFA78C5-B03A-4AFF-A93C-C303BE8464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7065" y="2138365"/>
            <a:ext cx="0" cy="2128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306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-99392"/>
            <a:ext cx="8072494" cy="1143000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1. Perché fare Scenario Planning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867556" y="6492875"/>
            <a:ext cx="2133600" cy="365125"/>
          </a:xfrm>
        </p:spPr>
        <p:txBody>
          <a:bodyPr/>
          <a:lstStyle/>
          <a:p>
            <a:fld id="{68E6FBDF-9E59-4A5B-9451-3F121C3E5AA2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33" name="Line 3">
            <a:extLst>
              <a:ext uri="{FF2B5EF4-FFF2-40B4-BE49-F238E27FC236}">
                <a16:creationId xmlns:a16="http://schemas.microsoft.com/office/drawing/2014/main" id="{72E9BAC6-4D0A-49EB-841A-476E64AA0C9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164" y="5715634"/>
            <a:ext cx="70056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Oval 4">
            <a:extLst>
              <a:ext uri="{FF2B5EF4-FFF2-40B4-BE49-F238E27FC236}">
                <a16:creationId xmlns:a16="http://schemas.microsoft.com/office/drawing/2014/main" id="{C99F7C2E-46F3-44A7-8609-45F2C5F9B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0" y="5229200"/>
            <a:ext cx="2806700" cy="901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it-IT" sz="1600">
              <a:solidFill>
                <a:srgbClr val="00339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BFB1E4C8-1C81-46DA-8C72-37C4DBF28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225" y="5401309"/>
            <a:ext cx="2674515" cy="61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 eaLnBrk="1" hangingPunct="1">
              <a:lnSpc>
                <a:spcPct val="110000"/>
              </a:lnSpc>
            </a:pPr>
            <a:r>
              <a:rPr lang="it-IT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Funzioni logico/razionali</a:t>
            </a:r>
          </a:p>
          <a:p>
            <a:pPr algn="ctr" defTabSz="762000" eaLnBrk="1" hangingPunct="1">
              <a:lnSpc>
                <a:spcPct val="110000"/>
              </a:lnSpc>
            </a:pPr>
            <a:r>
              <a:rPr lang="it-IT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dell’azienda</a:t>
            </a: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E9673D9E-804D-4172-B6AF-D1173EA81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1514" y="5029834"/>
            <a:ext cx="2537875" cy="61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 eaLnBrk="1" hangingPunct="1">
              <a:lnSpc>
                <a:spcPct val="110000"/>
              </a:lnSpc>
            </a:pPr>
            <a:r>
              <a:rPr lang="it-IT" sz="1600" b="1">
                <a:solidFill>
                  <a:srgbClr val="0033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“Sostituire l’esistente</a:t>
            </a:r>
          </a:p>
          <a:p>
            <a:pPr algn="ctr" defTabSz="762000" eaLnBrk="1" hangingPunct="1">
              <a:lnSpc>
                <a:spcPct val="110000"/>
              </a:lnSpc>
            </a:pPr>
            <a:r>
              <a:rPr lang="it-IT" sz="1600" b="1">
                <a:solidFill>
                  <a:srgbClr val="0033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 qualcosa di nuovo”</a:t>
            </a:r>
          </a:p>
        </p:txBody>
      </p:sp>
      <p:sp>
        <p:nvSpPr>
          <p:cNvPr id="37" name="Rectangle 7">
            <a:extLst>
              <a:ext uri="{FF2B5EF4-FFF2-40B4-BE49-F238E27FC236}">
                <a16:creationId xmlns:a16="http://schemas.microsoft.com/office/drawing/2014/main" id="{BAB68DD1-E54D-4547-A3C0-592623488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9" y="5175884"/>
            <a:ext cx="1115690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 eaLnBrk="1" hangingPunct="1"/>
            <a:r>
              <a:rPr lang="it-IT" sz="1600" b="1">
                <a:solidFill>
                  <a:srgbClr val="0033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ESTERNO</a:t>
            </a:r>
          </a:p>
        </p:txBody>
      </p:sp>
      <p:sp>
        <p:nvSpPr>
          <p:cNvPr id="38" name="Rectangle 8">
            <a:extLst>
              <a:ext uri="{FF2B5EF4-FFF2-40B4-BE49-F238E27FC236}">
                <a16:creationId xmlns:a16="http://schemas.microsoft.com/office/drawing/2014/main" id="{1590FD82-4E37-4E73-AFB1-C9EF50F78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379" y="3094672"/>
            <a:ext cx="1114792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 eaLnBrk="1" hangingPunct="1"/>
            <a:r>
              <a:rPr lang="it-IT" sz="1600" b="1">
                <a:solidFill>
                  <a:srgbClr val="0033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Strategia</a:t>
            </a: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B28BDB07-E8C3-473E-BD7A-9A5B808DF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5857" y="3389948"/>
            <a:ext cx="1799275" cy="89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 eaLnBrk="1" hangingPunct="1">
              <a:lnSpc>
                <a:spcPct val="110000"/>
              </a:lnSpc>
            </a:pPr>
            <a:r>
              <a:rPr lang="it-IT" sz="1600" b="1">
                <a:solidFill>
                  <a:srgbClr val="0033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Apprendimento</a:t>
            </a:r>
          </a:p>
          <a:p>
            <a:pPr algn="ctr" defTabSz="762000" eaLnBrk="1" hangingPunct="1">
              <a:lnSpc>
                <a:spcPct val="110000"/>
              </a:lnSpc>
            </a:pPr>
            <a:r>
              <a:rPr lang="it-IT" sz="1600" b="1">
                <a:solidFill>
                  <a:srgbClr val="0033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innovativo</a:t>
            </a:r>
          </a:p>
          <a:p>
            <a:pPr algn="ctr" defTabSz="762000" eaLnBrk="1" hangingPunct="1">
              <a:lnSpc>
                <a:spcPct val="110000"/>
              </a:lnSpc>
            </a:pPr>
            <a:r>
              <a:rPr lang="it-IT" sz="1600" b="1">
                <a:solidFill>
                  <a:srgbClr val="0033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(rinnovamento)</a:t>
            </a:r>
          </a:p>
        </p:txBody>
      </p:sp>
      <p:sp>
        <p:nvSpPr>
          <p:cNvPr id="40" name="Arc 10">
            <a:extLst>
              <a:ext uri="{FF2B5EF4-FFF2-40B4-BE49-F238E27FC236}">
                <a16:creationId xmlns:a16="http://schemas.microsoft.com/office/drawing/2014/main" id="{F447A5D1-08D4-414F-89E7-C81A7B3E165F}"/>
              </a:ext>
            </a:extLst>
          </p:cNvPr>
          <p:cNvSpPr>
            <a:spLocks/>
          </p:cNvSpPr>
          <p:nvPr/>
        </p:nvSpPr>
        <p:spPr bwMode="auto">
          <a:xfrm rot="10800000">
            <a:off x="4656138" y="3816984"/>
            <a:ext cx="1522412" cy="13716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475"/>
                </a:moveTo>
                <a:cubicBezTo>
                  <a:pt x="69" y="9603"/>
                  <a:pt x="9705" y="12"/>
                  <a:pt x="21577" y="0"/>
                </a:cubicBezTo>
              </a:path>
              <a:path w="21600" h="21600" stroke="0" extrusionOk="0">
                <a:moveTo>
                  <a:pt x="0" y="21475"/>
                </a:moveTo>
                <a:cubicBezTo>
                  <a:pt x="69" y="9603"/>
                  <a:pt x="9705" y="12"/>
                  <a:pt x="21577" y="0"/>
                </a:cubicBezTo>
                <a:lnTo>
                  <a:pt x="21600" y="21600"/>
                </a:lnTo>
                <a:lnTo>
                  <a:pt x="0" y="21475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Arc 11">
            <a:extLst>
              <a:ext uri="{FF2B5EF4-FFF2-40B4-BE49-F238E27FC236}">
                <a16:creationId xmlns:a16="http://schemas.microsoft.com/office/drawing/2014/main" id="{BFE2ED6F-B9C7-45F3-A714-9D1C7B3CAAE3}"/>
              </a:ext>
            </a:extLst>
          </p:cNvPr>
          <p:cNvSpPr>
            <a:spLocks/>
          </p:cNvSpPr>
          <p:nvPr/>
        </p:nvSpPr>
        <p:spPr bwMode="auto">
          <a:xfrm>
            <a:off x="4649788" y="2445384"/>
            <a:ext cx="1522412" cy="1371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</a:path>
              <a:path w="21600" h="21600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lnTo>
                  <a:pt x="0" y="21600"/>
                </a:lnTo>
                <a:lnTo>
                  <a:pt x="22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2" name="Group 12">
            <a:extLst>
              <a:ext uri="{FF2B5EF4-FFF2-40B4-BE49-F238E27FC236}">
                <a16:creationId xmlns:a16="http://schemas.microsoft.com/office/drawing/2014/main" id="{459D7B95-60FD-49C2-98CA-35F5C9BB8B5B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2445384"/>
            <a:ext cx="1679575" cy="2743200"/>
            <a:chOff x="1872" y="1012"/>
            <a:chExt cx="1058" cy="1728"/>
          </a:xfrm>
        </p:grpSpPr>
        <p:sp>
          <p:nvSpPr>
            <p:cNvPr id="43" name="Arc 13">
              <a:extLst>
                <a:ext uri="{FF2B5EF4-FFF2-40B4-BE49-F238E27FC236}">
                  <a16:creationId xmlns:a16="http://schemas.microsoft.com/office/drawing/2014/main" id="{152DE347-59F3-46F2-AFB9-A57AA43F92A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872" y="1876"/>
              <a:ext cx="1054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19" y="0"/>
                  </a:moveTo>
                  <a:cubicBezTo>
                    <a:pt x="11941" y="11"/>
                    <a:pt x="21600" y="9678"/>
                    <a:pt x="21600" y="21600"/>
                  </a:cubicBezTo>
                </a:path>
                <a:path w="21600" h="21600" stroke="0" extrusionOk="0">
                  <a:moveTo>
                    <a:pt x="19" y="0"/>
                  </a:moveTo>
                  <a:cubicBezTo>
                    <a:pt x="11941" y="11"/>
                    <a:pt x="21600" y="9678"/>
                    <a:pt x="21600" y="21600"/>
                  </a:cubicBezTo>
                  <a:lnTo>
                    <a:pt x="0" y="21600"/>
                  </a:lnTo>
                  <a:lnTo>
                    <a:pt x="19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Arc 14">
              <a:extLst>
                <a:ext uri="{FF2B5EF4-FFF2-40B4-BE49-F238E27FC236}">
                  <a16:creationId xmlns:a16="http://schemas.microsoft.com/office/drawing/2014/main" id="{4CA04EF2-1B2F-40F7-A8D6-2A2C55814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1012"/>
              <a:ext cx="1054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525"/>
                  </a:moveTo>
                  <a:cubicBezTo>
                    <a:pt x="41" y="9632"/>
                    <a:pt x="9687" y="11"/>
                    <a:pt x="21580" y="0"/>
                  </a:cubicBezTo>
                </a:path>
                <a:path w="21600" h="21600" stroke="0" extrusionOk="0">
                  <a:moveTo>
                    <a:pt x="0" y="21525"/>
                  </a:moveTo>
                  <a:cubicBezTo>
                    <a:pt x="41" y="9632"/>
                    <a:pt x="9687" y="11"/>
                    <a:pt x="21580" y="0"/>
                  </a:cubicBezTo>
                  <a:lnTo>
                    <a:pt x="21600" y="21600"/>
                  </a:lnTo>
                  <a:lnTo>
                    <a:pt x="0" y="2152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5" name="Line 15">
            <a:extLst>
              <a:ext uri="{FF2B5EF4-FFF2-40B4-BE49-F238E27FC236}">
                <a16:creationId xmlns:a16="http://schemas.microsoft.com/office/drawing/2014/main" id="{FDB0215B-148C-4A4B-BD31-435B5A4711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3509009"/>
            <a:ext cx="0" cy="2128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810AEF8-7753-4DFD-AB03-154A0AC8AA8E}"/>
              </a:ext>
            </a:extLst>
          </p:cNvPr>
          <p:cNvSpPr/>
          <p:nvPr/>
        </p:nvSpPr>
        <p:spPr>
          <a:xfrm>
            <a:off x="928662" y="1013827"/>
            <a:ext cx="8467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CI SONO ATTIVITÀ CHE ATTIVANO PROCESSI DI </a:t>
            </a:r>
          </a:p>
          <a:p>
            <a:r>
              <a:rPr lang="en-US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APPRENDIMENTO “INNOVATIVI”</a:t>
            </a:r>
          </a:p>
        </p:txBody>
      </p:sp>
    </p:spTree>
    <p:extLst>
      <p:ext uri="{BB962C8B-B14F-4D97-AF65-F5344CB8AC3E}">
        <p14:creationId xmlns:p14="http://schemas.microsoft.com/office/powerpoint/2010/main" val="3021341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-99392"/>
            <a:ext cx="8072494" cy="1143000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1. Perché fare Scenario Planning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867556" y="6492875"/>
            <a:ext cx="2133600" cy="365125"/>
          </a:xfrm>
        </p:spPr>
        <p:txBody>
          <a:bodyPr/>
          <a:lstStyle/>
          <a:p>
            <a:fld id="{68E6FBDF-9E59-4A5B-9451-3F121C3E5AA2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64839509-357F-4F7A-9A8C-D411F9501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62" y="980728"/>
            <a:ext cx="7819961" cy="94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C’ È UN PROCESSO DI APPRENDIMENTO INNOVATIVO</a:t>
            </a:r>
          </a:p>
          <a:p>
            <a:pPr>
              <a:lnSpc>
                <a:spcPct val="120000"/>
              </a:lnSpc>
              <a:defRPr/>
            </a:pPr>
            <a:r>
              <a:rPr lang="it-IT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 LE SEGUENTI CARATTERISTICHE: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70BC6047-9CA1-4E22-8FE8-7978AD31A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63" y="1988840"/>
            <a:ext cx="7819960" cy="493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it-IT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OBIETTIVO È L’INNOVAZIONE (BREAKTHROUGH)</a:t>
            </a:r>
          </a:p>
          <a:p>
            <a:pPr>
              <a:lnSpc>
                <a:spcPct val="120000"/>
              </a:lnSpc>
              <a:defRPr/>
            </a:pPr>
            <a:endParaRPr lang="it-IT" sz="24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it-IT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RICERCA DELLE CAUSE È PREVALENTEMENTE ESTERNA (ANALISI DELLA CONCORRENZA E BENCHMARKING)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endParaRPr lang="it-IT" sz="24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it-IT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RICERCA DELLE CAUSE DELLE CAUSE È DI TIPO CIRCOLARE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endParaRPr lang="it-IT" sz="24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it-IT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CAMBIAMENTO INDOTTO È PROFONDO (DI ROTTURA RISPETTO AL PASSATO)</a:t>
            </a:r>
          </a:p>
        </p:txBody>
      </p:sp>
    </p:spTree>
    <p:extLst>
      <p:ext uri="{BB962C8B-B14F-4D97-AF65-F5344CB8AC3E}">
        <p14:creationId xmlns:p14="http://schemas.microsoft.com/office/powerpoint/2010/main" val="8716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-99392"/>
            <a:ext cx="8072494" cy="1143000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1. Perché fare Scenario Planning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867556" y="6492875"/>
            <a:ext cx="2133600" cy="365125"/>
          </a:xfrm>
        </p:spPr>
        <p:txBody>
          <a:bodyPr/>
          <a:lstStyle/>
          <a:p>
            <a:fld id="{68E6FBDF-9E59-4A5B-9451-3F121C3E5AA2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D779F0B-8EA3-4A02-8056-CA33041327F3}"/>
              </a:ext>
            </a:extLst>
          </p:cNvPr>
          <p:cNvSpPr/>
          <p:nvPr/>
        </p:nvSpPr>
        <p:spPr>
          <a:xfrm>
            <a:off x="683568" y="1484784"/>
            <a:ext cx="83175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2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QUINDI </a:t>
            </a:r>
          </a:p>
          <a:p>
            <a:pPr algn="ctr">
              <a:spcBef>
                <a:spcPct val="0"/>
              </a:spcBef>
            </a:pPr>
            <a:r>
              <a:rPr lang="it-IT" altLang="it-IT" sz="2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UNO DEI MERITI DELLO SCENARIO PLANNING È ANCHE QUELLO DI</a:t>
            </a:r>
          </a:p>
          <a:p>
            <a:pPr algn="ctr">
              <a:spcBef>
                <a:spcPct val="0"/>
              </a:spcBef>
            </a:pPr>
            <a:endParaRPr lang="it-IT" altLang="it-IT" sz="28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Bef>
                <a:spcPct val="0"/>
              </a:spcBef>
            </a:pPr>
            <a:endParaRPr lang="it-IT" altLang="it-IT" sz="28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it-IT" altLang="it-IT" sz="2800" b="1" i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STIMOLARE E FACILITARE LA RICERCA DI </a:t>
            </a:r>
          </a:p>
          <a:p>
            <a:pPr algn="ctr">
              <a:spcBef>
                <a:spcPct val="0"/>
              </a:spcBef>
            </a:pPr>
            <a:r>
              <a:rPr lang="it-IT" altLang="it-IT" sz="2800" b="1" i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NUOVE OPPORTUNITÀ DI BUSINESS:</a:t>
            </a:r>
          </a:p>
          <a:p>
            <a:pPr algn="ctr">
              <a:spcBef>
                <a:spcPct val="0"/>
              </a:spcBef>
            </a:pPr>
            <a:endParaRPr lang="it-IT" altLang="it-IT" sz="28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it-IT" altLang="it-IT" sz="2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dall’Oceano Blu alla Hidden Valley </a:t>
            </a:r>
          </a:p>
        </p:txBody>
      </p:sp>
    </p:spTree>
    <p:extLst>
      <p:ext uri="{BB962C8B-B14F-4D97-AF65-F5344CB8AC3E}">
        <p14:creationId xmlns:p14="http://schemas.microsoft.com/office/powerpoint/2010/main" val="671173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7"/>
          <p:cNvSpPr>
            <a:spLocks noChangeArrowheads="1"/>
          </p:cNvSpPr>
          <p:nvPr/>
        </p:nvSpPr>
        <p:spPr bwMode="auto">
          <a:xfrm>
            <a:off x="755576" y="2636912"/>
            <a:ext cx="8640961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it-IT" sz="24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TURBOLENZA AMBIENTALE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it-IT" sz="14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(VUCA-Volatile,Uncertain,Complex,Ambiguous)</a:t>
            </a:r>
            <a:endParaRPr lang="pt-BR" altLang="it-IT" sz="24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altLang="it-IT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eventi difficilmente prevedibili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altLang="it-IT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eventi di rapida manifestazione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altLang="it-IT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eventi di rara intesità</a:t>
            </a:r>
          </a:p>
        </p:txBody>
      </p:sp>
      <p:sp>
        <p:nvSpPr>
          <p:cNvPr id="5" name="Rettangolo 17"/>
          <p:cNvSpPr>
            <a:spLocks noChangeArrowheads="1"/>
          </p:cNvSpPr>
          <p:nvPr/>
        </p:nvSpPr>
        <p:spPr bwMode="auto">
          <a:xfrm>
            <a:off x="2987824" y="4142690"/>
            <a:ext cx="44831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it-IT" sz="24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MATURITÀ BUSINESS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altLang="it-IT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elevato numero di concorrenti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altLang="it-IT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eccesso di capacità produttiva</a:t>
            </a:r>
          </a:p>
        </p:txBody>
      </p:sp>
      <p:sp>
        <p:nvSpPr>
          <p:cNvPr id="6" name="Rettangolo 17"/>
          <p:cNvSpPr>
            <a:spLocks noChangeArrowheads="1"/>
          </p:cNvSpPr>
          <p:nvPr/>
        </p:nvSpPr>
        <p:spPr bwMode="auto">
          <a:xfrm>
            <a:off x="4139952" y="5301208"/>
            <a:ext cx="489654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it-IT" sz="24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EVOLUZIONE DEL CLIENTE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altLang="it-IT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rapporto qualità/prezzo sempre più allineato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altLang="it-IT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tempi sempre più brevi ed ampia scelta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altLang="it-IT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customizzazione e contenuti emozionali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altLang="it-IT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prodotti/servizi sempre più eco-compatibili</a:t>
            </a: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928662" y="-243408"/>
            <a:ext cx="80724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1. Perché fare Scenario Planning</a:t>
            </a:r>
          </a:p>
        </p:txBody>
      </p:sp>
      <p:sp>
        <p:nvSpPr>
          <p:cNvPr id="22" name="Segnaposto contenuto 21"/>
          <p:cNvSpPr>
            <a:spLocks noGrp="1"/>
          </p:cNvSpPr>
          <p:nvPr>
            <p:ph idx="1"/>
          </p:nvPr>
        </p:nvSpPr>
        <p:spPr>
          <a:xfrm>
            <a:off x="755577" y="1700808"/>
            <a:ext cx="82455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altLang="it-IT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L’ipercompetizione non </a:t>
            </a:r>
            <a:r>
              <a:rPr lang="pt-BR" altLang="it-IT" sz="24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</a:t>
            </a:r>
            <a:r>
              <a:rPr lang="pt-BR" altLang="it-IT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diminuendo, </a:t>
            </a:r>
            <a:r>
              <a:rPr lang="pt-BR" altLang="it-IT" sz="24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</a:t>
            </a:r>
            <a:r>
              <a:rPr lang="pt-BR" altLang="it-IT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altLang="it-IT" sz="24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anzi</a:t>
            </a:r>
            <a:r>
              <a:rPr lang="pt-BR" altLang="it-IT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 sta intensificando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E3A2DA40-4A3C-4503-B8DA-BD988AC3645D}"/>
              </a:ext>
            </a:extLst>
          </p:cNvPr>
          <p:cNvSpPr txBox="1"/>
          <p:nvPr/>
        </p:nvSpPr>
        <p:spPr>
          <a:xfrm>
            <a:off x="971600" y="764704"/>
            <a:ext cx="81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Inoltre</a:t>
            </a:r>
            <a:r>
              <a:rPr lang="en-US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ci </a:t>
            </a:r>
            <a:r>
              <a:rPr lang="en-US" sz="24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sono</a:t>
            </a:r>
            <a:r>
              <a:rPr lang="en-US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altri</a:t>
            </a:r>
            <a:r>
              <a:rPr lang="en-US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motivi</a:t>
            </a:r>
            <a:r>
              <a:rPr lang="en-US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</a:t>
            </a:r>
            <a:r>
              <a:rPr lang="en-US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inducono</a:t>
            </a:r>
            <a:r>
              <a:rPr lang="en-US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24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suggerire</a:t>
            </a:r>
            <a:r>
              <a:rPr lang="en-US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 Scenario Planning. </a:t>
            </a:r>
            <a:r>
              <a:rPr lang="en-US" sz="24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Essere</a:t>
            </a:r>
            <a:r>
              <a:rPr lang="en-US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consapevoli</a:t>
            </a:r>
            <a:r>
              <a:rPr lang="en-US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</a:t>
            </a:r>
            <a:r>
              <a:rPr lang="en-US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6697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1"/>
          <p:cNvSpPr txBox="1">
            <a:spLocks/>
          </p:cNvSpPr>
          <p:nvPr/>
        </p:nvSpPr>
        <p:spPr>
          <a:xfrm>
            <a:off x="928662" y="-99392"/>
            <a:ext cx="80724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1. Perché fare Scenario Planning</a:t>
            </a:r>
          </a:p>
        </p:txBody>
      </p:sp>
      <p:sp>
        <p:nvSpPr>
          <p:cNvPr id="22" name="Segnaposto contenuto 21"/>
          <p:cNvSpPr>
            <a:spLocks noGrp="1"/>
          </p:cNvSpPr>
          <p:nvPr>
            <p:ph idx="1"/>
          </p:nvPr>
        </p:nvSpPr>
        <p:spPr>
          <a:xfrm>
            <a:off x="818856" y="1196752"/>
            <a:ext cx="7062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altLang="it-IT" sz="2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L’ipercompetizione si sta intensificando</a:t>
            </a:r>
          </a:p>
        </p:txBody>
      </p:sp>
      <p:sp>
        <p:nvSpPr>
          <p:cNvPr id="20" name="Rettangolo 17"/>
          <p:cNvSpPr>
            <a:spLocks noChangeArrowheads="1"/>
          </p:cNvSpPr>
          <p:nvPr/>
        </p:nvSpPr>
        <p:spPr bwMode="auto">
          <a:xfrm>
            <a:off x="928662" y="2478827"/>
            <a:ext cx="44831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it-IT" sz="24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AUMENTANO 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it-IT" sz="24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PROBABILITÀ </a:t>
            </a:r>
            <a:r>
              <a:rPr lang="pt-BR" altLang="it-IT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 INCONTRARE...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it-IT" sz="24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it-IT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pt-BR" altLang="it-IT" sz="2400" b="1" i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CIGNO NERO</a:t>
            </a:r>
            <a:r>
              <a:rPr lang="pt-BR" altLang="it-IT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525" y="2302540"/>
            <a:ext cx="2532843" cy="1558508"/>
          </a:xfrm>
          <a:prstGeom prst="rect">
            <a:avLst/>
          </a:prstGeom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4" name="Rettangolo 17"/>
          <p:cNvSpPr>
            <a:spLocks noChangeArrowheads="1"/>
          </p:cNvSpPr>
          <p:nvPr/>
        </p:nvSpPr>
        <p:spPr bwMode="auto">
          <a:xfrm>
            <a:off x="992560" y="5159076"/>
            <a:ext cx="76370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it-IT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 ALTAMENTE IMPROBABILE CHE DIVENTA PROBABILE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07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0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1"/>
          <p:cNvSpPr txBox="1">
            <a:spLocks/>
          </p:cNvSpPr>
          <p:nvPr/>
        </p:nvSpPr>
        <p:spPr>
          <a:xfrm>
            <a:off x="928662" y="-99392"/>
            <a:ext cx="80724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1. Perché fare Scenario Planning</a:t>
            </a:r>
          </a:p>
        </p:txBody>
      </p:sp>
      <p:sp>
        <p:nvSpPr>
          <p:cNvPr id="20" name="Rettangolo 17"/>
          <p:cNvSpPr>
            <a:spLocks noChangeArrowheads="1"/>
          </p:cNvSpPr>
          <p:nvPr/>
        </p:nvSpPr>
        <p:spPr bwMode="auto">
          <a:xfrm>
            <a:off x="928662" y="867927"/>
            <a:ext cx="66676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it-IT" sz="24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AUMENTANO 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it-IT" sz="24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PROBABILITÀ </a:t>
            </a:r>
            <a:r>
              <a:rPr lang="pt-BR" altLang="it-IT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 INCONTRARE..“</a:t>
            </a:r>
            <a:r>
              <a:rPr lang="pt-BR" altLang="it-IT" sz="2400" b="1" i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CIGNO NERO</a:t>
            </a:r>
            <a:r>
              <a:rPr lang="pt-BR" altLang="it-IT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</p:txBody>
      </p:sp>
      <p:sp>
        <p:nvSpPr>
          <p:cNvPr id="24" name="Rettangolo 17"/>
          <p:cNvSpPr>
            <a:spLocks noChangeArrowheads="1"/>
          </p:cNvSpPr>
          <p:nvPr/>
        </p:nvSpPr>
        <p:spPr bwMode="auto">
          <a:xfrm>
            <a:off x="992560" y="5159076"/>
            <a:ext cx="76370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it-IT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 ALTAMENTE IMPROBABILE CHE DIVENTA PROBABILE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F392C70-EF25-CD4C-B724-A5F9A0C087A2}"/>
              </a:ext>
            </a:extLst>
          </p:cNvPr>
          <p:cNvSpPr/>
          <p:nvPr/>
        </p:nvSpPr>
        <p:spPr>
          <a:xfrm>
            <a:off x="263194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6C8AE1A-6A2E-FE40-819A-66790D3CE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56" y="1872952"/>
            <a:ext cx="76073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9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420737"/>
            <a:ext cx="8458200" cy="1584327"/>
          </a:xfrm>
        </p:spPr>
        <p:txBody>
          <a:bodyPr>
            <a:noAutofit/>
          </a:bodyPr>
          <a:lstStyle/>
          <a:p>
            <a:pPr algn="l"/>
            <a:br>
              <a:rPr lang="it-IT" sz="2600" dirty="0">
                <a:latin typeface="Dosis"/>
              </a:rPr>
            </a:br>
            <a:br>
              <a:rPr lang="it-IT" sz="2600" dirty="0">
                <a:latin typeface="Dosis"/>
              </a:rPr>
            </a:br>
            <a:r>
              <a:rPr lang="it-IT" sz="2600" dirty="0">
                <a:latin typeface="Dosis"/>
              </a:rPr>
              <a:t> Quando nasce lo Scenario Planning</a:t>
            </a:r>
            <a:endParaRPr lang="it-IT" sz="2600" dirty="0">
              <a:solidFill>
                <a:schemeClr val="bg1"/>
              </a:solidFill>
              <a:latin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257028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ttangolo 119">
            <a:extLst>
              <a:ext uri="{FF2B5EF4-FFF2-40B4-BE49-F238E27FC236}">
                <a16:creationId xmlns:a16="http://schemas.microsoft.com/office/drawing/2014/main" id="{F358EDBF-C87B-6642-98D8-6E5F9A5B493B}"/>
              </a:ext>
            </a:extLst>
          </p:cNvPr>
          <p:cNvSpPr/>
          <p:nvPr/>
        </p:nvSpPr>
        <p:spPr>
          <a:xfrm>
            <a:off x="34925" y="6092825"/>
            <a:ext cx="9037638" cy="693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8194" name="Rettangolo 11">
            <a:extLst>
              <a:ext uri="{FF2B5EF4-FFF2-40B4-BE49-F238E27FC236}">
                <a16:creationId xmlns:a16="http://schemas.microsoft.com/office/drawing/2014/main" id="{E01E4C4A-BFC5-B142-A6C5-57BA5632C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8640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it-IT" altLang="it-IT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Quando  nasce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04ECF74B-1736-0A47-A340-344970107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20688"/>
            <a:ext cx="7704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16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Quando nasce Lo Scenario Planning</a:t>
            </a:r>
            <a:endParaRPr lang="it-IT" sz="1600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B168443-A1EA-1140-9A12-CBCF77698CC2}"/>
              </a:ext>
            </a:extLst>
          </p:cNvPr>
          <p:cNvSpPr/>
          <p:nvPr/>
        </p:nvSpPr>
        <p:spPr>
          <a:xfrm>
            <a:off x="1835150" y="1268760"/>
            <a:ext cx="1657350" cy="4318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9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Budget</a:t>
            </a: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it-IT" sz="9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McKinsey</a:t>
            </a: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1923)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381B885C-FC56-8645-8728-3321E61F8FA6}"/>
              </a:ext>
            </a:extLst>
          </p:cNvPr>
          <p:cNvSpPr/>
          <p:nvPr/>
        </p:nvSpPr>
        <p:spPr>
          <a:xfrm>
            <a:off x="5724525" y="1268760"/>
            <a:ext cx="1655763" cy="4318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900" b="1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Responsability</a:t>
            </a:r>
            <a:r>
              <a:rPr lang="it-IT" sz="9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Accounting</a:t>
            </a:r>
          </a:p>
          <a:p>
            <a:pPr algn="ctr" eaLnBrk="1" hangingPunct="1">
              <a:defRPr/>
            </a:pP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(Andersen, 1940)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214B9863-BE22-2043-B15F-9E4979BD04A5}"/>
              </a:ext>
            </a:extLst>
          </p:cNvPr>
          <p:cNvSpPr/>
          <p:nvPr/>
        </p:nvSpPr>
        <p:spPr>
          <a:xfrm>
            <a:off x="3779838" y="1629123"/>
            <a:ext cx="1655762" cy="4318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9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Management Accounting</a:t>
            </a:r>
          </a:p>
          <a:p>
            <a:pPr algn="ctr" eaLnBrk="1" hangingPunct="1">
              <a:defRPr/>
            </a:pP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(Anthony, 1956)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46768B6F-A8C4-E842-AA1E-8E0393AD89BC}"/>
              </a:ext>
            </a:extLst>
          </p:cNvPr>
          <p:cNvSpPr/>
          <p:nvPr/>
        </p:nvSpPr>
        <p:spPr>
          <a:xfrm>
            <a:off x="3779838" y="2276823"/>
            <a:ext cx="1655762" cy="4318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Planning &amp; </a:t>
            </a:r>
            <a:r>
              <a:rPr lang="it-IT" sz="9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Control</a:t>
            </a: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System</a:t>
            </a:r>
          </a:p>
          <a:p>
            <a:pPr algn="ctr" eaLnBrk="1" hangingPunct="1">
              <a:defRPr/>
            </a:pP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(Anthony, 1965)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19BCE629-CCBC-084C-B6BC-511F96899F3F}"/>
              </a:ext>
            </a:extLst>
          </p:cNvPr>
          <p:cNvSpPr/>
          <p:nvPr/>
        </p:nvSpPr>
        <p:spPr>
          <a:xfrm>
            <a:off x="1835150" y="1845023"/>
            <a:ext cx="1657350" cy="4318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Long </a:t>
            </a:r>
            <a:r>
              <a:rPr lang="it-IT" sz="9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Range</a:t>
            </a: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Planning</a:t>
            </a:r>
          </a:p>
          <a:p>
            <a:pPr algn="ctr" eaLnBrk="1" hangingPunct="1">
              <a:defRPr/>
            </a:pP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it-IT" sz="9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Ewing</a:t>
            </a: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1958)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59EA296F-2683-2F42-9B7E-FBB96C058B14}"/>
              </a:ext>
            </a:extLst>
          </p:cNvPr>
          <p:cNvSpPr/>
          <p:nvPr/>
        </p:nvSpPr>
        <p:spPr>
          <a:xfrm>
            <a:off x="1835150" y="2421285"/>
            <a:ext cx="1657350" cy="4318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9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Strategic</a:t>
            </a: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Planning</a:t>
            </a:r>
          </a:p>
          <a:p>
            <a:pPr algn="ctr" eaLnBrk="1" hangingPunct="1">
              <a:defRPr/>
            </a:pP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it-IT" sz="9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Lorange</a:t>
            </a: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it-IT" sz="9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Vancil</a:t>
            </a: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1977)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B9FF27CB-5AC3-B44C-A645-CBB90AC0B574}"/>
              </a:ext>
            </a:extLst>
          </p:cNvPr>
          <p:cNvSpPr/>
          <p:nvPr/>
        </p:nvSpPr>
        <p:spPr>
          <a:xfrm>
            <a:off x="3779838" y="2997548"/>
            <a:ext cx="1655762" cy="4318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900" b="1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Strategic</a:t>
            </a:r>
            <a:r>
              <a:rPr lang="it-IT" sz="9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900" b="1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Control</a:t>
            </a:r>
            <a:endParaRPr lang="it-IT" sz="9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it-IT" sz="9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Lorange</a:t>
            </a: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1977; </a:t>
            </a:r>
            <a:r>
              <a:rPr lang="it-IT" sz="9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Morton</a:t>
            </a: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it-IT" sz="9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Ghosal</a:t>
            </a: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1986)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2D58D0F2-A2DD-E244-8328-226C6D60A235}"/>
              </a:ext>
            </a:extLst>
          </p:cNvPr>
          <p:cNvSpPr/>
          <p:nvPr/>
        </p:nvSpPr>
        <p:spPr>
          <a:xfrm>
            <a:off x="1835150" y="2997548"/>
            <a:ext cx="1657350" cy="4318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9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Strategic</a:t>
            </a: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Management</a:t>
            </a:r>
          </a:p>
          <a:p>
            <a:pPr algn="ctr" eaLnBrk="1" hangingPunct="1">
              <a:defRPr/>
            </a:pP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it-IT" sz="9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Ansoff</a:t>
            </a: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1976,1979)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CE00FECA-9EAF-6344-AD48-E50BCB1EFCDC}"/>
              </a:ext>
            </a:extLst>
          </p:cNvPr>
          <p:cNvSpPr/>
          <p:nvPr/>
        </p:nvSpPr>
        <p:spPr>
          <a:xfrm>
            <a:off x="1835150" y="3645248"/>
            <a:ext cx="1657350" cy="4318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9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Strategic Planning</a:t>
            </a:r>
          </a:p>
          <a:p>
            <a:pPr algn="ctr" eaLnBrk="1" hangingPunct="1">
              <a:defRPr/>
            </a:pPr>
            <a:r>
              <a:rPr lang="it-IT" sz="9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(P. </a:t>
            </a:r>
            <a:r>
              <a:rPr lang="it-IT" sz="9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Wack</a:t>
            </a:r>
            <a:r>
              <a:rPr lang="it-IT" sz="9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1985)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31B880AC-EDFD-1A48-9321-D18DD2D75125}"/>
              </a:ext>
            </a:extLst>
          </p:cNvPr>
          <p:cNvSpPr/>
          <p:nvPr/>
        </p:nvSpPr>
        <p:spPr>
          <a:xfrm>
            <a:off x="3779838" y="3645248"/>
            <a:ext cx="1655762" cy="4318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9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rise and </a:t>
            </a:r>
            <a:r>
              <a:rPr lang="it-IT" sz="900" b="1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Fall</a:t>
            </a:r>
            <a:r>
              <a:rPr lang="it-IT" sz="9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900" b="1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it-IT" sz="9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Management Accounting</a:t>
            </a:r>
          </a:p>
          <a:p>
            <a:pPr algn="ctr" eaLnBrk="1" hangingPunct="1">
              <a:defRPr/>
            </a:pP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it-IT" sz="9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Johson</a:t>
            </a: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it-IT" sz="9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Kaplan</a:t>
            </a: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1987)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63CEDBD-3366-1749-BAFC-43B5A5034137}"/>
              </a:ext>
            </a:extLst>
          </p:cNvPr>
          <p:cNvSpPr/>
          <p:nvPr/>
        </p:nvSpPr>
        <p:spPr>
          <a:xfrm>
            <a:off x="5651500" y="3645248"/>
            <a:ext cx="1657350" cy="4318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900" b="1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Yesterday</a:t>
            </a:r>
            <a:r>
              <a:rPr lang="it-IT" sz="9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‘s Accounting</a:t>
            </a:r>
          </a:p>
          <a:p>
            <a:pPr algn="ctr" eaLnBrk="1" hangingPunct="1">
              <a:defRPr/>
            </a:pP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it-IT" sz="9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Kaplan</a:t>
            </a: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1984)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A41D7FD2-6D08-AC4F-8C6D-51CBF545882E}"/>
              </a:ext>
            </a:extLst>
          </p:cNvPr>
          <p:cNvSpPr/>
          <p:nvPr/>
        </p:nvSpPr>
        <p:spPr>
          <a:xfrm>
            <a:off x="6659563" y="4867623"/>
            <a:ext cx="1657350" cy="433387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9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Key Performance </a:t>
            </a:r>
            <a:r>
              <a:rPr lang="it-IT" sz="900" b="1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Indicator</a:t>
            </a:r>
            <a:endParaRPr lang="it-IT" sz="9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2996914E-D5EB-014A-84C3-2ED8FD79BEBD}"/>
              </a:ext>
            </a:extLst>
          </p:cNvPr>
          <p:cNvSpPr/>
          <p:nvPr/>
        </p:nvSpPr>
        <p:spPr>
          <a:xfrm>
            <a:off x="3779838" y="4292948"/>
            <a:ext cx="1655762" cy="4318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9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MNGT Accounting: </a:t>
            </a:r>
            <a:r>
              <a:rPr lang="it-IT" sz="900" b="1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Evolution</a:t>
            </a:r>
            <a:r>
              <a:rPr lang="it-IT" sz="9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900" b="1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</a:t>
            </a:r>
            <a:r>
              <a:rPr lang="it-IT" sz="9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900" b="1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Revolution</a:t>
            </a:r>
            <a:endParaRPr lang="it-IT" sz="9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it-IT" sz="9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Bromwich</a:t>
            </a: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it-IT" sz="9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Bhimani</a:t>
            </a: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1989)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152F6E18-651F-9340-8C8D-32989D2D918C}"/>
              </a:ext>
            </a:extLst>
          </p:cNvPr>
          <p:cNvSpPr/>
          <p:nvPr/>
        </p:nvSpPr>
        <p:spPr>
          <a:xfrm>
            <a:off x="1835150" y="4292948"/>
            <a:ext cx="1657350" cy="4318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900" b="1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Cost</a:t>
            </a:r>
            <a:r>
              <a:rPr lang="it-IT" sz="9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Management</a:t>
            </a:r>
          </a:p>
          <a:p>
            <a:pPr algn="ctr" eaLnBrk="1" hangingPunct="1">
              <a:defRPr/>
            </a:pP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it-IT" sz="9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Berlin</a:t>
            </a: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9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Brimson</a:t>
            </a: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1988)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82238BAC-ACA8-2546-B374-59BA08A42720}"/>
              </a:ext>
            </a:extLst>
          </p:cNvPr>
          <p:cNvSpPr/>
          <p:nvPr/>
        </p:nvSpPr>
        <p:spPr>
          <a:xfrm>
            <a:off x="1835150" y="4869210"/>
            <a:ext cx="1657350" cy="4318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900" b="1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Strategic</a:t>
            </a:r>
            <a:r>
              <a:rPr lang="it-IT" sz="9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900" b="1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Cost</a:t>
            </a:r>
            <a:r>
              <a:rPr lang="it-IT" sz="9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900" b="1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Analysis</a:t>
            </a:r>
            <a:endParaRPr lang="it-IT" sz="9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it-IT" sz="9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Shank</a:t>
            </a: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it-IT" sz="9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Govindarajan</a:t>
            </a: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1989)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901820C6-5FD5-AD4C-99A1-1F17B74EF319}"/>
              </a:ext>
            </a:extLst>
          </p:cNvPr>
          <p:cNvSpPr/>
          <p:nvPr/>
        </p:nvSpPr>
        <p:spPr>
          <a:xfrm>
            <a:off x="1835150" y="5445473"/>
            <a:ext cx="1657350" cy="4318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900" b="1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Strategic</a:t>
            </a:r>
            <a:r>
              <a:rPr lang="it-IT" sz="9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900" b="1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Cost</a:t>
            </a:r>
            <a:r>
              <a:rPr lang="it-IT" sz="9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Management</a:t>
            </a:r>
          </a:p>
          <a:p>
            <a:pPr algn="ctr" eaLnBrk="1" hangingPunct="1">
              <a:defRPr/>
            </a:pP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it-IT" sz="9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Shank</a:t>
            </a: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it-IT" sz="9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Govindarajan</a:t>
            </a: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,1993)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982FD4B2-D517-B24C-A68F-73529BDC4A11}"/>
              </a:ext>
            </a:extLst>
          </p:cNvPr>
          <p:cNvSpPr/>
          <p:nvPr/>
        </p:nvSpPr>
        <p:spPr>
          <a:xfrm>
            <a:off x="4932363" y="4867623"/>
            <a:ext cx="1655762" cy="433387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900" b="1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Shareholder</a:t>
            </a:r>
            <a:r>
              <a:rPr lang="it-IT" sz="9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900" b="1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Value</a:t>
            </a:r>
            <a:r>
              <a:rPr lang="it-IT" sz="9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900" b="1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Approach</a:t>
            </a:r>
            <a:endParaRPr lang="it-IT" sz="9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it-IT" sz="9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Rappaport</a:t>
            </a: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,1987)</a:t>
            </a: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5DEFCECC-45D9-9248-81AC-A88368BE549C}"/>
              </a:ext>
            </a:extLst>
          </p:cNvPr>
          <p:cNvSpPr/>
          <p:nvPr/>
        </p:nvSpPr>
        <p:spPr>
          <a:xfrm>
            <a:off x="3779838" y="5445473"/>
            <a:ext cx="1655762" cy="4318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9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Balanced Scorecard</a:t>
            </a:r>
          </a:p>
          <a:p>
            <a:pPr algn="ctr" eaLnBrk="1" hangingPunct="1">
              <a:defRPr/>
            </a:pP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it-IT" sz="9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Kaplan</a:t>
            </a:r>
            <a:r>
              <a:rPr lang="it-IT" sz="9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Norton, 1992,1996)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308B7892-5262-3A4F-BFE4-3CBFB6CA7275}"/>
              </a:ext>
            </a:extLst>
          </p:cNvPr>
          <p:cNvSpPr/>
          <p:nvPr/>
        </p:nvSpPr>
        <p:spPr>
          <a:xfrm>
            <a:off x="3635375" y="6021735"/>
            <a:ext cx="1944688" cy="431800"/>
          </a:xfrm>
          <a:prstGeom prst="rect">
            <a:avLst/>
          </a:prstGeom>
          <a:solidFill>
            <a:srgbClr val="009999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1050" b="1" dirty="0">
                <a:solidFill>
                  <a:schemeClr val="bg1"/>
                </a:solidFill>
                <a:highlight>
                  <a:srgbClr val="0000FF"/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Corporate Performance Management</a:t>
            </a:r>
            <a:endParaRPr lang="it-IT" sz="1050" dirty="0">
              <a:solidFill>
                <a:schemeClr val="bg1"/>
              </a:solidFill>
              <a:highlight>
                <a:srgbClr val="0000FF"/>
              </a:highligh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EEE2DC7D-42F4-BB4A-A8B1-FEDC735D981F}"/>
              </a:ext>
            </a:extLst>
          </p:cNvPr>
          <p:cNvCxnSpPr>
            <a:stCxn id="11" idx="3"/>
            <a:endCxn id="22" idx="1"/>
          </p:cNvCxnSpPr>
          <p:nvPr/>
        </p:nvCxnSpPr>
        <p:spPr>
          <a:xfrm>
            <a:off x="3492500" y="1484660"/>
            <a:ext cx="287338" cy="360363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A7FD7582-84C5-7148-8961-1F3242669A71}"/>
              </a:ext>
            </a:extLst>
          </p:cNvPr>
          <p:cNvCxnSpPr>
            <a:stCxn id="14" idx="1"/>
            <a:endCxn id="22" idx="3"/>
          </p:cNvCxnSpPr>
          <p:nvPr/>
        </p:nvCxnSpPr>
        <p:spPr>
          <a:xfrm rot="10800000" flipV="1">
            <a:off x="5435600" y="1484660"/>
            <a:ext cx="288925" cy="360363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80FB32BA-8B51-9343-AA79-7432E6F30C5A}"/>
              </a:ext>
            </a:extLst>
          </p:cNvPr>
          <p:cNvCxnSpPr>
            <a:stCxn id="22" idx="2"/>
            <a:endCxn id="23" idx="0"/>
          </p:cNvCxnSpPr>
          <p:nvPr/>
        </p:nvCxnSpPr>
        <p:spPr>
          <a:xfrm rot="5400000">
            <a:off x="4498975" y="2168873"/>
            <a:ext cx="217487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60FC70E1-CBDC-DC4D-B427-CF6F841BFF51}"/>
              </a:ext>
            </a:extLst>
          </p:cNvPr>
          <p:cNvCxnSpPr>
            <a:stCxn id="24" idx="2"/>
            <a:endCxn id="25" idx="0"/>
          </p:cNvCxnSpPr>
          <p:nvPr/>
        </p:nvCxnSpPr>
        <p:spPr>
          <a:xfrm rot="5400000">
            <a:off x="2591594" y="2349054"/>
            <a:ext cx="142875" cy="1587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CA105C83-FA09-D64D-8838-876160C34C91}"/>
              </a:ext>
            </a:extLst>
          </p:cNvPr>
          <p:cNvCxnSpPr>
            <a:stCxn id="23" idx="1"/>
            <a:endCxn id="25" idx="3"/>
          </p:cNvCxnSpPr>
          <p:nvPr/>
        </p:nvCxnSpPr>
        <p:spPr>
          <a:xfrm rot="10800000" flipV="1">
            <a:off x="3492500" y="2492723"/>
            <a:ext cx="287338" cy="14446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52778DA6-5C03-794C-BDD5-3036F84322B4}"/>
              </a:ext>
            </a:extLst>
          </p:cNvPr>
          <p:cNvCxnSpPr>
            <a:stCxn id="25" idx="2"/>
            <a:endCxn id="27" idx="0"/>
          </p:cNvCxnSpPr>
          <p:nvPr/>
        </p:nvCxnSpPr>
        <p:spPr>
          <a:xfrm rot="5400000">
            <a:off x="2590800" y="2924523"/>
            <a:ext cx="144463" cy="1587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A14AA8A5-D5A5-2543-BB68-DEFCDC46DDE2}"/>
              </a:ext>
            </a:extLst>
          </p:cNvPr>
          <p:cNvCxnSpPr>
            <a:stCxn id="23" idx="2"/>
            <a:endCxn id="26" idx="0"/>
          </p:cNvCxnSpPr>
          <p:nvPr/>
        </p:nvCxnSpPr>
        <p:spPr>
          <a:xfrm rot="5400000">
            <a:off x="4464050" y="2853085"/>
            <a:ext cx="287338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>
            <a:extLst>
              <a:ext uri="{FF2B5EF4-FFF2-40B4-BE49-F238E27FC236}">
                <a16:creationId xmlns:a16="http://schemas.microsoft.com/office/drawing/2014/main" id="{F10BE2C4-AA2D-224E-AAC7-CB0068D40252}"/>
              </a:ext>
            </a:extLst>
          </p:cNvPr>
          <p:cNvCxnSpPr>
            <a:stCxn id="26" idx="2"/>
            <a:endCxn id="28" idx="0"/>
          </p:cNvCxnSpPr>
          <p:nvPr/>
        </p:nvCxnSpPr>
        <p:spPr>
          <a:xfrm rot="5400000">
            <a:off x="3528219" y="2564954"/>
            <a:ext cx="215900" cy="19446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7FCA3F49-232E-3244-AB64-A4B431A971E2}"/>
              </a:ext>
            </a:extLst>
          </p:cNvPr>
          <p:cNvCxnSpPr>
            <a:stCxn id="27" idx="2"/>
            <a:endCxn id="28" idx="0"/>
          </p:cNvCxnSpPr>
          <p:nvPr/>
        </p:nvCxnSpPr>
        <p:spPr>
          <a:xfrm rot="5400000">
            <a:off x="2555082" y="3536504"/>
            <a:ext cx="215900" cy="1587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2 66">
            <a:extLst>
              <a:ext uri="{FF2B5EF4-FFF2-40B4-BE49-F238E27FC236}">
                <a16:creationId xmlns:a16="http://schemas.microsoft.com/office/drawing/2014/main" id="{2DC6E6D9-7B3E-DA4B-AE05-10989146E390}"/>
              </a:ext>
            </a:extLst>
          </p:cNvPr>
          <p:cNvCxnSpPr>
            <a:stCxn id="26" idx="2"/>
            <a:endCxn id="29" idx="0"/>
          </p:cNvCxnSpPr>
          <p:nvPr/>
        </p:nvCxnSpPr>
        <p:spPr>
          <a:xfrm rot="5400000">
            <a:off x="4499769" y="3536504"/>
            <a:ext cx="215900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id="{C1D97F5E-D154-8C45-94EC-75BB2F402D7E}"/>
              </a:ext>
            </a:extLst>
          </p:cNvPr>
          <p:cNvCxnSpPr>
            <a:stCxn id="26" idx="2"/>
            <a:endCxn id="30" idx="0"/>
          </p:cNvCxnSpPr>
          <p:nvPr/>
        </p:nvCxnSpPr>
        <p:spPr>
          <a:xfrm rot="16200000" flipH="1">
            <a:off x="5436394" y="2601467"/>
            <a:ext cx="215900" cy="187166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2 73">
            <a:extLst>
              <a:ext uri="{FF2B5EF4-FFF2-40B4-BE49-F238E27FC236}">
                <a16:creationId xmlns:a16="http://schemas.microsoft.com/office/drawing/2014/main" id="{FA39686C-BB2B-2848-B9D6-78CCA07C4707}"/>
              </a:ext>
            </a:extLst>
          </p:cNvPr>
          <p:cNvCxnSpPr>
            <a:stCxn id="30" idx="1"/>
            <a:endCxn id="29" idx="3"/>
          </p:cNvCxnSpPr>
          <p:nvPr/>
        </p:nvCxnSpPr>
        <p:spPr>
          <a:xfrm rot="10800000">
            <a:off x="5435600" y="3861148"/>
            <a:ext cx="215900" cy="1587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2 76">
            <a:extLst>
              <a:ext uri="{FF2B5EF4-FFF2-40B4-BE49-F238E27FC236}">
                <a16:creationId xmlns:a16="http://schemas.microsoft.com/office/drawing/2014/main" id="{57BD0334-BC93-0C44-A7E4-BBB17A01CA41}"/>
              </a:ext>
            </a:extLst>
          </p:cNvPr>
          <p:cNvCxnSpPr>
            <a:stCxn id="30" idx="2"/>
            <a:endCxn id="31" idx="0"/>
          </p:cNvCxnSpPr>
          <p:nvPr/>
        </p:nvCxnSpPr>
        <p:spPr>
          <a:xfrm rot="16200000" flipH="1">
            <a:off x="6588919" y="3968304"/>
            <a:ext cx="790575" cy="1008063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2 79">
            <a:extLst>
              <a:ext uri="{FF2B5EF4-FFF2-40B4-BE49-F238E27FC236}">
                <a16:creationId xmlns:a16="http://schemas.microsoft.com/office/drawing/2014/main" id="{2CA6D8FE-83CA-C948-A227-71185728DF84}"/>
              </a:ext>
            </a:extLst>
          </p:cNvPr>
          <p:cNvCxnSpPr>
            <a:stCxn id="29" idx="2"/>
            <a:endCxn id="33" idx="0"/>
          </p:cNvCxnSpPr>
          <p:nvPr/>
        </p:nvCxnSpPr>
        <p:spPr>
          <a:xfrm rot="5400000">
            <a:off x="3528219" y="3212654"/>
            <a:ext cx="215900" cy="19446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2 83">
            <a:extLst>
              <a:ext uri="{FF2B5EF4-FFF2-40B4-BE49-F238E27FC236}">
                <a16:creationId xmlns:a16="http://schemas.microsoft.com/office/drawing/2014/main" id="{947BADC7-7B4C-2F4F-95D3-5B6D630872EA}"/>
              </a:ext>
            </a:extLst>
          </p:cNvPr>
          <p:cNvCxnSpPr>
            <a:stCxn id="28" idx="2"/>
            <a:endCxn id="32" idx="0"/>
          </p:cNvCxnSpPr>
          <p:nvPr/>
        </p:nvCxnSpPr>
        <p:spPr>
          <a:xfrm rot="16200000" flipH="1">
            <a:off x="3528219" y="3212654"/>
            <a:ext cx="215900" cy="19446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2 86">
            <a:extLst>
              <a:ext uri="{FF2B5EF4-FFF2-40B4-BE49-F238E27FC236}">
                <a16:creationId xmlns:a16="http://schemas.microsoft.com/office/drawing/2014/main" id="{ED82CFA0-DCB1-D447-945B-2D5A07407958}"/>
              </a:ext>
            </a:extLst>
          </p:cNvPr>
          <p:cNvCxnSpPr>
            <a:stCxn id="29" idx="2"/>
            <a:endCxn id="32" idx="0"/>
          </p:cNvCxnSpPr>
          <p:nvPr/>
        </p:nvCxnSpPr>
        <p:spPr>
          <a:xfrm rot="5400000">
            <a:off x="4498975" y="4184998"/>
            <a:ext cx="217487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2 89">
            <a:extLst>
              <a:ext uri="{FF2B5EF4-FFF2-40B4-BE49-F238E27FC236}">
                <a16:creationId xmlns:a16="http://schemas.microsoft.com/office/drawing/2014/main" id="{F95AE691-4119-514A-9F39-1F2234D055C8}"/>
              </a:ext>
            </a:extLst>
          </p:cNvPr>
          <p:cNvCxnSpPr>
            <a:stCxn id="33" idx="2"/>
            <a:endCxn id="34" idx="0"/>
          </p:cNvCxnSpPr>
          <p:nvPr/>
        </p:nvCxnSpPr>
        <p:spPr>
          <a:xfrm rot="5400000">
            <a:off x="2591594" y="4796979"/>
            <a:ext cx="146050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2 92">
            <a:extLst>
              <a:ext uri="{FF2B5EF4-FFF2-40B4-BE49-F238E27FC236}">
                <a16:creationId xmlns:a16="http://schemas.microsoft.com/office/drawing/2014/main" id="{B4FA38BE-40F4-BD46-A1C9-3D3FE26AB701}"/>
              </a:ext>
            </a:extLst>
          </p:cNvPr>
          <p:cNvCxnSpPr>
            <a:stCxn id="34" idx="2"/>
            <a:endCxn id="35" idx="0"/>
          </p:cNvCxnSpPr>
          <p:nvPr/>
        </p:nvCxnSpPr>
        <p:spPr>
          <a:xfrm rot="5400000">
            <a:off x="2591595" y="5373241"/>
            <a:ext cx="144462" cy="317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2 95">
            <a:extLst>
              <a:ext uri="{FF2B5EF4-FFF2-40B4-BE49-F238E27FC236}">
                <a16:creationId xmlns:a16="http://schemas.microsoft.com/office/drawing/2014/main" id="{E832BC0C-6C55-0B48-BDEC-7995F3032832}"/>
              </a:ext>
            </a:extLst>
          </p:cNvPr>
          <p:cNvCxnSpPr>
            <a:stCxn id="32" idx="2"/>
            <a:endCxn id="35" idx="3"/>
          </p:cNvCxnSpPr>
          <p:nvPr/>
        </p:nvCxnSpPr>
        <p:spPr>
          <a:xfrm rot="5400000">
            <a:off x="3582194" y="4635054"/>
            <a:ext cx="936625" cy="1116013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2 98">
            <a:extLst>
              <a:ext uri="{FF2B5EF4-FFF2-40B4-BE49-F238E27FC236}">
                <a16:creationId xmlns:a16="http://schemas.microsoft.com/office/drawing/2014/main" id="{AF0BCCC8-53B9-E14C-AEF0-DA52C2943251}"/>
              </a:ext>
            </a:extLst>
          </p:cNvPr>
          <p:cNvCxnSpPr>
            <a:stCxn id="36" idx="1"/>
            <a:endCxn id="35" idx="0"/>
          </p:cNvCxnSpPr>
          <p:nvPr/>
        </p:nvCxnSpPr>
        <p:spPr>
          <a:xfrm rot="10800000" flipV="1">
            <a:off x="2663825" y="5085110"/>
            <a:ext cx="2268538" cy="360363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2 103">
            <a:extLst>
              <a:ext uri="{FF2B5EF4-FFF2-40B4-BE49-F238E27FC236}">
                <a16:creationId xmlns:a16="http://schemas.microsoft.com/office/drawing/2014/main" id="{ADE5E9D0-0C8C-CA44-9117-A55844038D28}"/>
              </a:ext>
            </a:extLst>
          </p:cNvPr>
          <p:cNvCxnSpPr>
            <a:stCxn id="36" idx="1"/>
            <a:endCxn id="37" idx="0"/>
          </p:cNvCxnSpPr>
          <p:nvPr/>
        </p:nvCxnSpPr>
        <p:spPr>
          <a:xfrm rot="10800000" flipV="1">
            <a:off x="4608513" y="5085110"/>
            <a:ext cx="323850" cy="360363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2 106">
            <a:extLst>
              <a:ext uri="{FF2B5EF4-FFF2-40B4-BE49-F238E27FC236}">
                <a16:creationId xmlns:a16="http://schemas.microsoft.com/office/drawing/2014/main" id="{C9CEE4B6-87C7-D741-9C22-F7401C7AD223}"/>
              </a:ext>
            </a:extLst>
          </p:cNvPr>
          <p:cNvCxnSpPr>
            <a:stCxn id="37" idx="2"/>
            <a:endCxn id="38" idx="0"/>
          </p:cNvCxnSpPr>
          <p:nvPr/>
        </p:nvCxnSpPr>
        <p:spPr>
          <a:xfrm rot="5400000">
            <a:off x="4536281" y="5949504"/>
            <a:ext cx="142875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2 109">
            <a:extLst>
              <a:ext uri="{FF2B5EF4-FFF2-40B4-BE49-F238E27FC236}">
                <a16:creationId xmlns:a16="http://schemas.microsoft.com/office/drawing/2014/main" id="{B71590B1-79E5-4046-8BF4-80E8831646A1}"/>
              </a:ext>
            </a:extLst>
          </p:cNvPr>
          <p:cNvCxnSpPr>
            <a:stCxn id="35" idx="2"/>
            <a:endCxn id="38" idx="1"/>
          </p:cNvCxnSpPr>
          <p:nvPr/>
        </p:nvCxnSpPr>
        <p:spPr>
          <a:xfrm rot="16200000" flipH="1">
            <a:off x="2969419" y="5571679"/>
            <a:ext cx="360362" cy="97155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2 112">
            <a:extLst>
              <a:ext uri="{FF2B5EF4-FFF2-40B4-BE49-F238E27FC236}">
                <a16:creationId xmlns:a16="http://schemas.microsoft.com/office/drawing/2014/main" id="{2A1A8F0B-8556-7C45-BBDA-ED4872663C8A}"/>
              </a:ext>
            </a:extLst>
          </p:cNvPr>
          <p:cNvCxnSpPr>
            <a:stCxn id="31" idx="2"/>
            <a:endCxn id="38" idx="3"/>
          </p:cNvCxnSpPr>
          <p:nvPr/>
        </p:nvCxnSpPr>
        <p:spPr>
          <a:xfrm rot="5400000">
            <a:off x="6065838" y="4815235"/>
            <a:ext cx="936625" cy="190817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90F08E86-3150-A346-AD39-080C72B6699D}"/>
              </a:ext>
            </a:extLst>
          </p:cNvPr>
          <p:cNvCxnSpPr>
            <a:stCxn id="29" idx="3"/>
            <a:endCxn id="36" idx="0"/>
          </p:cNvCxnSpPr>
          <p:nvPr/>
        </p:nvCxnSpPr>
        <p:spPr>
          <a:xfrm>
            <a:off x="5435600" y="3861148"/>
            <a:ext cx="325438" cy="100647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19C04E2B-DF46-2C44-858D-F2CD3269C637}"/>
              </a:ext>
            </a:extLst>
          </p:cNvPr>
          <p:cNvCxnSpPr>
            <a:stCxn id="32" idx="2"/>
            <a:endCxn id="36" idx="1"/>
          </p:cNvCxnSpPr>
          <p:nvPr/>
        </p:nvCxnSpPr>
        <p:spPr>
          <a:xfrm rot="16200000" flipH="1">
            <a:off x="4591050" y="4742211"/>
            <a:ext cx="358775" cy="32385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CC600DF7-5848-1F45-B7B7-F010284A3145}"/>
              </a:ext>
            </a:extLst>
          </p:cNvPr>
          <p:cNvCxnSpPr>
            <a:stCxn id="36" idx="2"/>
            <a:endCxn id="38" idx="3"/>
          </p:cNvCxnSpPr>
          <p:nvPr/>
        </p:nvCxnSpPr>
        <p:spPr>
          <a:xfrm rot="5400000">
            <a:off x="5202238" y="5678835"/>
            <a:ext cx="936625" cy="18097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>
            <a:extLst>
              <a:ext uri="{FF2B5EF4-FFF2-40B4-BE49-F238E27FC236}">
                <a16:creationId xmlns:a16="http://schemas.microsoft.com/office/drawing/2014/main" id="{F4D24D8C-0342-E648-BA4C-904E033353AF}"/>
              </a:ext>
            </a:extLst>
          </p:cNvPr>
          <p:cNvSpPr/>
          <p:nvPr/>
        </p:nvSpPr>
        <p:spPr>
          <a:xfrm>
            <a:off x="6732662" y="2853209"/>
            <a:ext cx="1655762" cy="4318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900" b="1" dirty="0">
                <a:solidFill>
                  <a:schemeClr val="accent6"/>
                </a:solidFill>
                <a:highlight>
                  <a:srgbClr val="FFFF00"/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Competitive </a:t>
            </a:r>
            <a:r>
              <a:rPr lang="it-IT" sz="900" b="1" dirty="0" err="1">
                <a:solidFill>
                  <a:schemeClr val="accent6"/>
                </a:solidFill>
                <a:highlight>
                  <a:srgbClr val="FFFF00"/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Advantage</a:t>
            </a:r>
            <a:endParaRPr lang="it-IT" sz="900" b="1" dirty="0">
              <a:solidFill>
                <a:schemeClr val="accent6"/>
              </a:solidFill>
              <a:highlight>
                <a:srgbClr val="FFFF00"/>
              </a:highligh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it-IT" sz="900" b="1" dirty="0">
                <a:solidFill>
                  <a:schemeClr val="accent6"/>
                </a:solidFill>
                <a:highlight>
                  <a:srgbClr val="FFFF00"/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it-IT" sz="900" b="1" dirty="0" err="1">
                <a:solidFill>
                  <a:schemeClr val="accent6"/>
                </a:solidFill>
                <a:highlight>
                  <a:srgbClr val="FFFF00"/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M.Porter</a:t>
            </a:r>
            <a:r>
              <a:rPr lang="it-IT" sz="900" b="1" dirty="0">
                <a:solidFill>
                  <a:schemeClr val="accent6"/>
                </a:solidFill>
                <a:highlight>
                  <a:srgbClr val="FFFF00"/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, 1985)</a:t>
            </a:r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FC723F4F-62A0-EB4D-93E8-3E30407B4DAB}"/>
              </a:ext>
            </a:extLst>
          </p:cNvPr>
          <p:cNvSpPr/>
          <p:nvPr/>
        </p:nvSpPr>
        <p:spPr>
          <a:xfrm>
            <a:off x="6732662" y="2060873"/>
            <a:ext cx="1655762" cy="4318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9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Corporate </a:t>
            </a:r>
            <a:r>
              <a:rPr lang="it-IT" sz="900" b="1" dirty="0" err="1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Strategy</a:t>
            </a:r>
            <a:endParaRPr lang="it-IT" sz="900" b="1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it-IT" sz="900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it-IT" sz="900" dirty="0" err="1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Ansoff</a:t>
            </a:r>
            <a:r>
              <a:rPr lang="it-IT" sz="900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, 1965)</a:t>
            </a:r>
          </a:p>
        </p:txBody>
      </p: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8B0E32EE-0451-C047-8034-EB53AC56E4FE}"/>
              </a:ext>
            </a:extLst>
          </p:cNvPr>
          <p:cNvCxnSpPr/>
          <p:nvPr/>
        </p:nvCxnSpPr>
        <p:spPr>
          <a:xfrm rot="5400000">
            <a:off x="7451873" y="2707804"/>
            <a:ext cx="287338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64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420737"/>
            <a:ext cx="8458200" cy="1584327"/>
          </a:xfrm>
        </p:spPr>
        <p:txBody>
          <a:bodyPr>
            <a:noAutofit/>
          </a:bodyPr>
          <a:lstStyle/>
          <a:p>
            <a:pPr algn="l"/>
            <a:br>
              <a:rPr lang="it-IT" sz="2600" dirty="0">
                <a:latin typeface="Dosis"/>
              </a:rPr>
            </a:br>
            <a:br>
              <a:rPr lang="it-IT" sz="2600" dirty="0">
                <a:latin typeface="Dosis"/>
              </a:rPr>
            </a:br>
            <a:r>
              <a:rPr lang="it-IT" sz="2600" dirty="0">
                <a:latin typeface="Dosis"/>
              </a:rPr>
              <a:t> Come nasce lo Scenario Planning</a:t>
            </a:r>
            <a:endParaRPr lang="it-IT" sz="2600" dirty="0">
              <a:solidFill>
                <a:schemeClr val="bg1"/>
              </a:solidFill>
              <a:latin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67315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-99392"/>
            <a:ext cx="8072494" cy="1143000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Come nasce lo  Scenario Planning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8" name="Rettangolo 17">
            <a:extLst>
              <a:ext uri="{FF2B5EF4-FFF2-40B4-BE49-F238E27FC236}">
                <a16:creationId xmlns:a16="http://schemas.microsoft.com/office/drawing/2014/main" id="{3C8842FB-CA1A-4050-8AFF-6C8009286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836712"/>
            <a:ext cx="7742094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it-IT" sz="28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1985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pt-BR" altLang="it-IT" sz="28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Pierre </a:t>
            </a:r>
            <a:r>
              <a:rPr lang="pt-BR" altLang="it-IT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Wack</a:t>
            </a:r>
            <a:r>
              <a:rPr lang="pt-BR" altLang="it-IT" sz="28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: </a:t>
            </a:r>
            <a:r>
              <a:rPr lang="pt-BR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«</a:t>
            </a:r>
            <a:r>
              <a:rPr lang="pt-BR" altLang="it-IT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Scenarios</a:t>
            </a:r>
            <a:r>
              <a:rPr lang="pt-BR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: </a:t>
            </a:r>
            <a:r>
              <a:rPr lang="pt-BR" altLang="it-IT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Unchartered</a:t>
            </a:r>
            <a:r>
              <a:rPr lang="pt-BR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Waters </a:t>
            </a:r>
            <a:r>
              <a:rPr lang="pt-BR" altLang="it-IT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Ahead</a:t>
            </a:r>
            <a:r>
              <a:rPr lang="pt-BR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» </a:t>
            </a:r>
            <a:r>
              <a:rPr lang="pt-BR" altLang="it-IT" sz="28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(Harvard  Bus. </a:t>
            </a:r>
            <a:r>
              <a:rPr lang="pt-BR" altLang="it-IT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Review</a:t>
            </a:r>
            <a:r>
              <a:rPr lang="pt-BR" altLang="it-IT" sz="28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– </a:t>
            </a:r>
            <a:r>
              <a:rPr lang="pt-BR" altLang="it-IT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</a:t>
            </a:r>
            <a:r>
              <a:rPr lang="pt-BR" altLang="it-IT" sz="28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5)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pt-BR" altLang="it-IT" sz="2800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pt-BR" altLang="it-IT" sz="2800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pt-BR" altLang="it-IT" sz="28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1985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pt-BR" altLang="it-IT" sz="28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Michael Porter: </a:t>
            </a:r>
            <a:r>
              <a:rPr lang="pt-BR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«</a:t>
            </a:r>
            <a:r>
              <a:rPr lang="pt-BR" altLang="it-IT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Competitive</a:t>
            </a:r>
            <a:r>
              <a:rPr lang="pt-BR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Strategy</a:t>
            </a:r>
            <a:r>
              <a:rPr lang="pt-BR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», </a:t>
            </a:r>
            <a:r>
              <a:rPr lang="pt-BR" altLang="it-IT" sz="28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The </a:t>
            </a:r>
            <a:r>
              <a:rPr lang="pt-BR" altLang="it-IT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Free</a:t>
            </a:r>
            <a:r>
              <a:rPr lang="pt-BR" altLang="it-IT" sz="28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Press, </a:t>
            </a:r>
            <a:r>
              <a:rPr lang="pt-BR" altLang="it-IT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Capitolo</a:t>
            </a:r>
            <a:r>
              <a:rPr lang="pt-BR" altLang="it-IT" sz="28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13 </a:t>
            </a:r>
            <a:r>
              <a:rPr lang="pt-BR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«</a:t>
            </a:r>
            <a:r>
              <a:rPr lang="pt-BR" altLang="it-IT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Industry</a:t>
            </a:r>
            <a:r>
              <a:rPr lang="pt-BR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Scenarios</a:t>
            </a:r>
            <a:r>
              <a:rPr lang="pt-BR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and</a:t>
            </a:r>
            <a:r>
              <a:rPr lang="pt-BR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Compettive</a:t>
            </a:r>
            <a:r>
              <a:rPr lang="pt-BR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Strategy</a:t>
            </a:r>
            <a:r>
              <a:rPr lang="pt-BR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under</a:t>
            </a:r>
            <a:r>
              <a:rPr lang="pt-BR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Uncertainty</a:t>
            </a:r>
            <a:r>
              <a:rPr lang="pt-BR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»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pt-BR" altLang="it-IT" sz="2800" b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pt-BR" altLang="it-IT" sz="28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1986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pt-BR" altLang="it-IT" sz="28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Pierre </a:t>
            </a:r>
            <a:r>
              <a:rPr lang="pt-BR" altLang="it-IT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Wack</a:t>
            </a:r>
            <a:r>
              <a:rPr lang="pt-BR" altLang="it-IT" sz="28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: </a:t>
            </a:r>
            <a:r>
              <a:rPr lang="pt-BR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«</a:t>
            </a:r>
            <a:r>
              <a:rPr lang="pt-BR" altLang="it-IT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Scenarios</a:t>
            </a:r>
            <a:r>
              <a:rPr lang="pt-BR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: </a:t>
            </a:r>
            <a:r>
              <a:rPr lang="pt-BR" altLang="it-IT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Shooting</a:t>
            </a:r>
            <a:r>
              <a:rPr lang="pt-BR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the</a:t>
            </a:r>
            <a:r>
              <a:rPr lang="pt-BR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Rapids» </a:t>
            </a:r>
            <a:r>
              <a:rPr lang="pt-BR" altLang="it-IT" sz="28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(Harvard </a:t>
            </a:r>
            <a:r>
              <a:rPr lang="pt-BR" altLang="it-IT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Busin</a:t>
            </a:r>
            <a:r>
              <a:rPr lang="pt-BR" altLang="it-IT" sz="28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 </a:t>
            </a:r>
            <a:r>
              <a:rPr lang="pt-BR" altLang="it-IT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Review</a:t>
            </a:r>
            <a:r>
              <a:rPr lang="pt-BR" altLang="it-IT" sz="28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)</a:t>
            </a:r>
            <a:endParaRPr lang="pt-BR" altLang="it-IT" sz="2800" b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pt-BR" altLang="it-IT" sz="2800" i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pt-BR" altLang="it-IT" sz="2800" i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t-BR" altLang="it-IT" sz="28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1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-99392"/>
            <a:ext cx="8072494" cy="1143000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1. Perché fare Scenario Planning</a:t>
            </a:r>
          </a:p>
        </p:txBody>
      </p:sp>
      <p:sp>
        <p:nvSpPr>
          <p:cNvPr id="4" name="Rettangolo 17"/>
          <p:cNvSpPr>
            <a:spLocks noChangeArrowheads="1"/>
          </p:cNvSpPr>
          <p:nvPr/>
        </p:nvSpPr>
        <p:spPr bwMode="auto">
          <a:xfrm>
            <a:off x="971600" y="620688"/>
            <a:ext cx="8134598" cy="969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 principali lavori dedicati allo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SCENARIO PLANNING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it-IT" altLang="it-IT" sz="28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1988 G. Scifo (a cura di): </a:t>
            </a:r>
            <a:r>
              <a:rPr lang="it-IT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Gli scenari come strumenti di previsione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it-IT" altLang="it-IT" sz="2800" b="1" i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spcBef>
                <a:spcPct val="0"/>
              </a:spcBef>
              <a:buAutoNum type="arabicPlain" startAt="1988"/>
            </a:pPr>
            <a:r>
              <a:rPr lang="it-IT" altLang="it-IT" sz="28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A. Martelli </a:t>
            </a:r>
            <a:r>
              <a:rPr lang="it-IT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Scenari e strategie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it-IT" altLang="it-IT" sz="2800" i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spcBef>
                <a:spcPct val="0"/>
              </a:spcBef>
              <a:buAutoNum type="arabicPlain" startAt="1991"/>
            </a:pPr>
            <a:r>
              <a:rPr lang="it-IT" altLang="it-IT" sz="28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P. </a:t>
            </a:r>
            <a:r>
              <a:rPr lang="it-IT" altLang="it-IT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Schwartz</a:t>
            </a:r>
            <a:r>
              <a:rPr lang="it-IT" altLang="it-IT" sz="28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The Art</a:t>
            </a:r>
            <a:r>
              <a:rPr lang="it-IT" altLang="it-IT" sz="28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of the Long </a:t>
            </a:r>
            <a:r>
              <a:rPr lang="it-IT" altLang="it-IT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View</a:t>
            </a:r>
            <a:endParaRPr lang="it-IT" altLang="it-IT" sz="2800" b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it-IT" altLang="it-IT" sz="2800" b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it-IT" altLang="it-IT" sz="28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1995 P. </a:t>
            </a:r>
            <a:r>
              <a:rPr lang="it-IT" altLang="it-IT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Schoemaker</a:t>
            </a:r>
            <a:r>
              <a:rPr lang="it-IT" altLang="it-IT" sz="28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Scenario planning: a </a:t>
            </a:r>
            <a:r>
              <a:rPr lang="it-IT" altLang="it-IT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tool</a:t>
            </a:r>
            <a:r>
              <a:rPr lang="it-IT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for </a:t>
            </a:r>
            <a:r>
              <a:rPr lang="it-IT" altLang="it-IT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strategic</a:t>
            </a:r>
            <a:r>
              <a:rPr lang="it-IT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thinking</a:t>
            </a:r>
            <a:r>
              <a:rPr lang="it-IT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(</a:t>
            </a:r>
            <a:r>
              <a:rPr lang="it-IT" altLang="it-IT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Mit</a:t>
            </a:r>
            <a:r>
              <a:rPr lang="it-IT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it-IT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endParaRPr lang="it-IT" altLang="it-IT" sz="2800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it-IT" altLang="it-IT" sz="28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1998 G. </a:t>
            </a:r>
            <a:r>
              <a:rPr lang="it-IT" altLang="it-IT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Ringland</a:t>
            </a:r>
            <a:r>
              <a:rPr lang="it-IT" altLang="it-IT" sz="28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Scenario planning. </a:t>
            </a:r>
            <a:r>
              <a:rPr lang="it-IT" altLang="it-IT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Managing</a:t>
            </a:r>
            <a:r>
              <a:rPr lang="it-IT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for the future</a:t>
            </a:r>
            <a:endParaRPr lang="it-IT" altLang="it-IT" sz="2800" b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it-IT" altLang="it-IT" sz="2800" b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spcBef>
                <a:spcPct val="0"/>
              </a:spcBef>
              <a:buAutoNum type="arabicPlain" startAt="1991"/>
            </a:pPr>
            <a:endParaRPr lang="it-IT" altLang="it-IT" sz="2800" b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spcBef>
                <a:spcPct val="0"/>
              </a:spcBef>
              <a:buAutoNum type="arabicPlain" startAt="1991"/>
            </a:pPr>
            <a:endParaRPr lang="it-IT" altLang="it-IT" sz="2800" b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spcBef>
                <a:spcPct val="0"/>
              </a:spcBef>
              <a:buAutoNum type="arabicPlain" startAt="1988"/>
            </a:pPr>
            <a:endParaRPr lang="it-IT" altLang="it-IT" sz="2800" b="1" i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spcBef>
                <a:spcPct val="0"/>
              </a:spcBef>
              <a:buAutoNum type="arabicPlain" startAt="1988"/>
            </a:pPr>
            <a:endParaRPr lang="it-IT" altLang="it-IT" sz="2800" b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it-IT" alt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it-IT" alt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it-IT" alt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62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-99392"/>
            <a:ext cx="8072494" cy="1143000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Come nasce lo Scenario Planning</a:t>
            </a:r>
          </a:p>
        </p:txBody>
      </p:sp>
      <p:sp>
        <p:nvSpPr>
          <p:cNvPr id="4" name="Rettangolo 17"/>
          <p:cNvSpPr>
            <a:spLocks noChangeArrowheads="1"/>
          </p:cNvSpPr>
          <p:nvPr/>
        </p:nvSpPr>
        <p:spPr bwMode="auto">
          <a:xfrm>
            <a:off x="971600" y="-99392"/>
            <a:ext cx="8134598" cy="827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it-IT" altLang="it-IT" sz="28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it-IT" altLang="it-IT" sz="28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it-IT" altLang="it-IT" sz="28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Un percorso che è ancora aperto. Dopo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it-IT" altLang="it-IT" sz="28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2000 D. </a:t>
            </a:r>
            <a:r>
              <a:rPr lang="it-IT" altLang="it-IT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Garvin</a:t>
            </a:r>
            <a:r>
              <a:rPr lang="it-IT" altLang="it-IT" sz="28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- </a:t>
            </a:r>
            <a:r>
              <a:rPr lang="it-IT" altLang="it-IT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Levesque</a:t>
            </a:r>
            <a:r>
              <a:rPr lang="it-IT" altLang="it-IT" sz="28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 note on Scenario Planning (</a:t>
            </a:r>
            <a:r>
              <a:rPr lang="it-IT" altLang="it-IT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Hbr</a:t>
            </a:r>
            <a:r>
              <a:rPr lang="it-IT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it-IT" altLang="it-IT" sz="2800" i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it-IT" altLang="it-IT" sz="28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2003</a:t>
            </a:r>
            <a:r>
              <a:rPr lang="it-IT" altLang="it-IT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Lindgren-Bandhold-Pilbeam</a:t>
            </a:r>
            <a:r>
              <a:rPr lang="it-IT" altLang="it-IT" sz="28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Scenario planning. The link </a:t>
            </a:r>
            <a:r>
              <a:rPr lang="it-IT" altLang="it-IT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between</a:t>
            </a:r>
            <a:r>
              <a:rPr lang="it-IT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future and </a:t>
            </a:r>
            <a:r>
              <a:rPr lang="it-IT" altLang="it-IT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strategy</a:t>
            </a:r>
            <a:endParaRPr lang="it-IT" altLang="it-IT" sz="2800" i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it-IT" altLang="it-IT" sz="2800" b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it-IT" altLang="it-IT" sz="28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2013 Wilkinson-</a:t>
            </a:r>
            <a:r>
              <a:rPr lang="it-IT" altLang="it-IT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Kupers</a:t>
            </a:r>
            <a:r>
              <a:rPr lang="it-IT" altLang="it-IT" sz="28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Living in the future (</a:t>
            </a:r>
            <a:r>
              <a:rPr lang="it-IT" altLang="it-IT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Hbr</a:t>
            </a:r>
            <a:r>
              <a:rPr lang="it-IT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it-IT" altLang="it-IT" sz="2800" b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it-IT" altLang="it-IT" sz="28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2014 A. Bubbio</a:t>
            </a:r>
            <a:r>
              <a:rPr lang="it-IT" altLang="it-IT" sz="28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(a cura di)</a:t>
            </a:r>
            <a:r>
              <a:rPr lang="it-IT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Scenario planning. Per presagire più che prevedere l’evoluzione di un business 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it-IT" altLang="it-IT" sz="2800" b="1" i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it-IT" altLang="it-IT" sz="28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2015   M. </a:t>
            </a:r>
            <a:r>
              <a:rPr lang="it-IT" altLang="it-IT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Unnia</a:t>
            </a:r>
            <a:r>
              <a:rPr lang="it-IT" altLang="it-IT" sz="28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L’arte della predizione</a:t>
            </a:r>
            <a:endParaRPr lang="it-IT" altLang="it-IT" sz="2800" b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it-IT" altLang="it-IT" sz="2800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it-IT" alt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it-IT" alt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it-IT" alt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57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-99392"/>
            <a:ext cx="8072494" cy="1143000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1. Perché fare Scenario Planning</a:t>
            </a:r>
          </a:p>
        </p:txBody>
      </p:sp>
      <p:sp>
        <p:nvSpPr>
          <p:cNvPr id="4" name="Rettangolo 17"/>
          <p:cNvSpPr>
            <a:spLocks noChangeArrowheads="1"/>
          </p:cNvSpPr>
          <p:nvPr/>
        </p:nvSpPr>
        <p:spPr bwMode="auto">
          <a:xfrm>
            <a:off x="971600" y="1336694"/>
            <a:ext cx="8134598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IN PARTICOLARE…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SCENARIO PLANNING: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it-IT" altLang="it-IT" sz="28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it-IT" altLang="it-IT" sz="28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 algn="just" eaLnBrk="1" hangingPunct="1">
              <a:spcBef>
                <a:spcPct val="0"/>
              </a:spcBef>
              <a:buFont typeface="+mj-lt"/>
              <a:buAutoNum type="alphaLcPeriod"/>
            </a:pPr>
            <a:r>
              <a:rPr lang="it-IT" altLang="it-IT" sz="2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Costringe ad alzare lo sguardo, a pensare al futuro; ai fenomeni che potranno condizionare l’evolversi del territorio nel quale ci si muove</a:t>
            </a:r>
          </a:p>
          <a:p>
            <a:pPr marL="514350" indent="-514350" algn="just" eaLnBrk="1" hangingPunct="1">
              <a:spcBef>
                <a:spcPct val="0"/>
              </a:spcBef>
              <a:buFont typeface="+mj-lt"/>
              <a:buAutoNum type="alphaLcPeriod"/>
            </a:pPr>
            <a:endParaRPr lang="it-IT" altLang="it-IT" sz="28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800" b="1" i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IMMAGINARE IL FUTURO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it-IT" altLang="it-IT" sz="28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it-IT" alt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it-IT" alt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it-IT" alt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153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-99392"/>
            <a:ext cx="8072494" cy="1143000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1. Perché fare Scenario Planning</a:t>
            </a:r>
          </a:p>
        </p:txBody>
      </p:sp>
      <p:sp>
        <p:nvSpPr>
          <p:cNvPr id="4" name="Rettangolo 17"/>
          <p:cNvSpPr>
            <a:spLocks noChangeArrowheads="1"/>
          </p:cNvSpPr>
          <p:nvPr/>
        </p:nvSpPr>
        <p:spPr bwMode="auto">
          <a:xfrm>
            <a:off x="971600" y="1082342"/>
            <a:ext cx="8134598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IN PARTICOLARE…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SCENARIO PLANNING: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it-IT" altLang="it-IT" sz="28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it-IT" altLang="it-IT" sz="28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it-IT" altLang="it-IT" sz="2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b. Analizzare il Contesto Esterno nel quale verrà calata la strategia; per cercare di delineare una «mappa del territorio» almeno nei suoi tratti caratterizzanti: il terreno sarà in discesa, pianeggiante o in salita e con quale dislivello ?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it-IT" altLang="it-IT" sz="28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it-IT" sz="2000" i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it-IT" altLang="it-IT" sz="2000" i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ella convinzione che sia meglio una mappa nei suoi elementi caratterizzanti almeno tratteggiata, piuttosto che una «mappa muta» 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it-IT" altLang="it-IT" sz="28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it-IT" alt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it-IT" alt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it-IT" alt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9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2235</TotalTime>
  <Words>952</Words>
  <Application>Microsoft Macintosh PowerPoint</Application>
  <PresentationFormat>Presentazione su schermo (4:3)</PresentationFormat>
  <Paragraphs>231</Paragraphs>
  <Slides>18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Arial</vt:lpstr>
      <vt:lpstr>Calibri</vt:lpstr>
      <vt:lpstr>Dosis</vt:lpstr>
      <vt:lpstr>Open Sans</vt:lpstr>
      <vt:lpstr>Tahoma</vt:lpstr>
      <vt:lpstr>Times New Roman</vt:lpstr>
      <vt:lpstr>Wingdings</vt:lpstr>
      <vt:lpstr>Tema di Office</vt:lpstr>
      <vt:lpstr>Quando e Come lo Scenario Planning</vt:lpstr>
      <vt:lpstr>   Quando nasce lo Scenario Planning</vt:lpstr>
      <vt:lpstr>Presentazione standard di PowerPoint</vt:lpstr>
      <vt:lpstr>   Come nasce lo Scenario Planning</vt:lpstr>
      <vt:lpstr>Come nasce lo  Scenario Planning</vt:lpstr>
      <vt:lpstr>1. Perché fare Scenario Planning</vt:lpstr>
      <vt:lpstr>Come nasce lo Scenario Planning</vt:lpstr>
      <vt:lpstr>1. Perché fare Scenario Planning</vt:lpstr>
      <vt:lpstr>1. Perché fare Scenario Planning</vt:lpstr>
      <vt:lpstr>1. Perché fare Scenario Planning</vt:lpstr>
      <vt:lpstr>1. Perché fare Scenario Planning</vt:lpstr>
      <vt:lpstr>1. Perché fare Scenario Planning</vt:lpstr>
      <vt:lpstr>1. Perché fare Scenario Planning</vt:lpstr>
      <vt:lpstr>1. Perché fare Scenario Planning</vt:lpstr>
      <vt:lpstr>1. Perché fare Scenario Planning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Alessio</dc:creator>
  <cp:lastModifiedBy>Alberto Bubbio</cp:lastModifiedBy>
  <cp:revision>134</cp:revision>
  <cp:lastPrinted>2018-04-26T13:48:15Z</cp:lastPrinted>
  <dcterms:created xsi:type="dcterms:W3CDTF">2017-12-22T10:43:54Z</dcterms:created>
  <dcterms:modified xsi:type="dcterms:W3CDTF">2019-10-13T15:14:05Z</dcterms:modified>
</cp:coreProperties>
</file>