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9" r:id="rId3"/>
    <p:sldId id="434" r:id="rId4"/>
    <p:sldId id="360" r:id="rId5"/>
    <p:sldId id="258" r:id="rId6"/>
    <p:sldId id="280" r:id="rId7"/>
    <p:sldId id="407" r:id="rId8"/>
    <p:sldId id="409" r:id="rId9"/>
    <p:sldId id="372" r:id="rId10"/>
    <p:sldId id="317" r:id="rId11"/>
    <p:sldId id="435" r:id="rId12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57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F3D90-41F6-40B3-A9B7-C284A6EB8A4A}" type="datetimeFigureOut">
              <a:rPr lang="it-IT" smtClean="0"/>
              <a:pPr/>
              <a:t>13/10/19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C4FFD-598F-41ED-B16F-8319947297F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07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7F43A-58F7-4A85-9C67-426E7B2A2236}" type="datetimeFigureOut">
              <a:rPr lang="it-IT" smtClean="0"/>
              <a:t>13/10/19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2A509-5EE7-4404-97AB-E12BBBC574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38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150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4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523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129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129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2A509-5EE7-4404-97AB-E12BBBC574C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17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ssio\Desktop\LIUC\Slide LiucBS Standard\Copertina Slide standard LIUC Business School 4-3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1584327"/>
          </a:xfrm>
        </p:spPr>
        <p:txBody>
          <a:bodyPr>
            <a:noAutofit/>
          </a:bodyPr>
          <a:lstStyle>
            <a:lvl1pPr>
              <a:defRPr sz="5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328750"/>
          </a:xfrm>
        </p:spPr>
        <p:txBody>
          <a:bodyPr/>
          <a:lstStyle>
            <a:lvl1pPr marL="0" indent="0" algn="ctr">
              <a:buNone/>
              <a:defRPr u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5ABF039-8CCE-4B6B-8925-F59F841F712E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Picture 2" descr="C:\Users\Alessio\Desktop\LIUC\Loghi BS\LBS-R_Neg_su-petrolio_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-24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1DBB-12A3-4F2A-8C59-183B5A6ECCF4}" type="datetime1">
              <a:rPr lang="it-IT" smtClean="0"/>
              <a:t>13/10/19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0088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28662" y="274638"/>
            <a:ext cx="5786478" cy="5851525"/>
          </a:xfrm>
        </p:spPr>
        <p:txBody>
          <a:bodyPr vert="eaVert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C97B-0CBE-4400-95D2-E618B21499AF}" type="datetime1">
              <a:rPr lang="it-IT" smtClean="0"/>
              <a:t>13/10/19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4B8C-26C6-4337-B1BA-A633F1A1FFC6}" type="datetime1">
              <a:rPr lang="it-IT" smtClean="0"/>
              <a:t>13/10/19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4406900"/>
            <a:ext cx="792961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0100" y="2906713"/>
            <a:ext cx="792961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00100" y="6356350"/>
            <a:ext cx="2133600" cy="365125"/>
          </a:xfrm>
        </p:spPr>
        <p:txBody>
          <a:bodyPr/>
          <a:lstStyle/>
          <a:p>
            <a:fld id="{6033AB90-814D-4357-BA4A-598C5DDF5854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605226" y="6356350"/>
            <a:ext cx="28956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62028" y="1600200"/>
            <a:ext cx="38957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255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B594-9478-4709-BC60-8D24C81E2060}" type="datetime1">
              <a:rPr lang="it-IT" smtClean="0"/>
              <a:t>13/10/19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00100" y="1535113"/>
            <a:ext cx="37862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00100" y="2174875"/>
            <a:ext cx="37862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879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879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26E4-24B9-4689-B4FB-D99B7C282187}" type="datetime1">
              <a:rPr lang="it-IT" smtClean="0"/>
              <a:t>13/10/19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11E2-803F-4546-B4E7-5D29C549CE2D}" type="datetime1">
              <a:rPr lang="it-IT" smtClean="0"/>
              <a:t>13/10/19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EFCF-9306-4158-A3D9-A3C787C06805}" type="datetime1">
              <a:rPr lang="it-IT" smtClean="0"/>
              <a:t>13/10/19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273050"/>
            <a:ext cx="29289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496" y="273050"/>
            <a:ext cx="492922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28662" y="1435100"/>
            <a:ext cx="292895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A26A-001E-43FC-8025-A262805A08EB}" type="datetime1">
              <a:rPr lang="it-IT" smtClean="0"/>
              <a:t>13/10/19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6591-538E-4089-9BB3-648A05C43D55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724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28662" y="1600200"/>
            <a:ext cx="80724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3820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7808A77-7AFB-451E-8C50-BCEE576A8351}" type="datetime1">
              <a:rPr lang="it-IT" smtClean="0"/>
              <a:t>13/10/19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0043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9611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8E6FBDF-9E59-4A5B-9451-3F121C3E5AA2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3074" name="Picture 2" descr="C:\Users\Alessio\Desktop\LIUC\Banda Laterale Slide standard LIUC Business School 4-3.png"/>
          <p:cNvPicPr>
            <a:picLocks noChangeAspect="1" noChangeArrowheads="1"/>
          </p:cNvPicPr>
          <p:nvPr userDrawn="1"/>
        </p:nvPicPr>
        <p:blipFill>
          <a:blip r:embed="rId13"/>
          <a:srcRect r="91407"/>
          <a:stretch>
            <a:fillRect/>
          </a:stretch>
        </p:blipFill>
        <p:spPr bwMode="auto">
          <a:xfrm>
            <a:off x="0" y="0"/>
            <a:ext cx="785786" cy="6858000"/>
          </a:xfrm>
          <a:prstGeom prst="rect">
            <a:avLst/>
          </a:prstGeom>
          <a:noFill/>
        </p:spPr>
      </p:pic>
      <p:pic>
        <p:nvPicPr>
          <p:cNvPr id="7" name="Picture 2" descr="C:\Users\Alessio\Desktop\LIUC\Loghi BS\LBS-R_Neg_su-petrolio_A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85728"/>
            <a:ext cx="785786" cy="78578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729"/>
            <a:ext cx="8566720" cy="1584327"/>
          </a:xfrm>
        </p:spPr>
        <p:txBody>
          <a:bodyPr>
            <a:noAutofit/>
          </a:bodyPr>
          <a:lstStyle/>
          <a:p>
            <a:pPr algn="l"/>
            <a:r>
              <a:rPr lang="it-IT" sz="2600" dirty="0" err="1">
                <a:latin typeface="Dosis" panose="02010503020202060003" pitchFamily="2" charset="0"/>
              </a:rPr>
              <a:t>Topic</a:t>
            </a:r>
            <a:r>
              <a:rPr lang="it-IT" sz="2600" dirty="0">
                <a:latin typeface="Dosis" panose="02010503020202060003" pitchFamily="2" charset="0"/>
              </a:rPr>
              <a:t> 4</a:t>
            </a:r>
            <a:br>
              <a:rPr lang="it-IT" sz="2600" dirty="0">
                <a:latin typeface="Dosis" panose="02010503020202060003" pitchFamily="2" charset="0"/>
              </a:rPr>
            </a:br>
            <a:r>
              <a:rPr lang="it-IT" sz="2600" dirty="0">
                <a:latin typeface="Dosis" panose="02010503020202060003" pitchFamily="2" charset="0"/>
              </a:rPr>
              <a:t>La pianificazione dello  Scenario</a:t>
            </a:r>
            <a:endParaRPr lang="it-IT" sz="2600" dirty="0">
              <a:solidFill>
                <a:schemeClr val="bg1"/>
              </a:solidFill>
              <a:latin typeface="Dosis" panose="02010503020202060003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4620530"/>
            <a:ext cx="6400800" cy="1328750"/>
          </a:xfrm>
        </p:spPr>
        <p:txBody>
          <a:bodyPr>
            <a:normAutofit/>
          </a:bodyPr>
          <a:lstStyle/>
          <a:p>
            <a:pPr algn="l"/>
            <a:r>
              <a:rPr lang="it-IT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Alberto Bubbio </a:t>
            </a:r>
          </a:p>
          <a:p>
            <a:pPr algn="l"/>
            <a:r>
              <a:rPr lang="it-IT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Liuc</a:t>
            </a:r>
            <a:r>
              <a:rPr lang="it-IT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Ottobre 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323856" cy="47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D381700F-1CA0-4C5E-84B2-037C834B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90" y="-171400"/>
            <a:ext cx="8072494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il 1°step per elaborare e condividere lo scenario prospettico (scenario macro di Paese)</a:t>
            </a:r>
          </a:p>
        </p:txBody>
      </p:sp>
    </p:spTree>
    <p:extLst>
      <p:ext uri="{BB962C8B-B14F-4D97-AF65-F5344CB8AC3E}">
        <p14:creationId xmlns:p14="http://schemas.microsoft.com/office/powerpoint/2010/main" val="3850468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il 1°step per elaborare e condividere lo scenario prospettico (scenari di singoli comparti)</a:t>
            </a:r>
          </a:p>
        </p:txBody>
      </p:sp>
      <p:sp>
        <p:nvSpPr>
          <p:cNvPr id="4" name="Rettangolo 17"/>
          <p:cNvSpPr>
            <a:spLocks noChangeArrowheads="1"/>
          </p:cNvSpPr>
          <p:nvPr/>
        </p:nvSpPr>
        <p:spPr bwMode="auto">
          <a:xfrm>
            <a:off x="755576" y="908720"/>
            <a:ext cx="8134598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it-IT" altLang="it-IT" sz="28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fase di elaborazione delle riflessioni sul futuro: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Muovere sempre dall’analisi del passato per ricordare ipotesi corrette e ipotesi rivelatesi «sbagliate».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Tre esempi: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a) Il settore dei prodotti Idro-termo-sanitari (</a:t>
            </a:r>
            <a:r>
              <a:rPr lang="it-IT" altLang="it-IT" sz="2800" b="1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Its</a:t>
            </a: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it-IT" altLang="it-IT" sz="28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b) Il settore dell’editoria (oltre ai libri quotidiani e riviste)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it-IT" altLang="it-IT" sz="28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c) Il settore del </a:t>
            </a:r>
            <a:r>
              <a:rPr lang="it-IT" altLang="it-IT" sz="2800" b="1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Food</a:t>
            </a: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&amp; </a:t>
            </a:r>
            <a:r>
              <a:rPr lang="it-IT" altLang="it-IT" sz="28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Beverage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it-IT" altLang="it-IT" sz="2800" b="1" dirty="0">
              <a:solidFill>
                <a:srgbClr val="0070C0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it-IT" alt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1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1. Perché fare Scenario Planning</a:t>
            </a:r>
          </a:p>
        </p:txBody>
      </p:sp>
      <p:sp>
        <p:nvSpPr>
          <p:cNvPr id="4" name="Rettangolo 17"/>
          <p:cNvSpPr>
            <a:spLocks noChangeArrowheads="1"/>
          </p:cNvSpPr>
          <p:nvPr/>
        </p:nvSpPr>
        <p:spPr bwMode="auto">
          <a:xfrm>
            <a:off x="755576" y="908720"/>
            <a:ext cx="813459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fase di elaborazione di riflessioni sul futuro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(siano esse presentate attraverso un piano, una </a:t>
            </a:r>
            <a:r>
              <a:rPr lang="it-IT" altLang="it-IT" sz="2800" b="1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Bsc</a:t>
            </a: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 una Cis)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è un momento fondamentale quello di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ANALISI DELL’AMBIENTE ESTERNO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it-IT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6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nettore 1 3"/>
          <p:cNvSpPr/>
          <p:nvPr/>
        </p:nvSpPr>
        <p:spPr>
          <a:xfrm rot="4904931">
            <a:off x="1485609" y="2678511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30" y="1325177"/>
                </a:moveTo>
                <a:arcTo wR="1464369" hR="1464369" stAng="11127261" swAng="2696293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5" name="Gruppo 34"/>
          <p:cNvGrpSpPr/>
          <p:nvPr/>
        </p:nvGrpSpPr>
        <p:grpSpPr>
          <a:xfrm>
            <a:off x="1002581" y="2060848"/>
            <a:ext cx="1688451" cy="1097493"/>
            <a:chOff x="1917714" y="1243"/>
            <a:chExt cx="1688451" cy="1097493"/>
          </a:xfrm>
        </p:grpSpPr>
        <p:sp>
          <p:nvSpPr>
            <p:cNvPr id="36" name="Rettangolo arrotondato 35"/>
            <p:cNvSpPr/>
            <p:nvPr/>
          </p:nvSpPr>
          <p:spPr>
            <a:xfrm>
              <a:off x="1917714" y="1243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7" name="Rettangolo 36"/>
            <p:cNvSpPr/>
            <p:nvPr/>
          </p:nvSpPr>
          <p:spPr>
            <a:xfrm>
              <a:off x="1971289" y="54818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it-IT" sz="2000" dirty="0">
                  <a:solidFill>
                    <a:srgbClr val="FFFFFF"/>
                  </a:solidFill>
                  <a:latin typeface="Open Sans"/>
                  <a:cs typeface="Arial" panose="020B0604020202020204" pitchFamily="34" charset="0"/>
                </a:rPr>
                <a:t>Scenario</a:t>
              </a:r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4167556" y="2993928"/>
            <a:ext cx="1688451" cy="1097493"/>
            <a:chOff x="1917714" y="1243"/>
            <a:chExt cx="1688451" cy="1097493"/>
          </a:xfrm>
        </p:grpSpPr>
        <p:sp>
          <p:nvSpPr>
            <p:cNvPr id="39" name="Rettangolo arrotondato 38"/>
            <p:cNvSpPr/>
            <p:nvPr/>
          </p:nvSpPr>
          <p:spPr>
            <a:xfrm>
              <a:off x="1917714" y="1243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0" name="Rettangolo 39"/>
            <p:cNvSpPr/>
            <p:nvPr/>
          </p:nvSpPr>
          <p:spPr>
            <a:xfrm>
              <a:off x="1971289" y="54818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>
                  <a:latin typeface="Open Sans"/>
                  <a:cs typeface="Arial" panose="020B0604020202020204" pitchFamily="34" charset="0"/>
                </a:rPr>
                <a:t>Strategy formulation</a:t>
              </a:r>
            </a:p>
          </p:txBody>
        </p:sp>
      </p:grpSp>
      <p:sp>
        <p:nvSpPr>
          <p:cNvPr id="41" name="Connettore 1 5"/>
          <p:cNvSpPr/>
          <p:nvPr/>
        </p:nvSpPr>
        <p:spPr>
          <a:xfrm>
            <a:off x="3758605" y="3666627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88019" y="328038"/>
                </a:moveTo>
                <a:arcTo wR="1464369" hR="1464369" stAng="18546327" swAng="2708841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Gruppo 41"/>
          <p:cNvGrpSpPr/>
          <p:nvPr/>
        </p:nvGrpSpPr>
        <p:grpSpPr>
          <a:xfrm>
            <a:off x="5619853" y="5328347"/>
            <a:ext cx="1688451" cy="1097493"/>
            <a:chOff x="3370011" y="2335662"/>
            <a:chExt cx="1688451" cy="1097493"/>
          </a:xfrm>
        </p:grpSpPr>
        <p:sp>
          <p:nvSpPr>
            <p:cNvPr id="43" name="Rettangolo arrotondato 42"/>
            <p:cNvSpPr/>
            <p:nvPr/>
          </p:nvSpPr>
          <p:spPr>
            <a:xfrm>
              <a:off x="3370011" y="2335662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4" name="Rettangolo 43"/>
            <p:cNvSpPr/>
            <p:nvPr/>
          </p:nvSpPr>
          <p:spPr>
            <a:xfrm>
              <a:off x="3423586" y="2389237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Strategy execution</a:t>
              </a:r>
            </a:p>
          </p:txBody>
        </p:sp>
      </p:grpSp>
      <p:sp>
        <p:nvSpPr>
          <p:cNvPr id="45" name="Connettore 1 8"/>
          <p:cNvSpPr/>
          <p:nvPr/>
        </p:nvSpPr>
        <p:spPr>
          <a:xfrm>
            <a:off x="3559712" y="3645024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065239" y="2799783"/>
                </a:moveTo>
                <a:arcTo wR="1464369" hR="1464369" stAng="3946477" swAng="2907095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6" name="Gruppo 45"/>
          <p:cNvGrpSpPr/>
          <p:nvPr/>
        </p:nvGrpSpPr>
        <p:grpSpPr>
          <a:xfrm>
            <a:off x="2730773" y="5328334"/>
            <a:ext cx="1688451" cy="1097493"/>
            <a:chOff x="480931" y="2335649"/>
            <a:chExt cx="1688451" cy="1097493"/>
          </a:xfrm>
        </p:grpSpPr>
        <p:sp>
          <p:nvSpPr>
            <p:cNvPr id="47" name="Rettangolo arrotondato 46"/>
            <p:cNvSpPr/>
            <p:nvPr/>
          </p:nvSpPr>
          <p:spPr>
            <a:xfrm>
              <a:off x="480931" y="2335649"/>
              <a:ext cx="1688451" cy="1097493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8" name="Rettangolo 47"/>
            <p:cNvSpPr/>
            <p:nvPr/>
          </p:nvSpPr>
          <p:spPr>
            <a:xfrm>
              <a:off x="534506" y="2389224"/>
              <a:ext cx="1581301" cy="99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err="1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Strategy</a:t>
              </a:r>
              <a:r>
                <a:rPr lang="it-IT" sz="2000" kern="12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 </a:t>
              </a:r>
              <a:r>
                <a:rPr lang="it-IT" sz="2000" dirty="0">
                  <a:solidFill>
                    <a:schemeClr val="bg1"/>
                  </a:solidFill>
                  <a:latin typeface="Open Sans"/>
                  <a:cs typeface="Arial" panose="020B0604020202020204" pitchFamily="34" charset="0"/>
                </a:rPr>
                <a:t>control</a:t>
              </a:r>
              <a:endParaRPr lang="it-IT" sz="2000" kern="1200" dirty="0">
                <a:solidFill>
                  <a:schemeClr val="bg1"/>
                </a:solidFill>
                <a:latin typeface="Open Sans"/>
                <a:cs typeface="Arial" panose="020B0604020202020204" pitchFamily="34" charset="0"/>
              </a:endParaRPr>
            </a:p>
          </p:txBody>
        </p:sp>
      </p:grpSp>
      <p:sp>
        <p:nvSpPr>
          <p:cNvPr id="49" name="Connettore 1 11"/>
          <p:cNvSpPr/>
          <p:nvPr/>
        </p:nvSpPr>
        <p:spPr>
          <a:xfrm>
            <a:off x="3348912" y="3660467"/>
            <a:ext cx="2928738" cy="29287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630" y="1325177"/>
                </a:moveTo>
                <a:arcTo wR="1464369" hR="1464369" stAng="11127261" swAng="2696293"/>
              </a:path>
            </a:pathLst>
          </a:custGeom>
          <a:noFill/>
          <a:ln w="762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7506692A-DC5C-4341-AEB5-3AEB2C06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/>
              </a:rPr>
              <a:t>1.0 Analisi e Pianificazione dello Scenario: le premesse</a:t>
            </a:r>
            <a:endParaRPr lang="it-IT" sz="2400" b="1" dirty="0">
              <a:solidFill>
                <a:srgbClr val="0070C0"/>
              </a:solidFill>
              <a:latin typeface="Dosis" panose="02010503020202060003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CA35FFC-38EC-1A4A-8968-65260A890A46}"/>
              </a:ext>
            </a:extLst>
          </p:cNvPr>
          <p:cNvSpPr txBox="1"/>
          <p:nvPr/>
        </p:nvSpPr>
        <p:spPr>
          <a:xfrm>
            <a:off x="1978580" y="908720"/>
            <a:ext cx="5617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dello scenario è opportuno diventi parte </a:t>
            </a:r>
          </a:p>
          <a:p>
            <a:r>
              <a:rPr lang="it-IT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processo di riflessione strategica</a:t>
            </a:r>
          </a:p>
        </p:txBody>
      </p:sp>
    </p:spTree>
    <p:extLst>
      <p:ext uri="{BB962C8B-B14F-4D97-AF65-F5344CB8AC3E}">
        <p14:creationId xmlns:p14="http://schemas.microsoft.com/office/powerpoint/2010/main" val="83986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5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1. Perché fare Scenario Planning</a:t>
            </a:r>
          </a:p>
        </p:txBody>
      </p:sp>
      <p:sp>
        <p:nvSpPr>
          <p:cNvPr id="4" name="Rettangolo 17"/>
          <p:cNvSpPr>
            <a:spLocks noChangeArrowheads="1"/>
          </p:cNvSpPr>
          <p:nvPr/>
        </p:nvSpPr>
        <p:spPr bwMode="auto">
          <a:xfrm>
            <a:off x="827584" y="-27384"/>
            <a:ext cx="8134598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suggerimento è non fare di questa riflessione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una riflessione occasionale,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 trasformarla in qualcosa di sistematico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coinvolgente,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dirty="0">
              <a:solidFill>
                <a:srgbClr val="0070C0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FARE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SCENARIO PLANNING: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significa domandarsi in Team e attraverso un processo sistematico e ripetuto nel tempo: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sz="2800" b="1" i="1" dirty="0">
              <a:solidFill>
                <a:srgbClr val="0070C0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Dove sta andando il mondo?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Dove sta andando il business nel quale si opera?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it-IT" sz="2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it-IT" altLang="it-IT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5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20737"/>
            <a:ext cx="8458200" cy="1584327"/>
          </a:xfrm>
        </p:spPr>
        <p:txBody>
          <a:bodyPr>
            <a:noAutofit/>
          </a:bodyPr>
          <a:lstStyle/>
          <a:p>
            <a:pPr algn="l"/>
            <a:br>
              <a:rPr lang="it-IT" sz="2600" dirty="0">
                <a:latin typeface="Dosis"/>
              </a:rPr>
            </a:b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Scenario Planning: per immaginare e preparare il futuro</a:t>
            </a: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Il processo</a:t>
            </a:r>
            <a:endParaRPr lang="it-IT" sz="2600" dirty="0">
              <a:solidFill>
                <a:schemeClr val="bg1"/>
              </a:solidFill>
              <a:latin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228368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85800" y="2420737"/>
            <a:ext cx="8278688" cy="1584327"/>
          </a:xfrm>
        </p:spPr>
        <p:txBody>
          <a:bodyPr>
            <a:noAutofit/>
          </a:bodyPr>
          <a:lstStyle/>
          <a:p>
            <a:pPr algn="l"/>
            <a:br>
              <a:rPr lang="it-IT" sz="2600" dirty="0">
                <a:latin typeface="Dosis"/>
              </a:rPr>
            </a:br>
            <a:br>
              <a:rPr lang="it-IT" sz="2600" dirty="0">
                <a:latin typeface="Dosis"/>
              </a:rPr>
            </a:br>
            <a:r>
              <a:rPr lang="it-IT" sz="2600" dirty="0">
                <a:latin typeface="Dosis"/>
              </a:rPr>
              <a:t>Scenario Planning: 7 possibili step per elaborare e condividere lo scenario prospettico</a:t>
            </a:r>
            <a:endParaRPr lang="it-IT" sz="2600" dirty="0">
              <a:solidFill>
                <a:schemeClr val="bg1"/>
              </a:solidFill>
              <a:latin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10471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436C7B-A320-4D93-B7F5-FECC871F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1170648C-1D6A-4183-AF95-AEED1FE45084}"/>
              </a:ext>
            </a:extLst>
          </p:cNvPr>
          <p:cNvSpPr/>
          <p:nvPr/>
        </p:nvSpPr>
        <p:spPr>
          <a:xfrm>
            <a:off x="3381099" y="2304256"/>
            <a:ext cx="2525819" cy="936104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6. Impact analysis</a:t>
            </a:r>
          </a:p>
        </p:txBody>
      </p:sp>
      <p:cxnSp>
        <p:nvCxnSpPr>
          <p:cNvPr id="6" name="Forma 13">
            <a:extLst>
              <a:ext uri="{FF2B5EF4-FFF2-40B4-BE49-F238E27FC236}">
                <a16:creationId xmlns:a16="http://schemas.microsoft.com/office/drawing/2014/main" id="{85C6E106-569D-45B8-A9EF-26665AD0815A}"/>
              </a:ext>
            </a:extLst>
          </p:cNvPr>
          <p:cNvCxnSpPr>
            <a:stCxn id="11" idx="0"/>
            <a:endCxn id="5" idx="6"/>
          </p:cNvCxnSpPr>
          <p:nvPr/>
        </p:nvCxnSpPr>
        <p:spPr>
          <a:xfrm rot="16200000" flipV="1">
            <a:off x="6503753" y="2175473"/>
            <a:ext cx="468052" cy="1661723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Forma 19">
            <a:extLst>
              <a:ext uri="{FF2B5EF4-FFF2-40B4-BE49-F238E27FC236}">
                <a16:creationId xmlns:a16="http://schemas.microsoft.com/office/drawing/2014/main" id="{ECF82CA7-CF75-4634-8710-097F53823230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rot="5400000" flipH="1" flipV="1">
            <a:off x="2762107" y="2405344"/>
            <a:ext cx="252028" cy="985956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Forma 22">
            <a:extLst>
              <a:ext uri="{FF2B5EF4-FFF2-40B4-BE49-F238E27FC236}">
                <a16:creationId xmlns:a16="http://schemas.microsoft.com/office/drawing/2014/main" id="{555F4A7A-A87B-4978-840C-8173CB450B06}"/>
              </a:ext>
            </a:extLst>
          </p:cNvPr>
          <p:cNvCxnSpPr/>
          <p:nvPr/>
        </p:nvCxnSpPr>
        <p:spPr>
          <a:xfrm rot="16200000" flipV="1">
            <a:off x="697415" y="4478344"/>
            <a:ext cx="2088232" cy="119644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E5325B2A-6CBD-4A3C-917B-ABED08E69817}"/>
              </a:ext>
            </a:extLst>
          </p:cNvPr>
          <p:cNvSpPr/>
          <p:nvPr/>
        </p:nvSpPr>
        <p:spPr>
          <a:xfrm>
            <a:off x="866358" y="3024336"/>
            <a:ext cx="3057570" cy="1224136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5. Valutazione del permanere di determinate correlazioni tra macro scenario e andamento comparto</a:t>
            </a:r>
          </a:p>
          <a:p>
            <a:pPr algn="ctr"/>
            <a:endParaRPr lang="it-IT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35821DB1-1279-411A-B356-81D6335ADAD7}"/>
              </a:ext>
            </a:extLst>
          </p:cNvPr>
          <p:cNvSpPr/>
          <p:nvPr/>
        </p:nvSpPr>
        <p:spPr>
          <a:xfrm>
            <a:off x="3115223" y="4176465"/>
            <a:ext cx="2991102" cy="1114079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 Individuazione MEGATREND</a:t>
            </a:r>
          </a:p>
          <a:p>
            <a:pPr algn="ctr"/>
            <a:endParaRPr lang="it-IT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3D38E22D-481C-4A2D-B4D5-D5DD5D890CC0}"/>
              </a:ext>
            </a:extLst>
          </p:cNvPr>
          <p:cNvSpPr/>
          <p:nvPr/>
        </p:nvSpPr>
        <p:spPr>
          <a:xfrm>
            <a:off x="6039856" y="3240360"/>
            <a:ext cx="3057570" cy="1296144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4. Raccolta di altre informazioni sul futuro, con individuazione fonti</a:t>
            </a:r>
          </a:p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FUTUROLOGY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18E24ECA-FA1A-4A83-BB32-962B7C28EC28}"/>
              </a:ext>
            </a:extLst>
          </p:cNvPr>
          <p:cNvSpPr/>
          <p:nvPr/>
        </p:nvSpPr>
        <p:spPr>
          <a:xfrm>
            <a:off x="5445578" y="5293374"/>
            <a:ext cx="2976081" cy="1522832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Descrizione dello scenario nel quale ad oggi ci si trova ad operare: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macro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di comparto 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con metrica PESTEL</a:t>
            </a:r>
          </a:p>
        </p:txBody>
      </p:sp>
      <p:cxnSp>
        <p:nvCxnSpPr>
          <p:cNvPr id="13" name="Forma 22">
            <a:extLst>
              <a:ext uri="{FF2B5EF4-FFF2-40B4-BE49-F238E27FC236}">
                <a16:creationId xmlns:a16="http://schemas.microsoft.com/office/drawing/2014/main" id="{DA4F0546-296F-4860-BB81-DE95B7A9702F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8421659" y="4293098"/>
            <a:ext cx="308592" cy="1761692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a 22">
            <a:extLst>
              <a:ext uri="{FF2B5EF4-FFF2-40B4-BE49-F238E27FC236}">
                <a16:creationId xmlns:a16="http://schemas.microsoft.com/office/drawing/2014/main" id="{E9205EE5-DEF9-433B-A8E3-1DA0B39DC97B}"/>
              </a:ext>
            </a:extLst>
          </p:cNvPr>
          <p:cNvCxnSpPr>
            <a:cxnSpLocks/>
          </p:cNvCxnSpPr>
          <p:nvPr/>
        </p:nvCxnSpPr>
        <p:spPr>
          <a:xfrm flipV="1">
            <a:off x="6084168" y="4600152"/>
            <a:ext cx="1462316" cy="197000"/>
          </a:xfrm>
          <a:prstGeom prst="curvedConnector2">
            <a:avLst/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E8714C88-B115-4C50-8AE5-44EB48B98BA3}"/>
              </a:ext>
            </a:extLst>
          </p:cNvPr>
          <p:cNvSpPr/>
          <p:nvPr/>
        </p:nvSpPr>
        <p:spPr>
          <a:xfrm>
            <a:off x="849740" y="5506567"/>
            <a:ext cx="2858164" cy="1152128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 Individuazione di CORRELAZIONI tra variabili macro e andamento del comparto di attività </a:t>
            </a:r>
          </a:p>
        </p:txBody>
      </p:sp>
      <p:cxnSp>
        <p:nvCxnSpPr>
          <p:cNvPr id="16" name="Forma 22">
            <a:extLst>
              <a:ext uri="{FF2B5EF4-FFF2-40B4-BE49-F238E27FC236}">
                <a16:creationId xmlns:a16="http://schemas.microsoft.com/office/drawing/2014/main" id="{08D1DE0E-E612-4675-A6A3-C3FC47D74585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07904" y="6051959"/>
            <a:ext cx="1656184" cy="3067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87F3BD7C-2398-4CA8-B9AA-0F568D871AD0}"/>
              </a:ext>
            </a:extLst>
          </p:cNvPr>
          <p:cNvSpPr/>
          <p:nvPr/>
        </p:nvSpPr>
        <p:spPr>
          <a:xfrm>
            <a:off x="3381099" y="863998"/>
            <a:ext cx="2525819" cy="1008211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7. Scenario nel quale si presagisce ci si troverà ad operare</a:t>
            </a:r>
          </a:p>
        </p:txBody>
      </p:sp>
      <p:cxnSp>
        <p:nvCxnSpPr>
          <p:cNvPr id="18" name="Forma 22">
            <a:extLst>
              <a:ext uri="{FF2B5EF4-FFF2-40B4-BE49-F238E27FC236}">
                <a16:creationId xmlns:a16="http://schemas.microsoft.com/office/drawing/2014/main" id="{AAA7EC8F-E3EA-462D-A08A-D69FAC348C59}"/>
              </a:ext>
            </a:extLst>
          </p:cNvPr>
          <p:cNvCxnSpPr>
            <a:stCxn id="5" idx="0"/>
            <a:endCxn id="17" idx="4"/>
          </p:cNvCxnSpPr>
          <p:nvPr/>
        </p:nvCxnSpPr>
        <p:spPr>
          <a:xfrm rot="5400000" flipH="1" flipV="1">
            <a:off x="4427984" y="2088721"/>
            <a:ext cx="432048" cy="11723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22">
            <a:extLst>
              <a:ext uri="{FF2B5EF4-FFF2-40B4-BE49-F238E27FC236}">
                <a16:creationId xmlns:a16="http://schemas.microsoft.com/office/drawing/2014/main" id="{5946C4F6-51B1-4CEC-B399-90AE9B47715F}"/>
              </a:ext>
            </a:extLst>
          </p:cNvPr>
          <p:cNvCxnSpPr/>
          <p:nvPr/>
        </p:nvCxnSpPr>
        <p:spPr>
          <a:xfrm rot="10800000" flipV="1">
            <a:off x="5477128" y="3456383"/>
            <a:ext cx="864097" cy="720081"/>
          </a:xfrm>
          <a:prstGeom prst="curvedConnector3">
            <a:avLst>
              <a:gd name="adj1" fmla="val 80472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olo 1">
            <a:extLst>
              <a:ext uri="{FF2B5EF4-FFF2-40B4-BE49-F238E27FC236}">
                <a16:creationId xmlns:a16="http://schemas.microsoft.com/office/drawing/2014/main" id="{51EEAE2E-1FE0-4D98-9900-89BF95EE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62" y="-99392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7 possibili step per elaborare e condividere lo scenario prospettico</a:t>
            </a:r>
          </a:p>
        </p:txBody>
      </p:sp>
      <p:cxnSp>
        <p:nvCxnSpPr>
          <p:cNvPr id="22" name="Forma 19">
            <a:extLst>
              <a:ext uri="{FF2B5EF4-FFF2-40B4-BE49-F238E27FC236}">
                <a16:creationId xmlns:a16="http://schemas.microsoft.com/office/drawing/2014/main" id="{D8F8FAE0-07D6-4771-8EFE-ADB7ECBBFADC}"/>
              </a:ext>
            </a:extLst>
          </p:cNvPr>
          <p:cNvCxnSpPr>
            <a:cxnSpLocks/>
            <a:endCxn id="5" idx="4"/>
          </p:cNvCxnSpPr>
          <p:nvPr/>
        </p:nvCxnSpPr>
        <p:spPr>
          <a:xfrm rot="5400000" flipH="1" flipV="1">
            <a:off x="4097280" y="3629737"/>
            <a:ext cx="936106" cy="157352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87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436C7B-A320-4D93-B7F5-FECC871F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51EEAE2E-1FE0-4D98-9900-89BF95EE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90" y="-171400"/>
            <a:ext cx="8072494" cy="11430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il 1°step per elaborare e condividere lo scenario prospettico 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BDC09468-E2A8-40D3-A0A1-F49794FFCAD0}"/>
              </a:ext>
            </a:extLst>
          </p:cNvPr>
          <p:cNvSpPr/>
          <p:nvPr/>
        </p:nvSpPr>
        <p:spPr>
          <a:xfrm>
            <a:off x="5445578" y="5293374"/>
            <a:ext cx="2976081" cy="1522832"/>
          </a:xfrm>
          <a:prstGeom prst="ellipse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it-IT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Descrizione dello scenario nel quale ad oggi ci si trova ad operare: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macro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di comparto </a:t>
            </a:r>
          </a:p>
          <a:p>
            <a:pPr algn="ctr">
              <a:buFont typeface="Arial" pitchFamily="34" charset="0"/>
              <a:buChar char="•"/>
            </a:pPr>
            <a:r>
              <a:rPr lang="it-IT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con metrica PESTEL</a:t>
            </a:r>
          </a:p>
        </p:txBody>
      </p:sp>
    </p:spTree>
    <p:extLst>
      <p:ext uri="{BB962C8B-B14F-4D97-AF65-F5344CB8AC3E}">
        <p14:creationId xmlns:p14="http://schemas.microsoft.com/office/powerpoint/2010/main" val="122509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BDF-9E59-4A5B-9451-3F121C3E5AA2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343" y="1844824"/>
            <a:ext cx="68580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AE1DF710-2A7C-4C92-913D-C3CD5E1A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90" y="-315416"/>
            <a:ext cx="8072494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2400" b="1" dirty="0">
                <a:solidFill>
                  <a:srgbClr val="0070C0"/>
                </a:solidFill>
                <a:latin typeface="Dosis" panose="02010503020202060003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2. Scenario Planning: il 1°step per elaborare e condividere lo scenario prospettico (scenario macro globale)</a:t>
            </a:r>
          </a:p>
        </p:txBody>
      </p:sp>
    </p:spTree>
    <p:extLst>
      <p:ext uri="{BB962C8B-B14F-4D97-AF65-F5344CB8AC3E}">
        <p14:creationId xmlns:p14="http://schemas.microsoft.com/office/powerpoint/2010/main" val="2372221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</TotalTime>
  <Words>370</Words>
  <Application>Microsoft Macintosh PowerPoint</Application>
  <PresentationFormat>Presentazione su schermo (4:3)</PresentationFormat>
  <Paragraphs>83</Paragraphs>
  <Slides>11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Dosis</vt:lpstr>
      <vt:lpstr>Open Sans</vt:lpstr>
      <vt:lpstr>Tahoma</vt:lpstr>
      <vt:lpstr>Times New Roman</vt:lpstr>
      <vt:lpstr>Tema di Office</vt:lpstr>
      <vt:lpstr>Topic 4 La pianificazione dello  Scenario</vt:lpstr>
      <vt:lpstr>1. Perché fare Scenario Planning</vt:lpstr>
      <vt:lpstr>1.0 Analisi e Pianificazione dello Scenario: le premesse</vt:lpstr>
      <vt:lpstr>1. Perché fare Scenario Planning</vt:lpstr>
      <vt:lpstr>  Scenario Planning: per immaginare e preparare il futuro Il processo</vt:lpstr>
      <vt:lpstr>  Scenario Planning: 7 possibili step per elaborare e condividere lo scenario prospettico</vt:lpstr>
      <vt:lpstr>2. Scenario Planning: 7 possibili step per elaborare e condividere lo scenario prospettico</vt:lpstr>
      <vt:lpstr>2. Scenario Planning: il 1°step per elaborare e condividere lo scenario prospettico </vt:lpstr>
      <vt:lpstr> 2. Scenario Planning: il 1°step per elaborare e condividere lo scenario prospettico (scenario macro globale)</vt:lpstr>
      <vt:lpstr> 2. Scenario Planning: il 1°step per elaborare e condividere lo scenario prospettico (scenario macro di Paese)</vt:lpstr>
      <vt:lpstr>2. Scenario Planning: il 1°step per elaborare e condividere lo scenario prospettico (scenari di singoli comparti)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Alessio</dc:creator>
  <cp:lastModifiedBy>Alberto Bubbio</cp:lastModifiedBy>
  <cp:revision>136</cp:revision>
  <cp:lastPrinted>2018-04-26T13:48:15Z</cp:lastPrinted>
  <dcterms:created xsi:type="dcterms:W3CDTF">2017-12-22T10:43:54Z</dcterms:created>
  <dcterms:modified xsi:type="dcterms:W3CDTF">2019-10-13T16:17:12Z</dcterms:modified>
</cp:coreProperties>
</file>