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408" r:id="rId3"/>
    <p:sldId id="409" r:id="rId4"/>
    <p:sldId id="414" r:id="rId5"/>
    <p:sldId id="415" r:id="rId6"/>
    <p:sldId id="416" r:id="rId7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462" autoAdjust="0"/>
  </p:normalViewPr>
  <p:slideViewPr>
    <p:cSldViewPr>
      <p:cViewPr varScale="1">
        <p:scale>
          <a:sx n="103" d="100"/>
          <a:sy n="103" d="100"/>
        </p:scale>
        <p:origin x="18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F3D90-41F6-40B3-A9B7-C284A6EB8A4A}" type="datetimeFigureOut">
              <a:rPr lang="it-IT" smtClean="0"/>
              <a:pPr/>
              <a:t>17/11/19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C4FFD-598F-41ED-B16F-8319947297F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07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7F43A-58F7-4A85-9C67-426E7B2A2236}" type="datetimeFigureOut">
              <a:rPr lang="it-IT" smtClean="0"/>
              <a:t>17/11/19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2A509-5EE7-4404-97AB-E12BBBC574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38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52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ssio\Desktop\LIUC\Slide LiucBS Standard\Copertina Slide standard LIUC Business School 4-3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584327"/>
          </a:xfrm>
        </p:spPr>
        <p:txBody>
          <a:bodyPr>
            <a:noAutofit/>
          </a:bodyPr>
          <a:lstStyle>
            <a:lvl1pPr>
              <a:defRPr sz="5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328750"/>
          </a:xfrm>
        </p:spPr>
        <p:txBody>
          <a:bodyPr/>
          <a:lstStyle>
            <a:lvl1pPr marL="0" indent="0" algn="ctr">
              <a:buNone/>
              <a:defRPr u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5ABF039-8CCE-4B6B-8925-F59F841F712E}" type="datetime1">
              <a:rPr lang="it-IT" smtClean="0"/>
              <a:t>17/11/19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Picture 2" descr="C:\Users\Alessio\Desktop\LIUC\Loghi BS\LBS-R_Neg_su-petrolio_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-2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1DBB-12A3-4F2A-8C59-183B5A6ECCF4}" type="datetime1">
              <a:rPr lang="it-IT" smtClean="0"/>
              <a:t>17/11/19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088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28662" y="274638"/>
            <a:ext cx="5786478" cy="5851525"/>
          </a:xfrm>
        </p:spPr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C97B-0CBE-4400-95D2-E618B21499AF}" type="datetime1">
              <a:rPr lang="it-IT" smtClean="0"/>
              <a:t>17/11/19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4B8C-26C6-4337-B1BA-A633F1A1FFC6}" type="datetime1">
              <a:rPr lang="it-IT" smtClean="0"/>
              <a:t>17/11/19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4406900"/>
            <a:ext cx="792961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0100" y="2906713"/>
            <a:ext cx="792961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100" y="6356350"/>
            <a:ext cx="2133600" cy="365125"/>
          </a:xfrm>
        </p:spPr>
        <p:txBody>
          <a:bodyPr/>
          <a:lstStyle/>
          <a:p>
            <a:fld id="{6033AB90-814D-4357-BA4A-598C5DDF5854}" type="datetime1">
              <a:rPr lang="it-IT" smtClean="0"/>
              <a:t>17/11/19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605226" y="6356350"/>
            <a:ext cx="28956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62028" y="1600200"/>
            <a:ext cx="38957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25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B594-9478-4709-BC60-8D24C81E2060}" type="datetime1">
              <a:rPr lang="it-IT" smtClean="0"/>
              <a:t>17/11/19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0100" y="1535113"/>
            <a:ext cx="37862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00100" y="2174875"/>
            <a:ext cx="37862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879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879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26E4-24B9-4689-B4FB-D99B7C282187}" type="datetime1">
              <a:rPr lang="it-IT" smtClean="0"/>
              <a:t>17/11/19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11E2-803F-4546-B4E7-5D29C549CE2D}" type="datetime1">
              <a:rPr lang="it-IT" smtClean="0"/>
              <a:t>17/11/19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FCF-9306-4158-A3D9-A3C787C06805}" type="datetime1">
              <a:rPr lang="it-IT" smtClean="0"/>
              <a:t>17/11/19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73050"/>
            <a:ext cx="29289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496" y="273050"/>
            <a:ext cx="492922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28662" y="1435100"/>
            <a:ext cx="292895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A26A-001E-43FC-8025-A262805A08EB}" type="datetime1">
              <a:rPr lang="it-IT" smtClean="0"/>
              <a:t>17/11/19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6591-538E-4089-9BB3-648A05C43D55}" type="datetime1">
              <a:rPr lang="it-IT" smtClean="0"/>
              <a:t>17/11/19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724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80724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382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7808A77-7AFB-451E-8C50-BCEE576A8351}" type="datetime1">
              <a:rPr lang="it-IT" smtClean="0"/>
              <a:t>17/11/19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0043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9611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3074" name="Picture 2" descr="C:\Users\Alessio\Desktop\LIUC\Banda Laterale Slide standard LIUC Business School 4-3.png"/>
          <p:cNvPicPr>
            <a:picLocks noChangeAspect="1" noChangeArrowheads="1"/>
          </p:cNvPicPr>
          <p:nvPr userDrawn="1"/>
        </p:nvPicPr>
        <p:blipFill>
          <a:blip r:embed="rId13"/>
          <a:srcRect r="91407"/>
          <a:stretch>
            <a:fillRect/>
          </a:stretch>
        </p:blipFill>
        <p:spPr bwMode="auto">
          <a:xfrm>
            <a:off x="0" y="0"/>
            <a:ext cx="785786" cy="6858000"/>
          </a:xfrm>
          <a:prstGeom prst="rect">
            <a:avLst/>
          </a:prstGeom>
          <a:noFill/>
        </p:spPr>
      </p:pic>
      <p:pic>
        <p:nvPicPr>
          <p:cNvPr id="7" name="Picture 2" descr="C:\Users\Alessio\Desktop\LIUC\Loghi BS\LBS-R_Neg_su-petrolio_A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85728"/>
            <a:ext cx="785786" cy="78578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85800" y="2420737"/>
            <a:ext cx="8278688" cy="1584327"/>
          </a:xfrm>
        </p:spPr>
        <p:txBody>
          <a:bodyPr>
            <a:noAutofit/>
          </a:bodyPr>
          <a:lstStyle/>
          <a:p>
            <a:pPr algn="l"/>
            <a:br>
              <a:rPr lang="it-IT" sz="2600" dirty="0">
                <a:latin typeface="Dosis"/>
              </a:rPr>
            </a:br>
            <a:r>
              <a:rPr lang="it-IT" sz="2600" dirty="0" err="1">
                <a:latin typeface="Dosis"/>
              </a:rPr>
              <a:t>Topic</a:t>
            </a:r>
            <a:r>
              <a:rPr lang="it-IT" sz="2600" dirty="0">
                <a:latin typeface="Dosis"/>
              </a:rPr>
              <a:t> 5: </a:t>
            </a: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Scenario Planning: il 2 dei 7 possibili step per elaborare e condividere lo scenario prospettico</a:t>
            </a:r>
            <a:br>
              <a:rPr lang="it-IT" sz="2600" dirty="0">
                <a:latin typeface="Dosis"/>
              </a:rPr>
            </a:b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                </a:t>
            </a:r>
            <a:r>
              <a:rPr lang="it-IT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 RICERCA DELLE CORRELAZIONI</a:t>
            </a:r>
            <a:br>
              <a:rPr lang="it-IT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TRA VARIABILI</a:t>
            </a:r>
            <a:endParaRPr lang="it-IT" sz="2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1170648C-1D6A-4183-AF95-AEED1FE45084}"/>
              </a:ext>
            </a:extLst>
          </p:cNvPr>
          <p:cNvSpPr/>
          <p:nvPr/>
        </p:nvSpPr>
        <p:spPr>
          <a:xfrm>
            <a:off x="3381099" y="2304256"/>
            <a:ext cx="2525819" cy="936104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6. Impact analysis</a:t>
            </a:r>
          </a:p>
        </p:txBody>
      </p:sp>
      <p:cxnSp>
        <p:nvCxnSpPr>
          <p:cNvPr id="6" name="Forma 13">
            <a:extLst>
              <a:ext uri="{FF2B5EF4-FFF2-40B4-BE49-F238E27FC236}">
                <a16:creationId xmlns:a16="http://schemas.microsoft.com/office/drawing/2014/main" id="{85C6E106-569D-45B8-A9EF-26665AD0815A}"/>
              </a:ext>
            </a:extLst>
          </p:cNvPr>
          <p:cNvCxnSpPr>
            <a:stCxn id="11" idx="0"/>
            <a:endCxn id="5" idx="6"/>
          </p:cNvCxnSpPr>
          <p:nvPr/>
        </p:nvCxnSpPr>
        <p:spPr>
          <a:xfrm rot="16200000" flipV="1">
            <a:off x="6503753" y="2175473"/>
            <a:ext cx="468052" cy="1661723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Forma 19">
            <a:extLst>
              <a:ext uri="{FF2B5EF4-FFF2-40B4-BE49-F238E27FC236}">
                <a16:creationId xmlns:a16="http://schemas.microsoft.com/office/drawing/2014/main" id="{ECF82CA7-CF75-4634-8710-097F53823230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rot="5400000" flipH="1" flipV="1">
            <a:off x="2762107" y="2405344"/>
            <a:ext cx="252028" cy="985956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Forma 22">
            <a:extLst>
              <a:ext uri="{FF2B5EF4-FFF2-40B4-BE49-F238E27FC236}">
                <a16:creationId xmlns:a16="http://schemas.microsoft.com/office/drawing/2014/main" id="{555F4A7A-A87B-4978-840C-8173CB450B06}"/>
              </a:ext>
            </a:extLst>
          </p:cNvPr>
          <p:cNvCxnSpPr/>
          <p:nvPr/>
        </p:nvCxnSpPr>
        <p:spPr>
          <a:xfrm rot="16200000" flipV="1">
            <a:off x="697415" y="4478344"/>
            <a:ext cx="2088232" cy="119644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E5325B2A-6CBD-4A3C-917B-ABED08E69817}"/>
              </a:ext>
            </a:extLst>
          </p:cNvPr>
          <p:cNvSpPr/>
          <p:nvPr/>
        </p:nvSpPr>
        <p:spPr>
          <a:xfrm>
            <a:off x="866358" y="3024336"/>
            <a:ext cx="3057570" cy="1224136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5. Valutazione del permanere di determinate correlazioni tra macro scenario e andamento comparto</a:t>
            </a:r>
          </a:p>
          <a:p>
            <a:pPr algn="ctr"/>
            <a:endParaRPr lang="it-IT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35821DB1-1279-411A-B356-81D6335ADAD7}"/>
              </a:ext>
            </a:extLst>
          </p:cNvPr>
          <p:cNvSpPr/>
          <p:nvPr/>
        </p:nvSpPr>
        <p:spPr>
          <a:xfrm>
            <a:off x="3115223" y="4176465"/>
            <a:ext cx="2991102" cy="1114079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 Individuazione MEGATREND</a:t>
            </a:r>
          </a:p>
          <a:p>
            <a:pPr algn="ctr"/>
            <a:endParaRPr lang="it-IT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3D38E22D-481C-4A2D-B4D5-D5DD5D890CC0}"/>
              </a:ext>
            </a:extLst>
          </p:cNvPr>
          <p:cNvSpPr/>
          <p:nvPr/>
        </p:nvSpPr>
        <p:spPr>
          <a:xfrm>
            <a:off x="6039856" y="3240360"/>
            <a:ext cx="3057570" cy="1296144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4. Raccolta di altre informazioni sul futuro, con individuazione fonti</a:t>
            </a:r>
          </a:p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FUTUROLOGY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18E24ECA-FA1A-4A83-BB32-962B7C28EC28}"/>
              </a:ext>
            </a:extLst>
          </p:cNvPr>
          <p:cNvSpPr/>
          <p:nvPr/>
        </p:nvSpPr>
        <p:spPr>
          <a:xfrm>
            <a:off x="5445578" y="5293374"/>
            <a:ext cx="2976081" cy="1522832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Descrizione dello scenario nel quale ad oggi ci si trova ad operare: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macro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di comparto 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con metrica PESTEL</a:t>
            </a:r>
          </a:p>
        </p:txBody>
      </p:sp>
      <p:cxnSp>
        <p:nvCxnSpPr>
          <p:cNvPr id="13" name="Forma 22">
            <a:extLst>
              <a:ext uri="{FF2B5EF4-FFF2-40B4-BE49-F238E27FC236}">
                <a16:creationId xmlns:a16="http://schemas.microsoft.com/office/drawing/2014/main" id="{DA4F0546-296F-4860-BB81-DE95B7A9702F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8421659" y="4293098"/>
            <a:ext cx="308592" cy="1761692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22">
            <a:extLst>
              <a:ext uri="{FF2B5EF4-FFF2-40B4-BE49-F238E27FC236}">
                <a16:creationId xmlns:a16="http://schemas.microsoft.com/office/drawing/2014/main" id="{E9205EE5-DEF9-433B-A8E3-1DA0B39DC97B}"/>
              </a:ext>
            </a:extLst>
          </p:cNvPr>
          <p:cNvCxnSpPr>
            <a:cxnSpLocks/>
          </p:cNvCxnSpPr>
          <p:nvPr/>
        </p:nvCxnSpPr>
        <p:spPr>
          <a:xfrm flipV="1">
            <a:off x="6084168" y="4600152"/>
            <a:ext cx="1462316" cy="197000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E8714C88-B115-4C50-8AE5-44EB48B98BA3}"/>
              </a:ext>
            </a:extLst>
          </p:cNvPr>
          <p:cNvSpPr/>
          <p:nvPr/>
        </p:nvSpPr>
        <p:spPr>
          <a:xfrm>
            <a:off x="849740" y="5506567"/>
            <a:ext cx="2858164" cy="1152128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Individuazione di CORRELAZIONI tra variabili macro e andamento del comparto di attività </a:t>
            </a:r>
          </a:p>
        </p:txBody>
      </p:sp>
      <p:cxnSp>
        <p:nvCxnSpPr>
          <p:cNvPr id="16" name="Forma 22">
            <a:extLst>
              <a:ext uri="{FF2B5EF4-FFF2-40B4-BE49-F238E27FC236}">
                <a16:creationId xmlns:a16="http://schemas.microsoft.com/office/drawing/2014/main" id="{08D1DE0E-E612-4675-A6A3-C3FC47D74585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07904" y="6051959"/>
            <a:ext cx="1656184" cy="3067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87F3BD7C-2398-4CA8-B9AA-0F568D871AD0}"/>
              </a:ext>
            </a:extLst>
          </p:cNvPr>
          <p:cNvSpPr/>
          <p:nvPr/>
        </p:nvSpPr>
        <p:spPr>
          <a:xfrm>
            <a:off x="3381099" y="863998"/>
            <a:ext cx="2525819" cy="1008211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7. Scenario nel quale si presagisce ci si troverà ad operare</a:t>
            </a:r>
          </a:p>
        </p:txBody>
      </p:sp>
      <p:cxnSp>
        <p:nvCxnSpPr>
          <p:cNvPr id="18" name="Forma 22">
            <a:extLst>
              <a:ext uri="{FF2B5EF4-FFF2-40B4-BE49-F238E27FC236}">
                <a16:creationId xmlns:a16="http://schemas.microsoft.com/office/drawing/2014/main" id="{AAA7EC8F-E3EA-462D-A08A-D69FAC348C59}"/>
              </a:ext>
            </a:extLst>
          </p:cNvPr>
          <p:cNvCxnSpPr>
            <a:stCxn id="5" idx="0"/>
            <a:endCxn id="17" idx="4"/>
          </p:cNvCxnSpPr>
          <p:nvPr/>
        </p:nvCxnSpPr>
        <p:spPr>
          <a:xfrm rot="5400000" flipH="1" flipV="1">
            <a:off x="4427984" y="2088721"/>
            <a:ext cx="432048" cy="11723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22">
            <a:extLst>
              <a:ext uri="{FF2B5EF4-FFF2-40B4-BE49-F238E27FC236}">
                <a16:creationId xmlns:a16="http://schemas.microsoft.com/office/drawing/2014/main" id="{5946C4F6-51B1-4CEC-B399-90AE9B47715F}"/>
              </a:ext>
            </a:extLst>
          </p:cNvPr>
          <p:cNvCxnSpPr/>
          <p:nvPr/>
        </p:nvCxnSpPr>
        <p:spPr>
          <a:xfrm rot="10800000" flipV="1">
            <a:off x="5477128" y="3456383"/>
            <a:ext cx="864097" cy="720081"/>
          </a:xfrm>
          <a:prstGeom prst="curvedConnector3">
            <a:avLst>
              <a:gd name="adj1" fmla="val 80472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7 possibili step per elaborare e condividere lo scenario prospettico</a:t>
            </a:r>
          </a:p>
        </p:txBody>
      </p:sp>
      <p:cxnSp>
        <p:nvCxnSpPr>
          <p:cNvPr id="22" name="Forma 19">
            <a:extLst>
              <a:ext uri="{FF2B5EF4-FFF2-40B4-BE49-F238E27FC236}">
                <a16:creationId xmlns:a16="http://schemas.microsoft.com/office/drawing/2014/main" id="{D8F8FAE0-07D6-4771-8EFE-ADB7ECBBFADC}"/>
              </a:ext>
            </a:extLst>
          </p:cNvPr>
          <p:cNvCxnSpPr>
            <a:cxnSpLocks/>
            <a:endCxn id="5" idx="4"/>
          </p:cNvCxnSpPr>
          <p:nvPr/>
        </p:nvCxnSpPr>
        <p:spPr>
          <a:xfrm rot="5400000" flipH="1" flipV="1">
            <a:off x="4097280" y="3629737"/>
            <a:ext cx="936106" cy="157352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1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3</a:t>
            </a:fld>
            <a:endParaRPr lang="it-IT"/>
          </a:p>
        </p:txBody>
      </p:sp>
      <p:cxnSp>
        <p:nvCxnSpPr>
          <p:cNvPr id="8" name="Forma 22">
            <a:extLst>
              <a:ext uri="{FF2B5EF4-FFF2-40B4-BE49-F238E27FC236}">
                <a16:creationId xmlns:a16="http://schemas.microsoft.com/office/drawing/2014/main" id="{555F4A7A-A87B-4978-840C-8173CB450B06}"/>
              </a:ext>
            </a:extLst>
          </p:cNvPr>
          <p:cNvCxnSpPr/>
          <p:nvPr/>
        </p:nvCxnSpPr>
        <p:spPr>
          <a:xfrm rot="16200000" flipV="1">
            <a:off x="697415" y="4478344"/>
            <a:ext cx="2088232" cy="119644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18E24ECA-FA1A-4A83-BB32-962B7C28EC28}"/>
              </a:ext>
            </a:extLst>
          </p:cNvPr>
          <p:cNvSpPr/>
          <p:nvPr/>
        </p:nvSpPr>
        <p:spPr>
          <a:xfrm>
            <a:off x="5445578" y="5293374"/>
            <a:ext cx="2976081" cy="1522832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Descrizione dello scenario nel quale ad oggi ci si trova ad operare: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macro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di comparto 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con metrica PESTEL</a:t>
            </a:r>
          </a:p>
        </p:txBody>
      </p:sp>
      <p:cxnSp>
        <p:nvCxnSpPr>
          <p:cNvPr id="13" name="Forma 22">
            <a:extLst>
              <a:ext uri="{FF2B5EF4-FFF2-40B4-BE49-F238E27FC236}">
                <a16:creationId xmlns:a16="http://schemas.microsoft.com/office/drawing/2014/main" id="{DA4F0546-296F-4860-BB81-DE95B7A9702F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8421659" y="4293098"/>
            <a:ext cx="308592" cy="1761692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E8714C88-B115-4C50-8AE5-44EB48B98BA3}"/>
              </a:ext>
            </a:extLst>
          </p:cNvPr>
          <p:cNvSpPr/>
          <p:nvPr/>
        </p:nvSpPr>
        <p:spPr>
          <a:xfrm>
            <a:off x="849740" y="5517232"/>
            <a:ext cx="2858164" cy="1152128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highlight>
                  <a:srgbClr val="FF0000"/>
                </a:highlight>
                <a:latin typeface="Tahoma" pitchFamily="34" charset="0"/>
                <a:ea typeface="Tahoma" pitchFamily="34" charset="0"/>
                <a:cs typeface="Tahoma" pitchFamily="34" charset="0"/>
              </a:rPr>
              <a:t>2. Individuazione di CORRELAZIONI tra variabili macro e andamento del comparto di attività </a:t>
            </a:r>
          </a:p>
        </p:txBody>
      </p:sp>
      <p:cxnSp>
        <p:nvCxnSpPr>
          <p:cNvPr id="16" name="Forma 22">
            <a:extLst>
              <a:ext uri="{FF2B5EF4-FFF2-40B4-BE49-F238E27FC236}">
                <a16:creationId xmlns:a16="http://schemas.microsoft.com/office/drawing/2014/main" id="{08D1DE0E-E612-4675-A6A3-C3FC47D74585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07904" y="6051959"/>
            <a:ext cx="1656184" cy="3067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7 possibili step per elaborare e condividere lo scenario prospettico</a:t>
            </a:r>
          </a:p>
        </p:txBody>
      </p:sp>
    </p:spTree>
    <p:extLst>
      <p:ext uri="{BB962C8B-B14F-4D97-AF65-F5344CB8AC3E}">
        <p14:creationId xmlns:p14="http://schemas.microsoft.com/office/powerpoint/2010/main" val="268695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Risultati immagini per correlazione pil e consu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8" y="1767277"/>
            <a:ext cx="74181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53200" y="6131175"/>
            <a:ext cx="2133600" cy="337038"/>
          </a:xfrm>
        </p:spPr>
        <p:txBody>
          <a:bodyPr/>
          <a:lstStyle/>
          <a:p>
            <a:pPr>
              <a:defRPr/>
            </a:pPr>
            <a:fld id="{3272F683-C231-46B8-AE09-0B09420539E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0670F4B-A086-E94E-976D-5894FD593A03}"/>
              </a:ext>
            </a:extLst>
          </p:cNvPr>
          <p:cNvSpPr txBox="1"/>
          <p:nvPr/>
        </p:nvSpPr>
        <p:spPr>
          <a:xfrm>
            <a:off x="3059832" y="836712"/>
            <a:ext cx="547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quelle più scontate a quelle «nascoste» o «emergenti»</a:t>
            </a:r>
          </a:p>
        </p:txBody>
      </p:sp>
    </p:spTree>
    <p:extLst>
      <p:ext uri="{BB962C8B-B14F-4D97-AF65-F5344CB8AC3E}">
        <p14:creationId xmlns:p14="http://schemas.microsoft.com/office/powerpoint/2010/main" val="47697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7 possibili step per elaborare e condividere lo scenario prospettico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C86D76-15CA-FC4A-AF2A-412D284F4D71}"/>
              </a:ext>
            </a:extLst>
          </p:cNvPr>
          <p:cNvSpPr txBox="1"/>
          <p:nvPr/>
        </p:nvSpPr>
        <p:spPr>
          <a:xfrm>
            <a:off x="827584" y="1196752"/>
            <a:ext cx="812825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E’ IMPORTANTE ANDARE A CACCIA DELLE  MOLTEPLICI POSSIBILI CORRELAZIONI.</a:t>
            </a:r>
          </a:p>
          <a:p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SOLO COSI’ SARA’ POSSIBILE DIVENTARE SELETTIVI NEL CERCARE INFORMAZIONI </a:t>
            </a:r>
          </a:p>
          <a:p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SULLE «VARIABILI» E SI POTRA’ MIGLIORARE LA PROBABILITA’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CHE LA «PREDIZIONE»NON SI DISTANZI MOLTO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DALLA «REALTA’» IN CUI CI SI TROVERA’ AD OPERARE.</a:t>
            </a:r>
          </a:p>
          <a:p>
            <a:pPr algn="ctr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b="1" u="sng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ALCUNE POSSIBILI CORRELAZIONI</a:t>
            </a:r>
          </a:p>
          <a:p>
            <a:pPr algn="ctr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VARIAZIONE DEL PIL%.                               VARIAZIONE DEI CONSUMI DELLE FAMIGLIE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AUMENTO POPOLAZIONE FEMMINILE.    AUMENTO DEI CONSUMI DI BIRRA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VARIAZIONE PARCO AUTOVEICOLI.           VARIAZIONE MERCATO AUTORICAMBI</a:t>
            </a: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b="1" u="sng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ALTRE IPOTESI DI CORRELAZIONI </a:t>
            </a:r>
          </a:p>
          <a:p>
            <a:pPr algn="ctr"/>
            <a:r>
              <a:rPr lang="it-IT" b="1" u="sng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(Che sono poi da verificare)</a:t>
            </a:r>
          </a:p>
          <a:p>
            <a:pPr algn="ctr"/>
            <a:endParaRPr lang="it-IT" b="1" u="sng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VARIAZIONE DEL REDDITO MEDIO.            VARIAZIONE NEGLI INVESTIMENTI NELLA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PRO-CAPITE                                                      CASA</a:t>
            </a:r>
          </a:p>
        </p:txBody>
      </p:sp>
    </p:spTree>
    <p:extLst>
      <p:ext uri="{BB962C8B-B14F-4D97-AF65-F5344CB8AC3E}">
        <p14:creationId xmlns:p14="http://schemas.microsoft.com/office/powerpoint/2010/main" val="265086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7 possibili step per elaborare e condividere lo scenario prospettico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C86D76-15CA-FC4A-AF2A-412D284F4D71}"/>
              </a:ext>
            </a:extLst>
          </p:cNvPr>
          <p:cNvSpPr txBox="1"/>
          <p:nvPr/>
        </p:nvSpPr>
        <p:spPr>
          <a:xfrm>
            <a:off x="1082267" y="980728"/>
            <a:ext cx="7618881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b="1" u="sng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ALTRE IPOTESI DI CORRELAZIONI </a:t>
            </a:r>
          </a:p>
          <a:p>
            <a:pPr algn="ctr"/>
            <a:r>
              <a:rPr lang="it-IT" b="1" u="sng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(Che sono poi da verificare)</a:t>
            </a:r>
          </a:p>
          <a:p>
            <a:pPr algn="ctr"/>
            <a:endParaRPr lang="it-IT" b="1" u="sng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it-IT" b="1" u="sng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VARIAZIONE DEL REDDITO MEDIO            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PRO-CAPITE                                                    VARIAZIONE NEGLI ACQUISTI DI BENI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DUREVOLI</a:t>
            </a: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DA «PROPRIETA’» DEI BENI AD UN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LORO SOLO POSSIBILE «UTILIZZO»              SHARING ECONOMY</a:t>
            </a: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VARIAZIONE  PROPENSIONE   AL                  DISPONIBILITA’ REDDITO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CONSUMO                                                        SPENDIBILE</a:t>
            </a: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VARIAZIONE NEI  MODELLI  DI                       DA BENI DI LARGO CONSUMO A</a:t>
            </a:r>
          </a:p>
          <a:p>
            <a:pPr algn="just"/>
            <a:r>
              <a:rPr lang="it-IT" b="1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CONSUMO                                                         BENI A CONTENUTO CULTURALE</a:t>
            </a:r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it-IT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28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2521</TotalTime>
  <Words>398</Words>
  <Application>Microsoft Macintosh PowerPoint</Application>
  <PresentationFormat>Presentazione su schermo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Dosis</vt:lpstr>
      <vt:lpstr>Tahoma</vt:lpstr>
      <vt:lpstr>Times New Roman</vt:lpstr>
      <vt:lpstr>Tema di Office</vt:lpstr>
      <vt:lpstr> Topic 5:  Scenario Planning: il 2 dei 7 possibili step per elaborare e condividere lo scenario prospettico                  ALLA RICERCA DELLE CORRELAZIONI                                  TRA VARIABILI</vt:lpstr>
      <vt:lpstr>2. Scenario Planning: 7 possibili step per elaborare e condividere lo scenario prospettico</vt:lpstr>
      <vt:lpstr>2. Scenario Planning: 7 possibili step per elaborare e condividere lo scenario prospettico</vt:lpstr>
      <vt:lpstr>Presentazione standard di PowerPoint</vt:lpstr>
      <vt:lpstr>2. Scenario Planning: 7 possibili step per elaborare e condividere lo scenario prospettico</vt:lpstr>
      <vt:lpstr>2. Scenario Planning: 7 possibili step per elaborare e condividere lo scenario prospettico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Alessio</dc:creator>
  <cp:lastModifiedBy>Alberto Bubbio</cp:lastModifiedBy>
  <cp:revision>149</cp:revision>
  <cp:lastPrinted>2018-04-26T13:48:15Z</cp:lastPrinted>
  <dcterms:created xsi:type="dcterms:W3CDTF">2017-12-22T10:43:54Z</dcterms:created>
  <dcterms:modified xsi:type="dcterms:W3CDTF">2019-11-17T08:56:24Z</dcterms:modified>
</cp:coreProperties>
</file>