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0" r:id="rId2"/>
    <p:sldId id="408" r:id="rId3"/>
    <p:sldId id="409" r:id="rId4"/>
    <p:sldId id="326" r:id="rId5"/>
    <p:sldId id="370" r:id="rId6"/>
    <p:sldId id="368" r:id="rId7"/>
    <p:sldId id="369" r:id="rId8"/>
    <p:sldId id="345" r:id="rId9"/>
    <p:sldId id="411" r:id="rId10"/>
    <p:sldId id="265" r:id="rId11"/>
    <p:sldId id="270" r:id="rId12"/>
    <p:sldId id="271" r:id="rId13"/>
    <p:sldId id="354" r:id="rId14"/>
    <p:sldId id="344" r:id="rId15"/>
    <p:sldId id="346" r:id="rId16"/>
    <p:sldId id="347" r:id="rId17"/>
    <p:sldId id="412" r:id="rId18"/>
    <p:sldId id="351" r:id="rId19"/>
    <p:sldId id="352" r:id="rId20"/>
    <p:sldId id="353" r:id="rId21"/>
    <p:sldId id="439" r:id="rId22"/>
    <p:sldId id="355" r:id="rId23"/>
    <p:sldId id="358" r:id="rId24"/>
    <p:sldId id="440" r:id="rId25"/>
    <p:sldId id="444" r:id="rId26"/>
    <p:sldId id="357" r:id="rId27"/>
    <p:sldId id="445" r:id="rId2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629" autoAdjust="0"/>
  </p:normalViewPr>
  <p:slideViewPr>
    <p:cSldViewPr>
      <p:cViewPr varScale="1">
        <p:scale>
          <a:sx n="72" d="100"/>
          <a:sy n="72" d="100"/>
        </p:scale>
        <p:origin x="8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3D90-41F6-40B3-A9B7-C284A6EB8A4A}" type="datetimeFigureOut">
              <a:rPr lang="it-IT" smtClean="0"/>
              <a:pPr/>
              <a:t>18/11/2019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C4FFD-598F-41ED-B16F-8319947297F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7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F43A-58F7-4A85-9C67-426E7B2A2236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A509-5EE7-4404-97AB-E12BBBC57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38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52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22532" name="Rectangl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15963" indent="-274638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01725" indent="-219075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43050" indent="-219075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984375" indent="-219075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415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987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559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1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45A2F26-B442-874A-ACD6-30C50CF976F6}" type="slidenum">
              <a:rPr lang="it-IT" sz="1800"/>
              <a:pPr/>
              <a:t>10</a:t>
            </a:fld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53337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22532" name="Rectangl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15963" indent="-274638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01725" indent="-219075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43050" indent="-219075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984375" indent="-219075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415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987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559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1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45A2F26-B442-874A-ACD6-30C50CF976F6}" type="slidenum">
              <a:rPr lang="it-IT" sz="1800"/>
              <a:pPr/>
              <a:t>11</a:t>
            </a:fld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124856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22532" name="Rectangl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15963" indent="-274638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01725" indent="-219075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43050" indent="-219075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984375" indent="-219075" defTabSz="95567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415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987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559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175" indent="-21907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45A2F26-B442-874A-ACD6-30C50CF976F6}" type="slidenum">
              <a:rPr lang="it-IT" sz="1800"/>
              <a:pPr/>
              <a:t>12</a:t>
            </a:fld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54886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13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88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>
            <a:extLst>
              <a:ext uri="{FF2B5EF4-FFF2-40B4-BE49-F238E27FC236}">
                <a16:creationId xmlns:a16="http://schemas.microsoft.com/office/drawing/2014/main" id="{C2DE2421-1E14-49CD-B6BD-CDDA175BD3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>
            <a:extLst>
              <a:ext uri="{FF2B5EF4-FFF2-40B4-BE49-F238E27FC236}">
                <a16:creationId xmlns:a16="http://schemas.microsoft.com/office/drawing/2014/main" id="{D929F5C7-D76E-4242-8DC7-D55C9C18D4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9460" name="Segnaposto numero diapositiva 3">
            <a:extLst>
              <a:ext uri="{FF2B5EF4-FFF2-40B4-BE49-F238E27FC236}">
                <a16:creationId xmlns:a16="http://schemas.microsoft.com/office/drawing/2014/main" id="{C0934145-D143-4C27-B9CA-4CE74EF29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2B0FA2-C4BF-4E7B-BB08-07308F834FA0}" type="slidenum">
              <a:rPr lang="it-IT" altLang="it-IT" smtClean="0"/>
              <a:pPr>
                <a:spcBef>
                  <a:spcPct val="0"/>
                </a:spcBef>
              </a:pPr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58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ssio\Desktop\LIUC\Slide LiucBS Standard\Copertina Slide standard LIUC Business School 4-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584327"/>
          </a:xfrm>
        </p:spPr>
        <p:txBody>
          <a:bodyPr>
            <a:noAutofit/>
          </a:bodyPr>
          <a:lstStyle>
            <a:lvl1pPr>
              <a:defRPr sz="5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328750"/>
          </a:xfrm>
        </p:spPr>
        <p:txBody>
          <a:bodyPr/>
          <a:lstStyle>
            <a:lvl1pPr marL="0" indent="0" algn="ctr">
              <a:buNone/>
              <a:defRPr u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5ABF039-8CCE-4B6B-8925-F59F841F712E}" type="datetime1">
              <a:rPr lang="it-IT" smtClean="0"/>
              <a:t>18/11/2019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Picture 2" descr="C:\Users\Alessio\Desktop\LIUC\Loghi BS\LBS-R_Neg_su-petrolio_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-2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1DBB-12A3-4F2A-8C59-183B5A6ECCF4}" type="datetime1">
              <a:rPr lang="it-IT" smtClean="0"/>
              <a:t>18/11/2019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088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786478" cy="5851525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C97B-0CBE-4400-95D2-E618B21499AF}" type="datetime1">
              <a:rPr lang="it-IT" smtClean="0"/>
              <a:t>18/11/2019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elementi: 1 in alto, 1 in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A0DB4D7-6EBA-4468-A1D3-50FA50DD7DA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fld id="{77A3BD68-0C9F-5F44-8A6A-5E925DB86427}" type="datetime1">
              <a:rPr lang="it-IT"/>
              <a:pPr/>
              <a:t>18/11/2019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01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4B8C-26C6-4337-B1BA-A633F1A1FFC6}" type="datetime1">
              <a:rPr lang="it-IT" smtClean="0"/>
              <a:t>18/11/2019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4406900"/>
            <a:ext cx="792961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0100" y="2906713"/>
            <a:ext cx="792961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00100" y="6356350"/>
            <a:ext cx="2133600" cy="365125"/>
          </a:xfrm>
        </p:spPr>
        <p:txBody>
          <a:bodyPr/>
          <a:lstStyle/>
          <a:p>
            <a:fld id="{6033AB90-814D-4357-BA4A-598C5DDF5854}" type="datetime1">
              <a:rPr lang="it-IT" smtClean="0"/>
              <a:t>18/11/2019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05226" y="6356350"/>
            <a:ext cx="2895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62028" y="1600200"/>
            <a:ext cx="38957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6255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594-9478-4709-BC60-8D24C81E2060}" type="datetime1">
              <a:rPr lang="it-IT" smtClean="0"/>
              <a:t>18/11/2019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0100" y="1535113"/>
            <a:ext cx="37862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00100" y="2174875"/>
            <a:ext cx="37862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879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879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26E4-24B9-4689-B4FB-D99B7C282187}" type="datetime1">
              <a:rPr lang="it-IT" smtClean="0"/>
              <a:t>18/11/2019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1E2-803F-4546-B4E7-5D29C549CE2D}" type="datetime1">
              <a:rPr lang="it-IT" smtClean="0"/>
              <a:t>18/11/2019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EFCF-9306-4158-A3D9-A3C787C06805}" type="datetime1">
              <a:rPr lang="it-IT" smtClean="0"/>
              <a:t>18/11/2019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73050"/>
            <a:ext cx="29289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496" y="273050"/>
            <a:ext cx="492922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28662" y="1435100"/>
            <a:ext cx="29289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A26A-001E-43FC-8025-A262805A08EB}" type="datetime1">
              <a:rPr lang="it-IT" smtClean="0"/>
              <a:t>18/11/2019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6591-538E-4089-9BB3-648A05C43D55}" type="datetime1">
              <a:rPr lang="it-IT" smtClean="0"/>
              <a:t>18/11/2019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80724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382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7808A77-7AFB-451E-8C50-BCEE576A8351}" type="datetime1">
              <a:rPr lang="it-IT" smtClean="0"/>
              <a:t>18/11/2019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0043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961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3074" name="Picture 2" descr="C:\Users\Alessio\Desktop\LIUC\Banda Laterale Slide standard LIUC Business School 4-3.png"/>
          <p:cNvPicPr>
            <a:picLocks noChangeAspect="1" noChangeArrowheads="1"/>
          </p:cNvPicPr>
          <p:nvPr userDrawn="1"/>
        </p:nvPicPr>
        <p:blipFill>
          <a:blip r:embed="rId14"/>
          <a:srcRect r="91407"/>
          <a:stretch>
            <a:fillRect/>
          </a:stretch>
        </p:blipFill>
        <p:spPr bwMode="auto">
          <a:xfrm>
            <a:off x="0" y="0"/>
            <a:ext cx="785786" cy="6858000"/>
          </a:xfrm>
          <a:prstGeom prst="rect">
            <a:avLst/>
          </a:prstGeom>
          <a:noFill/>
        </p:spPr>
      </p:pic>
      <p:pic>
        <p:nvPicPr>
          <p:cNvPr id="7" name="Picture 2" descr="C:\Users\Alessio\Desktop\LIUC\Loghi BS\LBS-R_Neg_su-petrolio_A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85728"/>
            <a:ext cx="785786" cy="78578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685800" y="2420737"/>
            <a:ext cx="8278688" cy="1584327"/>
          </a:xfrm>
        </p:spPr>
        <p:txBody>
          <a:bodyPr>
            <a:noAutofit/>
          </a:bodyPr>
          <a:lstStyle/>
          <a:p>
            <a:pPr algn="l"/>
            <a:r>
              <a:rPr lang="it-IT" sz="2600" dirty="0">
                <a:latin typeface="Dosis"/>
              </a:rPr>
              <a:t/>
            </a:r>
            <a:br>
              <a:rPr lang="it-IT" sz="2600" dirty="0">
                <a:latin typeface="Dosis"/>
              </a:rPr>
            </a:br>
            <a:r>
              <a:rPr lang="it-IT" sz="2600" dirty="0" err="1">
                <a:latin typeface="Dosis"/>
              </a:rPr>
              <a:t>Topic</a:t>
            </a:r>
            <a:r>
              <a:rPr lang="it-IT" sz="2600" dirty="0">
                <a:latin typeface="Dosis"/>
              </a:rPr>
              <a:t> 6: </a:t>
            </a:r>
            <a:br>
              <a:rPr lang="it-IT" sz="2600" dirty="0">
                <a:latin typeface="Dosis"/>
              </a:rPr>
            </a:br>
            <a:r>
              <a:rPr lang="it-IT" sz="2600" dirty="0">
                <a:latin typeface="Dosis"/>
              </a:rPr>
              <a:t>Scenario Planning: il 3 dei 7 possibili step per elaborare e condividere lo scenario prospettico</a:t>
            </a:r>
            <a:br>
              <a:rPr lang="it-IT" sz="2600" dirty="0">
                <a:latin typeface="Dosis"/>
              </a:rPr>
            </a:br>
            <a:r>
              <a:rPr lang="it-IT" sz="2600" dirty="0">
                <a:latin typeface="Dosis"/>
              </a:rPr>
              <a:t/>
            </a:r>
            <a:br>
              <a:rPr lang="it-IT" sz="2600" dirty="0">
                <a:latin typeface="Dosis"/>
              </a:rPr>
            </a:br>
            <a:r>
              <a:rPr lang="it-IT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MEGATREND</a:t>
            </a:r>
            <a:endParaRPr lang="it-IT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A91962F-CA8C-48E2-9A9E-30517CA4139B}"/>
              </a:ext>
            </a:extLst>
          </p:cNvPr>
          <p:cNvSpPr/>
          <p:nvPr/>
        </p:nvSpPr>
        <p:spPr>
          <a:xfrm>
            <a:off x="6229350" y="5486400"/>
            <a:ext cx="13716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ACBEFA2-852D-439B-9340-9BB2F9872EA3}"/>
              </a:ext>
            </a:extLst>
          </p:cNvPr>
          <p:cNvSpPr/>
          <p:nvPr/>
        </p:nvSpPr>
        <p:spPr>
          <a:xfrm>
            <a:off x="1314450" y="5486400"/>
            <a:ext cx="13716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158039" y="2396178"/>
            <a:ext cx="181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440376" y="2269609"/>
            <a:ext cx="634336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 b="1">
                <a:solidFill>
                  <a:srgbClr val="262699"/>
                </a:solidFill>
              </a:defRPr>
            </a:lvl1pPr>
          </a:lstStyle>
          <a:p>
            <a:pPr algn="ctr"/>
            <a:r>
              <a:rPr lang="it-IT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IN QUESTA SOCIETÀ NON C’È PIU’ </a:t>
            </a:r>
          </a:p>
          <a:p>
            <a:pPr algn="ctr"/>
            <a:r>
              <a:rPr lang="it-IT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UN MERCATO, </a:t>
            </a:r>
          </a:p>
          <a:p>
            <a:pPr algn="ctr"/>
            <a:r>
              <a:rPr lang="it-IT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MA CI SONO TANTI MERCATI QUANTE SONO LE</a:t>
            </a:r>
          </a:p>
          <a:p>
            <a:pPr algn="ctr"/>
            <a:r>
              <a:rPr lang="it-IT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SIG.RE MARIA GOOGLE</a:t>
            </a:r>
          </a:p>
          <a:p>
            <a:pPr algn="ctr"/>
            <a:endParaRPr lang="it-IT" sz="2550" i="1" dirty="0">
              <a:solidFill>
                <a:srgbClr val="FF0000"/>
              </a:solidFill>
            </a:endParaRPr>
          </a:p>
          <a:p>
            <a:pPr algn="ctr"/>
            <a:endParaRPr lang="it-IT" sz="2550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9" name="Immagine 8" descr="web-analytics.jpg"/>
          <p:cNvPicPr>
            <a:picLocks noChangeAspect="1"/>
          </p:cNvPicPr>
          <p:nvPr/>
        </p:nvPicPr>
        <p:blipFill>
          <a:blip r:embed="rId3" cstate="print"/>
          <a:srcRect l="10571" r="15350"/>
          <a:stretch>
            <a:fillRect/>
          </a:stretch>
        </p:blipFill>
        <p:spPr>
          <a:xfrm>
            <a:off x="3034495" y="4608508"/>
            <a:ext cx="3075011" cy="1772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rrotonda angolo diagonale rettangolo 12">
            <a:extLst>
              <a:ext uri="{FF2B5EF4-FFF2-40B4-BE49-F238E27FC236}">
                <a16:creationId xmlns:a16="http://schemas.microsoft.com/office/drawing/2014/main" id="{CB711F09-FB4B-43DE-BBC9-A726430D4CB0}"/>
              </a:ext>
            </a:extLst>
          </p:cNvPr>
          <p:cNvSpPr/>
          <p:nvPr/>
        </p:nvSpPr>
        <p:spPr>
          <a:xfrm>
            <a:off x="862784" y="44624"/>
            <a:ext cx="8245720" cy="64770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6792" tIns="38963" rIns="77925" bIns="38963" anchor="ctr"/>
          <a:lstStyle/>
          <a:p>
            <a:r>
              <a:rPr lang="it-IT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DA UNA SOCIETÀ DI “PRODUTTORI”</a:t>
            </a:r>
          </a:p>
          <a:p>
            <a:r>
              <a:rPr lang="it-IT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AD UNA SOCIETÀ DI “CONSUMATORI”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49C9D1-CBE9-AF45-8381-B92013BEC82A}"/>
              </a:ext>
            </a:extLst>
          </p:cNvPr>
          <p:cNvSpPr txBox="1"/>
          <p:nvPr/>
        </p:nvSpPr>
        <p:spPr>
          <a:xfrm>
            <a:off x="827584" y="920914"/>
            <a:ext cx="842493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FAREMO L’IMPACT ANALYSIS  DOVREMO RICORDARCI DI QUESTI, CHE SONO ALCUNI IMPATTI DI UNA SOCIETA’ LIQUIDA:</a:t>
            </a:r>
          </a:p>
        </p:txBody>
      </p:sp>
    </p:spTree>
    <p:extLst>
      <p:ext uri="{BB962C8B-B14F-4D97-AF65-F5344CB8AC3E}">
        <p14:creationId xmlns:p14="http://schemas.microsoft.com/office/powerpoint/2010/main" val="197230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A91962F-CA8C-48E2-9A9E-30517CA4139B}"/>
              </a:ext>
            </a:extLst>
          </p:cNvPr>
          <p:cNvSpPr/>
          <p:nvPr/>
        </p:nvSpPr>
        <p:spPr>
          <a:xfrm>
            <a:off x="6229350" y="5486400"/>
            <a:ext cx="13716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ACBEFA2-852D-439B-9340-9BB2F9872EA3}"/>
              </a:ext>
            </a:extLst>
          </p:cNvPr>
          <p:cNvSpPr/>
          <p:nvPr/>
        </p:nvSpPr>
        <p:spPr>
          <a:xfrm>
            <a:off x="1314450" y="5486400"/>
            <a:ext cx="13716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158039" y="3307237"/>
            <a:ext cx="181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-39990" y="1494282"/>
            <a:ext cx="91805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 b="1">
                <a:solidFill>
                  <a:srgbClr val="262699"/>
                </a:solidFill>
              </a:defRPr>
            </a:lvl1pPr>
          </a:lstStyle>
          <a:p>
            <a:pPr algn="ctr"/>
            <a:r>
              <a:rPr lang="it-IT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IN QUESTO CONTESTO</a:t>
            </a:r>
          </a:p>
          <a:p>
            <a:pPr algn="ctr"/>
            <a:r>
              <a:rPr lang="it-IT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SI RIBALTANO I “PARADIGMI”</a:t>
            </a:r>
          </a:p>
          <a:p>
            <a:pPr algn="ctr"/>
            <a:endParaRPr lang="it-IT" b="0" dirty="0">
              <a:solidFill>
                <a:srgbClr val="256C6B"/>
              </a:solidFill>
              <a:latin typeface="Dense" pitchFamily="50" charset="0"/>
              <a:cs typeface="Gill Sans light" panose="020B0302020104020203" pitchFamily="34" charset="-79"/>
            </a:endParaRPr>
          </a:p>
          <a:p>
            <a:pPr algn="ctr"/>
            <a:endParaRPr lang="it-IT" dirty="0">
              <a:solidFill>
                <a:srgbClr val="256C6B"/>
              </a:solidFill>
              <a:latin typeface="Dense" pitchFamily="50" charset="0"/>
              <a:cs typeface="Gill Sans light" panose="020B0302020104020203" pitchFamily="34" charset="-79"/>
            </a:endParaRPr>
          </a:p>
          <a:p>
            <a:pPr algn="ctr"/>
            <a:r>
              <a:rPr lang="it-IT" b="0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e</a:t>
            </a:r>
            <a:r>
              <a:rPr lang="it-IT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      </a:t>
            </a:r>
          </a:p>
          <a:p>
            <a:pPr algn="ctr"/>
            <a:endParaRPr lang="it-IT" dirty="0">
              <a:solidFill>
                <a:srgbClr val="256C6B"/>
              </a:solidFill>
              <a:latin typeface="Dense" pitchFamily="50" charset="0"/>
              <a:cs typeface="Gill Sans light" panose="020B0302020104020203" pitchFamily="34" charset="-79"/>
            </a:endParaRPr>
          </a:p>
          <a:p>
            <a:pPr algn="ctr"/>
            <a:r>
              <a:rPr lang="it-IT" i="1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a:</a:t>
            </a:r>
            <a:r>
              <a:rPr lang="it-IT" b="0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           </a:t>
            </a:r>
          </a:p>
        </p:txBody>
      </p:sp>
      <p:pic>
        <p:nvPicPr>
          <p:cNvPr id="9" name="Immagine 8" descr="j03210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76" y="4437112"/>
            <a:ext cx="1943188" cy="1529698"/>
          </a:xfrm>
          <a:prstGeom prst="rect">
            <a:avLst/>
          </a:prstGeom>
        </p:spPr>
      </p:pic>
      <p:sp>
        <p:nvSpPr>
          <p:cNvPr id="10" name="Arrotonda angolo diagonale rettangolo 12">
            <a:extLst>
              <a:ext uri="{FF2B5EF4-FFF2-40B4-BE49-F238E27FC236}">
                <a16:creationId xmlns:a16="http://schemas.microsoft.com/office/drawing/2014/main" id="{2555B33F-5F1A-4335-A9A7-7EE0B0694206}"/>
              </a:ext>
            </a:extLst>
          </p:cNvPr>
          <p:cNvSpPr/>
          <p:nvPr/>
        </p:nvSpPr>
        <p:spPr>
          <a:xfrm>
            <a:off x="790776" y="548680"/>
            <a:ext cx="8245720" cy="64770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6792" tIns="38963" rIns="77925" bIns="38963" anchor="ctr"/>
          <a:lstStyle/>
          <a:p>
            <a:r>
              <a:rPr lang="it-IT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DA UNA SOCIETÀ DI “PRODUTTORI”</a:t>
            </a:r>
          </a:p>
          <a:p>
            <a:r>
              <a:rPr lang="it-IT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AD UNA SOCIETÀ DI “CONSUMATORI”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395EF7-931C-4D46-B840-31F55C17AAE6}"/>
              </a:ext>
            </a:extLst>
          </p:cNvPr>
          <p:cNvSpPr txBox="1"/>
          <p:nvPr/>
        </p:nvSpPr>
        <p:spPr>
          <a:xfrm>
            <a:off x="1217060" y="2476053"/>
            <a:ext cx="20387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B2B</a:t>
            </a:r>
          </a:p>
          <a:p>
            <a:pPr algn="ctr"/>
            <a:r>
              <a:rPr lang="it-IT" sz="2800" b="1" i="1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(Business</a:t>
            </a:r>
          </a:p>
          <a:p>
            <a:pPr algn="ctr"/>
            <a:r>
              <a:rPr lang="it-IT" sz="2800" b="1" i="1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 to Business)</a:t>
            </a:r>
            <a:endParaRPr lang="it-IT" sz="2800" b="1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7474F9B-0390-49C5-B06B-C9DA01386F94}"/>
              </a:ext>
            </a:extLst>
          </p:cNvPr>
          <p:cNvSpPr txBox="1"/>
          <p:nvPr/>
        </p:nvSpPr>
        <p:spPr>
          <a:xfrm>
            <a:off x="6474502" y="2348881"/>
            <a:ext cx="22041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B2C</a:t>
            </a:r>
          </a:p>
          <a:p>
            <a:pPr algn="ctr"/>
            <a:r>
              <a:rPr lang="it-IT" sz="2800" b="1" i="1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(Business </a:t>
            </a:r>
          </a:p>
          <a:p>
            <a:pPr algn="ctr"/>
            <a:r>
              <a:rPr lang="it-IT" sz="2800" b="1" i="1" dirty="0">
                <a:solidFill>
                  <a:srgbClr val="256C6B"/>
                </a:solidFill>
                <a:latin typeface="Dense" pitchFamily="50" charset="0"/>
                <a:cs typeface="Gill Sans light" panose="020B0302020104020203" pitchFamily="34" charset="-79"/>
              </a:rPr>
              <a:t>to Consumer)</a:t>
            </a:r>
            <a:endParaRPr lang="it-IT" sz="2800" b="1" i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99F0610-C755-45B9-A81F-58018BA06A91}"/>
              </a:ext>
            </a:extLst>
          </p:cNvPr>
          <p:cNvSpPr txBox="1"/>
          <p:nvPr/>
        </p:nvSpPr>
        <p:spPr>
          <a:xfrm>
            <a:off x="3529037" y="4553833"/>
            <a:ext cx="27671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i="1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C2B</a:t>
            </a:r>
          </a:p>
          <a:p>
            <a:pPr algn="ctr"/>
            <a:r>
              <a:rPr lang="it-IT" sz="4000" b="1" i="1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(Consumer </a:t>
            </a:r>
          </a:p>
          <a:p>
            <a:pPr algn="ctr"/>
            <a:r>
              <a:rPr lang="it-IT" sz="4000" b="1" i="1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Business)</a:t>
            </a:r>
            <a:endParaRPr lang="it-IT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A91962F-CA8C-48E2-9A9E-30517CA4139B}"/>
              </a:ext>
            </a:extLst>
          </p:cNvPr>
          <p:cNvSpPr/>
          <p:nvPr/>
        </p:nvSpPr>
        <p:spPr>
          <a:xfrm>
            <a:off x="6229350" y="5486400"/>
            <a:ext cx="13716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158039" y="2396178"/>
            <a:ext cx="181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211584" y="1268760"/>
            <a:ext cx="67390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 b="1">
                <a:solidFill>
                  <a:srgbClr val="262699"/>
                </a:solidFill>
              </a:defRPr>
            </a:lvl1pPr>
          </a:lstStyle>
          <a:p>
            <a:pPr algn="ctr"/>
            <a:r>
              <a:rPr lang="it-IT" sz="2400" i="1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AFFRONTARE QUESTA </a:t>
            </a:r>
          </a:p>
          <a:p>
            <a:pPr algn="ctr"/>
            <a:r>
              <a:rPr lang="it-IT" sz="2400" i="1" u="sng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 – FRAMMENTAZIONE DELLA DOMANDA</a:t>
            </a:r>
            <a:r>
              <a:rPr lang="it-IT" sz="2400" i="1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it-IT" sz="2400" i="1" dirty="0">
              <a:solidFill>
                <a:srgbClr val="256C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DEVONO SFRUTTARE LE</a:t>
            </a:r>
          </a:p>
          <a:p>
            <a:pPr algn="ctr"/>
            <a:r>
              <a:rPr lang="it-IT" sz="2400" i="1" u="sng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POTENZIALITÀ DEL DIGITALE</a:t>
            </a:r>
            <a:r>
              <a:rPr lang="it-IT" sz="2400" i="1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400" i="1" dirty="0">
              <a:solidFill>
                <a:srgbClr val="256C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i="1" u="sng" dirty="0">
              <a:solidFill>
                <a:srgbClr val="256C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u="sng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NUOVE TECNOLOGIE PER RAGGIUNGERE I «NUOVI CLIENTI»</a:t>
            </a:r>
          </a:p>
          <a:p>
            <a:pPr algn="ctr"/>
            <a:endParaRPr lang="it-IT" sz="2400" i="1" dirty="0">
              <a:solidFill>
                <a:srgbClr val="256C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NASCE L’ESIGENZA DI DEFINIRE UNA</a:t>
            </a:r>
          </a:p>
          <a:p>
            <a:pPr algn="ctr"/>
            <a:endParaRPr lang="it-IT" sz="2400" i="1" dirty="0">
              <a:solidFill>
                <a:srgbClr val="256C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rgbClr val="256C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STRATEGY</a:t>
            </a:r>
          </a:p>
        </p:txBody>
      </p:sp>
      <p:sp>
        <p:nvSpPr>
          <p:cNvPr id="9" name="Arrotonda angolo diagonale rettangolo 12">
            <a:extLst>
              <a:ext uri="{FF2B5EF4-FFF2-40B4-BE49-F238E27FC236}">
                <a16:creationId xmlns:a16="http://schemas.microsoft.com/office/drawing/2014/main" id="{3E4340C3-08B1-406B-AE90-3DFEFF8E646D}"/>
              </a:ext>
            </a:extLst>
          </p:cNvPr>
          <p:cNvSpPr/>
          <p:nvPr/>
        </p:nvSpPr>
        <p:spPr>
          <a:xfrm>
            <a:off x="790776" y="260648"/>
            <a:ext cx="8245720" cy="64770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6792" tIns="38963" rIns="77925" bIns="38963" anchor="ctr"/>
          <a:lstStyle/>
          <a:p>
            <a:r>
              <a:rPr lang="it-IT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DA UNA SOCIETÀ DI “PRODUTTORI”</a:t>
            </a:r>
          </a:p>
          <a:p>
            <a:r>
              <a:rPr lang="it-IT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AD UNA SOCIETÀ DI “CONSUMATORI”</a:t>
            </a:r>
          </a:p>
        </p:txBody>
      </p:sp>
    </p:spTree>
    <p:extLst>
      <p:ext uri="{BB962C8B-B14F-4D97-AF65-F5344CB8AC3E}">
        <p14:creationId xmlns:p14="http://schemas.microsoft.com/office/powerpoint/2010/main" val="25773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7"/>
          <p:cNvSpPr>
            <a:spLocks noChangeArrowheads="1"/>
          </p:cNvSpPr>
          <p:nvPr/>
        </p:nvSpPr>
        <p:spPr bwMode="auto">
          <a:xfrm>
            <a:off x="916209" y="1628800"/>
            <a:ext cx="7996152" cy="554685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600" dirty="0">
                <a:solidFill>
                  <a:srgbClr val="FFFFFF"/>
                </a:solidFill>
                <a:latin typeface="Times New Roman" panose="02020603050405020304" pitchFamily="18" charset="0"/>
                <a:ea typeface="Dense" pitchFamily="50" charset="0"/>
                <a:cs typeface="Times New Roman" panose="02020603050405020304" pitchFamily="18" charset="0"/>
              </a:rPr>
              <a:t>SIAMO IN PRESENZA  DI UN  PROGRESSIVO CONTRARSI DELLA DOMANDA DI BENI MATERIALI E LA CRESCENTE DOMANDA DI BENI IMMATERIALI</a:t>
            </a:r>
          </a:p>
        </p:txBody>
      </p:sp>
      <p:sp>
        <p:nvSpPr>
          <p:cNvPr id="10" name="Rettangolo 7"/>
          <p:cNvSpPr/>
          <p:nvPr/>
        </p:nvSpPr>
        <p:spPr>
          <a:xfrm>
            <a:off x="118582" y="1637243"/>
            <a:ext cx="797627" cy="55468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</a:p>
        </p:txBody>
      </p:sp>
      <p:sp>
        <p:nvSpPr>
          <p:cNvPr id="9" name="Rettangolo 16"/>
          <p:cNvSpPr>
            <a:spLocks/>
          </p:cNvSpPr>
          <p:nvPr/>
        </p:nvSpPr>
        <p:spPr>
          <a:xfrm>
            <a:off x="-180528" y="3373609"/>
            <a:ext cx="9144000" cy="10635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769" anchor="ctr"/>
          <a:lstStyle/>
          <a:p>
            <a:pPr algn="ctr"/>
            <a:endParaRPr lang="it-IT" sz="2400" dirty="0">
              <a:solidFill>
                <a:schemeClr val="bg1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COME AFFERMA DIPAK PANT: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SI  STA PASSANDO DALLA CULTURA DEL BEN-AVERE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ALLA CULTURA DEL  BEN-ESSERE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                     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       INDIVIDUALE                                                      COLLETTIVO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                                                                                       (SOCIALE)</a:t>
            </a:r>
          </a:p>
          <a:p>
            <a:pPr algn="ctr"/>
            <a:endParaRPr lang="it-IT" sz="2954" dirty="0">
              <a:solidFill>
                <a:srgbClr val="7A0C29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  <a:p>
            <a:pPr algn="ctr"/>
            <a:endParaRPr lang="it-IT" sz="2954" dirty="0">
              <a:solidFill>
                <a:srgbClr val="7A0C29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6AD641E0-B0D4-9B45-9988-5068B2D6C9F5}"/>
              </a:ext>
            </a:extLst>
          </p:cNvPr>
          <p:cNvSpPr/>
          <p:nvPr/>
        </p:nvSpPr>
        <p:spPr>
          <a:xfrm rot="2453582">
            <a:off x="2240828" y="4067542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B975E866-E515-354F-A224-9B8D5DF3236B}"/>
              </a:ext>
            </a:extLst>
          </p:cNvPr>
          <p:cNvSpPr/>
          <p:nvPr/>
        </p:nvSpPr>
        <p:spPr>
          <a:xfrm rot="19597331">
            <a:off x="6378476" y="4057688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1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7"/>
          <p:cNvSpPr>
            <a:spLocks noChangeArrowheads="1"/>
          </p:cNvSpPr>
          <p:nvPr/>
        </p:nvSpPr>
        <p:spPr bwMode="auto">
          <a:xfrm>
            <a:off x="2267743" y="1556792"/>
            <a:ext cx="6876255" cy="642443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2000" dirty="0">
                <a:solidFill>
                  <a:srgbClr val="FFFFFF"/>
                </a:solidFill>
                <a:highlight>
                  <a:srgbClr val="000080"/>
                </a:highligh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CRESCENTE REGOLAMENTAZIONE DEI MERCATI FINANZIARI (FINANZA SEMPRE MENO FACILE) </a:t>
            </a:r>
          </a:p>
        </p:txBody>
      </p:sp>
      <p:sp>
        <p:nvSpPr>
          <p:cNvPr id="10" name="Rettangolo 7"/>
          <p:cNvSpPr/>
          <p:nvPr/>
        </p:nvSpPr>
        <p:spPr>
          <a:xfrm>
            <a:off x="1470117" y="1562421"/>
            <a:ext cx="797627" cy="64244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Gill Sans" panose="020B0502020104020203" pitchFamily="34" charset="-79"/>
                <a:cs typeface="Gill Sans" panose="020B0502020104020203" pitchFamily="34" charset="-79"/>
              </a:rPr>
              <a:t>3</a:t>
            </a:r>
          </a:p>
        </p:txBody>
      </p:sp>
      <p:sp>
        <p:nvSpPr>
          <p:cNvPr id="11" name="Rettangolo 16"/>
          <p:cNvSpPr>
            <a:spLocks/>
          </p:cNvSpPr>
          <p:nvPr/>
        </p:nvSpPr>
        <p:spPr>
          <a:xfrm>
            <a:off x="-1260648" y="2602446"/>
            <a:ext cx="11089232" cy="8985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769" anchor="ctr"/>
          <a:lstStyle/>
          <a:p>
            <a:r>
              <a:rPr lang="it-IT" sz="2585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        </a:t>
            </a:r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«LIQUIDA» NON PERCHE’ C’E’ STATA LA CRISI DEI MERCATI </a:t>
            </a:r>
          </a:p>
          <a:p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        FINANZIARI, CHE   ANZI  HA RILANCIATO IL MANIFATTURIERO RISPETTO  </a:t>
            </a:r>
          </a:p>
          <a:p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        AL TERZIARIO, MA PERCHE’………..   </a:t>
            </a:r>
          </a:p>
          <a:p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       </a:t>
            </a:r>
          </a:p>
        </p:txBody>
      </p:sp>
      <p:pic>
        <p:nvPicPr>
          <p:cNvPr id="13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43" y="3503162"/>
            <a:ext cx="4847316" cy="26621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ttangolo 16"/>
          <p:cNvSpPr>
            <a:spLocks/>
          </p:cNvSpPr>
          <p:nvPr/>
        </p:nvSpPr>
        <p:spPr>
          <a:xfrm>
            <a:off x="766851" y="6015749"/>
            <a:ext cx="6995658" cy="7976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769" anchor="ctr"/>
          <a:lstStyle/>
          <a:p>
            <a:pPr algn="ctr"/>
            <a:r>
              <a:rPr lang="it-IT" sz="2585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DOPO LO TSUNAMI DEL SETTEMBRE 2008</a:t>
            </a:r>
          </a:p>
        </p:txBody>
      </p:sp>
    </p:spTree>
    <p:extLst>
      <p:ext uri="{BB962C8B-B14F-4D97-AF65-F5344CB8AC3E}">
        <p14:creationId xmlns:p14="http://schemas.microsoft.com/office/powerpoint/2010/main" val="24467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7"/>
          <p:cNvSpPr>
            <a:spLocks noChangeArrowheads="1"/>
          </p:cNvSpPr>
          <p:nvPr/>
        </p:nvSpPr>
        <p:spPr bwMode="auto">
          <a:xfrm>
            <a:off x="916208" y="1850453"/>
            <a:ext cx="7996152" cy="642443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2585" dirty="0">
                <a:solidFill>
                  <a:srgbClr val="FFFFFF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IL «RITORNO» DEI SOVRANISMI NAZIONALI </a:t>
            </a:r>
          </a:p>
        </p:txBody>
      </p:sp>
      <p:sp>
        <p:nvSpPr>
          <p:cNvPr id="10" name="Rettangolo 7"/>
          <p:cNvSpPr/>
          <p:nvPr/>
        </p:nvSpPr>
        <p:spPr>
          <a:xfrm>
            <a:off x="173973" y="1850453"/>
            <a:ext cx="797627" cy="64244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4</a:t>
            </a:r>
          </a:p>
        </p:txBody>
      </p:sp>
      <p:pic>
        <p:nvPicPr>
          <p:cNvPr id="13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96" y="3163125"/>
            <a:ext cx="6968825" cy="30575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81812" y="3030552"/>
            <a:ext cx="2327031" cy="3190143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buClr>
                <a:srgbClr val="009999"/>
              </a:buClr>
              <a:buFont typeface="Monotype Sorts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it-IT" altLang="it-IT" sz="1662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568416" y="3029087"/>
            <a:ext cx="2259623" cy="30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62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“New Entry”</a:t>
            </a:r>
          </a:p>
          <a:p>
            <a:pPr algn="ctr">
              <a:spcBef>
                <a:spcPct val="50000"/>
              </a:spcBef>
              <a:defRPr/>
            </a:pPr>
            <a:endParaRPr lang="it-IT" sz="1662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Brasile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Russia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Cina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India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…...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endParaRPr lang="it-IT" sz="1662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81813" y="3092098"/>
            <a:ext cx="2259623" cy="30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Stati Uniti 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Giappone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Germania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Regno Unito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Francia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Italia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Canada</a:t>
            </a:r>
          </a:p>
          <a:p>
            <a:pPr algn="ctr">
              <a:spcBef>
                <a:spcPct val="50000"/>
              </a:spcBef>
              <a:buFontTx/>
              <a:buChar char="-"/>
              <a:defRPr/>
            </a:pPr>
            <a:r>
              <a:rPr lang="it-IT" sz="1662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Russia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568415" y="2967541"/>
            <a:ext cx="2327031" cy="319014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buClr>
                <a:srgbClr val="009999"/>
              </a:buClr>
              <a:buFont typeface="Monotype Sorts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it-IT" altLang="it-IT" sz="1662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61"/>
          <p:cNvGraphicFramePr>
            <a:graphicFrameLocks noChangeAspect="1"/>
          </p:cNvGraphicFramePr>
          <p:nvPr/>
        </p:nvGraphicFramePr>
        <p:xfrm>
          <a:off x="3797570" y="1843477"/>
          <a:ext cx="4654062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Grafico" r:id="rId3" imgW="5334000" imgH="3505200" progId="Excel.Sheet.8">
                  <p:embed/>
                </p:oleObj>
              </mc:Choice>
              <mc:Fallback>
                <p:oleObj name="Grafico" r:id="rId3" imgW="5334000" imgH="3505200" progId="Excel.Sheet.8">
                  <p:embed/>
                  <p:pic>
                    <p:nvPicPr>
                      <p:cNvPr id="17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48" t="4121" r="1428" b="3442"/>
                      <a:stretch>
                        <a:fillRect/>
                      </a:stretch>
                    </p:blipFill>
                    <p:spPr bwMode="auto">
                      <a:xfrm>
                        <a:off x="3797570" y="1843477"/>
                        <a:ext cx="4654062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-252536" y="1976415"/>
            <a:ext cx="4396268" cy="4177811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Dense" pitchFamily="50" charset="0"/>
              </a:rPr>
              <a:t>ANCHE PERCHE’ </a:t>
            </a:r>
          </a:p>
          <a:p>
            <a:pPr eaLnBrk="1" hangingPunct="1">
              <a:buFontTx/>
              <a:buNone/>
              <a:defRPr/>
            </a:pPr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Dense" pitchFamily="50" charset="0"/>
              </a:rPr>
              <a:t>IL PESO DELL’ECONOMIA STATUNITENSE, CHE                                               STA DIMINUENDO, TRUMP </a:t>
            </a:r>
          </a:p>
          <a:p>
            <a:pPr eaLnBrk="1" hangingPunct="1">
              <a:buFontTx/>
              <a:buNone/>
              <a:defRPr/>
            </a:pPr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Dense" pitchFamily="50" charset="0"/>
              </a:rPr>
              <a:t>CERCA DI RECUPERARLO   </a:t>
            </a:r>
          </a:p>
          <a:p>
            <a:pPr eaLnBrk="1" hangingPunct="1">
              <a:buFontTx/>
              <a:buNone/>
              <a:defRPr/>
            </a:pPr>
            <a:endParaRPr lang="it-IT" sz="2400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Dense" pitchFamily="50" charset="0"/>
              </a:rPr>
              <a:t>MA IL PIL STATUNITENSE                                                                         PESAVA IL 25,70 % DEL PIL MONDIALE (2010)</a:t>
            </a:r>
          </a:p>
          <a:p>
            <a:pPr eaLnBrk="1" hangingPunct="1">
              <a:buFontTx/>
              <a:buNone/>
              <a:defRPr/>
            </a:pPr>
            <a:r>
              <a:rPr lang="it-IT" sz="24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Dense" pitchFamily="50" charset="0"/>
              </a:rPr>
              <a:t>OGGI E’ 23,30% </a:t>
            </a:r>
          </a:p>
        </p:txBody>
      </p:sp>
      <p:graphicFrame>
        <p:nvGraphicFramePr>
          <p:cNvPr id="18" name="Group 62"/>
          <p:cNvGraphicFramePr>
            <a:graphicFrameLocks noGrp="1"/>
          </p:cNvGraphicFramePr>
          <p:nvPr/>
        </p:nvGraphicFramePr>
        <p:xfrm>
          <a:off x="4994031" y="4292112"/>
          <a:ext cx="1752600" cy="1466265"/>
        </p:xfrm>
        <a:graphic>
          <a:graphicData uri="http://schemas.openxmlformats.org/drawingml/2006/table">
            <a:tbl>
              <a:tblPr/>
              <a:tblGrid>
                <a:gridCol w="102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4406" marR="84406" marT="42203" marB="42203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mld $</a:t>
                      </a:r>
                      <a:endParaRPr kumimoji="0" lang="it-IT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marT="42203" marB="42203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PIL MONDIALE</a:t>
                      </a:r>
                      <a:endParaRPr kumimoji="0" lang="it-IT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marT="42203" marB="422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56.777 </a:t>
                      </a:r>
                      <a:endParaRPr kumimoji="0" lang="it-IT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marT="42203" marB="422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5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PIL USA</a:t>
                      </a:r>
                      <a:endParaRPr kumimoji="0" lang="it-IT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marT="42203" marB="422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14.596 </a:t>
                      </a:r>
                      <a:endParaRPr kumimoji="0" lang="it-IT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marT="42203" marB="422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5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PIL ITALIA</a:t>
                      </a:r>
                      <a:endParaRPr kumimoji="0" lang="it-IT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marT="42203" marB="422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1.583 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marT="42203" marB="422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8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fonte: Il sole 24 Ore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marT="42203" marB="42203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1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" grpId="0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B3F8BC-1562-DE47-A50F-9FCF9F33437D}"/>
              </a:ext>
            </a:extLst>
          </p:cNvPr>
          <p:cNvSpPr txBox="1"/>
          <p:nvPr/>
        </p:nvSpPr>
        <p:spPr>
          <a:xfrm>
            <a:off x="107504" y="1676400"/>
            <a:ext cx="9134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Montserrat" panose="02000505000000020004" pitchFamily="2" charset="0"/>
              </a:rPr>
              <a:t> e l’Italia cresce, ma poco: anche se rimane  la terza economia nell’Unione Europea 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  <a:latin typeface="Montserrat" panose="02000505000000020004" pitchFamily="2" charset="0"/>
              </a:rPr>
              <a:t>e la settima a livello globale.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D30082-AF93-8D4A-A09E-5097CD1E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27767" r="44166" b="26285"/>
          <a:stretch/>
        </p:blipFill>
        <p:spPr>
          <a:xfrm>
            <a:off x="3395564" y="3235413"/>
            <a:ext cx="4848844" cy="328993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A4CCF8-DA2D-644A-B9A3-721D88599BC0}"/>
              </a:ext>
            </a:extLst>
          </p:cNvPr>
          <p:cNvSpPr txBox="1"/>
          <p:nvPr/>
        </p:nvSpPr>
        <p:spPr>
          <a:xfrm>
            <a:off x="2051720" y="6114782"/>
            <a:ext cx="13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solidFill>
                  <a:schemeClr val="bg1"/>
                </a:solidFill>
              </a:rPr>
              <a:t>Dati FMI 2018</a:t>
            </a:r>
          </a:p>
        </p:txBody>
      </p:sp>
    </p:spTree>
    <p:extLst>
      <p:ext uri="{BB962C8B-B14F-4D97-AF65-F5344CB8AC3E}">
        <p14:creationId xmlns:p14="http://schemas.microsoft.com/office/powerpoint/2010/main" val="33299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7"/>
          <p:cNvSpPr>
            <a:spLocks noChangeArrowheads="1"/>
          </p:cNvSpPr>
          <p:nvPr/>
        </p:nvSpPr>
        <p:spPr bwMode="auto">
          <a:xfrm>
            <a:off x="1040344" y="1634429"/>
            <a:ext cx="7996152" cy="642443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dirty="0">
                <a:solidFill>
                  <a:srgbClr val="FFFFFF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LA POPOLAZIONE NEI PAESI OCCIDENTALI STA AUMENTANDO MA PIÙ PER IL FENOMENO DELL’IMMIGRAZIONE CHE PER UN AUMENTO DELLE NASCITE</a:t>
            </a:r>
          </a:p>
        </p:txBody>
      </p:sp>
      <p:sp>
        <p:nvSpPr>
          <p:cNvPr id="10" name="Rettangolo 7"/>
          <p:cNvSpPr/>
          <p:nvPr/>
        </p:nvSpPr>
        <p:spPr>
          <a:xfrm>
            <a:off x="317989" y="1634429"/>
            <a:ext cx="797627" cy="64244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5</a:t>
            </a:r>
          </a:p>
        </p:txBody>
      </p:sp>
      <p:sp>
        <p:nvSpPr>
          <p:cNvPr id="11" name="Rettangolo 16"/>
          <p:cNvSpPr>
            <a:spLocks/>
          </p:cNvSpPr>
          <p:nvPr/>
        </p:nvSpPr>
        <p:spPr>
          <a:xfrm>
            <a:off x="70149" y="2581521"/>
            <a:ext cx="9144000" cy="10635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769" anchor="ctr"/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IN ITALIA SIAMO SÌ, 60 MILIONI DI ABITANTI E LA CIFRA È IN CRESCITA MA È  SOPRATTUTTO ANCHE MERITO DEI “NON NATIVI”  </a:t>
            </a:r>
          </a:p>
          <a:p>
            <a:pPr algn="ctr"/>
            <a:r>
              <a:rPr lang="it-IT" sz="22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(CON USI E CONSUETUDINI DI VITA DIVERSI DAI NOSTRI)</a:t>
            </a:r>
          </a:p>
          <a:p>
            <a:pPr algn="ctr"/>
            <a:endParaRPr lang="it-IT" sz="2585" dirty="0">
              <a:solidFill>
                <a:srgbClr val="7A0C29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13816" y="6220558"/>
            <a:ext cx="1396511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09999"/>
              </a:buClr>
              <a:buFont typeface="Monotype Sorts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831" i="1">
                <a:latin typeface="Times" pitchFamily="18" charset="0"/>
              </a:rPr>
              <a:t>Fonte ISTAT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08" y="3679362"/>
            <a:ext cx="5317880" cy="277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2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7"/>
          <p:cNvSpPr>
            <a:spLocks noChangeArrowheads="1"/>
          </p:cNvSpPr>
          <p:nvPr/>
        </p:nvSpPr>
        <p:spPr bwMode="auto">
          <a:xfrm>
            <a:off x="916208" y="1634429"/>
            <a:ext cx="7996152" cy="642443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2585" dirty="0">
                <a:solidFill>
                  <a:srgbClr val="FFFFFF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SI PROLUNGA LA VITA MEDIA CON UN CRESCENTE FENOMENO DI INVECCHIAMENTO DELLA POPOLAZIONE</a:t>
            </a:r>
          </a:p>
        </p:txBody>
      </p:sp>
      <p:sp>
        <p:nvSpPr>
          <p:cNvPr id="10" name="Rettangolo 7"/>
          <p:cNvSpPr/>
          <p:nvPr/>
        </p:nvSpPr>
        <p:spPr>
          <a:xfrm>
            <a:off x="118582" y="1634429"/>
            <a:ext cx="797627" cy="6424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6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9" y="2398113"/>
            <a:ext cx="3741127" cy="232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79512" y="4497075"/>
            <a:ext cx="1266092" cy="66011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buClr>
                <a:srgbClr val="009999"/>
              </a:buClr>
              <a:buFont typeface="Monotype Sorts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738" b="1" i="1" dirty="0">
                <a:solidFill>
                  <a:srgbClr val="CC0000"/>
                </a:solidFill>
                <a:latin typeface="Avenir LT Std 35 Light" pitchFamily="34" charset="0"/>
              </a:rPr>
              <a:t>Indice di vecchiaia:</a:t>
            </a:r>
            <a:r>
              <a:rPr lang="it-IT" altLang="it-IT" sz="738" i="1" dirty="0">
                <a:latin typeface="Avenir LT Std 35 Light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738" i="1" dirty="0">
                <a:latin typeface="Avenir LT Std 35 Light" pitchFamily="34" charset="0"/>
              </a:rPr>
              <a:t>rapporto tra la popolazione di 65 e più e la popolazione fino a 14 anni di età, per 100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89" y="3983754"/>
            <a:ext cx="3969727" cy="23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137571" y="5470006"/>
            <a:ext cx="1266092" cy="88723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buClr>
                <a:srgbClr val="009999"/>
              </a:buClr>
              <a:buFont typeface="Monotype Sorts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738" b="1" i="1">
                <a:solidFill>
                  <a:srgbClr val="CC0000"/>
                </a:solidFill>
                <a:latin typeface="Avenir LT Std 35 Light" pitchFamily="34" charset="0"/>
              </a:rPr>
              <a:t>Indice di dipendenza:</a:t>
            </a:r>
            <a:r>
              <a:rPr lang="it-IT" altLang="it-IT" sz="738" i="1">
                <a:latin typeface="Avenir LT Std 35 Light" pitchFamily="34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738" i="1">
                <a:latin typeface="Avenir LT Std 35 Light" pitchFamily="34" charset="0"/>
              </a:rPr>
              <a:t>rapporto tra la popolazione in età non attiva (fino a 14 anni e di 65 e più) e la popolazione in età attiva (fra 15 e 64 anni), per 100</a:t>
            </a:r>
          </a:p>
        </p:txBody>
      </p:sp>
    </p:spTree>
    <p:extLst>
      <p:ext uri="{BB962C8B-B14F-4D97-AF65-F5344CB8AC3E}">
        <p14:creationId xmlns:p14="http://schemas.microsoft.com/office/powerpoint/2010/main" val="625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436C7B-A320-4D93-B7F5-FECC871F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170648C-1D6A-4183-AF95-AEED1FE45084}"/>
              </a:ext>
            </a:extLst>
          </p:cNvPr>
          <p:cNvSpPr/>
          <p:nvPr/>
        </p:nvSpPr>
        <p:spPr>
          <a:xfrm>
            <a:off x="3381099" y="2304256"/>
            <a:ext cx="2525819" cy="936104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6. Impact analysis</a:t>
            </a:r>
          </a:p>
        </p:txBody>
      </p:sp>
      <p:cxnSp>
        <p:nvCxnSpPr>
          <p:cNvPr id="6" name="Forma 13">
            <a:extLst>
              <a:ext uri="{FF2B5EF4-FFF2-40B4-BE49-F238E27FC236}">
                <a16:creationId xmlns:a16="http://schemas.microsoft.com/office/drawing/2014/main" id="{85C6E106-569D-45B8-A9EF-26665AD0815A}"/>
              </a:ext>
            </a:extLst>
          </p:cNvPr>
          <p:cNvCxnSpPr>
            <a:stCxn id="11" idx="0"/>
            <a:endCxn id="5" idx="6"/>
          </p:cNvCxnSpPr>
          <p:nvPr/>
        </p:nvCxnSpPr>
        <p:spPr>
          <a:xfrm rot="16200000" flipV="1">
            <a:off x="6503753" y="2175473"/>
            <a:ext cx="468052" cy="1661723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Forma 19">
            <a:extLst>
              <a:ext uri="{FF2B5EF4-FFF2-40B4-BE49-F238E27FC236}">
                <a16:creationId xmlns:a16="http://schemas.microsoft.com/office/drawing/2014/main" id="{ECF82CA7-CF75-4634-8710-097F53823230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rot="5400000" flipH="1" flipV="1">
            <a:off x="2762107" y="2405344"/>
            <a:ext cx="252028" cy="985956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Forma 22">
            <a:extLst>
              <a:ext uri="{FF2B5EF4-FFF2-40B4-BE49-F238E27FC236}">
                <a16:creationId xmlns:a16="http://schemas.microsoft.com/office/drawing/2014/main" id="{555F4A7A-A87B-4978-840C-8173CB450B06}"/>
              </a:ext>
            </a:extLst>
          </p:cNvPr>
          <p:cNvCxnSpPr/>
          <p:nvPr/>
        </p:nvCxnSpPr>
        <p:spPr>
          <a:xfrm rot="16200000" flipV="1">
            <a:off x="697415" y="4478344"/>
            <a:ext cx="2088232" cy="119644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E5325B2A-6CBD-4A3C-917B-ABED08E69817}"/>
              </a:ext>
            </a:extLst>
          </p:cNvPr>
          <p:cNvSpPr/>
          <p:nvPr/>
        </p:nvSpPr>
        <p:spPr>
          <a:xfrm>
            <a:off x="866358" y="3024336"/>
            <a:ext cx="3057570" cy="122413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Valutazione del permanere di determinate correlazioni tra macro scenario e andamento comparto</a:t>
            </a:r>
          </a:p>
          <a:p>
            <a:pPr algn="ctr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5821DB1-1279-411A-B356-81D6335ADAD7}"/>
              </a:ext>
            </a:extLst>
          </p:cNvPr>
          <p:cNvSpPr/>
          <p:nvPr/>
        </p:nvSpPr>
        <p:spPr>
          <a:xfrm>
            <a:off x="3115223" y="4176465"/>
            <a:ext cx="2991102" cy="1114079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Individuazione MEGATREND</a:t>
            </a:r>
          </a:p>
          <a:p>
            <a:pPr algn="ctr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D38E22D-481C-4A2D-B4D5-D5DD5D890CC0}"/>
              </a:ext>
            </a:extLst>
          </p:cNvPr>
          <p:cNvSpPr/>
          <p:nvPr/>
        </p:nvSpPr>
        <p:spPr>
          <a:xfrm>
            <a:off x="6039856" y="3240360"/>
            <a:ext cx="3057570" cy="1296144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Raccolta di altre informazioni sul futuro, con individuazione fonti</a:t>
            </a:r>
          </a:p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FUTUROLOGY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8E24ECA-FA1A-4A83-BB32-962B7C28EC28}"/>
              </a:ext>
            </a:extLst>
          </p:cNvPr>
          <p:cNvSpPr/>
          <p:nvPr/>
        </p:nvSpPr>
        <p:spPr>
          <a:xfrm>
            <a:off x="5445578" y="5293374"/>
            <a:ext cx="2976081" cy="1522832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Descrizione dello scenario nel quale ad oggi ci si trova ad operare: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macro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di comparto 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con metrica PESTEL</a:t>
            </a:r>
          </a:p>
        </p:txBody>
      </p:sp>
      <p:cxnSp>
        <p:nvCxnSpPr>
          <p:cNvPr id="13" name="Forma 22">
            <a:extLst>
              <a:ext uri="{FF2B5EF4-FFF2-40B4-BE49-F238E27FC236}">
                <a16:creationId xmlns:a16="http://schemas.microsoft.com/office/drawing/2014/main" id="{DA4F0546-296F-4860-BB81-DE95B7A9702F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8421659" y="4293098"/>
            <a:ext cx="308592" cy="1761692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Forma 22">
            <a:extLst>
              <a:ext uri="{FF2B5EF4-FFF2-40B4-BE49-F238E27FC236}">
                <a16:creationId xmlns:a16="http://schemas.microsoft.com/office/drawing/2014/main" id="{E9205EE5-DEF9-433B-A8E3-1DA0B39DC97B}"/>
              </a:ext>
            </a:extLst>
          </p:cNvPr>
          <p:cNvCxnSpPr>
            <a:cxnSpLocks/>
          </p:cNvCxnSpPr>
          <p:nvPr/>
        </p:nvCxnSpPr>
        <p:spPr>
          <a:xfrm flipV="1">
            <a:off x="6084168" y="4600152"/>
            <a:ext cx="1462316" cy="197000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E8714C88-B115-4C50-8AE5-44EB48B98BA3}"/>
              </a:ext>
            </a:extLst>
          </p:cNvPr>
          <p:cNvSpPr/>
          <p:nvPr/>
        </p:nvSpPr>
        <p:spPr>
          <a:xfrm>
            <a:off x="849740" y="5506567"/>
            <a:ext cx="2858164" cy="1152128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Individuazione di CORRELAZIONI tra variabili macro e andamento del comparto di attività </a:t>
            </a:r>
          </a:p>
        </p:txBody>
      </p:sp>
      <p:cxnSp>
        <p:nvCxnSpPr>
          <p:cNvPr id="16" name="Forma 22">
            <a:extLst>
              <a:ext uri="{FF2B5EF4-FFF2-40B4-BE49-F238E27FC236}">
                <a16:creationId xmlns:a16="http://schemas.microsoft.com/office/drawing/2014/main" id="{08D1DE0E-E612-4675-A6A3-C3FC47D7458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7904" y="6051959"/>
            <a:ext cx="1656184" cy="3067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87F3BD7C-2398-4CA8-B9AA-0F568D871AD0}"/>
              </a:ext>
            </a:extLst>
          </p:cNvPr>
          <p:cNvSpPr/>
          <p:nvPr/>
        </p:nvSpPr>
        <p:spPr>
          <a:xfrm>
            <a:off x="3381099" y="863998"/>
            <a:ext cx="2525819" cy="1008211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 Scenario nel quale si presagisce ci si troverà ad operare</a:t>
            </a:r>
          </a:p>
        </p:txBody>
      </p:sp>
      <p:cxnSp>
        <p:nvCxnSpPr>
          <p:cNvPr id="18" name="Forma 22">
            <a:extLst>
              <a:ext uri="{FF2B5EF4-FFF2-40B4-BE49-F238E27FC236}">
                <a16:creationId xmlns:a16="http://schemas.microsoft.com/office/drawing/2014/main" id="{AAA7EC8F-E3EA-462D-A08A-D69FAC348C59}"/>
              </a:ext>
            </a:extLst>
          </p:cNvPr>
          <p:cNvCxnSpPr>
            <a:stCxn id="5" idx="0"/>
            <a:endCxn id="17" idx="4"/>
          </p:cNvCxnSpPr>
          <p:nvPr/>
        </p:nvCxnSpPr>
        <p:spPr>
          <a:xfrm rot="5400000" flipH="1" flipV="1">
            <a:off x="4427984" y="2088721"/>
            <a:ext cx="432048" cy="11723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a 22">
            <a:extLst>
              <a:ext uri="{FF2B5EF4-FFF2-40B4-BE49-F238E27FC236}">
                <a16:creationId xmlns:a16="http://schemas.microsoft.com/office/drawing/2014/main" id="{5946C4F6-51B1-4CEC-B399-90AE9B47715F}"/>
              </a:ext>
            </a:extLst>
          </p:cNvPr>
          <p:cNvCxnSpPr/>
          <p:nvPr/>
        </p:nvCxnSpPr>
        <p:spPr>
          <a:xfrm rot="10800000" flipV="1">
            <a:off x="5477128" y="3456383"/>
            <a:ext cx="864097" cy="720081"/>
          </a:xfrm>
          <a:prstGeom prst="curvedConnector3">
            <a:avLst>
              <a:gd name="adj1" fmla="val 80472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olo 1">
            <a:extLst>
              <a:ext uri="{FF2B5EF4-FFF2-40B4-BE49-F238E27FC236}">
                <a16:creationId xmlns:a16="http://schemas.microsoft.com/office/drawing/2014/main" id="{51EEAE2E-1FE0-4D98-9900-89BF95EE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2. Scenario Planning: 7 possibili step per elaborare e condividere lo scenario prospettico</a:t>
            </a:r>
          </a:p>
        </p:txBody>
      </p:sp>
      <p:cxnSp>
        <p:nvCxnSpPr>
          <p:cNvPr id="22" name="Forma 19">
            <a:extLst>
              <a:ext uri="{FF2B5EF4-FFF2-40B4-BE49-F238E27FC236}">
                <a16:creationId xmlns:a16="http://schemas.microsoft.com/office/drawing/2014/main" id="{D8F8FAE0-07D6-4771-8EFE-ADB7ECBBFADC}"/>
              </a:ext>
            </a:extLst>
          </p:cNvPr>
          <p:cNvCxnSpPr>
            <a:cxnSpLocks/>
            <a:endCxn id="5" idx="4"/>
          </p:cNvCxnSpPr>
          <p:nvPr/>
        </p:nvCxnSpPr>
        <p:spPr>
          <a:xfrm rot="5400000" flipH="1" flipV="1">
            <a:off x="4097280" y="3629737"/>
            <a:ext cx="936106" cy="157352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7"/>
          <p:cNvSpPr>
            <a:spLocks noChangeArrowheads="1"/>
          </p:cNvSpPr>
          <p:nvPr/>
        </p:nvSpPr>
        <p:spPr bwMode="auto">
          <a:xfrm>
            <a:off x="916208" y="1634429"/>
            <a:ext cx="7996152" cy="642443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2585" dirty="0">
                <a:solidFill>
                  <a:srgbClr val="FFFFFF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POPOLAZIONE PIÙ VECCHIA, MA CON LIVELLI DI SCOLARIZZAZIONE PIÙ ELEVATA</a:t>
            </a:r>
          </a:p>
        </p:txBody>
      </p:sp>
      <p:sp>
        <p:nvSpPr>
          <p:cNvPr id="10" name="Rettangolo 7"/>
          <p:cNvSpPr/>
          <p:nvPr/>
        </p:nvSpPr>
        <p:spPr>
          <a:xfrm>
            <a:off x="118582" y="1634429"/>
            <a:ext cx="797627" cy="6424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7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36" y="2312676"/>
            <a:ext cx="5407269" cy="27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569428" y="5081020"/>
            <a:ext cx="839665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09999"/>
              </a:buClr>
              <a:buFont typeface="Monotype Sorts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831" i="1" dirty="0">
                <a:solidFill>
                  <a:schemeClr val="bg1"/>
                </a:solidFill>
                <a:latin typeface="Times" pitchFamily="18" charset="0"/>
              </a:rPr>
              <a:t>Fonte ISTAT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44F488-A7CA-6A44-B146-5C5B5DFC2D69}"/>
              </a:ext>
            </a:extLst>
          </p:cNvPr>
          <p:cNvSpPr txBox="1"/>
          <p:nvPr/>
        </p:nvSpPr>
        <p:spPr>
          <a:xfrm>
            <a:off x="1979712" y="5877272"/>
            <a:ext cx="642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Anche  se in Italia abbiamo perso qualche «treno»</a:t>
            </a:r>
          </a:p>
        </p:txBody>
      </p:sp>
    </p:spTree>
    <p:extLst>
      <p:ext uri="{BB962C8B-B14F-4D97-AF65-F5344CB8AC3E}">
        <p14:creationId xmlns:p14="http://schemas.microsoft.com/office/powerpoint/2010/main" val="29333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7"/>
          <p:cNvSpPr>
            <a:spLocks noChangeArrowheads="1"/>
          </p:cNvSpPr>
          <p:nvPr/>
        </p:nvSpPr>
        <p:spPr bwMode="auto">
          <a:xfrm>
            <a:off x="1365541" y="764704"/>
            <a:ext cx="7778459" cy="695980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r>
              <a:rPr lang="it-IT" altLang="it-IT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POPOLAZIONE PIÙ VECCHIA MA CON LIVELLI DI SCOLARIZZAZIONE PIÙ ELEVATA</a:t>
            </a:r>
          </a:p>
        </p:txBody>
      </p:sp>
      <p:sp>
        <p:nvSpPr>
          <p:cNvPr id="5" name="Rettangolo 7"/>
          <p:cNvSpPr/>
          <p:nvPr/>
        </p:nvSpPr>
        <p:spPr>
          <a:xfrm>
            <a:off x="755576" y="764704"/>
            <a:ext cx="864096" cy="69598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r>
              <a:rPr lang="it-IT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pic>
        <p:nvPicPr>
          <p:cNvPr id="7" name="Picture 6" descr="Risultati immagini per tasso di laureati in ita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41" y="2060848"/>
            <a:ext cx="679849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B15D6EED-AD8C-154D-A5E4-B532EA76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359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7"/>
          <p:cNvSpPr>
            <a:spLocks noChangeArrowheads="1"/>
          </p:cNvSpPr>
          <p:nvPr/>
        </p:nvSpPr>
        <p:spPr bwMode="auto">
          <a:xfrm>
            <a:off x="916208" y="1562421"/>
            <a:ext cx="8109210" cy="642443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2000" dirty="0">
                <a:solidFill>
                  <a:srgbClr val="FFFFFF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SI ACCORCIANO I CICLI DI VITA DEI PRODOTTI E ACCELLERA IL SUSSEGUIRSI DELLE  GENERAZIONI: DAI MILLENNIAL ALLA GENERAZIONE </a:t>
            </a:r>
            <a:r>
              <a:rPr lang="it-IT" altLang="it-IT" sz="2000" dirty="0" err="1">
                <a:solidFill>
                  <a:srgbClr val="FFFFFF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Z</a:t>
            </a:r>
            <a:endParaRPr lang="it-IT" altLang="it-IT" sz="2000" dirty="0">
              <a:solidFill>
                <a:srgbClr val="FFFFFF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</p:txBody>
      </p:sp>
      <p:sp>
        <p:nvSpPr>
          <p:cNvPr id="10" name="Rettangolo 7"/>
          <p:cNvSpPr/>
          <p:nvPr/>
        </p:nvSpPr>
        <p:spPr>
          <a:xfrm>
            <a:off x="118582" y="1562421"/>
            <a:ext cx="797627" cy="6424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8</a:t>
            </a:r>
          </a:p>
        </p:txBody>
      </p:sp>
      <p:pic>
        <p:nvPicPr>
          <p:cNvPr id="6" name="Immagine 5" descr="p2p-relazioni-sociali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561551" y="2247448"/>
            <a:ext cx="5450452" cy="364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tangolo 16"/>
          <p:cNvSpPr>
            <a:spLocks/>
          </p:cNvSpPr>
          <p:nvPr/>
        </p:nvSpPr>
        <p:spPr>
          <a:xfrm>
            <a:off x="118582" y="3606250"/>
            <a:ext cx="7847249" cy="21270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769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CRESCENTE RICERCA DA PARTE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DELLE PERSONE DI:</a:t>
            </a:r>
          </a:p>
          <a:p>
            <a:pPr algn="ctr"/>
            <a:endParaRPr lang="it-IT" sz="3323" b="1" i="1" dirty="0">
              <a:solidFill>
                <a:srgbClr val="FF0000"/>
              </a:solidFill>
              <a:latin typeface="Times New Roman" panose="02020603050405020304" pitchFamily="18" charset="0"/>
              <a:ea typeface="Dense" pitchFamily="50" charset="0"/>
              <a:cs typeface="Times New Roman" panose="02020603050405020304" pitchFamily="18" charset="0"/>
            </a:endParaRPr>
          </a:p>
          <a:p>
            <a:pPr marL="422041" indent="-422041" algn="ctr">
              <a:buFont typeface="Wingdings" panose="05000000000000000000" pitchFamily="2" charset="2"/>
              <a:buChar char="Ø"/>
            </a:pPr>
            <a:r>
              <a:rPr lang="it-IT" sz="3323" b="1" i="1" dirty="0">
                <a:solidFill>
                  <a:srgbClr val="FF0000"/>
                </a:solidFill>
                <a:latin typeface="Times New Roman" panose="02020603050405020304" pitchFamily="18" charset="0"/>
                <a:ea typeface="Dense" pitchFamily="50" charset="0"/>
                <a:cs typeface="Times New Roman" panose="02020603050405020304" pitchFamily="18" charset="0"/>
              </a:rPr>
              <a:t>RELAZIONI</a:t>
            </a:r>
          </a:p>
          <a:p>
            <a:pPr marL="422041" indent="-422041" algn="ctr">
              <a:buFont typeface="Wingdings" panose="05000000000000000000" pitchFamily="2" charset="2"/>
              <a:buChar char="Ø"/>
            </a:pPr>
            <a:r>
              <a:rPr lang="it-IT" sz="3323" b="1" i="1" dirty="0">
                <a:solidFill>
                  <a:srgbClr val="FF0000"/>
                </a:solidFill>
                <a:latin typeface="Times New Roman" panose="02020603050405020304" pitchFamily="18" charset="0"/>
                <a:ea typeface="Dense" pitchFamily="50" charset="0"/>
                <a:cs typeface="Times New Roman" panose="02020603050405020304" pitchFamily="18" charset="0"/>
              </a:rPr>
              <a:t>EMOZIONI</a:t>
            </a:r>
          </a:p>
          <a:p>
            <a:pPr algn="ctr"/>
            <a:endParaRPr lang="it-IT" sz="3323" b="1" i="1" dirty="0">
              <a:solidFill>
                <a:srgbClr val="FF0000"/>
              </a:solidFill>
              <a:latin typeface="Times New Roman" panose="02020603050405020304" pitchFamily="18" charset="0"/>
              <a:ea typeface="Dense" pitchFamily="50" charset="0"/>
              <a:cs typeface="Times New Roman" panose="02020603050405020304" pitchFamily="18" charset="0"/>
            </a:endParaRPr>
          </a:p>
          <a:p>
            <a:pPr algn="ctr"/>
            <a:endParaRPr lang="it-IT" sz="3323" dirty="0">
              <a:solidFill>
                <a:srgbClr val="FF0000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  <a:p>
            <a:pPr algn="ctr"/>
            <a:r>
              <a:rPr lang="it-IT" sz="3323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NEI RAPPORTI SEMPRE MENO GERARCHIA E SEMPRE PIÙ RELAZIONI </a:t>
            </a:r>
          </a:p>
          <a:p>
            <a:pPr algn="ctr"/>
            <a:endParaRPr lang="it-IT" sz="3323" dirty="0">
              <a:solidFill>
                <a:srgbClr val="7A0C29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6DBED0-57BD-AF40-BFD6-050921189E66}"/>
              </a:ext>
            </a:extLst>
          </p:cNvPr>
          <p:cNvSpPr txBox="1"/>
          <p:nvPr/>
        </p:nvSpPr>
        <p:spPr>
          <a:xfrm>
            <a:off x="2915816" y="620688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ACCELLERAZIONI</a:t>
            </a:r>
          </a:p>
        </p:txBody>
      </p:sp>
    </p:spTree>
    <p:extLst>
      <p:ext uri="{BB962C8B-B14F-4D97-AF65-F5344CB8AC3E}">
        <p14:creationId xmlns:p14="http://schemas.microsoft.com/office/powerpoint/2010/main" val="40832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7"/>
          <p:cNvSpPr>
            <a:spLocks noChangeArrowheads="1"/>
          </p:cNvSpPr>
          <p:nvPr/>
        </p:nvSpPr>
        <p:spPr bwMode="auto">
          <a:xfrm>
            <a:off x="916208" y="1634429"/>
            <a:ext cx="7996152" cy="642443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2585" dirty="0">
                <a:solidFill>
                  <a:srgbClr val="FFFFFF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VERSO UN MONDO CARATTERIZZATO DA «MEGACITIES»</a:t>
            </a:r>
          </a:p>
        </p:txBody>
      </p:sp>
      <p:sp>
        <p:nvSpPr>
          <p:cNvPr id="10" name="Rettangolo 7"/>
          <p:cNvSpPr/>
          <p:nvPr/>
        </p:nvSpPr>
        <p:spPr>
          <a:xfrm>
            <a:off x="118582" y="1634429"/>
            <a:ext cx="797627" cy="64244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9</a:t>
            </a:r>
          </a:p>
        </p:txBody>
      </p:sp>
      <p:pic>
        <p:nvPicPr>
          <p:cNvPr id="2050" name="Picture 2" descr="http://fc03.deviantart.net/fs70/i/2010/289/5/3/shanghai__the_megacity_by_naranjaproducciones-d30vyt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78" y="2256806"/>
            <a:ext cx="2750929" cy="11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REOLi7cbc2Os5cpsYY7cH8QauqIZPeDgUL-n4L3WBUbeMPgIC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72" y="3769324"/>
            <a:ext cx="2812425" cy="1171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egacities.uni-koeln.de/pics/mc_kar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2631373"/>
            <a:ext cx="4725503" cy="284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1972" y="5229200"/>
            <a:ext cx="2797519" cy="1172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01971" y="6364983"/>
            <a:ext cx="321038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46" b="1" dirty="0" err="1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Istanbbul</a:t>
            </a:r>
            <a:r>
              <a:rPr lang="it-IT" sz="1846" b="1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, </a:t>
            </a:r>
            <a:r>
              <a:rPr lang="it-IT" sz="1846" b="1" dirty="0" err="1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turchia</a:t>
            </a:r>
            <a:endParaRPr lang="it-IT" sz="1846" b="1" dirty="0">
              <a:solidFill>
                <a:schemeClr val="bg1"/>
              </a:solidFill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01972" y="4852815"/>
            <a:ext cx="321038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46" b="1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Buenos Aires</a:t>
            </a:r>
            <a:r>
              <a:rPr lang="it-IT" sz="1846" b="1" dirty="0"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, </a:t>
            </a:r>
            <a:r>
              <a:rPr lang="it-IT" sz="1846" b="1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argentina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701972" y="3340647"/>
            <a:ext cx="321038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46" b="1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Shanghai, Cina</a:t>
            </a:r>
          </a:p>
        </p:txBody>
      </p:sp>
    </p:spTree>
    <p:extLst>
      <p:ext uri="{BB962C8B-B14F-4D97-AF65-F5344CB8AC3E}">
        <p14:creationId xmlns:p14="http://schemas.microsoft.com/office/powerpoint/2010/main" val="27039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70892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isultati immagini per surriscaldamento globale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2348880"/>
            <a:ext cx="734047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bg1"/>
                </a:solidFill>
                <a:latin typeface="Dense" pitchFamily="50" charset="0"/>
              </a:rPr>
              <a:t>Surriscaldamento della terra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bg1"/>
                </a:solidFill>
                <a:latin typeface="Dense" pitchFamily="50" charset="0"/>
              </a:rPr>
              <a:t>Desertificazione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bg1"/>
                </a:solidFill>
                <a:latin typeface="Dense" pitchFamily="50" charset="0"/>
              </a:rPr>
              <a:t>Escursioni termiche più accentuate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bg1"/>
                </a:solidFill>
                <a:latin typeface="Dense" pitchFamily="50" charset="0"/>
              </a:rPr>
              <a:t>Progressivo esaurimento delle </a:t>
            </a:r>
            <a:endParaRPr lang="it-IT" sz="2600" dirty="0" smtClean="0">
              <a:solidFill>
                <a:schemeClr val="bg1"/>
              </a:solidFill>
              <a:latin typeface="Dense" pitchFamily="50" charset="0"/>
            </a:endParaRPr>
          </a:p>
          <a:p>
            <a:r>
              <a:rPr lang="it-IT" sz="2600" dirty="0">
                <a:solidFill>
                  <a:schemeClr val="bg1"/>
                </a:solidFill>
                <a:latin typeface="Dense" pitchFamily="50" charset="0"/>
              </a:rPr>
              <a:t> </a:t>
            </a:r>
            <a:r>
              <a:rPr lang="it-IT" sz="2600" dirty="0" smtClean="0">
                <a:solidFill>
                  <a:schemeClr val="bg1"/>
                </a:solidFill>
                <a:latin typeface="Dense" pitchFamily="50" charset="0"/>
              </a:rPr>
              <a:t>fonti d’acqua</a:t>
            </a:r>
          </a:p>
          <a:p>
            <a:r>
              <a:rPr lang="it-IT" sz="2600" dirty="0">
                <a:solidFill>
                  <a:schemeClr val="bg1"/>
                </a:solidFill>
                <a:latin typeface="Dense" pitchFamily="50" charset="0"/>
              </a:rPr>
              <a:t> </a:t>
            </a:r>
            <a:r>
              <a:rPr lang="it-IT" sz="2600" dirty="0" smtClean="0">
                <a:solidFill>
                  <a:schemeClr val="bg1"/>
                </a:solidFill>
                <a:latin typeface="Dense" pitchFamily="50" charset="0"/>
              </a:rPr>
              <a:t> Ritiro ghiacciai</a:t>
            </a:r>
            <a:endParaRPr lang="it-IT" sz="2600" dirty="0">
              <a:solidFill>
                <a:schemeClr val="bg1"/>
              </a:solidFill>
              <a:latin typeface="Dense" pitchFamily="50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2008" y="5014918"/>
            <a:ext cx="9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Dense" pitchFamily="50" charset="0"/>
              </a:rPr>
              <a:t>…si vanno diffondendo le logiche dell’economia circolare e del Green Management!</a:t>
            </a:r>
          </a:p>
        </p:txBody>
      </p:sp>
      <p:sp>
        <p:nvSpPr>
          <p:cNvPr id="13" name="Rettangolo 17">
            <a:extLst>
              <a:ext uri="{FF2B5EF4-FFF2-40B4-BE49-F238E27FC236}">
                <a16:creationId xmlns:a16="http://schemas.microsoft.com/office/drawing/2014/main" id="{8242C576-3CDF-4E39-B92E-373C3E2E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27" y="1772816"/>
            <a:ext cx="8534166" cy="353943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231" anchor="ctr"/>
          <a:lstStyle/>
          <a:p>
            <a:r>
              <a:rPr lang="it-IT" altLang="it-IT" dirty="0">
                <a:solidFill>
                  <a:srgbClr val="FFFFFF"/>
                </a:solidFill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CAMBIAMENTI CLIMATICI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480F5E4-B4D6-425D-B431-FC34BE615EB2}"/>
              </a:ext>
            </a:extLst>
          </p:cNvPr>
          <p:cNvSpPr txBox="1"/>
          <p:nvPr/>
        </p:nvSpPr>
        <p:spPr>
          <a:xfrm>
            <a:off x="-36512" y="1772816"/>
            <a:ext cx="640539" cy="353943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>
                <a:solidFill>
                  <a:schemeClr val="bg1"/>
                </a:solidFill>
                <a:latin typeface="Gill Sans" panose="020B0602020204020204" pitchFamily="34" charset="0"/>
                <a:cs typeface="Times New Roman" panose="02020603050405020304" pitchFamily="18" charset="0"/>
              </a:rPr>
              <a:t> 10</a:t>
            </a:r>
            <a:endParaRPr lang="it-IT" sz="1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-36512" y="2420888"/>
            <a:ext cx="8782744" cy="1584327"/>
          </a:xfrm>
        </p:spPr>
        <p:txBody>
          <a:bodyPr>
            <a:noAutofit/>
          </a:bodyPr>
          <a:lstStyle/>
          <a:p>
            <a:r>
              <a:rPr lang="it-IT" sz="2600" dirty="0">
                <a:latin typeface="Dosis"/>
              </a:rPr>
              <a:t>In aggiunta a questi 10 </a:t>
            </a:r>
            <a:r>
              <a:rPr lang="it-IT" sz="2600" dirty="0" err="1">
                <a:latin typeface="Dosis"/>
              </a:rPr>
              <a:t>megatrend</a:t>
            </a:r>
            <a:r>
              <a:rPr lang="it-IT" sz="2600" dirty="0">
                <a:latin typeface="Dosis"/>
              </a:rPr>
              <a:t> </a:t>
            </a:r>
            <a:br>
              <a:rPr lang="it-IT" sz="2600" dirty="0">
                <a:latin typeface="Dosis"/>
              </a:rPr>
            </a:br>
            <a:r>
              <a:rPr lang="it-IT" sz="2600" dirty="0">
                <a:latin typeface="Dosis"/>
              </a:rPr>
              <a:t>rimane sottesa a tutti i settori economici:</a:t>
            </a:r>
            <a:br>
              <a:rPr lang="it-IT" sz="2600" dirty="0">
                <a:latin typeface="Dosis"/>
              </a:rPr>
            </a:b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Ipercompetizione</a:t>
            </a:r>
            <a:r>
              <a:rPr lang="it-IT" sz="2600" dirty="0">
                <a:latin typeface="Dosis"/>
              </a:rPr>
              <a:t/>
            </a:r>
            <a:br>
              <a:rPr lang="it-IT" sz="2600" dirty="0">
                <a:latin typeface="Dosis"/>
              </a:rPr>
            </a:br>
            <a:endParaRPr lang="it-IT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7">
            <a:extLst>
              <a:ext uri="{FF2B5EF4-FFF2-40B4-BE49-F238E27FC236}">
                <a16:creationId xmlns:a16="http://schemas.microsoft.com/office/drawing/2014/main" id="{11DE098B-A282-FA4B-AE08-0FA82950C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67" y="260648"/>
            <a:ext cx="7996603" cy="6433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pPr eaLnBrk="1" hangingPunct="1">
              <a:defRPr/>
            </a:pPr>
            <a:r>
              <a:rPr lang="it-IT" alt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IL MONDO STA CAMBIANDO, MA L’IPERCOMPETI</a:t>
            </a:r>
            <a:r>
              <a:rPr 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ZIONE RESTA</a:t>
            </a:r>
            <a:endParaRPr lang="it-IT" altLang="it-IT" sz="1846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6" name="Rettangolo 16">
            <a:extLst>
              <a:ext uri="{FF2B5EF4-FFF2-40B4-BE49-F238E27FC236}">
                <a16:creationId xmlns:a16="http://schemas.microsoft.com/office/drawing/2014/main" id="{0DC9EFC3-DEDB-C342-B578-52570747C68F}"/>
              </a:ext>
            </a:extLst>
          </p:cNvPr>
          <p:cNvSpPr>
            <a:spLocks/>
          </p:cNvSpPr>
          <p:nvPr/>
        </p:nvSpPr>
        <p:spPr>
          <a:xfrm>
            <a:off x="-684584" y="1407695"/>
            <a:ext cx="10058400" cy="7971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200000" sy="2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769" anchor="ctr"/>
          <a:lstStyle/>
          <a:p>
            <a:pPr algn="ctr">
              <a:defRPr/>
            </a:pPr>
            <a:r>
              <a:rPr lang="it-IT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Ipercompetizione</a:t>
            </a:r>
            <a:endParaRPr lang="it-IT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it-IT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dipende da: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713E62D-3929-724C-83BF-7D83D4F25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724" y="3356992"/>
            <a:ext cx="2110823" cy="593481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00FF99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buClr>
                <a:schemeClr val="tx1"/>
              </a:buClr>
              <a:buFont typeface="Monotype Sorts" pitchFamily="2" charset="2"/>
              <a:buChar char="l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1pPr>
            <a:lvl2pPr marL="742950" indent="-28575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2pPr>
            <a:lvl3pPr marL="11430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3pPr>
            <a:lvl4pPr marL="16002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4pPr>
            <a:lvl5pPr marL="20574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it-IT" altLang="it-IT" sz="1662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5C1E7AC-26DE-7E4B-A602-6500F5D50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280" y="3332285"/>
            <a:ext cx="1837592" cy="593481"/>
          </a:xfrm>
          <a:prstGeom prst="rect">
            <a:avLst/>
          </a:prstGeom>
          <a:noFill/>
          <a:ln w="38100" cmpd="dbl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just">
              <a:buClr>
                <a:schemeClr val="tx1"/>
              </a:buClr>
              <a:buFont typeface="Monotype Sorts" pitchFamily="2" charset="2"/>
              <a:buChar char="l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1pPr>
            <a:lvl2pPr marL="742950" indent="-28575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2pPr>
            <a:lvl3pPr marL="11430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3pPr>
            <a:lvl4pPr marL="16002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4pPr>
            <a:lvl5pPr marL="20574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endParaRPr lang="it-IT" altLang="it-IT" sz="1662">
              <a:latin typeface="Calibri" panose="020F050202020403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742932E-D10B-504F-8FAE-2E8CD78D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739" y="3332285"/>
            <a:ext cx="1698381" cy="593481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rgbClr val="333399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buClr>
                <a:schemeClr val="tx1"/>
              </a:buClr>
              <a:buFont typeface="Monotype Sorts" pitchFamily="2" charset="2"/>
              <a:buChar char="l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1pPr>
            <a:lvl2pPr marL="742950" indent="-28575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2pPr>
            <a:lvl3pPr marL="11430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3pPr>
            <a:lvl4pPr marL="16002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4pPr>
            <a:lvl5pPr marL="20574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endParaRPr lang="it-IT" altLang="it-IT" sz="1662">
              <a:latin typeface="Calibri" panose="020F050202020403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F001DF21-8DC8-7440-8805-29F869304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616" y="3363059"/>
            <a:ext cx="1777512" cy="546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77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EVOLUZIONE DEL CLIENTE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86CC5C0B-BB1F-EE40-84B5-2EDD6E68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481" y="5624944"/>
            <a:ext cx="2895695" cy="797169"/>
          </a:xfrm>
          <a:prstGeom prst="rect">
            <a:avLst/>
          </a:prstGeom>
          <a:solidFill>
            <a:schemeClr val="bg1"/>
          </a:solidFill>
          <a:ln w="5715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just">
              <a:buClr>
                <a:schemeClr val="tx1"/>
              </a:buClr>
              <a:buFont typeface="Monotype Sorts" pitchFamily="2" charset="2"/>
              <a:buChar char="l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1pPr>
            <a:lvl2pPr marL="742950" indent="-28575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2pPr>
            <a:lvl3pPr marL="11430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3pPr>
            <a:lvl4pPr marL="16002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4pPr>
            <a:lvl5pPr marL="2057400" indent="-228600" algn="just"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itchFamily="2" charset="2"/>
              <a:buChar char="-"/>
              <a:defRPr sz="1300">
                <a:solidFill>
                  <a:schemeClr val="tx1"/>
                </a:solidFill>
                <a:latin typeface="Avenir Next Condensed Regular" panose="020B0506020202020204" pitchFamily="34" charset="0"/>
                <a:ea typeface="MS PGothic" panose="020B0600070205080204" pitchFamily="34" charset="-128"/>
                <a:cs typeface="Avenir Next Condensed Regular" panose="020B0506020202020204" pitchFamily="34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endParaRPr lang="it-IT" altLang="it-IT" sz="1662">
              <a:latin typeface="Calibri" panose="020F050202020403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14475A73-0199-504C-AF57-C4FA4583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5837202"/>
            <a:ext cx="28956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IPERCOMPETIZIONE</a:t>
            </a:r>
          </a:p>
        </p:txBody>
      </p:sp>
      <p:cxnSp>
        <p:nvCxnSpPr>
          <p:cNvPr id="16" name="AutoShape 10">
            <a:extLst>
              <a:ext uri="{FF2B5EF4-FFF2-40B4-BE49-F238E27FC236}">
                <a16:creationId xmlns:a16="http://schemas.microsoft.com/office/drawing/2014/main" id="{BE8B6A33-624D-2643-B79B-47D8E99246E4}"/>
              </a:ext>
            </a:extLst>
          </p:cNvPr>
          <p:cNvCxnSpPr>
            <a:cxnSpLocks noChangeShapeType="1"/>
            <a:stCxn id="11" idx="2"/>
            <a:endCxn id="14" idx="0"/>
          </p:cNvCxnSpPr>
          <p:nvPr/>
        </p:nvCxnSpPr>
        <p:spPr bwMode="auto">
          <a:xfrm rot="16200000" flipH="1">
            <a:off x="2755113" y="3671728"/>
            <a:ext cx="1699178" cy="2207253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1">
            <a:extLst>
              <a:ext uri="{FF2B5EF4-FFF2-40B4-BE49-F238E27FC236}">
                <a16:creationId xmlns:a16="http://schemas.microsoft.com/office/drawing/2014/main" id="{7BB7F57D-3603-FD41-A999-353F15C634F5}"/>
              </a:ext>
            </a:extLst>
          </p:cNvPr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5114498" y="3544305"/>
            <a:ext cx="1674471" cy="248680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2">
            <a:extLst>
              <a:ext uri="{FF2B5EF4-FFF2-40B4-BE49-F238E27FC236}">
                <a16:creationId xmlns:a16="http://schemas.microsoft.com/office/drawing/2014/main" id="{C5DAC90B-BE07-DC4A-A3D5-62F2D6E7227F}"/>
              </a:ext>
            </a:extLst>
          </p:cNvPr>
          <p:cNvCxnSpPr>
            <a:cxnSpLocks noChangeShapeType="1"/>
            <a:endCxn id="14" idx="0"/>
          </p:cNvCxnSpPr>
          <p:nvPr/>
        </p:nvCxnSpPr>
        <p:spPr bwMode="auto">
          <a:xfrm flipH="1">
            <a:off x="4708329" y="3925765"/>
            <a:ext cx="34892" cy="1699179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5">
            <a:extLst>
              <a:ext uri="{FF2B5EF4-FFF2-40B4-BE49-F238E27FC236}">
                <a16:creationId xmlns:a16="http://schemas.microsoft.com/office/drawing/2014/main" id="{18AC6045-3D7B-C842-913D-783F56C8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3332285"/>
            <a:ext cx="2160240" cy="6606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77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MATURITA’ SETTORI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477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 MOLTI CONCOR.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A4052FF9-4C84-3142-9315-5145A9585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384" y="3356992"/>
            <a:ext cx="1474658" cy="546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477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TURBOLENZA AMBIENTALE</a:t>
            </a:r>
          </a:p>
        </p:txBody>
      </p:sp>
    </p:spTree>
    <p:extLst>
      <p:ext uri="{BB962C8B-B14F-4D97-AF65-F5344CB8AC3E}">
        <p14:creationId xmlns:p14="http://schemas.microsoft.com/office/powerpoint/2010/main" val="42301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62F2CFD9-D5B0-4ECD-866F-6DDD6EBF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5" y="2094646"/>
            <a:ext cx="5323275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73050" indent="-273050" defTabSz="762000">
              <a:buClr>
                <a:srgbClr val="009999"/>
              </a:buClr>
              <a:buFont typeface="Monotype Sorts" pitchFamily="2" charset="2"/>
              <a:buChar char="l"/>
              <a:tabLst>
                <a:tab pos="3571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buClr>
                <a:srgbClr val="009999"/>
              </a:buClr>
              <a:buFont typeface="Symbol" panose="05050102010706020507" pitchFamily="18" charset="2"/>
              <a:buChar char="-"/>
              <a:tabLst>
                <a:tab pos="3571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tabLst>
                <a:tab pos="3571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tabLst>
                <a:tab pos="3571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tabLst>
                <a:tab pos="3571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tabLst>
                <a:tab pos="3571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tabLst>
                <a:tab pos="3571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tabLst>
                <a:tab pos="3571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tabLst>
                <a:tab pos="3571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lnSpc>
                <a:spcPct val="165000"/>
              </a:lnSpc>
              <a:buClrTx/>
              <a:buNone/>
            </a:pPr>
            <a:r>
              <a:rPr lang="it-IT" altLang="it-IT" sz="1600" b="1" dirty="0">
                <a:solidFill>
                  <a:srgbClr val="00009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1) Qualità sempre più alta,</a:t>
            </a:r>
          </a:p>
          <a:p>
            <a:pPr marL="0" indent="0">
              <a:lnSpc>
                <a:spcPct val="165000"/>
              </a:lnSpc>
              <a:buClrTx/>
              <a:buNone/>
            </a:pPr>
            <a:r>
              <a:rPr lang="it-IT" altLang="it-IT" sz="1600" b="1" dirty="0">
                <a:solidFill>
                  <a:srgbClr val="00009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2) Ad un prezzo sempre più allineato</a:t>
            </a:r>
          </a:p>
          <a:p>
            <a:pPr>
              <a:lnSpc>
                <a:spcPct val="165000"/>
              </a:lnSpc>
              <a:buClrTx/>
              <a:buFontTx/>
              <a:buNone/>
            </a:pPr>
            <a:endParaRPr lang="it-IT" altLang="it-IT" sz="1600" b="1" dirty="0">
              <a:solidFill>
                <a:srgbClr val="000090"/>
              </a:solidFill>
              <a:latin typeface="Dense" panose="02000000000000000000" pitchFamily="50" charset="0"/>
              <a:cs typeface="Tahoma" panose="020B0604030504040204" pitchFamily="34" charset="0"/>
            </a:endParaRPr>
          </a:p>
          <a:p>
            <a:pPr>
              <a:lnSpc>
                <a:spcPct val="165000"/>
              </a:lnSpc>
              <a:buClrTx/>
              <a:buFontTx/>
              <a:buNone/>
            </a:pPr>
            <a:r>
              <a:rPr lang="it-IT" altLang="it-IT" sz="1600" b="1" dirty="0">
                <a:solidFill>
                  <a:srgbClr val="00009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3) tempi sempre più brevi,</a:t>
            </a:r>
          </a:p>
          <a:p>
            <a:pPr>
              <a:lnSpc>
                <a:spcPct val="165000"/>
              </a:lnSpc>
              <a:buClrTx/>
              <a:buFontTx/>
              <a:buNone/>
            </a:pPr>
            <a:r>
              <a:rPr lang="it-IT" altLang="it-IT" sz="1600" b="1" dirty="0">
                <a:solidFill>
                  <a:srgbClr val="00009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4) varietà sempre più ampia,</a:t>
            </a:r>
          </a:p>
          <a:p>
            <a:pPr>
              <a:lnSpc>
                <a:spcPct val="165000"/>
              </a:lnSpc>
              <a:buClrTx/>
              <a:buFontTx/>
              <a:buNone/>
            </a:pPr>
            <a:endParaRPr lang="it-IT" altLang="it-IT" sz="1600" b="1" dirty="0">
              <a:solidFill>
                <a:srgbClr val="000090"/>
              </a:solidFill>
              <a:latin typeface="Dense" panose="02000000000000000000" pitchFamily="50" charset="0"/>
              <a:cs typeface="Tahoma" panose="020B0604030504040204" pitchFamily="34" charset="0"/>
            </a:endParaRPr>
          </a:p>
          <a:p>
            <a:pPr>
              <a:lnSpc>
                <a:spcPct val="165000"/>
              </a:lnSpc>
              <a:buClrTx/>
              <a:buFontTx/>
              <a:buNone/>
            </a:pPr>
            <a:r>
              <a:rPr lang="it-IT" altLang="it-IT" sz="1600" b="1" dirty="0">
                <a:solidFill>
                  <a:srgbClr val="00009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5) personalizzazione sempre più spinta,</a:t>
            </a:r>
          </a:p>
          <a:p>
            <a:pPr>
              <a:lnSpc>
                <a:spcPct val="165000"/>
              </a:lnSpc>
              <a:buClrTx/>
              <a:buFontTx/>
              <a:buNone/>
            </a:pPr>
            <a:r>
              <a:rPr lang="it-IT" altLang="it-IT" sz="1600" b="1" dirty="0">
                <a:solidFill>
                  <a:srgbClr val="00009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6) Prodotti con contenuto sempre più emozionale</a:t>
            </a:r>
          </a:p>
          <a:p>
            <a:pPr>
              <a:buClrTx/>
              <a:buFontTx/>
              <a:buNone/>
            </a:pPr>
            <a:endParaRPr lang="it-IT" altLang="it-IT" sz="1600" b="1" dirty="0">
              <a:solidFill>
                <a:srgbClr val="000090"/>
              </a:solidFill>
              <a:latin typeface="Dense" panose="02000000000000000000" pitchFamily="50" charset="0"/>
              <a:cs typeface="Tahoma" panose="020B060403050404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1600" b="1" dirty="0">
                <a:solidFill>
                  <a:srgbClr val="00009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7) Prodotti/servizi che siano sempre più fonte di</a:t>
            </a:r>
            <a:r>
              <a:rPr lang="it-IT" altLang="it-IT" sz="1800" b="1" dirty="0">
                <a:solidFill>
                  <a:srgbClr val="00009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 Ben-essere</a:t>
            </a:r>
          </a:p>
          <a:p>
            <a:pPr>
              <a:buClrTx/>
              <a:buFontTx/>
              <a:buNone/>
            </a:pPr>
            <a:r>
              <a:rPr lang="it-IT" altLang="it-IT" sz="1600" b="1" dirty="0">
                <a:solidFill>
                  <a:srgbClr val="00009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8) prodotti/servizi sempre più eco-compatibili (da Domanda di Ben-essere sociale)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06A4B75B-760B-4846-9015-E526EFDD6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307" y="2298358"/>
            <a:ext cx="13708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buClr>
                <a:srgbClr val="009999"/>
              </a:buClr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 i="1" dirty="0">
                <a:solidFill>
                  <a:srgbClr val="FF000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FINE ANNI ‘80</a:t>
            </a:r>
            <a:endParaRPr lang="it-IT" altLang="it-IT" sz="1600" b="1" dirty="0">
              <a:solidFill>
                <a:srgbClr val="FF0000"/>
              </a:solidFill>
              <a:latin typeface="Dense" panose="02000000000000000000" pitchFamily="50" charset="0"/>
              <a:cs typeface="Tahoma" panose="020B0604030504040204" pitchFamily="34" charset="0"/>
            </a:endParaRP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42393764-9EE0-4E37-9F6E-0879FA54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307" y="3429000"/>
            <a:ext cx="13708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buClr>
                <a:srgbClr val="009999"/>
              </a:buClr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 i="1" dirty="0">
                <a:solidFill>
                  <a:srgbClr val="FF000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FINE ANNI ‘90</a:t>
            </a:r>
            <a:endParaRPr lang="it-IT" altLang="it-IT" sz="1600" b="1" dirty="0">
              <a:solidFill>
                <a:srgbClr val="FF0000"/>
              </a:solidFill>
              <a:latin typeface="Dense" panose="02000000000000000000" pitchFamily="50" charset="0"/>
              <a:cs typeface="Tahoma" panose="020B0604030504040204" pitchFamily="34" charset="0"/>
            </a:endParaRP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4EC829A2-FB13-42D7-8AE9-1E2C92249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402" y="4653136"/>
            <a:ext cx="17540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buClr>
                <a:srgbClr val="009999"/>
              </a:buClr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 i="1" dirty="0">
                <a:solidFill>
                  <a:srgbClr val="FF000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INIZIO 2000 - 2010</a:t>
            </a:r>
            <a:endParaRPr lang="it-IT" altLang="it-IT" sz="1600" b="1" dirty="0">
              <a:solidFill>
                <a:srgbClr val="FF0000"/>
              </a:solidFill>
              <a:latin typeface="Dense" panose="02000000000000000000" pitchFamily="50" charset="0"/>
              <a:cs typeface="Tahoma" panose="020B0604030504040204" pitchFamily="34" charset="0"/>
            </a:endParaRPr>
          </a:p>
        </p:txBody>
      </p:sp>
      <p:sp>
        <p:nvSpPr>
          <p:cNvPr id="51234" name="Rectangle 34">
            <a:extLst>
              <a:ext uri="{FF2B5EF4-FFF2-40B4-BE49-F238E27FC236}">
                <a16:creationId xmlns:a16="http://schemas.microsoft.com/office/drawing/2014/main" id="{E8EADF80-9A11-44E0-A1E4-4D43C120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5682734"/>
            <a:ext cx="16049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762000">
              <a:buClr>
                <a:srgbClr val="009999"/>
              </a:buClr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 i="1" dirty="0">
                <a:solidFill>
                  <a:srgbClr val="FF000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Dal 2010 al 2020</a:t>
            </a:r>
            <a:endParaRPr lang="it-IT" altLang="it-IT" sz="1600" b="1" dirty="0">
              <a:solidFill>
                <a:srgbClr val="FF0000"/>
              </a:solidFill>
              <a:latin typeface="Dense" panose="02000000000000000000" pitchFamily="50" charset="0"/>
              <a:cs typeface="Tahoma" panose="020B0604030504040204" pitchFamily="34" charset="0"/>
            </a:endParaRPr>
          </a:p>
        </p:txBody>
      </p:sp>
      <p:sp>
        <p:nvSpPr>
          <p:cNvPr id="18442" name="Rettangolo 34">
            <a:extLst>
              <a:ext uri="{FF2B5EF4-FFF2-40B4-BE49-F238E27FC236}">
                <a16:creationId xmlns:a16="http://schemas.microsoft.com/office/drawing/2014/main" id="{7BFDC501-14C5-4C4E-8BC2-ED202C51B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692696"/>
            <a:ext cx="8244408" cy="4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buClr>
                <a:srgbClr val="009999"/>
              </a:buClr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30000"/>
              </a:lnSpc>
              <a:buClrTx/>
              <a:buFontTx/>
              <a:buNone/>
            </a:pPr>
            <a:r>
              <a:rPr lang="it-IT" altLang="it-IT" b="1" dirty="0" err="1">
                <a:solidFill>
                  <a:srgbClr val="00206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Ipercompetizione</a:t>
            </a:r>
            <a:r>
              <a:rPr lang="it-IT" altLang="it-IT" b="1" dirty="0">
                <a:solidFill>
                  <a:srgbClr val="002060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 è anche da evoluzione del cliente nel tempo.</a:t>
            </a:r>
            <a:r>
              <a:rPr lang="it-IT" altLang="it-IT" b="1" dirty="0">
                <a:solidFill>
                  <a:srgbClr val="256C6B"/>
                </a:solidFill>
                <a:latin typeface="Dense" panose="02000000000000000000" pitchFamily="50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7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51207" grpId="0"/>
      <p:bldP spid="51234" grpId="0"/>
      <p:bldP spid="184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436C7B-A320-4D93-B7F5-FECC871F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3</a:t>
            </a:fld>
            <a:endParaRPr lang="it-IT"/>
          </a:p>
        </p:txBody>
      </p:sp>
      <p:cxnSp>
        <p:nvCxnSpPr>
          <p:cNvPr id="8" name="Forma 22">
            <a:extLst>
              <a:ext uri="{FF2B5EF4-FFF2-40B4-BE49-F238E27FC236}">
                <a16:creationId xmlns:a16="http://schemas.microsoft.com/office/drawing/2014/main" id="{555F4A7A-A87B-4978-840C-8173CB450B06}"/>
              </a:ext>
            </a:extLst>
          </p:cNvPr>
          <p:cNvCxnSpPr/>
          <p:nvPr/>
        </p:nvCxnSpPr>
        <p:spPr>
          <a:xfrm rot="16200000" flipV="1">
            <a:off x="697415" y="4478344"/>
            <a:ext cx="2088232" cy="119644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35821DB1-1279-411A-B356-81D6335ADAD7}"/>
              </a:ext>
            </a:extLst>
          </p:cNvPr>
          <p:cNvSpPr/>
          <p:nvPr/>
        </p:nvSpPr>
        <p:spPr>
          <a:xfrm>
            <a:off x="3115223" y="4176465"/>
            <a:ext cx="2991102" cy="1114079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Individuazione MEGATREND</a:t>
            </a:r>
          </a:p>
          <a:p>
            <a:pPr algn="ctr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8E24ECA-FA1A-4A83-BB32-962B7C28EC28}"/>
              </a:ext>
            </a:extLst>
          </p:cNvPr>
          <p:cNvSpPr/>
          <p:nvPr/>
        </p:nvSpPr>
        <p:spPr>
          <a:xfrm>
            <a:off x="5445578" y="5293374"/>
            <a:ext cx="2976081" cy="1522832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Descrizione dello scenario nel quale ad oggi ci si trova ad operare: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macro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di comparto 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con metrica PESTEL</a:t>
            </a:r>
          </a:p>
        </p:txBody>
      </p:sp>
      <p:cxnSp>
        <p:nvCxnSpPr>
          <p:cNvPr id="13" name="Forma 22">
            <a:extLst>
              <a:ext uri="{FF2B5EF4-FFF2-40B4-BE49-F238E27FC236}">
                <a16:creationId xmlns:a16="http://schemas.microsoft.com/office/drawing/2014/main" id="{DA4F0546-296F-4860-BB81-DE95B7A9702F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8421659" y="4293098"/>
            <a:ext cx="308592" cy="1761692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E8714C88-B115-4C50-8AE5-44EB48B98BA3}"/>
              </a:ext>
            </a:extLst>
          </p:cNvPr>
          <p:cNvSpPr/>
          <p:nvPr/>
        </p:nvSpPr>
        <p:spPr>
          <a:xfrm>
            <a:off x="849740" y="5506567"/>
            <a:ext cx="2858164" cy="1152128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Individuazione di CORRELAZIONI tra variabili macro e andamento del comparto di attività </a:t>
            </a:r>
          </a:p>
        </p:txBody>
      </p:sp>
      <p:cxnSp>
        <p:nvCxnSpPr>
          <p:cNvPr id="16" name="Forma 22">
            <a:extLst>
              <a:ext uri="{FF2B5EF4-FFF2-40B4-BE49-F238E27FC236}">
                <a16:creationId xmlns:a16="http://schemas.microsoft.com/office/drawing/2014/main" id="{08D1DE0E-E612-4675-A6A3-C3FC47D7458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7904" y="6051959"/>
            <a:ext cx="1656184" cy="3067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olo 1">
            <a:extLst>
              <a:ext uri="{FF2B5EF4-FFF2-40B4-BE49-F238E27FC236}">
                <a16:creationId xmlns:a16="http://schemas.microsoft.com/office/drawing/2014/main" id="{51EEAE2E-1FE0-4D98-9900-89BF95EE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2. Scenario Planning: 7 possibili step per elaborare e condividere lo scenario prospettico</a:t>
            </a:r>
          </a:p>
        </p:txBody>
      </p:sp>
    </p:spTree>
    <p:extLst>
      <p:ext uri="{BB962C8B-B14F-4D97-AF65-F5344CB8AC3E}">
        <p14:creationId xmlns:p14="http://schemas.microsoft.com/office/powerpoint/2010/main" val="26869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5869" y="1900610"/>
            <a:ext cx="7312269" cy="2605454"/>
          </a:xfrm>
        </p:spPr>
        <p:txBody>
          <a:bodyPr vert="horz" lIns="84406" tIns="42203" rIns="84406" bIns="42203" rtlCol="0" anchor="ctr">
            <a:noAutofit/>
          </a:bodyPr>
          <a:lstStyle/>
          <a:p>
            <a:pPr defTabSz="844083">
              <a:defRPr/>
            </a:pPr>
            <a:r>
              <a:rPr lang="it-IT" sz="332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I </a:t>
            </a:r>
            <a:r>
              <a:rPr lang="it-IT" sz="3323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megatrend</a:t>
            </a:r>
            <a:r>
              <a:rPr lang="it-IT" sz="3323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 del passato, del presente e del futuro</a:t>
            </a: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3795346" y="770798"/>
            <a:ext cx="1553308" cy="923192"/>
          </a:xfrm>
          <a:prstGeom prst="rect">
            <a:avLst/>
          </a:prstGeom>
        </p:spPr>
        <p:txBody>
          <a:bodyPr anchor="ctr"/>
          <a:lstStyle>
            <a:lvl1pPr lvl="0" algn="ctr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pPr>
              <a:defRPr/>
            </a:pPr>
            <a:endParaRPr lang="it-IT" sz="3323" dirty="0"/>
          </a:p>
        </p:txBody>
      </p:sp>
    </p:spTree>
    <p:extLst>
      <p:ext uri="{BB962C8B-B14F-4D97-AF65-F5344CB8AC3E}">
        <p14:creationId xmlns:p14="http://schemas.microsoft.com/office/powerpoint/2010/main" val="40122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17"/>
          <p:cNvSpPr>
            <a:spLocks noChangeArrowheads="1"/>
          </p:cNvSpPr>
          <p:nvPr/>
        </p:nvSpPr>
        <p:spPr bwMode="auto">
          <a:xfrm>
            <a:off x="650333" y="2431966"/>
            <a:ext cx="7508860" cy="17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3692" i="1" dirty="0">
                <a:solidFill>
                  <a:schemeClr val="bg1"/>
                </a:solidFill>
                <a:latin typeface="Times New Roman" panose="02020603050405020304" pitchFamily="18" charset="0"/>
                <a:ea typeface="Dense" pitchFamily="50" charset="0"/>
                <a:cs typeface="Times New Roman" panose="02020603050405020304" pitchFamily="18" charset="0"/>
              </a:rPr>
              <a:t>IN PASSATO I MEGATREND, INDIVIDUATI DA J. NAISBITT, SONO STATI I SEGUENTI:</a:t>
            </a:r>
            <a:endParaRPr lang="pt-BR" altLang="it-IT" sz="3692" i="1" dirty="0">
              <a:solidFill>
                <a:schemeClr val="bg1"/>
              </a:solidFill>
              <a:latin typeface="Times New Roman" panose="02020603050405020304" pitchFamily="18" charset="0"/>
              <a:ea typeface="Dense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7"/>
          <p:cNvSpPr>
            <a:spLocks noChangeArrowheads="1"/>
          </p:cNvSpPr>
          <p:nvPr/>
        </p:nvSpPr>
        <p:spPr bwMode="auto">
          <a:xfrm>
            <a:off x="896329" y="1700808"/>
            <a:ext cx="7264993" cy="321222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Da una società industriale a una società dell’informazione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07504" y="1700808"/>
            <a:ext cx="778392" cy="2920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1</a:t>
            </a:r>
          </a:p>
        </p:txBody>
      </p:sp>
      <p:sp>
        <p:nvSpPr>
          <p:cNvPr id="21" name="Rettangolo 17"/>
          <p:cNvSpPr>
            <a:spLocks noChangeArrowheads="1"/>
          </p:cNvSpPr>
          <p:nvPr/>
        </p:nvSpPr>
        <p:spPr bwMode="auto">
          <a:xfrm>
            <a:off x="896329" y="2143313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Dalla tecnologia forzata all’alta tecnologia/alta sensibilità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8702" y="2143308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</a:p>
        </p:txBody>
      </p:sp>
      <p:sp>
        <p:nvSpPr>
          <p:cNvPr id="23" name="Rettangolo 17"/>
          <p:cNvSpPr>
            <a:spLocks noChangeArrowheads="1"/>
          </p:cNvSpPr>
          <p:nvPr/>
        </p:nvSpPr>
        <p:spPr bwMode="auto">
          <a:xfrm>
            <a:off x="896329" y="2597478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Dall’economia nazionale all’economia mondiale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98702" y="2597473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3</a:t>
            </a:r>
          </a:p>
        </p:txBody>
      </p:sp>
      <p:sp>
        <p:nvSpPr>
          <p:cNvPr id="25" name="Rettangolo 17"/>
          <p:cNvSpPr>
            <a:spLocks noChangeArrowheads="1"/>
          </p:cNvSpPr>
          <p:nvPr/>
        </p:nvSpPr>
        <p:spPr bwMode="auto">
          <a:xfrm>
            <a:off x="896329" y="3073878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Dal breve al lungo termine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98702" y="3073873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4</a:t>
            </a:r>
          </a:p>
        </p:txBody>
      </p:sp>
      <p:sp>
        <p:nvSpPr>
          <p:cNvPr id="28" name="Rettangolo 17"/>
          <p:cNvSpPr>
            <a:spLocks noChangeArrowheads="1"/>
          </p:cNvSpPr>
          <p:nvPr/>
        </p:nvSpPr>
        <p:spPr bwMode="auto">
          <a:xfrm>
            <a:off x="896329" y="3528043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Dalla centralizzazione al decentramento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98702" y="3528038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5</a:t>
            </a:r>
          </a:p>
        </p:txBody>
      </p:sp>
      <p:sp>
        <p:nvSpPr>
          <p:cNvPr id="30" name="Rettangolo 17"/>
          <p:cNvSpPr>
            <a:spLocks noChangeArrowheads="1"/>
          </p:cNvSpPr>
          <p:nvPr/>
        </p:nvSpPr>
        <p:spPr bwMode="auto">
          <a:xfrm>
            <a:off x="896329" y="4004443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Dall’aiuto istituzionalizzato all’aiutati-da-solo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98702" y="4004438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6</a:t>
            </a:r>
          </a:p>
        </p:txBody>
      </p:sp>
      <p:sp>
        <p:nvSpPr>
          <p:cNvPr id="32" name="Rettangolo 17"/>
          <p:cNvSpPr>
            <a:spLocks noChangeArrowheads="1"/>
          </p:cNvSpPr>
          <p:nvPr/>
        </p:nvSpPr>
        <p:spPr bwMode="auto">
          <a:xfrm>
            <a:off x="896329" y="4536195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Dalla democrazia rappresentativa alla democrazia partecipativa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98702" y="4536195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7</a:t>
            </a:r>
          </a:p>
        </p:txBody>
      </p:sp>
      <p:sp>
        <p:nvSpPr>
          <p:cNvPr id="17" name="Rettangolo 17"/>
          <p:cNvSpPr>
            <a:spLocks noChangeArrowheads="1"/>
          </p:cNvSpPr>
          <p:nvPr/>
        </p:nvSpPr>
        <p:spPr bwMode="auto">
          <a:xfrm>
            <a:off x="896329" y="5001477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Dalle gerarchie alle maglie del reticolo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8702" y="5001477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8</a:t>
            </a:r>
          </a:p>
        </p:txBody>
      </p:sp>
      <p:sp>
        <p:nvSpPr>
          <p:cNvPr id="26" name="Rettangolo 17"/>
          <p:cNvSpPr>
            <a:spLocks noChangeArrowheads="1"/>
          </p:cNvSpPr>
          <p:nvPr/>
        </p:nvSpPr>
        <p:spPr bwMode="auto">
          <a:xfrm>
            <a:off x="896329" y="5466759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Da nord a sud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98702" y="5466759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9</a:t>
            </a:r>
          </a:p>
        </p:txBody>
      </p:sp>
      <p:sp>
        <p:nvSpPr>
          <p:cNvPr id="35" name="Rettangolo 17"/>
          <p:cNvSpPr>
            <a:spLocks noChangeArrowheads="1"/>
          </p:cNvSpPr>
          <p:nvPr/>
        </p:nvSpPr>
        <p:spPr bwMode="auto">
          <a:xfrm>
            <a:off x="896329" y="5932042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Da «o questo o quello» alle opzioni multiple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98702" y="5932042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10</a:t>
            </a:r>
          </a:p>
        </p:txBody>
      </p:sp>
      <p:sp>
        <p:nvSpPr>
          <p:cNvPr id="37" name="Rettangolo 17"/>
          <p:cNvSpPr>
            <a:spLocks noChangeArrowheads="1"/>
          </p:cNvSpPr>
          <p:nvPr/>
        </p:nvSpPr>
        <p:spPr bwMode="auto">
          <a:xfrm>
            <a:off x="3093066" y="1169057"/>
            <a:ext cx="817567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215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Dense" pitchFamily="50" charset="0"/>
              </a:rPr>
              <a:t>NEGLI ANNI ‘80:</a:t>
            </a:r>
            <a:endParaRPr lang="pt-BR" altLang="it-IT" sz="2215" i="1" dirty="0">
              <a:solidFill>
                <a:schemeClr val="bg1"/>
              </a:solidFill>
              <a:latin typeface="Dense" pitchFamily="50" charset="0"/>
              <a:ea typeface="Dense" pitchFamily="50" charset="0"/>
              <a:cs typeface="Den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8" grpId="0" animBg="1"/>
      <p:bldP spid="30" grpId="0" animBg="1"/>
      <p:bldP spid="32" grpId="0" animBg="1"/>
      <p:bldP spid="17" grpId="0" animBg="1"/>
      <p:bldP spid="26" grpId="0" animBg="1"/>
      <p:bldP spid="35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7"/>
          <p:cNvSpPr>
            <a:spLocks noChangeArrowheads="1"/>
          </p:cNvSpPr>
          <p:nvPr/>
        </p:nvSpPr>
        <p:spPr bwMode="auto">
          <a:xfrm>
            <a:off x="896329" y="1700813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Il boom economico a livello globale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98702" y="1700808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1</a:t>
            </a:r>
          </a:p>
        </p:txBody>
      </p:sp>
      <p:sp>
        <p:nvSpPr>
          <p:cNvPr id="21" name="Rettangolo 17"/>
          <p:cNvSpPr>
            <a:spLocks noChangeArrowheads="1"/>
          </p:cNvSpPr>
          <p:nvPr/>
        </p:nvSpPr>
        <p:spPr bwMode="auto">
          <a:xfrm>
            <a:off x="896329" y="2143313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La rinascita delle arti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8702" y="2143308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</a:p>
        </p:txBody>
      </p:sp>
      <p:sp>
        <p:nvSpPr>
          <p:cNvPr id="23" name="Rettangolo 17"/>
          <p:cNvSpPr>
            <a:spLocks noChangeArrowheads="1"/>
          </p:cNvSpPr>
          <p:nvPr/>
        </p:nvSpPr>
        <p:spPr bwMode="auto">
          <a:xfrm>
            <a:off x="896329" y="2597478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Il libero mercato nei paesi socialisti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98702" y="2597473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3</a:t>
            </a:r>
          </a:p>
        </p:txBody>
      </p:sp>
      <p:sp>
        <p:nvSpPr>
          <p:cNvPr id="25" name="Rettangolo 17"/>
          <p:cNvSpPr>
            <a:spLocks noChangeArrowheads="1"/>
          </p:cNvSpPr>
          <p:nvPr/>
        </p:nvSpPr>
        <p:spPr bwMode="auto">
          <a:xfrm>
            <a:off x="896329" y="3073878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Uno stile di vita globale ma una cultura nazionalista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98702" y="3073873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4</a:t>
            </a:r>
          </a:p>
        </p:txBody>
      </p:sp>
      <p:sp>
        <p:nvSpPr>
          <p:cNvPr id="28" name="Rettangolo 17"/>
          <p:cNvSpPr>
            <a:spLocks noChangeArrowheads="1"/>
          </p:cNvSpPr>
          <p:nvPr/>
        </p:nvSpPr>
        <p:spPr bwMode="auto">
          <a:xfrm>
            <a:off x="896329" y="3528043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La privatizzazione del welfare state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98702" y="3528038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5</a:t>
            </a:r>
          </a:p>
        </p:txBody>
      </p:sp>
      <p:sp>
        <p:nvSpPr>
          <p:cNvPr id="30" name="Rettangolo 17"/>
          <p:cNvSpPr>
            <a:spLocks noChangeArrowheads="1"/>
          </p:cNvSpPr>
          <p:nvPr/>
        </p:nvSpPr>
        <p:spPr bwMode="auto">
          <a:xfrm>
            <a:off x="896329" y="4004443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L’ascesa del </a:t>
            </a:r>
            <a:r>
              <a:rPr lang="it-IT" altLang="it-IT" sz="1846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pacific</a:t>
            </a:r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 </a:t>
            </a:r>
            <a:r>
              <a:rPr lang="it-IT" altLang="it-IT" sz="1846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rim</a:t>
            </a:r>
            <a:endParaRPr lang="it-IT" altLang="it-IT" sz="1846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se" pitchFamily="50" charset="0"/>
              <a:ea typeface="Dense" pitchFamily="50" charset="0"/>
              <a:cs typeface="Gill Sans light" panose="020B0302020104020203" pitchFamily="34" charset="-79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98702" y="4004438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6</a:t>
            </a:r>
          </a:p>
        </p:txBody>
      </p:sp>
      <p:sp>
        <p:nvSpPr>
          <p:cNvPr id="32" name="Rettangolo 17"/>
          <p:cNvSpPr>
            <a:spLocks noChangeArrowheads="1"/>
          </p:cNvSpPr>
          <p:nvPr/>
        </p:nvSpPr>
        <p:spPr bwMode="auto">
          <a:xfrm>
            <a:off x="896329" y="4536195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La decade della leadership al femminile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98702" y="4536195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7</a:t>
            </a:r>
          </a:p>
        </p:txBody>
      </p:sp>
      <p:sp>
        <p:nvSpPr>
          <p:cNvPr id="17" name="Rettangolo 17"/>
          <p:cNvSpPr>
            <a:spLocks noChangeArrowheads="1"/>
          </p:cNvSpPr>
          <p:nvPr/>
        </p:nvSpPr>
        <p:spPr bwMode="auto">
          <a:xfrm>
            <a:off x="896329" y="5001477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L’epoca della biologia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8702" y="5001477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8</a:t>
            </a:r>
          </a:p>
        </p:txBody>
      </p:sp>
      <p:sp>
        <p:nvSpPr>
          <p:cNvPr id="26" name="Rettangolo 17"/>
          <p:cNvSpPr>
            <a:spLocks noChangeArrowheads="1"/>
          </p:cNvSpPr>
          <p:nvPr/>
        </p:nvSpPr>
        <p:spPr bwMode="auto">
          <a:xfrm>
            <a:off x="896329" y="5466759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Rinvigorimento delle religioni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98702" y="5466759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9</a:t>
            </a:r>
          </a:p>
        </p:txBody>
      </p:sp>
      <p:sp>
        <p:nvSpPr>
          <p:cNvPr id="35" name="Rettangolo 17"/>
          <p:cNvSpPr>
            <a:spLocks noChangeArrowheads="1"/>
          </p:cNvSpPr>
          <p:nvPr/>
        </p:nvSpPr>
        <p:spPr bwMode="auto">
          <a:xfrm>
            <a:off x="896329" y="5932042"/>
            <a:ext cx="7264993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184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Al centro del mondo c’è il singolo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98702" y="5932042"/>
            <a:ext cx="778392" cy="32122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4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10</a:t>
            </a:r>
          </a:p>
        </p:txBody>
      </p:sp>
      <p:sp>
        <p:nvSpPr>
          <p:cNvPr id="37" name="Rettangolo 17"/>
          <p:cNvSpPr>
            <a:spLocks noChangeArrowheads="1"/>
          </p:cNvSpPr>
          <p:nvPr/>
        </p:nvSpPr>
        <p:spPr bwMode="auto">
          <a:xfrm>
            <a:off x="2949050" y="1169057"/>
            <a:ext cx="817567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215" dirty="0">
                <a:solidFill>
                  <a:schemeClr val="bg1"/>
                </a:solidFill>
                <a:latin typeface="Dense" pitchFamily="50" charset="0"/>
                <a:ea typeface="Dense" pitchFamily="50" charset="0"/>
                <a:cs typeface="Dense" pitchFamily="50" charset="0"/>
              </a:rPr>
              <a:t>NEGLI ANNI ‘90:</a:t>
            </a:r>
            <a:endParaRPr lang="pt-BR" altLang="it-IT" sz="2215" i="1" dirty="0">
              <a:solidFill>
                <a:schemeClr val="bg1"/>
              </a:solidFill>
              <a:latin typeface="Dense" pitchFamily="50" charset="0"/>
              <a:ea typeface="Dense" pitchFamily="50" charset="0"/>
              <a:cs typeface="Den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8" grpId="0" animBg="1"/>
      <p:bldP spid="30" grpId="0" animBg="1"/>
      <p:bldP spid="32" grpId="0" animBg="1"/>
      <p:bldP spid="17" grpId="0" animBg="1"/>
      <p:bldP spid="26" grpId="0" animBg="1"/>
      <p:bldP spid="35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17"/>
          <p:cNvSpPr>
            <a:spLocks noChangeArrowheads="1"/>
          </p:cNvSpPr>
          <p:nvPr/>
        </p:nvSpPr>
        <p:spPr bwMode="auto">
          <a:xfrm>
            <a:off x="650333" y="2087897"/>
            <a:ext cx="7508860" cy="263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3692" b="1" i="1" dirty="0">
                <a:solidFill>
                  <a:schemeClr val="bg1"/>
                </a:solidFill>
                <a:latin typeface="Times New Roman" panose="02020603050405020304" pitchFamily="18" charset="0"/>
                <a:ea typeface="Dense" pitchFamily="50" charset="0"/>
                <a:cs typeface="Times New Roman" panose="02020603050405020304" pitchFamily="18" charset="0"/>
              </a:rPr>
              <a:t>OGGI (anni 2010-2020),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b="1" i="1" dirty="0">
                <a:solidFill>
                  <a:schemeClr val="bg1"/>
                </a:solidFill>
                <a:latin typeface="Times New Roman" panose="02020603050405020304" pitchFamily="18" charset="0"/>
                <a:ea typeface="Dense" pitchFamily="50" charset="0"/>
                <a:cs typeface="Times New Roman" panose="02020603050405020304" pitchFamily="18" charset="0"/>
              </a:rPr>
              <a:t>I PRINCIPALI MEGATREND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b="1" i="1" dirty="0">
                <a:solidFill>
                  <a:schemeClr val="bg1"/>
                </a:solidFill>
                <a:latin typeface="Times New Roman" panose="02020603050405020304" pitchFamily="18" charset="0"/>
                <a:ea typeface="Dense" pitchFamily="50" charset="0"/>
                <a:cs typeface="Times New Roman" panose="02020603050405020304" pitchFamily="18" charset="0"/>
              </a:rPr>
              <a:t> DA NOI INDIVITUATI COME SIGNIFICATIVI </a:t>
            </a:r>
            <a:r>
              <a:rPr lang="pt-BR" altLang="it-IT" b="1" i="1" dirty="0">
                <a:solidFill>
                  <a:schemeClr val="bg1"/>
                </a:solidFill>
                <a:latin typeface="Times New Roman" panose="02020603050405020304" pitchFamily="18" charset="0"/>
                <a:ea typeface="Dense" pitchFamily="50" charset="0"/>
                <a:cs typeface="Times New Roman" panose="02020603050405020304" pitchFamily="18" charset="0"/>
              </a:rPr>
              <a:t>SEMBRANO ESSERE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b="1" i="1" dirty="0">
                <a:solidFill>
                  <a:schemeClr val="bg1"/>
                </a:solidFill>
                <a:latin typeface="Times New Roman" panose="02020603050405020304" pitchFamily="18" charset="0"/>
                <a:ea typeface="Dense" pitchFamily="50" charset="0"/>
                <a:cs typeface="Times New Roman" panose="02020603050405020304" pitchFamily="18" charset="0"/>
              </a:rPr>
              <a:t>QUESTI  10</a:t>
            </a:r>
          </a:p>
        </p:txBody>
      </p:sp>
    </p:spTree>
    <p:extLst>
      <p:ext uri="{BB962C8B-B14F-4D97-AF65-F5344CB8AC3E}">
        <p14:creationId xmlns:p14="http://schemas.microsoft.com/office/powerpoint/2010/main" val="20823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17"/>
          <p:cNvSpPr>
            <a:spLocks noChangeArrowheads="1"/>
          </p:cNvSpPr>
          <p:nvPr/>
        </p:nvSpPr>
        <p:spPr bwMode="auto">
          <a:xfrm>
            <a:off x="1835696" y="1634429"/>
            <a:ext cx="7164288" cy="642443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altLang="it-IT" sz="2200" dirty="0">
                <a:solidFill>
                  <a:srgbClr val="FFFFFF"/>
                </a:solidFill>
                <a:highlight>
                  <a:srgbClr val="000080"/>
                </a:highligh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CI STIAMO TRASFORMANDO  IN UNA SOCIETA’ LIQUIDA</a:t>
            </a:r>
          </a:p>
          <a:p>
            <a:r>
              <a:rPr lang="it-IT" altLang="it-IT" sz="2200" dirty="0">
                <a:solidFill>
                  <a:srgbClr val="FFFFFF"/>
                </a:solidFill>
                <a:highlight>
                  <a:srgbClr val="000080"/>
                </a:highligh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(</a:t>
            </a:r>
            <a:r>
              <a:rPr lang="it-IT" altLang="it-IT" sz="2200" dirty="0" err="1">
                <a:solidFill>
                  <a:srgbClr val="FFFFFF"/>
                </a:solidFill>
                <a:highlight>
                  <a:srgbClr val="000080"/>
                </a:highligh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Zygmut</a:t>
            </a:r>
            <a:r>
              <a:rPr lang="it-IT" altLang="it-IT" sz="2200" dirty="0">
                <a:solidFill>
                  <a:srgbClr val="FFFFFF"/>
                </a:solidFill>
                <a:highlight>
                  <a:srgbClr val="000080"/>
                </a:highligh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  </a:t>
            </a:r>
            <a:r>
              <a:rPr lang="it-IT" altLang="it-IT" sz="2200" dirty="0" err="1">
                <a:solidFill>
                  <a:srgbClr val="FFFFFF"/>
                </a:solidFill>
                <a:highlight>
                  <a:srgbClr val="000080"/>
                </a:highligh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Bauman</a:t>
            </a:r>
            <a:r>
              <a:rPr lang="it-IT" altLang="it-IT" sz="2200" dirty="0">
                <a:solidFill>
                  <a:srgbClr val="FFFFFF"/>
                </a:solidFill>
                <a:highlight>
                  <a:srgbClr val="000080"/>
                </a:highlight>
                <a:latin typeface="Dense" pitchFamily="50" charset="0"/>
                <a:ea typeface="Dense" pitchFamily="50" charset="0"/>
                <a:cs typeface="Gill Sans light" panose="020B0302020104020203" pitchFamily="34" charset="-79"/>
              </a:rPr>
              <a:t> e Umberto Eco)</a:t>
            </a:r>
          </a:p>
        </p:txBody>
      </p:sp>
      <p:sp>
        <p:nvSpPr>
          <p:cNvPr id="10" name="Rettangolo 7"/>
          <p:cNvSpPr/>
          <p:nvPr/>
        </p:nvSpPr>
        <p:spPr>
          <a:xfrm>
            <a:off x="1259632" y="1634429"/>
            <a:ext cx="797627" cy="64244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anchor="ctr"/>
          <a:lstStyle/>
          <a:p>
            <a:r>
              <a:rPr lang="it-IT" sz="184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Gill Sans" panose="020B0502020104020203" pitchFamily="34" charset="-79"/>
                <a:cs typeface="Gill Sans" panose="020B0502020104020203" pitchFamily="34" charset="-79"/>
              </a:rPr>
              <a:t>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F19A4E-B3D8-EF4F-B1C2-839D3664C7D6}"/>
              </a:ext>
            </a:extLst>
          </p:cNvPr>
          <p:cNvSpPr txBox="1"/>
          <p:nvPr/>
        </p:nvSpPr>
        <p:spPr>
          <a:xfrm>
            <a:off x="2267744" y="2930168"/>
            <a:ext cx="67322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</a:p>
          <a:p>
            <a:r>
              <a:rPr lang="it-IT" i="1" dirty="0">
                <a:solidFill>
                  <a:schemeClr val="bg1"/>
                </a:solidFill>
                <a:latin typeface="Montserrat" panose="02000505000000020004" pitchFamily="2" charset="0"/>
              </a:rPr>
              <a:t>LA </a:t>
            </a:r>
            <a:r>
              <a:rPr lang="it-IT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SOCIETA’ LIQUIDA</a:t>
            </a:r>
            <a:r>
              <a:rPr lang="it-IT" dirty="0">
                <a:solidFill>
                  <a:schemeClr val="bg1"/>
                </a:solidFill>
                <a:latin typeface="Montserrat" panose="02000505000000020004" pitchFamily="2" charset="0"/>
              </a:rPr>
              <a:t>, NEL PENSIERO FILOSOFICO DI CHI HA PROPOSTO QUEST’IDEA,  E’ UNA SOCIETA’  CHE A DIFFERENZA DELLA PRECEDENTE «METTERA’ AL CENTRO LE PERSONE» , SARA’ LA SOCIETA’ DEI CONSUMATORI;</a:t>
            </a:r>
          </a:p>
          <a:p>
            <a:endParaRPr lang="it-IT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endParaRPr lang="it-IT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endParaRPr lang="it-IT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r>
              <a:rPr lang="it-IT" dirty="0">
                <a:solidFill>
                  <a:schemeClr val="bg1"/>
                </a:solidFill>
                <a:latin typeface="Montserrat" panose="02000505000000020004" pitchFamily="2" charset="0"/>
              </a:rPr>
              <a:t>MENTRE PRIMA AL CENTRO C’ERANO I PRODOTTI/I BENI MATERIALI.</a:t>
            </a:r>
          </a:p>
          <a:p>
            <a:r>
              <a:rPr lang="it-IT" dirty="0">
                <a:solidFill>
                  <a:schemeClr val="bg1"/>
                </a:solidFill>
                <a:latin typeface="Montserrat" panose="02000505000000020004" pitchFamily="2" charset="0"/>
              </a:rPr>
              <a:t>PRIMA  ERA «LA SOCIETA’ DEI PRODUTTORI»; </a:t>
            </a:r>
          </a:p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it-IT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SOCIETA’ SOLIDA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03C408-849A-B442-B9CF-68EED173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44044"/>
            <a:ext cx="15494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2924</TotalTime>
  <Words>1172</Words>
  <Application>Microsoft Office PowerPoint</Application>
  <PresentationFormat>Presentazione su schermo (4:3)</PresentationFormat>
  <Paragraphs>251</Paragraphs>
  <Slides>27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46" baseType="lpstr">
      <vt:lpstr>ＭＳ Ｐゴシック</vt:lpstr>
      <vt:lpstr>ＭＳ Ｐゴシック</vt:lpstr>
      <vt:lpstr>Arial</vt:lpstr>
      <vt:lpstr>Avenir LT Std 35 Light</vt:lpstr>
      <vt:lpstr>Avenir Next Condensed Regular</vt:lpstr>
      <vt:lpstr>Calibri</vt:lpstr>
      <vt:lpstr>Dense</vt:lpstr>
      <vt:lpstr>Dosis</vt:lpstr>
      <vt:lpstr>Gill Sans</vt:lpstr>
      <vt:lpstr>Gill Sans light</vt:lpstr>
      <vt:lpstr>Monotype Sorts</vt:lpstr>
      <vt:lpstr>Montserrat</vt:lpstr>
      <vt:lpstr>Open Sans</vt:lpstr>
      <vt:lpstr>Tahoma</vt:lpstr>
      <vt:lpstr>Times</vt:lpstr>
      <vt:lpstr>Times New Roman</vt:lpstr>
      <vt:lpstr>Wingdings</vt:lpstr>
      <vt:lpstr>Tema di Office</vt:lpstr>
      <vt:lpstr>Grafico</vt:lpstr>
      <vt:lpstr> Topic 6:  Scenario Planning: il 3 dei 7 possibili step per elaborare e condividere lo scenario prospettico  I MEGATREND</vt:lpstr>
      <vt:lpstr>2. Scenario Planning: 7 possibili step per elaborare e condividere lo scenario prospettico</vt:lpstr>
      <vt:lpstr>2. Scenario Planning: 7 possibili step per elaborare e condividere lo scenario prospettico</vt:lpstr>
      <vt:lpstr>I megatrend del passato, del presente e del futuro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In aggiunta a questi 10 megatrend  rimane sottesa a tutti i settori economici: l’ Ipercompetizione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Alessio</dc:creator>
  <cp:lastModifiedBy>LIUC</cp:lastModifiedBy>
  <cp:revision>170</cp:revision>
  <cp:lastPrinted>2018-04-26T13:48:15Z</cp:lastPrinted>
  <dcterms:created xsi:type="dcterms:W3CDTF">2017-12-22T10:43:54Z</dcterms:created>
  <dcterms:modified xsi:type="dcterms:W3CDTF">2019-11-18T11:51:40Z</dcterms:modified>
</cp:coreProperties>
</file>