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41" r:id="rId2"/>
    <p:sldId id="442" r:id="rId3"/>
    <p:sldId id="276" r:id="rId4"/>
    <p:sldId id="260" r:id="rId5"/>
    <p:sldId id="261" r:id="rId6"/>
    <p:sldId id="263" r:id="rId7"/>
    <p:sldId id="265" r:id="rId8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94557" autoAdjust="0"/>
  </p:normalViewPr>
  <p:slideViewPr>
    <p:cSldViewPr>
      <p:cViewPr varScale="1">
        <p:scale>
          <a:sx n="105" d="100"/>
          <a:sy n="105" d="100"/>
        </p:scale>
        <p:origin x="18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102"/>
      </p:cViewPr>
      <p:guideLst>
        <p:guide orient="horz" pos="2880"/>
        <p:guide pos="2160"/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F3D90-41F6-40B3-A9B7-C284A6EB8A4A}" type="datetimeFigureOut">
              <a:rPr lang="it-IT" smtClean="0"/>
              <a:pPr/>
              <a:t>17/11/19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C4FFD-598F-41ED-B16F-8319947297F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7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7F43A-58F7-4A85-9C67-426E7B2A2236}" type="datetimeFigureOut">
              <a:rPr lang="it-IT" smtClean="0"/>
              <a:t>17/11/19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2A509-5EE7-4404-97AB-E12BBBC57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38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0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DC9D98C-FABB-784B-BB90-52E9E5D1CE09}" type="slidenum">
              <a:rPr lang="it-IT">
                <a:latin typeface="Calibri" charset="0"/>
              </a:rPr>
              <a:pPr eaLnBrk="1" hangingPunct="1"/>
              <a:t>3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23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DC9D98C-FABB-784B-BB90-52E9E5D1CE09}" type="slidenum">
              <a:rPr lang="it-IT">
                <a:latin typeface="Calibri" charset="0"/>
              </a:rPr>
              <a:pPr eaLnBrk="1" hangingPunct="1"/>
              <a:t>5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5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DC9D98C-FABB-784B-BB90-52E9E5D1CE09}" type="slidenum">
              <a:rPr lang="it-IT">
                <a:latin typeface="Calibri" charset="0"/>
              </a:rPr>
              <a:pPr eaLnBrk="1" hangingPunct="1"/>
              <a:t>6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53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DC9D98C-FABB-784B-BB90-52E9E5D1CE09}" type="slidenum">
              <a:rPr lang="it-IT">
                <a:latin typeface="Calibri" charset="0"/>
              </a:rPr>
              <a:pPr eaLnBrk="1" hangingPunct="1"/>
              <a:t>7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7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ssio\Desktop\LIUC\Slide LiucBS Standard\Copertina Slide standard LIUC Business School 4-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1584327"/>
          </a:xfrm>
        </p:spPr>
        <p:txBody>
          <a:bodyPr>
            <a:noAutofit/>
          </a:bodyPr>
          <a:lstStyle>
            <a:lvl1pPr>
              <a:defRPr sz="5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1328750"/>
          </a:xfrm>
        </p:spPr>
        <p:txBody>
          <a:bodyPr/>
          <a:lstStyle>
            <a:lvl1pPr marL="0" indent="0" algn="ctr">
              <a:buNone/>
              <a:defRPr u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5ABF039-8CCE-4B6B-8925-F59F841F712E}" type="datetime1">
              <a:rPr lang="it-IT" smtClean="0"/>
              <a:t>17/11/19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E6FBDF-9E59-4A5B-9451-3F121C3E5AA2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Picture 2" descr="C:\Users\Alessio\Desktop\LIUC\Loghi BS\LBS-R_Neg_su-petrolio_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-2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1DBB-12A3-4F2A-8C59-183B5A6ECCF4}" type="datetime1">
              <a:rPr lang="it-IT" smtClean="0"/>
              <a:t>17/11/19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088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28662" y="274638"/>
            <a:ext cx="5786478" cy="5851525"/>
          </a:xfrm>
        </p:spPr>
        <p:txBody>
          <a:bodyPr vert="eaVer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C97B-0CBE-4400-95D2-E618B21499AF}" type="datetime1">
              <a:rPr lang="it-IT" smtClean="0"/>
              <a:t>17/11/19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4B8C-26C6-4337-B1BA-A633F1A1FFC6}" type="datetime1">
              <a:rPr lang="it-IT" smtClean="0"/>
              <a:t>17/11/19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4406900"/>
            <a:ext cx="792961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00100" y="2906713"/>
            <a:ext cx="792961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000100" y="6356350"/>
            <a:ext cx="2133600" cy="365125"/>
          </a:xfrm>
        </p:spPr>
        <p:txBody>
          <a:bodyPr/>
          <a:lstStyle/>
          <a:p>
            <a:fld id="{6033AB90-814D-4357-BA4A-598C5DDF5854}" type="datetime1">
              <a:rPr lang="it-IT" smtClean="0"/>
              <a:t>17/11/19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605226" y="6356350"/>
            <a:ext cx="28956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62028" y="1600200"/>
            <a:ext cx="38957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62556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B594-9478-4709-BC60-8D24C81E2060}" type="datetime1">
              <a:rPr lang="it-IT" smtClean="0"/>
              <a:t>17/11/19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00100" y="1535113"/>
            <a:ext cx="37862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00100" y="2174875"/>
            <a:ext cx="37862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879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8879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26E4-24B9-4689-B4FB-D99B7C282187}" type="datetime1">
              <a:rPr lang="it-IT" smtClean="0"/>
              <a:t>17/11/19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11E2-803F-4546-B4E7-5D29C549CE2D}" type="datetime1">
              <a:rPr lang="it-IT" smtClean="0"/>
              <a:t>17/11/19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EFCF-9306-4158-A3D9-A3C787C06805}" type="datetime1">
              <a:rPr lang="it-IT" smtClean="0"/>
              <a:t>17/11/19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273050"/>
            <a:ext cx="292895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496" y="273050"/>
            <a:ext cx="492922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28662" y="1435100"/>
            <a:ext cx="292895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A26A-001E-43FC-8025-A262805A08EB}" type="datetime1">
              <a:rPr lang="it-IT" smtClean="0"/>
              <a:t>17/11/19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6591-538E-4089-9BB3-648A05C43D55}" type="datetime1">
              <a:rPr lang="it-IT" smtClean="0"/>
              <a:t>17/11/19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7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807249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9382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7808A77-7AFB-451E-8C50-BCEE576A8351}" type="datetime1">
              <a:rPr lang="it-IT" smtClean="0"/>
              <a:t>17/11/19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50043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7961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E6FBDF-9E59-4A5B-9451-3F121C3E5AA2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3074" name="Picture 2" descr="C:\Users\Alessio\Desktop\LIUC\Banda Laterale Slide standard LIUC Business School 4-3.png"/>
          <p:cNvPicPr>
            <a:picLocks noChangeAspect="1" noChangeArrowheads="1"/>
          </p:cNvPicPr>
          <p:nvPr userDrawn="1"/>
        </p:nvPicPr>
        <p:blipFill>
          <a:blip r:embed="rId13"/>
          <a:srcRect r="91407"/>
          <a:stretch>
            <a:fillRect/>
          </a:stretch>
        </p:blipFill>
        <p:spPr bwMode="auto">
          <a:xfrm>
            <a:off x="0" y="0"/>
            <a:ext cx="785786" cy="6858000"/>
          </a:xfrm>
          <a:prstGeom prst="rect">
            <a:avLst/>
          </a:prstGeom>
          <a:noFill/>
        </p:spPr>
      </p:pic>
      <p:pic>
        <p:nvPicPr>
          <p:cNvPr id="7" name="Picture 2" descr="C:\Users\Alessio\Desktop\LIUC\Loghi BS\LBS-R_Neg_su-petrolio_A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85728"/>
            <a:ext cx="785786" cy="78578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179512" y="2420737"/>
            <a:ext cx="8782744" cy="1584327"/>
          </a:xfrm>
        </p:spPr>
        <p:txBody>
          <a:bodyPr>
            <a:noAutofit/>
          </a:bodyPr>
          <a:lstStyle/>
          <a:p>
            <a:br>
              <a:rPr lang="it-IT" sz="2600" dirty="0">
                <a:latin typeface="Dosis"/>
              </a:rPr>
            </a:br>
            <a:r>
              <a:rPr lang="it-IT" sz="2600" dirty="0" err="1">
                <a:latin typeface="Dosis"/>
              </a:rPr>
              <a:t>Topic</a:t>
            </a:r>
            <a:r>
              <a:rPr lang="it-IT" sz="2600" dirty="0">
                <a:latin typeface="Dosis"/>
              </a:rPr>
              <a:t> 7: </a:t>
            </a:r>
            <a:br>
              <a:rPr lang="it-IT" sz="2600" dirty="0">
                <a:latin typeface="Dosis"/>
              </a:rPr>
            </a:br>
            <a:r>
              <a:rPr lang="it-IT" sz="2600" dirty="0">
                <a:latin typeface="Dosis"/>
              </a:rPr>
              <a:t>Scenario Planning: </a:t>
            </a:r>
            <a:br>
              <a:rPr lang="it-IT" sz="2600" dirty="0">
                <a:latin typeface="Dosis"/>
              </a:rPr>
            </a:br>
            <a:r>
              <a:rPr lang="it-IT" sz="2600" dirty="0">
                <a:latin typeface="Dosis"/>
              </a:rPr>
              <a:t>il 4 e il 5 dei 7 possibili step per elaborare e </a:t>
            </a:r>
            <a:br>
              <a:rPr lang="it-IT" sz="2600" dirty="0">
                <a:latin typeface="Dosis"/>
              </a:rPr>
            </a:br>
            <a:r>
              <a:rPr lang="it-IT" sz="2600" dirty="0">
                <a:latin typeface="Dosis"/>
              </a:rPr>
              <a:t>condividere lo scenario prospettico</a:t>
            </a:r>
            <a:br>
              <a:rPr lang="it-IT" sz="2600" dirty="0">
                <a:latin typeface="Dosis"/>
              </a:rPr>
            </a:br>
            <a:endParaRPr lang="it-IT" sz="2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1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436C7B-A320-4D93-B7F5-FECC871F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2</a:t>
            </a:fld>
            <a:endParaRPr lang="it-IT"/>
          </a:p>
        </p:txBody>
      </p:sp>
      <p:cxnSp>
        <p:nvCxnSpPr>
          <p:cNvPr id="6" name="Forma 13">
            <a:extLst>
              <a:ext uri="{FF2B5EF4-FFF2-40B4-BE49-F238E27FC236}">
                <a16:creationId xmlns:a16="http://schemas.microsoft.com/office/drawing/2014/main" id="{85C6E106-569D-45B8-A9EF-26665AD0815A}"/>
              </a:ext>
            </a:extLst>
          </p:cNvPr>
          <p:cNvCxnSpPr>
            <a:cxnSpLocks/>
            <a:stCxn id="11" idx="0"/>
          </p:cNvCxnSpPr>
          <p:nvPr/>
        </p:nvCxnSpPr>
        <p:spPr>
          <a:xfrm rot="16200000" flipV="1">
            <a:off x="6503753" y="2175473"/>
            <a:ext cx="468052" cy="1661723"/>
          </a:xfrm>
          <a:prstGeom prst="curvedConnector2">
            <a:avLst/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Forma 19">
            <a:extLst>
              <a:ext uri="{FF2B5EF4-FFF2-40B4-BE49-F238E27FC236}">
                <a16:creationId xmlns:a16="http://schemas.microsoft.com/office/drawing/2014/main" id="{ECF82CA7-CF75-4634-8710-097F53823230}"/>
              </a:ext>
            </a:extLst>
          </p:cNvPr>
          <p:cNvCxnSpPr>
            <a:cxnSpLocks/>
            <a:stCxn id="9" idx="0"/>
          </p:cNvCxnSpPr>
          <p:nvPr/>
        </p:nvCxnSpPr>
        <p:spPr>
          <a:xfrm rot="5400000" flipH="1" flipV="1">
            <a:off x="2762107" y="2405344"/>
            <a:ext cx="252028" cy="985956"/>
          </a:xfrm>
          <a:prstGeom prst="curvedConnector2">
            <a:avLst/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Forma 22">
            <a:extLst>
              <a:ext uri="{FF2B5EF4-FFF2-40B4-BE49-F238E27FC236}">
                <a16:creationId xmlns:a16="http://schemas.microsoft.com/office/drawing/2014/main" id="{555F4A7A-A87B-4978-840C-8173CB450B06}"/>
              </a:ext>
            </a:extLst>
          </p:cNvPr>
          <p:cNvCxnSpPr/>
          <p:nvPr/>
        </p:nvCxnSpPr>
        <p:spPr>
          <a:xfrm rot="16200000" flipV="1">
            <a:off x="697415" y="4478344"/>
            <a:ext cx="2088232" cy="1196441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>
            <a:extLst>
              <a:ext uri="{FF2B5EF4-FFF2-40B4-BE49-F238E27FC236}">
                <a16:creationId xmlns:a16="http://schemas.microsoft.com/office/drawing/2014/main" id="{E5325B2A-6CBD-4A3C-917B-ABED08E69817}"/>
              </a:ext>
            </a:extLst>
          </p:cNvPr>
          <p:cNvSpPr/>
          <p:nvPr/>
        </p:nvSpPr>
        <p:spPr>
          <a:xfrm>
            <a:off x="866358" y="3024336"/>
            <a:ext cx="3057570" cy="1224136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5. Valutazione del permanere di determinate correlazioni tra macro scenario e andamento comparto</a:t>
            </a:r>
          </a:p>
          <a:p>
            <a:pPr algn="ctr"/>
            <a:endParaRPr lang="it-IT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5821DB1-1279-411A-B356-81D6335ADAD7}"/>
              </a:ext>
            </a:extLst>
          </p:cNvPr>
          <p:cNvSpPr/>
          <p:nvPr/>
        </p:nvSpPr>
        <p:spPr>
          <a:xfrm>
            <a:off x="3115223" y="4176465"/>
            <a:ext cx="2991102" cy="1114079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3. Individuazione MEGATREND</a:t>
            </a:r>
          </a:p>
          <a:p>
            <a:pPr algn="ctr"/>
            <a:endParaRPr lang="it-IT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3D38E22D-481C-4A2D-B4D5-D5DD5D890CC0}"/>
              </a:ext>
            </a:extLst>
          </p:cNvPr>
          <p:cNvSpPr/>
          <p:nvPr/>
        </p:nvSpPr>
        <p:spPr>
          <a:xfrm>
            <a:off x="6039856" y="3240360"/>
            <a:ext cx="3057570" cy="1296144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4. Raccolta di altre informazioni sul futuro, con individuazione fonti</a:t>
            </a:r>
          </a:p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FUTUROLOGY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18E24ECA-FA1A-4A83-BB32-962B7C28EC28}"/>
              </a:ext>
            </a:extLst>
          </p:cNvPr>
          <p:cNvSpPr/>
          <p:nvPr/>
        </p:nvSpPr>
        <p:spPr>
          <a:xfrm>
            <a:off x="5445578" y="5293374"/>
            <a:ext cx="2976081" cy="1522832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Descrizione dello scenario nel quale ad oggi ci si trova ad operare:</a:t>
            </a:r>
          </a:p>
          <a:p>
            <a:pPr algn="ctr">
              <a:buFont typeface="Arial" pitchFamily="34" charset="0"/>
              <a:buChar char="•"/>
            </a:pPr>
            <a:r>
              <a:rPr lang="it-I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macro</a:t>
            </a:r>
          </a:p>
          <a:p>
            <a:pPr algn="ctr">
              <a:buFont typeface="Arial" pitchFamily="34" charset="0"/>
              <a:buChar char="•"/>
            </a:pPr>
            <a:r>
              <a:rPr lang="it-I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di comparto </a:t>
            </a:r>
          </a:p>
          <a:p>
            <a:pPr algn="ctr">
              <a:buFont typeface="Arial" pitchFamily="34" charset="0"/>
              <a:buChar char="•"/>
            </a:pPr>
            <a:r>
              <a:rPr lang="it-I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con metrica PESTEL</a:t>
            </a:r>
          </a:p>
        </p:txBody>
      </p:sp>
      <p:cxnSp>
        <p:nvCxnSpPr>
          <p:cNvPr id="13" name="Forma 22">
            <a:extLst>
              <a:ext uri="{FF2B5EF4-FFF2-40B4-BE49-F238E27FC236}">
                <a16:creationId xmlns:a16="http://schemas.microsoft.com/office/drawing/2014/main" id="{DA4F0546-296F-4860-BB81-DE95B7A9702F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8421659" y="4293098"/>
            <a:ext cx="308592" cy="1761692"/>
          </a:xfrm>
          <a:prstGeom prst="curvedConnector2">
            <a:avLst/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Forma 22">
            <a:extLst>
              <a:ext uri="{FF2B5EF4-FFF2-40B4-BE49-F238E27FC236}">
                <a16:creationId xmlns:a16="http://schemas.microsoft.com/office/drawing/2014/main" id="{E9205EE5-DEF9-433B-A8E3-1DA0B39DC97B}"/>
              </a:ext>
            </a:extLst>
          </p:cNvPr>
          <p:cNvCxnSpPr>
            <a:cxnSpLocks/>
          </p:cNvCxnSpPr>
          <p:nvPr/>
        </p:nvCxnSpPr>
        <p:spPr>
          <a:xfrm flipV="1">
            <a:off x="6084168" y="4600152"/>
            <a:ext cx="1462316" cy="197000"/>
          </a:xfrm>
          <a:prstGeom prst="curvedConnector2">
            <a:avLst/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E8714C88-B115-4C50-8AE5-44EB48B98BA3}"/>
              </a:ext>
            </a:extLst>
          </p:cNvPr>
          <p:cNvSpPr/>
          <p:nvPr/>
        </p:nvSpPr>
        <p:spPr>
          <a:xfrm>
            <a:off x="849740" y="5506567"/>
            <a:ext cx="2858164" cy="1152128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2. Individuazione di CORRELAZIONI tra variabili macro e andamento del comparto di attività </a:t>
            </a:r>
          </a:p>
        </p:txBody>
      </p:sp>
      <p:cxnSp>
        <p:nvCxnSpPr>
          <p:cNvPr id="16" name="Forma 22">
            <a:extLst>
              <a:ext uri="{FF2B5EF4-FFF2-40B4-BE49-F238E27FC236}">
                <a16:creationId xmlns:a16="http://schemas.microsoft.com/office/drawing/2014/main" id="{08D1DE0E-E612-4675-A6A3-C3FC47D7458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07904" y="6051959"/>
            <a:ext cx="1656184" cy="30671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a 22">
            <a:extLst>
              <a:ext uri="{FF2B5EF4-FFF2-40B4-BE49-F238E27FC236}">
                <a16:creationId xmlns:a16="http://schemas.microsoft.com/office/drawing/2014/main" id="{5946C4F6-51B1-4CEC-B399-90AE9B47715F}"/>
              </a:ext>
            </a:extLst>
          </p:cNvPr>
          <p:cNvCxnSpPr/>
          <p:nvPr/>
        </p:nvCxnSpPr>
        <p:spPr>
          <a:xfrm rot="10800000" flipV="1">
            <a:off x="5477128" y="3456383"/>
            <a:ext cx="864097" cy="720081"/>
          </a:xfrm>
          <a:prstGeom prst="curvedConnector3">
            <a:avLst>
              <a:gd name="adj1" fmla="val 80472"/>
            </a:avLst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olo 1">
            <a:extLst>
              <a:ext uri="{FF2B5EF4-FFF2-40B4-BE49-F238E27FC236}">
                <a16:creationId xmlns:a16="http://schemas.microsoft.com/office/drawing/2014/main" id="{51EEAE2E-1FE0-4D98-9900-89BF95EE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2. Scenario Planning: 7 possibili </a:t>
            </a:r>
            <a:r>
              <a:rPr lang="it-IT" sz="2400" b="1" dirty="0" err="1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step</a:t>
            </a:r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per elaborare e condividere lo scenario prospettico</a:t>
            </a:r>
          </a:p>
        </p:txBody>
      </p:sp>
      <p:cxnSp>
        <p:nvCxnSpPr>
          <p:cNvPr id="22" name="Forma 19">
            <a:extLst>
              <a:ext uri="{FF2B5EF4-FFF2-40B4-BE49-F238E27FC236}">
                <a16:creationId xmlns:a16="http://schemas.microsoft.com/office/drawing/2014/main" id="{D8F8FAE0-07D6-4771-8EFE-ADB7ECBBFAD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97280" y="3629737"/>
            <a:ext cx="936106" cy="157352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9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24744"/>
            <a:ext cx="8388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endParaRPr lang="en-US" sz="2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I QUALI LA «RIVOLUZIONE DIGITALE»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 METTENDO MOLTI,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PARTICOLARE QUELLI DEL JURASSICO,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GRAVE DIFFICOLTÀ </a:t>
            </a:r>
          </a:p>
          <a:p>
            <a:pPr algn="ctr"/>
            <a:endParaRPr lang="en-US" sz="9600" b="1" i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BD91857-D8A9-4D76-AB53-E535C1AE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2" y="1349896"/>
            <a:ext cx="8072494" cy="11430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QUALI SONO I MOTIVI </a:t>
            </a: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9E4B6C8A-04BC-4D61-96F1-C1D75544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118" y="6356350"/>
            <a:ext cx="2133600" cy="365125"/>
          </a:xfrm>
        </p:spPr>
        <p:txBody>
          <a:bodyPr/>
          <a:lstStyle/>
          <a:p>
            <a:fld id="{68E6FBDF-9E59-4A5B-9451-3F121C3E5AA2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6" name="Immagine 5" descr="punto-di-domanda.png">
            <a:extLst>
              <a:ext uri="{FF2B5EF4-FFF2-40B4-BE49-F238E27FC236}">
                <a16:creationId xmlns:a16="http://schemas.microsoft.com/office/drawing/2014/main" id="{332790CA-CE26-5640-A8D1-C31958C24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35354"/>
            <a:ext cx="2232248" cy="250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4393183" y="6812483"/>
            <a:ext cx="503237" cy="2889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>
              <a:buFont typeface="Symbol" charset="0"/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>
              <a:buFont typeface="Symbol" charset="0"/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>
              <a:buFont typeface="Symbol" charset="0"/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>
              <a:buFont typeface="Symbol" charset="0"/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11203E-0BC9-6640-B8D2-FD0535C0F056}" type="slidenum">
              <a:rPr lang="it-IT" sz="1000">
                <a:solidFill>
                  <a:schemeClr val="tx2"/>
                </a:solidFill>
                <a:latin typeface="Tahoma" charset="0"/>
                <a:cs typeface="Tahoma" charset="0"/>
              </a:rPr>
              <a:pPr/>
              <a:t>4</a:t>
            </a:fld>
            <a:endParaRPr lang="it-IT" sz="1000">
              <a:solidFill>
                <a:schemeClr val="tx2"/>
              </a:solidFill>
              <a:latin typeface="Tahoma" charset="0"/>
              <a:cs typeface="Tahoma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3168352" y="2779613"/>
            <a:ext cx="3024336" cy="223224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I 7 MOTIVI CHE POSSONO RENDERE DIFFICILE LA SOPRAVVIVENZA  NELL’ERA DIGITALE</a:t>
            </a:r>
          </a:p>
        </p:txBody>
      </p:sp>
      <p:sp>
        <p:nvSpPr>
          <p:cNvPr id="8" name="Ovale 7"/>
          <p:cNvSpPr/>
          <p:nvPr/>
        </p:nvSpPr>
        <p:spPr>
          <a:xfrm>
            <a:off x="1944496" y="1051421"/>
            <a:ext cx="2520000" cy="144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LA POSSIBILITÀ</a:t>
            </a:r>
            <a:r>
              <a:rPr lang="it-IT" sz="1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charset="0"/>
                <a:cs typeface="Tahoma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AVERE MOLTE ALTERNATIVE DI AZIONE</a:t>
            </a:r>
          </a:p>
        </p:txBody>
      </p:sp>
      <p:sp>
        <p:nvSpPr>
          <p:cNvPr id="11" name="Ovale 10"/>
          <p:cNvSpPr/>
          <p:nvPr/>
        </p:nvSpPr>
        <p:spPr>
          <a:xfrm>
            <a:off x="287270" y="5335909"/>
            <a:ext cx="2520000" cy="14400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POSSIBIITA DI «APPARIRE» Più CHE ESSERÈ </a:t>
            </a:r>
          </a:p>
        </p:txBody>
      </p:sp>
      <p:sp>
        <p:nvSpPr>
          <p:cNvPr id="13" name="Ovale 12"/>
          <p:cNvSpPr/>
          <p:nvPr/>
        </p:nvSpPr>
        <p:spPr>
          <a:xfrm>
            <a:off x="216024" y="3015183"/>
            <a:ext cx="2520000" cy="144000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EQUILIBRIO PER EVITARE DI ESSERE SEMPRE CONNESSI</a:t>
            </a:r>
          </a:p>
        </p:txBody>
      </p:sp>
      <p:sp>
        <p:nvSpPr>
          <p:cNvPr id="14" name="Ovale 13"/>
          <p:cNvSpPr/>
          <p:nvPr/>
        </p:nvSpPr>
        <p:spPr>
          <a:xfrm>
            <a:off x="3457034" y="5659958"/>
            <a:ext cx="2520000" cy="14400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CAPACITÀ DI ASCOLTO </a:t>
            </a:r>
          </a:p>
          <a:p>
            <a:pPr algn="ctr" eaLnBrk="1" hangingPunct="1"/>
            <a:r>
              <a:rPr lang="it-I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(DEI CLIENTI, DEI COLLABORATORI...)</a:t>
            </a:r>
          </a:p>
        </p:txBody>
      </p:sp>
      <p:cxnSp>
        <p:nvCxnSpPr>
          <p:cNvPr id="17" name="Connettore 1 16"/>
          <p:cNvCxnSpPr/>
          <p:nvPr/>
        </p:nvCxnSpPr>
        <p:spPr>
          <a:xfrm>
            <a:off x="3275583" y="2569096"/>
            <a:ext cx="334962" cy="53816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H="1" flipV="1">
            <a:off x="5750495" y="4685233"/>
            <a:ext cx="1171575" cy="79851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H="1" flipV="1">
            <a:off x="4680520" y="5012258"/>
            <a:ext cx="36513" cy="6477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V="1">
            <a:off x="2438970" y="4685233"/>
            <a:ext cx="1171575" cy="86201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2735833" y="3735908"/>
            <a:ext cx="431800" cy="16033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e 23"/>
          <p:cNvSpPr/>
          <p:nvPr/>
        </p:nvSpPr>
        <p:spPr>
          <a:xfrm>
            <a:off x="4968552" y="1132947"/>
            <a:ext cx="2520000" cy="14400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 </a:t>
            </a:r>
            <a:r>
              <a:rPr lang="it-IT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charset="0"/>
                <a:cs typeface="Tahoma" charset="0"/>
              </a:rPr>
              <a:t>VELOCITÀ</a:t>
            </a:r>
            <a:r>
              <a:rPr lang="ja-JP" altLang="it-IT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charset="0"/>
                <a:cs typeface="Tahoma" charset="0"/>
              </a:rPr>
              <a:t>’</a:t>
            </a:r>
            <a:r>
              <a:rPr lang="it-IT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charset="0"/>
                <a:cs typeface="Tahoma" charset="0"/>
              </a:rPr>
              <a:t> DI UN CAMBIAMENTO PROFONDO</a:t>
            </a:r>
          </a:p>
        </p:txBody>
      </p:sp>
      <p:cxnSp>
        <p:nvCxnSpPr>
          <p:cNvPr id="25" name="Connettore 1 24"/>
          <p:cNvCxnSpPr/>
          <p:nvPr/>
        </p:nvCxnSpPr>
        <p:spPr>
          <a:xfrm flipH="1">
            <a:off x="5750495" y="2572271"/>
            <a:ext cx="477838" cy="53498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e 29"/>
          <p:cNvSpPr/>
          <p:nvPr/>
        </p:nvSpPr>
        <p:spPr>
          <a:xfrm>
            <a:off x="6660232" y="3139653"/>
            <a:ext cx="2520000" cy="14400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NECESSITÀ DI ACQUISIRE NUOVE COMPETENZE </a:t>
            </a:r>
          </a:p>
          <a:p>
            <a:pPr algn="ctr">
              <a:defRPr/>
            </a:pPr>
            <a:endParaRPr lang="it-IT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2" name="Connettore 1 31"/>
          <p:cNvCxnSpPr/>
          <p:nvPr/>
        </p:nvCxnSpPr>
        <p:spPr>
          <a:xfrm flipH="1">
            <a:off x="6193408" y="3859733"/>
            <a:ext cx="466725" cy="3651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e 35"/>
          <p:cNvSpPr/>
          <p:nvPr/>
        </p:nvSpPr>
        <p:spPr>
          <a:xfrm>
            <a:off x="6408712" y="5273068"/>
            <a:ext cx="2843808" cy="14400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cs typeface="Tahoma" charset="0"/>
            </a:endParaRPr>
          </a:p>
          <a:p>
            <a:pPr algn="ctr" eaLnBrk="1" hangingPunct="1"/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cs typeface="Tahoma" charset="0"/>
            </a:endParaRPr>
          </a:p>
          <a:p>
            <a:pPr algn="ctr" eaLnBrk="1" hangingPunct="1"/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cs typeface="Tahoma" charset="0"/>
            </a:endParaRPr>
          </a:p>
          <a:p>
            <a:pPr algn="ctr" eaLnBrk="1" hangingPunct="1"/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cs typeface="Tahoma" charset="0"/>
            </a:endParaRPr>
          </a:p>
          <a:p>
            <a:pPr algn="ctr" eaLnBrk="1" hangingPunct="1"/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 LA «MONTAGNA»</a:t>
            </a:r>
          </a:p>
          <a:p>
            <a:pPr algn="ctr" eaLnBrk="1" hangingPunct="1"/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DELLA NUOVA COMUNICAZIONE </a:t>
            </a: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3817C93E-2DEE-4162-9E21-2EA70DAA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Alcuni elementi caratterizzanti la Digital Transformation:</a:t>
            </a:r>
            <a:b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forse non è solo «tutto alla portata di un click»</a:t>
            </a:r>
          </a:p>
        </p:txBody>
      </p:sp>
    </p:spTree>
    <p:extLst>
      <p:ext uri="{BB962C8B-B14F-4D97-AF65-F5344CB8AC3E}">
        <p14:creationId xmlns:p14="http://schemas.microsoft.com/office/powerpoint/2010/main" val="23157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  <p:bldP spid="14" grpId="0" animBg="1"/>
      <p:bldP spid="24" grpId="0" animBg="1"/>
      <p:bldP spid="30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52736"/>
            <a:ext cx="8388424" cy="4468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US" sz="24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66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A9ABCBB7-F7B4-464B-8E53-20CB0D8F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118" y="6356350"/>
            <a:ext cx="2133600" cy="365125"/>
          </a:xfrm>
        </p:spPr>
        <p:txBody>
          <a:bodyPr/>
          <a:lstStyle/>
          <a:p>
            <a:fld id="{68E6FBDF-9E59-4A5B-9451-3F121C3E5AA2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63F9431A-188C-294C-9B08-00028E62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2" y="2574032"/>
            <a:ext cx="8072494" cy="1143000"/>
          </a:xfrm>
        </p:spPr>
        <p:txBody>
          <a:bodyPr>
            <a:normAutofit/>
          </a:bodyPr>
          <a:lstStyle/>
          <a:p>
            <a:r>
              <a:rPr lang="it-IT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ANCHE</a:t>
            </a:r>
            <a:br>
              <a:rPr lang="it-IT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QUESTO E’ STATO CONIATO IL TERMINE</a:t>
            </a:r>
            <a:br>
              <a:rPr lang="it-IT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TECNOLOGIE ABILITANTI</a:t>
            </a:r>
          </a:p>
        </p:txBody>
      </p:sp>
    </p:spTree>
    <p:extLst>
      <p:ext uri="{BB962C8B-B14F-4D97-AF65-F5344CB8AC3E}">
        <p14:creationId xmlns:p14="http://schemas.microsoft.com/office/powerpoint/2010/main" val="353791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18" y="1556791"/>
            <a:ext cx="8253078" cy="460851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968FE9-C134-2C40-95BC-614D93B6C902}"/>
              </a:ext>
            </a:extLst>
          </p:cNvPr>
          <p:cNvSpPr txBox="1"/>
          <p:nvPr/>
        </p:nvSpPr>
        <p:spPr>
          <a:xfrm>
            <a:off x="899592" y="1023119"/>
            <a:ext cx="516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nuove «Tecnologie Abilitanti»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BFA443C-C678-4DAC-B200-993D86598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2" y="-99392"/>
            <a:ext cx="8072494" cy="1143000"/>
          </a:xfrm>
        </p:spPr>
        <p:txBody>
          <a:bodyPr>
            <a:normAutofit/>
          </a:bodyPr>
          <a:lstStyle/>
          <a:p>
            <a:pPr algn="l"/>
            <a:endParaRPr lang="it-IT" sz="2400" b="1" dirty="0">
              <a:solidFill>
                <a:srgbClr val="0070C0"/>
              </a:solidFill>
              <a:latin typeface="Dosis" panose="0201050302020206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B4858E64-3D37-46E3-811E-0B535AA2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118" y="6356350"/>
            <a:ext cx="2133600" cy="365125"/>
          </a:xfrm>
        </p:spPr>
        <p:txBody>
          <a:bodyPr/>
          <a:lstStyle/>
          <a:p>
            <a:fld id="{68E6FBDF-9E59-4A5B-9451-3F121C3E5AA2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005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-digitale1-1030x5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73" y="1124744"/>
            <a:ext cx="3655791" cy="216024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FAC265F4-B570-463C-883C-CA953837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Per pensare al futuro bisogna essere stimolati a farlo.</a:t>
            </a:r>
          </a:p>
        </p:txBody>
      </p:sp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61935509-0B3B-4C84-843F-C7E420BD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118" y="6356350"/>
            <a:ext cx="2133600" cy="365125"/>
          </a:xfrm>
        </p:spPr>
        <p:txBody>
          <a:bodyPr/>
          <a:lstStyle/>
          <a:p>
            <a:fld id="{68E6FBDF-9E59-4A5B-9451-3F121C3E5AA2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5074537-2C3F-D044-A282-4B9451AC9A18}"/>
              </a:ext>
            </a:extLst>
          </p:cNvPr>
          <p:cNvSpPr txBox="1"/>
          <p:nvPr/>
        </p:nvSpPr>
        <p:spPr>
          <a:xfrm>
            <a:off x="1259632" y="1340768"/>
            <a:ext cx="367478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Per le 6 area tematiche della PESTEL</a:t>
            </a:r>
          </a:p>
          <a:p>
            <a:r>
              <a:rPr lang="it-IT" b="1" dirty="0">
                <a:solidFill>
                  <a:srgbClr val="0070C0"/>
                </a:solidFill>
              </a:rPr>
              <a:t> trovare  utili fonti di informazioni:</a:t>
            </a:r>
          </a:p>
          <a:p>
            <a:endParaRPr lang="it-IT" b="1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0070C0"/>
                </a:solidFill>
              </a:rPr>
              <a:t>Siti:         Fmi (o International </a:t>
            </a:r>
          </a:p>
          <a:p>
            <a:r>
              <a:rPr lang="it-IT" b="1" dirty="0">
                <a:solidFill>
                  <a:srgbClr val="0070C0"/>
                </a:solidFill>
              </a:rPr>
              <a:t>                      </a:t>
            </a:r>
            <a:r>
              <a:rPr lang="it-IT" b="1" dirty="0" err="1">
                <a:solidFill>
                  <a:srgbClr val="0070C0"/>
                </a:solidFill>
              </a:rPr>
              <a:t>Monetary</a:t>
            </a:r>
            <a:r>
              <a:rPr lang="it-IT" b="1" dirty="0">
                <a:solidFill>
                  <a:srgbClr val="0070C0"/>
                </a:solidFill>
              </a:rPr>
              <a:t> Fund)</a:t>
            </a:r>
          </a:p>
          <a:p>
            <a:r>
              <a:rPr lang="it-IT" b="1" dirty="0">
                <a:solidFill>
                  <a:srgbClr val="0070C0"/>
                </a:solidFill>
              </a:rPr>
              <a:t>                     </a:t>
            </a:r>
            <a:r>
              <a:rPr lang="it-IT" b="1" dirty="0" err="1">
                <a:solidFill>
                  <a:srgbClr val="0070C0"/>
                </a:solidFill>
              </a:rPr>
              <a:t>Ocde</a:t>
            </a:r>
            <a:r>
              <a:rPr lang="it-IT" b="1" dirty="0">
                <a:solidFill>
                  <a:srgbClr val="0070C0"/>
                </a:solidFill>
              </a:rPr>
              <a:t> – </a:t>
            </a:r>
            <a:r>
              <a:rPr lang="it-IT" b="1" dirty="0" err="1">
                <a:solidFill>
                  <a:srgbClr val="0070C0"/>
                </a:solidFill>
              </a:rPr>
              <a:t>Quality</a:t>
            </a:r>
            <a:r>
              <a:rPr lang="it-IT" b="1" dirty="0">
                <a:solidFill>
                  <a:srgbClr val="0070C0"/>
                </a:solidFill>
              </a:rPr>
              <a:t> Life Index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b="1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0070C0"/>
                </a:solidFill>
              </a:rPr>
              <a:t>Riviste:  Wired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b="1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0070C0"/>
                </a:solidFill>
              </a:rPr>
              <a:t>Studiosi:  Jeremy </a:t>
            </a:r>
            <a:r>
              <a:rPr lang="it-IT" b="1" dirty="0" err="1">
                <a:solidFill>
                  <a:srgbClr val="0070C0"/>
                </a:solidFill>
              </a:rPr>
              <a:t>Rifking</a:t>
            </a:r>
            <a:endParaRPr lang="it-IT" b="1" dirty="0">
              <a:solidFill>
                <a:srgbClr val="0070C0"/>
              </a:solidFill>
            </a:endParaRPr>
          </a:p>
          <a:p>
            <a:r>
              <a:rPr lang="it-IT" b="1" dirty="0">
                <a:solidFill>
                  <a:srgbClr val="0070C0"/>
                </a:solidFill>
              </a:rPr>
              <a:t>                        </a:t>
            </a:r>
            <a:r>
              <a:rPr lang="it-IT" b="1" dirty="0" err="1">
                <a:solidFill>
                  <a:srgbClr val="0070C0"/>
                </a:solidFill>
              </a:rPr>
              <a:t>Nassim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Taleb</a:t>
            </a:r>
            <a:endParaRPr lang="it-IT" b="1" dirty="0">
              <a:solidFill>
                <a:srgbClr val="0070C0"/>
              </a:solidFill>
            </a:endParaRPr>
          </a:p>
          <a:p>
            <a:r>
              <a:rPr lang="it-IT" b="1" dirty="0">
                <a:solidFill>
                  <a:srgbClr val="0070C0"/>
                </a:solidFill>
              </a:rPr>
              <a:t>                        </a:t>
            </a:r>
            <a:r>
              <a:rPr lang="it-IT" b="1" dirty="0" err="1">
                <a:solidFill>
                  <a:srgbClr val="0070C0"/>
                </a:solidFill>
              </a:rPr>
              <a:t>Kennichi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Ohmae</a:t>
            </a:r>
            <a:endParaRPr lang="it-IT" b="1" dirty="0">
              <a:solidFill>
                <a:srgbClr val="0070C0"/>
              </a:solidFill>
            </a:endParaRPr>
          </a:p>
          <a:p>
            <a:r>
              <a:rPr lang="it-IT" b="1" dirty="0">
                <a:solidFill>
                  <a:srgbClr val="0070C0"/>
                </a:solidFill>
              </a:rPr>
              <a:t>                        Tom </a:t>
            </a:r>
            <a:r>
              <a:rPr lang="it-IT" b="1" dirty="0" err="1">
                <a:solidFill>
                  <a:srgbClr val="0070C0"/>
                </a:solidFill>
              </a:rPr>
              <a:t>Peters</a:t>
            </a:r>
            <a:endParaRPr lang="it-IT" b="1" dirty="0">
              <a:solidFill>
                <a:srgbClr val="0070C0"/>
              </a:solidFill>
            </a:endParaRPr>
          </a:p>
          <a:p>
            <a:r>
              <a:rPr lang="it-IT" b="1" dirty="0">
                <a:solidFill>
                  <a:srgbClr val="0070C0"/>
                </a:solidFill>
              </a:rPr>
              <a:t>                        Gary </a:t>
            </a:r>
            <a:r>
              <a:rPr lang="it-IT" b="1" dirty="0" err="1">
                <a:solidFill>
                  <a:srgbClr val="0070C0"/>
                </a:solidFill>
              </a:rPr>
              <a:t>Hamel</a:t>
            </a:r>
            <a:endParaRPr lang="it-IT" b="1" dirty="0">
              <a:solidFill>
                <a:srgbClr val="0070C0"/>
              </a:solidFill>
            </a:endParaRPr>
          </a:p>
          <a:p>
            <a:r>
              <a:rPr lang="it-IT" b="1" dirty="0">
                <a:solidFill>
                  <a:srgbClr val="0070C0"/>
                </a:solidFill>
              </a:rPr>
              <a:t>                        Antonio Martelli</a:t>
            </a:r>
          </a:p>
          <a:p>
            <a:r>
              <a:rPr lang="it-IT" b="1" dirty="0">
                <a:solidFill>
                  <a:srgbClr val="0070C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434874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2973</TotalTime>
  <Words>315</Words>
  <Application>Microsoft Macintosh PowerPoint</Application>
  <PresentationFormat>Presentazione su schermo (4:3)</PresentationFormat>
  <Paragraphs>64</Paragraphs>
  <Slides>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Arial</vt:lpstr>
      <vt:lpstr>Calibri</vt:lpstr>
      <vt:lpstr>Dosis</vt:lpstr>
      <vt:lpstr>Open Sans</vt:lpstr>
      <vt:lpstr>Tahoma</vt:lpstr>
      <vt:lpstr>Times New Roman</vt:lpstr>
      <vt:lpstr>Wingdings</vt:lpstr>
      <vt:lpstr>Tema di Office</vt:lpstr>
      <vt:lpstr> Topic 7:  Scenario Planning:  il 4 e il 5 dei 7 possibili step per elaborare e  condividere lo scenario prospettico </vt:lpstr>
      <vt:lpstr>2. Scenario Planning: 7 possibili step per elaborare e condividere lo scenario prospettico</vt:lpstr>
      <vt:lpstr>QUALI SONO I MOTIVI </vt:lpstr>
      <vt:lpstr> Alcuni elementi caratterizzanti la Digital Transformation: forse non è solo «tutto alla portata di un click»</vt:lpstr>
      <vt:lpstr>ANCHE PER QUESTO E’ STATO CONIATO IL TERMINE   TECNOLOGIE ABILITANTI</vt:lpstr>
      <vt:lpstr>Presentazione standard di PowerPoint</vt:lpstr>
      <vt:lpstr>Per pensare al futuro bisogna essere stimolati a farlo.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Alessio</dc:creator>
  <cp:lastModifiedBy>Alberto Bubbio</cp:lastModifiedBy>
  <cp:revision>176</cp:revision>
  <cp:lastPrinted>2018-04-26T13:48:15Z</cp:lastPrinted>
  <dcterms:created xsi:type="dcterms:W3CDTF">2017-12-22T10:43:54Z</dcterms:created>
  <dcterms:modified xsi:type="dcterms:W3CDTF">2019-11-17T15:58:27Z</dcterms:modified>
</cp:coreProperties>
</file>