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94" r:id="rId2"/>
    <p:sldId id="443" r:id="rId3"/>
    <p:sldId id="324" r:id="rId4"/>
    <p:sldId id="430" r:id="rId5"/>
    <p:sldId id="428" r:id="rId6"/>
    <p:sldId id="429" r:id="rId7"/>
    <p:sldId id="445" r:id="rId8"/>
    <p:sldId id="421" r:id="rId9"/>
    <p:sldId id="444" r:id="rId10"/>
    <p:sldId id="422" r:id="rId11"/>
    <p:sldId id="423" r:id="rId12"/>
    <p:sldId id="446" r:id="rId13"/>
    <p:sldId id="277" r:id="rId14"/>
    <p:sldId id="285" r:id="rId15"/>
    <p:sldId id="433" r:id="rId16"/>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160">
          <p15:clr>
            <a:srgbClr val="A4A3A4"/>
          </p15:clr>
        </p15:guide>
        <p15:guide id="4"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8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4557" autoAdjust="0"/>
  </p:normalViewPr>
  <p:slideViewPr>
    <p:cSldViewPr>
      <p:cViewPr varScale="1">
        <p:scale>
          <a:sx n="105" d="100"/>
          <a:sy n="105" d="100"/>
        </p:scale>
        <p:origin x="67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102"/>
      </p:cViewPr>
      <p:guideLst>
        <p:guide orient="horz" pos="2880"/>
        <p:guide pos="2160"/>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Users\alberto\Downloads\Dati%20Blu%20&amp;%20Rosso-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standard"/>
        <c:varyColors val="0"/>
        <c:ser>
          <c:idx val="0"/>
          <c:order val="0"/>
          <c:tx>
            <c:strRef>
              <c:f>Foglio1!$B$41</c:f>
              <c:strCache>
                <c:ptCount val="1"/>
                <c:pt idx="0">
                  <c:v>Roe</c:v>
                </c:pt>
              </c:strCache>
            </c:strRef>
          </c:tx>
          <c:dPt>
            <c:idx val="9"/>
            <c:bubble3D val="0"/>
            <c:extLst>
              <c:ext xmlns:c16="http://schemas.microsoft.com/office/drawing/2014/chart" uri="{C3380CC4-5D6E-409C-BE32-E72D297353CC}">
                <c16:uniqueId val="{00000000-E5EA-9846-B101-5E42E3624AB8}"/>
              </c:ext>
            </c:extLst>
          </c:dPt>
          <c:cat>
            <c:numRef>
              <c:f>Foglio1!$C$40:$M$40</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Foglio1!$C$41:$M$41</c:f>
              <c:numCache>
                <c:formatCode>General</c:formatCode>
                <c:ptCount val="11"/>
                <c:pt idx="0">
                  <c:v>4.2</c:v>
                </c:pt>
                <c:pt idx="1">
                  <c:v>6.42</c:v>
                </c:pt>
                <c:pt idx="2">
                  <c:v>6.52</c:v>
                </c:pt>
                <c:pt idx="3">
                  <c:v>4.04</c:v>
                </c:pt>
                <c:pt idx="4">
                  <c:v>3.63</c:v>
                </c:pt>
                <c:pt idx="5">
                  <c:v>2.4500000000000002</c:v>
                </c:pt>
                <c:pt idx="6">
                  <c:v>2.7</c:v>
                </c:pt>
                <c:pt idx="7">
                  <c:v>6.14</c:v>
                </c:pt>
                <c:pt idx="8">
                  <c:v>6.96</c:v>
                </c:pt>
                <c:pt idx="9">
                  <c:v>2.2799999999999998</c:v>
                </c:pt>
                <c:pt idx="10">
                  <c:v>2.99</c:v>
                </c:pt>
              </c:numCache>
            </c:numRef>
          </c:val>
          <c:extLst>
            <c:ext xmlns:c16="http://schemas.microsoft.com/office/drawing/2014/chart" uri="{C3380CC4-5D6E-409C-BE32-E72D297353CC}">
              <c16:uniqueId val="{00000001-E5EA-9846-B101-5E42E3624AB8}"/>
            </c:ext>
          </c:extLst>
        </c:ser>
        <c:ser>
          <c:idx val="1"/>
          <c:order val="1"/>
          <c:tx>
            <c:strRef>
              <c:f>Foglio1!$B$42</c:f>
              <c:strCache>
                <c:ptCount val="1"/>
                <c:pt idx="0">
                  <c:v>Roi</c:v>
                </c:pt>
              </c:strCache>
            </c:strRef>
          </c:tx>
          <c:cat>
            <c:numRef>
              <c:f>Foglio1!$C$40:$M$40</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Foglio1!$C$42:$M$42</c:f>
              <c:numCache>
                <c:formatCode>General</c:formatCode>
                <c:ptCount val="11"/>
                <c:pt idx="0">
                  <c:v>3.31</c:v>
                </c:pt>
                <c:pt idx="1">
                  <c:v>3.86</c:v>
                </c:pt>
                <c:pt idx="2">
                  <c:v>3.6</c:v>
                </c:pt>
                <c:pt idx="3">
                  <c:v>2.48</c:v>
                </c:pt>
                <c:pt idx="4">
                  <c:v>2.79</c:v>
                </c:pt>
                <c:pt idx="5">
                  <c:v>2.25</c:v>
                </c:pt>
                <c:pt idx="6">
                  <c:v>3.14</c:v>
                </c:pt>
                <c:pt idx="7">
                  <c:v>3.85</c:v>
                </c:pt>
                <c:pt idx="8">
                  <c:v>3.67</c:v>
                </c:pt>
                <c:pt idx="9">
                  <c:v>2.2400000000000002</c:v>
                </c:pt>
                <c:pt idx="10">
                  <c:v>2.62</c:v>
                </c:pt>
              </c:numCache>
            </c:numRef>
          </c:val>
          <c:extLst>
            <c:ext xmlns:c16="http://schemas.microsoft.com/office/drawing/2014/chart" uri="{C3380CC4-5D6E-409C-BE32-E72D297353CC}">
              <c16:uniqueId val="{00000002-E5EA-9846-B101-5E42E3624AB8}"/>
            </c:ext>
          </c:extLst>
        </c:ser>
        <c:dLbls>
          <c:showLegendKey val="0"/>
          <c:showVal val="0"/>
          <c:showCatName val="0"/>
          <c:showSerName val="0"/>
          <c:showPercent val="0"/>
          <c:showBubbleSize val="0"/>
        </c:dLbls>
        <c:axId val="2129147304"/>
        <c:axId val="-2130555592"/>
      </c:areaChart>
      <c:catAx>
        <c:axId val="2129147304"/>
        <c:scaling>
          <c:orientation val="minMax"/>
        </c:scaling>
        <c:delete val="0"/>
        <c:axPos val="b"/>
        <c:numFmt formatCode="General" sourceLinked="1"/>
        <c:majorTickMark val="none"/>
        <c:minorTickMark val="none"/>
        <c:tickLblPos val="nextTo"/>
        <c:crossAx val="-2130555592"/>
        <c:crosses val="autoZero"/>
        <c:auto val="1"/>
        <c:lblAlgn val="ctr"/>
        <c:lblOffset val="100"/>
        <c:noMultiLvlLbl val="0"/>
      </c:catAx>
      <c:valAx>
        <c:axId val="-2130555592"/>
        <c:scaling>
          <c:orientation val="minMax"/>
        </c:scaling>
        <c:delete val="0"/>
        <c:axPos val="l"/>
        <c:majorGridlines/>
        <c:numFmt formatCode="General" sourceLinked="1"/>
        <c:majorTickMark val="none"/>
        <c:minorTickMark val="none"/>
        <c:tickLblPos val="nextTo"/>
        <c:spPr>
          <a:ln w="9525">
            <a:noFill/>
          </a:ln>
        </c:spPr>
        <c:crossAx val="2129147304"/>
        <c:crosses val="autoZero"/>
        <c:crossBetween val="midCat"/>
      </c:valAx>
    </c:plotArea>
    <c:legend>
      <c:legendPos val="b"/>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3FF3D90-41F6-40B3-A9B7-C284A6EB8A4A}" type="datetimeFigureOut">
              <a:rPr lang="it-IT" smtClean="0"/>
              <a:pPr/>
              <a:t>17/11/19</a:t>
            </a:fld>
            <a:endParaRPr lang="it-IT"/>
          </a:p>
        </p:txBody>
      </p:sp>
      <p:sp>
        <p:nvSpPr>
          <p:cNvPr id="4" name="Segnaposto piè di pagina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2BC4FFD-598F-41ED-B16F-8319947297F1}" type="slidenum">
              <a:rPr lang="it-IT" smtClean="0"/>
              <a:pPr/>
              <a:t>‹N›</a:t>
            </a:fld>
            <a:endParaRPr lang="it-IT"/>
          </a:p>
        </p:txBody>
      </p:sp>
    </p:spTree>
    <p:extLst>
      <p:ext uri="{BB962C8B-B14F-4D97-AF65-F5344CB8AC3E}">
        <p14:creationId xmlns:p14="http://schemas.microsoft.com/office/powerpoint/2010/main" val="3225072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57F43A-58F7-4A85-9C67-426E7B2A2236}" type="datetimeFigureOut">
              <a:rPr lang="it-IT" smtClean="0"/>
              <a:t>17/11/19</a:t>
            </a:fld>
            <a:endParaRPr lang="it-IT"/>
          </a:p>
        </p:txBody>
      </p:sp>
      <p:sp>
        <p:nvSpPr>
          <p:cNvPr id="4" name="Segnaposto immagine diapositiva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392A509-5EE7-4404-97AB-E12BBBC574C2}" type="slidenum">
              <a:rPr lang="it-IT" smtClean="0"/>
              <a:t>‹N›</a:t>
            </a:fld>
            <a:endParaRPr lang="it-IT"/>
          </a:p>
        </p:txBody>
      </p:sp>
    </p:spTree>
    <p:extLst>
      <p:ext uri="{BB962C8B-B14F-4D97-AF65-F5344CB8AC3E}">
        <p14:creationId xmlns:p14="http://schemas.microsoft.com/office/powerpoint/2010/main" val="366038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392A509-5EE7-4404-97AB-E12BBBC574C2}" type="slidenum">
              <a:rPr lang="it-IT" smtClean="0"/>
              <a:t>4</a:t>
            </a:fld>
            <a:endParaRPr lang="it-IT"/>
          </a:p>
        </p:txBody>
      </p:sp>
    </p:spTree>
    <p:extLst>
      <p:ext uri="{BB962C8B-B14F-4D97-AF65-F5344CB8AC3E}">
        <p14:creationId xmlns:p14="http://schemas.microsoft.com/office/powerpoint/2010/main" val="63256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392A509-5EE7-4404-97AB-E12BBBC574C2}" type="slidenum">
              <a:rPr lang="it-IT" smtClean="0"/>
              <a:t>9</a:t>
            </a:fld>
            <a:endParaRPr lang="it-IT"/>
          </a:p>
        </p:txBody>
      </p:sp>
    </p:spTree>
    <p:extLst>
      <p:ext uri="{BB962C8B-B14F-4D97-AF65-F5344CB8AC3E}">
        <p14:creationId xmlns:p14="http://schemas.microsoft.com/office/powerpoint/2010/main" val="310490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392A509-5EE7-4404-97AB-E12BBBC574C2}" type="slidenum">
              <a:rPr lang="it-IT" smtClean="0"/>
              <a:t>10</a:t>
            </a:fld>
            <a:endParaRPr lang="it-IT"/>
          </a:p>
        </p:txBody>
      </p:sp>
    </p:spTree>
    <p:extLst>
      <p:ext uri="{BB962C8B-B14F-4D97-AF65-F5344CB8AC3E}">
        <p14:creationId xmlns:p14="http://schemas.microsoft.com/office/powerpoint/2010/main" val="26650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392A509-5EE7-4404-97AB-E12BBBC574C2}" type="slidenum">
              <a:rPr lang="it-IT" smtClean="0"/>
              <a:t>11</a:t>
            </a:fld>
            <a:endParaRPr lang="it-IT"/>
          </a:p>
        </p:txBody>
      </p:sp>
    </p:spTree>
    <p:extLst>
      <p:ext uri="{BB962C8B-B14F-4D97-AF65-F5344CB8AC3E}">
        <p14:creationId xmlns:p14="http://schemas.microsoft.com/office/powerpoint/2010/main" val="3705754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392A509-5EE7-4404-97AB-E12BBBC574C2}" type="slidenum">
              <a:rPr lang="it-IT" smtClean="0"/>
              <a:t>12</a:t>
            </a:fld>
            <a:endParaRPr lang="it-IT"/>
          </a:p>
        </p:txBody>
      </p:sp>
    </p:spTree>
    <p:extLst>
      <p:ext uri="{BB962C8B-B14F-4D97-AF65-F5344CB8AC3E}">
        <p14:creationId xmlns:p14="http://schemas.microsoft.com/office/powerpoint/2010/main" val="362079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it-IT">
              <a:latin typeface="Calibri" charset="0"/>
            </a:endParaRPr>
          </a:p>
        </p:txBody>
      </p:sp>
      <p:sp>
        <p:nvSpPr>
          <p:cNvPr id="4" name="Segnaposto numero diapositiva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DC9D98C-FABB-784B-BB90-52E9E5D1CE09}" type="slidenum">
              <a:rPr lang="it-IT">
                <a:latin typeface="Calibri" charset="0"/>
              </a:rPr>
              <a:pPr eaLnBrk="1" hangingPunct="1"/>
              <a:t>13</a:t>
            </a:fld>
            <a:endParaRPr lang="it-IT">
              <a:latin typeface="Calibri" charset="0"/>
            </a:endParaRPr>
          </a:p>
        </p:txBody>
      </p:sp>
    </p:spTree>
    <p:extLst>
      <p:ext uri="{BB962C8B-B14F-4D97-AF65-F5344CB8AC3E}">
        <p14:creationId xmlns:p14="http://schemas.microsoft.com/office/powerpoint/2010/main" val="3085230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2531" name="Rectangle 3"/>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a:latin typeface="Calibri" charset="0"/>
            </a:endParaRPr>
          </a:p>
        </p:txBody>
      </p:sp>
      <p:sp>
        <p:nvSpPr>
          <p:cNvPr id="22532" name="Rectangle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a:defRPr sz="1200">
                <a:solidFill>
                  <a:schemeClr val="tx1"/>
                </a:solidFill>
                <a:latin typeface="Calibri" charset="0"/>
                <a:ea typeface="ＭＳ Ｐゴシック" charset="0"/>
              </a:defRPr>
            </a:lvl1pPr>
            <a:lvl2pPr marL="715963" indent="-274638" defTabSz="955675">
              <a:defRPr sz="1200">
                <a:solidFill>
                  <a:schemeClr val="tx1"/>
                </a:solidFill>
                <a:latin typeface="Calibri" charset="0"/>
                <a:ea typeface="ＭＳ Ｐゴシック" charset="0"/>
              </a:defRPr>
            </a:lvl2pPr>
            <a:lvl3pPr marL="1101725" indent="-219075" defTabSz="955675">
              <a:defRPr sz="1200">
                <a:solidFill>
                  <a:schemeClr val="tx1"/>
                </a:solidFill>
                <a:latin typeface="Calibri" charset="0"/>
                <a:ea typeface="ＭＳ Ｐゴシック" charset="0"/>
              </a:defRPr>
            </a:lvl3pPr>
            <a:lvl4pPr marL="1543050" indent="-219075" defTabSz="955675">
              <a:defRPr sz="1200">
                <a:solidFill>
                  <a:schemeClr val="tx1"/>
                </a:solidFill>
                <a:latin typeface="Calibri" charset="0"/>
                <a:ea typeface="ＭＳ Ｐゴシック" charset="0"/>
              </a:defRPr>
            </a:lvl4pPr>
            <a:lvl5pPr marL="1984375" indent="-219075" defTabSz="955675">
              <a:defRPr sz="1200">
                <a:solidFill>
                  <a:schemeClr val="tx1"/>
                </a:solidFill>
                <a:latin typeface="Calibri" charset="0"/>
                <a:ea typeface="ＭＳ Ｐゴシック" charset="0"/>
              </a:defRPr>
            </a:lvl5pPr>
            <a:lvl6pPr marL="2441575" indent="-219075" defTabSz="955675" eaLnBrk="0" fontAlgn="base" hangingPunct="0">
              <a:spcBef>
                <a:spcPct val="30000"/>
              </a:spcBef>
              <a:spcAft>
                <a:spcPct val="0"/>
              </a:spcAft>
              <a:defRPr sz="1200">
                <a:solidFill>
                  <a:schemeClr val="tx1"/>
                </a:solidFill>
                <a:latin typeface="Calibri" charset="0"/>
                <a:ea typeface="ＭＳ Ｐゴシック" charset="0"/>
              </a:defRPr>
            </a:lvl6pPr>
            <a:lvl7pPr marL="2898775" indent="-219075" defTabSz="955675" eaLnBrk="0" fontAlgn="base" hangingPunct="0">
              <a:spcBef>
                <a:spcPct val="30000"/>
              </a:spcBef>
              <a:spcAft>
                <a:spcPct val="0"/>
              </a:spcAft>
              <a:defRPr sz="1200">
                <a:solidFill>
                  <a:schemeClr val="tx1"/>
                </a:solidFill>
                <a:latin typeface="Calibri" charset="0"/>
                <a:ea typeface="ＭＳ Ｐゴシック" charset="0"/>
              </a:defRPr>
            </a:lvl7pPr>
            <a:lvl8pPr marL="3355975" indent="-219075" defTabSz="955675" eaLnBrk="0" fontAlgn="base" hangingPunct="0">
              <a:spcBef>
                <a:spcPct val="30000"/>
              </a:spcBef>
              <a:spcAft>
                <a:spcPct val="0"/>
              </a:spcAft>
              <a:defRPr sz="1200">
                <a:solidFill>
                  <a:schemeClr val="tx1"/>
                </a:solidFill>
                <a:latin typeface="Calibri" charset="0"/>
                <a:ea typeface="ＭＳ Ｐゴシック" charset="0"/>
              </a:defRPr>
            </a:lvl8pPr>
            <a:lvl9pPr marL="3813175" indent="-219075" defTabSz="955675" eaLnBrk="0" fontAlgn="base" hangingPunct="0">
              <a:spcBef>
                <a:spcPct val="30000"/>
              </a:spcBef>
              <a:spcAft>
                <a:spcPct val="0"/>
              </a:spcAft>
              <a:defRPr sz="1200">
                <a:solidFill>
                  <a:schemeClr val="tx1"/>
                </a:solidFill>
                <a:latin typeface="Calibri" charset="0"/>
                <a:ea typeface="ＭＳ Ｐゴシック" charset="0"/>
              </a:defRPr>
            </a:lvl9pPr>
          </a:lstStyle>
          <a:p>
            <a:fld id="{045A2F26-B442-874A-ACD6-30C50CF976F6}" type="slidenum">
              <a:rPr lang="it-IT" sz="1800"/>
              <a:pPr/>
              <a:t>14</a:t>
            </a:fld>
            <a:endParaRPr lang="it-IT" sz="1800"/>
          </a:p>
        </p:txBody>
      </p:sp>
    </p:spTree>
    <p:extLst>
      <p:ext uri="{BB962C8B-B14F-4D97-AF65-F5344CB8AC3E}">
        <p14:creationId xmlns:p14="http://schemas.microsoft.com/office/powerpoint/2010/main" val="3833387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2531" name="Rectangle 3"/>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a:latin typeface="Calibri" charset="0"/>
            </a:endParaRPr>
          </a:p>
        </p:txBody>
      </p:sp>
      <p:sp>
        <p:nvSpPr>
          <p:cNvPr id="22532" name="Rectangle 4"/>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a:defRPr sz="1200">
                <a:solidFill>
                  <a:schemeClr val="tx1"/>
                </a:solidFill>
                <a:latin typeface="Calibri" charset="0"/>
                <a:ea typeface="ＭＳ Ｐゴシック" charset="0"/>
              </a:defRPr>
            </a:lvl1pPr>
            <a:lvl2pPr marL="715963" indent="-274638" defTabSz="955675">
              <a:defRPr sz="1200">
                <a:solidFill>
                  <a:schemeClr val="tx1"/>
                </a:solidFill>
                <a:latin typeface="Calibri" charset="0"/>
                <a:ea typeface="ＭＳ Ｐゴシック" charset="0"/>
              </a:defRPr>
            </a:lvl2pPr>
            <a:lvl3pPr marL="1101725" indent="-219075" defTabSz="955675">
              <a:defRPr sz="1200">
                <a:solidFill>
                  <a:schemeClr val="tx1"/>
                </a:solidFill>
                <a:latin typeface="Calibri" charset="0"/>
                <a:ea typeface="ＭＳ Ｐゴシック" charset="0"/>
              </a:defRPr>
            </a:lvl3pPr>
            <a:lvl4pPr marL="1543050" indent="-219075" defTabSz="955675">
              <a:defRPr sz="1200">
                <a:solidFill>
                  <a:schemeClr val="tx1"/>
                </a:solidFill>
                <a:latin typeface="Calibri" charset="0"/>
                <a:ea typeface="ＭＳ Ｐゴシック" charset="0"/>
              </a:defRPr>
            </a:lvl4pPr>
            <a:lvl5pPr marL="1984375" indent="-219075" defTabSz="955675">
              <a:defRPr sz="1200">
                <a:solidFill>
                  <a:schemeClr val="tx1"/>
                </a:solidFill>
                <a:latin typeface="Calibri" charset="0"/>
                <a:ea typeface="ＭＳ Ｐゴシック" charset="0"/>
              </a:defRPr>
            </a:lvl5pPr>
            <a:lvl6pPr marL="2441575" indent="-219075" defTabSz="955675" eaLnBrk="0" fontAlgn="base" hangingPunct="0">
              <a:spcBef>
                <a:spcPct val="30000"/>
              </a:spcBef>
              <a:spcAft>
                <a:spcPct val="0"/>
              </a:spcAft>
              <a:defRPr sz="1200">
                <a:solidFill>
                  <a:schemeClr val="tx1"/>
                </a:solidFill>
                <a:latin typeface="Calibri" charset="0"/>
                <a:ea typeface="ＭＳ Ｐゴシック" charset="0"/>
              </a:defRPr>
            </a:lvl6pPr>
            <a:lvl7pPr marL="2898775" indent="-219075" defTabSz="955675" eaLnBrk="0" fontAlgn="base" hangingPunct="0">
              <a:spcBef>
                <a:spcPct val="30000"/>
              </a:spcBef>
              <a:spcAft>
                <a:spcPct val="0"/>
              </a:spcAft>
              <a:defRPr sz="1200">
                <a:solidFill>
                  <a:schemeClr val="tx1"/>
                </a:solidFill>
                <a:latin typeface="Calibri" charset="0"/>
                <a:ea typeface="ＭＳ Ｐゴシック" charset="0"/>
              </a:defRPr>
            </a:lvl7pPr>
            <a:lvl8pPr marL="3355975" indent="-219075" defTabSz="955675" eaLnBrk="0" fontAlgn="base" hangingPunct="0">
              <a:spcBef>
                <a:spcPct val="30000"/>
              </a:spcBef>
              <a:spcAft>
                <a:spcPct val="0"/>
              </a:spcAft>
              <a:defRPr sz="1200">
                <a:solidFill>
                  <a:schemeClr val="tx1"/>
                </a:solidFill>
                <a:latin typeface="Calibri" charset="0"/>
                <a:ea typeface="ＭＳ Ｐゴシック" charset="0"/>
              </a:defRPr>
            </a:lvl8pPr>
            <a:lvl9pPr marL="3813175" indent="-219075" defTabSz="955675" eaLnBrk="0" fontAlgn="base" hangingPunct="0">
              <a:spcBef>
                <a:spcPct val="30000"/>
              </a:spcBef>
              <a:spcAft>
                <a:spcPct val="0"/>
              </a:spcAft>
              <a:defRPr sz="1200">
                <a:solidFill>
                  <a:schemeClr val="tx1"/>
                </a:solidFill>
                <a:latin typeface="Calibri" charset="0"/>
                <a:ea typeface="ＭＳ Ｐゴシック" charset="0"/>
              </a:defRPr>
            </a:lvl9pPr>
          </a:lstStyle>
          <a:p>
            <a:fld id="{045A2F26-B442-874A-ACD6-30C50CF976F6}" type="slidenum">
              <a:rPr lang="it-IT" sz="1800"/>
              <a:pPr/>
              <a:t>15</a:t>
            </a:fld>
            <a:endParaRPr lang="it-IT" sz="1800"/>
          </a:p>
        </p:txBody>
      </p:sp>
    </p:spTree>
    <p:extLst>
      <p:ext uri="{BB962C8B-B14F-4D97-AF65-F5344CB8AC3E}">
        <p14:creationId xmlns:p14="http://schemas.microsoft.com/office/powerpoint/2010/main" val="85612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pertina">
    <p:spTree>
      <p:nvGrpSpPr>
        <p:cNvPr id="1" name=""/>
        <p:cNvGrpSpPr/>
        <p:nvPr/>
      </p:nvGrpSpPr>
      <p:grpSpPr>
        <a:xfrm>
          <a:off x="0" y="0"/>
          <a:ext cx="0" cy="0"/>
          <a:chOff x="0" y="0"/>
          <a:chExt cx="0" cy="0"/>
        </a:xfrm>
      </p:grpSpPr>
      <p:pic>
        <p:nvPicPr>
          <p:cNvPr id="7" name="Picture 2" descr="C:\Users\Alessio\Desktop\LIUC\Slide LiucBS Standard\Copertina Slide standard LIUC Business School 4-3.jpg"/>
          <p:cNvPicPr>
            <a:picLocks noChangeAspect="1" noChangeArrowheads="1"/>
          </p:cNvPicPr>
          <p:nvPr userDrawn="1"/>
        </p:nvPicPr>
        <p:blipFill>
          <a:blip r:embed="rId2"/>
          <a:srcRect/>
          <a:stretch>
            <a:fillRect/>
          </a:stretch>
        </p:blipFill>
        <p:spPr bwMode="auto">
          <a:xfrm>
            <a:off x="0" y="0"/>
            <a:ext cx="9144000" cy="6858001"/>
          </a:xfrm>
          <a:prstGeom prst="rect">
            <a:avLst/>
          </a:prstGeom>
          <a:noFill/>
        </p:spPr>
      </p:pic>
      <p:sp>
        <p:nvSpPr>
          <p:cNvPr id="2" name="Titolo 1"/>
          <p:cNvSpPr>
            <a:spLocks noGrp="1"/>
          </p:cNvSpPr>
          <p:nvPr>
            <p:ph type="ctrTitle"/>
          </p:nvPr>
        </p:nvSpPr>
        <p:spPr>
          <a:xfrm>
            <a:off x="685800" y="2000240"/>
            <a:ext cx="7772400" cy="1584327"/>
          </a:xfrm>
        </p:spPr>
        <p:txBody>
          <a:bodyPr>
            <a:noAutofit/>
          </a:bodyPr>
          <a:lstStyle>
            <a:lvl1pPr>
              <a:defRPr sz="5200" b="1">
                <a:solidFill>
                  <a:schemeClr val="bg1"/>
                </a:solidFill>
                <a:latin typeface="Arial" pitchFamily="34" charset="0"/>
                <a:cs typeface="Arial" pitchFamily="34" charset="0"/>
              </a:defRPr>
            </a:lvl1pPr>
          </a:lstStyle>
          <a:p>
            <a:r>
              <a:rPr lang="it-IT" dirty="0"/>
              <a:t>Fare clic per modificare lo stile del titolo</a:t>
            </a:r>
          </a:p>
        </p:txBody>
      </p:sp>
      <p:sp>
        <p:nvSpPr>
          <p:cNvPr id="3" name="Sottotitolo 2"/>
          <p:cNvSpPr>
            <a:spLocks noGrp="1"/>
          </p:cNvSpPr>
          <p:nvPr>
            <p:ph type="subTitle" idx="1"/>
          </p:nvPr>
        </p:nvSpPr>
        <p:spPr>
          <a:xfrm>
            <a:off x="1371600" y="3786190"/>
            <a:ext cx="6400800" cy="1328750"/>
          </a:xfrm>
        </p:spPr>
        <p:txBody>
          <a:bodyPr/>
          <a:lstStyle>
            <a:lvl1pPr marL="0" indent="0" algn="ctr">
              <a:buNone/>
              <a:defRPr u="none">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sp>
        <p:nvSpPr>
          <p:cNvPr id="4" name="Segnaposto data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fld id="{15ABF039-8CCE-4B6B-8925-F59F841F712E}" type="datetime1">
              <a:rPr lang="it-IT" smtClean="0"/>
              <a:t>17/11/19</a:t>
            </a:fld>
            <a:endParaRPr lang="it-IT" dirty="0"/>
          </a:p>
        </p:txBody>
      </p:sp>
      <p:sp>
        <p:nvSpPr>
          <p:cNvPr id="5" name="Segnaposto piè di pagina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endParaRPr lang="it-IT" dirty="0"/>
          </a:p>
        </p:txBody>
      </p:sp>
      <p:sp>
        <p:nvSpPr>
          <p:cNvPr id="6" name="Segnaposto numero diapositiva 5"/>
          <p:cNvSpPr>
            <a:spLocks noGrp="1"/>
          </p:cNvSpPr>
          <p:nvPr>
            <p:ph type="sldNum" sz="quarter" idx="12"/>
          </p:nvPr>
        </p:nvSpPr>
        <p:spPr/>
        <p:txBody>
          <a:bodyPr/>
          <a:lstStyle>
            <a:lvl1pPr>
              <a:defRPr>
                <a:solidFill>
                  <a:schemeClr val="bg1"/>
                </a:solidFill>
                <a:latin typeface="Arial" pitchFamily="34" charset="0"/>
                <a:cs typeface="Arial" pitchFamily="34" charset="0"/>
              </a:defRPr>
            </a:lvl1pPr>
          </a:lstStyle>
          <a:p>
            <a:fld id="{68E6FBDF-9E59-4A5B-9451-3F121C3E5AA2}" type="slidenum">
              <a:rPr lang="it-IT" smtClean="0"/>
              <a:pPr/>
              <a:t>‹N›</a:t>
            </a:fld>
            <a:endParaRPr lang="it-IT" dirty="0"/>
          </a:p>
        </p:txBody>
      </p:sp>
      <p:pic>
        <p:nvPicPr>
          <p:cNvPr id="8" name="Picture 2" descr="C:\Users\Alessio\Desktop\LIUC\Loghi BS\LBS-R_Neg_su-petrolio_A.png"/>
          <p:cNvPicPr>
            <a:picLocks noChangeAspect="1" noChangeArrowheads="1"/>
          </p:cNvPicPr>
          <p:nvPr userDrawn="1"/>
        </p:nvPicPr>
        <p:blipFill>
          <a:blip r:embed="rId3" cstate="print"/>
          <a:srcRect/>
          <a:stretch>
            <a:fillRect/>
          </a:stretch>
        </p:blipFill>
        <p:spPr bwMode="auto">
          <a:xfrm>
            <a:off x="571472" y="-24"/>
            <a:ext cx="2000264" cy="2000264"/>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889A1DBB-12A3-4F2A-8C59-183B5A6ECCF4}" type="datetime1">
              <a:rPr lang="it-IT" smtClean="0"/>
              <a:t>17/11/19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0088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28662" y="274638"/>
            <a:ext cx="5786478" cy="5851525"/>
          </a:xfrm>
        </p:spPr>
        <p:txBody>
          <a:bodyPr vert="eaVert"/>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E0C0C97B-0CBE-4400-95D2-E618B21499AF}" type="datetime1">
              <a:rPr lang="it-IT" smtClean="0"/>
              <a:t>17/11/19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elementi: 1 in alto, 1 in basso">
    <p:spTree>
      <p:nvGrpSpPr>
        <p:cNvPr id="1" name=""/>
        <p:cNvGrpSpPr/>
        <p:nvPr/>
      </p:nvGrpSpPr>
      <p:grpSpPr>
        <a:xfrm>
          <a:off x="0" y="0"/>
          <a:ext cx="0" cy="0"/>
          <a:chOff x="0" y="0"/>
          <a:chExt cx="0" cy="0"/>
        </a:xfrm>
      </p:grpSpPr>
      <p:sp>
        <p:nvSpPr>
          <p:cNvPr id="28" name="Rectangle 2"/>
          <p:cNvSpPr>
            <a:spLocks noGrp="1"/>
          </p:cNvSpPr>
          <p:nvPr>
            <p:ph type="title"/>
          </p:nvPr>
        </p:nvSpPr>
        <p:spPr>
          <a:xfrm>
            <a:off x="8610600" y="381000"/>
            <a:ext cx="533400" cy="5867400"/>
          </a:xfrm>
          <a:prstGeom prst="rect">
            <a:avLst/>
          </a:prstGeom>
        </p:spPr>
        <p:txBody>
          <a:bodyPr/>
          <a:lstStyle/>
          <a:p>
            <a:endParaRPr/>
          </a:p>
        </p:txBody>
      </p:sp>
      <p:sp>
        <p:nvSpPr>
          <p:cNvPr id="13" name="Rectangle 8"/>
          <p:cNvSpPr>
            <a:spLocks noGrp="1"/>
          </p:cNvSpPr>
          <p:nvPr>
            <p:ph type="body" sz="quarter" idx="13"/>
          </p:nvPr>
        </p:nvSpPr>
        <p:spPr>
          <a:xfrm>
            <a:off x="304800" y="381000"/>
            <a:ext cx="8077200" cy="228600"/>
          </a:xfrm>
          <a:prstGeom prst="rect">
            <a:avLst/>
          </a:prstGeom>
          <a:solidFill>
            <a:schemeClr val="accent6">
              <a:shade val="75000"/>
            </a:schemeClr>
          </a:solidFill>
        </p:spPr>
        <p:txBody>
          <a:bodyPr/>
          <a:lstStyle>
            <a:lvl1pPr eaLnBrk="1" latinLnBrk="0" hangingPunct="1">
              <a:defRPr kumimoji="0" lang="it-IT" b="1">
                <a:solidFill>
                  <a:schemeClr val="bg1"/>
                </a:solidFill>
              </a:defRPr>
            </a:lvl1pPr>
            <a:extLst/>
          </a:lstStyle>
          <a:p>
            <a:pPr lvl="0"/>
            <a:r>
              <a:rPr lang="en-US"/>
              <a:t>Click to edit Master text styles</a:t>
            </a:r>
          </a:p>
        </p:txBody>
      </p:sp>
      <p:sp>
        <p:nvSpPr>
          <p:cNvPr id="15" name="Rectangle 11"/>
          <p:cNvSpPr>
            <a:spLocks noGrp="1"/>
          </p:cNvSpPr>
          <p:nvPr>
            <p:ph sz="quarter" idx="15"/>
          </p:nvPr>
        </p:nvSpPr>
        <p:spPr>
          <a:xfrm>
            <a:off x="301752" y="609600"/>
            <a:ext cx="8074152" cy="2706624"/>
          </a:xfrm>
          <a:prstGeom prst="rect">
            <a:avLst/>
          </a:prstGeom>
        </p:spPr>
        <p:txBody>
          <a:bodyPr/>
          <a:lstStyle/>
          <a:p>
            <a:pPr lvl="0"/>
            <a:endParaRPr/>
          </a:p>
          <a:p>
            <a:pPr lvl="1"/>
            <a:endParaRPr/>
          </a:p>
          <a:p>
            <a:pPr lvl="2"/>
            <a:endParaRPr/>
          </a:p>
          <a:p>
            <a:pPr lvl="3"/>
            <a:endParaRPr/>
          </a:p>
          <a:p>
            <a:pPr lvl="4"/>
            <a:endParaRPr/>
          </a:p>
        </p:txBody>
      </p:sp>
      <p:sp>
        <p:nvSpPr>
          <p:cNvPr id="17" name="Rectangle 8"/>
          <p:cNvSpPr>
            <a:spLocks noGrp="1"/>
          </p:cNvSpPr>
          <p:nvPr>
            <p:ph type="body" sz="quarter" idx="16"/>
          </p:nvPr>
        </p:nvSpPr>
        <p:spPr>
          <a:xfrm>
            <a:off x="301752" y="3319272"/>
            <a:ext cx="3965448" cy="228600"/>
          </a:xfrm>
          <a:prstGeom prst="rect">
            <a:avLst/>
          </a:prstGeom>
          <a:solidFill>
            <a:schemeClr val="accent6">
              <a:shade val="75000"/>
            </a:schemeClr>
          </a:solidFill>
        </p:spPr>
        <p:txBody>
          <a:bodyPr/>
          <a:lstStyle>
            <a:lvl1pPr eaLnBrk="1" latinLnBrk="0" hangingPunct="1">
              <a:defRPr kumimoji="0" lang="it-IT" b="1">
                <a:solidFill>
                  <a:schemeClr val="bg1"/>
                </a:solidFill>
              </a:defRPr>
            </a:lvl1pPr>
            <a:extLst/>
          </a:lstStyle>
          <a:p>
            <a:pPr lvl="0"/>
            <a:r>
              <a:rPr lang="en-US" dirty="0"/>
              <a:t>Click to edit Master text styles</a:t>
            </a:r>
          </a:p>
        </p:txBody>
      </p:sp>
      <p:sp>
        <p:nvSpPr>
          <p:cNvPr id="18" name="Rectangle 11"/>
          <p:cNvSpPr>
            <a:spLocks noGrp="1"/>
          </p:cNvSpPr>
          <p:nvPr>
            <p:ph sz="quarter" idx="17"/>
          </p:nvPr>
        </p:nvSpPr>
        <p:spPr>
          <a:xfrm>
            <a:off x="301752" y="3547872"/>
            <a:ext cx="3965448" cy="2706624"/>
          </a:xfrm>
          <a:prstGeom prst="rect">
            <a:avLst/>
          </a:prstGeom>
        </p:spPr>
        <p:txBody>
          <a:bodyPr/>
          <a:lstStyle/>
          <a:p>
            <a:pPr lvl="0"/>
            <a:endParaRPr/>
          </a:p>
          <a:p>
            <a:pPr lvl="1"/>
            <a:endParaRPr/>
          </a:p>
          <a:p>
            <a:pPr lvl="2"/>
            <a:endParaRPr/>
          </a:p>
          <a:p>
            <a:pPr lvl="3"/>
            <a:endParaRPr/>
          </a:p>
          <a:p>
            <a:pPr lvl="4"/>
            <a:endParaRPr/>
          </a:p>
        </p:txBody>
      </p:sp>
      <p:sp>
        <p:nvSpPr>
          <p:cNvPr id="21" name="Rectangle 8"/>
          <p:cNvSpPr>
            <a:spLocks noGrp="1"/>
          </p:cNvSpPr>
          <p:nvPr>
            <p:ph type="body" sz="quarter" idx="20"/>
          </p:nvPr>
        </p:nvSpPr>
        <p:spPr>
          <a:xfrm>
            <a:off x="4416552" y="3319272"/>
            <a:ext cx="3965448" cy="228600"/>
          </a:xfrm>
          <a:prstGeom prst="rect">
            <a:avLst/>
          </a:prstGeom>
          <a:solidFill>
            <a:schemeClr val="accent6">
              <a:shade val="75000"/>
            </a:schemeClr>
          </a:solidFill>
        </p:spPr>
        <p:txBody>
          <a:bodyPr/>
          <a:lstStyle>
            <a:lvl1pPr eaLnBrk="1" latinLnBrk="0" hangingPunct="1">
              <a:defRPr kumimoji="0" lang="it-IT" b="1">
                <a:solidFill>
                  <a:schemeClr val="bg1"/>
                </a:solidFill>
              </a:defRPr>
            </a:lvl1pPr>
            <a:extLst/>
          </a:lstStyle>
          <a:p>
            <a:pPr lvl="0"/>
            <a:r>
              <a:rPr lang="en-US"/>
              <a:t>Click to edit Master text styles</a:t>
            </a:r>
          </a:p>
        </p:txBody>
      </p:sp>
      <p:sp>
        <p:nvSpPr>
          <p:cNvPr id="23" name="Rectangle 11"/>
          <p:cNvSpPr>
            <a:spLocks noGrp="1"/>
          </p:cNvSpPr>
          <p:nvPr>
            <p:ph sz="quarter" idx="21"/>
          </p:nvPr>
        </p:nvSpPr>
        <p:spPr>
          <a:xfrm>
            <a:off x="4416552" y="3547872"/>
            <a:ext cx="3965448" cy="2706624"/>
          </a:xfrm>
          <a:prstGeom prst="rect">
            <a:avLst/>
          </a:prstGeom>
        </p:spPr>
        <p:txBody>
          <a:bodyPr/>
          <a:lstStyle/>
          <a:p>
            <a:pPr lvl="0"/>
            <a:endParaRPr/>
          </a:p>
          <a:p>
            <a:pPr lvl="1"/>
            <a:endParaRPr/>
          </a:p>
          <a:p>
            <a:pPr lvl="2"/>
            <a:endParaRPr/>
          </a:p>
          <a:p>
            <a:pPr lvl="3"/>
            <a:endParaRPr/>
          </a:p>
          <a:p>
            <a:pPr lvl="4"/>
            <a:endParaRPr/>
          </a:p>
        </p:txBody>
      </p:sp>
      <p:sp>
        <p:nvSpPr>
          <p:cNvPr id="9" name="Rectangle 4">
            <a:extLst>
              <a:ext uri="{FF2B5EF4-FFF2-40B4-BE49-F238E27FC236}">
                <a16:creationId xmlns:a16="http://schemas.microsoft.com/office/drawing/2014/main" id="{1A0DB4D7-6EBA-4468-A1D3-50FA50DD7DAF}"/>
              </a:ext>
            </a:extLst>
          </p:cNvPr>
          <p:cNvSpPr>
            <a:spLocks noGrp="1"/>
          </p:cNvSpPr>
          <p:nvPr>
            <p:ph type="dt" sz="half" idx="22"/>
          </p:nvPr>
        </p:nvSpPr>
        <p:spPr/>
        <p:txBody>
          <a:bodyPr/>
          <a:lstStyle>
            <a:lvl1pPr>
              <a:defRPr/>
            </a:lvl1pPr>
          </a:lstStyle>
          <a:p>
            <a:fld id="{77A3BD68-0C9F-5F44-8A6A-5E925DB86427}" type="datetime1">
              <a:rPr lang="it-IT"/>
              <a:pPr/>
              <a:t>17/11/19</a:t>
            </a:fld>
            <a:endParaRPr lang="it-IT"/>
          </a:p>
        </p:txBody>
      </p:sp>
    </p:spTree>
    <p:extLst>
      <p:ext uri="{BB962C8B-B14F-4D97-AF65-F5344CB8AC3E}">
        <p14:creationId xmlns:p14="http://schemas.microsoft.com/office/powerpoint/2010/main" val="287601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9314B8C-26C6-4337-B1BA-A633F1A1FFC6}" type="datetime1">
              <a:rPr lang="it-IT" smtClean="0"/>
              <a:t>17/11/19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00100" y="4406900"/>
            <a:ext cx="7929618" cy="1362075"/>
          </a:xfrm>
        </p:spPr>
        <p:txBody>
          <a:bodyPr anchor="t"/>
          <a:lstStyle>
            <a:lvl1pPr algn="l">
              <a:defRPr sz="4000" b="1" cap="all"/>
            </a:lvl1pPr>
          </a:lstStyle>
          <a:p>
            <a:r>
              <a:rPr lang="it-IT" dirty="0"/>
              <a:t>Fare clic per modificare lo stile del titolo</a:t>
            </a:r>
          </a:p>
        </p:txBody>
      </p:sp>
      <p:sp>
        <p:nvSpPr>
          <p:cNvPr id="3" name="Segnaposto testo 2"/>
          <p:cNvSpPr>
            <a:spLocks noGrp="1"/>
          </p:cNvSpPr>
          <p:nvPr>
            <p:ph type="body" idx="1"/>
          </p:nvPr>
        </p:nvSpPr>
        <p:spPr>
          <a:xfrm>
            <a:off x="1000100" y="2906713"/>
            <a:ext cx="792961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000100" y="6356350"/>
            <a:ext cx="2133600" cy="365125"/>
          </a:xfrm>
        </p:spPr>
        <p:txBody>
          <a:bodyPr/>
          <a:lstStyle/>
          <a:p>
            <a:fld id="{6033AB90-814D-4357-BA4A-598C5DDF5854}" type="datetime1">
              <a:rPr lang="it-IT" smtClean="0"/>
              <a:t>17/11/19</a:t>
            </a:fld>
            <a:endParaRPr lang="it-IT" dirty="0"/>
          </a:p>
        </p:txBody>
      </p:sp>
      <p:sp>
        <p:nvSpPr>
          <p:cNvPr id="5" name="Segnaposto piè di pagina 4"/>
          <p:cNvSpPr>
            <a:spLocks noGrp="1"/>
          </p:cNvSpPr>
          <p:nvPr>
            <p:ph type="ftr" sz="quarter" idx="11"/>
          </p:nvPr>
        </p:nvSpPr>
        <p:spPr>
          <a:xfrm>
            <a:off x="3605226" y="6356350"/>
            <a:ext cx="2895600" cy="365125"/>
          </a:xfrm>
        </p:spPr>
        <p:txBody>
          <a:bodyPr/>
          <a:lstStyle/>
          <a:p>
            <a:endParaRPr lang="it-IT" dirty="0"/>
          </a:p>
        </p:txBody>
      </p:sp>
      <p:sp>
        <p:nvSpPr>
          <p:cNvPr id="6" name="Segnaposto numero diapositiva 5"/>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62028" y="1600200"/>
            <a:ext cx="38957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62556"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C00B594-9478-4709-BC60-8D24C81E2060}" type="datetime1">
              <a:rPr lang="it-IT" smtClean="0"/>
              <a:t>17/11/19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000100" y="1535113"/>
            <a:ext cx="37862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1000100" y="2174875"/>
            <a:ext cx="37862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88794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88794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FC926E4-24B9-4689-B4FB-D99B7C282187}" type="datetime1">
              <a:rPr lang="it-IT" smtClean="0"/>
              <a:t>17/11/19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F0511E2-803F-4546-B4E7-5D29C549CE2D}" type="datetime1">
              <a:rPr lang="it-IT" smtClean="0"/>
              <a:t>17/11/19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C0DEFCF-9306-4158-A3D9-A3C787C06805}" type="datetime1">
              <a:rPr lang="it-IT" smtClean="0"/>
              <a:t>17/11/19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28662" y="273050"/>
            <a:ext cx="2928958"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000496" y="273050"/>
            <a:ext cx="492922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928662" y="1435100"/>
            <a:ext cx="292895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7A8A26A-001E-43FC-8025-A262805A08EB}" type="datetime1">
              <a:rPr lang="it-IT" smtClean="0"/>
              <a:t>17/11/19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E6FBDF-9E59-4A5B-9451-3F121C3E5AA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dirty="0"/>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stili del testo dello schema</a:t>
            </a:r>
          </a:p>
        </p:txBody>
      </p:sp>
      <p:sp>
        <p:nvSpPr>
          <p:cNvPr id="5" name="Segnaposto data 4"/>
          <p:cNvSpPr>
            <a:spLocks noGrp="1"/>
          </p:cNvSpPr>
          <p:nvPr>
            <p:ph type="dt" sz="half" idx="10"/>
          </p:nvPr>
        </p:nvSpPr>
        <p:spPr/>
        <p:txBody>
          <a:bodyPr/>
          <a:lstStyle/>
          <a:p>
            <a:fld id="{7BF26591-538E-4089-9BB3-648A05C43D55}" type="datetime1">
              <a:rPr lang="it-IT" smtClean="0"/>
              <a:t>17/11/19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68E6FBDF-9E59-4A5B-9451-3F121C3E5AA2}"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928662" y="274638"/>
            <a:ext cx="8072494" cy="1143000"/>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928662" y="1600200"/>
            <a:ext cx="8072494" cy="4525963"/>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938202" y="6356350"/>
            <a:ext cx="2133600" cy="365125"/>
          </a:xfrm>
          <a:prstGeom prst="rect">
            <a:avLst/>
          </a:prstGeom>
        </p:spPr>
        <p:txBody>
          <a:bodyPr vert="horz" lIns="91440" tIns="45720" rIns="91440" bIns="45720" rtlCol="0" anchor="ctr"/>
          <a:lstStyle>
            <a:lvl1pPr algn="l">
              <a:defRPr sz="1200">
                <a:solidFill>
                  <a:schemeClr val="tx1"/>
                </a:solidFill>
                <a:latin typeface="Arial" pitchFamily="34" charset="0"/>
                <a:cs typeface="Arial" pitchFamily="34" charset="0"/>
              </a:defRPr>
            </a:lvl1pPr>
          </a:lstStyle>
          <a:p>
            <a:fld id="{D7808A77-7AFB-451E-8C50-BCEE576A8351}" type="datetime1">
              <a:rPr lang="it-IT" smtClean="0"/>
              <a:t>17/11/19</a:t>
            </a:fld>
            <a:endParaRPr lang="it-IT" dirty="0"/>
          </a:p>
        </p:txBody>
      </p:sp>
      <p:sp>
        <p:nvSpPr>
          <p:cNvPr id="5" name="Segnaposto piè di pagina 4"/>
          <p:cNvSpPr>
            <a:spLocks noGrp="1"/>
          </p:cNvSpPr>
          <p:nvPr>
            <p:ph type="ftr" sz="quarter" idx="3"/>
          </p:nvPr>
        </p:nvSpPr>
        <p:spPr>
          <a:xfrm>
            <a:off x="3500430" y="6356350"/>
            <a:ext cx="2895600" cy="365125"/>
          </a:xfrm>
          <a:prstGeom prst="rect">
            <a:avLst/>
          </a:prstGeom>
        </p:spPr>
        <p:txBody>
          <a:bodyPr vert="horz" lIns="91440" tIns="45720" rIns="91440" bIns="45720" rtlCol="0" anchor="ctr"/>
          <a:lstStyle>
            <a:lvl1pPr algn="ctr">
              <a:defRPr sz="1200">
                <a:solidFill>
                  <a:schemeClr val="tx1"/>
                </a:solidFill>
                <a:latin typeface="Arial" pitchFamily="34" charset="0"/>
                <a:cs typeface="Arial" pitchFamily="34" charset="0"/>
              </a:defRPr>
            </a:lvl1pPr>
          </a:lstStyle>
          <a:p>
            <a:endParaRPr lang="it-IT" dirty="0"/>
          </a:p>
        </p:txBody>
      </p:sp>
      <p:sp>
        <p:nvSpPr>
          <p:cNvPr id="6" name="Segnaposto numero diapositiva 5"/>
          <p:cNvSpPr>
            <a:spLocks noGrp="1"/>
          </p:cNvSpPr>
          <p:nvPr>
            <p:ph type="sldNum" sz="quarter" idx="4"/>
          </p:nvPr>
        </p:nvSpPr>
        <p:spPr>
          <a:xfrm>
            <a:off x="6796118" y="6356350"/>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68E6FBDF-9E59-4A5B-9451-3F121C3E5AA2}" type="slidenum">
              <a:rPr lang="it-IT" smtClean="0"/>
              <a:pPr/>
              <a:t>‹N›</a:t>
            </a:fld>
            <a:endParaRPr lang="it-IT" dirty="0"/>
          </a:p>
        </p:txBody>
      </p:sp>
      <p:pic>
        <p:nvPicPr>
          <p:cNvPr id="3074" name="Picture 2" descr="C:\Users\Alessio\Desktop\LIUC\Banda Laterale Slide standard LIUC Business School 4-3.png"/>
          <p:cNvPicPr>
            <a:picLocks noChangeAspect="1" noChangeArrowheads="1"/>
          </p:cNvPicPr>
          <p:nvPr userDrawn="1"/>
        </p:nvPicPr>
        <p:blipFill>
          <a:blip r:embed="rId14"/>
          <a:srcRect r="91407"/>
          <a:stretch>
            <a:fillRect/>
          </a:stretch>
        </p:blipFill>
        <p:spPr bwMode="auto">
          <a:xfrm>
            <a:off x="0" y="0"/>
            <a:ext cx="785786" cy="6858000"/>
          </a:xfrm>
          <a:prstGeom prst="rect">
            <a:avLst/>
          </a:prstGeom>
          <a:noFill/>
        </p:spPr>
      </p:pic>
      <p:pic>
        <p:nvPicPr>
          <p:cNvPr id="7" name="Picture 2" descr="C:\Users\Alessio\Desktop\LIUC\Loghi BS\LBS-R_Neg_su-petrolio_A.png"/>
          <p:cNvPicPr>
            <a:picLocks noChangeAspect="1" noChangeArrowheads="1"/>
          </p:cNvPicPr>
          <p:nvPr userDrawn="1"/>
        </p:nvPicPr>
        <p:blipFill>
          <a:blip r:embed="rId15" cstate="print"/>
          <a:srcRect/>
          <a:stretch>
            <a:fillRect/>
          </a:stretch>
        </p:blipFill>
        <p:spPr bwMode="auto">
          <a:xfrm>
            <a:off x="0" y="285728"/>
            <a:ext cx="785786" cy="78578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 y="2553884"/>
            <a:ext cx="9144000" cy="2243268"/>
          </a:xfrm>
        </p:spPr>
        <p:txBody>
          <a:bodyPr vert="horz" lIns="77925" tIns="38963" rIns="77925" bIns="38963" rtlCol="0" anchor="ctr">
            <a:noAutofit/>
          </a:bodyPr>
          <a:lstStyle/>
          <a:p>
            <a:pPr defTabSz="779252">
              <a:defRPr/>
            </a:pP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rPr>
              <a:t>DOVE STA ANDANDO IL MONDO?</a:t>
            </a: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Tra </a:t>
            </a:r>
            <a:r>
              <a:rPr lang="it-IT" sz="3100" dirty="0" err="1">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Megatrends</a:t>
            </a: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 e </a:t>
            </a: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Vecchie e nuove correlazioni :</a:t>
            </a: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 </a:t>
            </a:r>
            <a:b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br>
            <a:r>
              <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rPr>
              <a:t>«</a:t>
            </a:r>
            <a:r>
              <a:rPr lang="it-IT" sz="3100" i="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IMPACT  ANALYSIS»</a:t>
            </a:r>
            <a:endParaRPr lang="it-IT" sz="3100" dirty="0">
              <a:solidFill>
                <a:srgbClr val="FFFFFF"/>
              </a:solidFill>
              <a:effectLst>
                <a:outerShdw blurRad="38100" dist="38100" dir="2700000" algn="tl">
                  <a:srgbClr val="000000">
                    <a:alpha val="43137"/>
                  </a:srgbClr>
                </a:outerShdw>
              </a:effectLst>
              <a:latin typeface="Gill Sans" panose="020B0502020104020203" pitchFamily="34" charset="-79"/>
              <a:cs typeface="Gill Sans" panose="020B0502020104020203" pitchFamily="34" charset="-79"/>
            </a:endParaRPr>
          </a:p>
        </p:txBody>
      </p:sp>
      <p:sp>
        <p:nvSpPr>
          <p:cNvPr id="30" name="Titolo 1"/>
          <p:cNvSpPr txBox="1">
            <a:spLocks/>
          </p:cNvSpPr>
          <p:nvPr/>
        </p:nvSpPr>
        <p:spPr>
          <a:xfrm>
            <a:off x="1547664" y="1094730"/>
            <a:ext cx="5708694" cy="750094"/>
          </a:xfrm>
          <a:prstGeom prst="rect">
            <a:avLst/>
          </a:prstGeom>
        </p:spPr>
        <p:txBody>
          <a:bodyPr lIns="77925" tIns="38963" rIns="77925" bIns="38963" anchor="ctr"/>
          <a:lstStyle>
            <a:lvl1pPr lvl="0" algn="ctr" defTabSz="914400" eaLnBrk="1" latinLnBrk="0" hangingPunct="1">
              <a:buNone/>
              <a:defRPr sz="3600" b="1">
                <a:solidFill>
                  <a:srgbClr val="FFFFFF"/>
                </a:solidFill>
                <a:effectLst>
                  <a:outerShdw blurRad="38100" dist="38100" dir="2700000" algn="tl">
                    <a:srgbClr val="000000">
                      <a:alpha val="43137"/>
                    </a:srgbClr>
                  </a:outerShdw>
                </a:effectLst>
                <a:latin typeface="Gill Sans" panose="020B0502020104020203" pitchFamily="34" charset="-79"/>
                <a:ea typeface="+mj-ea"/>
                <a:cs typeface="Gill Sans" panose="020B0502020104020203" pitchFamily="34" charset="-79"/>
              </a:defRPr>
            </a:lvl1pPr>
          </a:lstStyle>
          <a:p>
            <a:pPr>
              <a:defRPr/>
            </a:pPr>
            <a:r>
              <a:rPr lang="it-IT" sz="2400" dirty="0" err="1"/>
              <a:t>Topic</a:t>
            </a:r>
            <a:r>
              <a:rPr lang="it-IT" sz="2400" dirty="0"/>
              <a:t> 8 </a:t>
            </a:r>
            <a:r>
              <a:rPr lang="it-IT" dirty="0"/>
              <a:t> </a:t>
            </a:r>
          </a:p>
        </p:txBody>
      </p:sp>
    </p:spTree>
    <p:extLst>
      <p:ext uri="{BB962C8B-B14F-4D97-AF65-F5344CB8AC3E}">
        <p14:creationId xmlns:p14="http://schemas.microsoft.com/office/powerpoint/2010/main" val="3202425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8E6FBDF-9E59-4A5B-9451-3F121C3E5AA2}" type="slidenum">
              <a:rPr lang="it-IT" smtClean="0"/>
              <a:pPr/>
              <a:t>10</a:t>
            </a:fld>
            <a:endParaRPr lang="it-IT"/>
          </a:p>
        </p:txBody>
      </p:sp>
      <p:sp>
        <p:nvSpPr>
          <p:cNvPr id="9" name="Titolo 1">
            <a:extLst>
              <a:ext uri="{FF2B5EF4-FFF2-40B4-BE49-F238E27FC236}">
                <a16:creationId xmlns:a16="http://schemas.microsoft.com/office/drawing/2014/main" id="{98A03030-CD2A-4E1F-BF46-16FE86231165}"/>
              </a:ext>
            </a:extLst>
          </p:cNvPr>
          <p:cNvSpPr>
            <a:spLocks noGrp="1"/>
          </p:cNvSpPr>
          <p:nvPr>
            <p:ph type="title"/>
          </p:nvPr>
        </p:nvSpPr>
        <p:spPr>
          <a:xfrm>
            <a:off x="928688" y="274638"/>
            <a:ext cx="8072437" cy="1143000"/>
          </a:xfrm>
        </p:spPr>
        <p:txBody>
          <a:bodyPr>
            <a:normAutofit/>
          </a:bodyPr>
          <a:lstStyle/>
          <a:p>
            <a:pPr algn="l"/>
            <a:r>
              <a:rPr lang="it-IT" sz="2400" b="1" dirty="0">
                <a:solidFill>
                  <a:srgbClr val="0070C0"/>
                </a:solidFill>
                <a:latin typeface="Dosis" panose="02010503020202060003" pitchFamily="2" charset="0"/>
                <a:ea typeface="Open Sans" panose="020B0606030504020204" pitchFamily="34" charset="0"/>
                <a:cs typeface="Open Sans" panose="020B0606030504020204" pitchFamily="34" charset="0"/>
              </a:rPr>
              <a:t>4. Scenario Planning: 7 possibili step per elaborare e condividere lo scenario prospettico (Impact Analysis)</a:t>
            </a:r>
          </a:p>
        </p:txBody>
      </p:sp>
      <p:sp>
        <p:nvSpPr>
          <p:cNvPr id="4" name="TextBox 3">
            <a:extLst>
              <a:ext uri="{FF2B5EF4-FFF2-40B4-BE49-F238E27FC236}">
                <a16:creationId xmlns:a16="http://schemas.microsoft.com/office/drawing/2014/main" id="{983EDA16-563F-44D9-A7BF-76CB9AE4188E}"/>
              </a:ext>
            </a:extLst>
          </p:cNvPr>
          <p:cNvSpPr txBox="1"/>
          <p:nvPr/>
        </p:nvSpPr>
        <p:spPr>
          <a:xfrm>
            <a:off x="539552" y="1916832"/>
            <a:ext cx="8928992" cy="3293209"/>
          </a:xfrm>
          <a:prstGeom prst="rect">
            <a:avLst/>
          </a:prstGeom>
          <a:noFill/>
        </p:spPr>
        <p:txBody>
          <a:bodyPr wrap="square" rtlCol="0">
            <a:spAutoFit/>
          </a:bodyPr>
          <a:lstStyle/>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COME MEGATREND E ALTRI CAMBIAMENTI DELL’AMBIENTE ESTERNO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INFLUENZERANNO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LE DINAMICHE DELLA DOMANDA E DELL’OFFERTA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NEL BUSINESS DOVE SI PENSA DI SVOLGERE LE PROPRIE ATTIVITÀ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CON</a:t>
            </a:r>
          </a:p>
          <a:p>
            <a:pPr algn="ctr"/>
            <a:endParaRPr lang="en-US" dirty="0">
              <a:solidFill>
                <a:schemeClr val="tx2">
                  <a:lumMod val="60000"/>
                  <a:lumOff val="40000"/>
                </a:schemeClr>
              </a:solidFill>
              <a:latin typeface="DOSIS"/>
              <a:cs typeface="DOSIS"/>
            </a:endParaRPr>
          </a:p>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IMPATTI DIRETTI SU DOMANDA E OFFERTA DI RISORSE</a:t>
            </a:r>
          </a:p>
          <a:p>
            <a:pPr algn="ctr"/>
            <a:endPar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IMPATTI INDIRETTI (O MEDIATI) SU DOMANDA E OFFERTA</a:t>
            </a:r>
          </a:p>
          <a:p>
            <a:pPr algn="ctr"/>
            <a:endPar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IMPATTI SU IMPOSTAZIONE DEI PROCESSI GESTIONALI</a:t>
            </a:r>
          </a:p>
        </p:txBody>
      </p:sp>
    </p:spTree>
    <p:extLst>
      <p:ext uri="{BB962C8B-B14F-4D97-AF65-F5344CB8AC3E}">
        <p14:creationId xmlns:p14="http://schemas.microsoft.com/office/powerpoint/2010/main" val="11744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8E6FBDF-9E59-4A5B-9451-3F121C3E5AA2}" type="slidenum">
              <a:rPr lang="it-IT" smtClean="0"/>
              <a:pPr/>
              <a:t>11</a:t>
            </a:fld>
            <a:endParaRPr lang="it-IT"/>
          </a:p>
        </p:txBody>
      </p:sp>
      <p:sp>
        <p:nvSpPr>
          <p:cNvPr id="9" name="Titolo 1">
            <a:extLst>
              <a:ext uri="{FF2B5EF4-FFF2-40B4-BE49-F238E27FC236}">
                <a16:creationId xmlns:a16="http://schemas.microsoft.com/office/drawing/2014/main" id="{98A03030-CD2A-4E1F-BF46-16FE86231165}"/>
              </a:ext>
            </a:extLst>
          </p:cNvPr>
          <p:cNvSpPr>
            <a:spLocks noGrp="1"/>
          </p:cNvSpPr>
          <p:nvPr>
            <p:ph type="title"/>
          </p:nvPr>
        </p:nvSpPr>
        <p:spPr>
          <a:xfrm>
            <a:off x="928688" y="274638"/>
            <a:ext cx="8072437" cy="1143000"/>
          </a:xfrm>
        </p:spPr>
        <p:txBody>
          <a:bodyPr>
            <a:normAutofit/>
          </a:bodyPr>
          <a:lstStyle/>
          <a:p>
            <a:r>
              <a:rPr lang="it-IT" sz="2400" b="1" dirty="0">
                <a:solidFill>
                  <a:srgbClr val="0070C0"/>
                </a:solidFill>
                <a:latin typeface="Dosis" panose="02010503020202060003" pitchFamily="2" charset="0"/>
                <a:ea typeface="Open Sans" panose="020B0606030504020204" pitchFamily="34" charset="0"/>
                <a:cs typeface="Open Sans" panose="020B0606030504020204" pitchFamily="34" charset="0"/>
              </a:rPr>
              <a:t>4. Scenario Planning: il 6 possibile </a:t>
            </a:r>
            <a:r>
              <a:rPr lang="it-IT" sz="2400" b="1" dirty="0" err="1">
                <a:solidFill>
                  <a:srgbClr val="0070C0"/>
                </a:solidFill>
                <a:latin typeface="Dosis" panose="02010503020202060003" pitchFamily="2" charset="0"/>
                <a:ea typeface="Open Sans" panose="020B0606030504020204" pitchFamily="34" charset="0"/>
                <a:cs typeface="Open Sans" panose="020B0606030504020204" pitchFamily="34" charset="0"/>
              </a:rPr>
              <a:t>step</a:t>
            </a:r>
            <a:r>
              <a:rPr lang="it-IT" sz="2400" b="1" i="1" dirty="0">
                <a:solidFill>
                  <a:srgbClr val="0070C0"/>
                </a:solidFill>
                <a:latin typeface="Dosis" panose="02010503020202060003" pitchFamily="2" charset="0"/>
                <a:ea typeface="Open Sans" panose="020B0606030504020204" pitchFamily="34" charset="0"/>
                <a:cs typeface="Open Sans" panose="020B0606030504020204" pitchFamily="34" charset="0"/>
              </a:rPr>
              <a:t> </a:t>
            </a:r>
            <a:br>
              <a:rPr lang="it-IT" sz="2400" b="1" i="1" dirty="0">
                <a:solidFill>
                  <a:srgbClr val="0070C0"/>
                </a:solidFill>
                <a:latin typeface="Dosis" panose="02010503020202060003" pitchFamily="2" charset="0"/>
                <a:ea typeface="Open Sans" panose="020B0606030504020204" pitchFamily="34" charset="0"/>
                <a:cs typeface="Open Sans" panose="020B0606030504020204" pitchFamily="34" charset="0"/>
              </a:rPr>
            </a:br>
            <a:r>
              <a:rPr lang="it-IT" sz="2400" b="1" i="1" dirty="0">
                <a:solidFill>
                  <a:srgbClr val="0070C0"/>
                </a:solidFill>
                <a:latin typeface="Dosis" panose="02010503020202060003" pitchFamily="2" charset="0"/>
                <a:ea typeface="Open Sans" panose="020B0606030504020204" pitchFamily="34" charset="0"/>
                <a:cs typeface="Open Sans" panose="020B0606030504020204" pitchFamily="34" charset="0"/>
              </a:rPr>
              <a:t>Impact Analysis</a:t>
            </a:r>
          </a:p>
        </p:txBody>
      </p:sp>
      <p:sp>
        <p:nvSpPr>
          <p:cNvPr id="4" name="TextBox 3">
            <a:extLst>
              <a:ext uri="{FF2B5EF4-FFF2-40B4-BE49-F238E27FC236}">
                <a16:creationId xmlns:a16="http://schemas.microsoft.com/office/drawing/2014/main" id="{983EDA16-563F-44D9-A7BF-76CB9AE4188E}"/>
              </a:ext>
            </a:extLst>
          </p:cNvPr>
          <p:cNvSpPr txBox="1"/>
          <p:nvPr/>
        </p:nvSpPr>
        <p:spPr>
          <a:xfrm>
            <a:off x="755576" y="1196752"/>
            <a:ext cx="8437218" cy="800219"/>
          </a:xfrm>
          <a:prstGeom prst="rect">
            <a:avLst/>
          </a:prstGeom>
          <a:noFill/>
        </p:spPr>
        <p:txBody>
          <a:bodyPr wrap="square" rtlCol="0">
            <a:spAutoFit/>
          </a:bodyPr>
          <a:lstStyle/>
          <a:p>
            <a:pPr algn="ctr"/>
            <a:r>
              <a:rPr lang="en-US" sz="2800" b="1" i="1" dirty="0">
                <a:solidFill>
                  <a:srgbClr val="0070C0"/>
                </a:solidFill>
                <a:latin typeface="Open Sans" panose="020B0606030504020204" pitchFamily="34" charset="0"/>
                <a:ea typeface="Open Sans" panose="020B0606030504020204" pitchFamily="34" charset="0"/>
                <a:cs typeface="Open Sans" panose="020B0606030504020204" pitchFamily="34" charset="0"/>
              </a:rPr>
              <a:t>IMPACT ANALYSIS:</a:t>
            </a:r>
          </a:p>
          <a:p>
            <a:pPr algn="ctr"/>
            <a:r>
              <a:rPr lang="en-US" b="1" i="1" dirty="0">
                <a:solidFill>
                  <a:srgbClr val="0070C0"/>
                </a:solidFill>
                <a:latin typeface="Open Sans" panose="020B0606030504020204" pitchFamily="34" charset="0"/>
                <a:ea typeface="Open Sans" panose="020B0606030504020204" pitchFamily="34" charset="0"/>
                <a:cs typeface="Open Sans" panose="020B0606030504020204" pitchFamily="34" charset="0"/>
              </a:rPr>
              <a:t>LE 4 AREE</a:t>
            </a:r>
          </a:p>
        </p:txBody>
      </p:sp>
      <p:graphicFrame>
        <p:nvGraphicFramePr>
          <p:cNvPr id="5" name="Tabella 4">
            <a:extLst>
              <a:ext uri="{FF2B5EF4-FFF2-40B4-BE49-F238E27FC236}">
                <a16:creationId xmlns:a16="http://schemas.microsoft.com/office/drawing/2014/main" id="{E7D3393A-A318-4DB8-A012-B6B6778A9443}"/>
              </a:ext>
            </a:extLst>
          </p:cNvPr>
          <p:cNvGraphicFramePr>
            <a:graphicFrameLocks noGrp="1"/>
          </p:cNvGraphicFramePr>
          <p:nvPr>
            <p:extLst>
              <p:ext uri="{D42A27DB-BD31-4B8C-83A1-F6EECF244321}">
                <p14:modId xmlns:p14="http://schemas.microsoft.com/office/powerpoint/2010/main" val="1301978041"/>
              </p:ext>
            </p:extLst>
          </p:nvPr>
        </p:nvGraphicFramePr>
        <p:xfrm>
          <a:off x="899592" y="2060848"/>
          <a:ext cx="8064896" cy="4634448"/>
        </p:xfrm>
        <a:graphic>
          <a:graphicData uri="http://schemas.openxmlformats.org/drawingml/2006/table">
            <a:tbl>
              <a:tblPr firstRow="1" bandRow="1">
                <a:tableStyleId>{74C1A8A3-306A-4EB7-A6B1-4F7E0EB9C5D6}</a:tableStyleId>
              </a:tblPr>
              <a:tblGrid>
                <a:gridCol w="1944216">
                  <a:extLst>
                    <a:ext uri="{9D8B030D-6E8A-4147-A177-3AD203B41FA5}">
                      <a16:colId xmlns:a16="http://schemas.microsoft.com/office/drawing/2014/main" val="20000"/>
                    </a:ext>
                  </a:extLst>
                </a:gridCol>
                <a:gridCol w="2088231">
                  <a:extLst>
                    <a:ext uri="{9D8B030D-6E8A-4147-A177-3AD203B41FA5}">
                      <a16:colId xmlns:a16="http://schemas.microsoft.com/office/drawing/2014/main" val="20001"/>
                    </a:ext>
                  </a:extLst>
                </a:gridCol>
                <a:gridCol w="2160240">
                  <a:extLst>
                    <a:ext uri="{9D8B030D-6E8A-4147-A177-3AD203B41FA5}">
                      <a16:colId xmlns:a16="http://schemas.microsoft.com/office/drawing/2014/main" val="366656717"/>
                    </a:ext>
                  </a:extLst>
                </a:gridCol>
                <a:gridCol w="1872209">
                  <a:extLst>
                    <a:ext uri="{9D8B030D-6E8A-4147-A177-3AD203B41FA5}">
                      <a16:colId xmlns:a16="http://schemas.microsoft.com/office/drawing/2014/main" val="20002"/>
                    </a:ext>
                  </a:extLst>
                </a:gridCol>
              </a:tblGrid>
              <a:tr h="569952">
                <a:tc>
                  <a:txBody>
                    <a:bodyPr/>
                    <a:lstStyle/>
                    <a:p>
                      <a:pPr algn="ct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MEGATRENDS (VARIABILE AMBIENTALE)</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70C0"/>
                    </a:solidFill>
                  </a:tcPr>
                </a:tc>
                <a:tc>
                  <a:txBody>
                    <a:bodyPr/>
                    <a:lstStyle/>
                    <a:p>
                      <a:pPr algn="ct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IMPATTO DIRETTO/ INDIRETTO</a:t>
                      </a:r>
                    </a:p>
                    <a:p>
                      <a:pPr algn="ct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SU:</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70C0"/>
                    </a:solidFill>
                  </a:tcPr>
                </a:tc>
                <a:tc>
                  <a:txBody>
                    <a:bodyPr/>
                    <a:lstStyle/>
                    <a:p>
                      <a:pPr algn="ct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RILEVANZA</a:t>
                      </a:r>
                    </a:p>
                    <a:p>
                      <a:pPr algn="ct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IMPATTO</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POSSIBILI</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TEMPI DI MANIFESTAZIONE E RISPOSTA</a:t>
                      </a:r>
                    </a:p>
                    <a:p>
                      <a:pPr algn="ctr"/>
                      <a:endParaRPr lang="it-IT" sz="1600" b="0"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0070C0"/>
                    </a:solidFill>
                  </a:tcPr>
                </a:tc>
                <a:extLst>
                  <a:ext uri="{0D108BD9-81ED-4DB2-BD59-A6C34878D82A}">
                    <a16:rowId xmlns:a16="http://schemas.microsoft.com/office/drawing/2014/main" val="10000"/>
                  </a:ext>
                </a:extLst>
              </a:tr>
              <a:tr h="473184">
                <a:tc>
                  <a:txBody>
                    <a:bodyPr/>
                    <a:lstStyle/>
                    <a:p>
                      <a:pPr algn="ctr"/>
                      <a:r>
                        <a:rPr lang="it-IT" sz="1600" b="0" dirty="0">
                          <a:latin typeface="Open Sans" panose="020B0606030504020204" pitchFamily="34" charset="0"/>
                          <a:ea typeface="Open Sans" panose="020B0606030504020204" pitchFamily="34" charset="0"/>
                          <a:cs typeface="Open Sans" panose="020B0606030504020204" pitchFamily="34" charset="0"/>
                        </a:rPr>
                        <a:t>   </a:t>
                      </a:r>
                      <a:r>
                        <a:rPr lang="it-IT" sz="1600" b="0" dirty="0" err="1">
                          <a:latin typeface="Open Sans" panose="020B0606030504020204" pitchFamily="34" charset="0"/>
                          <a:ea typeface="Open Sans" panose="020B0606030504020204" pitchFamily="34" charset="0"/>
                          <a:cs typeface="Open Sans" panose="020B0606030504020204" pitchFamily="34" charset="0"/>
                        </a:rPr>
                        <a:t>Disponibilita’</a:t>
                      </a:r>
                      <a:r>
                        <a:rPr lang="it-IT" sz="1600" b="0" dirty="0">
                          <a:latin typeface="Open Sans" panose="020B0606030504020204" pitchFamily="34" charset="0"/>
                          <a:ea typeface="Open Sans" panose="020B0606030504020204" pitchFamily="34" charset="0"/>
                          <a:cs typeface="Open Sans" panose="020B0606030504020204" pitchFamily="34" charset="0"/>
                        </a:rPr>
                        <a:t> di soluzioni tecnologiche adeguate per  AUTOMAZIONE.                 </a:t>
                      </a:r>
                    </a:p>
                  </a:txBody>
                  <a:tcPr anchor="ctr">
                    <a:lnR w="28575" cap="flat" cmpd="sng" algn="ctr">
                      <a:solidFill>
                        <a:schemeClr val="bg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latin typeface="Open Sans" panose="020B0606030504020204" pitchFamily="34" charset="0"/>
                          <a:ea typeface="Open Sans" panose="020B0606030504020204" pitchFamily="34" charset="0"/>
                          <a:cs typeface="Open Sans" panose="020B0606030504020204" pitchFamily="34" charset="0"/>
                        </a:rPr>
                        <a:t>FABBRICA:</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latin typeface="Open Sans" panose="020B0606030504020204" pitchFamily="34" charset="0"/>
                          <a:ea typeface="Open Sans" panose="020B0606030504020204" pitchFamily="34" charset="0"/>
                          <a:cs typeface="Open Sans" panose="020B0606030504020204" pitchFamily="34" charset="0"/>
                        </a:rPr>
                        <a:t>Qualità ed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latin typeface="Open Sans" panose="020B0606030504020204" pitchFamily="34" charset="0"/>
                          <a:ea typeface="Open Sans" panose="020B0606030504020204" pitchFamily="34" charset="0"/>
                          <a:cs typeface="Open Sans" panose="020B0606030504020204" pitchFamily="34" charset="0"/>
                        </a:rPr>
                        <a:t>Efficienza; ma poca flessibilità</a:t>
                      </a:r>
                    </a:p>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r>
                        <a:rPr lang="it-IT" sz="1600" b="0" dirty="0">
                          <a:latin typeface="Open Sans" panose="020B0606030504020204" pitchFamily="34" charset="0"/>
                          <a:ea typeface="Open Sans" panose="020B0606030504020204" pitchFamily="34" charset="0"/>
                          <a:cs typeface="Open Sans" panose="020B0606030504020204" pitchFamily="34" charset="0"/>
                        </a:rPr>
                        <a:t>Elevata (sensibili riduzioni dei costi)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r>
                        <a:rPr lang="it-IT" sz="1600" b="0" dirty="0">
                          <a:latin typeface="Open Sans" panose="020B0606030504020204" pitchFamily="34" charset="0"/>
                          <a:ea typeface="Open Sans" panose="020B0606030504020204" pitchFamily="34" charset="0"/>
                          <a:cs typeface="Open Sans" panose="020B0606030504020204" pitchFamily="34" charset="0"/>
                        </a:rPr>
                        <a:t>Decisione nel breve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10001"/>
                  </a:ext>
                </a:extLst>
              </a:tr>
              <a:tr h="473184">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1280569286"/>
                  </a:ext>
                </a:extLst>
              </a:tr>
              <a:tr h="473184">
                <a:tc>
                  <a:txBody>
                    <a:bodyPr/>
                    <a:lstStyle/>
                    <a:p>
                      <a:pPr algn="ctr"/>
                      <a:r>
                        <a:rPr lang="it-IT" sz="1600" b="0" dirty="0">
                          <a:latin typeface="Open Sans" panose="020B0606030504020204" pitchFamily="34" charset="0"/>
                          <a:ea typeface="Open Sans" panose="020B0606030504020204" pitchFamily="34" charset="0"/>
                          <a:cs typeface="Open Sans" panose="020B0606030504020204" pitchFamily="34" charset="0"/>
                        </a:rPr>
                        <a:t>Soluzioni tecnologiche adeguate per digitalizzazione</a:t>
                      </a:r>
                    </a:p>
                  </a:txBody>
                  <a:tcPr anchor="ctr">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2477134395"/>
                  </a:ext>
                </a:extLst>
              </a:tr>
              <a:tr h="473184">
                <a:tc>
                  <a:txBody>
                    <a:bodyPr/>
                    <a:lstStyle/>
                    <a:p>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tc>
                  <a:txBody>
                    <a:bodyPr/>
                    <a:lstStyle/>
                    <a:p>
                      <a:pPr algn="ctr"/>
                      <a:endParaRPr lang="it-IT" sz="1600" b="0" dirty="0">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noFill/>
                  </a:tcPr>
                </a:tc>
                <a:extLst>
                  <a:ext uri="{0D108BD9-81ED-4DB2-BD59-A6C34878D82A}">
                    <a16:rowId xmlns:a16="http://schemas.microsoft.com/office/drawing/2014/main" val="1691922698"/>
                  </a:ext>
                </a:extLst>
              </a:tr>
            </a:tbl>
          </a:graphicData>
        </a:graphic>
      </p:graphicFrame>
    </p:spTree>
    <p:extLst>
      <p:ext uri="{BB962C8B-B14F-4D97-AF65-F5344CB8AC3E}">
        <p14:creationId xmlns:p14="http://schemas.microsoft.com/office/powerpoint/2010/main" val="217730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8E6FBDF-9E59-4A5B-9451-3F121C3E5AA2}" type="slidenum">
              <a:rPr lang="it-IT" smtClean="0"/>
              <a:pPr/>
              <a:t>12</a:t>
            </a:fld>
            <a:endParaRPr lang="it-IT"/>
          </a:p>
        </p:txBody>
      </p:sp>
      <p:sp>
        <p:nvSpPr>
          <p:cNvPr id="9" name="Titolo 1">
            <a:extLst>
              <a:ext uri="{FF2B5EF4-FFF2-40B4-BE49-F238E27FC236}">
                <a16:creationId xmlns:a16="http://schemas.microsoft.com/office/drawing/2014/main" id="{98A03030-CD2A-4E1F-BF46-16FE86231165}"/>
              </a:ext>
            </a:extLst>
          </p:cNvPr>
          <p:cNvSpPr>
            <a:spLocks noGrp="1"/>
          </p:cNvSpPr>
          <p:nvPr>
            <p:ph type="title"/>
          </p:nvPr>
        </p:nvSpPr>
        <p:spPr>
          <a:xfrm>
            <a:off x="928688" y="274638"/>
            <a:ext cx="8072437" cy="1143000"/>
          </a:xfrm>
        </p:spPr>
        <p:txBody>
          <a:bodyPr>
            <a:normAutofit/>
          </a:bodyPr>
          <a:lstStyle/>
          <a:p>
            <a:pPr algn="l"/>
            <a:r>
              <a:rPr lang="it-IT" sz="2400" b="1" dirty="0">
                <a:solidFill>
                  <a:srgbClr val="0070C0"/>
                </a:solidFill>
                <a:latin typeface="Dosis" panose="02010503020202060003" pitchFamily="2" charset="0"/>
                <a:ea typeface="Open Sans" panose="020B0606030504020204" pitchFamily="34" charset="0"/>
                <a:cs typeface="Open Sans" panose="020B0606030504020204" pitchFamily="34" charset="0"/>
              </a:rPr>
              <a:t>4. Scenario Planning: 7 possibili step per elaborare e condividere lo scenario prospettico (Impact Analysis)</a:t>
            </a:r>
          </a:p>
        </p:txBody>
      </p:sp>
      <p:sp>
        <p:nvSpPr>
          <p:cNvPr id="6" name="Rettangolo 17">
            <a:extLst>
              <a:ext uri="{FF2B5EF4-FFF2-40B4-BE49-F238E27FC236}">
                <a16:creationId xmlns:a16="http://schemas.microsoft.com/office/drawing/2014/main" id="{D17AC0C4-DB63-3340-91F7-B492BFBD0D5B}"/>
              </a:ext>
            </a:extLst>
          </p:cNvPr>
          <p:cNvSpPr>
            <a:spLocks noChangeArrowheads="1"/>
          </p:cNvSpPr>
          <p:nvPr/>
        </p:nvSpPr>
        <p:spPr bwMode="auto">
          <a:xfrm>
            <a:off x="5037319" y="1412776"/>
            <a:ext cx="183893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457200" eaLnBrk="0" hangingPunct="0">
              <a:spcBef>
                <a:spcPct val="20000"/>
              </a:spcBef>
              <a:buChar char="•"/>
              <a:defRPr sz="3200">
                <a:solidFill>
                  <a:schemeClr val="tx1"/>
                </a:solidFill>
                <a:latin typeface="Arial" charset="0"/>
              </a:defRPr>
            </a:lvl1pPr>
            <a:lvl2pPr marL="742950" indent="-285750" defTabSz="457200" eaLnBrk="0" hangingPunct="0">
              <a:spcBef>
                <a:spcPct val="20000"/>
              </a:spcBef>
              <a:buChar char="–"/>
              <a:defRPr sz="2800">
                <a:solidFill>
                  <a:schemeClr val="tx1"/>
                </a:solidFill>
                <a:latin typeface="Arial" charset="0"/>
              </a:defRPr>
            </a:lvl2pPr>
            <a:lvl3pPr marL="1143000" indent="-228600" defTabSz="457200" eaLnBrk="0" hangingPunct="0">
              <a:spcBef>
                <a:spcPct val="20000"/>
              </a:spcBef>
              <a:buChar char="•"/>
              <a:defRPr sz="2400">
                <a:solidFill>
                  <a:schemeClr val="tx1"/>
                </a:solidFill>
                <a:latin typeface="Arial" charset="0"/>
              </a:defRPr>
            </a:lvl3pPr>
            <a:lvl4pPr marL="1600200" indent="-228600" defTabSz="457200" eaLnBrk="0" hangingPunct="0">
              <a:spcBef>
                <a:spcPct val="20000"/>
              </a:spcBef>
              <a:buChar char="–"/>
              <a:defRPr sz="2000">
                <a:solidFill>
                  <a:schemeClr val="tx1"/>
                </a:solidFill>
                <a:latin typeface="Arial" charset="0"/>
              </a:defRPr>
            </a:lvl4pPr>
            <a:lvl5pPr marL="2057400" indent="-228600" defTabSz="457200" eaLnBrk="0" hangingPunct="0">
              <a:spcBef>
                <a:spcPct val="20000"/>
              </a:spcBef>
              <a:buChar char="»"/>
              <a:defRPr sz="2000">
                <a:solidFill>
                  <a:schemeClr val="tx1"/>
                </a:solidFill>
                <a:latin typeface="Arial" charset="0"/>
              </a:defRPr>
            </a:lvl5pPr>
            <a:lvl6pPr marL="2514600" indent="-228600" defTabSz="457200" eaLnBrk="0" fontAlgn="base" hangingPunct="0">
              <a:spcBef>
                <a:spcPct val="20000"/>
              </a:spcBef>
              <a:spcAft>
                <a:spcPct val="0"/>
              </a:spcAft>
              <a:buChar char="»"/>
              <a:defRPr sz="2000">
                <a:solidFill>
                  <a:schemeClr val="tx1"/>
                </a:solidFill>
                <a:latin typeface="Arial" charset="0"/>
              </a:defRPr>
            </a:lvl6pPr>
            <a:lvl7pPr marL="2971800" indent="-228600" defTabSz="457200" eaLnBrk="0" fontAlgn="base" hangingPunct="0">
              <a:spcBef>
                <a:spcPct val="20000"/>
              </a:spcBef>
              <a:spcAft>
                <a:spcPct val="0"/>
              </a:spcAft>
              <a:buChar char="»"/>
              <a:defRPr sz="2000">
                <a:solidFill>
                  <a:schemeClr val="tx1"/>
                </a:solidFill>
                <a:latin typeface="Arial" charset="0"/>
              </a:defRPr>
            </a:lvl7pPr>
            <a:lvl8pPr marL="3429000" indent="-228600" defTabSz="457200" eaLnBrk="0" fontAlgn="base" hangingPunct="0">
              <a:spcBef>
                <a:spcPct val="20000"/>
              </a:spcBef>
              <a:spcAft>
                <a:spcPct val="0"/>
              </a:spcAft>
              <a:buChar char="»"/>
              <a:defRPr sz="2000">
                <a:solidFill>
                  <a:schemeClr val="tx1"/>
                </a:solidFill>
                <a:latin typeface="Arial" charset="0"/>
              </a:defRPr>
            </a:lvl8pPr>
            <a:lvl9pPr marL="3886200" indent="-228600" defTabSz="4572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BR" altLang="it-IT" sz="1800" dirty="0">
                <a:solidFill>
                  <a:srgbClr val="0070C0"/>
                </a:solidFill>
                <a:latin typeface="Open Sans" panose="020B0606030504020204" pitchFamily="34" charset="0"/>
                <a:ea typeface="Open Sans" panose="020B0606030504020204" pitchFamily="34" charset="0"/>
                <a:cs typeface="Open Sans" panose="020B0606030504020204" pitchFamily="34" charset="0"/>
              </a:rPr>
              <a:t>RILEVANZA IMPATTO</a:t>
            </a:r>
          </a:p>
        </p:txBody>
      </p:sp>
      <p:sp>
        <p:nvSpPr>
          <p:cNvPr id="7" name="Rettangolo 17">
            <a:extLst>
              <a:ext uri="{FF2B5EF4-FFF2-40B4-BE49-F238E27FC236}">
                <a16:creationId xmlns:a16="http://schemas.microsoft.com/office/drawing/2014/main" id="{267D6D06-40A0-9943-B1FD-5FCD1888D609}"/>
              </a:ext>
            </a:extLst>
          </p:cNvPr>
          <p:cNvSpPr>
            <a:spLocks noChangeArrowheads="1"/>
          </p:cNvSpPr>
          <p:nvPr/>
        </p:nvSpPr>
        <p:spPr bwMode="auto">
          <a:xfrm>
            <a:off x="539552" y="3774598"/>
            <a:ext cx="243158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457200" eaLnBrk="0" hangingPunct="0">
              <a:spcBef>
                <a:spcPct val="20000"/>
              </a:spcBef>
              <a:buChar char="•"/>
              <a:defRPr sz="3200">
                <a:solidFill>
                  <a:schemeClr val="tx1"/>
                </a:solidFill>
                <a:latin typeface="Arial" charset="0"/>
              </a:defRPr>
            </a:lvl1pPr>
            <a:lvl2pPr marL="742950" indent="-285750" defTabSz="457200" eaLnBrk="0" hangingPunct="0">
              <a:spcBef>
                <a:spcPct val="20000"/>
              </a:spcBef>
              <a:buChar char="–"/>
              <a:defRPr sz="2800">
                <a:solidFill>
                  <a:schemeClr val="tx1"/>
                </a:solidFill>
                <a:latin typeface="Arial" charset="0"/>
              </a:defRPr>
            </a:lvl2pPr>
            <a:lvl3pPr marL="1143000" indent="-228600" defTabSz="457200" eaLnBrk="0" hangingPunct="0">
              <a:spcBef>
                <a:spcPct val="20000"/>
              </a:spcBef>
              <a:buChar char="•"/>
              <a:defRPr sz="2400">
                <a:solidFill>
                  <a:schemeClr val="tx1"/>
                </a:solidFill>
                <a:latin typeface="Arial" charset="0"/>
              </a:defRPr>
            </a:lvl3pPr>
            <a:lvl4pPr marL="1600200" indent="-228600" defTabSz="457200" eaLnBrk="0" hangingPunct="0">
              <a:spcBef>
                <a:spcPct val="20000"/>
              </a:spcBef>
              <a:buChar char="–"/>
              <a:defRPr sz="2000">
                <a:solidFill>
                  <a:schemeClr val="tx1"/>
                </a:solidFill>
                <a:latin typeface="Arial" charset="0"/>
              </a:defRPr>
            </a:lvl4pPr>
            <a:lvl5pPr marL="2057400" indent="-228600" defTabSz="457200" eaLnBrk="0" hangingPunct="0">
              <a:spcBef>
                <a:spcPct val="20000"/>
              </a:spcBef>
              <a:buChar char="»"/>
              <a:defRPr sz="2000">
                <a:solidFill>
                  <a:schemeClr val="tx1"/>
                </a:solidFill>
                <a:latin typeface="Arial" charset="0"/>
              </a:defRPr>
            </a:lvl5pPr>
            <a:lvl6pPr marL="2514600" indent="-228600" defTabSz="457200" eaLnBrk="0" fontAlgn="base" hangingPunct="0">
              <a:spcBef>
                <a:spcPct val="20000"/>
              </a:spcBef>
              <a:spcAft>
                <a:spcPct val="0"/>
              </a:spcAft>
              <a:buChar char="»"/>
              <a:defRPr sz="2000">
                <a:solidFill>
                  <a:schemeClr val="tx1"/>
                </a:solidFill>
                <a:latin typeface="Arial" charset="0"/>
              </a:defRPr>
            </a:lvl6pPr>
            <a:lvl7pPr marL="2971800" indent="-228600" defTabSz="457200" eaLnBrk="0" fontAlgn="base" hangingPunct="0">
              <a:spcBef>
                <a:spcPct val="20000"/>
              </a:spcBef>
              <a:spcAft>
                <a:spcPct val="0"/>
              </a:spcAft>
              <a:buChar char="»"/>
              <a:defRPr sz="2000">
                <a:solidFill>
                  <a:schemeClr val="tx1"/>
                </a:solidFill>
                <a:latin typeface="Arial" charset="0"/>
              </a:defRPr>
            </a:lvl7pPr>
            <a:lvl8pPr marL="3429000" indent="-228600" defTabSz="457200" eaLnBrk="0" fontAlgn="base" hangingPunct="0">
              <a:spcBef>
                <a:spcPct val="20000"/>
              </a:spcBef>
              <a:spcAft>
                <a:spcPct val="0"/>
              </a:spcAft>
              <a:buChar char="»"/>
              <a:defRPr sz="2000">
                <a:solidFill>
                  <a:schemeClr val="tx1"/>
                </a:solidFill>
                <a:latin typeface="Arial" charset="0"/>
              </a:defRPr>
            </a:lvl8pPr>
            <a:lvl9pPr marL="3886200" indent="-228600" defTabSz="4572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BR" altLang="it-IT" sz="1800" dirty="0">
                <a:solidFill>
                  <a:srgbClr val="0070C0"/>
                </a:solidFill>
                <a:latin typeface="Open Sans" panose="020B0606030504020204" pitchFamily="34" charset="0"/>
                <a:ea typeface="Open Sans" panose="020B0606030504020204" pitchFamily="34" charset="0"/>
                <a:cs typeface="Open Sans" panose="020B0606030504020204" pitchFamily="34" charset="0"/>
              </a:rPr>
              <a:t>TEMPI DI RISPOSTA</a:t>
            </a:r>
          </a:p>
        </p:txBody>
      </p:sp>
      <p:cxnSp>
        <p:nvCxnSpPr>
          <p:cNvPr id="8" name="Connettore diritto 3">
            <a:extLst>
              <a:ext uri="{FF2B5EF4-FFF2-40B4-BE49-F238E27FC236}">
                <a16:creationId xmlns:a16="http://schemas.microsoft.com/office/drawing/2014/main" id="{DD322C34-8FCC-F04F-BB36-234B8E6B3E76}"/>
              </a:ext>
            </a:extLst>
          </p:cNvPr>
          <p:cNvCxnSpPr>
            <a:cxnSpLocks/>
          </p:cNvCxnSpPr>
          <p:nvPr/>
        </p:nvCxnSpPr>
        <p:spPr>
          <a:xfrm>
            <a:off x="4860032" y="1988840"/>
            <a:ext cx="0" cy="4176464"/>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0" name="Connettore diritto 20">
            <a:extLst>
              <a:ext uri="{FF2B5EF4-FFF2-40B4-BE49-F238E27FC236}">
                <a16:creationId xmlns:a16="http://schemas.microsoft.com/office/drawing/2014/main" id="{7F438E01-A486-1546-9AC3-C35601574885}"/>
              </a:ext>
            </a:extLst>
          </p:cNvPr>
          <p:cNvCxnSpPr>
            <a:cxnSpLocks/>
          </p:cNvCxnSpPr>
          <p:nvPr/>
        </p:nvCxnSpPr>
        <p:spPr>
          <a:xfrm flipH="1">
            <a:off x="2411760" y="4077072"/>
            <a:ext cx="4896544"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8A31D87E-E93A-2642-90D3-E6C1F01F58D8}"/>
              </a:ext>
            </a:extLst>
          </p:cNvPr>
          <p:cNvSpPr txBox="1"/>
          <p:nvPr/>
        </p:nvSpPr>
        <p:spPr>
          <a:xfrm>
            <a:off x="2267744" y="4143930"/>
            <a:ext cx="757900" cy="307777"/>
          </a:xfrm>
          <a:prstGeom prst="rect">
            <a:avLst/>
          </a:prstGeom>
          <a:noFill/>
        </p:spPr>
        <p:txBody>
          <a:bodyPr wrap="none" rtlCol="0">
            <a:spAutoFit/>
          </a:bodyPr>
          <a:lstStyle/>
          <a:p>
            <a:r>
              <a:rPr lang="it-IT" sz="1400" dirty="0">
                <a:solidFill>
                  <a:srgbClr val="0070C0"/>
                </a:solidFill>
              </a:rPr>
              <a:t>LUNGHI</a:t>
            </a:r>
          </a:p>
        </p:txBody>
      </p:sp>
      <p:sp>
        <p:nvSpPr>
          <p:cNvPr id="15" name="CasellaDiTesto 14">
            <a:extLst>
              <a:ext uri="{FF2B5EF4-FFF2-40B4-BE49-F238E27FC236}">
                <a16:creationId xmlns:a16="http://schemas.microsoft.com/office/drawing/2014/main" id="{9B7901B6-EA19-9647-A919-C229342168D4}"/>
              </a:ext>
            </a:extLst>
          </p:cNvPr>
          <p:cNvSpPr txBox="1"/>
          <p:nvPr/>
        </p:nvSpPr>
        <p:spPr>
          <a:xfrm>
            <a:off x="7308304" y="4077072"/>
            <a:ext cx="615874" cy="307777"/>
          </a:xfrm>
          <a:prstGeom prst="rect">
            <a:avLst/>
          </a:prstGeom>
          <a:noFill/>
        </p:spPr>
        <p:txBody>
          <a:bodyPr wrap="none" rtlCol="0">
            <a:spAutoFit/>
          </a:bodyPr>
          <a:lstStyle/>
          <a:p>
            <a:r>
              <a:rPr lang="it-IT" sz="1400" dirty="0">
                <a:solidFill>
                  <a:srgbClr val="0070C0"/>
                </a:solidFill>
              </a:rPr>
              <a:t>BREVI</a:t>
            </a:r>
          </a:p>
        </p:txBody>
      </p:sp>
      <p:sp>
        <p:nvSpPr>
          <p:cNvPr id="16" name="CasellaDiTesto 15">
            <a:extLst>
              <a:ext uri="{FF2B5EF4-FFF2-40B4-BE49-F238E27FC236}">
                <a16:creationId xmlns:a16="http://schemas.microsoft.com/office/drawing/2014/main" id="{A9D23730-2200-FC4F-AD9E-DECEE87D36ED}"/>
              </a:ext>
            </a:extLst>
          </p:cNvPr>
          <p:cNvSpPr txBox="1"/>
          <p:nvPr/>
        </p:nvSpPr>
        <p:spPr>
          <a:xfrm>
            <a:off x="4283968" y="1700808"/>
            <a:ext cx="529376" cy="307777"/>
          </a:xfrm>
          <a:prstGeom prst="rect">
            <a:avLst/>
          </a:prstGeom>
          <a:noFill/>
        </p:spPr>
        <p:txBody>
          <a:bodyPr wrap="none" rtlCol="0">
            <a:spAutoFit/>
          </a:bodyPr>
          <a:lstStyle/>
          <a:p>
            <a:r>
              <a:rPr lang="it-IT" sz="1400" dirty="0">
                <a:solidFill>
                  <a:srgbClr val="0070C0"/>
                </a:solidFill>
              </a:rPr>
              <a:t>ALTA</a:t>
            </a:r>
          </a:p>
        </p:txBody>
      </p:sp>
      <p:sp>
        <p:nvSpPr>
          <p:cNvPr id="17" name="CasellaDiTesto 16">
            <a:extLst>
              <a:ext uri="{FF2B5EF4-FFF2-40B4-BE49-F238E27FC236}">
                <a16:creationId xmlns:a16="http://schemas.microsoft.com/office/drawing/2014/main" id="{85B72000-3745-C245-BA8D-73A74A016718}"/>
              </a:ext>
            </a:extLst>
          </p:cNvPr>
          <p:cNvSpPr txBox="1"/>
          <p:nvPr/>
        </p:nvSpPr>
        <p:spPr>
          <a:xfrm>
            <a:off x="4211960" y="5929535"/>
            <a:ext cx="651269" cy="307777"/>
          </a:xfrm>
          <a:prstGeom prst="rect">
            <a:avLst/>
          </a:prstGeom>
          <a:noFill/>
        </p:spPr>
        <p:txBody>
          <a:bodyPr wrap="none" rtlCol="0">
            <a:spAutoFit/>
          </a:bodyPr>
          <a:lstStyle/>
          <a:p>
            <a:r>
              <a:rPr lang="it-IT" sz="1400" dirty="0">
                <a:solidFill>
                  <a:srgbClr val="0070C0"/>
                </a:solidFill>
              </a:rPr>
              <a:t>BASSA</a:t>
            </a:r>
          </a:p>
        </p:txBody>
      </p:sp>
    </p:spTree>
    <p:extLst>
      <p:ext uri="{BB962C8B-B14F-4D97-AF65-F5344CB8AC3E}">
        <p14:creationId xmlns:p14="http://schemas.microsoft.com/office/powerpoint/2010/main" val="388507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ppt_y</p:attrName>
                                        </p:attrNameLst>
                                      </p:cBhvr>
                                      <p:tavLst>
                                        <p:tav tm="0">
                                          <p:val>
                                            <p:strVal val="#ppt_y+#ppt_h*1.125000"/>
                                          </p:val>
                                        </p:tav>
                                        <p:tav tm="100000">
                                          <p:val>
                                            <p:strVal val="#ppt_y"/>
                                          </p:val>
                                        </p:tav>
                                      </p:tavLst>
                                    </p:anim>
                                    <p:animEffect transition="in" filter="wipe(up)">
                                      <p:cBhvr>
                                        <p:cTn id="12" dur="500"/>
                                        <p:tgtEl>
                                          <p:spTgt spid="7"/>
                                        </p:tgtEl>
                                      </p:cBhvr>
                                    </p:animEffec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59632" y="2348880"/>
            <a:ext cx="6912768" cy="4372595"/>
          </a:xfrm>
          <a:prstGeom prst="rect">
            <a:avLst/>
          </a:prstGeom>
        </p:spPr>
      </p:pic>
      <p:sp>
        <p:nvSpPr>
          <p:cNvPr id="6" name="TextBox 5"/>
          <p:cNvSpPr txBox="1"/>
          <p:nvPr/>
        </p:nvSpPr>
        <p:spPr>
          <a:xfrm>
            <a:off x="938202" y="44624"/>
            <a:ext cx="8211222" cy="1631216"/>
          </a:xfrm>
          <a:prstGeom prst="rect">
            <a:avLst/>
          </a:prstGeom>
          <a:noFill/>
        </p:spPr>
        <p:txBody>
          <a:bodyPr wrap="none" rtlCol="0">
            <a:spAutoFit/>
          </a:bodyPr>
          <a:lstStyle/>
          <a:p>
            <a:endPar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L’impatto</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dell’@commerce</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in diverse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Arrìee</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di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Attività</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p>
          <a:p>
            <a:endPar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Non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è</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solo un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problema</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se fare o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meno</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@-commerce. </a:t>
            </a:r>
          </a:p>
          <a:p>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Qualche</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settore</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non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può</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non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farlo</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qualche</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altro</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al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momento</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può</a:t>
            </a: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 non </a:t>
            </a:r>
            <a:r>
              <a:rPr lang="en-US" sz="2000" b="1"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farlo</a:t>
            </a:r>
            <a:endPar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Segnaposto numero diapositiva 2">
            <a:extLst>
              <a:ext uri="{FF2B5EF4-FFF2-40B4-BE49-F238E27FC236}">
                <a16:creationId xmlns:a16="http://schemas.microsoft.com/office/drawing/2014/main" id="{5BA2E6F5-25E2-4792-AE9F-E6D6B13A9831}"/>
              </a:ext>
            </a:extLst>
          </p:cNvPr>
          <p:cNvSpPr>
            <a:spLocks noGrp="1"/>
          </p:cNvSpPr>
          <p:nvPr>
            <p:ph type="sldNum" sz="quarter" idx="12"/>
          </p:nvPr>
        </p:nvSpPr>
        <p:spPr>
          <a:xfrm>
            <a:off x="6796118" y="6356350"/>
            <a:ext cx="2133600" cy="365125"/>
          </a:xfrm>
        </p:spPr>
        <p:txBody>
          <a:bodyPr/>
          <a:lstStyle/>
          <a:p>
            <a:fld id="{68E6FBDF-9E59-4A5B-9451-3F121C3E5AA2}" type="slidenum">
              <a:rPr lang="it-IT" smtClean="0"/>
              <a:pPr/>
              <a:t>13</a:t>
            </a:fld>
            <a:endParaRPr lang="it-IT" dirty="0"/>
          </a:p>
        </p:txBody>
      </p:sp>
      <p:sp>
        <p:nvSpPr>
          <p:cNvPr id="4" name="Titolo 3">
            <a:extLst>
              <a:ext uri="{FF2B5EF4-FFF2-40B4-BE49-F238E27FC236}">
                <a16:creationId xmlns:a16="http://schemas.microsoft.com/office/drawing/2014/main" id="{277F0338-A0B5-BB4B-9303-F839F7015001}"/>
              </a:ext>
            </a:extLst>
          </p:cNvPr>
          <p:cNvSpPr>
            <a:spLocks noGrp="1"/>
          </p:cNvSpPr>
          <p:nvPr>
            <p:ph type="title"/>
          </p:nvPr>
        </p:nvSpPr>
        <p:spPr/>
        <p:txBody>
          <a:bodyPr/>
          <a:lstStyle/>
          <a:p>
            <a:br>
              <a:rPr lang="it-IT" dirty="0"/>
            </a:br>
            <a:endParaRPr lang="it-IT" dirty="0"/>
          </a:p>
        </p:txBody>
      </p:sp>
    </p:spTree>
    <p:extLst>
      <p:ext uri="{BB962C8B-B14F-4D97-AF65-F5344CB8AC3E}">
        <p14:creationId xmlns:p14="http://schemas.microsoft.com/office/powerpoint/2010/main" val="4214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58039" y="2396178"/>
            <a:ext cx="1813535" cy="369332"/>
          </a:xfrm>
          <a:prstGeom prst="rect">
            <a:avLst/>
          </a:prstGeom>
          <a:noFill/>
        </p:spPr>
        <p:txBody>
          <a:bodyPr wrap="square" rtlCol="0">
            <a:spAutoFit/>
          </a:bodyPr>
          <a:lstStyle/>
          <a:p>
            <a:endParaRPr lang="it-IT" dirty="0"/>
          </a:p>
        </p:txBody>
      </p:sp>
      <p:sp>
        <p:nvSpPr>
          <p:cNvPr id="12" name="CasellaDiTesto 11"/>
          <p:cNvSpPr txBox="1"/>
          <p:nvPr/>
        </p:nvSpPr>
        <p:spPr>
          <a:xfrm>
            <a:off x="899592" y="692696"/>
            <a:ext cx="8064896" cy="5447645"/>
          </a:xfrm>
          <a:prstGeom prst="rect">
            <a:avLst/>
          </a:prstGeom>
          <a:noFill/>
        </p:spPr>
        <p:txBody>
          <a:bodyPr wrap="square" rtlCol="0">
            <a:spAutoFit/>
          </a:bodyPr>
          <a:lstStyle>
            <a:defPPr>
              <a:defRPr lang="it-IT"/>
            </a:defPPr>
            <a:lvl1pPr>
              <a:defRPr sz="2800" b="1">
                <a:solidFill>
                  <a:srgbClr val="262699"/>
                </a:solidFill>
              </a:defRPr>
            </a:lvl1pPr>
          </a:lstStyle>
          <a:p>
            <a:pPr algn="ctr"/>
            <a:r>
              <a:rPr lang="it-IT" dirty="0">
                <a:solidFill>
                  <a:srgbClr val="0070C0"/>
                </a:solidFill>
                <a:latin typeface="Dense" panose="02000000000000000000" pitchFamily="50" charset="0"/>
              </a:rPr>
              <a:t>Nasce l’esigenza di una «Digital </a:t>
            </a:r>
            <a:r>
              <a:rPr lang="it-IT" dirty="0" err="1">
                <a:solidFill>
                  <a:srgbClr val="0070C0"/>
                </a:solidFill>
                <a:latin typeface="Dense" panose="02000000000000000000" pitchFamily="50" charset="0"/>
              </a:rPr>
              <a:t>Strategy</a:t>
            </a:r>
            <a:r>
              <a:rPr lang="it-IT" dirty="0">
                <a:solidFill>
                  <a:srgbClr val="0070C0"/>
                </a:solidFill>
                <a:latin typeface="Dense" panose="02000000000000000000" pitchFamily="50" charset="0"/>
              </a:rPr>
              <a:t>»</a:t>
            </a:r>
          </a:p>
          <a:p>
            <a:pPr algn="ctr"/>
            <a:r>
              <a:rPr lang="it-IT" dirty="0">
                <a:solidFill>
                  <a:srgbClr val="0070C0"/>
                </a:solidFill>
                <a:latin typeface="Dense" panose="02000000000000000000" pitchFamily="50" charset="0"/>
              </a:rPr>
              <a:t> che ‘ opportuno si basi almeno su questi tre aspetti fondamentali:</a:t>
            </a:r>
          </a:p>
          <a:p>
            <a:pPr algn="ctr"/>
            <a:endParaRPr lang="it-IT" sz="2400" dirty="0">
              <a:solidFill>
                <a:srgbClr val="0070C0"/>
              </a:solidFill>
              <a:latin typeface="Dense" panose="02000000000000000000" pitchFamily="50" charset="0"/>
            </a:endParaRPr>
          </a:p>
          <a:p>
            <a:pPr marL="342900" indent="-342900">
              <a:buFont typeface="Wingdings" charset="2"/>
              <a:buChar char="Ø"/>
            </a:pPr>
            <a:r>
              <a:rPr lang="it-IT" sz="2400" dirty="0">
                <a:solidFill>
                  <a:srgbClr val="0070C0"/>
                </a:solidFill>
                <a:latin typeface="Dense" panose="02000000000000000000" pitchFamily="50" charset="0"/>
              </a:rPr>
              <a:t>Il Web </a:t>
            </a:r>
          </a:p>
          <a:p>
            <a:r>
              <a:rPr lang="it-IT" sz="2400" dirty="0">
                <a:solidFill>
                  <a:srgbClr val="0070C0"/>
                </a:solidFill>
                <a:latin typeface="Dense" panose="02000000000000000000" pitchFamily="50" charset="0"/>
              </a:rPr>
              <a:t>è il nuovo media per comunicare e farsi conoscere (non solo per vendere), per portare il cliente nel Punto Vendita</a:t>
            </a:r>
          </a:p>
          <a:p>
            <a:pPr marL="342900" indent="-342900">
              <a:buFont typeface="Wingdings" charset="2"/>
              <a:buChar char="Ø"/>
            </a:pPr>
            <a:endParaRPr lang="it-IT" sz="2400" dirty="0">
              <a:solidFill>
                <a:srgbClr val="0070C0"/>
              </a:solidFill>
              <a:latin typeface="Dense" panose="02000000000000000000" pitchFamily="50" charset="0"/>
            </a:endParaRPr>
          </a:p>
          <a:p>
            <a:pPr marL="342900" indent="-342900">
              <a:buFont typeface="Wingdings" charset="2"/>
              <a:buChar char="Ø"/>
            </a:pPr>
            <a:r>
              <a:rPr lang="it-IT" sz="2400" dirty="0">
                <a:solidFill>
                  <a:srgbClr val="0070C0"/>
                </a:solidFill>
                <a:latin typeface="Dense" panose="02000000000000000000" pitchFamily="50" charset="0"/>
              </a:rPr>
              <a:t> «CUSTOMER FIRST»</a:t>
            </a:r>
          </a:p>
          <a:p>
            <a:r>
              <a:rPr lang="it-IT" sz="2400" dirty="0">
                <a:solidFill>
                  <a:srgbClr val="0070C0"/>
                </a:solidFill>
                <a:latin typeface="Dense" panose="02000000000000000000" pitchFamily="50" charset="0"/>
              </a:rPr>
              <a:t>del nuovo cliente (vecchio cliente ma </a:t>
            </a:r>
            <a:r>
              <a:rPr lang="it-IT" sz="2400" u="sng" dirty="0" err="1">
                <a:solidFill>
                  <a:srgbClr val="0070C0"/>
                </a:solidFill>
                <a:latin typeface="Dense" panose="02000000000000000000" pitchFamily="50" charset="0"/>
              </a:rPr>
              <a:t>ri</a:t>
            </a:r>
            <a:r>
              <a:rPr lang="it-IT" sz="2400" u="sng" dirty="0">
                <a:solidFill>
                  <a:srgbClr val="0070C0"/>
                </a:solidFill>
                <a:latin typeface="Dense" panose="02000000000000000000" pitchFamily="50" charset="0"/>
              </a:rPr>
              <a:t>-profilato)</a:t>
            </a:r>
            <a:r>
              <a:rPr lang="it-IT" sz="2400" dirty="0">
                <a:solidFill>
                  <a:srgbClr val="0070C0"/>
                </a:solidFill>
                <a:latin typeface="Dense" panose="02000000000000000000" pitchFamily="50" charset="0"/>
              </a:rPr>
              <a:t>, devo conoscerlo il più possibile: </a:t>
            </a:r>
          </a:p>
          <a:p>
            <a:r>
              <a:rPr lang="it-IT" sz="2400" dirty="0">
                <a:solidFill>
                  <a:srgbClr val="0070C0"/>
                </a:solidFill>
                <a:latin typeface="Dense" panose="02000000000000000000" pitchFamily="50" charset="0"/>
              </a:rPr>
              <a:t>ad esempio, i suoi comportamenti di acquisto,       </a:t>
            </a:r>
          </a:p>
          <a:p>
            <a:r>
              <a:rPr lang="it-IT" sz="2400" dirty="0">
                <a:solidFill>
                  <a:srgbClr val="0070C0"/>
                </a:solidFill>
                <a:latin typeface="Dense" panose="02000000000000000000" pitchFamily="50" charset="0"/>
              </a:rPr>
              <a:t>devo farlo parlare e saperlo ascoltare, </a:t>
            </a:r>
          </a:p>
          <a:p>
            <a:r>
              <a:rPr lang="it-IT" sz="2400" dirty="0">
                <a:solidFill>
                  <a:srgbClr val="0070C0"/>
                </a:solidFill>
                <a:latin typeface="Dense" panose="02000000000000000000" pitchFamily="50" charset="0"/>
              </a:rPr>
              <a:t>devo saper rispondere alla varietà delle sue richieste.</a:t>
            </a:r>
          </a:p>
        </p:txBody>
      </p:sp>
    </p:spTree>
    <p:extLst>
      <p:ext uri="{BB962C8B-B14F-4D97-AF65-F5344CB8AC3E}">
        <p14:creationId xmlns:p14="http://schemas.microsoft.com/office/powerpoint/2010/main" val="263451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
                                            <p:txEl>
                                              <p:pRg st="3" end="3"/>
                                            </p:txEl>
                                          </p:spTgt>
                                        </p:tgtEl>
                                        <p:attrNameLst>
                                          <p:attrName>style.visibility</p:attrName>
                                        </p:attrNameLst>
                                      </p:cBhvr>
                                      <p:to>
                                        <p:strVal val="visible"/>
                                      </p:to>
                                    </p:set>
                                    <p:anim calcmode="lin" valueType="num">
                                      <p:cBhvr additive="base">
                                        <p:cTn id="7" dur="500"/>
                                        <p:tgtEl>
                                          <p:spTgt spid="12">
                                            <p:txEl>
                                              <p:pRg st="3" end="3"/>
                                            </p:txEl>
                                          </p:spTgt>
                                        </p:tgtEl>
                                        <p:attrNameLst>
                                          <p:attrName>ppt_y</p:attrName>
                                        </p:attrNameLst>
                                      </p:cBhvr>
                                      <p:tavLst>
                                        <p:tav tm="0">
                                          <p:val>
                                            <p:strVal val="#ppt_y+#ppt_h*1.125000"/>
                                          </p:val>
                                        </p:tav>
                                        <p:tav tm="100000">
                                          <p:val>
                                            <p:strVal val="#ppt_y"/>
                                          </p:val>
                                        </p:tav>
                                      </p:tavLst>
                                    </p:anim>
                                    <p:animEffect transition="in" filter="wipe(up)">
                                      <p:cBhvr>
                                        <p:cTn id="8" dur="500"/>
                                        <p:tgtEl>
                                          <p:spTgt spid="12">
                                            <p:txEl>
                                              <p:pRg st="3" end="3"/>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 calcmode="lin" valueType="num">
                                      <p:cBhvr additive="base">
                                        <p:cTn id="13" dur="500"/>
                                        <p:tgtEl>
                                          <p:spTgt spid="12">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2">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p:tgtEl>
                                          <p:spTgt spid="12">
                                            <p:txEl>
                                              <p:pRg st="6" end="6"/>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anim calcmode="lin" valueType="num">
                                      <p:cBhvr additive="base">
                                        <p:cTn id="25" dur="500"/>
                                        <p:tgtEl>
                                          <p:spTgt spid="12">
                                            <p:txEl>
                                              <p:pRg st="7" end="7"/>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2">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58039" y="2396178"/>
            <a:ext cx="1813535" cy="369332"/>
          </a:xfrm>
          <a:prstGeom prst="rect">
            <a:avLst/>
          </a:prstGeom>
          <a:noFill/>
        </p:spPr>
        <p:txBody>
          <a:bodyPr wrap="square" rtlCol="0">
            <a:spAutoFit/>
          </a:bodyPr>
          <a:lstStyle/>
          <a:p>
            <a:endParaRPr lang="it-IT" dirty="0"/>
          </a:p>
        </p:txBody>
      </p:sp>
      <p:sp>
        <p:nvSpPr>
          <p:cNvPr id="12" name="CasellaDiTesto 11"/>
          <p:cNvSpPr txBox="1"/>
          <p:nvPr/>
        </p:nvSpPr>
        <p:spPr>
          <a:xfrm>
            <a:off x="827584" y="1196752"/>
            <a:ext cx="8110010" cy="3908762"/>
          </a:xfrm>
          <a:prstGeom prst="rect">
            <a:avLst/>
          </a:prstGeom>
          <a:noFill/>
        </p:spPr>
        <p:txBody>
          <a:bodyPr wrap="square" rtlCol="0">
            <a:spAutoFit/>
          </a:bodyPr>
          <a:lstStyle>
            <a:defPPr>
              <a:defRPr lang="it-IT"/>
            </a:defPPr>
            <a:lvl1pPr>
              <a:defRPr sz="2800" b="1">
                <a:solidFill>
                  <a:srgbClr val="262699"/>
                </a:solidFill>
              </a:defRPr>
            </a:lvl1pPr>
          </a:lstStyle>
          <a:p>
            <a:pPr algn="ctr"/>
            <a:r>
              <a:rPr lang="it-IT" dirty="0">
                <a:solidFill>
                  <a:srgbClr val="0070C0"/>
                </a:solidFill>
                <a:latin typeface="Dense" panose="02000000000000000000" pitchFamily="50" charset="0"/>
              </a:rPr>
              <a:t>Una «Digital Strategy» che si basa almeno su questi tre aspetti fondamentali:</a:t>
            </a:r>
          </a:p>
          <a:p>
            <a:pPr algn="ctr"/>
            <a:endParaRPr lang="it-IT" sz="2400" dirty="0">
              <a:solidFill>
                <a:srgbClr val="0070C0"/>
              </a:solidFill>
              <a:latin typeface="Dense" panose="02000000000000000000" pitchFamily="50" charset="0"/>
            </a:endParaRPr>
          </a:p>
          <a:p>
            <a:pPr marL="342900" indent="-342900">
              <a:buFont typeface="Wingdings" charset="2"/>
              <a:buChar char="Ø"/>
            </a:pPr>
            <a:r>
              <a:rPr lang="it-IT" sz="2400" dirty="0">
                <a:solidFill>
                  <a:srgbClr val="0070C0"/>
                </a:solidFill>
                <a:latin typeface="Dense" panose="02000000000000000000" pitchFamily="50" charset="0"/>
              </a:rPr>
              <a:t> L’obiettivo non è solo avere clienti fedeli, ma è necessario avere numerosi</a:t>
            </a:r>
          </a:p>
          <a:p>
            <a:pPr marL="342900" indent="-342900">
              <a:buFont typeface="Wingdings" charset="2"/>
              <a:buChar char="Ø"/>
            </a:pPr>
            <a:endParaRPr lang="it-IT" sz="2400" dirty="0">
              <a:solidFill>
                <a:srgbClr val="0070C0"/>
              </a:solidFill>
              <a:latin typeface="Dense" panose="02000000000000000000" pitchFamily="50" charset="0"/>
            </a:endParaRPr>
          </a:p>
          <a:p>
            <a:pPr algn="ctr"/>
            <a:r>
              <a:rPr lang="en-US" sz="2400" dirty="0">
                <a:solidFill>
                  <a:srgbClr val="0070C0"/>
                </a:solidFill>
                <a:latin typeface="Dense" panose="02000000000000000000" pitchFamily="50" charset="0"/>
              </a:rPr>
              <a:t>«TRUE FAN»  </a:t>
            </a:r>
          </a:p>
          <a:p>
            <a:pPr algn="ctr"/>
            <a:r>
              <a:rPr lang="en-US" sz="2400" dirty="0">
                <a:solidFill>
                  <a:srgbClr val="0070C0"/>
                </a:solidFill>
                <a:latin typeface="Dense" panose="02000000000000000000" pitchFamily="50" charset="0"/>
              </a:rPr>
              <a:t>(C to C)</a:t>
            </a:r>
          </a:p>
          <a:p>
            <a:pPr algn="ctr"/>
            <a:r>
              <a:rPr lang="en-US" sz="2400" dirty="0">
                <a:solidFill>
                  <a:srgbClr val="0070C0"/>
                </a:solidFill>
                <a:latin typeface="Dense" panose="02000000000000000000" pitchFamily="50" charset="0"/>
              </a:rPr>
              <a:t>Consumer to Consumer</a:t>
            </a:r>
          </a:p>
          <a:p>
            <a:endParaRPr lang="it-IT" sz="2400" dirty="0">
              <a:solidFill>
                <a:srgbClr val="256C6B"/>
              </a:solidFill>
              <a:latin typeface="Dense" panose="02000000000000000000" pitchFamily="50" charset="0"/>
            </a:endParaRPr>
          </a:p>
        </p:txBody>
      </p:sp>
    </p:spTree>
    <p:extLst>
      <p:ext uri="{BB962C8B-B14F-4D97-AF65-F5344CB8AC3E}">
        <p14:creationId xmlns:p14="http://schemas.microsoft.com/office/powerpoint/2010/main" val="137881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p:tgtEl>
                                          <p:spTgt spid="12">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12">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EF436C7B-A320-4D93-B7F5-FECC871F83B3}"/>
              </a:ext>
            </a:extLst>
          </p:cNvPr>
          <p:cNvSpPr>
            <a:spLocks noGrp="1"/>
          </p:cNvSpPr>
          <p:nvPr>
            <p:ph type="sldNum" sz="quarter" idx="12"/>
          </p:nvPr>
        </p:nvSpPr>
        <p:spPr/>
        <p:txBody>
          <a:bodyPr/>
          <a:lstStyle/>
          <a:p>
            <a:fld id="{68E6FBDF-9E59-4A5B-9451-3F121C3E5AA2}" type="slidenum">
              <a:rPr lang="it-IT" smtClean="0"/>
              <a:pPr/>
              <a:t>2</a:t>
            </a:fld>
            <a:endParaRPr lang="it-IT"/>
          </a:p>
        </p:txBody>
      </p:sp>
      <p:sp>
        <p:nvSpPr>
          <p:cNvPr id="5" name="Ovale 4">
            <a:extLst>
              <a:ext uri="{FF2B5EF4-FFF2-40B4-BE49-F238E27FC236}">
                <a16:creationId xmlns:a16="http://schemas.microsoft.com/office/drawing/2014/main" id="{1170648C-1D6A-4183-AF95-AEED1FE45084}"/>
              </a:ext>
            </a:extLst>
          </p:cNvPr>
          <p:cNvSpPr/>
          <p:nvPr/>
        </p:nvSpPr>
        <p:spPr>
          <a:xfrm>
            <a:off x="3381099" y="2304256"/>
            <a:ext cx="2525819" cy="936104"/>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latin typeface="Tahoma" pitchFamily="34" charset="0"/>
                <a:ea typeface="Tahoma" pitchFamily="34" charset="0"/>
                <a:cs typeface="Tahoma" pitchFamily="34" charset="0"/>
              </a:rPr>
              <a:t>6. Impact analysis</a:t>
            </a:r>
          </a:p>
        </p:txBody>
      </p:sp>
      <p:cxnSp>
        <p:nvCxnSpPr>
          <p:cNvPr id="6" name="Forma 13">
            <a:extLst>
              <a:ext uri="{FF2B5EF4-FFF2-40B4-BE49-F238E27FC236}">
                <a16:creationId xmlns:a16="http://schemas.microsoft.com/office/drawing/2014/main" id="{85C6E106-569D-45B8-A9EF-26665AD0815A}"/>
              </a:ext>
            </a:extLst>
          </p:cNvPr>
          <p:cNvCxnSpPr>
            <a:stCxn id="11" idx="0"/>
            <a:endCxn id="5" idx="6"/>
          </p:cNvCxnSpPr>
          <p:nvPr/>
        </p:nvCxnSpPr>
        <p:spPr>
          <a:xfrm rot="16200000" flipV="1">
            <a:off x="6503753" y="2175473"/>
            <a:ext cx="468052" cy="1661723"/>
          </a:xfrm>
          <a:prstGeom prst="curvedConnector2">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Forma 19">
            <a:extLst>
              <a:ext uri="{FF2B5EF4-FFF2-40B4-BE49-F238E27FC236}">
                <a16:creationId xmlns:a16="http://schemas.microsoft.com/office/drawing/2014/main" id="{ECF82CA7-CF75-4634-8710-097F53823230}"/>
              </a:ext>
            </a:extLst>
          </p:cNvPr>
          <p:cNvCxnSpPr>
            <a:cxnSpLocks/>
            <a:stCxn id="9" idx="0"/>
            <a:endCxn id="5" idx="2"/>
          </p:cNvCxnSpPr>
          <p:nvPr/>
        </p:nvCxnSpPr>
        <p:spPr>
          <a:xfrm rot="5400000" flipH="1" flipV="1">
            <a:off x="2762107" y="2405344"/>
            <a:ext cx="252028" cy="985956"/>
          </a:xfrm>
          <a:prstGeom prst="curvedConnector2">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Forma 22">
            <a:extLst>
              <a:ext uri="{FF2B5EF4-FFF2-40B4-BE49-F238E27FC236}">
                <a16:creationId xmlns:a16="http://schemas.microsoft.com/office/drawing/2014/main" id="{555F4A7A-A87B-4978-840C-8173CB450B06}"/>
              </a:ext>
            </a:extLst>
          </p:cNvPr>
          <p:cNvCxnSpPr/>
          <p:nvPr/>
        </p:nvCxnSpPr>
        <p:spPr>
          <a:xfrm rot="16200000" flipV="1">
            <a:off x="697415" y="4478344"/>
            <a:ext cx="2088232" cy="1196441"/>
          </a:xfrm>
          <a:prstGeom prst="curvedConnector3">
            <a:avLst>
              <a:gd name="adj1" fmla="val 50000"/>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Ovale 8">
            <a:extLst>
              <a:ext uri="{FF2B5EF4-FFF2-40B4-BE49-F238E27FC236}">
                <a16:creationId xmlns:a16="http://schemas.microsoft.com/office/drawing/2014/main" id="{E5325B2A-6CBD-4A3C-917B-ABED08E69817}"/>
              </a:ext>
            </a:extLst>
          </p:cNvPr>
          <p:cNvSpPr/>
          <p:nvPr/>
        </p:nvSpPr>
        <p:spPr>
          <a:xfrm>
            <a:off x="866358" y="3024336"/>
            <a:ext cx="3057570" cy="1224136"/>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latin typeface="Tahoma" pitchFamily="34" charset="0"/>
                <a:ea typeface="Tahoma" pitchFamily="34" charset="0"/>
                <a:cs typeface="Tahoma" pitchFamily="34" charset="0"/>
              </a:rPr>
              <a:t>5. Valutazione del permanere di determinate correlazioni tra macro scenario e andamento comparto</a:t>
            </a:r>
          </a:p>
          <a:p>
            <a:pPr algn="ctr"/>
            <a:endParaRPr lang="it-IT" sz="1200" b="1" dirty="0">
              <a:latin typeface="Tahoma" pitchFamily="34" charset="0"/>
              <a:ea typeface="Tahoma" pitchFamily="34" charset="0"/>
              <a:cs typeface="Tahoma" pitchFamily="34" charset="0"/>
            </a:endParaRPr>
          </a:p>
        </p:txBody>
      </p:sp>
      <p:sp>
        <p:nvSpPr>
          <p:cNvPr id="10" name="Ovale 9">
            <a:extLst>
              <a:ext uri="{FF2B5EF4-FFF2-40B4-BE49-F238E27FC236}">
                <a16:creationId xmlns:a16="http://schemas.microsoft.com/office/drawing/2014/main" id="{35821DB1-1279-411A-B356-81D6335ADAD7}"/>
              </a:ext>
            </a:extLst>
          </p:cNvPr>
          <p:cNvSpPr/>
          <p:nvPr/>
        </p:nvSpPr>
        <p:spPr>
          <a:xfrm>
            <a:off x="3115223" y="4176465"/>
            <a:ext cx="2991102" cy="1114079"/>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latin typeface="Tahoma" pitchFamily="34" charset="0"/>
                <a:ea typeface="Tahoma" pitchFamily="34" charset="0"/>
                <a:cs typeface="Tahoma" pitchFamily="34" charset="0"/>
              </a:rPr>
              <a:t>3. Individuazione MEGATREND</a:t>
            </a:r>
          </a:p>
          <a:p>
            <a:pPr algn="ctr"/>
            <a:endParaRPr lang="it-IT" sz="1200" b="1" dirty="0">
              <a:latin typeface="Tahoma" pitchFamily="34" charset="0"/>
              <a:ea typeface="Tahoma" pitchFamily="34" charset="0"/>
              <a:cs typeface="Tahoma" pitchFamily="34" charset="0"/>
            </a:endParaRPr>
          </a:p>
        </p:txBody>
      </p:sp>
      <p:sp>
        <p:nvSpPr>
          <p:cNvPr id="11" name="Ovale 10">
            <a:extLst>
              <a:ext uri="{FF2B5EF4-FFF2-40B4-BE49-F238E27FC236}">
                <a16:creationId xmlns:a16="http://schemas.microsoft.com/office/drawing/2014/main" id="{3D38E22D-481C-4A2D-B4D5-D5DD5D890CC0}"/>
              </a:ext>
            </a:extLst>
          </p:cNvPr>
          <p:cNvSpPr/>
          <p:nvPr/>
        </p:nvSpPr>
        <p:spPr>
          <a:xfrm>
            <a:off x="6039856" y="3240360"/>
            <a:ext cx="3057570" cy="1296144"/>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t-IT" sz="1200" b="1" dirty="0">
                <a:latin typeface="Tahoma" pitchFamily="34" charset="0"/>
                <a:ea typeface="Tahoma" pitchFamily="34" charset="0"/>
                <a:cs typeface="Tahoma" pitchFamily="34" charset="0"/>
              </a:rPr>
              <a:t>4. Raccolta di altre informazioni sul futuro, con individuazione fonti</a:t>
            </a:r>
          </a:p>
          <a:p>
            <a:pPr algn="ctr"/>
            <a:r>
              <a:rPr lang="it-IT" sz="1200" b="1" dirty="0">
                <a:latin typeface="Tahoma" pitchFamily="34" charset="0"/>
                <a:ea typeface="Tahoma" pitchFamily="34" charset="0"/>
                <a:cs typeface="Tahoma" pitchFamily="34" charset="0"/>
              </a:rPr>
              <a:t>FUTUROLOGY con </a:t>
            </a:r>
          </a:p>
          <a:p>
            <a:pPr algn="ctr"/>
            <a:r>
              <a:rPr lang="it-IT" sz="1200" b="1" dirty="0">
                <a:latin typeface="Tahoma" pitchFamily="34" charset="0"/>
                <a:ea typeface="Tahoma" pitchFamily="34" charset="0"/>
                <a:cs typeface="Tahoma" pitchFamily="34" charset="0"/>
              </a:rPr>
              <a:t>Metrica PESTEL</a:t>
            </a:r>
          </a:p>
        </p:txBody>
      </p:sp>
      <p:sp>
        <p:nvSpPr>
          <p:cNvPr id="12" name="Ovale 11">
            <a:extLst>
              <a:ext uri="{FF2B5EF4-FFF2-40B4-BE49-F238E27FC236}">
                <a16:creationId xmlns:a16="http://schemas.microsoft.com/office/drawing/2014/main" id="{18E24ECA-FA1A-4A83-BB32-962B7C28EC28}"/>
              </a:ext>
            </a:extLst>
          </p:cNvPr>
          <p:cNvSpPr/>
          <p:nvPr/>
        </p:nvSpPr>
        <p:spPr>
          <a:xfrm>
            <a:off x="5445578" y="5293374"/>
            <a:ext cx="2976081" cy="1522832"/>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eriod"/>
            </a:pPr>
            <a:r>
              <a:rPr lang="it-IT" sz="1200" b="1" dirty="0">
                <a:latin typeface="Tahoma" pitchFamily="34" charset="0"/>
                <a:ea typeface="Tahoma" pitchFamily="34" charset="0"/>
                <a:cs typeface="Tahoma" pitchFamily="34" charset="0"/>
              </a:rPr>
              <a:t>Descrizione dello scenario nel quale ad oggi ci si trova ad operare:</a:t>
            </a:r>
          </a:p>
          <a:p>
            <a:pPr algn="ctr">
              <a:buFont typeface="Arial" pitchFamily="34" charset="0"/>
              <a:buChar char="•"/>
            </a:pPr>
            <a:r>
              <a:rPr lang="it-IT" sz="1200" dirty="0">
                <a:latin typeface="Tahoma" pitchFamily="34" charset="0"/>
                <a:ea typeface="Tahoma" pitchFamily="34" charset="0"/>
                <a:cs typeface="Tahoma" pitchFamily="34" charset="0"/>
              </a:rPr>
              <a:t> macro</a:t>
            </a:r>
          </a:p>
          <a:p>
            <a:pPr algn="ctr">
              <a:buFont typeface="Arial" pitchFamily="34" charset="0"/>
              <a:buChar char="•"/>
            </a:pPr>
            <a:r>
              <a:rPr lang="it-IT" sz="1200" dirty="0">
                <a:latin typeface="Tahoma" pitchFamily="34" charset="0"/>
                <a:ea typeface="Tahoma" pitchFamily="34" charset="0"/>
                <a:cs typeface="Tahoma" pitchFamily="34" charset="0"/>
              </a:rPr>
              <a:t> di comparto </a:t>
            </a:r>
          </a:p>
          <a:p>
            <a:pPr algn="ctr">
              <a:buFont typeface="Arial" pitchFamily="34" charset="0"/>
              <a:buChar char="•"/>
            </a:pPr>
            <a:r>
              <a:rPr lang="it-IT" sz="1200" dirty="0">
                <a:latin typeface="Tahoma" pitchFamily="34" charset="0"/>
                <a:ea typeface="Tahoma" pitchFamily="34" charset="0"/>
                <a:cs typeface="Tahoma" pitchFamily="34" charset="0"/>
              </a:rPr>
              <a:t> con metrica PESTEL</a:t>
            </a:r>
          </a:p>
        </p:txBody>
      </p:sp>
      <p:cxnSp>
        <p:nvCxnSpPr>
          <p:cNvPr id="13" name="Forma 22">
            <a:extLst>
              <a:ext uri="{FF2B5EF4-FFF2-40B4-BE49-F238E27FC236}">
                <a16:creationId xmlns:a16="http://schemas.microsoft.com/office/drawing/2014/main" id="{DA4F0546-296F-4860-BB81-DE95B7A9702F}"/>
              </a:ext>
            </a:extLst>
          </p:cNvPr>
          <p:cNvCxnSpPr>
            <a:cxnSpLocks/>
            <a:stCxn id="12" idx="6"/>
          </p:cNvCxnSpPr>
          <p:nvPr/>
        </p:nvCxnSpPr>
        <p:spPr>
          <a:xfrm flipV="1">
            <a:off x="8421659" y="4293098"/>
            <a:ext cx="308592" cy="1761692"/>
          </a:xfrm>
          <a:prstGeom prst="curvedConnector2">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Forma 22">
            <a:extLst>
              <a:ext uri="{FF2B5EF4-FFF2-40B4-BE49-F238E27FC236}">
                <a16:creationId xmlns:a16="http://schemas.microsoft.com/office/drawing/2014/main" id="{E9205EE5-DEF9-433B-A8E3-1DA0B39DC97B}"/>
              </a:ext>
            </a:extLst>
          </p:cNvPr>
          <p:cNvCxnSpPr>
            <a:cxnSpLocks/>
          </p:cNvCxnSpPr>
          <p:nvPr/>
        </p:nvCxnSpPr>
        <p:spPr>
          <a:xfrm flipV="1">
            <a:off x="6084168" y="4600152"/>
            <a:ext cx="1462316" cy="197000"/>
          </a:xfrm>
          <a:prstGeom prst="curvedConnector2">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Ovale 14">
            <a:extLst>
              <a:ext uri="{FF2B5EF4-FFF2-40B4-BE49-F238E27FC236}">
                <a16:creationId xmlns:a16="http://schemas.microsoft.com/office/drawing/2014/main" id="{E8714C88-B115-4C50-8AE5-44EB48B98BA3}"/>
              </a:ext>
            </a:extLst>
          </p:cNvPr>
          <p:cNvSpPr/>
          <p:nvPr/>
        </p:nvSpPr>
        <p:spPr>
          <a:xfrm>
            <a:off x="849740" y="5506567"/>
            <a:ext cx="2858164" cy="1152128"/>
          </a:xfrm>
          <a:prstGeom prst="ellipse">
            <a:avLst/>
          </a:prstGeom>
          <a:solidFill>
            <a:srgbClr val="00206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latin typeface="Tahoma" pitchFamily="34" charset="0"/>
                <a:ea typeface="Tahoma" pitchFamily="34" charset="0"/>
                <a:cs typeface="Tahoma" pitchFamily="34" charset="0"/>
              </a:rPr>
              <a:t>2. Individuazione di CORRELAZIONI tra variabili macro e andamento del comparto di attività </a:t>
            </a:r>
          </a:p>
        </p:txBody>
      </p:sp>
      <p:cxnSp>
        <p:nvCxnSpPr>
          <p:cNvPr id="16" name="Forma 22">
            <a:extLst>
              <a:ext uri="{FF2B5EF4-FFF2-40B4-BE49-F238E27FC236}">
                <a16:creationId xmlns:a16="http://schemas.microsoft.com/office/drawing/2014/main" id="{08D1DE0E-E612-4675-A6A3-C3FC47D74585}"/>
              </a:ext>
            </a:extLst>
          </p:cNvPr>
          <p:cNvCxnSpPr>
            <a:cxnSpLocks/>
          </p:cNvCxnSpPr>
          <p:nvPr/>
        </p:nvCxnSpPr>
        <p:spPr>
          <a:xfrm rot="10800000" flipV="1">
            <a:off x="3707904" y="6051959"/>
            <a:ext cx="1656184" cy="30671"/>
          </a:xfrm>
          <a:prstGeom prst="curvedConnector3">
            <a:avLst>
              <a:gd name="adj1" fmla="val 50000"/>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Forma 22">
            <a:extLst>
              <a:ext uri="{FF2B5EF4-FFF2-40B4-BE49-F238E27FC236}">
                <a16:creationId xmlns:a16="http://schemas.microsoft.com/office/drawing/2014/main" id="{AAA7EC8F-E3EA-462D-A08A-D69FAC348C59}"/>
              </a:ext>
            </a:extLst>
          </p:cNvPr>
          <p:cNvCxnSpPr>
            <a:cxnSpLocks/>
            <a:stCxn id="5" idx="0"/>
          </p:cNvCxnSpPr>
          <p:nvPr/>
        </p:nvCxnSpPr>
        <p:spPr>
          <a:xfrm rot="5400000" flipH="1" flipV="1">
            <a:off x="4427984" y="2088721"/>
            <a:ext cx="432048" cy="11723"/>
          </a:xfrm>
          <a:prstGeom prst="curvedConnector3">
            <a:avLst>
              <a:gd name="adj1" fmla="val 50000"/>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Forma 22">
            <a:extLst>
              <a:ext uri="{FF2B5EF4-FFF2-40B4-BE49-F238E27FC236}">
                <a16:creationId xmlns:a16="http://schemas.microsoft.com/office/drawing/2014/main" id="{5946C4F6-51B1-4CEC-B399-90AE9B47715F}"/>
              </a:ext>
            </a:extLst>
          </p:cNvPr>
          <p:cNvCxnSpPr/>
          <p:nvPr/>
        </p:nvCxnSpPr>
        <p:spPr>
          <a:xfrm rot="10800000" flipV="1">
            <a:off x="5477128" y="3456383"/>
            <a:ext cx="864097" cy="720081"/>
          </a:xfrm>
          <a:prstGeom prst="curvedConnector3">
            <a:avLst>
              <a:gd name="adj1" fmla="val 80472"/>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itolo 1">
            <a:extLst>
              <a:ext uri="{FF2B5EF4-FFF2-40B4-BE49-F238E27FC236}">
                <a16:creationId xmlns:a16="http://schemas.microsoft.com/office/drawing/2014/main" id="{51EEAE2E-1FE0-4D98-9900-89BF95EE1A8B}"/>
              </a:ext>
            </a:extLst>
          </p:cNvPr>
          <p:cNvSpPr>
            <a:spLocks noGrp="1"/>
          </p:cNvSpPr>
          <p:nvPr>
            <p:ph type="title"/>
          </p:nvPr>
        </p:nvSpPr>
        <p:spPr>
          <a:xfrm>
            <a:off x="928662" y="-99392"/>
            <a:ext cx="8072494" cy="1143000"/>
          </a:xfrm>
        </p:spPr>
        <p:txBody>
          <a:bodyPr>
            <a:normAutofit/>
          </a:bodyPr>
          <a:lstStyle/>
          <a:p>
            <a:pPr algn="l"/>
            <a:r>
              <a:rPr lang="it-IT" sz="2400" b="1" dirty="0">
                <a:solidFill>
                  <a:srgbClr val="0070C0"/>
                </a:solidFill>
                <a:latin typeface="Dosis" panose="02010503020202060003" pitchFamily="2" charset="0"/>
                <a:ea typeface="Open Sans" panose="020B0606030504020204" pitchFamily="34" charset="0"/>
                <a:cs typeface="Open Sans" panose="020B0606030504020204" pitchFamily="34" charset="0"/>
              </a:rPr>
              <a:t>2. Scenario Planning: 7 possibili step per elaborare e condividere lo scenario prospettico</a:t>
            </a:r>
          </a:p>
        </p:txBody>
      </p:sp>
      <p:cxnSp>
        <p:nvCxnSpPr>
          <p:cNvPr id="22" name="Forma 19">
            <a:extLst>
              <a:ext uri="{FF2B5EF4-FFF2-40B4-BE49-F238E27FC236}">
                <a16:creationId xmlns:a16="http://schemas.microsoft.com/office/drawing/2014/main" id="{D8F8FAE0-07D6-4771-8EFE-ADB7ECBBFADC}"/>
              </a:ext>
            </a:extLst>
          </p:cNvPr>
          <p:cNvCxnSpPr>
            <a:cxnSpLocks/>
            <a:endCxn id="5" idx="4"/>
          </p:cNvCxnSpPr>
          <p:nvPr/>
        </p:nvCxnSpPr>
        <p:spPr>
          <a:xfrm rot="5400000" flipH="1" flipV="1">
            <a:off x="4097280" y="3629737"/>
            <a:ext cx="936106" cy="157352"/>
          </a:xfrm>
          <a:prstGeom prst="curvedConnector3">
            <a:avLst>
              <a:gd name="adj1" fmla="val 50000"/>
            </a:avLst>
          </a:prstGeom>
          <a:ln w="762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53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tonda angolo diagonale rettangolo 6"/>
          <p:cNvSpPr/>
          <p:nvPr/>
        </p:nvSpPr>
        <p:spPr>
          <a:xfrm>
            <a:off x="934792" y="1629171"/>
            <a:ext cx="8245720" cy="647701"/>
          </a:xfrm>
          <a:prstGeom prst="round2DiagRect">
            <a:avLst>
              <a:gd name="adj1" fmla="val 50000"/>
              <a:gd name="adj2" fmla="val 0"/>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06792" tIns="38963" rIns="77925" bIns="38963" anchor="ctr"/>
          <a:lstStyle/>
          <a:p>
            <a:pPr>
              <a:defRPr/>
            </a:pP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L’ECONOMIA ITALIANA È AL «CAPOLINEA». PER RIPARTIRE CONTE NON BASTA. TUTTAVIA……….</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78709"/>
            <a:ext cx="8043936" cy="450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62847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Schermata 2018-11-19 alle 09.23.15.png">
            <a:extLst>
              <a:ext uri="{FF2B5EF4-FFF2-40B4-BE49-F238E27FC236}">
                <a16:creationId xmlns:a16="http://schemas.microsoft.com/office/drawing/2014/main" id="{C0CBE15E-4750-534C-9466-8BFA77559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245657"/>
            <a:ext cx="5556571" cy="4495711"/>
          </a:xfrm>
          <a:prstGeom prst="rect">
            <a:avLst/>
          </a:prstGeom>
        </p:spPr>
      </p:pic>
      <p:sp>
        <p:nvSpPr>
          <p:cNvPr id="8" name="CasellaDiTesto 7">
            <a:extLst>
              <a:ext uri="{FF2B5EF4-FFF2-40B4-BE49-F238E27FC236}">
                <a16:creationId xmlns:a16="http://schemas.microsoft.com/office/drawing/2014/main" id="{573A0D3F-70F2-6842-8D4E-B136B3A80BC0}"/>
              </a:ext>
            </a:extLst>
          </p:cNvPr>
          <p:cNvSpPr txBox="1"/>
          <p:nvPr/>
        </p:nvSpPr>
        <p:spPr>
          <a:xfrm>
            <a:off x="5562777" y="2677557"/>
            <a:ext cx="3545727" cy="3631763"/>
          </a:xfrm>
          <a:prstGeom prst="rect">
            <a:avLst/>
          </a:prstGeom>
          <a:noFill/>
          <a:ln>
            <a:noFill/>
          </a:ln>
        </p:spPr>
        <p:txBody>
          <a:bodyPr wrap="square" rtlCol="0">
            <a:spAutoFit/>
          </a:bodyPr>
          <a:lstStyle/>
          <a:p>
            <a:pPr algn="ctr"/>
            <a:r>
              <a:rPr lang="it-IT" i="1" dirty="0"/>
              <a:t>   </a:t>
            </a:r>
            <a:r>
              <a:rPr lang="it-IT" sz="1600" dirty="0">
                <a:solidFill>
                  <a:schemeClr val="bg1"/>
                </a:solidFill>
                <a:latin typeface="Dense" pitchFamily="50" charset="0"/>
                <a:cs typeface="Gill Sans light" panose="020B0302020104020203" pitchFamily="34" charset="-79"/>
              </a:rPr>
              <a:t>MA C’È ANCORA LA </a:t>
            </a:r>
          </a:p>
          <a:p>
            <a:pPr algn="ctr"/>
            <a:r>
              <a:rPr lang="it-IT" sz="1600" dirty="0">
                <a:solidFill>
                  <a:schemeClr val="bg1"/>
                </a:solidFill>
                <a:latin typeface="Dense" pitchFamily="50" charset="0"/>
                <a:cs typeface="Gill Sans light" panose="020B0302020104020203" pitchFamily="34" charset="-79"/>
              </a:rPr>
              <a:t>POSSIBILITÀ  DI MIGLIORARE?</a:t>
            </a:r>
          </a:p>
          <a:p>
            <a:pPr algn="r"/>
            <a:endParaRPr lang="it-IT" sz="2800" dirty="0">
              <a:solidFill>
                <a:srgbClr val="256C6B"/>
              </a:solidFill>
              <a:latin typeface="Dense" pitchFamily="50" charset="0"/>
              <a:cs typeface="Gill Sans light" panose="020B0302020104020203" pitchFamily="34" charset="-79"/>
            </a:endParaRPr>
          </a:p>
          <a:p>
            <a:pPr algn="ctr"/>
            <a:r>
              <a:rPr lang="it-IT" sz="2800" dirty="0">
                <a:solidFill>
                  <a:srgbClr val="FF0000"/>
                </a:solidFill>
                <a:latin typeface="Dense" pitchFamily="50" charset="0"/>
                <a:cs typeface="Gill Sans light" panose="020B0302020104020203" pitchFamily="34" charset="-79"/>
              </a:rPr>
              <a:t>Nel 2019 il fatturato del Comparto è </a:t>
            </a:r>
          </a:p>
          <a:p>
            <a:pPr algn="ctr"/>
            <a:r>
              <a:rPr lang="it-IT" sz="2800" dirty="0">
                <a:solidFill>
                  <a:srgbClr val="FF0000"/>
                </a:solidFill>
                <a:latin typeface="Dense" pitchFamily="50" charset="0"/>
                <a:cs typeface="Gill Sans light" panose="020B0302020104020203" pitchFamily="34" charset="-79"/>
              </a:rPr>
              <a:t>solo di 6,96 miliardi</a:t>
            </a:r>
          </a:p>
          <a:p>
            <a:pPr algn="ctr"/>
            <a:endParaRPr lang="it-IT" sz="2800" dirty="0">
              <a:solidFill>
                <a:srgbClr val="FF0000"/>
              </a:solidFill>
              <a:latin typeface="Dense" pitchFamily="50" charset="0"/>
              <a:cs typeface="Gill Sans light" panose="020B0302020104020203" pitchFamily="34" charset="-79"/>
            </a:endParaRPr>
          </a:p>
          <a:p>
            <a:pPr algn="ctr"/>
            <a:r>
              <a:rPr lang="it-IT" sz="2800" dirty="0">
                <a:solidFill>
                  <a:srgbClr val="FF0000"/>
                </a:solidFill>
                <a:latin typeface="Dense" pitchFamily="50" charset="0"/>
                <a:cs typeface="Gill Sans light" panose="020B0302020104020203" pitchFamily="34" charset="-79"/>
              </a:rPr>
              <a:t>contro gli 8,5 miliardi del </a:t>
            </a:r>
            <a:r>
              <a:rPr lang="is-IS" sz="2800" dirty="0">
                <a:solidFill>
                  <a:srgbClr val="FF0000"/>
                </a:solidFill>
                <a:latin typeface="Dense" pitchFamily="50" charset="0"/>
                <a:cs typeface="Gill Sans light" panose="020B0302020104020203" pitchFamily="34" charset="-79"/>
              </a:rPr>
              <a:t>2008</a:t>
            </a:r>
            <a:endParaRPr lang="it-IT" sz="2800" dirty="0">
              <a:solidFill>
                <a:srgbClr val="FF0000"/>
              </a:solidFill>
              <a:latin typeface="Dense" pitchFamily="50" charset="0"/>
              <a:cs typeface="Gill Sans light" panose="020B0302020104020203" pitchFamily="34" charset="-79"/>
            </a:endParaRPr>
          </a:p>
        </p:txBody>
      </p:sp>
      <p:sp>
        <p:nvSpPr>
          <p:cNvPr id="5" name="Arrotonda angolo diagonale rettangolo 6">
            <a:extLst>
              <a:ext uri="{FF2B5EF4-FFF2-40B4-BE49-F238E27FC236}">
                <a16:creationId xmlns:a16="http://schemas.microsoft.com/office/drawing/2014/main" id="{CE185899-C670-487F-A0EC-EF0FCE1F7F14}"/>
              </a:ext>
            </a:extLst>
          </p:cNvPr>
          <p:cNvSpPr/>
          <p:nvPr/>
        </p:nvSpPr>
        <p:spPr>
          <a:xfrm>
            <a:off x="790776" y="1557163"/>
            <a:ext cx="8245720" cy="647701"/>
          </a:xfrm>
          <a:prstGeom prst="round2DiagRect">
            <a:avLst>
              <a:gd name="adj1" fmla="val 50000"/>
              <a:gd name="adj2" fmla="val 0"/>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06792" tIns="38963" rIns="77925" bIns="38963" anchor="ctr"/>
          <a:lstStyle/>
          <a:p>
            <a:pPr>
              <a:defRPr/>
            </a:pPr>
            <a:r>
              <a:rPr lang="it-IT" sz="1700" i="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TUTTAVIA in alcuni settori qualcosa si muove:</a:t>
            </a:r>
          </a:p>
          <a:p>
            <a:pPr>
              <a:defRPr/>
            </a:pP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 IL COMPARTO IDRO-TERMO-SANITARIO DÀ «SEGNALI DI VITA»</a:t>
            </a:r>
          </a:p>
        </p:txBody>
      </p:sp>
    </p:spTree>
    <p:extLst>
      <p:ext uri="{BB962C8B-B14F-4D97-AF65-F5344CB8AC3E}">
        <p14:creationId xmlns:p14="http://schemas.microsoft.com/office/powerpoint/2010/main" val="24024646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E030D0-BF9B-E14F-BDA8-C53656281A23}"/>
              </a:ext>
            </a:extLst>
          </p:cNvPr>
          <p:cNvSpPr txBox="1"/>
          <p:nvPr/>
        </p:nvSpPr>
        <p:spPr>
          <a:xfrm>
            <a:off x="1858995" y="2282969"/>
            <a:ext cx="5665333" cy="353943"/>
          </a:xfrm>
          <a:prstGeom prst="rect">
            <a:avLst/>
          </a:prstGeom>
          <a:solidFill>
            <a:srgbClr val="00B0F0"/>
          </a:solidFill>
          <a:ln>
            <a:solidFill>
              <a:schemeClr val="bg1"/>
            </a:solidFill>
          </a:ln>
        </p:spPr>
        <p:txBody>
          <a:bodyPr wrap="none" rtlCol="0">
            <a:spAutoFit/>
          </a:bodyPr>
          <a:lstStyle/>
          <a:p>
            <a:r>
              <a:rPr lang="it-IT" sz="1600" b="1" i="1" dirty="0">
                <a:solidFill>
                  <a:schemeClr val="bg1"/>
                </a:solidFill>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ALCUNI DATI DELL’OSSERVATORIO ANGAISA</a:t>
            </a:r>
          </a:p>
        </p:txBody>
      </p:sp>
      <p:graphicFrame>
        <p:nvGraphicFramePr>
          <p:cNvPr id="6" name="Grafico 5">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874670593"/>
              </p:ext>
            </p:extLst>
          </p:nvPr>
        </p:nvGraphicFramePr>
        <p:xfrm>
          <a:off x="1098550" y="2865710"/>
          <a:ext cx="6946900" cy="3803650"/>
        </p:xfrm>
        <a:graphic>
          <a:graphicData uri="http://schemas.openxmlformats.org/drawingml/2006/chart">
            <c:chart xmlns:c="http://schemas.openxmlformats.org/drawingml/2006/chart" xmlns:r="http://schemas.openxmlformats.org/officeDocument/2006/relationships" r:id="rId2"/>
          </a:graphicData>
        </a:graphic>
      </p:graphicFrame>
      <p:sp>
        <p:nvSpPr>
          <p:cNvPr id="5" name="Arrotonda angolo diagonale rettangolo 6">
            <a:extLst>
              <a:ext uri="{FF2B5EF4-FFF2-40B4-BE49-F238E27FC236}">
                <a16:creationId xmlns:a16="http://schemas.microsoft.com/office/drawing/2014/main" id="{B2331C09-3560-4288-8867-B87269602668}"/>
              </a:ext>
            </a:extLst>
          </p:cNvPr>
          <p:cNvSpPr/>
          <p:nvPr/>
        </p:nvSpPr>
        <p:spPr>
          <a:xfrm>
            <a:off x="1006800" y="1557163"/>
            <a:ext cx="8245720" cy="647701"/>
          </a:xfrm>
          <a:prstGeom prst="round2DiagRect">
            <a:avLst>
              <a:gd name="adj1" fmla="val 50000"/>
              <a:gd name="adj2" fmla="val 0"/>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06792" tIns="38963" rIns="77925" bIns="38963" anchor="ctr"/>
          <a:lstStyle/>
          <a:p>
            <a:pPr>
              <a:defRPr/>
            </a:pPr>
            <a:r>
              <a:rPr lang="it-IT" sz="1700" i="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TUTTAVIA IL COMPARTO IDRO-TERMO-SANITARIO DÀ «SEGNALI DI VITA»</a:t>
            </a:r>
          </a:p>
        </p:txBody>
      </p:sp>
    </p:spTree>
    <p:extLst>
      <p:ext uri="{BB962C8B-B14F-4D97-AF65-F5344CB8AC3E}">
        <p14:creationId xmlns:p14="http://schemas.microsoft.com/office/powerpoint/2010/main" val="40727061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tonda angolo diagonale rettangolo 6"/>
          <p:cNvSpPr/>
          <p:nvPr/>
        </p:nvSpPr>
        <p:spPr>
          <a:xfrm>
            <a:off x="934792" y="1701179"/>
            <a:ext cx="8245720" cy="647701"/>
          </a:xfrm>
          <a:prstGeom prst="round2DiagRect">
            <a:avLst>
              <a:gd name="adj1" fmla="val 50000"/>
              <a:gd name="adj2" fmla="val 0"/>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06792" tIns="38963" rIns="77925" bIns="38963" anchor="ctr"/>
          <a:lstStyle/>
          <a:p>
            <a:pPr>
              <a:defRPr/>
            </a:pPr>
            <a:r>
              <a:rPr lang="it-IT" sz="1700" i="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TUTTAVIA IL COMPARTO IDRO-TERMO-SANITARIO DÀ «SEGNALI DI VITA»</a:t>
            </a:r>
          </a:p>
        </p:txBody>
      </p:sp>
      <p:graphicFrame>
        <p:nvGraphicFramePr>
          <p:cNvPr id="4" name="Tabella 3">
            <a:extLst>
              <a:ext uri="{FF2B5EF4-FFF2-40B4-BE49-F238E27FC236}">
                <a16:creationId xmlns:a16="http://schemas.microsoft.com/office/drawing/2014/main" id="{09909B78-5682-EB4B-B7B8-245BF8B7B9AE}"/>
              </a:ext>
            </a:extLst>
          </p:cNvPr>
          <p:cNvGraphicFramePr>
            <a:graphicFrameLocks noGrp="1"/>
          </p:cNvGraphicFramePr>
          <p:nvPr>
            <p:extLst>
              <p:ext uri="{D42A27DB-BD31-4B8C-83A1-F6EECF244321}">
                <p14:modId xmlns:p14="http://schemas.microsoft.com/office/powerpoint/2010/main" val="1412599085"/>
              </p:ext>
            </p:extLst>
          </p:nvPr>
        </p:nvGraphicFramePr>
        <p:xfrm>
          <a:off x="0" y="2996952"/>
          <a:ext cx="9144000" cy="3240360"/>
        </p:xfrm>
        <a:graphic>
          <a:graphicData uri="http://schemas.openxmlformats.org/drawingml/2006/table">
            <a:tbl>
              <a:tblPr>
                <a:tableStyleId>{5C22544A-7EE6-4342-B048-85BDC9FD1C3A}</a:tableStyleId>
              </a:tblPr>
              <a:tblGrid>
                <a:gridCol w="762000">
                  <a:extLst>
                    <a:ext uri="{9D8B030D-6E8A-4147-A177-3AD203B41FA5}">
                      <a16:colId xmlns:a16="http://schemas.microsoft.com/office/drawing/2014/main" val="460518052"/>
                    </a:ext>
                  </a:extLst>
                </a:gridCol>
                <a:gridCol w="762000">
                  <a:extLst>
                    <a:ext uri="{9D8B030D-6E8A-4147-A177-3AD203B41FA5}">
                      <a16:colId xmlns:a16="http://schemas.microsoft.com/office/drawing/2014/main" val="1008805755"/>
                    </a:ext>
                  </a:extLst>
                </a:gridCol>
                <a:gridCol w="762000">
                  <a:extLst>
                    <a:ext uri="{9D8B030D-6E8A-4147-A177-3AD203B41FA5}">
                      <a16:colId xmlns:a16="http://schemas.microsoft.com/office/drawing/2014/main" val="3056028350"/>
                    </a:ext>
                  </a:extLst>
                </a:gridCol>
                <a:gridCol w="762000">
                  <a:extLst>
                    <a:ext uri="{9D8B030D-6E8A-4147-A177-3AD203B41FA5}">
                      <a16:colId xmlns:a16="http://schemas.microsoft.com/office/drawing/2014/main" val="1792991740"/>
                    </a:ext>
                  </a:extLst>
                </a:gridCol>
                <a:gridCol w="762000">
                  <a:extLst>
                    <a:ext uri="{9D8B030D-6E8A-4147-A177-3AD203B41FA5}">
                      <a16:colId xmlns:a16="http://schemas.microsoft.com/office/drawing/2014/main" val="391261932"/>
                    </a:ext>
                  </a:extLst>
                </a:gridCol>
                <a:gridCol w="762000">
                  <a:extLst>
                    <a:ext uri="{9D8B030D-6E8A-4147-A177-3AD203B41FA5}">
                      <a16:colId xmlns:a16="http://schemas.microsoft.com/office/drawing/2014/main" val="3491952052"/>
                    </a:ext>
                  </a:extLst>
                </a:gridCol>
                <a:gridCol w="762000">
                  <a:extLst>
                    <a:ext uri="{9D8B030D-6E8A-4147-A177-3AD203B41FA5}">
                      <a16:colId xmlns:a16="http://schemas.microsoft.com/office/drawing/2014/main" val="381661502"/>
                    </a:ext>
                  </a:extLst>
                </a:gridCol>
                <a:gridCol w="762000">
                  <a:extLst>
                    <a:ext uri="{9D8B030D-6E8A-4147-A177-3AD203B41FA5}">
                      <a16:colId xmlns:a16="http://schemas.microsoft.com/office/drawing/2014/main" val="2964173655"/>
                    </a:ext>
                  </a:extLst>
                </a:gridCol>
                <a:gridCol w="762000">
                  <a:extLst>
                    <a:ext uri="{9D8B030D-6E8A-4147-A177-3AD203B41FA5}">
                      <a16:colId xmlns:a16="http://schemas.microsoft.com/office/drawing/2014/main" val="3445033076"/>
                    </a:ext>
                  </a:extLst>
                </a:gridCol>
                <a:gridCol w="762000">
                  <a:extLst>
                    <a:ext uri="{9D8B030D-6E8A-4147-A177-3AD203B41FA5}">
                      <a16:colId xmlns:a16="http://schemas.microsoft.com/office/drawing/2014/main" val="2046971005"/>
                    </a:ext>
                  </a:extLst>
                </a:gridCol>
                <a:gridCol w="762000">
                  <a:extLst>
                    <a:ext uri="{9D8B030D-6E8A-4147-A177-3AD203B41FA5}">
                      <a16:colId xmlns:a16="http://schemas.microsoft.com/office/drawing/2014/main" val="2201850869"/>
                    </a:ext>
                  </a:extLst>
                </a:gridCol>
                <a:gridCol w="762000">
                  <a:extLst>
                    <a:ext uri="{9D8B030D-6E8A-4147-A177-3AD203B41FA5}">
                      <a16:colId xmlns:a16="http://schemas.microsoft.com/office/drawing/2014/main" val="1955525271"/>
                    </a:ext>
                  </a:extLst>
                </a:gridCol>
              </a:tblGrid>
              <a:tr h="657149">
                <a:tc>
                  <a:txBody>
                    <a:bodyPr/>
                    <a:lstStyle/>
                    <a:p>
                      <a:pPr algn="l" fontAlgn="b"/>
                      <a:endParaRPr lang="it-IT" sz="1800" b="1" i="0" u="none" strike="noStrike" dirty="0">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2009</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2010</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2011</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2012</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2013</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dirty="0">
                          <a:effectLst/>
                        </a:rPr>
                        <a:t>2014</a:t>
                      </a:r>
                      <a:endParaRPr lang="it-IT" sz="1800" b="1" i="0" u="none" strike="noStrike" dirty="0">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2015</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2016</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2017</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a:effectLst/>
                        </a:rPr>
                        <a:t>2018</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b="1" u="none" strike="noStrike" dirty="0">
                          <a:effectLst/>
                        </a:rPr>
                        <a:t>2019</a:t>
                      </a:r>
                      <a:endParaRPr lang="it-IT" sz="1800" b="1" i="0" u="none" strike="noStrike" dirty="0">
                        <a:solidFill>
                          <a:srgbClr val="000000"/>
                        </a:solidFill>
                        <a:effectLst/>
                        <a:latin typeface="Calibri" panose="020F0502020204030204" pitchFamily="34" charset="0"/>
                      </a:endParaRPr>
                    </a:p>
                  </a:txBody>
                  <a:tcPr marL="7583" marR="7583" marT="7583" marB="0" anchor="b"/>
                </a:tc>
                <a:extLst>
                  <a:ext uri="{0D108BD9-81ED-4DB2-BD59-A6C34878D82A}">
                    <a16:rowId xmlns:a16="http://schemas.microsoft.com/office/drawing/2014/main" val="2326866581"/>
                  </a:ext>
                </a:extLst>
              </a:tr>
              <a:tr h="657149">
                <a:tc>
                  <a:txBody>
                    <a:bodyPr/>
                    <a:lstStyle/>
                    <a:p>
                      <a:pPr algn="l" fontAlgn="b"/>
                      <a:r>
                        <a:rPr lang="it-IT" sz="1800" b="1" u="none" strike="noStrike">
                          <a:effectLst/>
                        </a:rPr>
                        <a:t>Roe</a:t>
                      </a:r>
                      <a:endParaRPr lang="it-IT" sz="1800" b="1"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4,2</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6,42</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6,52</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4,04</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3,63</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dirty="0">
                          <a:effectLst/>
                        </a:rPr>
                        <a:t>2,45</a:t>
                      </a:r>
                      <a:endParaRPr lang="it-IT" sz="1800" b="0" i="0" u="none" strike="noStrike" dirty="0">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2,7</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6,14</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6,96</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2,28</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dirty="0">
                          <a:effectLst/>
                        </a:rPr>
                        <a:t>2,99</a:t>
                      </a:r>
                      <a:endParaRPr lang="it-IT" sz="1800" b="0" i="0" u="none" strike="noStrike" dirty="0">
                        <a:solidFill>
                          <a:srgbClr val="000000"/>
                        </a:solidFill>
                        <a:effectLst/>
                        <a:latin typeface="Calibri" panose="020F0502020204030204" pitchFamily="34" charset="0"/>
                      </a:endParaRPr>
                    </a:p>
                  </a:txBody>
                  <a:tcPr marL="7583" marR="7583" marT="7583" marB="0" anchor="b"/>
                </a:tc>
                <a:extLst>
                  <a:ext uri="{0D108BD9-81ED-4DB2-BD59-A6C34878D82A}">
                    <a16:rowId xmlns:a16="http://schemas.microsoft.com/office/drawing/2014/main" val="285418729"/>
                  </a:ext>
                </a:extLst>
              </a:tr>
              <a:tr h="657149">
                <a:tc>
                  <a:txBody>
                    <a:bodyPr/>
                    <a:lstStyle/>
                    <a:p>
                      <a:pPr algn="l" fontAlgn="b"/>
                      <a:r>
                        <a:rPr lang="it-IT" sz="1800" b="1" u="none" strike="noStrike" dirty="0">
                          <a:effectLst/>
                        </a:rPr>
                        <a:t>Roi</a:t>
                      </a:r>
                      <a:endParaRPr lang="it-IT" sz="1800" b="1" i="0" u="none" strike="noStrike" dirty="0">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3,31</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3,86</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3,6</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2,48</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2,79</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2,25</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3,14</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3,85</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3,67</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a:effectLst/>
                        </a:rPr>
                        <a:t>2,24</a:t>
                      </a:r>
                      <a:endParaRPr lang="it-IT" sz="1800" b="0" i="0" u="none" strike="noStrike">
                        <a:solidFill>
                          <a:srgbClr val="000000"/>
                        </a:solidFill>
                        <a:effectLst/>
                        <a:latin typeface="Calibri" panose="020F0502020204030204" pitchFamily="34" charset="0"/>
                      </a:endParaRPr>
                    </a:p>
                  </a:txBody>
                  <a:tcPr marL="7583" marR="7583" marT="7583" marB="0" anchor="b"/>
                </a:tc>
                <a:tc>
                  <a:txBody>
                    <a:bodyPr/>
                    <a:lstStyle/>
                    <a:p>
                      <a:pPr algn="r" fontAlgn="b"/>
                      <a:r>
                        <a:rPr lang="it-IT" sz="1800" u="none" strike="noStrike" dirty="0">
                          <a:effectLst/>
                        </a:rPr>
                        <a:t>2,62</a:t>
                      </a:r>
                      <a:endParaRPr lang="it-IT" sz="1800" b="0" i="0" u="none" strike="noStrike" dirty="0">
                        <a:solidFill>
                          <a:srgbClr val="000000"/>
                        </a:solidFill>
                        <a:effectLst/>
                        <a:latin typeface="Calibri" panose="020F0502020204030204" pitchFamily="34" charset="0"/>
                      </a:endParaRPr>
                    </a:p>
                  </a:txBody>
                  <a:tcPr marL="7583" marR="7583" marT="7583" marB="0" anchor="b"/>
                </a:tc>
                <a:extLst>
                  <a:ext uri="{0D108BD9-81ED-4DB2-BD59-A6C34878D82A}">
                    <a16:rowId xmlns:a16="http://schemas.microsoft.com/office/drawing/2014/main" val="1835026916"/>
                  </a:ext>
                </a:extLst>
              </a:tr>
              <a:tr h="1268913">
                <a:tc gridSpan="10">
                  <a:txBody>
                    <a:bodyPr/>
                    <a:lstStyle/>
                    <a:p>
                      <a:pPr algn="l" fontAlgn="b"/>
                      <a:r>
                        <a:rPr lang="it-IT" sz="1800" u="none" strike="noStrike" dirty="0">
                          <a:effectLst/>
                        </a:rPr>
                        <a:t>Tabella 1 andamento del </a:t>
                      </a:r>
                      <a:r>
                        <a:rPr lang="it-IT" sz="1800" u="none" strike="noStrike" dirty="0" err="1">
                          <a:effectLst/>
                        </a:rPr>
                        <a:t>Roe</a:t>
                      </a:r>
                      <a:r>
                        <a:rPr lang="it-IT" sz="1800" u="none" strike="noStrike" dirty="0">
                          <a:effectLst/>
                        </a:rPr>
                        <a:t> e del </a:t>
                      </a:r>
                      <a:r>
                        <a:rPr lang="it-IT" sz="1800" u="none" strike="noStrike" dirty="0" err="1">
                          <a:effectLst/>
                        </a:rPr>
                        <a:t>Roi</a:t>
                      </a:r>
                      <a:r>
                        <a:rPr lang="it-IT" sz="1800" u="none" strike="noStrike" dirty="0">
                          <a:effectLst/>
                        </a:rPr>
                        <a:t> medi nel periodo 2009-2018 per le imprese della distribuzione ITS (Osservatorio Eco-Fin)</a:t>
                      </a:r>
                      <a:endParaRPr lang="it-IT" sz="1800" b="0" i="0" u="none" strike="noStrike" dirty="0">
                        <a:solidFill>
                          <a:srgbClr val="000000"/>
                        </a:solidFill>
                        <a:effectLst/>
                        <a:latin typeface="Calibri" panose="020F0502020204030204" pitchFamily="34" charset="0"/>
                      </a:endParaRPr>
                    </a:p>
                  </a:txBody>
                  <a:tcPr marL="7583" marR="7583" marT="7583"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2">
                  <a:txBody>
                    <a:bodyPr/>
                    <a:lstStyle/>
                    <a:p>
                      <a:pPr algn="l" fontAlgn="b"/>
                      <a:r>
                        <a:rPr lang="it-IT" sz="1800" u="none" strike="noStrike" dirty="0">
                          <a:effectLst/>
                        </a:rPr>
                        <a:t>DATI   PREVISIONALI</a:t>
                      </a:r>
                      <a:endParaRPr lang="it-IT" sz="1800" b="0" i="0" u="none" strike="noStrike" dirty="0">
                        <a:solidFill>
                          <a:srgbClr val="000000"/>
                        </a:solidFill>
                        <a:effectLst/>
                        <a:latin typeface="Calibri" panose="020F0502020204030204" pitchFamily="34" charset="0"/>
                      </a:endParaRPr>
                    </a:p>
                  </a:txBody>
                  <a:tcPr marL="7583" marR="7583" marT="7583" marB="0" anchor="b"/>
                </a:tc>
                <a:tc hMerge="1">
                  <a:txBody>
                    <a:bodyPr/>
                    <a:lstStyle/>
                    <a:p>
                      <a:endParaRPr lang="it-IT"/>
                    </a:p>
                  </a:txBody>
                  <a:tcPr/>
                </a:tc>
                <a:extLst>
                  <a:ext uri="{0D108BD9-81ED-4DB2-BD59-A6C34878D82A}">
                    <a16:rowId xmlns:a16="http://schemas.microsoft.com/office/drawing/2014/main" val="2858237336"/>
                  </a:ext>
                </a:extLst>
              </a:tr>
            </a:tbl>
          </a:graphicData>
        </a:graphic>
      </p:graphicFrame>
      <p:sp>
        <p:nvSpPr>
          <p:cNvPr id="5" name="CasellaDiTesto 4">
            <a:extLst>
              <a:ext uri="{FF2B5EF4-FFF2-40B4-BE49-F238E27FC236}">
                <a16:creationId xmlns:a16="http://schemas.microsoft.com/office/drawing/2014/main" id="{C56DE89B-03C1-4F1A-9F40-33AFF504E09C}"/>
              </a:ext>
            </a:extLst>
          </p:cNvPr>
          <p:cNvSpPr txBox="1"/>
          <p:nvPr/>
        </p:nvSpPr>
        <p:spPr>
          <a:xfrm>
            <a:off x="107505" y="2498993"/>
            <a:ext cx="5665333" cy="353943"/>
          </a:xfrm>
          <a:prstGeom prst="rect">
            <a:avLst/>
          </a:prstGeom>
          <a:solidFill>
            <a:srgbClr val="002060"/>
          </a:solidFill>
          <a:ln>
            <a:solidFill>
              <a:schemeClr val="bg1"/>
            </a:solidFill>
          </a:ln>
        </p:spPr>
        <p:txBody>
          <a:bodyPr wrap="none" rtlCol="0">
            <a:spAutoFit/>
          </a:bodyPr>
          <a:lstStyle/>
          <a:p>
            <a:r>
              <a:rPr lang="it-IT" sz="1600" b="1" i="1" dirty="0">
                <a:solidFill>
                  <a:schemeClr val="bg1"/>
                </a:solidFill>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ALCUNI DATI DELL’OSSERVATORIO ANGAISA</a:t>
            </a:r>
          </a:p>
        </p:txBody>
      </p:sp>
    </p:spTree>
    <p:extLst>
      <p:ext uri="{BB962C8B-B14F-4D97-AF65-F5344CB8AC3E}">
        <p14:creationId xmlns:p14="http://schemas.microsoft.com/office/powerpoint/2010/main" val="26982690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3FEDCDC-D936-FE41-9A1D-49F7505F70F8}"/>
              </a:ext>
            </a:extLst>
          </p:cNvPr>
          <p:cNvSpPr txBox="1"/>
          <p:nvPr/>
        </p:nvSpPr>
        <p:spPr>
          <a:xfrm>
            <a:off x="467544" y="1916832"/>
            <a:ext cx="8703024" cy="3416320"/>
          </a:xfrm>
          <a:prstGeom prst="rect">
            <a:avLst/>
          </a:prstGeom>
          <a:noFill/>
        </p:spPr>
        <p:txBody>
          <a:bodyPr wrap="none" rtlCol="0">
            <a:spAutoFit/>
          </a:bodyPr>
          <a:lstStyle/>
          <a:p>
            <a:r>
              <a:rPr lang="it-IT" sz="2400" b="1" i="1" dirty="0">
                <a:solidFill>
                  <a:schemeClr val="bg1"/>
                </a:solidFill>
                <a:latin typeface="Times New Roman" panose="02020603050405020304" pitchFamily="18" charset="0"/>
                <a:cs typeface="Times New Roman" panose="02020603050405020304" pitchFamily="18" charset="0"/>
              </a:rPr>
              <a:t>Ricordarsi  svolgendo le analisi e formulando le ipotesi di scenario </a:t>
            </a:r>
          </a:p>
          <a:p>
            <a:r>
              <a:rPr lang="it-IT" sz="2400" b="1" i="1" dirty="0">
                <a:solidFill>
                  <a:schemeClr val="bg1"/>
                </a:solidFill>
                <a:latin typeface="Times New Roman" panose="02020603050405020304" pitchFamily="18" charset="0"/>
                <a:cs typeface="Times New Roman" panose="02020603050405020304" pitchFamily="18" charset="0"/>
              </a:rPr>
              <a:t>che vi sono 5 importanti Driver della redditività:</a:t>
            </a:r>
          </a:p>
          <a:p>
            <a:endParaRPr lang="it-IT" sz="2400" b="1" i="1" dirty="0">
              <a:solidFill>
                <a:schemeClr val="bg1"/>
              </a:solidFill>
              <a:latin typeface="Times New Roman" panose="02020603050405020304" pitchFamily="18" charset="0"/>
              <a:cs typeface="Times New Roman" panose="02020603050405020304" pitchFamily="18" charset="0"/>
            </a:endParaRPr>
          </a:p>
          <a:p>
            <a:pPr marL="342900" indent="-342900">
              <a:buFont typeface="Wingdings" pitchFamily="2" charset="2"/>
              <a:buChar char="ü"/>
            </a:pPr>
            <a:r>
              <a:rPr lang="it-IT" sz="2400" b="1" i="1" dirty="0">
                <a:solidFill>
                  <a:schemeClr val="bg1"/>
                </a:solidFill>
                <a:latin typeface="Times New Roman" panose="02020603050405020304" pitchFamily="18" charset="0"/>
                <a:cs typeface="Times New Roman" panose="02020603050405020304" pitchFamily="18" charset="0"/>
              </a:rPr>
              <a:t>Contesto economico del Paese nel quale si opera</a:t>
            </a:r>
          </a:p>
          <a:p>
            <a:pPr marL="342900" indent="-342900">
              <a:buFont typeface="Wingdings" pitchFamily="2" charset="2"/>
              <a:buChar char="ü"/>
            </a:pPr>
            <a:r>
              <a:rPr lang="it-IT" sz="2400" b="1" i="1" dirty="0">
                <a:solidFill>
                  <a:schemeClr val="bg1"/>
                </a:solidFill>
                <a:latin typeface="Times New Roman" panose="02020603050405020304" pitchFamily="18" charset="0"/>
                <a:cs typeface="Times New Roman" panose="02020603050405020304" pitchFamily="18" charset="0"/>
              </a:rPr>
              <a:t>Fase del ciclo di vita di settore/business</a:t>
            </a:r>
          </a:p>
          <a:p>
            <a:pPr marL="342900" indent="-342900">
              <a:buFont typeface="Wingdings" pitchFamily="2" charset="2"/>
              <a:buChar char="ü"/>
            </a:pPr>
            <a:r>
              <a:rPr lang="it-IT" sz="2400" b="1" i="1" dirty="0">
                <a:solidFill>
                  <a:schemeClr val="bg1"/>
                </a:solidFill>
                <a:latin typeface="Times New Roman" panose="02020603050405020304" pitchFamily="18" charset="0"/>
                <a:cs typeface="Times New Roman" panose="02020603050405020304" pitchFamily="18" charset="0"/>
              </a:rPr>
              <a:t>Caratteristiche dei competitor</a:t>
            </a:r>
          </a:p>
          <a:p>
            <a:pPr marL="342900" indent="-342900">
              <a:buFont typeface="Wingdings" pitchFamily="2" charset="2"/>
              <a:buChar char="ü"/>
            </a:pPr>
            <a:r>
              <a:rPr lang="it-IT" sz="2400" b="1" i="1" dirty="0">
                <a:solidFill>
                  <a:schemeClr val="bg1"/>
                </a:solidFill>
                <a:latin typeface="Times New Roman" panose="02020603050405020304" pitchFamily="18" charset="0"/>
                <a:cs typeface="Times New Roman" panose="02020603050405020304" pitchFamily="18" charset="0"/>
              </a:rPr>
              <a:t>Qualità del management </a:t>
            </a:r>
          </a:p>
          <a:p>
            <a:pPr marL="342900" indent="-342900">
              <a:buFont typeface="Wingdings" pitchFamily="2" charset="2"/>
              <a:buChar char="ü"/>
            </a:pPr>
            <a:r>
              <a:rPr lang="it-IT" sz="2400" b="1" i="1" dirty="0">
                <a:solidFill>
                  <a:schemeClr val="bg1"/>
                </a:solidFill>
                <a:latin typeface="Times New Roman" panose="02020603050405020304" pitchFamily="18" charset="0"/>
                <a:cs typeface="Times New Roman" panose="02020603050405020304" pitchFamily="18" charset="0"/>
              </a:rPr>
              <a:t>Strategia aziendale</a:t>
            </a:r>
          </a:p>
          <a:p>
            <a:pPr marL="342900" indent="-342900">
              <a:buFont typeface="Wingdings" pitchFamily="2" charset="2"/>
              <a:buChar char="ü"/>
            </a:pPr>
            <a:endParaRPr lang="it-IT" sz="24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7595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E275892E-DA87-5747-8F8E-E9EE4C42388E}"/>
              </a:ext>
            </a:extLst>
          </p:cNvPr>
          <p:cNvSpPr txBox="1"/>
          <p:nvPr/>
        </p:nvSpPr>
        <p:spPr>
          <a:xfrm>
            <a:off x="19291" y="2420888"/>
            <a:ext cx="9124709" cy="4370427"/>
          </a:xfrm>
          <a:prstGeom prst="rect">
            <a:avLst/>
          </a:prstGeom>
          <a:solidFill>
            <a:schemeClr val="bg1"/>
          </a:solidFill>
          <a:ln>
            <a:solidFill>
              <a:srgbClr val="0070C0"/>
            </a:solidFill>
          </a:ln>
        </p:spPr>
        <p:txBody>
          <a:bodyPr wrap="square" rtlCol="0">
            <a:spAutoFit/>
          </a:bodyPr>
          <a:lstStyle/>
          <a:p>
            <a:r>
              <a:rPr lang="it-IT" sz="2800" b="1" dirty="0">
                <a:solidFill>
                  <a:srgbClr val="002060"/>
                </a:solidFill>
                <a:latin typeface="Dense" pitchFamily="50" charset="0"/>
                <a:cs typeface="Gill Sans light" panose="020B0302020104020203" pitchFamily="34" charset="-79"/>
              </a:rPr>
              <a:t>E anche alcuni Produttori hanno avuto performance soddisfacenti</a:t>
            </a:r>
          </a:p>
          <a:p>
            <a:endParaRPr lang="it-IT" b="1" i="1" dirty="0">
              <a:solidFill>
                <a:srgbClr val="256C6B"/>
              </a:solidFill>
              <a:latin typeface="Times New Roman" panose="02020603050405020304" pitchFamily="18" charset="0"/>
              <a:cs typeface="Times New Roman" panose="02020603050405020304" pitchFamily="18" charset="0"/>
            </a:endParaRPr>
          </a:p>
          <a:p>
            <a:pPr algn="just"/>
            <a:r>
              <a:rPr lang="it-IT" sz="1200" dirty="0"/>
              <a:t>Lo dimostrano i numeri dei Produttori, alcuni di loro hanno dovuto lasciare proprio sul campo di battaglia qualche punto di redditività e nel complesso un anno positivo come il 2017 ha chiuso per le Imprese produttrici con un </a:t>
            </a:r>
            <a:r>
              <a:rPr lang="it-IT" sz="1200" i="1" dirty="0"/>
              <a:t>Roe medio dei Produttori </a:t>
            </a:r>
            <a:r>
              <a:rPr lang="it-IT" sz="1200" dirty="0"/>
              <a:t>solo in contenuta crescita dal 6,49% del 2016 al 6,96% del 2017. Tenete presente un fattore di opportunità, ma nel contempo vincolo sia per distributori che per fornitori: nel settore </a:t>
            </a:r>
            <a:r>
              <a:rPr lang="it-IT" sz="1200" dirty="0" err="1"/>
              <a:t>Its</a:t>
            </a:r>
            <a:r>
              <a:rPr lang="it-IT" sz="1200" dirty="0"/>
              <a:t> siete ancora in tanti. Deve ancora avvenire in Italia la selezione della specie, che come Darwin ci insegna porta all’eliminazione di chi non è capace di adattarsi alle nuove condizioni ambientali che caratterizzano il post-</a:t>
            </a:r>
            <a:r>
              <a:rPr lang="it-IT" sz="1200" dirty="0" err="1"/>
              <a:t>jurassico</a:t>
            </a:r>
            <a:r>
              <a:rPr lang="it-IT" sz="1200" dirty="0"/>
              <a:t>. L’era in cui noi viviamo. Nel </a:t>
            </a:r>
            <a:r>
              <a:rPr lang="it-IT" sz="1200" dirty="0" err="1"/>
              <a:t>jurassico</a:t>
            </a:r>
            <a:r>
              <a:rPr lang="it-IT" sz="1200" dirty="0"/>
              <a:t> i clienti cadevano nel piatto, nel post-</a:t>
            </a:r>
            <a:r>
              <a:rPr lang="it-IT" sz="1200" dirty="0" err="1"/>
              <a:t>jurassico</a:t>
            </a:r>
            <a:r>
              <a:rPr lang="it-IT" sz="1200" dirty="0"/>
              <a:t> bisogna andare a cercarli, selezionandoli accuratamente.</a:t>
            </a:r>
          </a:p>
          <a:p>
            <a:pPr algn="just"/>
            <a:r>
              <a:rPr lang="it-IT" sz="1200" dirty="0"/>
              <a:t>Comunque all’interno dell’ampio gruppo dei fornitori ci sono comparti che in termini di redditività stanno meglio di altri, in quanto più in sintonia con le richieste dei clienti: guarda caso brillano per </a:t>
            </a:r>
            <a:r>
              <a:rPr lang="it-IT" sz="1200" i="1" dirty="0"/>
              <a:t>Roe medio </a:t>
            </a:r>
            <a:r>
              <a:rPr lang="it-IT" sz="1200" dirty="0"/>
              <a:t>di comparto molto interessante le imprese dei Trattamenti acque (con 11,89% e si noti che in Italia non operano solo aziende tedesche), seguiti dalle imprese del Condizionamento (le imprese di questo comparto viaggiano con 8,33% di Roe medio) e dal redivivo comparto delle piastrelle che grazie ad alcuni cambiamento (sempre Made in Italy ma con proprietà non in Italy) oggi naviga con un 7,08% di Roe. Con Roe medio accettabile c’è poi il comparto della rubinetteria (Roe medio 6,25% e mi fa piacere dato che conosco alcune imprese di questo comparto) e delle ceramiche (Roe medio 5,46%). Non faccio invece commenti particolari sul comparto tubi e raccordi (che si </a:t>
            </a:r>
            <a:r>
              <a:rPr lang="it-IT" sz="1200" dirty="0" err="1"/>
              <a:t>salvicchiano</a:t>
            </a:r>
            <a:r>
              <a:rPr lang="it-IT" sz="1200" dirty="0"/>
              <a:t> con un 3,45%) e soprattutto non do dati per il comparto mobili per il bagno, anche se mi chiedo come mai nel comparto più ampio, mobili per arredamento, c’è chi ha un Roe dal far impallidire tutti i Roe sin qui elencati. Ci sono anche qui delle buone opportunità di miglioramento. Attenzione a non cadere nella trappola della redditività di breve termine, quella annuale. Sono capaci tutti di migliorarla (almeno così si può pensare), ma poi le aziende chiudono o vengono “svendute”, a chi sa fare i conti in una logica di medio/lungo termine. </a:t>
            </a:r>
          </a:p>
        </p:txBody>
      </p:sp>
      <p:sp>
        <p:nvSpPr>
          <p:cNvPr id="5" name="CasellaDiTesto 4">
            <a:extLst>
              <a:ext uri="{FF2B5EF4-FFF2-40B4-BE49-F238E27FC236}">
                <a16:creationId xmlns:a16="http://schemas.microsoft.com/office/drawing/2014/main" id="{A5A09414-8ADB-4793-8FC3-3DF33ED040C1}"/>
              </a:ext>
            </a:extLst>
          </p:cNvPr>
          <p:cNvSpPr txBox="1"/>
          <p:nvPr/>
        </p:nvSpPr>
        <p:spPr>
          <a:xfrm>
            <a:off x="107505" y="1994937"/>
            <a:ext cx="5665333" cy="353943"/>
          </a:xfrm>
          <a:prstGeom prst="rect">
            <a:avLst/>
          </a:prstGeom>
          <a:solidFill>
            <a:srgbClr val="002060"/>
          </a:solidFill>
          <a:ln>
            <a:solidFill>
              <a:schemeClr val="bg1"/>
            </a:solidFill>
          </a:ln>
        </p:spPr>
        <p:txBody>
          <a:bodyPr wrap="none" rtlCol="0">
            <a:spAutoFit/>
          </a:bodyPr>
          <a:lstStyle/>
          <a:p>
            <a:r>
              <a:rPr lang="it-IT" sz="1600" b="1" i="1" dirty="0">
                <a:solidFill>
                  <a:schemeClr val="bg1"/>
                </a:solidFill>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ALCUNI DATI DELL’OSSERVATORIO ANGAISA</a:t>
            </a:r>
          </a:p>
        </p:txBody>
      </p:sp>
      <p:sp>
        <p:nvSpPr>
          <p:cNvPr id="6" name="Arrotonda angolo diagonale rettangolo 6">
            <a:extLst>
              <a:ext uri="{FF2B5EF4-FFF2-40B4-BE49-F238E27FC236}">
                <a16:creationId xmlns:a16="http://schemas.microsoft.com/office/drawing/2014/main" id="{6F4F697D-F7E7-4DD4-B011-2D5EE19F72B4}"/>
              </a:ext>
            </a:extLst>
          </p:cNvPr>
          <p:cNvSpPr/>
          <p:nvPr/>
        </p:nvSpPr>
        <p:spPr>
          <a:xfrm>
            <a:off x="934792" y="1341139"/>
            <a:ext cx="8245720" cy="647701"/>
          </a:xfrm>
          <a:prstGeom prst="round2DiagRect">
            <a:avLst>
              <a:gd name="adj1" fmla="val 50000"/>
              <a:gd name="adj2" fmla="val 0"/>
            </a:avLst>
          </a:prstGeom>
          <a:solidFill>
            <a:srgbClr val="00206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06792" tIns="38963" rIns="77925" bIns="38963" anchor="ctr"/>
          <a:lstStyle/>
          <a:p>
            <a:pPr>
              <a:defRPr/>
            </a:pPr>
            <a:r>
              <a:rPr lang="it-IT" sz="1700" i="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1700" b="1" dirty="0">
                <a:solidFill>
                  <a:srgbClr val="FFFFFF"/>
                </a:solidFill>
                <a:effectLst>
                  <a:outerShdw blurRad="38100" dist="38100" dir="2700000" algn="tl">
                    <a:srgbClr val="000000">
                      <a:alpha val="43137"/>
                    </a:srgbClr>
                  </a:outerShdw>
                </a:effectLst>
                <a:latin typeface="Gill Sans" panose="020B0502020104020203" pitchFamily="34" charset="-79"/>
              </a:rPr>
              <a:t>TUTTAVIA IL COMPARTO IDRO-TERMO-SANITARIO DÀ «SEGNALI DI VITA»</a:t>
            </a:r>
          </a:p>
        </p:txBody>
      </p:sp>
    </p:spTree>
    <p:extLst>
      <p:ext uri="{BB962C8B-B14F-4D97-AF65-F5344CB8AC3E}">
        <p14:creationId xmlns:p14="http://schemas.microsoft.com/office/powerpoint/2010/main" val="6078902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8E6FBDF-9E59-4A5B-9451-3F121C3E5AA2}" type="slidenum">
              <a:rPr lang="it-IT" smtClean="0"/>
              <a:pPr/>
              <a:t>9</a:t>
            </a:fld>
            <a:endParaRPr lang="it-IT"/>
          </a:p>
        </p:txBody>
      </p:sp>
      <p:sp>
        <p:nvSpPr>
          <p:cNvPr id="9" name="Titolo 1">
            <a:extLst>
              <a:ext uri="{FF2B5EF4-FFF2-40B4-BE49-F238E27FC236}">
                <a16:creationId xmlns:a16="http://schemas.microsoft.com/office/drawing/2014/main" id="{98A03030-CD2A-4E1F-BF46-16FE86231165}"/>
              </a:ext>
            </a:extLst>
          </p:cNvPr>
          <p:cNvSpPr>
            <a:spLocks noGrp="1"/>
          </p:cNvSpPr>
          <p:nvPr>
            <p:ph type="title"/>
          </p:nvPr>
        </p:nvSpPr>
        <p:spPr>
          <a:xfrm>
            <a:off x="928688" y="274638"/>
            <a:ext cx="8072437" cy="1143000"/>
          </a:xfrm>
        </p:spPr>
        <p:txBody>
          <a:bodyPr>
            <a:normAutofit/>
          </a:bodyPr>
          <a:lstStyle/>
          <a:p>
            <a:pPr algn="l"/>
            <a:r>
              <a:rPr lang="it-IT" sz="2400" b="1" dirty="0">
                <a:solidFill>
                  <a:srgbClr val="0070C0"/>
                </a:solidFill>
                <a:latin typeface="Dosis" panose="02010503020202060003" pitchFamily="2" charset="0"/>
                <a:ea typeface="Open Sans" panose="020B0606030504020204" pitchFamily="34" charset="0"/>
                <a:cs typeface="Open Sans" panose="020B0606030504020204" pitchFamily="34" charset="0"/>
              </a:rPr>
              <a:t>4. Scenario Planning: 7 possibili step per elaborare e condividere lo scenario prospettico (Impact Analysis)</a:t>
            </a:r>
          </a:p>
        </p:txBody>
      </p:sp>
      <p:sp>
        <p:nvSpPr>
          <p:cNvPr id="4" name="TextBox 3">
            <a:extLst>
              <a:ext uri="{FF2B5EF4-FFF2-40B4-BE49-F238E27FC236}">
                <a16:creationId xmlns:a16="http://schemas.microsoft.com/office/drawing/2014/main" id="{983EDA16-563F-44D9-A7BF-76CB9AE4188E}"/>
              </a:ext>
            </a:extLst>
          </p:cNvPr>
          <p:cNvSpPr txBox="1"/>
          <p:nvPr/>
        </p:nvSpPr>
        <p:spPr>
          <a:xfrm>
            <a:off x="755576" y="1916832"/>
            <a:ext cx="8437218" cy="3385542"/>
          </a:xfrm>
          <a:prstGeom prst="rect">
            <a:avLst/>
          </a:prstGeom>
          <a:noFill/>
        </p:spPr>
        <p:txBody>
          <a:bodyPr wrap="square" rtlCol="0">
            <a:spAutoFit/>
          </a:bodyPr>
          <a:lstStyle/>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COME </a:t>
            </a:r>
            <a:r>
              <a:rPr lang="en-US" u="sng" dirty="0">
                <a:solidFill>
                  <a:srgbClr val="0070C0"/>
                </a:solidFill>
                <a:latin typeface="Open Sans" panose="020B0606030504020204" pitchFamily="34" charset="0"/>
                <a:ea typeface="Open Sans" panose="020B0606030504020204" pitchFamily="34" charset="0"/>
                <a:cs typeface="Open Sans" panose="020B0606030504020204" pitchFamily="34" charset="0"/>
              </a:rPr>
              <a:t>MEGATREND E ALTRI CAMBIAMENTI DELL’AMBIENTE ESTERNO</a:t>
            </a: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INFLUENZERANNO</a:t>
            </a:r>
          </a:p>
          <a:p>
            <a:pPr algn="ctr"/>
            <a:endPar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 LE DINAMICHE DELLA DOMANDA E DELL’OFFERTA </a:t>
            </a:r>
          </a:p>
          <a:p>
            <a:pPr algn="ctr"/>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NEL BUSINESS DOVE SI PENSA DI SVOLGERE LE PROPRIE ATTIVITÀ </a:t>
            </a:r>
          </a:p>
          <a:p>
            <a:pPr algn="ctr"/>
            <a:endParaRPr lang="en-US" sz="20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lgn="ctr"/>
            <a:endParaRPr lang="en-US" dirty="0">
              <a:solidFill>
                <a:schemeClr val="tx2">
                  <a:lumMod val="60000"/>
                  <a:lumOff val="40000"/>
                </a:schemeClr>
              </a:solidFill>
              <a:latin typeface="DOSIS"/>
              <a:cs typeface="DOSIS"/>
            </a:endParaRPr>
          </a:p>
          <a:p>
            <a:pPr algn="ctr"/>
            <a:endParaRPr lang="en-US" dirty="0">
              <a:solidFill>
                <a:schemeClr val="tx2">
                  <a:lumMod val="60000"/>
                  <a:lumOff val="40000"/>
                </a:schemeClr>
              </a:solidFill>
              <a:latin typeface="DOSIS"/>
              <a:cs typeface="DOSIS"/>
            </a:endParaRPr>
          </a:p>
          <a:p>
            <a:pPr algn="ctr"/>
            <a:endParaRPr lang="en-US" dirty="0">
              <a:solidFill>
                <a:schemeClr val="tx2">
                  <a:lumMod val="60000"/>
                  <a:lumOff val="40000"/>
                </a:schemeClr>
              </a:solidFill>
              <a:latin typeface="DOSIS"/>
              <a:cs typeface="DOSIS"/>
            </a:endParaRPr>
          </a:p>
          <a:p>
            <a:pPr algn="ctr"/>
            <a:endParaRPr lang="en-US" dirty="0">
              <a:solidFill>
                <a:schemeClr val="tx2">
                  <a:lumMod val="60000"/>
                  <a:lumOff val="40000"/>
                </a:schemeClr>
              </a:solidFill>
              <a:latin typeface="DOSIS"/>
              <a:cs typeface="DOSIS"/>
            </a:endParaRPr>
          </a:p>
          <a:p>
            <a:pPr algn="ctr"/>
            <a:r>
              <a:rPr lang="en-US" sz="32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ALCUNI ESEMPI</a:t>
            </a:r>
          </a:p>
        </p:txBody>
      </p:sp>
    </p:spTree>
    <p:extLst>
      <p:ext uri="{BB962C8B-B14F-4D97-AF65-F5344CB8AC3E}">
        <p14:creationId xmlns:p14="http://schemas.microsoft.com/office/powerpoint/2010/main" val="390484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2996</TotalTime>
  <Words>1143</Words>
  <Application>Microsoft Macintosh PowerPoint</Application>
  <PresentationFormat>Presentazione su schermo (4:3)</PresentationFormat>
  <Paragraphs>165</Paragraphs>
  <Slides>15</Slides>
  <Notes>8</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15</vt:i4>
      </vt:variant>
    </vt:vector>
  </HeadingPairs>
  <TitlesOfParts>
    <vt:vector size="26" baseType="lpstr">
      <vt:lpstr>Arial</vt:lpstr>
      <vt:lpstr>Calibri</vt:lpstr>
      <vt:lpstr>Dense</vt:lpstr>
      <vt:lpstr>Dosis</vt:lpstr>
      <vt:lpstr>Dosis</vt:lpstr>
      <vt:lpstr>Gill Sans</vt:lpstr>
      <vt:lpstr>Open Sans</vt:lpstr>
      <vt:lpstr>Tahoma</vt:lpstr>
      <vt:lpstr>Times New Roman</vt:lpstr>
      <vt:lpstr>Wingdings</vt:lpstr>
      <vt:lpstr>Tema di Office</vt:lpstr>
      <vt:lpstr> DOVE STA ANDANDO IL MONDO?  Tra Megatrends e  Vecchie e nuove correlazioni :    «IMPACT  ANALYSIS»</vt:lpstr>
      <vt:lpstr>2. Scenario Planning: 7 possibili step per elaborare e condividere lo scenario prospettico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4. Scenario Planning: 7 possibili step per elaborare e condividere lo scenario prospettico (Impact Analysis)</vt:lpstr>
      <vt:lpstr>4. Scenario Planning: 7 possibili step per elaborare e condividere lo scenario prospettico (Impact Analysis)</vt:lpstr>
      <vt:lpstr>4. Scenario Planning: il 6 possibile step  Impact Analysis</vt:lpstr>
      <vt:lpstr>4. Scenario Planning: 7 possibili step per elaborare e condividere lo scenario prospettico (Impact Analysis)</vt:lpstr>
      <vt:lpstr>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Alessio</dc:creator>
  <cp:lastModifiedBy>Alberto Bubbio</cp:lastModifiedBy>
  <cp:revision>179</cp:revision>
  <cp:lastPrinted>2018-04-26T13:48:15Z</cp:lastPrinted>
  <dcterms:created xsi:type="dcterms:W3CDTF">2017-12-22T10:43:54Z</dcterms:created>
  <dcterms:modified xsi:type="dcterms:W3CDTF">2019-11-17T16:17:29Z</dcterms:modified>
</cp:coreProperties>
</file>