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94" r:id="rId2"/>
    <p:sldId id="407" r:id="rId3"/>
    <p:sldId id="434" r:id="rId4"/>
    <p:sldId id="450" r:id="rId5"/>
    <p:sldId id="302" r:id="rId6"/>
    <p:sldId id="379" r:id="rId7"/>
    <p:sldId id="383" r:id="rId8"/>
    <p:sldId id="384" r:id="rId9"/>
    <p:sldId id="385" r:id="rId10"/>
    <p:sldId id="386" r:id="rId11"/>
    <p:sldId id="380" r:id="rId12"/>
    <p:sldId id="369" r:id="rId13"/>
    <p:sldId id="370" r:id="rId14"/>
    <p:sldId id="447" r:id="rId15"/>
    <p:sldId id="371" r:id="rId16"/>
    <p:sldId id="313" r:id="rId17"/>
    <p:sldId id="448" r:id="rId18"/>
    <p:sldId id="451" r:id="rId19"/>
    <p:sldId id="452" r:id="rId20"/>
    <p:sldId id="449" r:id="rId21"/>
    <p:sldId id="453" r:id="rId22"/>
    <p:sldId id="280" r:id="rId23"/>
    <p:sldId id="372" r:id="rId24"/>
    <p:sldId id="318" r:id="rId25"/>
    <p:sldId id="423" r:id="rId26"/>
    <p:sldId id="446" r:id="rId27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8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6" autoAdjust="0"/>
    <p:restoredTop sz="94523" autoAdjust="0"/>
  </p:normalViewPr>
  <p:slideViewPr>
    <p:cSldViewPr>
      <p:cViewPr varScale="1">
        <p:scale>
          <a:sx n="104" d="100"/>
          <a:sy n="104" d="100"/>
        </p:scale>
        <p:origin x="184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74" y="-102"/>
      </p:cViewPr>
      <p:guideLst>
        <p:guide orient="horz" pos="2880"/>
        <p:guide pos="2160"/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F3D90-41F6-40B3-A9B7-C284A6EB8A4A}" type="datetimeFigureOut">
              <a:rPr lang="it-IT" smtClean="0"/>
              <a:pPr/>
              <a:t>01/12/19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C4FFD-598F-41ED-B16F-8319947297F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072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7F43A-58F7-4A85-9C67-426E7B2A2236}" type="datetimeFigureOut">
              <a:rPr lang="it-IT" smtClean="0"/>
              <a:t>01/12/19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2A509-5EE7-4404-97AB-E12BBBC574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038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2A509-5EE7-4404-97AB-E12BBBC574C2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0525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2A509-5EE7-4404-97AB-E12BBBC574C2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4889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2A509-5EE7-4404-97AB-E12BBBC574C2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8209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2A509-5EE7-4404-97AB-E12BBBC574C2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9373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2A509-5EE7-4404-97AB-E12BBBC574C2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1335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2A509-5EE7-4404-97AB-E12BBBC574C2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4584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2A509-5EE7-4404-97AB-E12BBBC574C2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82639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2A509-5EE7-4404-97AB-E12BBBC574C2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55047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2A509-5EE7-4404-97AB-E12BBBC574C2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53899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2A509-5EE7-4404-97AB-E12BBBC574C2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14180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2A509-5EE7-4404-97AB-E12BBBC574C2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3887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2A509-5EE7-4404-97AB-E12BBBC574C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76749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2A509-5EE7-4404-97AB-E12BBBC574C2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87185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2A509-5EE7-4404-97AB-E12BBBC574C2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42244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2A509-5EE7-4404-97AB-E12BBBC574C2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94696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2A509-5EE7-4404-97AB-E12BBBC574C2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57548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2A509-5EE7-4404-97AB-E12BBBC574C2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0791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2A509-5EE7-4404-97AB-E12BBBC574C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672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2A509-5EE7-4404-97AB-E12BBBC574C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4217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2A509-5EE7-4404-97AB-E12BBBC574C2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2734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2A509-5EE7-4404-97AB-E12BBBC574C2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1209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2A509-5EE7-4404-97AB-E12BBBC574C2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0738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2A509-5EE7-4404-97AB-E12BBBC574C2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2017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2A509-5EE7-4404-97AB-E12BBBC574C2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7880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ssio\Desktop\LIUC\Slide LiucBS Standard\Copertina Slide standard LIUC Business School 4-3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000240"/>
            <a:ext cx="7772400" cy="1584327"/>
          </a:xfrm>
        </p:spPr>
        <p:txBody>
          <a:bodyPr>
            <a:noAutofit/>
          </a:bodyPr>
          <a:lstStyle>
            <a:lvl1pPr>
              <a:defRPr sz="5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786190"/>
            <a:ext cx="6400800" cy="1328750"/>
          </a:xfrm>
        </p:spPr>
        <p:txBody>
          <a:bodyPr/>
          <a:lstStyle>
            <a:lvl1pPr marL="0" indent="0" algn="ctr">
              <a:buNone/>
              <a:defRPr u="none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5ABF039-8CCE-4B6B-8925-F59F841F712E}" type="datetime1">
              <a:rPr lang="it-IT" smtClean="0"/>
              <a:t>01/12/19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8E6FBDF-9E59-4A5B-9451-3F121C3E5AA2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8" name="Picture 2" descr="C:\Users\Alessio\Desktop\LIUC\Loghi BS\LBS-R_Neg_su-petrolio_A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-24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1DBB-12A3-4F2A-8C59-183B5A6ECCF4}" type="datetime1">
              <a:rPr lang="it-IT" smtClean="0"/>
              <a:t>01/12/19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0088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28662" y="274638"/>
            <a:ext cx="5786478" cy="5851525"/>
          </a:xfrm>
        </p:spPr>
        <p:txBody>
          <a:bodyPr vert="eaVert"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C97B-0CBE-4400-95D2-E618B21499AF}" type="datetime1">
              <a:rPr lang="it-IT" smtClean="0"/>
              <a:t>01/12/19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4B8C-26C6-4337-B1BA-A633F1A1FFC6}" type="datetime1">
              <a:rPr lang="it-IT" smtClean="0"/>
              <a:t>01/12/19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0100" y="4406900"/>
            <a:ext cx="792961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00100" y="2906713"/>
            <a:ext cx="792961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1000100" y="6356350"/>
            <a:ext cx="2133600" cy="365125"/>
          </a:xfrm>
        </p:spPr>
        <p:txBody>
          <a:bodyPr/>
          <a:lstStyle/>
          <a:p>
            <a:fld id="{6033AB90-814D-4357-BA4A-598C5DDF5854}" type="datetime1">
              <a:rPr lang="it-IT" smtClean="0"/>
              <a:t>01/12/19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605226" y="6356350"/>
            <a:ext cx="28956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62028" y="1600200"/>
            <a:ext cx="389572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62556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B594-9478-4709-BC60-8D24C81E2060}" type="datetime1">
              <a:rPr lang="it-IT" smtClean="0"/>
              <a:t>01/12/19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00100" y="1535113"/>
            <a:ext cx="37862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00100" y="2174875"/>
            <a:ext cx="37862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88794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88794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26E4-24B9-4689-B4FB-D99B7C282187}" type="datetime1">
              <a:rPr lang="it-IT" smtClean="0"/>
              <a:t>01/12/19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11E2-803F-4546-B4E7-5D29C549CE2D}" type="datetime1">
              <a:rPr lang="it-IT" smtClean="0"/>
              <a:t>01/12/19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EFCF-9306-4158-A3D9-A3C787C06805}" type="datetime1">
              <a:rPr lang="it-IT" smtClean="0"/>
              <a:t>01/12/19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8662" y="273050"/>
            <a:ext cx="292895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00496" y="273050"/>
            <a:ext cx="492922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28662" y="1435100"/>
            <a:ext cx="292895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8A26A-001E-43FC-8025-A262805A08EB}" type="datetime1">
              <a:rPr lang="it-IT" smtClean="0"/>
              <a:t>01/12/19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6591-538E-4089-9BB3-648A05C43D55}" type="datetime1">
              <a:rPr lang="it-IT" smtClean="0"/>
              <a:t>01/12/19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807249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28662" y="1600200"/>
            <a:ext cx="807249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9382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7808A77-7AFB-451E-8C50-BCEE576A8351}" type="datetime1">
              <a:rPr lang="it-IT" smtClean="0"/>
              <a:t>01/12/19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50043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79611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8E6FBDF-9E59-4A5B-9451-3F121C3E5AA2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3074" name="Picture 2" descr="C:\Users\Alessio\Desktop\LIUC\Banda Laterale Slide standard LIUC Business School 4-3.png"/>
          <p:cNvPicPr>
            <a:picLocks noChangeAspect="1" noChangeArrowheads="1"/>
          </p:cNvPicPr>
          <p:nvPr userDrawn="1"/>
        </p:nvPicPr>
        <p:blipFill>
          <a:blip r:embed="rId13"/>
          <a:srcRect r="91407"/>
          <a:stretch>
            <a:fillRect/>
          </a:stretch>
        </p:blipFill>
        <p:spPr bwMode="auto">
          <a:xfrm>
            <a:off x="0" y="0"/>
            <a:ext cx="785786" cy="6858000"/>
          </a:xfrm>
          <a:prstGeom prst="rect">
            <a:avLst/>
          </a:prstGeom>
          <a:noFill/>
        </p:spPr>
      </p:pic>
      <p:pic>
        <p:nvPicPr>
          <p:cNvPr id="7" name="Picture 2" descr="C:\Users\Alessio\Desktop\LIUC\Loghi BS\LBS-R_Neg_su-petrolio_A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85728"/>
            <a:ext cx="785786" cy="78578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" y="2553884"/>
            <a:ext cx="9144000" cy="2243268"/>
          </a:xfrm>
        </p:spPr>
        <p:txBody>
          <a:bodyPr vert="horz" lIns="77925" tIns="38963" rIns="77925" bIns="38963" rtlCol="0" anchor="ctr">
            <a:noAutofit/>
          </a:bodyPr>
          <a:lstStyle/>
          <a:p>
            <a:pPr defTabSz="779252">
              <a:defRPr/>
            </a:pPr>
            <a:br>
              <a:rPr lang="it-IT" sz="3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502020104020203" pitchFamily="34" charset="-79"/>
              </a:rPr>
            </a:br>
            <a:br>
              <a:rPr lang="it-IT" sz="3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</a:br>
            <a:r>
              <a:rPr lang="it-IT" sz="3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 «</a:t>
            </a:r>
            <a:r>
              <a:rPr lang="it-IT" sz="31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SCENARIO PLANNING»:</a:t>
            </a:r>
            <a:br>
              <a:rPr lang="it-IT" sz="31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1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 ricerca del futuro</a:t>
            </a:r>
            <a:br>
              <a:rPr lang="it-IT" sz="31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31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1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Alcuni differenti approcci proposti dalla letteratura</a:t>
            </a:r>
            <a:br>
              <a:rPr lang="it-IT" sz="31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31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31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6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Alberto Bubbio</a:t>
            </a:r>
            <a:br>
              <a:rPr lang="it-IT" sz="16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6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A.  2019 - 2020</a:t>
            </a:r>
            <a:endParaRPr lang="it-IT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30" name="Titolo 1"/>
          <p:cNvSpPr txBox="1">
            <a:spLocks/>
          </p:cNvSpPr>
          <p:nvPr/>
        </p:nvSpPr>
        <p:spPr>
          <a:xfrm>
            <a:off x="1547664" y="1094730"/>
            <a:ext cx="5708694" cy="750094"/>
          </a:xfrm>
          <a:prstGeom prst="rect">
            <a:avLst/>
          </a:prstGeom>
        </p:spPr>
        <p:txBody>
          <a:bodyPr lIns="77925" tIns="38963" rIns="77925" bIns="38963" anchor="ctr"/>
          <a:lstStyle>
            <a:lvl1pPr lvl="0" algn="ctr" defTabSz="914400" eaLnBrk="1" latinLnBrk="0" hangingPunct="1">
              <a:buNone/>
              <a:defRPr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502020104020203" pitchFamily="34" charset="-79"/>
                <a:ea typeface="+mj-ea"/>
                <a:cs typeface="Gill Sans" panose="020B0502020104020203" pitchFamily="34" charset="-79"/>
              </a:defRPr>
            </a:lvl1pPr>
          </a:lstStyle>
          <a:p>
            <a:pPr>
              <a:defRPr/>
            </a:pPr>
            <a:r>
              <a:rPr lang="it-IT" sz="2400" dirty="0" err="1"/>
              <a:t>Topic</a:t>
            </a:r>
            <a:r>
              <a:rPr lang="it-IT" sz="2400" dirty="0"/>
              <a:t> 9 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24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928662" y="-99392"/>
            <a:ext cx="807249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3. Alcuni possibili approcci alla pianificazione dello scenario: la versione di </a:t>
            </a:r>
            <a:r>
              <a:rPr lang="it-IT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Dipak</a:t>
            </a:r>
            <a:r>
              <a:rPr 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R. </a:t>
            </a:r>
            <a:r>
              <a:rPr lang="it-IT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Pant</a:t>
            </a:r>
            <a:endParaRPr lang="it-IT" sz="2400" b="1" i="1" dirty="0">
              <a:solidFill>
                <a:srgbClr val="0070C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99592" y="1052736"/>
            <a:ext cx="8170357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0070C0"/>
              </a:buClr>
              <a:buSzPct val="100000"/>
            </a:pPr>
            <a:endParaRPr lang="it-IT" altLang="it-IT" sz="2000" b="1" i="1" dirty="0">
              <a:solidFill>
                <a:srgbClr val="0070C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>
                <a:srgbClr val="0070C0"/>
              </a:buClr>
              <a:buSzPct val="100000"/>
            </a:pPr>
            <a:r>
              <a:rPr lang="it-IT" altLang="it-IT" sz="20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LO SCENARIO NON HA L’OBIETTIVO DI ESSERE UNA CERTEZZA</a:t>
            </a:r>
            <a:endParaRPr lang="pt-BR" altLang="it-IT" sz="2000" b="1" i="1" dirty="0">
              <a:solidFill>
                <a:srgbClr val="0070C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>
                <a:srgbClr val="0070C0"/>
              </a:buClr>
              <a:buSzPct val="100000"/>
            </a:pPr>
            <a:endParaRPr lang="pt-BR" altLang="it-IT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ct val="0"/>
              </a:spcBef>
              <a:buClr>
                <a:srgbClr val="0070C0"/>
              </a:buClr>
              <a:buSzPct val="100000"/>
            </a:pPr>
            <a:endParaRPr lang="pt-BR" altLang="it-IT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spcBef>
                <a:spcPct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</a:pPr>
            <a:r>
              <a:rPr lang="it-IT" altLang="it-IT" sz="240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Gli scenari non sono mai stati pensati per essere esatti ed accurati nell’indovinare il futuro</a:t>
            </a:r>
          </a:p>
          <a:p>
            <a:pPr marL="342900" indent="-342900" algn="just">
              <a:spcBef>
                <a:spcPct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</a:pPr>
            <a:r>
              <a:rPr lang="it-IT" altLang="it-IT" sz="240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futuro non si indovina, ma si costruisce, si immagina; e poi si tende verso l’immagine del futuro migliore possibile, ottimale e plausibile</a:t>
            </a:r>
          </a:p>
          <a:p>
            <a:pPr marL="342900" indent="-342900" algn="just">
              <a:spcBef>
                <a:spcPct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</a:pPr>
            <a:r>
              <a:rPr lang="it-IT" altLang="it-IT" sz="240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Gli scenari aiutano ad immaginare e anche a tendere verso l’immagine migliore</a:t>
            </a:r>
          </a:p>
          <a:p>
            <a:pPr marL="342900" indent="-342900" algn="just">
              <a:spcBef>
                <a:spcPct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</a:pPr>
            <a:r>
              <a:rPr lang="it-IT" altLang="it-IT" sz="240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Gli scenari forniscono una direzionalità, rompono l’impasse e l’inerzia, e aiutano ad avere uno sguardo calmo di lungo termine e di decidere per il bene di tutti</a:t>
            </a:r>
          </a:p>
        </p:txBody>
      </p:sp>
    </p:spTree>
    <p:extLst>
      <p:ext uri="{BB962C8B-B14F-4D97-AF65-F5344CB8AC3E}">
        <p14:creationId xmlns:p14="http://schemas.microsoft.com/office/powerpoint/2010/main" val="163916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928662" y="-99392"/>
            <a:ext cx="807249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Alcuni possibili approcci alla pianificazione dello scenario:</a:t>
            </a:r>
          </a:p>
          <a:p>
            <a:pPr algn="l"/>
            <a:r>
              <a:rPr 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3 . La versione di </a:t>
            </a:r>
            <a:r>
              <a:rPr lang="it-IT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Dipak</a:t>
            </a:r>
            <a:r>
              <a:rPr 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R. </a:t>
            </a:r>
            <a:r>
              <a:rPr lang="it-IT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Pant</a:t>
            </a:r>
            <a:endParaRPr lang="it-IT" sz="2400" b="1" i="1" dirty="0">
              <a:solidFill>
                <a:srgbClr val="0070C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611758" y="2420888"/>
            <a:ext cx="8640762" cy="2230438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Il futuro non si indovina, il futuro si progetta e si costruisce con </a:t>
            </a:r>
            <a:br>
              <a:rPr 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il presagio (</a:t>
            </a:r>
            <a:r>
              <a:rPr lang="it-IT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scenarizzazione</a:t>
            </a:r>
            <a:r>
              <a:rPr 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),</a:t>
            </a:r>
            <a:br>
              <a:rPr 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con la lungimiranza, con la buona volontà e con la determinazione.</a:t>
            </a:r>
            <a:br>
              <a:rPr 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br>
              <a:rPr 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Homo </a:t>
            </a:r>
            <a:r>
              <a:rPr lang="it-IT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faber</a:t>
            </a:r>
            <a:r>
              <a:rPr 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it-IT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fortunae</a:t>
            </a:r>
            <a:r>
              <a:rPr 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it-IT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suae</a:t>
            </a:r>
            <a:endParaRPr lang="it-IT" sz="2400" b="1" i="1" dirty="0">
              <a:solidFill>
                <a:srgbClr val="0070C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07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8662" y="-99392"/>
            <a:ext cx="8072494" cy="1143000"/>
          </a:xfrm>
        </p:spPr>
        <p:txBody>
          <a:bodyPr>
            <a:normAutofit/>
          </a:bodyPr>
          <a:lstStyle/>
          <a:p>
            <a:pPr algn="l"/>
            <a:r>
              <a:rPr 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Alcuni possibili approcci alla pianificazione dello scenario: </a:t>
            </a:r>
            <a:br>
              <a:rPr 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4. l’approccio dell’ Harvard Business School (D. </a:t>
            </a:r>
            <a:r>
              <a:rPr lang="it-IT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Garvin</a:t>
            </a:r>
            <a:r>
              <a:rPr 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Rettangolo 17"/>
          <p:cNvSpPr>
            <a:spLocks noChangeArrowheads="1"/>
          </p:cNvSpPr>
          <p:nvPr/>
        </p:nvSpPr>
        <p:spPr bwMode="auto">
          <a:xfrm>
            <a:off x="1029072" y="980728"/>
            <a:ext cx="843947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pt-BR" altLang="it-IT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pt-BR" altLang="it-IT" sz="18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Scenario Planning Component</a:t>
            </a:r>
            <a:r>
              <a:rPr lang="pt-BR" altLang="it-IT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endParaRPr lang="pt-BR" altLang="it-IT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5" t="40301" r="29721" b="17767"/>
          <a:stretch/>
        </p:blipFill>
        <p:spPr bwMode="auto">
          <a:xfrm>
            <a:off x="1017559" y="1916832"/>
            <a:ext cx="7128792" cy="4032448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8091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7"/>
          <p:cNvSpPr>
            <a:spLocks noChangeArrowheads="1"/>
          </p:cNvSpPr>
          <p:nvPr/>
        </p:nvSpPr>
        <p:spPr bwMode="auto">
          <a:xfrm>
            <a:off x="1029072" y="1835532"/>
            <a:ext cx="84394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BR" altLang="it-IT" sz="18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Scenario Planning Stages</a:t>
            </a:r>
            <a:endParaRPr lang="pt-BR" altLang="it-IT" b="1" i="1" dirty="0">
              <a:solidFill>
                <a:srgbClr val="0070C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8" t="27991" r="36850" b="25733"/>
          <a:stretch/>
        </p:blipFill>
        <p:spPr bwMode="auto">
          <a:xfrm>
            <a:off x="2411760" y="2509605"/>
            <a:ext cx="468052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928662" y="-99392"/>
            <a:ext cx="8072494" cy="1143000"/>
          </a:xfrm>
        </p:spPr>
        <p:txBody>
          <a:bodyPr>
            <a:normAutofit/>
          </a:bodyPr>
          <a:lstStyle/>
          <a:p>
            <a:pPr algn="l"/>
            <a:r>
              <a:rPr 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Alcuni possibili approcci alla pianificazione dello scenario: </a:t>
            </a:r>
            <a:br>
              <a:rPr 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4. l’approccio dell’ Harvard Business School (David </a:t>
            </a:r>
            <a:r>
              <a:rPr lang="it-IT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Garvin</a:t>
            </a:r>
            <a:r>
              <a:rPr 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4415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16824" cy="780685"/>
          </a:xfrm>
        </p:spPr>
        <p:txBody>
          <a:bodyPr>
            <a:normAutofit fontScale="90000"/>
          </a:bodyPr>
          <a:lstStyle/>
          <a:p>
            <a:pPr algn="l"/>
            <a:br>
              <a:rPr lang="it-IT" sz="24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5. L’ approccio del Global Business Network  </a:t>
            </a:r>
            <a:r>
              <a:rPr 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Gbn</a:t>
            </a:r>
            <a:r>
              <a:rPr 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2400" b="1" i="1" dirty="0">
              <a:solidFill>
                <a:srgbClr val="0070C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6" name="Rettangolo 17"/>
          <p:cNvSpPr>
            <a:spLocks noChangeArrowheads="1"/>
          </p:cNvSpPr>
          <p:nvPr/>
        </p:nvSpPr>
        <p:spPr bwMode="auto">
          <a:xfrm>
            <a:off x="827584" y="1292562"/>
            <a:ext cx="8134598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pt-BR" altLang="it-IT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The </a:t>
            </a:r>
            <a:r>
              <a:rPr lang="pt-BR" altLang="it-IT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art</a:t>
            </a:r>
            <a:r>
              <a:rPr lang="pt-BR" altLang="it-IT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pt-BR" altLang="it-IT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of</a:t>
            </a:r>
            <a:r>
              <a:rPr lang="pt-BR" altLang="it-IT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pt-BR" altLang="it-IT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Long</a:t>
            </a:r>
            <a:r>
              <a:rPr lang="pt-BR" altLang="it-IT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 </a:t>
            </a:r>
            <a:r>
              <a:rPr lang="pt-BR" altLang="it-IT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View</a:t>
            </a:r>
            <a:endParaRPr lang="pt-BR" altLang="it-IT" sz="2800" b="1" i="1" dirty="0">
              <a:solidFill>
                <a:srgbClr val="0070C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pt-BR" altLang="it-IT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(Schwartz, 1991) in 8 </a:t>
            </a:r>
            <a:r>
              <a:rPr lang="pt-BR" altLang="it-IT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steps</a:t>
            </a:r>
            <a:r>
              <a:rPr lang="pt-BR" alt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pt-BR" altLang="it-IT" sz="2400" b="1" i="1" dirty="0">
              <a:solidFill>
                <a:srgbClr val="0070C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514350" indent="-514350" algn="just" eaLnBrk="1" hangingPunct="1">
              <a:spcBef>
                <a:spcPct val="0"/>
              </a:spcBef>
              <a:buFont typeface="+mj-lt"/>
              <a:buAutoNum type="arabicParenR"/>
            </a:pPr>
            <a:r>
              <a:rPr lang="pt-BR" altLang="it-IT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Identificare</a:t>
            </a:r>
            <a:r>
              <a:rPr lang="pt-BR" alt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una </a:t>
            </a:r>
            <a:r>
              <a:rPr lang="pt-BR" altLang="it-IT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situazione</a:t>
            </a:r>
            <a:r>
              <a:rPr lang="pt-BR" alt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o um problema da </a:t>
            </a:r>
            <a:r>
              <a:rPr lang="pt-BR" altLang="it-IT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cui</a:t>
            </a:r>
            <a:r>
              <a:rPr lang="pt-BR" alt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pt-BR" altLang="it-IT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muovere</a:t>
            </a:r>
            <a:r>
              <a:rPr lang="pt-BR" alt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;</a:t>
            </a:r>
          </a:p>
          <a:p>
            <a:pPr marL="514350" indent="-514350" algn="just" eaLnBrk="1" hangingPunct="1">
              <a:spcBef>
                <a:spcPct val="0"/>
              </a:spcBef>
              <a:buFont typeface="+mj-lt"/>
              <a:buAutoNum type="arabicParenR"/>
            </a:pPr>
            <a:r>
              <a:rPr lang="pt-BR" altLang="it-IT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Elencare</a:t>
            </a:r>
            <a:r>
              <a:rPr lang="pt-BR" alt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pt-BR" altLang="it-IT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i</a:t>
            </a:r>
            <a:r>
              <a:rPr lang="pt-BR" alt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«Key </a:t>
            </a:r>
            <a:r>
              <a:rPr lang="pt-BR" altLang="it-IT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factors</a:t>
            </a:r>
            <a:r>
              <a:rPr lang="pt-BR" alt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» </a:t>
            </a:r>
            <a:r>
              <a:rPr lang="pt-BR" altLang="it-IT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dell’ambiente</a:t>
            </a:r>
            <a:r>
              <a:rPr lang="pt-BR" alt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pt-BR" altLang="it-IT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i</a:t>
            </a:r>
            <a:r>
              <a:rPr lang="pt-BR" alt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pt-BR" altLang="it-IT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cui</a:t>
            </a:r>
            <a:r>
              <a:rPr lang="pt-BR" alt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si opera</a:t>
            </a:r>
          </a:p>
          <a:p>
            <a:pPr marL="514350" indent="-514350" algn="just" eaLnBrk="1" hangingPunct="1">
              <a:spcBef>
                <a:spcPct val="0"/>
              </a:spcBef>
              <a:buFont typeface="+mj-lt"/>
              <a:buAutoNum type="arabicParenR"/>
            </a:pPr>
            <a:r>
              <a:rPr lang="pt-BR" altLang="it-IT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Individuare</a:t>
            </a:r>
            <a:r>
              <a:rPr lang="pt-BR" alt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pt-BR" altLang="it-IT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le</a:t>
            </a:r>
            <a:r>
              <a:rPr lang="pt-BR" alt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«</a:t>
            </a:r>
            <a:r>
              <a:rPr lang="pt-BR" altLang="it-IT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Driving</a:t>
            </a:r>
            <a:r>
              <a:rPr lang="pt-BR" alt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forces» </a:t>
            </a:r>
            <a:r>
              <a:rPr lang="pt-BR" altLang="it-IT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del</a:t>
            </a:r>
            <a:r>
              <a:rPr lang="pt-BR" alt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pt-BR" altLang="it-IT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macro-ambiente</a:t>
            </a:r>
            <a:r>
              <a:rPr lang="pt-BR" alt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pt-BR" altLang="it-IT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che</a:t>
            </a:r>
            <a:r>
              <a:rPr lang="pt-BR" alt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pt-BR" altLang="it-IT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possono</a:t>
            </a:r>
            <a:r>
              <a:rPr lang="pt-BR" alt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pt-BR" altLang="it-IT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modificare</a:t>
            </a:r>
            <a:r>
              <a:rPr lang="pt-BR" alt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pt-BR" altLang="it-IT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i</a:t>
            </a:r>
            <a:r>
              <a:rPr lang="pt-BR" alt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pt-BR" altLang="it-IT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F.c.s</a:t>
            </a:r>
            <a:r>
              <a:rPr lang="pt-BR" alt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.;</a:t>
            </a:r>
          </a:p>
          <a:p>
            <a:pPr marL="514350" indent="-514350" algn="just" eaLnBrk="1" hangingPunct="1">
              <a:spcBef>
                <a:spcPct val="0"/>
              </a:spcBef>
              <a:buFont typeface="+mj-lt"/>
              <a:buAutoNum type="arabicParenR"/>
            </a:pPr>
            <a:r>
              <a:rPr lang="pt-BR" altLang="it-IT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Definirne</a:t>
            </a:r>
            <a:r>
              <a:rPr lang="pt-BR" alt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pt-BR" altLang="it-IT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l’importanza</a:t>
            </a:r>
            <a:r>
              <a:rPr lang="pt-BR" alt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e </a:t>
            </a:r>
            <a:r>
              <a:rPr lang="pt-BR" altLang="it-IT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l’incertezza</a:t>
            </a:r>
            <a:r>
              <a:rPr lang="pt-BR" alt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;</a:t>
            </a:r>
          </a:p>
          <a:p>
            <a:pPr marL="514350" indent="-514350" algn="just" eaLnBrk="1" hangingPunct="1">
              <a:spcBef>
                <a:spcPct val="0"/>
              </a:spcBef>
              <a:buFont typeface="+mj-lt"/>
              <a:buAutoNum type="arabicParenR"/>
            </a:pPr>
            <a:r>
              <a:rPr lang="pt-BR" altLang="it-IT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Descrivere</a:t>
            </a:r>
            <a:r>
              <a:rPr lang="pt-BR" alt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pt-BR" altLang="it-IT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lo</a:t>
            </a:r>
            <a:r>
              <a:rPr lang="pt-BR" alt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pt-BR" altLang="it-IT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scenario</a:t>
            </a:r>
            <a:r>
              <a:rPr lang="pt-BR" alt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o </a:t>
            </a:r>
            <a:r>
              <a:rPr lang="pt-BR" altLang="it-IT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gli</a:t>
            </a:r>
            <a:r>
              <a:rPr lang="pt-BR" alt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pt-BR" altLang="it-IT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scenari</a:t>
            </a:r>
            <a:r>
              <a:rPr lang="pt-BR" alt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pt-BR" altLang="it-IT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che</a:t>
            </a:r>
            <a:r>
              <a:rPr lang="pt-BR" alt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ne </a:t>
            </a:r>
            <a:r>
              <a:rPr lang="pt-BR" altLang="it-IT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scaturiscono</a:t>
            </a:r>
            <a:r>
              <a:rPr lang="pt-BR" alt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;</a:t>
            </a:r>
          </a:p>
          <a:p>
            <a:pPr marL="514350" indent="-514350" algn="just" eaLnBrk="1" hangingPunct="1">
              <a:spcBef>
                <a:spcPct val="0"/>
              </a:spcBef>
              <a:buFont typeface="+mj-lt"/>
              <a:buAutoNum type="arabicParenR"/>
            </a:pPr>
            <a:r>
              <a:rPr lang="pt-BR" alt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Porre </a:t>
            </a:r>
            <a:r>
              <a:rPr lang="pt-BR" altLang="it-IT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sotto</a:t>
            </a:r>
            <a:r>
              <a:rPr lang="pt-BR" alt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pt-BR" altLang="it-IT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i</a:t>
            </a:r>
            <a:r>
              <a:rPr lang="pt-BR" alt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pt-BR" altLang="it-IT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riflettori</a:t>
            </a:r>
            <a:r>
              <a:rPr lang="pt-BR" alt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pt-BR" altLang="it-IT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quello</a:t>
            </a:r>
            <a:r>
              <a:rPr lang="pt-BR" alt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/</a:t>
            </a:r>
            <a:r>
              <a:rPr lang="pt-BR" altLang="it-IT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i</a:t>
            </a:r>
            <a:r>
              <a:rPr lang="pt-BR" alt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pt-BR" altLang="it-IT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prescelti</a:t>
            </a:r>
            <a:r>
              <a:rPr lang="pt-BR" alt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;</a:t>
            </a:r>
          </a:p>
          <a:p>
            <a:pPr marL="514350" indent="-514350" algn="just" eaLnBrk="1" hangingPunct="1">
              <a:spcBef>
                <a:spcPct val="0"/>
              </a:spcBef>
              <a:buFont typeface="+mj-lt"/>
              <a:buAutoNum type="arabicParenR"/>
            </a:pPr>
            <a:r>
              <a:rPr lang="pt-BR" altLang="it-IT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Implicazioni</a:t>
            </a:r>
            <a:r>
              <a:rPr lang="pt-BR" alt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</a:p>
          <a:p>
            <a:pPr marL="514350" indent="-514350" algn="just" eaLnBrk="1" hangingPunct="1">
              <a:spcBef>
                <a:spcPct val="0"/>
              </a:spcBef>
              <a:buFont typeface="+mj-lt"/>
              <a:buAutoNum type="arabicParenR"/>
            </a:pPr>
            <a:r>
              <a:rPr lang="pt-BR" altLang="it-IT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Selezionare</a:t>
            </a:r>
            <a:r>
              <a:rPr lang="pt-BR" alt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pt-BR" altLang="it-IT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degli</a:t>
            </a:r>
            <a:r>
              <a:rPr lang="pt-BR" alt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pt-BR" altLang="it-IT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indicatori</a:t>
            </a:r>
            <a:r>
              <a:rPr lang="pt-BR" alt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per </a:t>
            </a:r>
            <a:r>
              <a:rPr lang="pt-BR" altLang="it-IT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seguirne</a:t>
            </a:r>
            <a:r>
              <a:rPr lang="pt-BR" alt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pt-BR" altLang="it-IT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l’evoluzione</a:t>
            </a:r>
            <a:endParaRPr lang="pt-BR" altLang="it-IT" sz="2400" b="1" i="1" dirty="0">
              <a:solidFill>
                <a:srgbClr val="0070C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78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6671483" cy="780685"/>
          </a:xfrm>
        </p:spPr>
        <p:txBody>
          <a:bodyPr>
            <a:normAutofit fontScale="90000"/>
          </a:bodyPr>
          <a:lstStyle/>
          <a:p>
            <a:pPr algn="l"/>
            <a:br>
              <a:rPr lang="it-IT" sz="24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6 . L’ </a:t>
            </a:r>
            <a:r>
              <a:rPr 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Oxford Scenario Planning </a:t>
            </a:r>
            <a:r>
              <a:rPr lang="it-IT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r>
              <a:rPr lang="it-IT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it-IT" sz="2400" dirty="0">
                <a:solidFill>
                  <a:srgbClr val="0070C0"/>
                </a:solidFill>
              </a:rPr>
            </a:br>
            <a:endParaRPr lang="it-IT" sz="2400" b="1" dirty="0">
              <a:solidFill>
                <a:srgbClr val="0070C0"/>
              </a:solidFill>
              <a:latin typeface="Dosis" panose="02010503020202060003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6" name="Rettangolo 17"/>
          <p:cNvSpPr>
            <a:spLocks noChangeArrowheads="1"/>
          </p:cNvSpPr>
          <p:nvPr/>
        </p:nvSpPr>
        <p:spPr bwMode="auto">
          <a:xfrm>
            <a:off x="827584" y="2132856"/>
            <a:ext cx="813459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pt-BR" altLang="it-IT" sz="36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it-IT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scenario planning </a:t>
            </a:r>
            <a:r>
              <a:rPr lang="it-IT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it-IT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learners</a:t>
            </a:r>
            <a:r>
              <a:rPr lang="it-IT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it-IT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ideally</a:t>
            </a:r>
            <a:r>
              <a:rPr lang="it-IT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t-IT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done</a:t>
            </a:r>
            <a:r>
              <a:rPr lang="it-IT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it-IT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it-IT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it-IT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it-IT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(Ramirez e Wilkinson, 2016)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t-I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pt-BR" altLang="it-IT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6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4097" name="Picture 1" descr="page59image42120816">
            <a:extLst>
              <a:ext uri="{FF2B5EF4-FFF2-40B4-BE49-F238E27FC236}">
                <a16:creationId xmlns:a16="http://schemas.microsoft.com/office/drawing/2014/main" id="{D2AF136A-1A7D-634A-8656-8F880CF86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5921"/>
            <a:ext cx="8208912" cy="561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B3DA656-3D3C-D147-9690-BD2FF0B42C75}"/>
              </a:ext>
            </a:extLst>
          </p:cNvPr>
          <p:cNvSpPr txBox="1"/>
          <p:nvPr/>
        </p:nvSpPr>
        <p:spPr>
          <a:xfrm>
            <a:off x="827584" y="118373"/>
            <a:ext cx="9857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Elementi chiave nella progettazione dell'intervento di scenario planning </a:t>
            </a:r>
          </a:p>
          <a:p>
            <a:r>
              <a:rPr lang="it-IT" b="1" dirty="0">
                <a:solidFill>
                  <a:srgbClr val="0070C0"/>
                </a:solidFill>
              </a:rPr>
              <a:t>(</a:t>
            </a:r>
            <a:r>
              <a:rPr lang="it-IT" b="1" dirty="0" err="1">
                <a:solidFill>
                  <a:srgbClr val="0070C0"/>
                </a:solidFill>
              </a:rPr>
              <a:t>Ramìrez</a:t>
            </a:r>
            <a:r>
              <a:rPr lang="it-IT" b="1" dirty="0">
                <a:solidFill>
                  <a:srgbClr val="0070C0"/>
                </a:solidFill>
              </a:rPr>
              <a:t> e Wilkinson, 2016) Oxford </a:t>
            </a:r>
            <a:r>
              <a:rPr lang="it-IT" b="1" dirty="0" err="1">
                <a:solidFill>
                  <a:srgbClr val="0070C0"/>
                </a:solidFill>
              </a:rPr>
              <a:t>Institute</a:t>
            </a:r>
            <a:r>
              <a:rPr lang="it-IT" b="1" dirty="0"/>
              <a:t>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3179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6671483" cy="780685"/>
          </a:xfrm>
        </p:spPr>
        <p:txBody>
          <a:bodyPr>
            <a:normAutofit fontScale="90000"/>
          </a:bodyPr>
          <a:lstStyle/>
          <a:p>
            <a:pPr algn="l"/>
            <a:br>
              <a:rPr lang="it-IT" sz="24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7. HHL – Roland Berger </a:t>
            </a:r>
            <a:r>
              <a:rPr lang="it-IT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Approach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br>
              <a:rPr lang="it-IT" sz="2400" dirty="0">
                <a:solidFill>
                  <a:srgbClr val="0070C0"/>
                </a:solidFill>
              </a:rPr>
            </a:br>
            <a:endParaRPr lang="it-IT" sz="2400" b="1" dirty="0">
              <a:solidFill>
                <a:srgbClr val="0070C0"/>
              </a:solidFill>
              <a:latin typeface="Dosis" panose="02010503020202060003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9D0366A-8D04-BB4D-B99F-C6134C4F36E9}"/>
              </a:ext>
            </a:extLst>
          </p:cNvPr>
          <p:cNvSpPr txBox="1"/>
          <p:nvPr/>
        </p:nvSpPr>
        <p:spPr>
          <a:xfrm flipH="1" flipV="1">
            <a:off x="1261104" y="1710100"/>
            <a:ext cx="7594864" cy="452721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025" name="Picture 1" descr="page62image42108752">
            <a:extLst>
              <a:ext uri="{FF2B5EF4-FFF2-40B4-BE49-F238E27FC236}">
                <a16:creationId xmlns:a16="http://schemas.microsoft.com/office/drawing/2014/main" id="{8EF77006-788C-074F-BCDD-FB4C25335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82272"/>
            <a:ext cx="8028384" cy="415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684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920880" cy="780685"/>
          </a:xfrm>
        </p:spPr>
        <p:txBody>
          <a:bodyPr>
            <a:normAutofit fontScale="90000"/>
          </a:bodyPr>
          <a:lstStyle/>
          <a:p>
            <a:pPr algn="l"/>
            <a:br>
              <a:rPr lang="it-IT" sz="24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it-IT" sz="24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7 .HHL e Roland Berger </a:t>
            </a:r>
            <a:r>
              <a:rPr lang="it-IT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approach</a:t>
            </a:r>
            <a:br>
              <a:rPr lang="it-IT" sz="2400" dirty="0">
                <a:solidFill>
                  <a:srgbClr val="0070C0"/>
                </a:solidFill>
              </a:rPr>
            </a:br>
            <a:endParaRPr lang="it-IT" sz="2400" b="1" dirty="0">
              <a:solidFill>
                <a:srgbClr val="0070C0"/>
              </a:solidFill>
              <a:latin typeface="Dosis" panose="02010503020202060003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6" name="Rettangolo 17"/>
          <p:cNvSpPr>
            <a:spLocks noChangeArrowheads="1"/>
          </p:cNvSpPr>
          <p:nvPr/>
        </p:nvSpPr>
        <p:spPr bwMode="auto">
          <a:xfrm>
            <a:off x="1009402" y="3478774"/>
            <a:ext cx="8134598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it-IT" i="1" dirty="0">
                <a:solidFill>
                  <a:srgbClr val="0070C0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it-IT" i="1" dirty="0">
              <a:solidFill>
                <a:srgbClr val="0070C0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/>
              <a:t>. </a:t>
            </a:r>
            <a:endParaRPr lang="it-IT" sz="2800" dirty="0"/>
          </a:p>
          <a:p>
            <a:pPr algn="ctr" eaLnBrk="1" hangingPunct="1">
              <a:spcBef>
                <a:spcPct val="0"/>
              </a:spcBef>
              <a:buNone/>
            </a:pPr>
            <a:endParaRPr lang="pt-BR" altLang="it-IT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3F6FEC8-1361-7749-9D48-88B30CE54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898" y="976074"/>
            <a:ext cx="8134598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L'approccio si basa sul tradizionale processo di scenario planning composto da 6 fasi: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b="0" i="1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altLang="it-IT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kumimoji="0" lang="it-IT" altLang="it-IT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 Definizione dell'obiettivo: la prima fase consiste nello stabilire lo scopo del progetto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altLang="it-IT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kumimoji="0" lang="it-IT" altLang="it-IT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it-IT" altLang="it-IT" b="0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Perception</a:t>
            </a:r>
            <a:r>
              <a:rPr kumimoji="0" lang="it-IT" altLang="it-IT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it-IT" altLang="it-IT" b="0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kumimoji="0" lang="it-IT" altLang="it-IT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lo scopo di questa fase è cogliere le impressioni e le convinzioni degli executives che prendono parte al progetto.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altLang="it-IT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kumimoji="0" lang="it-IT" altLang="it-IT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 Analisi dei trends e delle incertezze: in questa fase, il team coinvolto nei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processi di creazione degli scenari è chiamato ad analizzare ed identificare i principali fattori che hanno un impatto rilevante sullo sviluppo del contesto in cui l’azienda opera. Inoltre, è necessario tentare di classificare gli elementi in base alla rilevanza e all’impatto potenziale sul settore o sull’azienda;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b="0" i="1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altLang="it-IT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kumimoji="0" lang="it-IT" altLang="it-IT" b="1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it-IT" altLang="it-IT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Generazione degli scenari: è la fase centrale del processo di generazione e consiste nel descrivere futuri plausibili sulla base di quanto emerso nei momenti precedenti;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altLang="it-IT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altLang="it-IT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kumimoji="0" lang="it-IT" altLang="it-IT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 Definizione della strategia: le aziende possono analizzare e valutare molteplici opzioni strategiche e decisioni alla luce dei differenti scenari;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altLang="it-IT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kumimoji="0" lang="it-IT" altLang="it-IT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Supervisione: monitorare l’implementazione della strategia per valutare eventuali modifiche e riformulazioni.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71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920880" cy="780685"/>
          </a:xfrm>
        </p:spPr>
        <p:txBody>
          <a:bodyPr>
            <a:normAutofit fontScale="90000"/>
          </a:bodyPr>
          <a:lstStyle/>
          <a:p>
            <a:pPr algn="l"/>
            <a:br>
              <a:rPr lang="it-IT" sz="24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it-IT" sz="24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7 .L’approccio di </a:t>
            </a:r>
            <a:r>
              <a:rPr lang="it-IT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Wharton</a:t>
            </a:r>
            <a:r>
              <a:rPr lang="it-IT" sz="24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School, </a:t>
            </a:r>
            <a:r>
              <a:rPr lang="it-IT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University</a:t>
            </a:r>
            <a:r>
              <a:rPr lang="it-IT" sz="24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of Pennsylvania: </a:t>
            </a:r>
            <a:br>
              <a:rPr lang="it-IT" sz="24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it-IT" sz="24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   Paul </a:t>
            </a:r>
            <a:r>
              <a:rPr lang="it-IT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J.H.Schoemaker</a:t>
            </a:r>
            <a:r>
              <a:rPr lang="it-IT" sz="24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br>
              <a:rPr lang="it-IT" sz="2400" dirty="0">
                <a:solidFill>
                  <a:srgbClr val="0070C0"/>
                </a:solidFill>
              </a:rPr>
            </a:br>
            <a:endParaRPr lang="it-IT" sz="2400" b="1" dirty="0">
              <a:solidFill>
                <a:srgbClr val="0070C0"/>
              </a:solidFill>
              <a:latin typeface="Dosis" panose="02010503020202060003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6" name="Rettangolo 17"/>
          <p:cNvSpPr>
            <a:spLocks noChangeArrowheads="1"/>
          </p:cNvSpPr>
          <p:nvPr/>
        </p:nvSpPr>
        <p:spPr bwMode="auto">
          <a:xfrm>
            <a:off x="827584" y="2132856"/>
            <a:ext cx="813459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pt-BR" altLang="it-IT" sz="36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altLang="it-IT" dirty="0">
                <a:solidFill>
                  <a:srgbClr val="0070C0"/>
                </a:solidFill>
              </a:rPr>
              <a:t>«</a:t>
            </a:r>
            <a:r>
              <a:rPr lang="it-IT" i="1" dirty="0">
                <a:solidFill>
                  <a:srgbClr val="0070C0"/>
                </a:solidFill>
              </a:rPr>
              <a:t>Scenario planning: a </a:t>
            </a:r>
            <a:r>
              <a:rPr lang="it-IT" i="1" dirty="0" err="1">
                <a:solidFill>
                  <a:srgbClr val="0070C0"/>
                </a:solidFill>
              </a:rPr>
              <a:t>Tool</a:t>
            </a:r>
            <a:r>
              <a:rPr lang="it-IT" i="1" dirty="0">
                <a:solidFill>
                  <a:srgbClr val="0070C0"/>
                </a:solidFill>
              </a:rPr>
              <a:t> for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it-IT" i="1" dirty="0">
                <a:solidFill>
                  <a:srgbClr val="0070C0"/>
                </a:solidFill>
              </a:rPr>
              <a:t>Strategic </a:t>
            </a:r>
            <a:r>
              <a:rPr lang="it-IT" i="1" dirty="0" err="1">
                <a:solidFill>
                  <a:srgbClr val="0070C0"/>
                </a:solidFill>
              </a:rPr>
              <a:t>Thinking</a:t>
            </a:r>
            <a:r>
              <a:rPr lang="it-IT" i="1" dirty="0">
                <a:solidFill>
                  <a:srgbClr val="0070C0"/>
                </a:solidFill>
              </a:rPr>
              <a:t>»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it-IT" sz="2400" i="1" dirty="0">
                <a:solidFill>
                  <a:srgbClr val="0070C0"/>
                </a:solidFill>
              </a:rPr>
              <a:t>(</a:t>
            </a:r>
            <a:r>
              <a:rPr lang="it-IT" sz="2400" i="1" dirty="0" err="1">
                <a:solidFill>
                  <a:srgbClr val="0070C0"/>
                </a:solidFill>
              </a:rPr>
              <a:t>Sloan</a:t>
            </a:r>
            <a:r>
              <a:rPr lang="it-IT" sz="2400" i="1" dirty="0">
                <a:solidFill>
                  <a:srgbClr val="0070C0"/>
                </a:solidFill>
              </a:rPr>
              <a:t> </a:t>
            </a:r>
            <a:r>
              <a:rPr lang="it-IT" sz="2400" i="1" dirty="0" err="1">
                <a:solidFill>
                  <a:srgbClr val="0070C0"/>
                </a:solidFill>
              </a:rPr>
              <a:t>Mntg</a:t>
            </a:r>
            <a:r>
              <a:rPr lang="it-IT" sz="2400" i="1" dirty="0">
                <a:solidFill>
                  <a:srgbClr val="0070C0"/>
                </a:solidFill>
              </a:rPr>
              <a:t> </a:t>
            </a:r>
            <a:r>
              <a:rPr lang="it-IT" sz="2400" i="1" dirty="0" err="1">
                <a:solidFill>
                  <a:srgbClr val="0070C0"/>
                </a:solidFill>
              </a:rPr>
              <a:t>Review</a:t>
            </a:r>
            <a:r>
              <a:rPr lang="it-IT" sz="2400" i="1" dirty="0">
                <a:solidFill>
                  <a:srgbClr val="0070C0"/>
                </a:solidFill>
              </a:rPr>
              <a:t>, </a:t>
            </a:r>
            <a:r>
              <a:rPr lang="it-IT" sz="2400" i="1" dirty="0" err="1">
                <a:solidFill>
                  <a:srgbClr val="0070C0"/>
                </a:solidFill>
              </a:rPr>
              <a:t>Mit</a:t>
            </a:r>
            <a:r>
              <a:rPr lang="it-IT" sz="2400" i="1" dirty="0">
                <a:solidFill>
                  <a:srgbClr val="0070C0"/>
                </a:solidFill>
              </a:rPr>
              <a:t> 1995)</a:t>
            </a:r>
            <a:r>
              <a:rPr lang="it-IT" i="1" dirty="0">
                <a:solidFill>
                  <a:srgbClr val="0070C0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it-IT" i="1" dirty="0">
              <a:solidFill>
                <a:srgbClr val="0070C0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it-IT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modello a 10 </a:t>
            </a:r>
            <a:r>
              <a:rPr lang="it-IT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steps</a:t>
            </a:r>
            <a:endParaRPr lang="it-IT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/>
              <a:t>. </a:t>
            </a:r>
            <a:endParaRPr lang="it-IT" sz="2800" dirty="0"/>
          </a:p>
          <a:p>
            <a:pPr algn="ctr" eaLnBrk="1" hangingPunct="1">
              <a:spcBef>
                <a:spcPct val="0"/>
              </a:spcBef>
              <a:buNone/>
            </a:pPr>
            <a:endParaRPr lang="pt-BR" altLang="it-IT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0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F436C7B-A320-4D93-B7F5-FECC871F8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1170648C-1D6A-4183-AF95-AEED1FE45084}"/>
              </a:ext>
            </a:extLst>
          </p:cNvPr>
          <p:cNvSpPr/>
          <p:nvPr/>
        </p:nvSpPr>
        <p:spPr>
          <a:xfrm>
            <a:off x="3381099" y="2304256"/>
            <a:ext cx="2525819" cy="936104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6. Impact analysis</a:t>
            </a:r>
          </a:p>
        </p:txBody>
      </p:sp>
      <p:cxnSp>
        <p:nvCxnSpPr>
          <p:cNvPr id="6" name="Forma 13">
            <a:extLst>
              <a:ext uri="{FF2B5EF4-FFF2-40B4-BE49-F238E27FC236}">
                <a16:creationId xmlns:a16="http://schemas.microsoft.com/office/drawing/2014/main" id="{85C6E106-569D-45B8-A9EF-26665AD0815A}"/>
              </a:ext>
            </a:extLst>
          </p:cNvPr>
          <p:cNvCxnSpPr>
            <a:stCxn id="11" idx="0"/>
            <a:endCxn id="5" idx="6"/>
          </p:cNvCxnSpPr>
          <p:nvPr/>
        </p:nvCxnSpPr>
        <p:spPr>
          <a:xfrm rot="16200000" flipV="1">
            <a:off x="6503753" y="2175473"/>
            <a:ext cx="468052" cy="1661723"/>
          </a:xfrm>
          <a:prstGeom prst="curvedConnector2">
            <a:avLst/>
          </a:prstGeom>
          <a:ln w="76200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Forma 19">
            <a:extLst>
              <a:ext uri="{FF2B5EF4-FFF2-40B4-BE49-F238E27FC236}">
                <a16:creationId xmlns:a16="http://schemas.microsoft.com/office/drawing/2014/main" id="{ECF82CA7-CF75-4634-8710-097F53823230}"/>
              </a:ext>
            </a:extLst>
          </p:cNvPr>
          <p:cNvCxnSpPr>
            <a:cxnSpLocks/>
            <a:stCxn id="9" idx="0"/>
            <a:endCxn id="5" idx="2"/>
          </p:cNvCxnSpPr>
          <p:nvPr/>
        </p:nvCxnSpPr>
        <p:spPr>
          <a:xfrm rot="5400000" flipH="1" flipV="1">
            <a:off x="2762107" y="2405344"/>
            <a:ext cx="252028" cy="985956"/>
          </a:xfrm>
          <a:prstGeom prst="curvedConnector2">
            <a:avLst/>
          </a:prstGeom>
          <a:ln w="76200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Forma 22">
            <a:extLst>
              <a:ext uri="{FF2B5EF4-FFF2-40B4-BE49-F238E27FC236}">
                <a16:creationId xmlns:a16="http://schemas.microsoft.com/office/drawing/2014/main" id="{555F4A7A-A87B-4978-840C-8173CB450B06}"/>
              </a:ext>
            </a:extLst>
          </p:cNvPr>
          <p:cNvCxnSpPr/>
          <p:nvPr/>
        </p:nvCxnSpPr>
        <p:spPr>
          <a:xfrm rot="16200000" flipV="1">
            <a:off x="697415" y="4478344"/>
            <a:ext cx="2088232" cy="1196441"/>
          </a:xfrm>
          <a:prstGeom prst="curvedConnector3">
            <a:avLst>
              <a:gd name="adj1" fmla="val 50000"/>
            </a:avLst>
          </a:prstGeom>
          <a:ln w="76200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e 8">
            <a:extLst>
              <a:ext uri="{FF2B5EF4-FFF2-40B4-BE49-F238E27FC236}">
                <a16:creationId xmlns:a16="http://schemas.microsoft.com/office/drawing/2014/main" id="{E5325B2A-6CBD-4A3C-917B-ABED08E69817}"/>
              </a:ext>
            </a:extLst>
          </p:cNvPr>
          <p:cNvSpPr/>
          <p:nvPr/>
        </p:nvSpPr>
        <p:spPr>
          <a:xfrm>
            <a:off x="866358" y="3024336"/>
            <a:ext cx="3057570" cy="1224136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5. Valutazione del permanere di determinate correlazioni tra macro scenario e andamento comparto</a:t>
            </a:r>
          </a:p>
          <a:p>
            <a:pPr algn="ctr"/>
            <a:endParaRPr lang="it-IT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35821DB1-1279-411A-B356-81D6335ADAD7}"/>
              </a:ext>
            </a:extLst>
          </p:cNvPr>
          <p:cNvSpPr/>
          <p:nvPr/>
        </p:nvSpPr>
        <p:spPr>
          <a:xfrm>
            <a:off x="3115223" y="4176465"/>
            <a:ext cx="2991102" cy="1114079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3. Individuazione MEGATREND</a:t>
            </a:r>
          </a:p>
          <a:p>
            <a:pPr algn="ctr"/>
            <a:endParaRPr lang="it-IT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3D38E22D-481C-4A2D-B4D5-D5DD5D890CC0}"/>
              </a:ext>
            </a:extLst>
          </p:cNvPr>
          <p:cNvSpPr/>
          <p:nvPr/>
        </p:nvSpPr>
        <p:spPr>
          <a:xfrm>
            <a:off x="6039856" y="3240360"/>
            <a:ext cx="3057570" cy="1296144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4. Raccolta di altre informazioni sul futuro, con individuazione fonti</a:t>
            </a:r>
          </a:p>
          <a:p>
            <a:pPr algn="ctr"/>
            <a:r>
              <a:rPr lang="it-IT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FUTUROLOGY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18E24ECA-FA1A-4A83-BB32-962B7C28EC28}"/>
              </a:ext>
            </a:extLst>
          </p:cNvPr>
          <p:cNvSpPr/>
          <p:nvPr/>
        </p:nvSpPr>
        <p:spPr>
          <a:xfrm>
            <a:off x="5445578" y="5293374"/>
            <a:ext cx="2976081" cy="1522832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AutoNum type="arabicPeriod"/>
            </a:pPr>
            <a:r>
              <a:rPr lang="it-IT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Descrizione dello scenario nel quale ad oggi ci si trova ad operare:</a:t>
            </a:r>
          </a:p>
          <a:p>
            <a:pPr algn="ctr">
              <a:buFont typeface="Arial" pitchFamily="34" charset="0"/>
              <a:buChar char="•"/>
            </a:pPr>
            <a:r>
              <a:rPr lang="it-IT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macro</a:t>
            </a:r>
          </a:p>
          <a:p>
            <a:pPr algn="ctr">
              <a:buFont typeface="Arial" pitchFamily="34" charset="0"/>
              <a:buChar char="•"/>
            </a:pPr>
            <a:r>
              <a:rPr lang="it-IT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di comparto </a:t>
            </a:r>
          </a:p>
          <a:p>
            <a:pPr algn="ctr">
              <a:buFont typeface="Arial" pitchFamily="34" charset="0"/>
              <a:buChar char="•"/>
            </a:pPr>
            <a:r>
              <a:rPr lang="it-IT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con metrica PESTEL</a:t>
            </a:r>
          </a:p>
        </p:txBody>
      </p:sp>
      <p:cxnSp>
        <p:nvCxnSpPr>
          <p:cNvPr id="13" name="Forma 22">
            <a:extLst>
              <a:ext uri="{FF2B5EF4-FFF2-40B4-BE49-F238E27FC236}">
                <a16:creationId xmlns:a16="http://schemas.microsoft.com/office/drawing/2014/main" id="{DA4F0546-296F-4860-BB81-DE95B7A9702F}"/>
              </a:ext>
            </a:extLst>
          </p:cNvPr>
          <p:cNvCxnSpPr>
            <a:cxnSpLocks/>
            <a:stCxn id="12" idx="6"/>
          </p:cNvCxnSpPr>
          <p:nvPr/>
        </p:nvCxnSpPr>
        <p:spPr>
          <a:xfrm flipV="1">
            <a:off x="8421659" y="4293098"/>
            <a:ext cx="308592" cy="1761692"/>
          </a:xfrm>
          <a:prstGeom prst="curvedConnector2">
            <a:avLst/>
          </a:prstGeom>
          <a:ln w="76200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Forma 22">
            <a:extLst>
              <a:ext uri="{FF2B5EF4-FFF2-40B4-BE49-F238E27FC236}">
                <a16:creationId xmlns:a16="http://schemas.microsoft.com/office/drawing/2014/main" id="{E9205EE5-DEF9-433B-A8E3-1DA0B39DC97B}"/>
              </a:ext>
            </a:extLst>
          </p:cNvPr>
          <p:cNvCxnSpPr>
            <a:cxnSpLocks/>
          </p:cNvCxnSpPr>
          <p:nvPr/>
        </p:nvCxnSpPr>
        <p:spPr>
          <a:xfrm flipV="1">
            <a:off x="6084168" y="4600152"/>
            <a:ext cx="1462316" cy="197000"/>
          </a:xfrm>
          <a:prstGeom prst="curvedConnector2">
            <a:avLst/>
          </a:prstGeom>
          <a:ln w="76200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e 14">
            <a:extLst>
              <a:ext uri="{FF2B5EF4-FFF2-40B4-BE49-F238E27FC236}">
                <a16:creationId xmlns:a16="http://schemas.microsoft.com/office/drawing/2014/main" id="{E8714C88-B115-4C50-8AE5-44EB48B98BA3}"/>
              </a:ext>
            </a:extLst>
          </p:cNvPr>
          <p:cNvSpPr/>
          <p:nvPr/>
        </p:nvSpPr>
        <p:spPr>
          <a:xfrm>
            <a:off x="849740" y="5506567"/>
            <a:ext cx="2858164" cy="1152128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2. Individuazione di CORRELAZIONI tra variabili macro e andamento del comparto di attività </a:t>
            </a:r>
          </a:p>
        </p:txBody>
      </p:sp>
      <p:cxnSp>
        <p:nvCxnSpPr>
          <p:cNvPr id="16" name="Forma 22">
            <a:extLst>
              <a:ext uri="{FF2B5EF4-FFF2-40B4-BE49-F238E27FC236}">
                <a16:creationId xmlns:a16="http://schemas.microsoft.com/office/drawing/2014/main" id="{08D1DE0E-E612-4675-A6A3-C3FC47D74585}"/>
              </a:ext>
            </a:extLst>
          </p:cNvPr>
          <p:cNvCxnSpPr>
            <a:cxnSpLocks/>
          </p:cNvCxnSpPr>
          <p:nvPr/>
        </p:nvCxnSpPr>
        <p:spPr>
          <a:xfrm rot="10800000" flipV="1">
            <a:off x="3707904" y="6051959"/>
            <a:ext cx="1656184" cy="30671"/>
          </a:xfrm>
          <a:prstGeom prst="curvedConnector3">
            <a:avLst>
              <a:gd name="adj1" fmla="val 50000"/>
            </a:avLst>
          </a:prstGeom>
          <a:ln w="76200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e 16">
            <a:extLst>
              <a:ext uri="{FF2B5EF4-FFF2-40B4-BE49-F238E27FC236}">
                <a16:creationId xmlns:a16="http://schemas.microsoft.com/office/drawing/2014/main" id="{87F3BD7C-2398-4CA8-B9AA-0F568D871AD0}"/>
              </a:ext>
            </a:extLst>
          </p:cNvPr>
          <p:cNvSpPr/>
          <p:nvPr/>
        </p:nvSpPr>
        <p:spPr>
          <a:xfrm>
            <a:off x="3381099" y="863998"/>
            <a:ext cx="2525819" cy="1008211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7. Scenario nel quale si presagisce ci si troverà ad operare</a:t>
            </a:r>
          </a:p>
        </p:txBody>
      </p:sp>
      <p:cxnSp>
        <p:nvCxnSpPr>
          <p:cNvPr id="18" name="Forma 22">
            <a:extLst>
              <a:ext uri="{FF2B5EF4-FFF2-40B4-BE49-F238E27FC236}">
                <a16:creationId xmlns:a16="http://schemas.microsoft.com/office/drawing/2014/main" id="{AAA7EC8F-E3EA-462D-A08A-D69FAC348C59}"/>
              </a:ext>
            </a:extLst>
          </p:cNvPr>
          <p:cNvCxnSpPr>
            <a:stCxn id="5" idx="0"/>
            <a:endCxn id="17" idx="4"/>
          </p:cNvCxnSpPr>
          <p:nvPr/>
        </p:nvCxnSpPr>
        <p:spPr>
          <a:xfrm rot="5400000" flipH="1" flipV="1">
            <a:off x="4427984" y="2088721"/>
            <a:ext cx="432048" cy="11723"/>
          </a:xfrm>
          <a:prstGeom prst="curvedConnector3">
            <a:avLst>
              <a:gd name="adj1" fmla="val 50000"/>
            </a:avLst>
          </a:prstGeom>
          <a:ln w="76200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a 22">
            <a:extLst>
              <a:ext uri="{FF2B5EF4-FFF2-40B4-BE49-F238E27FC236}">
                <a16:creationId xmlns:a16="http://schemas.microsoft.com/office/drawing/2014/main" id="{5946C4F6-51B1-4CEC-B399-90AE9B47715F}"/>
              </a:ext>
            </a:extLst>
          </p:cNvPr>
          <p:cNvCxnSpPr/>
          <p:nvPr/>
        </p:nvCxnSpPr>
        <p:spPr>
          <a:xfrm rot="10800000" flipV="1">
            <a:off x="5477128" y="3456383"/>
            <a:ext cx="864097" cy="720081"/>
          </a:xfrm>
          <a:prstGeom prst="curvedConnector3">
            <a:avLst>
              <a:gd name="adj1" fmla="val 80472"/>
            </a:avLst>
          </a:prstGeom>
          <a:ln w="76200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olo 1">
            <a:extLst>
              <a:ext uri="{FF2B5EF4-FFF2-40B4-BE49-F238E27FC236}">
                <a16:creationId xmlns:a16="http://schemas.microsoft.com/office/drawing/2014/main" id="{51EEAE2E-1FE0-4D98-9900-89BF95EE1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62" y="-99392"/>
            <a:ext cx="8072494" cy="1143000"/>
          </a:xfrm>
        </p:spPr>
        <p:txBody>
          <a:bodyPr>
            <a:normAutofit/>
          </a:bodyPr>
          <a:lstStyle/>
          <a:p>
            <a:pPr algn="l"/>
            <a:r>
              <a:rPr lang="it-IT" sz="2400" b="1" dirty="0">
                <a:solidFill>
                  <a:srgbClr val="0070C0"/>
                </a:solidFill>
                <a:latin typeface="Dosis" panose="0201050302020206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4. Scenario Planning: 7 possibili step per elaborare e condividere lo scenario prospettico ed altre ipotesi ad «H.I.»</a:t>
            </a:r>
          </a:p>
        </p:txBody>
      </p:sp>
      <p:cxnSp>
        <p:nvCxnSpPr>
          <p:cNvPr id="22" name="Forma 19">
            <a:extLst>
              <a:ext uri="{FF2B5EF4-FFF2-40B4-BE49-F238E27FC236}">
                <a16:creationId xmlns:a16="http://schemas.microsoft.com/office/drawing/2014/main" id="{D8F8FAE0-07D6-4771-8EFE-ADB7ECBBFADC}"/>
              </a:ext>
            </a:extLst>
          </p:cNvPr>
          <p:cNvCxnSpPr>
            <a:cxnSpLocks/>
            <a:endCxn id="5" idx="4"/>
          </p:cNvCxnSpPr>
          <p:nvPr/>
        </p:nvCxnSpPr>
        <p:spPr>
          <a:xfrm rot="5400000" flipH="1" flipV="1">
            <a:off x="4097280" y="3629737"/>
            <a:ext cx="936106" cy="157352"/>
          </a:xfrm>
          <a:prstGeom prst="curvedConnector3">
            <a:avLst>
              <a:gd name="adj1" fmla="val 50000"/>
            </a:avLst>
          </a:prstGeom>
          <a:ln w="76200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96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920880" cy="780685"/>
          </a:xfrm>
        </p:spPr>
        <p:txBody>
          <a:bodyPr>
            <a:normAutofit fontScale="90000"/>
          </a:bodyPr>
          <a:lstStyle/>
          <a:p>
            <a:pPr algn="l"/>
            <a:br>
              <a:rPr lang="it-IT" sz="24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it-IT" sz="24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7 .L’approccio di </a:t>
            </a:r>
            <a:r>
              <a:rPr lang="it-IT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Wharton</a:t>
            </a:r>
            <a:r>
              <a:rPr lang="it-IT" sz="24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School, </a:t>
            </a:r>
            <a:r>
              <a:rPr lang="it-IT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University</a:t>
            </a:r>
            <a:r>
              <a:rPr lang="it-IT" sz="24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of Pennsylvania: </a:t>
            </a:r>
            <a:br>
              <a:rPr lang="it-IT" sz="24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it-IT" sz="24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   Paul </a:t>
            </a:r>
            <a:r>
              <a:rPr lang="it-IT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J.H.Schoemaker</a:t>
            </a:r>
            <a:r>
              <a:rPr lang="it-IT" sz="24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br>
              <a:rPr lang="it-IT" sz="2400" dirty="0">
                <a:solidFill>
                  <a:srgbClr val="0070C0"/>
                </a:solidFill>
              </a:rPr>
            </a:br>
            <a:endParaRPr lang="it-IT" sz="2400" b="1" dirty="0">
              <a:solidFill>
                <a:srgbClr val="0070C0"/>
              </a:solidFill>
              <a:latin typeface="Dosis" panose="02010503020202060003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6" name="Rettangolo 17"/>
          <p:cNvSpPr>
            <a:spLocks noChangeArrowheads="1"/>
          </p:cNvSpPr>
          <p:nvPr/>
        </p:nvSpPr>
        <p:spPr bwMode="auto">
          <a:xfrm>
            <a:off x="827584" y="836712"/>
            <a:ext cx="8134598" cy="735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it-IT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 modello proposto da </a:t>
            </a:r>
            <a:r>
              <a:rPr lang="it-IT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Schoemaker</a:t>
            </a:r>
            <a:r>
              <a:rPr lang="it-IT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prevede: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it-IT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 eaLnBrk="1" hangingPunct="1">
              <a:spcBef>
                <a:spcPct val="0"/>
              </a:spcBef>
              <a:buAutoNum type="arabicPeriod"/>
            </a:pPr>
            <a:r>
              <a:rPr lang="it-IT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</a:t>
            </a:r>
            <a:r>
              <a:rPr lang="it-IT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scope</a:t>
            </a:r>
          </a:p>
          <a:p>
            <a:pPr marL="514350" indent="-514350" algn="just" eaLnBrk="1" hangingPunct="1">
              <a:spcBef>
                <a:spcPct val="0"/>
              </a:spcBef>
              <a:buAutoNum type="arabicPeriod"/>
            </a:pPr>
            <a:r>
              <a:rPr lang="it-IT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</a:t>
            </a:r>
            <a:r>
              <a:rPr lang="it-IT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Major </a:t>
            </a:r>
            <a:r>
              <a:rPr lang="it-IT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stakeholders</a:t>
            </a:r>
            <a:endParaRPr lang="it-IT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 eaLnBrk="1" hangingPunct="1">
              <a:spcBef>
                <a:spcPct val="0"/>
              </a:spcBef>
              <a:buAutoNum type="arabicPeriod"/>
            </a:pPr>
            <a:r>
              <a:rPr lang="it-IT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</a:t>
            </a:r>
            <a:r>
              <a:rPr lang="it-IT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Basic trends</a:t>
            </a:r>
          </a:p>
          <a:p>
            <a:pPr marL="514350" indent="-514350" algn="just" eaLnBrk="1" hangingPunct="1">
              <a:spcBef>
                <a:spcPct val="0"/>
              </a:spcBef>
              <a:buAutoNum type="arabicPeriod"/>
            </a:pPr>
            <a:r>
              <a:rPr lang="it-IT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</a:t>
            </a:r>
            <a:r>
              <a:rPr lang="it-IT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it-IT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Uncertainties</a:t>
            </a:r>
            <a:endParaRPr lang="it-IT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 eaLnBrk="1" hangingPunct="1">
              <a:spcBef>
                <a:spcPct val="0"/>
              </a:spcBef>
              <a:buAutoNum type="arabicPeriod"/>
            </a:pPr>
            <a:r>
              <a:rPr lang="it-IT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</a:t>
            </a:r>
            <a:r>
              <a:rPr lang="it-IT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</a:t>
            </a:r>
            <a:r>
              <a:rPr lang="it-IT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Scenario </a:t>
            </a:r>
            <a:r>
              <a:rPr lang="it-IT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Themes</a:t>
            </a:r>
            <a:endParaRPr lang="it-IT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 eaLnBrk="1" hangingPunct="1">
              <a:spcBef>
                <a:spcPct val="0"/>
              </a:spcBef>
              <a:buAutoNum type="arabicPeriod"/>
            </a:pPr>
            <a:r>
              <a:rPr lang="it-IT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  <a:r>
              <a:rPr lang="it-IT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it-IT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Consistency</a:t>
            </a:r>
            <a:r>
              <a:rPr lang="it-IT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Plausibility</a:t>
            </a:r>
            <a:endParaRPr lang="it-IT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 eaLnBrk="1" hangingPunct="1">
              <a:spcBef>
                <a:spcPct val="0"/>
              </a:spcBef>
              <a:buAutoNum type="arabicPeriod"/>
            </a:pPr>
            <a:r>
              <a:rPr lang="it-IT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it-IT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Learning </a:t>
            </a:r>
            <a:r>
              <a:rPr lang="it-IT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Scenarios</a:t>
            </a:r>
            <a:endParaRPr lang="it-IT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 eaLnBrk="1" hangingPunct="1">
              <a:spcBef>
                <a:spcPct val="0"/>
              </a:spcBef>
              <a:buAutoNum type="arabicPeriod"/>
            </a:pPr>
            <a:r>
              <a:rPr lang="it-IT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</a:t>
            </a:r>
            <a:r>
              <a:rPr lang="it-IT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New </a:t>
            </a:r>
            <a:r>
              <a:rPr lang="it-IT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it-IT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endParaRPr lang="it-IT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 eaLnBrk="1" hangingPunct="1">
              <a:spcBef>
                <a:spcPct val="0"/>
              </a:spcBef>
              <a:buAutoNum type="arabicPeriod"/>
            </a:pPr>
            <a:r>
              <a:rPr lang="it-IT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it-IT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Quatitative</a:t>
            </a:r>
            <a:r>
              <a:rPr lang="it-IT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endParaRPr lang="it-IT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 eaLnBrk="1" hangingPunct="1">
              <a:spcBef>
                <a:spcPct val="0"/>
              </a:spcBef>
              <a:buAutoNum type="arabicPeriod"/>
            </a:pPr>
            <a:r>
              <a:rPr lang="it-IT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Evolve </a:t>
            </a:r>
            <a:r>
              <a:rPr lang="it-IT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toward</a:t>
            </a:r>
            <a:r>
              <a:rPr lang="it-IT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</a:t>
            </a:r>
            <a:r>
              <a:rPr lang="it-IT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Scenarios</a:t>
            </a:r>
            <a:endParaRPr lang="it-IT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 eaLnBrk="1" hangingPunct="1">
              <a:spcBef>
                <a:spcPct val="0"/>
              </a:spcBef>
              <a:buAutoNum type="arabicPeriod"/>
            </a:pPr>
            <a:endParaRPr lang="it-IT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 eaLnBrk="1" hangingPunct="1">
              <a:spcBef>
                <a:spcPct val="0"/>
              </a:spcBef>
              <a:buFont typeface="+mj-lt"/>
              <a:buAutoNum type="arabicPeriod"/>
            </a:pPr>
            <a:endParaRPr lang="it-IT" sz="2800" dirty="0"/>
          </a:p>
          <a:p>
            <a:pPr algn="ctr" eaLnBrk="1" hangingPunct="1">
              <a:spcBef>
                <a:spcPct val="0"/>
              </a:spcBef>
              <a:buNone/>
            </a:pPr>
            <a:endParaRPr lang="pt-BR" altLang="it-IT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82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6" name="Rettangolo 17"/>
          <p:cNvSpPr>
            <a:spLocks noChangeArrowheads="1"/>
          </p:cNvSpPr>
          <p:nvPr/>
        </p:nvSpPr>
        <p:spPr bwMode="auto">
          <a:xfrm>
            <a:off x="827584" y="44624"/>
            <a:ext cx="8134598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pt-BR" altLang="it-IT" sz="36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altLang="it-IT" dirty="0">
                <a:solidFill>
                  <a:srgbClr val="0070C0"/>
                </a:solidFill>
              </a:rPr>
              <a:t>«</a:t>
            </a:r>
            <a:r>
              <a:rPr lang="it-IT" i="1" dirty="0">
                <a:solidFill>
                  <a:srgbClr val="0070C0"/>
                </a:solidFill>
              </a:rPr>
              <a:t>Scenario planning come </a:t>
            </a:r>
            <a:r>
              <a:rPr lang="it-IT" i="1" dirty="0" err="1">
                <a:solidFill>
                  <a:srgbClr val="0070C0"/>
                </a:solidFill>
              </a:rPr>
              <a:t>Foresight</a:t>
            </a:r>
            <a:r>
              <a:rPr lang="it-IT" i="1" dirty="0">
                <a:solidFill>
                  <a:srgbClr val="0070C0"/>
                </a:solidFill>
              </a:rPr>
              <a:t>»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it-IT" altLang="it-IT" sz="2800" i="1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pt-BR" altLang="it-IT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1" descr="page48image42060016">
            <a:extLst>
              <a:ext uri="{FF2B5EF4-FFF2-40B4-BE49-F238E27FC236}">
                <a16:creationId xmlns:a16="http://schemas.microsoft.com/office/drawing/2014/main" id="{5520E1E8-6670-2E42-B1F7-C5A8834BE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848872" cy="549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4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ctrTitle"/>
          </p:nvPr>
        </p:nvSpPr>
        <p:spPr>
          <a:xfrm>
            <a:off x="685800" y="2420737"/>
            <a:ext cx="8278688" cy="1584327"/>
          </a:xfrm>
        </p:spPr>
        <p:txBody>
          <a:bodyPr>
            <a:noAutofit/>
          </a:bodyPr>
          <a:lstStyle/>
          <a:p>
            <a:pPr algn="l"/>
            <a:br>
              <a:rPr lang="it-IT" sz="2600" dirty="0">
                <a:latin typeface="Dosis"/>
              </a:rPr>
            </a:br>
            <a:br>
              <a:rPr lang="it-IT" sz="2600" dirty="0">
                <a:latin typeface="Dosis"/>
              </a:rPr>
            </a:br>
            <a:r>
              <a:rPr lang="it-IT" sz="2600" dirty="0">
                <a:latin typeface="Dosis"/>
              </a:rPr>
              <a:t>Perché comunque  Scenario Planning non è «</a:t>
            </a:r>
            <a:r>
              <a:rPr lang="it-IT" sz="2600" dirty="0" err="1">
                <a:latin typeface="Dosis"/>
              </a:rPr>
              <a:t>Forecast</a:t>
            </a:r>
            <a:r>
              <a:rPr lang="it-IT" sz="2600" dirty="0">
                <a:latin typeface="Dosis"/>
              </a:rPr>
              <a:t>»</a:t>
            </a:r>
            <a:endParaRPr lang="it-IT" sz="2600" dirty="0">
              <a:solidFill>
                <a:schemeClr val="bg1"/>
              </a:solidFill>
              <a:latin typeface="Dosis"/>
            </a:endParaRPr>
          </a:p>
        </p:txBody>
      </p:sp>
    </p:spTree>
    <p:extLst>
      <p:ext uri="{BB962C8B-B14F-4D97-AF65-F5344CB8AC3E}">
        <p14:creationId xmlns:p14="http://schemas.microsoft.com/office/powerpoint/2010/main" val="3308140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8662" y="269776"/>
            <a:ext cx="8072494" cy="1143000"/>
          </a:xfrm>
        </p:spPr>
        <p:txBody>
          <a:bodyPr>
            <a:normAutofit/>
          </a:bodyPr>
          <a:lstStyle/>
          <a:p>
            <a:pPr algn="l"/>
            <a:r>
              <a:rPr lang="it-IT" sz="2400" b="1" dirty="0">
                <a:latin typeface="Dosis" panose="0201050302020206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4.1 Step 1: Analisi dello Scenario attuale (Globale)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3D8D52D-3D3A-3140-9F54-28659AB19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672" y="370683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Tabella 1 L</a:t>
            </a:r>
            <a: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MT"/>
              </a:rPr>
              <a:t>e principali caratteristiche e differenze degli scenari e delle attività di forecasting (fonte adattata da Wulf, 2013) </a:t>
            </a:r>
            <a:endParaRPr kumimoji="0" lang="it-IT" altLang="it-IT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it-IT" altLang="it-IT" sz="29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</a:t>
            </a:r>
            <a:r>
              <a: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074" name="Picture 2" descr="page36image42187392">
            <a:extLst>
              <a:ext uri="{FF2B5EF4-FFF2-40B4-BE49-F238E27FC236}">
                <a16:creationId xmlns:a16="http://schemas.microsoft.com/office/drawing/2014/main" id="{776BC550-15C4-BB4C-A30E-1EE8AB7E0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1840207"/>
            <a:ext cx="53213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034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8662" y="269776"/>
            <a:ext cx="8072494" cy="1143000"/>
          </a:xfrm>
        </p:spPr>
        <p:txBody>
          <a:bodyPr>
            <a:normAutofit/>
          </a:bodyPr>
          <a:lstStyle/>
          <a:p>
            <a:pPr algn="l"/>
            <a:r>
              <a:rPr lang="it-IT" sz="2400" b="1" dirty="0">
                <a:latin typeface="Dosis" panose="0201050302020206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4.2 Step 2: Analisi del profilo del contesto competitivo</a:t>
            </a:r>
          </a:p>
        </p:txBody>
      </p:sp>
      <p:sp>
        <p:nvSpPr>
          <p:cNvPr id="5" name="Rettangolo 17"/>
          <p:cNvSpPr>
            <a:spLocks noChangeArrowheads="1"/>
          </p:cNvSpPr>
          <p:nvPr/>
        </p:nvSpPr>
        <p:spPr bwMode="auto">
          <a:xfrm>
            <a:off x="940615" y="1556792"/>
            <a:ext cx="8203385" cy="378565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>
              <a:spcBef>
                <a:spcPct val="0"/>
              </a:spcBef>
              <a:buClr>
                <a:srgbClr val="0070C0"/>
              </a:buClr>
              <a:buSzPct val="100000"/>
            </a:pPr>
            <a:r>
              <a:rPr lang="it-IT" alt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E’ un processo più articolato e coinvolgente</a:t>
            </a:r>
          </a:p>
          <a:p>
            <a:pPr algn="ctr">
              <a:spcBef>
                <a:spcPct val="0"/>
              </a:spcBef>
              <a:buClr>
                <a:srgbClr val="0070C0"/>
              </a:buClr>
              <a:buSzPct val="100000"/>
            </a:pPr>
            <a:r>
              <a:rPr lang="it-IT" alt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al fine attivare uno</a:t>
            </a:r>
          </a:p>
          <a:p>
            <a:pPr algn="ctr">
              <a:spcBef>
                <a:spcPct val="0"/>
              </a:spcBef>
              <a:buClr>
                <a:srgbClr val="0070C0"/>
              </a:buClr>
              <a:buSzPct val="100000"/>
            </a:pPr>
            <a:r>
              <a:rPr lang="it-IT" alt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SCENARIO BUILDING,</a:t>
            </a:r>
          </a:p>
          <a:p>
            <a:pPr algn="ctr">
              <a:spcBef>
                <a:spcPct val="0"/>
              </a:spcBef>
              <a:buClr>
                <a:srgbClr val="0070C0"/>
              </a:buClr>
              <a:buSzPct val="100000"/>
            </a:pPr>
            <a:endParaRPr lang="it-IT" altLang="it-IT" sz="2400" b="1" i="1" dirty="0">
              <a:solidFill>
                <a:srgbClr val="0070C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>
                <a:srgbClr val="0070C0"/>
              </a:buClr>
              <a:buSzPct val="100000"/>
            </a:pPr>
            <a:r>
              <a:rPr lang="it-IT" alt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In questo modo lo Scenario dovrebbe essere</a:t>
            </a:r>
          </a:p>
          <a:p>
            <a:pPr algn="ctr">
              <a:spcBef>
                <a:spcPct val="0"/>
              </a:spcBef>
              <a:buClr>
                <a:srgbClr val="0070C0"/>
              </a:buClr>
              <a:buSzPct val="100000"/>
            </a:pPr>
            <a:r>
              <a:rPr lang="it-IT" alt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più condiviso ed interiorizzato dal </a:t>
            </a:r>
            <a:r>
              <a:rPr lang="it-IT" altLang="it-IT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mngt</a:t>
            </a:r>
            <a:r>
              <a:rPr lang="it-IT" alt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, </a:t>
            </a:r>
          </a:p>
          <a:p>
            <a:pPr algn="ctr">
              <a:spcBef>
                <a:spcPct val="0"/>
              </a:spcBef>
              <a:buClr>
                <a:srgbClr val="0070C0"/>
              </a:buClr>
              <a:buSzPct val="100000"/>
            </a:pPr>
            <a:endParaRPr lang="it-IT" altLang="it-IT" sz="2400" b="1" i="1" dirty="0">
              <a:solidFill>
                <a:srgbClr val="0070C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>
                <a:srgbClr val="0070C0"/>
              </a:buClr>
              <a:buSzPct val="100000"/>
            </a:pPr>
            <a:r>
              <a:rPr lang="it-IT" alt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che sulla base dello Scenario è chiamato a formulare </a:t>
            </a:r>
          </a:p>
          <a:p>
            <a:pPr algn="ctr">
              <a:spcBef>
                <a:spcPct val="0"/>
              </a:spcBef>
              <a:buClr>
                <a:srgbClr val="0070C0"/>
              </a:buClr>
              <a:buSzPct val="100000"/>
            </a:pPr>
            <a:r>
              <a:rPr lang="it-IT" alt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una Strategia</a:t>
            </a:r>
          </a:p>
          <a:p>
            <a:pPr algn="ctr">
              <a:spcBef>
                <a:spcPct val="0"/>
              </a:spcBef>
              <a:buClr>
                <a:srgbClr val="0070C0"/>
              </a:buClr>
              <a:buSzPct val="100000"/>
            </a:pPr>
            <a:r>
              <a:rPr lang="it-IT" alt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789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98A03030-CD2A-4E1F-BF46-16FE86231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88" y="274638"/>
            <a:ext cx="8072437" cy="1143000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0070C0"/>
                </a:solidFill>
                <a:latin typeface="Dosis" panose="0201050302020206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4. Scenario Planning: il 6 possibile </a:t>
            </a:r>
            <a:r>
              <a:rPr lang="it-IT" sz="2400" b="1" dirty="0" err="1">
                <a:solidFill>
                  <a:srgbClr val="0070C0"/>
                </a:solidFill>
                <a:latin typeface="Dosis" panose="0201050302020206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step</a:t>
            </a:r>
            <a:r>
              <a:rPr lang="it-IT" sz="2400" b="1" i="1" dirty="0">
                <a:solidFill>
                  <a:srgbClr val="0070C0"/>
                </a:solidFill>
                <a:latin typeface="Dosis" panose="0201050302020206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it-IT" sz="2400" b="1" i="1" dirty="0">
                <a:solidFill>
                  <a:srgbClr val="0070C0"/>
                </a:solidFill>
                <a:latin typeface="Dosis" panose="02010503020202060003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2400" b="1" i="1" dirty="0">
                <a:solidFill>
                  <a:srgbClr val="0070C0"/>
                </a:solidFill>
                <a:latin typeface="Dosis" panose="0201050302020206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Impact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3EDA16-563F-44D9-A7BF-76CB9AE4188E}"/>
              </a:ext>
            </a:extLst>
          </p:cNvPr>
          <p:cNvSpPr txBox="1"/>
          <p:nvPr/>
        </p:nvSpPr>
        <p:spPr>
          <a:xfrm>
            <a:off x="755576" y="1196752"/>
            <a:ext cx="84372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IMPACT ANALYSIS:</a:t>
            </a:r>
          </a:p>
          <a:p>
            <a:pPr algn="ctr"/>
            <a:r>
              <a:rPr lang="en-US" b="1" i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4 AREE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E7D3393A-A318-4DB8-A012-B6B6778A9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332562"/>
              </p:ext>
            </p:extLst>
          </p:nvPr>
        </p:nvGraphicFramePr>
        <p:xfrm>
          <a:off x="899592" y="2060848"/>
          <a:ext cx="8064896" cy="4634448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66656717"/>
                    </a:ext>
                  </a:extLst>
                </a:gridCol>
                <a:gridCol w="1872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9952"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MEGATRENDS (VARIABILE AMBIENTALE)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IMPATTO DIRETTO/ INDIRETTO</a:t>
                      </a:r>
                    </a:p>
                    <a:p>
                      <a:pPr algn="ctr"/>
                      <a:r>
                        <a:rPr lang="it-IT" sz="16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SU: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RILEVANZA</a:t>
                      </a:r>
                    </a:p>
                    <a:p>
                      <a:pPr algn="ctr"/>
                      <a:r>
                        <a:rPr lang="it-IT" sz="16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IMPATTO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POSSIBILI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TEMPI DI MANIFESTAZIONE E RISPOSTA</a:t>
                      </a:r>
                    </a:p>
                    <a:p>
                      <a:pPr algn="ctr"/>
                      <a:endParaRPr lang="it-IT" sz="16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184"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solidFill>
                            <a:srgbClr val="00B0F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 </a:t>
                      </a:r>
                      <a:r>
                        <a:rPr lang="it-IT" sz="1600" b="0" dirty="0" err="1">
                          <a:solidFill>
                            <a:srgbClr val="00B0F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Disponibilita’</a:t>
                      </a:r>
                      <a:r>
                        <a:rPr lang="it-IT" sz="1600" b="0" dirty="0">
                          <a:solidFill>
                            <a:srgbClr val="00B0F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di soluzioni tecnologiche adeguate per  AUTOMAZIONE.                 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dirty="0">
                          <a:solidFill>
                            <a:srgbClr val="00B0F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FABBRICA: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dirty="0">
                          <a:solidFill>
                            <a:srgbClr val="00B0F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Qualità ed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dirty="0">
                          <a:solidFill>
                            <a:srgbClr val="00B0F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Efficienza; ma poca flessibilità</a:t>
                      </a:r>
                    </a:p>
                    <a:p>
                      <a:pPr algn="ctr"/>
                      <a:endParaRPr lang="it-IT" sz="1600" b="0" dirty="0">
                        <a:solidFill>
                          <a:srgbClr val="00B0F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solidFill>
                            <a:srgbClr val="00B0F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Elevata (sensibili riduzioni dei costi)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solidFill>
                            <a:srgbClr val="00B0F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Decisione nel breve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184">
                <a:tc>
                  <a:txBody>
                    <a:bodyPr/>
                    <a:lstStyle/>
                    <a:p>
                      <a:pPr algn="ctr"/>
                      <a:endParaRPr lang="it-IT" sz="1600" b="0" dirty="0">
                        <a:solidFill>
                          <a:srgbClr val="00B0F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b="0" dirty="0">
                        <a:solidFill>
                          <a:srgbClr val="00B0F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b="0" dirty="0">
                        <a:solidFill>
                          <a:srgbClr val="00B0F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b="0" dirty="0">
                        <a:solidFill>
                          <a:srgbClr val="00B0F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0569286"/>
                  </a:ext>
                </a:extLst>
              </a:tr>
              <a:tr h="473184"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solidFill>
                            <a:srgbClr val="00B0F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Soluzioni tecnologiche adeguate per digitalizzazione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b="0" dirty="0">
                        <a:solidFill>
                          <a:srgbClr val="00B0F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b="0" dirty="0">
                        <a:solidFill>
                          <a:srgbClr val="00B0F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b="0" dirty="0">
                        <a:solidFill>
                          <a:srgbClr val="00B0F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7134395"/>
                  </a:ext>
                </a:extLst>
              </a:tr>
              <a:tr h="473184">
                <a:tc>
                  <a:txBody>
                    <a:bodyPr/>
                    <a:lstStyle/>
                    <a:p>
                      <a:endParaRPr lang="it-IT" sz="1600" b="0" dirty="0">
                        <a:solidFill>
                          <a:srgbClr val="00B0F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b="0" dirty="0">
                        <a:solidFill>
                          <a:srgbClr val="00B0F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b="0" dirty="0">
                        <a:solidFill>
                          <a:srgbClr val="00B0F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b="0" dirty="0">
                        <a:solidFill>
                          <a:srgbClr val="00B0F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922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730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98A03030-CD2A-4E1F-BF46-16FE86231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88" y="274638"/>
            <a:ext cx="8072437" cy="1143000"/>
          </a:xfrm>
        </p:spPr>
        <p:txBody>
          <a:bodyPr>
            <a:normAutofit/>
          </a:bodyPr>
          <a:lstStyle/>
          <a:p>
            <a:pPr algn="l"/>
            <a:r>
              <a:rPr lang="it-IT" sz="2400" b="1" dirty="0">
                <a:solidFill>
                  <a:srgbClr val="0070C0"/>
                </a:solidFill>
                <a:latin typeface="Dosis" panose="0201050302020206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4. Scenario Planning: 7 possibili step per elaborare e condividere lo scenario prospettico (Impact Analysis)</a:t>
            </a:r>
          </a:p>
        </p:txBody>
      </p:sp>
      <p:sp>
        <p:nvSpPr>
          <p:cNvPr id="6" name="Rettangolo 17">
            <a:extLst>
              <a:ext uri="{FF2B5EF4-FFF2-40B4-BE49-F238E27FC236}">
                <a16:creationId xmlns:a16="http://schemas.microsoft.com/office/drawing/2014/main" id="{D17AC0C4-DB63-3340-91F7-B492BFBD0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7319" y="1412776"/>
            <a:ext cx="1838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it-IT" sz="18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RILEVANZA IMPATTO</a:t>
            </a:r>
          </a:p>
        </p:txBody>
      </p:sp>
      <p:sp>
        <p:nvSpPr>
          <p:cNvPr id="7" name="Rettangolo 17">
            <a:extLst>
              <a:ext uri="{FF2B5EF4-FFF2-40B4-BE49-F238E27FC236}">
                <a16:creationId xmlns:a16="http://schemas.microsoft.com/office/drawing/2014/main" id="{267D6D06-40A0-9943-B1FD-5FCD1888D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3645024"/>
            <a:ext cx="243158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it-IT" sz="18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POSSIBILI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it-IT" sz="18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TEMPI DI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it-IT" sz="18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RISPOSTA</a:t>
            </a:r>
          </a:p>
        </p:txBody>
      </p:sp>
      <p:cxnSp>
        <p:nvCxnSpPr>
          <p:cNvPr id="8" name="Connettore diritto 3">
            <a:extLst>
              <a:ext uri="{FF2B5EF4-FFF2-40B4-BE49-F238E27FC236}">
                <a16:creationId xmlns:a16="http://schemas.microsoft.com/office/drawing/2014/main" id="{DD322C34-8FCC-F04F-BB36-234B8E6B3E76}"/>
              </a:ext>
            </a:extLst>
          </p:cNvPr>
          <p:cNvCxnSpPr>
            <a:cxnSpLocks/>
          </p:cNvCxnSpPr>
          <p:nvPr/>
        </p:nvCxnSpPr>
        <p:spPr>
          <a:xfrm>
            <a:off x="4860032" y="1988840"/>
            <a:ext cx="0" cy="4176464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20">
            <a:extLst>
              <a:ext uri="{FF2B5EF4-FFF2-40B4-BE49-F238E27FC236}">
                <a16:creationId xmlns:a16="http://schemas.microsoft.com/office/drawing/2014/main" id="{7F438E01-A486-1546-9AC3-C35601574885}"/>
              </a:ext>
            </a:extLst>
          </p:cNvPr>
          <p:cNvCxnSpPr>
            <a:cxnSpLocks/>
          </p:cNvCxnSpPr>
          <p:nvPr/>
        </p:nvCxnSpPr>
        <p:spPr>
          <a:xfrm flipH="1">
            <a:off x="2411760" y="4077072"/>
            <a:ext cx="4896544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A31D87E-E93A-2642-90D3-E6C1F01F58D8}"/>
              </a:ext>
            </a:extLst>
          </p:cNvPr>
          <p:cNvSpPr txBox="1"/>
          <p:nvPr/>
        </p:nvSpPr>
        <p:spPr>
          <a:xfrm>
            <a:off x="2267744" y="4143930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LUNGHI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B7901B6-EA19-9647-A919-C229342168D4}"/>
              </a:ext>
            </a:extLst>
          </p:cNvPr>
          <p:cNvSpPr txBox="1"/>
          <p:nvPr/>
        </p:nvSpPr>
        <p:spPr>
          <a:xfrm>
            <a:off x="7308304" y="4077072"/>
            <a:ext cx="679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BREVI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9D23730-2200-FC4F-AD9E-DECEE87D36ED}"/>
              </a:ext>
            </a:extLst>
          </p:cNvPr>
          <p:cNvSpPr txBox="1"/>
          <p:nvPr/>
        </p:nvSpPr>
        <p:spPr>
          <a:xfrm>
            <a:off x="4283968" y="1700808"/>
            <a:ext cx="584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5B72000-3745-C245-BA8D-73A74A016718}"/>
              </a:ext>
            </a:extLst>
          </p:cNvPr>
          <p:cNvSpPr txBox="1"/>
          <p:nvPr/>
        </p:nvSpPr>
        <p:spPr>
          <a:xfrm>
            <a:off x="4211960" y="5929535"/>
            <a:ext cx="691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BASSA</a:t>
            </a:r>
          </a:p>
        </p:txBody>
      </p:sp>
    </p:spTree>
    <p:extLst>
      <p:ext uri="{BB962C8B-B14F-4D97-AF65-F5344CB8AC3E}">
        <p14:creationId xmlns:p14="http://schemas.microsoft.com/office/powerpoint/2010/main" val="388507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nettore 1 3"/>
          <p:cNvSpPr/>
          <p:nvPr/>
        </p:nvSpPr>
        <p:spPr>
          <a:xfrm rot="4904931">
            <a:off x="1485609" y="2678511"/>
            <a:ext cx="2928738" cy="292873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6630" y="1325177"/>
                </a:moveTo>
                <a:arcTo wR="1464369" hR="1464369" stAng="11127261" swAng="2696293"/>
              </a:path>
            </a:pathLst>
          </a:custGeom>
          <a:noFill/>
          <a:ln w="762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5" name="Gruppo 34"/>
          <p:cNvGrpSpPr/>
          <p:nvPr/>
        </p:nvGrpSpPr>
        <p:grpSpPr>
          <a:xfrm>
            <a:off x="1002581" y="2060848"/>
            <a:ext cx="1688451" cy="1097493"/>
            <a:chOff x="1917714" y="1243"/>
            <a:chExt cx="1688451" cy="1097493"/>
          </a:xfrm>
        </p:grpSpPr>
        <p:sp>
          <p:nvSpPr>
            <p:cNvPr id="36" name="Rettangolo arrotondato 35"/>
            <p:cNvSpPr/>
            <p:nvPr/>
          </p:nvSpPr>
          <p:spPr>
            <a:xfrm>
              <a:off x="1917714" y="1243"/>
              <a:ext cx="1688451" cy="1097493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7" name="Rettangolo 36"/>
            <p:cNvSpPr/>
            <p:nvPr/>
          </p:nvSpPr>
          <p:spPr>
            <a:xfrm>
              <a:off x="1971289" y="54818"/>
              <a:ext cx="1581301" cy="9903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</a:pPr>
              <a:r>
                <a:rPr lang="it-IT" sz="2000" dirty="0">
                  <a:solidFill>
                    <a:srgbClr val="FFFFFF"/>
                  </a:solidFill>
                  <a:latin typeface="Open Sans"/>
                  <a:cs typeface="Arial" panose="020B0604020202020204" pitchFamily="34" charset="0"/>
                </a:rPr>
                <a:t>Scenario</a:t>
              </a:r>
            </a:p>
          </p:txBody>
        </p:sp>
      </p:grpSp>
      <p:grpSp>
        <p:nvGrpSpPr>
          <p:cNvPr id="38" name="Gruppo 37"/>
          <p:cNvGrpSpPr/>
          <p:nvPr/>
        </p:nvGrpSpPr>
        <p:grpSpPr>
          <a:xfrm>
            <a:off x="4167556" y="2993928"/>
            <a:ext cx="1688451" cy="1097493"/>
            <a:chOff x="1917714" y="1243"/>
            <a:chExt cx="1688451" cy="1097493"/>
          </a:xfrm>
        </p:grpSpPr>
        <p:sp>
          <p:nvSpPr>
            <p:cNvPr id="39" name="Rettangolo arrotondato 38"/>
            <p:cNvSpPr/>
            <p:nvPr/>
          </p:nvSpPr>
          <p:spPr>
            <a:xfrm>
              <a:off x="1917714" y="1243"/>
              <a:ext cx="1688451" cy="1097493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0" name="Rettangolo 39"/>
            <p:cNvSpPr/>
            <p:nvPr/>
          </p:nvSpPr>
          <p:spPr>
            <a:xfrm>
              <a:off x="1971289" y="54818"/>
              <a:ext cx="1581301" cy="9903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000" kern="1200" dirty="0">
                  <a:latin typeface="Open Sans"/>
                  <a:cs typeface="Arial" panose="020B0604020202020204" pitchFamily="34" charset="0"/>
                </a:rPr>
                <a:t>Strategy formulation</a:t>
              </a:r>
            </a:p>
          </p:txBody>
        </p:sp>
      </p:grpSp>
      <p:sp>
        <p:nvSpPr>
          <p:cNvPr id="41" name="Connettore 1 5"/>
          <p:cNvSpPr/>
          <p:nvPr/>
        </p:nvSpPr>
        <p:spPr>
          <a:xfrm>
            <a:off x="3758605" y="3666627"/>
            <a:ext cx="2928738" cy="292873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388019" y="328038"/>
                </a:moveTo>
                <a:arcTo wR="1464369" hR="1464369" stAng="18546327" swAng="2708841"/>
              </a:path>
            </a:pathLst>
          </a:custGeom>
          <a:noFill/>
          <a:ln w="762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2" name="Gruppo 41"/>
          <p:cNvGrpSpPr/>
          <p:nvPr/>
        </p:nvGrpSpPr>
        <p:grpSpPr>
          <a:xfrm>
            <a:off x="5619853" y="5328347"/>
            <a:ext cx="1688451" cy="1097493"/>
            <a:chOff x="3370011" y="2335662"/>
            <a:chExt cx="1688451" cy="1097493"/>
          </a:xfrm>
        </p:grpSpPr>
        <p:sp>
          <p:nvSpPr>
            <p:cNvPr id="43" name="Rettangolo arrotondato 42"/>
            <p:cNvSpPr/>
            <p:nvPr/>
          </p:nvSpPr>
          <p:spPr>
            <a:xfrm>
              <a:off x="3370011" y="2335662"/>
              <a:ext cx="1688451" cy="1097493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4" name="Rettangolo 43"/>
            <p:cNvSpPr/>
            <p:nvPr/>
          </p:nvSpPr>
          <p:spPr>
            <a:xfrm>
              <a:off x="3423586" y="2389237"/>
              <a:ext cx="1581301" cy="9903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000" kern="1200" dirty="0">
                  <a:solidFill>
                    <a:schemeClr val="bg1"/>
                  </a:solidFill>
                  <a:latin typeface="Open Sans"/>
                  <a:cs typeface="Arial" panose="020B0604020202020204" pitchFamily="34" charset="0"/>
                </a:rPr>
                <a:t>Strategy execution</a:t>
              </a:r>
            </a:p>
          </p:txBody>
        </p:sp>
      </p:grpSp>
      <p:sp>
        <p:nvSpPr>
          <p:cNvPr id="45" name="Connettore 1 8"/>
          <p:cNvSpPr/>
          <p:nvPr/>
        </p:nvSpPr>
        <p:spPr>
          <a:xfrm>
            <a:off x="3559712" y="3645024"/>
            <a:ext cx="2928738" cy="292873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065239" y="2799783"/>
                </a:moveTo>
                <a:arcTo wR="1464369" hR="1464369" stAng="3946477" swAng="2907095"/>
              </a:path>
            </a:pathLst>
          </a:custGeom>
          <a:noFill/>
          <a:ln w="762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6" name="Gruppo 45"/>
          <p:cNvGrpSpPr/>
          <p:nvPr/>
        </p:nvGrpSpPr>
        <p:grpSpPr>
          <a:xfrm>
            <a:off x="2730773" y="5328334"/>
            <a:ext cx="1688451" cy="1097493"/>
            <a:chOff x="480931" y="2335649"/>
            <a:chExt cx="1688451" cy="1097493"/>
          </a:xfrm>
        </p:grpSpPr>
        <p:sp>
          <p:nvSpPr>
            <p:cNvPr id="47" name="Rettangolo arrotondato 46"/>
            <p:cNvSpPr/>
            <p:nvPr/>
          </p:nvSpPr>
          <p:spPr>
            <a:xfrm>
              <a:off x="480931" y="2335649"/>
              <a:ext cx="1688451" cy="1097493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8" name="Rettangolo 47"/>
            <p:cNvSpPr/>
            <p:nvPr/>
          </p:nvSpPr>
          <p:spPr>
            <a:xfrm>
              <a:off x="534506" y="2389224"/>
              <a:ext cx="1581301" cy="9903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000" kern="1200" dirty="0" err="1">
                  <a:solidFill>
                    <a:schemeClr val="bg1"/>
                  </a:solidFill>
                  <a:latin typeface="Open Sans"/>
                  <a:cs typeface="Arial" panose="020B0604020202020204" pitchFamily="34" charset="0"/>
                </a:rPr>
                <a:t>Strategy</a:t>
              </a:r>
              <a:r>
                <a:rPr lang="it-IT" sz="2000" kern="1200" dirty="0">
                  <a:solidFill>
                    <a:schemeClr val="bg1"/>
                  </a:solidFill>
                  <a:latin typeface="Open Sans"/>
                  <a:cs typeface="Arial" panose="020B0604020202020204" pitchFamily="34" charset="0"/>
                </a:rPr>
                <a:t> </a:t>
              </a:r>
              <a:r>
                <a:rPr lang="it-IT" sz="2000" dirty="0">
                  <a:solidFill>
                    <a:schemeClr val="bg1"/>
                  </a:solidFill>
                  <a:latin typeface="Open Sans"/>
                  <a:cs typeface="Arial" panose="020B0604020202020204" pitchFamily="34" charset="0"/>
                </a:rPr>
                <a:t>control</a:t>
              </a:r>
              <a:endParaRPr lang="it-IT" sz="2000" kern="1200" dirty="0">
                <a:solidFill>
                  <a:schemeClr val="bg1"/>
                </a:solidFill>
                <a:latin typeface="Open Sans"/>
                <a:cs typeface="Arial" panose="020B0604020202020204" pitchFamily="34" charset="0"/>
              </a:endParaRPr>
            </a:p>
          </p:txBody>
        </p:sp>
      </p:grpSp>
      <p:sp>
        <p:nvSpPr>
          <p:cNvPr id="49" name="Connettore 1 11"/>
          <p:cNvSpPr/>
          <p:nvPr/>
        </p:nvSpPr>
        <p:spPr>
          <a:xfrm>
            <a:off x="3348912" y="3660467"/>
            <a:ext cx="2928738" cy="292873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6630" y="1325177"/>
                </a:moveTo>
                <a:arcTo wR="1464369" hR="1464369" stAng="11127261" swAng="2696293"/>
              </a:path>
            </a:pathLst>
          </a:custGeom>
          <a:noFill/>
          <a:ln w="762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CA35FFC-38EC-1A4A-8968-65260A890A46}"/>
              </a:ext>
            </a:extLst>
          </p:cNvPr>
          <p:cNvSpPr txBox="1"/>
          <p:nvPr/>
        </p:nvSpPr>
        <p:spPr>
          <a:xfrm>
            <a:off x="899592" y="548680"/>
            <a:ext cx="79148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L’analisi e la pianificazione dello scenario è opportuno diventino parte </a:t>
            </a:r>
          </a:p>
          <a:p>
            <a:r>
              <a:rPr lang="it-IT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processo di riflessione strategica</a:t>
            </a:r>
          </a:p>
        </p:txBody>
      </p:sp>
    </p:spTree>
    <p:extLst>
      <p:ext uri="{BB962C8B-B14F-4D97-AF65-F5344CB8AC3E}">
        <p14:creationId xmlns:p14="http://schemas.microsoft.com/office/powerpoint/2010/main" val="12778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5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olo 1"/>
          <p:cNvSpPr txBox="1">
            <a:spLocks/>
          </p:cNvSpPr>
          <p:nvPr/>
        </p:nvSpPr>
        <p:spPr>
          <a:xfrm>
            <a:off x="928662" y="-99392"/>
            <a:ext cx="807249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it-IT" sz="24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Alcuni tra i possibili approcci allo Scenario Planning:</a:t>
            </a:r>
          </a:p>
          <a:p>
            <a:pPr algn="l"/>
            <a:endParaRPr lang="it-IT" sz="2400" b="1" dirty="0">
              <a:solidFill>
                <a:srgbClr val="0070C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Segnaposto contenuto 21"/>
          <p:cNvSpPr>
            <a:spLocks noGrp="1"/>
          </p:cNvSpPr>
          <p:nvPr>
            <p:ph idx="1"/>
          </p:nvPr>
        </p:nvSpPr>
        <p:spPr>
          <a:xfrm>
            <a:off x="928662" y="620688"/>
            <a:ext cx="807249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Clr>
                <a:srgbClr val="0070C0"/>
              </a:buClr>
              <a:buSzPct val="100000"/>
              <a:buNone/>
            </a:pPr>
            <a:r>
              <a:rPr lang="pt-BR" altLang="it-IT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1. Royal </a:t>
            </a:r>
            <a:r>
              <a:rPr lang="pt-BR" altLang="it-IT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Dutch</a:t>
            </a:r>
            <a:r>
              <a:rPr lang="pt-BR" altLang="it-IT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Shell : Pierre </a:t>
            </a:r>
            <a:r>
              <a:rPr lang="pt-BR" altLang="it-IT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Wack</a:t>
            </a:r>
            <a:r>
              <a:rPr lang="pt-BR" altLang="it-IT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(1985)</a:t>
            </a:r>
            <a:endParaRPr lang="pt-BR" altLang="it-IT" sz="2800" dirty="0">
              <a:solidFill>
                <a:srgbClr val="0070C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2000" dirty="0">
                <a:solidFill>
                  <a:srgbClr val="0070C0"/>
                </a:solidFill>
              </a:rPr>
              <a:t>L’autore definisce i criteri principali in base ai quali il processo di </a:t>
            </a:r>
            <a:r>
              <a:rPr lang="it-IT" sz="2000" dirty="0" err="1">
                <a:solidFill>
                  <a:srgbClr val="0070C0"/>
                </a:solidFill>
              </a:rPr>
              <a:t>scenarizzazione</a:t>
            </a:r>
            <a:r>
              <a:rPr lang="it-IT" sz="2000" dirty="0">
                <a:solidFill>
                  <a:srgbClr val="0070C0"/>
                </a:solidFill>
              </a:rPr>
              <a:t> dovrebbe essere avviato  e fra questi include (</a:t>
            </a:r>
            <a:r>
              <a:rPr lang="it-IT" sz="2000" dirty="0" err="1">
                <a:solidFill>
                  <a:srgbClr val="0070C0"/>
                </a:solidFill>
              </a:rPr>
              <a:t>Wack</a:t>
            </a:r>
            <a:r>
              <a:rPr lang="it-IT" sz="2000" dirty="0">
                <a:solidFill>
                  <a:srgbClr val="0070C0"/>
                </a:solidFill>
              </a:rPr>
              <a:t>, 1985):</a:t>
            </a:r>
          </a:p>
          <a:p>
            <a:pPr marL="0" indent="0" algn="just">
              <a:buNone/>
            </a:pPr>
            <a:r>
              <a:rPr lang="it-IT" sz="2000" dirty="0">
                <a:solidFill>
                  <a:srgbClr val="0070C0"/>
                </a:solidFill>
              </a:rPr>
              <a:t> </a:t>
            </a:r>
          </a:p>
          <a:p>
            <a:pPr algn="just"/>
            <a:r>
              <a:rPr lang="it-IT" sz="2000" dirty="0">
                <a:solidFill>
                  <a:srgbClr val="0070C0"/>
                </a:solidFill>
              </a:rPr>
              <a:t>−  l’identificazione di elementi ambientali predeterminati, ossia avvenimenti storici o azioni che si sono </a:t>
            </a:r>
            <a:r>
              <a:rPr lang="it-IT" sz="2000" dirty="0" err="1">
                <a:solidFill>
                  <a:srgbClr val="0070C0"/>
                </a:solidFill>
              </a:rPr>
              <a:t>gia</a:t>
            </a:r>
            <a:r>
              <a:rPr lang="it-IT" sz="2000" dirty="0">
                <a:solidFill>
                  <a:srgbClr val="0070C0"/>
                </a:solidFill>
              </a:rPr>
              <a:t>̀ verificati o che certamente si verificheranno (essendo fondamentale comprendere quali conseguenze potrebbero derivare da tali eventi); </a:t>
            </a:r>
          </a:p>
          <a:p>
            <a:pPr algn="just"/>
            <a:r>
              <a:rPr lang="it-IT" sz="2000" dirty="0">
                <a:solidFill>
                  <a:srgbClr val="0070C0"/>
                </a:solidFill>
              </a:rPr>
              <a:t>−  la capacità di modificare il proprio atteggiamento mentale al fine di rielaborare la </a:t>
            </a:r>
            <a:r>
              <a:rPr lang="it-IT" sz="2000" dirty="0" err="1">
                <a:solidFill>
                  <a:srgbClr val="0070C0"/>
                </a:solidFill>
              </a:rPr>
              <a:t>realta</a:t>
            </a:r>
            <a:r>
              <a:rPr lang="it-IT" sz="2000" dirty="0">
                <a:solidFill>
                  <a:srgbClr val="0070C0"/>
                </a:solidFill>
              </a:rPr>
              <a:t>̀ in modo diverso, abbandonando preconcetti e modelli concettuali passati; </a:t>
            </a:r>
          </a:p>
          <a:p>
            <a:pPr algn="just"/>
            <a:r>
              <a:rPr lang="it-IT" sz="2000" dirty="0">
                <a:solidFill>
                  <a:srgbClr val="0070C0"/>
                </a:solidFill>
              </a:rPr>
              <a:t>−  la predisposizione ad adottare una visione macroscopica dell’ambiente competitivo, ossia allargare i confini di analisi per meglio comprendere le interconnessioni esistenti tra la propria organizzazione e gli elementi che compongono il contesto in cui si opera. </a:t>
            </a:r>
          </a:p>
          <a:p>
            <a:pPr marL="0" indent="0" algn="ctr">
              <a:spcBef>
                <a:spcPct val="0"/>
              </a:spcBef>
              <a:buClr>
                <a:srgbClr val="0070C0"/>
              </a:buClr>
              <a:buSzPct val="100000"/>
              <a:buNone/>
            </a:pPr>
            <a:endParaRPr lang="pt-BR" altLang="it-IT" sz="2800" dirty="0">
              <a:solidFill>
                <a:srgbClr val="0070C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Clr>
                <a:srgbClr val="0070C0"/>
              </a:buClr>
              <a:buSzPct val="100000"/>
              <a:buNone/>
            </a:pPr>
            <a:r>
              <a:rPr lang="pt-BR" altLang="it-IT" sz="24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	</a:t>
            </a:r>
            <a:endParaRPr lang="pt-BR" altLang="it-IT" sz="1800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542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olo 1"/>
          <p:cNvSpPr txBox="1">
            <a:spLocks/>
          </p:cNvSpPr>
          <p:nvPr/>
        </p:nvSpPr>
        <p:spPr>
          <a:xfrm>
            <a:off x="928662" y="-99392"/>
            <a:ext cx="807249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it-IT" sz="24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Alcuni tra i possibili approcci allo Scenario Planning:</a:t>
            </a:r>
          </a:p>
          <a:p>
            <a:pPr algn="l"/>
            <a:endParaRPr lang="it-IT" sz="2400" b="1" dirty="0">
              <a:solidFill>
                <a:srgbClr val="0070C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Segnaposto contenuto 21"/>
          <p:cNvSpPr>
            <a:spLocks noGrp="1"/>
          </p:cNvSpPr>
          <p:nvPr>
            <p:ph idx="1"/>
          </p:nvPr>
        </p:nvSpPr>
        <p:spPr>
          <a:xfrm>
            <a:off x="695535" y="811738"/>
            <a:ext cx="844846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Clr>
                <a:srgbClr val="0070C0"/>
              </a:buClr>
              <a:buSzPct val="100000"/>
              <a:buNone/>
            </a:pPr>
            <a:r>
              <a:rPr lang="pt-BR" altLang="it-IT" sz="2800" b="1" i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altLang="it-IT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2. </a:t>
            </a:r>
            <a:r>
              <a:rPr lang="pt-BR" altLang="it-IT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L’approccio</a:t>
            </a:r>
            <a:r>
              <a:rPr lang="pt-BR" altLang="it-IT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pt-BR" altLang="it-IT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di</a:t>
            </a:r>
            <a:r>
              <a:rPr lang="pt-BR" altLang="it-IT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 Gary </a:t>
            </a:r>
            <a:r>
              <a:rPr lang="pt-BR" altLang="it-IT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Hamel</a:t>
            </a:r>
            <a:r>
              <a:rPr lang="pt-BR" altLang="it-IT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e </a:t>
            </a:r>
            <a:r>
              <a:rPr lang="pt-BR" altLang="it-IT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Prahalad</a:t>
            </a:r>
            <a:r>
              <a:rPr lang="pt-BR" altLang="it-IT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spcBef>
                <a:spcPct val="0"/>
              </a:spcBef>
              <a:buClr>
                <a:srgbClr val="0070C0"/>
              </a:buClr>
              <a:buSzPct val="100000"/>
              <a:buNone/>
            </a:pPr>
            <a:r>
              <a:rPr lang="pt-BR" altLang="it-IT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Alla conquista </a:t>
            </a:r>
            <a:r>
              <a:rPr lang="pt-BR" altLang="it-IT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del</a:t>
            </a:r>
            <a:r>
              <a:rPr lang="pt-BR" altLang="it-IT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futuro, 1994</a:t>
            </a:r>
          </a:p>
          <a:p>
            <a:pPr marL="0" indent="0">
              <a:spcBef>
                <a:spcPct val="0"/>
              </a:spcBef>
              <a:buClr>
                <a:srgbClr val="0070C0"/>
              </a:buClr>
              <a:buSzPct val="100000"/>
              <a:buNone/>
            </a:pPr>
            <a:endParaRPr lang="pt-BR" altLang="it-IT" sz="2800" b="1" i="1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spcBef>
                <a:spcPct val="0"/>
              </a:spcBef>
              <a:buClr>
                <a:srgbClr val="0070C0"/>
              </a:buClr>
              <a:buSzPct val="100000"/>
              <a:buNone/>
            </a:pPr>
            <a:r>
              <a:rPr lang="pt-BR" altLang="it-IT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Porsi</a:t>
            </a:r>
            <a:r>
              <a:rPr lang="pt-BR" altLang="it-IT" sz="2800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queste sette domande</a:t>
            </a:r>
          </a:p>
          <a:p>
            <a:pPr marL="0" indent="0">
              <a:spcBef>
                <a:spcPct val="0"/>
              </a:spcBef>
              <a:buClr>
                <a:srgbClr val="0070C0"/>
              </a:buClr>
              <a:buSzPct val="100000"/>
              <a:buNone/>
            </a:pPr>
            <a:r>
              <a:rPr lang="pt-BR" alt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endParaRPr lang="pt-BR" altLang="it-IT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ttangolo 17"/>
          <p:cNvSpPr>
            <a:spLocks noChangeArrowheads="1"/>
          </p:cNvSpPr>
          <p:nvPr/>
        </p:nvSpPr>
        <p:spPr bwMode="auto">
          <a:xfrm>
            <a:off x="940615" y="2893000"/>
            <a:ext cx="8203385" cy="34163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>
              <a:spcBef>
                <a:spcPct val="0"/>
              </a:spcBef>
              <a:buClr>
                <a:srgbClr val="0070C0"/>
              </a:buClr>
              <a:buSzPct val="100000"/>
            </a:pPr>
            <a:r>
              <a:rPr lang="pt-BR" alt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FRA 5-10 ANNI:</a:t>
            </a:r>
          </a:p>
          <a:p>
            <a:pPr>
              <a:spcBef>
                <a:spcPct val="0"/>
              </a:spcBef>
              <a:buClr>
                <a:srgbClr val="0070C0"/>
              </a:buClr>
              <a:buSzPct val="100000"/>
            </a:pPr>
            <a:endParaRPr lang="pt-BR" altLang="it-IT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spcBef>
                <a:spcPct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</a:pPr>
            <a:r>
              <a:rPr lang="pt-BR" altLang="it-IT" sz="2400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Quali saranno in futuro i vostri clienti?</a:t>
            </a:r>
          </a:p>
          <a:p>
            <a:pPr marL="342900" indent="-342900">
              <a:spcBef>
                <a:spcPct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</a:pPr>
            <a:r>
              <a:rPr lang="pt-BR" altLang="it-IT" sz="2400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Attraverso quali canali raggiungerete in futuro i clienti?</a:t>
            </a:r>
          </a:p>
          <a:p>
            <a:pPr marL="342900" indent="-342900">
              <a:spcBef>
                <a:spcPct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</a:pPr>
            <a:r>
              <a:rPr lang="pt-BR" altLang="it-IT" sz="2400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Quali saranno in futuro i vostri concorrenti?</a:t>
            </a:r>
          </a:p>
          <a:p>
            <a:pPr marL="342900" indent="-342900">
              <a:spcBef>
                <a:spcPct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</a:pPr>
            <a:r>
              <a:rPr lang="pt-BR" altLang="it-IT" sz="2400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Su cosa si baserà in futuro il vostro vantaggio competitivo?</a:t>
            </a:r>
          </a:p>
          <a:p>
            <a:pPr marL="342900" indent="-342900">
              <a:spcBef>
                <a:spcPct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</a:pPr>
            <a:r>
              <a:rPr lang="pt-BR" altLang="it-IT" sz="2400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Da dove ricaverete in futuro i vostri margini?</a:t>
            </a:r>
          </a:p>
          <a:p>
            <a:pPr marL="342900" indent="-342900">
              <a:spcBef>
                <a:spcPct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</a:pPr>
            <a:r>
              <a:rPr lang="pt-BR" altLang="it-IT" sz="2400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Quali competenze o capacità vi renderanno unici in futuro?</a:t>
            </a:r>
          </a:p>
          <a:p>
            <a:pPr marL="342900" indent="-342900">
              <a:spcBef>
                <a:spcPct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</a:pPr>
            <a:r>
              <a:rPr lang="pt-BR" altLang="it-IT" sz="2400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In quali mercati di prodotti finali opererete in futuro?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118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928662" y="-99392"/>
            <a:ext cx="807249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it-IT" sz="2400" b="1" dirty="0">
                <a:solidFill>
                  <a:srgbClr val="0070C0"/>
                </a:solidFill>
                <a:latin typeface="Dosis" panose="0201050302020206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3.la versione di </a:t>
            </a:r>
            <a:r>
              <a:rPr lang="it-IT" sz="2400" b="1" dirty="0" err="1">
                <a:solidFill>
                  <a:srgbClr val="0070C0"/>
                </a:solidFill>
                <a:latin typeface="Dosis" panose="0201050302020206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Dipak</a:t>
            </a:r>
            <a:r>
              <a:rPr lang="it-IT" sz="2400" b="1" dirty="0">
                <a:solidFill>
                  <a:srgbClr val="0070C0"/>
                </a:solidFill>
                <a:latin typeface="Dosis" panose="0201050302020206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R. </a:t>
            </a:r>
            <a:r>
              <a:rPr lang="it-IT" sz="2400" b="1" dirty="0" err="1">
                <a:solidFill>
                  <a:srgbClr val="0070C0"/>
                </a:solidFill>
                <a:latin typeface="Dosis" panose="0201050302020206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Pant</a:t>
            </a:r>
            <a:endParaRPr lang="it-IT" sz="2400" b="1" dirty="0">
              <a:solidFill>
                <a:srgbClr val="0070C0"/>
              </a:solidFill>
              <a:latin typeface="Dosis" panose="02010503020202060003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973642" y="1305340"/>
            <a:ext cx="817035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0070C0"/>
              </a:buClr>
              <a:buSzPct val="100000"/>
            </a:pPr>
            <a:r>
              <a:rPr lang="pt-BR" altLang="it-IT" sz="2400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L’ITER ‘EMPIRICO-ANALITICO-PROSPETTICO’</a:t>
            </a:r>
          </a:p>
          <a:p>
            <a:pPr>
              <a:spcBef>
                <a:spcPct val="0"/>
              </a:spcBef>
              <a:buClr>
                <a:srgbClr val="0070C0"/>
              </a:buClr>
              <a:buSzPct val="100000"/>
            </a:pPr>
            <a:r>
              <a:rPr lang="it-IT" altLang="it-IT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generazione di output descrittivo e narrativo</a:t>
            </a:r>
          </a:p>
          <a:p>
            <a:pPr>
              <a:spcBef>
                <a:spcPct val="0"/>
              </a:spcBef>
              <a:buClr>
                <a:srgbClr val="0070C0"/>
              </a:buClr>
              <a:buSzPct val="100000"/>
            </a:pPr>
            <a:endParaRPr lang="pt-BR" altLang="it-IT" dirty="0">
              <a:solidFill>
                <a:srgbClr val="0070C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</a:pPr>
            <a:r>
              <a:rPr lang="it-IT" altLang="it-IT" sz="2400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Attenzione alle ‘macro tendenze’ planetarie per inquadrare il proprio ‘micro-sistema’ all’interno del contesto globale</a:t>
            </a:r>
          </a:p>
          <a:p>
            <a:pPr marL="342900" indent="-342900">
              <a:spcBef>
                <a:spcPct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</a:pPr>
            <a:r>
              <a:rPr lang="it-IT" altLang="it-IT" sz="2400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Ricerche dirette sul campo (metodo etnografico)</a:t>
            </a:r>
          </a:p>
          <a:p>
            <a:pPr marL="342900" indent="-342900">
              <a:spcBef>
                <a:spcPct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</a:pPr>
            <a:r>
              <a:rPr lang="it-IT" altLang="it-IT" sz="2400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Informazioni quantitative selettive (numeri)</a:t>
            </a:r>
          </a:p>
          <a:p>
            <a:pPr marL="342900" indent="-342900">
              <a:spcBef>
                <a:spcPct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</a:pPr>
            <a:r>
              <a:rPr lang="it-IT" altLang="it-IT" sz="2400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Studi scientifici e professionali fatti dagli altri (reports, saggi…)</a:t>
            </a:r>
          </a:p>
          <a:p>
            <a:pPr marL="342900" indent="-342900">
              <a:spcBef>
                <a:spcPct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</a:pPr>
            <a:r>
              <a:rPr lang="it-IT" altLang="it-IT" sz="2400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Strumenti narrativi (testimonianze, racconti, opinioni, interviste…)</a:t>
            </a:r>
          </a:p>
          <a:p>
            <a:pPr marL="342900" indent="-342900">
              <a:spcBef>
                <a:spcPct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</a:pPr>
            <a:r>
              <a:rPr lang="it-IT" altLang="it-IT" sz="2400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Sessioni di discussioni e dibattiti creativi organizzati ad hoc per generare intuizioni e nuove idee (brainstorming)</a:t>
            </a:r>
          </a:p>
        </p:txBody>
      </p:sp>
    </p:spTree>
    <p:extLst>
      <p:ext uri="{BB962C8B-B14F-4D97-AF65-F5344CB8AC3E}">
        <p14:creationId xmlns:p14="http://schemas.microsoft.com/office/powerpoint/2010/main" val="38386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928662" y="-99392"/>
            <a:ext cx="807249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it-IT" sz="24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3. la versione di </a:t>
            </a:r>
            <a:r>
              <a:rPr lang="it-IT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Dipak</a:t>
            </a:r>
            <a:r>
              <a:rPr lang="it-IT" sz="24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R. </a:t>
            </a:r>
            <a:r>
              <a:rPr lang="it-IT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Pant</a:t>
            </a:r>
            <a:endParaRPr lang="it-IT" sz="2400" b="1" dirty="0">
              <a:solidFill>
                <a:srgbClr val="0070C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99592" y="1052736"/>
            <a:ext cx="8170357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0070C0"/>
              </a:buClr>
              <a:buSzPct val="100000"/>
            </a:pPr>
            <a:r>
              <a:rPr lang="pt-BR" altLang="it-IT" sz="2400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MACRO TENDENZE PLANETARIE</a:t>
            </a:r>
          </a:p>
          <a:p>
            <a:pPr>
              <a:spcBef>
                <a:spcPct val="0"/>
              </a:spcBef>
              <a:buClr>
                <a:srgbClr val="0070C0"/>
              </a:buClr>
              <a:buSzPct val="100000"/>
            </a:pPr>
            <a:endParaRPr lang="pt-BR" altLang="it-IT" dirty="0">
              <a:solidFill>
                <a:srgbClr val="0070C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</a:pPr>
            <a:r>
              <a:rPr lang="it-IT" altLang="it-IT" sz="2000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Correnti demografiche: sovrappopolazione globale, invecchiamento e declino demografico in regioni sviluppate, crescita in regioni sottosviluppate, migrazioni…</a:t>
            </a:r>
          </a:p>
          <a:p>
            <a:pPr marL="342900" indent="-342900" algn="just">
              <a:spcBef>
                <a:spcPct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</a:pPr>
            <a:r>
              <a:rPr lang="it-IT" altLang="it-IT" sz="2000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Cambiamento e degrado ambientale, incertezze climatiche, problema dei rifiuti, crescente domanda di ben-essere (wellness) e sostenibilità, l’economia circolare…</a:t>
            </a:r>
          </a:p>
          <a:p>
            <a:pPr marL="342900" indent="-342900" algn="just">
              <a:spcBef>
                <a:spcPct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</a:pPr>
            <a:r>
              <a:rPr lang="it-IT" altLang="it-IT" sz="2000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De-massificazione (atomizzazione) dell’informazione, diffusione delle incertezze</a:t>
            </a:r>
          </a:p>
          <a:p>
            <a:pPr marL="342900" indent="-342900" algn="just">
              <a:spcBef>
                <a:spcPct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</a:pPr>
            <a:r>
              <a:rPr lang="it-IT" altLang="it-IT" sz="2000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Proliferazione delle iniziative economiche alternative con il supporto delle nuove tecnologie infotelematiche (e.g. GAS, </a:t>
            </a:r>
            <a:r>
              <a:rPr lang="it-IT" altLang="it-IT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sharing</a:t>
            </a:r>
            <a:r>
              <a:rPr lang="it-IT" altLang="it-IT" sz="2000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economy, banca del tempo, nuovi baratti, «monete» e transazioni virtuali…)</a:t>
            </a:r>
          </a:p>
          <a:p>
            <a:pPr marL="342900" indent="-342900" algn="just">
              <a:spcBef>
                <a:spcPct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</a:pPr>
            <a:r>
              <a:rPr lang="it-IT" altLang="it-IT" sz="2000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Disincanto dalla modernità (de-legittimazione dell’ordine precostituito)</a:t>
            </a:r>
          </a:p>
          <a:p>
            <a:pPr marL="342900" indent="-342900" algn="just">
              <a:spcBef>
                <a:spcPct val="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ü"/>
            </a:pPr>
            <a:r>
              <a:rPr lang="it-IT" altLang="it-IT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Ri</a:t>
            </a:r>
            <a:r>
              <a:rPr lang="it-IT" altLang="it-IT" sz="2000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-affermazione della sovranità locale (movimenti identitari)</a:t>
            </a:r>
          </a:p>
        </p:txBody>
      </p:sp>
    </p:spTree>
    <p:extLst>
      <p:ext uri="{BB962C8B-B14F-4D97-AF65-F5344CB8AC3E}">
        <p14:creationId xmlns:p14="http://schemas.microsoft.com/office/powerpoint/2010/main" val="134084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928662" y="-99392"/>
            <a:ext cx="807249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it-IT" sz="24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3. la versione di </a:t>
            </a:r>
            <a:r>
              <a:rPr lang="it-IT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Dipak</a:t>
            </a:r>
            <a:r>
              <a:rPr lang="it-IT" sz="24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R. </a:t>
            </a:r>
            <a:r>
              <a:rPr lang="it-IT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Pant</a:t>
            </a:r>
            <a:endParaRPr lang="it-IT" sz="2400" b="1" dirty="0">
              <a:solidFill>
                <a:srgbClr val="0070C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99592" y="1052736"/>
            <a:ext cx="81703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0070C0"/>
              </a:buClr>
              <a:buSzPct val="100000"/>
            </a:pPr>
            <a:r>
              <a:rPr lang="pt-BR" altLang="it-IT" sz="24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METODO PRESAGIO PLURIME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4695110" y="1624478"/>
            <a:ext cx="0" cy="4684842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e 7"/>
          <p:cNvSpPr>
            <a:spLocks noChangeAspect="1"/>
          </p:cNvSpPr>
          <p:nvPr/>
        </p:nvSpPr>
        <p:spPr>
          <a:xfrm>
            <a:off x="1406174" y="3846804"/>
            <a:ext cx="1326689" cy="134743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52400" dist="1270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it-IT"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Dosis" panose="02010503020202060003" pitchFamily="2" charset="0"/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1381163" y="3606962"/>
            <a:ext cx="854234" cy="856970"/>
          </a:xfrm>
          <a:prstGeom prst="line">
            <a:avLst/>
          </a:prstGeom>
          <a:ln w="19050">
            <a:solidFill>
              <a:srgbClr val="0070C0"/>
            </a:solidFill>
            <a:prstDash val="solid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ttangolo 17"/>
          <p:cNvSpPr>
            <a:spLocks noChangeArrowheads="1"/>
          </p:cNvSpPr>
          <p:nvPr/>
        </p:nvSpPr>
        <p:spPr bwMode="auto">
          <a:xfrm>
            <a:off x="763863" y="3272080"/>
            <a:ext cx="6423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it-IT" sz="1800" dirty="0">
                <a:solidFill>
                  <a:srgbClr val="000000"/>
                </a:solidFill>
                <a:latin typeface="Dosis" panose="02010503020202060003" pitchFamily="2" charset="0"/>
                <a:ea typeface="Dense" pitchFamily="50" charset="0"/>
                <a:cs typeface="Dense" pitchFamily="50" charset="0"/>
              </a:rPr>
              <a:t>DATI</a:t>
            </a:r>
          </a:p>
        </p:txBody>
      </p:sp>
      <p:cxnSp>
        <p:nvCxnSpPr>
          <p:cNvPr id="11" name="Connettore 1 10"/>
          <p:cNvCxnSpPr/>
          <p:nvPr/>
        </p:nvCxnSpPr>
        <p:spPr>
          <a:xfrm flipV="1">
            <a:off x="1547664" y="4553418"/>
            <a:ext cx="687733" cy="737885"/>
          </a:xfrm>
          <a:prstGeom prst="line">
            <a:avLst/>
          </a:prstGeom>
          <a:ln w="19050">
            <a:solidFill>
              <a:srgbClr val="0070C0"/>
            </a:solidFill>
            <a:prstDash val="solid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ttangolo 17"/>
          <p:cNvSpPr>
            <a:spLocks noChangeArrowheads="1"/>
          </p:cNvSpPr>
          <p:nvPr/>
        </p:nvSpPr>
        <p:spPr bwMode="auto">
          <a:xfrm>
            <a:off x="926631" y="5291916"/>
            <a:ext cx="9090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it-IT" sz="1800" dirty="0">
                <a:solidFill>
                  <a:srgbClr val="000000"/>
                </a:solidFill>
                <a:latin typeface="Dosis" panose="02010503020202060003" pitchFamily="2" charset="0"/>
                <a:ea typeface="Dense" pitchFamily="50" charset="0"/>
                <a:cs typeface="Dense" pitchFamily="50" charset="0"/>
              </a:rPr>
              <a:t>ANALISI</a:t>
            </a:r>
          </a:p>
        </p:txBody>
      </p:sp>
      <p:sp>
        <p:nvSpPr>
          <p:cNvPr id="13" name="Freccia a destra con strisce 12"/>
          <p:cNvSpPr/>
          <p:nvPr/>
        </p:nvSpPr>
        <p:spPr>
          <a:xfrm>
            <a:off x="2489456" y="4115077"/>
            <a:ext cx="519328" cy="810888"/>
          </a:xfrm>
          <a:prstGeom prst="striped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anchor="ctr"/>
          <a:lstStyle/>
          <a:p>
            <a:endParaRPr lang="it-IT" sz="20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sis" panose="02010503020202060003" pitchFamily="2" charset="0"/>
              <a:cs typeface="Gill Sans" panose="020B0502020104020203" pitchFamily="34" charset="-79"/>
            </a:endParaRPr>
          </a:p>
        </p:txBody>
      </p:sp>
      <p:sp>
        <p:nvSpPr>
          <p:cNvPr id="14" name="Rettangolo 17"/>
          <p:cNvSpPr>
            <a:spLocks noChangeArrowheads="1"/>
          </p:cNvSpPr>
          <p:nvPr/>
        </p:nvSpPr>
        <p:spPr bwMode="auto">
          <a:xfrm>
            <a:off x="2925603" y="4283491"/>
            <a:ext cx="16673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it-IT" sz="20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PREVISIONE</a:t>
            </a:r>
          </a:p>
        </p:txBody>
      </p:sp>
      <p:sp>
        <p:nvSpPr>
          <p:cNvPr id="15" name="Ovale 14"/>
          <p:cNvSpPr>
            <a:spLocks noChangeAspect="1"/>
          </p:cNvSpPr>
          <p:nvPr/>
        </p:nvSpPr>
        <p:spPr>
          <a:xfrm>
            <a:off x="6812291" y="3854958"/>
            <a:ext cx="1326689" cy="1347435"/>
          </a:xfrm>
          <a:prstGeom prst="ellipse">
            <a:avLst/>
          </a:prstGeom>
          <a:solidFill>
            <a:schemeClr val="bg1"/>
          </a:solidFill>
          <a:ln>
            <a:solidFill>
              <a:srgbClr val="0070C0">
                <a:alpha val="70000"/>
              </a:srgbClr>
            </a:solidFill>
          </a:ln>
          <a:effectLst>
            <a:outerShdw blurRad="152400" dist="1270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it-IT"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Dosis" panose="02010503020202060003" pitchFamily="2" charset="0"/>
            </a:endParaRPr>
          </a:p>
        </p:txBody>
      </p:sp>
      <p:cxnSp>
        <p:nvCxnSpPr>
          <p:cNvPr id="16" name="Connettore 1 15"/>
          <p:cNvCxnSpPr/>
          <p:nvPr/>
        </p:nvCxnSpPr>
        <p:spPr>
          <a:xfrm>
            <a:off x="6331938" y="4031299"/>
            <a:ext cx="866630" cy="285222"/>
          </a:xfrm>
          <a:prstGeom prst="line">
            <a:avLst/>
          </a:prstGeom>
          <a:ln w="19050">
            <a:solidFill>
              <a:srgbClr val="0070C0"/>
            </a:solidFill>
            <a:prstDash val="solid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ttangolo 17"/>
          <p:cNvSpPr>
            <a:spLocks noChangeArrowheads="1"/>
          </p:cNvSpPr>
          <p:nvPr/>
        </p:nvSpPr>
        <p:spPr bwMode="auto">
          <a:xfrm>
            <a:off x="4767118" y="3606962"/>
            <a:ext cx="17035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it-IT" sz="1600" dirty="0">
                <a:solidFill>
                  <a:srgbClr val="000000"/>
                </a:solidFill>
                <a:latin typeface="Dosis" panose="02010503020202060003" pitchFamily="2" charset="0"/>
                <a:ea typeface="Dense" pitchFamily="50" charset="0"/>
                <a:cs typeface="Dense" pitchFamily="50" charset="0"/>
              </a:rPr>
              <a:t>INFORMAZIONE QUANTITATIVA</a:t>
            </a:r>
          </a:p>
        </p:txBody>
      </p:sp>
      <p:cxnSp>
        <p:nvCxnSpPr>
          <p:cNvPr id="18" name="Connettore 1 17"/>
          <p:cNvCxnSpPr/>
          <p:nvPr/>
        </p:nvCxnSpPr>
        <p:spPr>
          <a:xfrm flipV="1">
            <a:off x="6383544" y="4700840"/>
            <a:ext cx="815024" cy="530295"/>
          </a:xfrm>
          <a:prstGeom prst="line">
            <a:avLst/>
          </a:prstGeom>
          <a:ln w="19050">
            <a:solidFill>
              <a:srgbClr val="0070C0"/>
            </a:solidFill>
            <a:prstDash val="solid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ttangolo 17"/>
          <p:cNvSpPr>
            <a:spLocks noChangeArrowheads="1"/>
          </p:cNvSpPr>
          <p:nvPr/>
        </p:nvSpPr>
        <p:spPr bwMode="auto">
          <a:xfrm>
            <a:off x="4829634" y="5010174"/>
            <a:ext cx="16410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it-IT" sz="1600" dirty="0">
                <a:solidFill>
                  <a:srgbClr val="000000"/>
                </a:solidFill>
                <a:latin typeface="Dosis" panose="02010503020202060003" pitchFamily="2" charset="0"/>
                <a:ea typeface="Dense" pitchFamily="50" charset="0"/>
                <a:cs typeface="Dense" pitchFamily="50" charset="0"/>
              </a:rPr>
              <a:t>IL “SENNO DI POI” (motivi del passato)</a:t>
            </a:r>
          </a:p>
        </p:txBody>
      </p:sp>
      <p:sp>
        <p:nvSpPr>
          <p:cNvPr id="21" name="Rettangolo 17"/>
          <p:cNvSpPr>
            <a:spLocks noChangeArrowheads="1"/>
          </p:cNvSpPr>
          <p:nvPr/>
        </p:nvSpPr>
        <p:spPr bwMode="auto">
          <a:xfrm rot="16200000">
            <a:off x="7527050" y="4233100"/>
            <a:ext cx="27604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it-IT" sz="2400" spc="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 panose="02010503020202060003" pitchFamily="2" charset="0"/>
                <a:ea typeface="Dense" pitchFamily="50" charset="0"/>
                <a:cs typeface="Dense" pitchFamily="50" charset="0"/>
              </a:rPr>
              <a:t>SCENARI</a:t>
            </a:r>
          </a:p>
        </p:txBody>
      </p:sp>
      <p:sp>
        <p:nvSpPr>
          <p:cNvPr id="22" name="Rettangolo 17"/>
          <p:cNvSpPr>
            <a:spLocks noChangeArrowheads="1"/>
          </p:cNvSpPr>
          <p:nvPr/>
        </p:nvSpPr>
        <p:spPr bwMode="auto">
          <a:xfrm>
            <a:off x="5693730" y="6025610"/>
            <a:ext cx="16410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it-IT" sz="1600" dirty="0">
                <a:solidFill>
                  <a:srgbClr val="000000"/>
                </a:solidFill>
                <a:latin typeface="Dosis" panose="02010503020202060003" pitchFamily="2" charset="0"/>
                <a:ea typeface="Dense" pitchFamily="50" charset="0"/>
                <a:cs typeface="Dense" pitchFamily="50" charset="0"/>
              </a:rPr>
              <a:t>ETNOGRAFIA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it-IT" sz="1600" dirty="0">
                <a:solidFill>
                  <a:srgbClr val="000000"/>
                </a:solidFill>
                <a:latin typeface="Dosis" panose="02010503020202060003" pitchFamily="2" charset="0"/>
                <a:ea typeface="Dense" pitchFamily="50" charset="0"/>
                <a:cs typeface="Dense" pitchFamily="50" charset="0"/>
              </a:rPr>
              <a:t>(lavori sul campo)</a:t>
            </a:r>
          </a:p>
        </p:txBody>
      </p:sp>
      <p:sp>
        <p:nvSpPr>
          <p:cNvPr id="23" name="Rettangolo 17"/>
          <p:cNvSpPr>
            <a:spLocks noChangeArrowheads="1"/>
          </p:cNvSpPr>
          <p:nvPr/>
        </p:nvSpPr>
        <p:spPr bwMode="auto">
          <a:xfrm>
            <a:off x="5822613" y="2564904"/>
            <a:ext cx="20843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it-IT" sz="1600" dirty="0">
                <a:solidFill>
                  <a:srgbClr val="000000"/>
                </a:solidFill>
                <a:latin typeface="Dosis" panose="02010503020202060003" pitchFamily="2" charset="0"/>
                <a:ea typeface="Dense" pitchFamily="50" charset="0"/>
                <a:cs typeface="Dense" pitchFamily="50" charset="0"/>
              </a:rPr>
              <a:t>SESSIONI DI LAVORO CHE GENERANO INTUIZIONI</a:t>
            </a:r>
          </a:p>
        </p:txBody>
      </p:sp>
      <p:cxnSp>
        <p:nvCxnSpPr>
          <p:cNvPr id="24" name="Connettore 1 23"/>
          <p:cNvCxnSpPr/>
          <p:nvPr/>
        </p:nvCxnSpPr>
        <p:spPr>
          <a:xfrm>
            <a:off x="7017960" y="3410236"/>
            <a:ext cx="433315" cy="683924"/>
          </a:xfrm>
          <a:prstGeom prst="line">
            <a:avLst/>
          </a:prstGeom>
          <a:ln w="19050">
            <a:solidFill>
              <a:srgbClr val="0070C0"/>
            </a:solidFill>
            <a:prstDash val="solid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 flipV="1">
            <a:off x="6636251" y="4925965"/>
            <a:ext cx="815024" cy="1014889"/>
          </a:xfrm>
          <a:prstGeom prst="line">
            <a:avLst/>
          </a:prstGeom>
          <a:ln w="19050">
            <a:solidFill>
              <a:srgbClr val="0070C0"/>
            </a:solidFill>
            <a:prstDash val="solid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Freccia a destra con strisce 25"/>
          <p:cNvSpPr/>
          <p:nvPr/>
        </p:nvSpPr>
        <p:spPr>
          <a:xfrm>
            <a:off x="8183605" y="4123231"/>
            <a:ext cx="519328" cy="810888"/>
          </a:xfrm>
          <a:prstGeom prst="striped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anchor="ctr"/>
          <a:lstStyle/>
          <a:p>
            <a:endParaRPr lang="it-IT" sz="20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sis" panose="02010503020202060003" pitchFamily="2" charset="0"/>
              <a:cs typeface="Gill Sans" panose="020B0502020104020203" pitchFamily="34" charset="-79"/>
            </a:endParaRPr>
          </a:p>
        </p:txBody>
      </p:sp>
      <p:sp>
        <p:nvSpPr>
          <p:cNvPr id="28" name="Rettangolo 17"/>
          <p:cNvSpPr>
            <a:spLocks noChangeArrowheads="1"/>
          </p:cNvSpPr>
          <p:nvPr/>
        </p:nvSpPr>
        <p:spPr bwMode="auto">
          <a:xfrm>
            <a:off x="395536" y="1743779"/>
            <a:ext cx="43678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it-IT" sz="18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Previsione lineare numerica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it-IT" sz="18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(forecast)</a:t>
            </a:r>
          </a:p>
        </p:txBody>
      </p:sp>
      <p:sp>
        <p:nvSpPr>
          <p:cNvPr id="29" name="Rettangolo 17"/>
          <p:cNvSpPr>
            <a:spLocks noChangeArrowheads="1"/>
          </p:cNvSpPr>
          <p:nvPr/>
        </p:nvSpPr>
        <p:spPr bwMode="auto">
          <a:xfrm>
            <a:off x="4716016" y="1743779"/>
            <a:ext cx="43678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pt-BR" altLang="it-IT" sz="18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Metodo di elaborazione degli Scenari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pt-BR" altLang="it-IT" sz="18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(foresight)</a:t>
            </a:r>
          </a:p>
        </p:txBody>
      </p:sp>
    </p:spTree>
    <p:extLst>
      <p:ext uri="{BB962C8B-B14F-4D97-AF65-F5344CB8AC3E}">
        <p14:creationId xmlns:p14="http://schemas.microsoft.com/office/powerpoint/2010/main" val="81802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2" grpId="0"/>
      <p:bldP spid="13" grpId="0" animBg="1"/>
      <p:bldP spid="14" grpId="0"/>
      <p:bldP spid="15" grpId="0" animBg="1"/>
      <p:bldP spid="17" grpId="0"/>
      <p:bldP spid="19" grpId="0"/>
      <p:bldP spid="21" grpId="0"/>
      <p:bldP spid="22" grpId="0"/>
      <p:bldP spid="23" grpId="0"/>
      <p:bldP spid="26" grpId="0" animBg="1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928662" y="-99392"/>
            <a:ext cx="807249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Alcuni possibili approcci alla pianificazione dello scenario: </a:t>
            </a:r>
          </a:p>
          <a:p>
            <a:pPr algn="l"/>
            <a:r>
              <a:rPr 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3. La versione di </a:t>
            </a:r>
            <a:r>
              <a:rPr lang="it-IT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Dipak</a:t>
            </a:r>
            <a:r>
              <a:rPr lang="it-IT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R. </a:t>
            </a:r>
            <a:r>
              <a:rPr lang="it-IT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Pant</a:t>
            </a:r>
            <a:endParaRPr lang="it-IT" sz="2400" b="1" i="1" dirty="0">
              <a:solidFill>
                <a:srgbClr val="0070C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99592" y="908720"/>
            <a:ext cx="81703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0070C0"/>
              </a:buClr>
              <a:buSzPct val="100000"/>
            </a:pPr>
            <a:r>
              <a:rPr lang="pt-BR" altLang="it-IT" sz="24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COSTRUZIONE DEGLI SCENARI</a:t>
            </a:r>
          </a:p>
        </p:txBody>
      </p:sp>
      <p:sp>
        <p:nvSpPr>
          <p:cNvPr id="7" name="Ovale 6"/>
          <p:cNvSpPr>
            <a:spLocks noChangeAspect="1"/>
          </p:cNvSpPr>
          <p:nvPr/>
        </p:nvSpPr>
        <p:spPr>
          <a:xfrm rot="5282031">
            <a:off x="2668578" y="1726088"/>
            <a:ext cx="4168746" cy="4168746"/>
          </a:xfrm>
          <a:prstGeom prst="ellipse">
            <a:avLst/>
          </a:prstGeom>
          <a:solidFill>
            <a:schemeClr val="bg1"/>
          </a:solidFill>
          <a:ln w="22225">
            <a:solidFill>
              <a:srgbClr val="0070C0"/>
            </a:solidFill>
          </a:ln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shade val="80000"/>
              <a:hueOff val="218907"/>
              <a:satOff val="-1431"/>
              <a:lumOff val="24554"/>
              <a:alphaOff val="0"/>
            </a:schemeClr>
          </a:fillRef>
          <a:effectRef idx="2">
            <a:schemeClr val="accent3">
              <a:shade val="80000"/>
              <a:hueOff val="218907"/>
              <a:satOff val="-1431"/>
              <a:lumOff val="24554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8" name="Connettore 1 7"/>
          <p:cNvCxnSpPr/>
          <p:nvPr/>
        </p:nvCxnSpPr>
        <p:spPr>
          <a:xfrm>
            <a:off x="5076056" y="1731005"/>
            <a:ext cx="0" cy="4299518"/>
          </a:xfrm>
          <a:prstGeom prst="line">
            <a:avLst/>
          </a:prstGeom>
          <a:ln w="19050">
            <a:solidFill>
              <a:srgbClr val="0070C0"/>
            </a:solidFill>
            <a:prstDash val="solid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flipH="1">
            <a:off x="1470115" y="2850398"/>
            <a:ext cx="6535295" cy="0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3419872" y="2966755"/>
            <a:ext cx="19917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it-IT" sz="1000" dirty="0">
                <a:solidFill>
                  <a:srgbClr val="000000"/>
                </a:solidFill>
                <a:latin typeface="Dosis" panose="02010503020202060003" pitchFamily="2" charset="0"/>
                <a:ea typeface="Dense" pitchFamily="50" charset="0"/>
                <a:cs typeface="Dense" pitchFamily="50" charset="0"/>
              </a:rPr>
              <a:t>Strutture del sistema</a:t>
            </a:r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136576" y="3320797"/>
            <a:ext cx="147208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it-IT" sz="1000" dirty="0">
                <a:solidFill>
                  <a:srgbClr val="000000"/>
                </a:solidFill>
                <a:latin typeface="Dosis" panose="02010503020202060003" pitchFamily="2" charset="0"/>
                <a:ea typeface="Dense" pitchFamily="50" charset="0"/>
                <a:cs typeface="Dense" pitchFamily="50" charset="0"/>
              </a:rPr>
              <a:t>Analisi critica e comparativa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it-IT" sz="1000" dirty="0">
                <a:solidFill>
                  <a:srgbClr val="000000"/>
                </a:solidFill>
                <a:latin typeface="Dosis" panose="02010503020202060003" pitchFamily="2" charset="0"/>
                <a:ea typeface="Dense" pitchFamily="50" charset="0"/>
                <a:cs typeface="Dense" pitchFamily="50" charset="0"/>
              </a:rPr>
              <a:t>(discernimento)</a:t>
            </a:r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269642" y="5117309"/>
            <a:ext cx="166713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it-IT" sz="1000" b="1" dirty="0">
                <a:solidFill>
                  <a:srgbClr val="000000"/>
                </a:solidFill>
                <a:latin typeface="Dosis" panose="02010503020202060003" pitchFamily="2" charset="0"/>
                <a:ea typeface="Dense" pitchFamily="50" charset="0"/>
                <a:cs typeface="Dense" pitchFamily="50" charset="0"/>
              </a:rPr>
              <a:t>COMPRENSIONE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6711258" y="5117308"/>
            <a:ext cx="19019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it-IT" sz="1000" b="1" dirty="0">
                <a:solidFill>
                  <a:srgbClr val="000000"/>
                </a:solidFill>
                <a:latin typeface="Dosis" panose="02010503020202060003" pitchFamily="2" charset="0"/>
                <a:ea typeface="Dense" pitchFamily="50" charset="0"/>
                <a:cs typeface="Dense" pitchFamily="50" charset="0"/>
              </a:rPr>
              <a:t>CONSAPEVOLEZZA</a:t>
            </a:r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3512840" y="1413356"/>
            <a:ext cx="237026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it-IT" sz="1050" dirty="0">
                <a:solidFill>
                  <a:srgbClr val="000000"/>
                </a:solidFill>
                <a:latin typeface="Dosis" panose="02010503020202060003" pitchFamily="2" charset="0"/>
                <a:ea typeface="Dense" pitchFamily="50" charset="0"/>
                <a:cs typeface="Dense" pitchFamily="50" charset="0"/>
              </a:rPr>
              <a:t>Indagine empirica pre-critica</a:t>
            </a:r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6705795" y="1668097"/>
            <a:ext cx="14720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it-IT" sz="1000" dirty="0">
                <a:solidFill>
                  <a:srgbClr val="000000"/>
                </a:solidFill>
                <a:latin typeface="Dosis" panose="02010503020202060003" pitchFamily="2" charset="0"/>
                <a:ea typeface="Dense" pitchFamily="50" charset="0"/>
                <a:cs typeface="Dense" pitchFamily="50" charset="0"/>
              </a:rPr>
              <a:t>Osservazione partecipante</a:t>
            </a:r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auto">
          <a:xfrm>
            <a:off x="6810814" y="2913247"/>
            <a:ext cx="22466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BR" altLang="it-IT" sz="1000" b="1" dirty="0">
                <a:solidFill>
                  <a:srgbClr val="00B0F0"/>
                </a:solidFill>
                <a:latin typeface="Dosis" panose="02010503020202060003" pitchFamily="2" charset="0"/>
                <a:ea typeface="Dense" pitchFamily="50" charset="0"/>
                <a:cs typeface="Dense" pitchFamily="50" charset="0"/>
              </a:rPr>
              <a:t>Soglia dell’ovvio</a:t>
            </a:r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auto">
          <a:xfrm>
            <a:off x="2849785" y="2124817"/>
            <a:ext cx="26681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it-IT" sz="1000" dirty="0">
                <a:solidFill>
                  <a:srgbClr val="000000"/>
                </a:solidFill>
                <a:latin typeface="Dosis" panose="02010503020202060003" pitchFamily="2" charset="0"/>
                <a:ea typeface="Dense" pitchFamily="50" charset="0"/>
                <a:cs typeface="Dense" pitchFamily="50" charset="0"/>
              </a:rPr>
              <a:t>Passato + Presente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it-IT" sz="1000" dirty="0">
                <a:solidFill>
                  <a:srgbClr val="000000"/>
                </a:solidFill>
                <a:latin typeface="Dosis" panose="02010503020202060003" pitchFamily="2" charset="0"/>
                <a:ea typeface="Dense" pitchFamily="50" charset="0"/>
                <a:cs typeface="Dense" pitchFamily="50" charset="0"/>
              </a:rPr>
              <a:t>(ricorrenze, contingenze, emergenze) </a:t>
            </a:r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3835647" y="5926098"/>
            <a:ext cx="20534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it-IT" sz="1000" dirty="0">
                <a:solidFill>
                  <a:srgbClr val="000000"/>
                </a:solidFill>
                <a:latin typeface="Dosis" panose="02010503020202060003" pitchFamily="2" charset="0"/>
                <a:ea typeface="Dense" pitchFamily="50" charset="0"/>
                <a:cs typeface="Dense" pitchFamily="50" charset="0"/>
              </a:rPr>
              <a:t>Visione strategica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it-IT" sz="1000" dirty="0">
                <a:solidFill>
                  <a:srgbClr val="000000"/>
                </a:solidFill>
                <a:latin typeface="Dosis" panose="02010503020202060003" pitchFamily="2" charset="0"/>
                <a:ea typeface="Dense" pitchFamily="50" charset="0"/>
                <a:cs typeface="Dense" pitchFamily="50" charset="0"/>
              </a:rPr>
              <a:t>(fase prospettiva)</a:t>
            </a:r>
          </a:p>
        </p:txBody>
      </p:sp>
      <p:cxnSp>
        <p:nvCxnSpPr>
          <p:cNvPr id="19" name="Connettore 1 18"/>
          <p:cNvCxnSpPr/>
          <p:nvPr/>
        </p:nvCxnSpPr>
        <p:spPr>
          <a:xfrm>
            <a:off x="4605185" y="1650587"/>
            <a:ext cx="0" cy="395427"/>
          </a:xfrm>
          <a:prstGeom prst="line">
            <a:avLst/>
          </a:prstGeom>
          <a:ln w="19050">
            <a:solidFill>
              <a:srgbClr val="0070C0"/>
            </a:solidFill>
            <a:prstDash val="solid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e 19"/>
          <p:cNvSpPr>
            <a:spLocks noChangeAspect="1"/>
          </p:cNvSpPr>
          <p:nvPr/>
        </p:nvSpPr>
        <p:spPr>
          <a:xfrm rot="5282031">
            <a:off x="3502089" y="3279021"/>
            <a:ext cx="2599406" cy="2599406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  <a:alpha val="0"/>
                </a:schemeClr>
              </a:gs>
              <a:gs pos="100000">
                <a:schemeClr val="bg1">
                  <a:lumMod val="100000"/>
                  <a:alpha val="30000"/>
                </a:schemeClr>
              </a:gs>
            </a:gsLst>
          </a:grad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shade val="80000"/>
              <a:hueOff val="109454"/>
              <a:satOff val="-716"/>
              <a:lumOff val="12277"/>
              <a:alphaOff val="0"/>
            </a:schemeClr>
          </a:fillRef>
          <a:effectRef idx="2">
            <a:schemeClr val="accent3">
              <a:shade val="80000"/>
              <a:hueOff val="109454"/>
              <a:satOff val="-716"/>
              <a:lumOff val="12277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Ovale 20"/>
          <p:cNvSpPr>
            <a:spLocks noChangeAspect="1"/>
          </p:cNvSpPr>
          <p:nvPr/>
        </p:nvSpPr>
        <p:spPr>
          <a:xfrm rot="5282031">
            <a:off x="3755917" y="3776414"/>
            <a:ext cx="2091749" cy="2091749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  <a:alpha val="0"/>
                </a:schemeClr>
              </a:gs>
              <a:gs pos="100000">
                <a:schemeClr val="bg1">
                  <a:lumMod val="100000"/>
                  <a:alpha val="50000"/>
                </a:schemeClr>
              </a:gs>
            </a:gsLst>
          </a:grad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shade val="80000"/>
              <a:hueOff val="109454"/>
              <a:satOff val="-716"/>
              <a:lumOff val="12277"/>
              <a:alphaOff val="0"/>
            </a:schemeClr>
          </a:fillRef>
          <a:effectRef idx="2">
            <a:schemeClr val="accent3">
              <a:shade val="80000"/>
              <a:hueOff val="109454"/>
              <a:satOff val="-716"/>
              <a:lumOff val="12277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Ovale 21"/>
          <p:cNvSpPr>
            <a:spLocks noChangeAspect="1"/>
          </p:cNvSpPr>
          <p:nvPr/>
        </p:nvSpPr>
        <p:spPr>
          <a:xfrm rot="5282031">
            <a:off x="4077000" y="4392517"/>
            <a:ext cx="1449582" cy="1449583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  <a:alpha val="0"/>
                </a:schemeClr>
              </a:gs>
              <a:gs pos="100000">
                <a:schemeClr val="bg1">
                  <a:lumMod val="100000"/>
                  <a:alpha val="0"/>
                </a:schemeClr>
              </a:gs>
            </a:gsLst>
          </a:grad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shade val="80000"/>
              <a:hueOff val="109454"/>
              <a:satOff val="-716"/>
              <a:lumOff val="12277"/>
              <a:alphaOff val="0"/>
            </a:schemeClr>
          </a:fillRef>
          <a:effectRef idx="2">
            <a:schemeClr val="accent3">
              <a:shade val="80000"/>
              <a:hueOff val="109454"/>
              <a:satOff val="-716"/>
              <a:lumOff val="12277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Rettangolo 17"/>
          <p:cNvSpPr>
            <a:spLocks noChangeArrowheads="1"/>
          </p:cNvSpPr>
          <p:nvPr/>
        </p:nvSpPr>
        <p:spPr bwMode="auto">
          <a:xfrm>
            <a:off x="4149620" y="4982941"/>
            <a:ext cx="130434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it-IT" sz="1000" b="1" dirty="0">
                <a:latin typeface="Dosis" panose="02010503020202060003" pitchFamily="2" charset="0"/>
                <a:ea typeface="Dense" pitchFamily="50" charset="0"/>
                <a:cs typeface="Gill Sans" panose="020B0502020104020203" pitchFamily="34" charset="-79"/>
              </a:rPr>
              <a:t>PARADIGMA</a:t>
            </a:r>
          </a:p>
        </p:txBody>
      </p:sp>
      <p:cxnSp>
        <p:nvCxnSpPr>
          <p:cNvPr id="24" name="Connettore 1 23"/>
          <p:cNvCxnSpPr/>
          <p:nvPr/>
        </p:nvCxnSpPr>
        <p:spPr>
          <a:xfrm flipH="1">
            <a:off x="2306375" y="6309320"/>
            <a:ext cx="5112000" cy="0"/>
          </a:xfrm>
          <a:prstGeom prst="line">
            <a:avLst/>
          </a:prstGeom>
          <a:ln w="38100">
            <a:solidFill>
              <a:schemeClr val="accent1"/>
            </a:solidFill>
            <a:prstDash val="soli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ttangolo 24"/>
          <p:cNvSpPr>
            <a:spLocks noChangeArrowheads="1"/>
          </p:cNvSpPr>
          <p:nvPr/>
        </p:nvSpPr>
        <p:spPr bwMode="auto">
          <a:xfrm>
            <a:off x="4171408" y="6611779"/>
            <a:ext cx="34249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BR" altLang="it-IT" sz="1000" b="1" dirty="0">
                <a:solidFill>
                  <a:srgbClr val="0070C0"/>
                </a:solidFill>
                <a:latin typeface="Dosis" panose="02010503020202060003" pitchFamily="2" charset="0"/>
                <a:ea typeface="Dense" pitchFamily="50" charset="0"/>
                <a:cs typeface="Dense" pitchFamily="50" charset="0"/>
              </a:rPr>
              <a:t>Orizzonte decisionale ottimizzato</a:t>
            </a:r>
          </a:p>
        </p:txBody>
      </p:sp>
      <p:sp>
        <p:nvSpPr>
          <p:cNvPr id="26" name="Freccia a destra con strisce 25"/>
          <p:cNvSpPr>
            <a:spLocks noChangeAspect="1"/>
          </p:cNvSpPr>
          <p:nvPr/>
        </p:nvSpPr>
        <p:spPr>
          <a:xfrm rot="5400000">
            <a:off x="4887518" y="6308438"/>
            <a:ext cx="259664" cy="405444"/>
          </a:xfrm>
          <a:prstGeom prst="stripedRightArrow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anchor="ctr"/>
          <a:lstStyle/>
          <a:p>
            <a:endParaRPr lang="it-IT" sz="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sis" panose="02010503020202060003" pitchFamily="2" charset="0"/>
              <a:cs typeface="Gill Sans" panose="020B0502020104020203" pitchFamily="34" charset="-79"/>
            </a:endParaRPr>
          </a:p>
        </p:txBody>
      </p:sp>
      <p:sp>
        <p:nvSpPr>
          <p:cNvPr id="27" name="Rettangolo 26"/>
          <p:cNvSpPr>
            <a:spLocks noChangeArrowheads="1"/>
          </p:cNvSpPr>
          <p:nvPr/>
        </p:nvSpPr>
        <p:spPr bwMode="auto">
          <a:xfrm>
            <a:off x="2370428" y="5805264"/>
            <a:ext cx="1467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BR" altLang="it-IT" sz="1000" b="1" dirty="0">
                <a:solidFill>
                  <a:srgbClr val="0070C0"/>
                </a:solidFill>
                <a:latin typeface="Dosis" panose="02010503020202060003" pitchFamily="2" charset="0"/>
                <a:ea typeface="Dense" pitchFamily="50" charset="0"/>
                <a:cs typeface="Dense" pitchFamily="50" charset="0"/>
              </a:rPr>
              <a:t>Scenario No. 1 ...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pt-BR" altLang="it-IT" sz="1000" b="1" dirty="0">
                <a:solidFill>
                  <a:srgbClr val="0070C0"/>
                </a:solidFill>
                <a:latin typeface="Dosis" panose="02010503020202060003" pitchFamily="2" charset="0"/>
                <a:ea typeface="Dense" pitchFamily="50" charset="0"/>
                <a:cs typeface="Dense" pitchFamily="50" charset="0"/>
              </a:rPr>
              <a:t>Scenario No. 2 ...</a:t>
            </a:r>
          </a:p>
        </p:txBody>
      </p:sp>
      <p:sp>
        <p:nvSpPr>
          <p:cNvPr id="28" name="Rettangolo 27"/>
          <p:cNvSpPr>
            <a:spLocks noChangeArrowheads="1"/>
          </p:cNvSpPr>
          <p:nvPr/>
        </p:nvSpPr>
        <p:spPr bwMode="auto">
          <a:xfrm>
            <a:off x="6200369" y="5805264"/>
            <a:ext cx="1467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BR" altLang="it-IT" sz="1000" b="1" dirty="0">
                <a:solidFill>
                  <a:srgbClr val="0070C0"/>
                </a:solidFill>
                <a:latin typeface="Dosis" panose="02010503020202060003" pitchFamily="2" charset="0"/>
                <a:ea typeface="Dense" pitchFamily="50" charset="0"/>
                <a:cs typeface="Dense" pitchFamily="50" charset="0"/>
              </a:rPr>
              <a:t>Scenario No. 3 ...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pt-BR" altLang="it-IT" sz="1000" b="1" dirty="0">
                <a:solidFill>
                  <a:srgbClr val="0070C0"/>
                </a:solidFill>
                <a:latin typeface="Dosis" panose="02010503020202060003" pitchFamily="2" charset="0"/>
                <a:ea typeface="Dense" pitchFamily="50" charset="0"/>
                <a:cs typeface="Dense" pitchFamily="50" charset="0"/>
              </a:rPr>
              <a:t>Scenario No. 4 ...</a:t>
            </a:r>
          </a:p>
        </p:txBody>
      </p:sp>
    </p:spTree>
    <p:extLst>
      <p:ext uri="{BB962C8B-B14F-4D97-AF65-F5344CB8AC3E}">
        <p14:creationId xmlns:p14="http://schemas.microsoft.com/office/powerpoint/2010/main" val="258990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9827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9827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90"/>
                            </p:stCondLst>
                            <p:childTnLst>
                              <p:par>
                                <p:cTn id="9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590"/>
                            </p:stCondLst>
                            <p:childTnLst>
                              <p:par>
                                <p:cTn id="9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090"/>
                            </p:stCondLst>
                            <p:childTnLst>
                              <p:par>
                                <p:cTn id="10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3" grpId="0"/>
      <p:bldP spid="25" grpId="0"/>
      <p:bldP spid="26" grpId="0" animBg="1"/>
      <p:bldP spid="27" grpId="0"/>
      <p:bldP spid="28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4458</TotalTime>
  <Words>1693</Words>
  <Application>Microsoft Macintosh PowerPoint</Application>
  <PresentationFormat>Presentazione su schermo (4:3)</PresentationFormat>
  <Paragraphs>261</Paragraphs>
  <Slides>26</Slides>
  <Notes>24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6" baseType="lpstr">
      <vt:lpstr>Arial</vt:lpstr>
      <vt:lpstr>ArialMT</vt:lpstr>
      <vt:lpstr>Calibri</vt:lpstr>
      <vt:lpstr>Dosis</vt:lpstr>
      <vt:lpstr>Gill Sans</vt:lpstr>
      <vt:lpstr>Open Sans</vt:lpstr>
      <vt:lpstr>Tahoma</vt:lpstr>
      <vt:lpstr>Times New Roman</vt:lpstr>
      <vt:lpstr>Wingdings</vt:lpstr>
      <vt:lpstr>Tema di Office</vt:lpstr>
      <vt:lpstr>   «SCENARIO PLANNING»: alla ricerca del futuro  Alcuni differenti approcci proposti dalla letteratura   Alberto Bubbio A. A.  2019 - 2020</vt:lpstr>
      <vt:lpstr>4. Scenario Planning: 7 possibili step per elaborare e condividere lo scenario prospettico ed altre ipotesi ad «H.I.»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futuro non si indovina, il futuro si progetta e si costruisce con  il presagio (scenarizzazione),  con la lungimiranza, con la buona volontà e con la determinazione.  Homo faber fortunae suae</vt:lpstr>
      <vt:lpstr>Alcuni possibili approcci alla pianificazione dello scenario:  4. l’approccio dell’ Harvard Business School (D. Garvin)</vt:lpstr>
      <vt:lpstr>Alcuni possibili approcci alla pianificazione dello scenario:  4. l’approccio dell’ Harvard Business School (David Garvin)</vt:lpstr>
      <vt:lpstr> 5. L’ approccio del Global Business Network  (Gbn)</vt:lpstr>
      <vt:lpstr> 6 . L’ Oxford Scenario Planning Approach  </vt:lpstr>
      <vt:lpstr>Presentazione standard di PowerPoint</vt:lpstr>
      <vt:lpstr> 7. HHL – Roland Berger Approach  </vt:lpstr>
      <vt:lpstr> 7 .HHL e Roland Berger approach </vt:lpstr>
      <vt:lpstr> 7 .L’approccio di Wharton School, University of Pennsylvania:      Paul J.H.Schoemaker  </vt:lpstr>
      <vt:lpstr> 7 .L’approccio di Wharton School, University of Pennsylvania:      Paul J.H.Schoemaker  </vt:lpstr>
      <vt:lpstr>Presentazione standard di PowerPoint</vt:lpstr>
      <vt:lpstr>  Perché comunque  Scenario Planning non è «Forecast»</vt:lpstr>
      <vt:lpstr>4.1 Step 1: Analisi dello Scenario attuale (Globale)</vt:lpstr>
      <vt:lpstr>4.2 Step 2: Analisi del profilo del contesto competitivo</vt:lpstr>
      <vt:lpstr>4. Scenario Planning: il 6 possibile step  Impact Analysis</vt:lpstr>
      <vt:lpstr>4. Scenario Planning: 7 possibili step per elaborare e condividere lo scenario prospettico (Impact Analysis)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Alessio</dc:creator>
  <cp:lastModifiedBy>Alberto Bubbio</cp:lastModifiedBy>
  <cp:revision>201</cp:revision>
  <cp:lastPrinted>2018-04-26T13:48:15Z</cp:lastPrinted>
  <dcterms:created xsi:type="dcterms:W3CDTF">2017-12-22T10:43:54Z</dcterms:created>
  <dcterms:modified xsi:type="dcterms:W3CDTF">2019-12-01T16:44:59Z</dcterms:modified>
</cp:coreProperties>
</file>