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5" r:id="rId8"/>
    <p:sldId id="266" r:id="rId9"/>
    <p:sldId id="267" r:id="rId10"/>
    <p:sldId id="262" r:id="rId11"/>
    <p:sldId id="264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17AD4-B1E3-4E14-E128-10031509A20B}" v="1221" dt="2019-11-02T15:18:30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presProps" Target="presProps.xml" Id="rId13" /><Relationship Type="http://schemas.microsoft.com/office/2015/10/relationships/revisionInfo" Target="revisionInfo.xml" Id="rId1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.xml" Id="rId2" /><Relationship Type="http://schemas.openxmlformats.org/officeDocument/2006/relationships/tableStyles" Target="tableStyles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viewProps" Target="viewProps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5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7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51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793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62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87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3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83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8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8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8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6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1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1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0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0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10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4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0693" y="4406537"/>
            <a:ext cx="9440034" cy="1088336"/>
          </a:xfrm>
        </p:spPr>
        <p:txBody>
          <a:bodyPr>
            <a:normAutofit/>
          </a:bodyPr>
          <a:lstStyle/>
          <a:p>
            <a:r>
              <a:rPr lang="de-DE" sz="4800">
                <a:cs typeface="Calibri Light"/>
              </a:rPr>
              <a:t>Alphen bank case (draft)</a:t>
            </a:r>
            <a:endParaRPr lang="de-DE" sz="480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0693" y="5494872"/>
            <a:ext cx="9440034" cy="11342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4th </a:t>
            </a:r>
            <a:r>
              <a:rPr lang="de-DE" sz="18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de-DE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November, 2019</a:t>
            </a:r>
          </a:p>
          <a:p>
            <a:pPr>
              <a:lnSpc>
                <a:spcPct val="90000"/>
              </a:lnSpc>
            </a:pPr>
            <a:r>
              <a:rPr lang="de-DE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TEAM  (</a:t>
            </a:r>
            <a:r>
              <a:rPr lang="de-DE" sz="18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insert</a:t>
            </a:r>
            <a:r>
              <a:rPr lang="de-DE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18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your</a:t>
            </a:r>
            <a:r>
              <a:rPr lang="de-DE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18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team</a:t>
            </a:r>
            <a:r>
              <a:rPr lang="de-DE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18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name</a:t>
            </a:r>
            <a:r>
              <a:rPr lang="de-DE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18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here</a:t>
            </a:r>
            <a:r>
              <a:rPr lang="de-DE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pPr>
              <a:lnSpc>
                <a:spcPct val="90000"/>
              </a:lnSpc>
            </a:pPr>
            <a:r>
              <a:rPr lang="de-DE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de-DE" sz="18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insert</a:t>
            </a:r>
            <a:r>
              <a:rPr lang="de-DE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de-DE" sz="18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team</a:t>
            </a:r>
            <a:r>
              <a:rPr lang="de-DE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18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members</a:t>
            </a:r>
            <a:r>
              <a:rPr lang="de-DE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' </a:t>
            </a:r>
            <a:r>
              <a:rPr lang="de-DE" sz="18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names</a:t>
            </a:r>
            <a:r>
              <a:rPr lang="de-DE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de-DE" sz="18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here</a:t>
            </a:r>
            <a:r>
              <a:rPr lang="de-DE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ED9C19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5" name="Immagine 5" descr="Immagine che contiene fiore&#10;&#10;Descrizione generata con affidabilità molto elevata">
            <a:extLst>
              <a:ext uri="{FF2B5EF4-FFF2-40B4-BE49-F238E27FC236}">
                <a16:creationId xmlns:a16="http://schemas.microsoft.com/office/drawing/2014/main" id="{9EECC049-4B45-44EE-96BF-F5C3D7F008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763" r="-1" b="-1"/>
          <a:stretch/>
        </p:blipFill>
        <p:spPr>
          <a:xfrm>
            <a:off x="-1" y="-1"/>
            <a:ext cx="6095987" cy="42206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D7FA30-01CA-4B02-BD33-3E8327BE36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4" r="1756" b="2"/>
          <a:stretch/>
        </p:blipFill>
        <p:spPr>
          <a:xfrm>
            <a:off x="6090710" y="10"/>
            <a:ext cx="6101290" cy="42206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50CB42-2459-4324-95ED-6936C456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609536"/>
            <a:ext cx="0" cy="137160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27257E1-A231-4A0E-BDF2-330F1F3A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pPr algn="l"/>
            <a:r>
              <a:rPr lang="it-IT" sz="4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4. </a:t>
            </a:r>
            <a:r>
              <a:rPr lang="it-IT" sz="4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Conclusions</a:t>
            </a:r>
            <a:r>
              <a:rPr lang="it-IT" sz="4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it-IT" sz="4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craft</a:t>
            </a:r>
            <a:r>
              <a:rPr lang="it-IT" sz="4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the positioning </a:t>
            </a:r>
            <a:r>
              <a:rPr lang="it-IT" sz="4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statement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F13DD9-E17D-4B5F-B97E-E4BD8904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070927"/>
            <a:ext cx="10353762" cy="3045558"/>
          </a:xfrm>
          <a:effectLst/>
        </p:spPr>
        <p:txBody>
          <a:bodyPr anchor="ctr">
            <a:normAutofit/>
          </a:bodyPr>
          <a:lstStyle/>
          <a:p>
            <a:pPr indent="-305435"/>
            <a:endParaRPr lang="it-IT" sz="20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C3DB44-6B66-4009-AD53-161613EE1814}"/>
              </a:ext>
            </a:extLst>
          </p:cNvPr>
          <p:cNvSpPr txBox="1"/>
          <p:nvPr/>
        </p:nvSpPr>
        <p:spPr>
          <a:xfrm>
            <a:off x="4016063" y="6377188"/>
            <a:ext cx="35481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i="1" dirty="0">
                <a:solidFill>
                  <a:srgbClr val="C00000"/>
                </a:solidFill>
              </a:rPr>
              <a:t>Prof. Antonio González </a:t>
            </a:r>
            <a:r>
              <a:rPr lang="it-IT" i="1" dirty="0" err="1">
                <a:solidFill>
                  <a:srgbClr val="C00000"/>
                </a:solidFill>
              </a:rPr>
              <a:t>Ph.D</a:t>
            </a:r>
            <a:r>
              <a:rPr lang="it-IT" i="1" dirty="0">
                <a:solidFill>
                  <a:srgbClr val="C00000"/>
                </a:solidFill>
              </a:rPr>
              <a:t>.</a:t>
            </a:r>
            <a:endParaRPr lang="it-IT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67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FC186A-5A9F-4A9A-A72D-DFBBE993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27257E1-A231-4A0E-BDF2-330F1F3A7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4444" y="966851"/>
            <a:ext cx="6889930" cy="4626864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it-IT" sz="5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Thanks for </a:t>
            </a:r>
            <a:r>
              <a:rPr lang="it-IT" sz="54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your</a:t>
            </a:r>
            <a:r>
              <a:rPr lang="it-IT" sz="5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54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attention</a:t>
            </a:r>
            <a:r>
              <a:rPr lang="it-IT" sz="5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F13DD9-E17D-4B5F-B97E-E4BD8904E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7843" y="966851"/>
            <a:ext cx="2820362" cy="4626864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it-IT" sz="20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(Maximum </a:t>
            </a:r>
            <a:r>
              <a:rPr lang="it-IT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11</a:t>
            </a:r>
            <a:r>
              <a:rPr lang="it-IT" sz="20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slides)</a:t>
            </a:r>
            <a:endParaRPr lang="it-IT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6109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664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89E6D1C-BB54-48CC-BAA8-FD1BC73B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it-IT" sz="4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Contents</a:t>
            </a:r>
            <a:endParaRPr lang="it-IT" sz="480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50D079-AFD9-4C36-8EC4-314B3A7D8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070927"/>
            <a:ext cx="10353762" cy="3045558"/>
          </a:xfrm>
          <a:effectLst/>
        </p:spPr>
        <p:txBody>
          <a:bodyPr anchor="ctr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4226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D61C7AC-D485-420D-A64B-C63BBCF62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pPr algn="l"/>
            <a:r>
              <a:rPr lang="it-IT" sz="4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1. How should Alphen position its card, if it intends to launch it?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2E294C-C13D-4884-A835-64285E6D8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070927"/>
            <a:ext cx="10353762" cy="3045558"/>
          </a:xfrm>
          <a:effectLst/>
        </p:spPr>
        <p:txBody>
          <a:bodyPr anchor="ctr">
            <a:normAutofit/>
          </a:bodyPr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6EB25C-1424-4D15-8056-D525C45F4A24}"/>
              </a:ext>
            </a:extLst>
          </p:cNvPr>
          <p:cNvSpPr txBox="1"/>
          <p:nvPr/>
        </p:nvSpPr>
        <p:spPr>
          <a:xfrm>
            <a:off x="4016063" y="6377188"/>
            <a:ext cx="35481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i="1" dirty="0">
                <a:solidFill>
                  <a:srgbClr val="C00000"/>
                </a:solidFill>
              </a:rPr>
              <a:t>Prof. Antonio González </a:t>
            </a:r>
            <a:r>
              <a:rPr lang="it-IT" i="1" dirty="0" err="1">
                <a:solidFill>
                  <a:srgbClr val="C00000"/>
                </a:solidFill>
              </a:rPr>
              <a:t>Ph.D</a:t>
            </a:r>
            <a:r>
              <a:rPr lang="it-IT" i="1" dirty="0">
                <a:solidFill>
                  <a:srgbClr val="C00000"/>
                </a:solidFill>
              </a:rPr>
              <a:t>.</a:t>
            </a:r>
            <a:endParaRPr lang="it-IT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74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27257E1-A231-4A0E-BDF2-330F1F3A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pPr algn="l"/>
            <a:r>
              <a:rPr lang="it-IT" sz="4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2. What is the cost of customer acquisition?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F13DD9-E17D-4B5F-B97E-E4BD8904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070927"/>
            <a:ext cx="10353762" cy="3045558"/>
          </a:xfrm>
          <a:effectLst/>
        </p:spPr>
        <p:txBody>
          <a:bodyPr anchor="ctr">
            <a:normAutofit/>
          </a:bodyPr>
          <a:lstStyle/>
          <a:p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F54980E-F2EA-481B-8DB6-121C0DC19139}"/>
              </a:ext>
            </a:extLst>
          </p:cNvPr>
          <p:cNvSpPr txBox="1"/>
          <p:nvPr/>
        </p:nvSpPr>
        <p:spPr>
          <a:xfrm>
            <a:off x="4016063" y="6377188"/>
            <a:ext cx="35481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i="1" dirty="0">
                <a:solidFill>
                  <a:srgbClr val="C00000"/>
                </a:solidFill>
              </a:rPr>
              <a:t>Prof. Antonio González </a:t>
            </a:r>
            <a:r>
              <a:rPr lang="it-IT" i="1" dirty="0" err="1">
                <a:solidFill>
                  <a:srgbClr val="C00000"/>
                </a:solidFill>
              </a:rPr>
              <a:t>Ph.D</a:t>
            </a:r>
            <a:r>
              <a:rPr lang="it-IT" i="1" dirty="0">
                <a:solidFill>
                  <a:srgbClr val="C00000"/>
                </a:solidFill>
              </a:rPr>
              <a:t>.</a:t>
            </a:r>
            <a:endParaRPr lang="it-IT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65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27257E1-A231-4A0E-BDF2-330F1F3A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pPr algn="l"/>
            <a:r>
              <a:rPr lang="it-IT" sz="4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3. What are economics for each customer?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F13DD9-E17D-4B5F-B97E-E4BD8904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070927"/>
            <a:ext cx="10353762" cy="3045558"/>
          </a:xfrm>
          <a:effectLst/>
        </p:spPr>
        <p:txBody>
          <a:bodyPr anchor="ctr">
            <a:normAutofit/>
          </a:bodyPr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8AEB67-0EDB-4B2A-8B89-22F0E8DDC77B}"/>
              </a:ext>
            </a:extLst>
          </p:cNvPr>
          <p:cNvSpPr txBox="1"/>
          <p:nvPr/>
        </p:nvSpPr>
        <p:spPr>
          <a:xfrm>
            <a:off x="4016063" y="6377188"/>
            <a:ext cx="35481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i="1" dirty="0">
                <a:solidFill>
                  <a:srgbClr val="C00000"/>
                </a:solidFill>
              </a:rPr>
              <a:t>Prof. Antonio González </a:t>
            </a:r>
            <a:r>
              <a:rPr lang="it-IT" i="1" dirty="0" err="1">
                <a:solidFill>
                  <a:srgbClr val="C00000"/>
                </a:solidFill>
              </a:rPr>
              <a:t>Ph.D</a:t>
            </a:r>
            <a:r>
              <a:rPr lang="it-IT" i="1" dirty="0">
                <a:solidFill>
                  <a:srgbClr val="C00000"/>
                </a:solidFill>
              </a:rPr>
              <a:t>.</a:t>
            </a:r>
            <a:endParaRPr lang="it-IT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81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27257E1-A231-4A0E-BDF2-330F1F3A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pPr algn="l"/>
            <a:r>
              <a:rPr lang="it-IT" sz="4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3.1 What is the breakeven number of customers?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F13DD9-E17D-4B5F-B97E-E4BD8904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070927"/>
            <a:ext cx="10353762" cy="3045558"/>
          </a:xfrm>
          <a:effectLst/>
        </p:spPr>
        <p:txBody>
          <a:bodyPr anchor="ctr">
            <a:normAutofit/>
          </a:bodyPr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8DEDC6-7989-4043-AA17-C7ABE5CE46A9}"/>
              </a:ext>
            </a:extLst>
          </p:cNvPr>
          <p:cNvSpPr txBox="1"/>
          <p:nvPr/>
        </p:nvSpPr>
        <p:spPr>
          <a:xfrm>
            <a:off x="4016063" y="6377188"/>
            <a:ext cx="35481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i="1" dirty="0">
                <a:solidFill>
                  <a:srgbClr val="C00000"/>
                </a:solidFill>
              </a:rPr>
              <a:t>Prof. Antonio González </a:t>
            </a:r>
            <a:r>
              <a:rPr lang="it-IT" i="1" dirty="0" err="1">
                <a:solidFill>
                  <a:srgbClr val="C00000"/>
                </a:solidFill>
              </a:rPr>
              <a:t>Ph.D</a:t>
            </a:r>
            <a:r>
              <a:rPr lang="it-IT" i="1" dirty="0">
                <a:solidFill>
                  <a:srgbClr val="C00000"/>
                </a:solidFill>
              </a:rPr>
              <a:t>.</a:t>
            </a:r>
            <a:endParaRPr lang="it-IT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60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27257E1-A231-4A0E-BDF2-330F1F3A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pPr algn="l"/>
            <a:r>
              <a:rPr lang="it-IT" sz="4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3.2 </a:t>
            </a:r>
            <a:r>
              <a:rPr lang="it-IT" sz="4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Is</a:t>
            </a:r>
            <a:r>
              <a:rPr lang="it-IT" sz="4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the breakeven </a:t>
            </a:r>
            <a:r>
              <a:rPr lang="it-IT" sz="4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achievable</a:t>
            </a:r>
            <a:r>
              <a:rPr lang="it-IT" sz="4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? In </a:t>
            </a:r>
            <a:r>
              <a:rPr lang="it-IT" sz="4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what</a:t>
            </a:r>
            <a:r>
              <a:rPr lang="it-IT" sz="4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4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period</a:t>
            </a:r>
            <a:r>
              <a:rPr lang="it-IT" sz="4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of time? </a:t>
            </a:r>
            <a:r>
              <a:rPr lang="it-IT" sz="4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Why</a:t>
            </a:r>
            <a:r>
              <a:rPr lang="it-IT" sz="4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?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F13DD9-E17D-4B5F-B97E-E4BD8904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070927"/>
            <a:ext cx="10353762" cy="3045558"/>
          </a:xfrm>
          <a:effectLst/>
        </p:spPr>
        <p:txBody>
          <a:bodyPr anchor="ctr">
            <a:normAutofit/>
          </a:bodyPr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0BAEFC-FBA5-48E1-923D-66F0B9B30E21}"/>
              </a:ext>
            </a:extLst>
          </p:cNvPr>
          <p:cNvSpPr txBox="1"/>
          <p:nvPr/>
        </p:nvSpPr>
        <p:spPr>
          <a:xfrm>
            <a:off x="4016063" y="6377188"/>
            <a:ext cx="35481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i="1" dirty="0">
                <a:solidFill>
                  <a:srgbClr val="C00000"/>
                </a:solidFill>
              </a:rPr>
              <a:t>Prof. Antonio González </a:t>
            </a:r>
            <a:r>
              <a:rPr lang="it-IT" i="1" dirty="0" err="1">
                <a:solidFill>
                  <a:srgbClr val="C00000"/>
                </a:solidFill>
              </a:rPr>
              <a:t>Ph.D</a:t>
            </a:r>
            <a:r>
              <a:rPr lang="it-IT" i="1" dirty="0">
                <a:solidFill>
                  <a:srgbClr val="C00000"/>
                </a:solidFill>
              </a:rPr>
              <a:t>.</a:t>
            </a:r>
            <a:endParaRPr lang="it-IT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84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27257E1-A231-4A0E-BDF2-330F1F3A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pPr algn="l"/>
            <a:r>
              <a:rPr lang="it-IT" sz="4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4. Conclusions: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F13DD9-E17D-4B5F-B97E-E4BD8904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070927"/>
            <a:ext cx="10353762" cy="3045558"/>
          </a:xfr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indent="-305435"/>
            <a:r>
              <a:rPr lang="it-IT" sz="2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Why</a:t>
            </a:r>
            <a:r>
              <a:rPr lang="it-IT" sz="2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should</a:t>
            </a:r>
            <a:r>
              <a:rPr lang="it-IT" sz="2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they</a:t>
            </a:r>
            <a:r>
              <a:rPr lang="it-IT" sz="2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launch</a:t>
            </a:r>
            <a:r>
              <a:rPr lang="it-IT" sz="2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the credit card (or </a:t>
            </a:r>
            <a:r>
              <a:rPr lang="it-IT" sz="2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not</a:t>
            </a:r>
            <a:r>
              <a:rPr lang="it-IT" sz="2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)? Why?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E8C91A-02F9-45B1-8B50-FFBEA79D9E53}"/>
              </a:ext>
            </a:extLst>
          </p:cNvPr>
          <p:cNvSpPr txBox="1"/>
          <p:nvPr/>
        </p:nvSpPr>
        <p:spPr>
          <a:xfrm>
            <a:off x="4016063" y="6377188"/>
            <a:ext cx="35481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i="1" dirty="0">
                <a:solidFill>
                  <a:srgbClr val="C00000"/>
                </a:solidFill>
              </a:rPr>
              <a:t>Prof. Antonio González </a:t>
            </a:r>
            <a:r>
              <a:rPr lang="it-IT" i="1" dirty="0" err="1">
                <a:solidFill>
                  <a:srgbClr val="C00000"/>
                </a:solidFill>
              </a:rPr>
              <a:t>Ph.D</a:t>
            </a:r>
            <a:r>
              <a:rPr lang="it-IT" i="1" dirty="0">
                <a:solidFill>
                  <a:srgbClr val="C00000"/>
                </a:solidFill>
              </a:rPr>
              <a:t>.</a:t>
            </a:r>
            <a:endParaRPr lang="it-IT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91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27257E1-A231-4A0E-BDF2-330F1F3A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pPr algn="l"/>
            <a:r>
              <a:rPr lang="it-IT" sz="4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4. Conclusions: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F13DD9-E17D-4B5F-B97E-E4BD8904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070927"/>
            <a:ext cx="10353762" cy="3045558"/>
          </a:xfr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indent="-305435"/>
            <a:r>
              <a:rPr lang="it-IT" sz="20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How's</a:t>
            </a:r>
            <a:r>
              <a:rPr lang="it-IT" sz="20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the credit card </a:t>
            </a:r>
            <a:r>
              <a:rPr lang="it-IT" sz="20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opportunity</a:t>
            </a:r>
            <a:r>
              <a:rPr lang="it-IT" sz="20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0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compared</a:t>
            </a:r>
            <a:r>
              <a:rPr lang="it-IT" sz="20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to the bank core business? </a:t>
            </a:r>
            <a:r>
              <a:rPr lang="it-IT" sz="20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Justify</a:t>
            </a:r>
            <a:r>
              <a:rPr lang="it-IT" sz="20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0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your</a:t>
            </a:r>
            <a:r>
              <a:rPr lang="it-IT" sz="20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0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answer</a:t>
            </a:r>
            <a:r>
              <a:rPr lang="it-IT" sz="20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C3DB44-6B66-4009-AD53-161613EE1814}"/>
              </a:ext>
            </a:extLst>
          </p:cNvPr>
          <p:cNvSpPr txBox="1"/>
          <p:nvPr/>
        </p:nvSpPr>
        <p:spPr>
          <a:xfrm>
            <a:off x="4016063" y="6377188"/>
            <a:ext cx="35481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i="1" dirty="0">
                <a:solidFill>
                  <a:srgbClr val="C00000"/>
                </a:solidFill>
              </a:rPr>
              <a:t>Prof. Antonio González </a:t>
            </a:r>
            <a:r>
              <a:rPr lang="it-IT" i="1" dirty="0" err="1">
                <a:solidFill>
                  <a:srgbClr val="C00000"/>
                </a:solidFill>
              </a:rPr>
              <a:t>Ph.D</a:t>
            </a:r>
            <a:r>
              <a:rPr lang="it-IT" i="1" dirty="0">
                <a:solidFill>
                  <a:srgbClr val="C00000"/>
                </a:solidFill>
              </a:rPr>
              <a:t>.</a:t>
            </a:r>
            <a:endParaRPr lang="it-IT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44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242E41"/>
      </a:dk2>
      <a:lt2>
        <a:srgbClr val="E2E8E2"/>
      </a:lt2>
      <a:accent1>
        <a:srgbClr val="E229E7"/>
      </a:accent1>
      <a:accent2>
        <a:srgbClr val="841CD6"/>
      </a:accent2>
      <a:accent3>
        <a:srgbClr val="533AE9"/>
      </a:accent3>
      <a:accent4>
        <a:srgbClr val="1D50D6"/>
      </a:accent4>
      <a:accent5>
        <a:srgbClr val="29ACE7"/>
      </a:accent5>
      <a:accent6>
        <a:srgbClr val="14B7A6"/>
      </a:accent6>
      <a:hlink>
        <a:srgbClr val="3F82BF"/>
      </a:hlink>
      <a:folHlink>
        <a:srgbClr val="7F7F7F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SlateVTI</vt:lpstr>
      <vt:lpstr>Alphen bank case (draft)</vt:lpstr>
      <vt:lpstr>Contents</vt:lpstr>
      <vt:lpstr>1. How should Alphen position its card, if it intends to launch it?</vt:lpstr>
      <vt:lpstr>2. What is the cost of customer acquisition?</vt:lpstr>
      <vt:lpstr>3. What are economics for each customer?</vt:lpstr>
      <vt:lpstr>3.1 What is the breakeven number of customers?</vt:lpstr>
      <vt:lpstr>3.2 Is the breakeven achievable? In what period of time? Why? </vt:lpstr>
      <vt:lpstr>4. Conclusions:</vt:lpstr>
      <vt:lpstr>4. Conclusions:</vt:lpstr>
      <vt:lpstr>4. Conclusions: craft the positioning statement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/>
  <cp:lastModifiedBy/>
  <cp:revision>174</cp:revision>
  <dcterms:created xsi:type="dcterms:W3CDTF">2019-11-02T14:55:29Z</dcterms:created>
  <dcterms:modified xsi:type="dcterms:W3CDTF">2019-11-02T15:18:32Z</dcterms:modified>
</cp:coreProperties>
</file>