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0" r:id="rId2"/>
  </p:sldMasterIdLst>
  <p:notesMasterIdLst>
    <p:notesMasterId r:id="rId51"/>
  </p:notesMasterIdLst>
  <p:handoutMasterIdLst>
    <p:handoutMasterId r:id="rId52"/>
  </p:handoutMasterIdLst>
  <p:sldIdLst>
    <p:sldId id="256" r:id="rId3"/>
    <p:sldId id="299" r:id="rId4"/>
    <p:sldId id="347" r:id="rId5"/>
    <p:sldId id="348" r:id="rId6"/>
    <p:sldId id="301" r:id="rId7"/>
    <p:sldId id="349" r:id="rId8"/>
    <p:sldId id="312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3" r:id="rId19"/>
    <p:sldId id="314" r:id="rId20"/>
    <p:sldId id="315" r:id="rId21"/>
    <p:sldId id="316" r:id="rId22"/>
    <p:sldId id="350" r:id="rId23"/>
    <p:sldId id="317" r:id="rId24"/>
    <p:sldId id="318" r:id="rId25"/>
    <p:sldId id="319" r:id="rId26"/>
    <p:sldId id="320" r:id="rId27"/>
    <p:sldId id="321" r:id="rId28"/>
    <p:sldId id="323" r:id="rId29"/>
    <p:sldId id="324" r:id="rId30"/>
    <p:sldId id="325" r:id="rId31"/>
    <p:sldId id="351" r:id="rId32"/>
    <p:sldId id="326" r:id="rId33"/>
    <p:sldId id="352" r:id="rId34"/>
    <p:sldId id="328" r:id="rId35"/>
    <p:sldId id="327" r:id="rId36"/>
    <p:sldId id="353" r:id="rId37"/>
    <p:sldId id="329" r:id="rId38"/>
    <p:sldId id="354" r:id="rId39"/>
    <p:sldId id="330" r:id="rId40"/>
    <p:sldId id="332" r:id="rId41"/>
    <p:sldId id="331" r:id="rId42"/>
    <p:sldId id="355" r:id="rId43"/>
    <p:sldId id="338" r:id="rId44"/>
    <p:sldId id="339" r:id="rId45"/>
    <p:sldId id="340" r:id="rId46"/>
    <p:sldId id="356" r:id="rId47"/>
    <p:sldId id="343" r:id="rId48"/>
    <p:sldId id="344" r:id="rId49"/>
    <p:sldId id="34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4BEFF"/>
    <a:srgbClr val="A3A3A3"/>
    <a:srgbClr val="828282"/>
    <a:srgbClr val="3A3A3A"/>
    <a:srgbClr val="A0E6FF"/>
    <a:srgbClr val="14B9FF"/>
    <a:srgbClr val="000000"/>
    <a:srgbClr val="8CDCFF"/>
    <a:srgbClr val="6E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599" autoAdjust="0"/>
  </p:normalViewPr>
  <p:slideViewPr>
    <p:cSldViewPr>
      <p:cViewPr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89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63107827281238"/>
          <c:y val="4.1129408165156124E-2"/>
          <c:w val="0.85543216217643903"/>
          <c:h val="0.85760462131490289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'Figure 2.2'!$D$1</c:f>
              <c:strCache>
                <c:ptCount val="1"/>
                <c:pt idx="0">
                  <c:v>Spread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'Figure 2.2'!$C$2:$C$523</c:f>
              <c:numCache>
                <c:formatCode>General</c:formatCode>
                <c:ptCount val="522"/>
                <c:pt idx="0">
                  <c:v>1970.0000000000191</c:v>
                </c:pt>
                <c:pt idx="1">
                  <c:v>1970.0833333333524</c:v>
                </c:pt>
                <c:pt idx="2">
                  <c:v>1970.1666666666856</c:v>
                </c:pt>
                <c:pt idx="3">
                  <c:v>1970.2500000000189</c:v>
                </c:pt>
                <c:pt idx="4">
                  <c:v>1970.3333333333521</c:v>
                </c:pt>
                <c:pt idx="5">
                  <c:v>1970.4166666666854</c:v>
                </c:pt>
                <c:pt idx="6">
                  <c:v>1970.5000000000186</c:v>
                </c:pt>
                <c:pt idx="7">
                  <c:v>1970.5833333333519</c:v>
                </c:pt>
                <c:pt idx="8">
                  <c:v>1970.6666666666852</c:v>
                </c:pt>
                <c:pt idx="9">
                  <c:v>1970.7500000000184</c:v>
                </c:pt>
                <c:pt idx="10">
                  <c:v>1970.8333333333517</c:v>
                </c:pt>
                <c:pt idx="11">
                  <c:v>1970.9166666666849</c:v>
                </c:pt>
                <c:pt idx="12">
                  <c:v>1971.0000000000182</c:v>
                </c:pt>
                <c:pt idx="13">
                  <c:v>1971.0833333333514</c:v>
                </c:pt>
                <c:pt idx="14">
                  <c:v>1971.1666666666847</c:v>
                </c:pt>
                <c:pt idx="15">
                  <c:v>1971.250000000018</c:v>
                </c:pt>
                <c:pt idx="16">
                  <c:v>1971.3333333333512</c:v>
                </c:pt>
                <c:pt idx="17">
                  <c:v>1971.4166666666845</c:v>
                </c:pt>
                <c:pt idx="18">
                  <c:v>1971.5000000000177</c:v>
                </c:pt>
                <c:pt idx="19">
                  <c:v>1971.583333333351</c:v>
                </c:pt>
                <c:pt idx="20">
                  <c:v>1971.6666666666843</c:v>
                </c:pt>
                <c:pt idx="21">
                  <c:v>1971.7500000000175</c:v>
                </c:pt>
                <c:pt idx="22">
                  <c:v>1971.8333333333508</c:v>
                </c:pt>
                <c:pt idx="23">
                  <c:v>1971.916666666684</c:v>
                </c:pt>
                <c:pt idx="24">
                  <c:v>1972.0000000000173</c:v>
                </c:pt>
                <c:pt idx="25">
                  <c:v>1972.0833333333505</c:v>
                </c:pt>
                <c:pt idx="26">
                  <c:v>1972.1666666666838</c:v>
                </c:pt>
                <c:pt idx="27">
                  <c:v>1972.2500000000171</c:v>
                </c:pt>
                <c:pt idx="28">
                  <c:v>1972.3333333333503</c:v>
                </c:pt>
                <c:pt idx="29">
                  <c:v>1972.4166666666836</c:v>
                </c:pt>
                <c:pt idx="30">
                  <c:v>1972.5000000000168</c:v>
                </c:pt>
                <c:pt idx="31">
                  <c:v>1972.5833333333501</c:v>
                </c:pt>
                <c:pt idx="32">
                  <c:v>1972.6666666666833</c:v>
                </c:pt>
                <c:pt idx="33">
                  <c:v>1972.7500000000166</c:v>
                </c:pt>
                <c:pt idx="34">
                  <c:v>1972.8333333333499</c:v>
                </c:pt>
                <c:pt idx="35">
                  <c:v>1972.9166666666831</c:v>
                </c:pt>
                <c:pt idx="36">
                  <c:v>1973.0000000000164</c:v>
                </c:pt>
                <c:pt idx="37">
                  <c:v>1973.0833333333496</c:v>
                </c:pt>
                <c:pt idx="38">
                  <c:v>1973.1666666666829</c:v>
                </c:pt>
                <c:pt idx="39">
                  <c:v>1973.2500000000161</c:v>
                </c:pt>
                <c:pt idx="40">
                  <c:v>1973.3333333333494</c:v>
                </c:pt>
                <c:pt idx="41">
                  <c:v>1973.4166666666827</c:v>
                </c:pt>
                <c:pt idx="42">
                  <c:v>1973.5000000000159</c:v>
                </c:pt>
                <c:pt idx="43">
                  <c:v>1973.5833333333492</c:v>
                </c:pt>
                <c:pt idx="44">
                  <c:v>1973.6666666666824</c:v>
                </c:pt>
                <c:pt idx="45">
                  <c:v>1973.7500000000157</c:v>
                </c:pt>
                <c:pt idx="46">
                  <c:v>1973.8333333333489</c:v>
                </c:pt>
                <c:pt idx="47">
                  <c:v>1973.9166666666822</c:v>
                </c:pt>
                <c:pt idx="48">
                  <c:v>1974.0000000000155</c:v>
                </c:pt>
                <c:pt idx="49">
                  <c:v>1974.0833333333487</c:v>
                </c:pt>
                <c:pt idx="50">
                  <c:v>1974.166666666682</c:v>
                </c:pt>
                <c:pt idx="51">
                  <c:v>1974.2500000000152</c:v>
                </c:pt>
                <c:pt idx="52">
                  <c:v>1974.3333333333485</c:v>
                </c:pt>
                <c:pt idx="53">
                  <c:v>1974.4166666666817</c:v>
                </c:pt>
                <c:pt idx="54">
                  <c:v>1974.500000000015</c:v>
                </c:pt>
                <c:pt idx="55">
                  <c:v>1974.5833333333483</c:v>
                </c:pt>
                <c:pt idx="56">
                  <c:v>1974.6666666666815</c:v>
                </c:pt>
                <c:pt idx="57">
                  <c:v>1974.7500000000148</c:v>
                </c:pt>
                <c:pt idx="58">
                  <c:v>1974.833333333348</c:v>
                </c:pt>
                <c:pt idx="59">
                  <c:v>1974.9166666666813</c:v>
                </c:pt>
                <c:pt idx="60">
                  <c:v>1975.0000000000146</c:v>
                </c:pt>
                <c:pt idx="61">
                  <c:v>1975.0833333333478</c:v>
                </c:pt>
                <c:pt idx="62">
                  <c:v>1975.1666666666811</c:v>
                </c:pt>
                <c:pt idx="63">
                  <c:v>1975.2500000000143</c:v>
                </c:pt>
                <c:pt idx="64">
                  <c:v>1975.3333333333476</c:v>
                </c:pt>
                <c:pt idx="65">
                  <c:v>1975.4166666666808</c:v>
                </c:pt>
                <c:pt idx="66">
                  <c:v>1975.5000000000141</c:v>
                </c:pt>
                <c:pt idx="67">
                  <c:v>1975.5833333333474</c:v>
                </c:pt>
                <c:pt idx="68">
                  <c:v>1975.6666666666806</c:v>
                </c:pt>
                <c:pt idx="69">
                  <c:v>1975.7500000000139</c:v>
                </c:pt>
                <c:pt idx="70">
                  <c:v>1975.8333333333471</c:v>
                </c:pt>
                <c:pt idx="71">
                  <c:v>1975.9166666666804</c:v>
                </c:pt>
                <c:pt idx="72">
                  <c:v>1976.0000000000136</c:v>
                </c:pt>
                <c:pt idx="73">
                  <c:v>1976.0833333333469</c:v>
                </c:pt>
                <c:pt idx="74">
                  <c:v>1976.1666666666802</c:v>
                </c:pt>
                <c:pt idx="75">
                  <c:v>1976.2500000000134</c:v>
                </c:pt>
                <c:pt idx="76">
                  <c:v>1976.3333333333467</c:v>
                </c:pt>
                <c:pt idx="77">
                  <c:v>1976.4166666666799</c:v>
                </c:pt>
                <c:pt idx="78">
                  <c:v>1976.5000000000132</c:v>
                </c:pt>
                <c:pt idx="79">
                  <c:v>1976.5833333333464</c:v>
                </c:pt>
                <c:pt idx="80">
                  <c:v>1976.6666666666797</c:v>
                </c:pt>
                <c:pt idx="81">
                  <c:v>1976.750000000013</c:v>
                </c:pt>
                <c:pt idx="82">
                  <c:v>1976.8333333333462</c:v>
                </c:pt>
                <c:pt idx="83">
                  <c:v>1976.9166666666795</c:v>
                </c:pt>
                <c:pt idx="84">
                  <c:v>1977.0000000000127</c:v>
                </c:pt>
                <c:pt idx="85">
                  <c:v>1977.083333333346</c:v>
                </c:pt>
                <c:pt idx="86">
                  <c:v>1977.1666666666792</c:v>
                </c:pt>
                <c:pt idx="87">
                  <c:v>1977.2500000000125</c:v>
                </c:pt>
                <c:pt idx="88">
                  <c:v>1977.3333333333458</c:v>
                </c:pt>
                <c:pt idx="89">
                  <c:v>1977.416666666679</c:v>
                </c:pt>
                <c:pt idx="90">
                  <c:v>1977.5000000000123</c:v>
                </c:pt>
                <c:pt idx="91">
                  <c:v>1977.5833333333455</c:v>
                </c:pt>
                <c:pt idx="92">
                  <c:v>1977.6666666666788</c:v>
                </c:pt>
                <c:pt idx="93">
                  <c:v>1977.7500000000121</c:v>
                </c:pt>
                <c:pt idx="94">
                  <c:v>1977.8333333333453</c:v>
                </c:pt>
                <c:pt idx="95">
                  <c:v>1977.9166666666786</c:v>
                </c:pt>
                <c:pt idx="96">
                  <c:v>1978.0000000000118</c:v>
                </c:pt>
                <c:pt idx="97">
                  <c:v>1978.0833333333451</c:v>
                </c:pt>
                <c:pt idx="98">
                  <c:v>1978.1666666666783</c:v>
                </c:pt>
                <c:pt idx="99">
                  <c:v>1978.2500000000116</c:v>
                </c:pt>
                <c:pt idx="100">
                  <c:v>1978.3333333333449</c:v>
                </c:pt>
                <c:pt idx="101">
                  <c:v>1978.4166666666781</c:v>
                </c:pt>
                <c:pt idx="102">
                  <c:v>1978.5000000000114</c:v>
                </c:pt>
                <c:pt idx="103">
                  <c:v>1978.5833333333446</c:v>
                </c:pt>
                <c:pt idx="104">
                  <c:v>1978.6666666666779</c:v>
                </c:pt>
                <c:pt idx="105">
                  <c:v>1978.7500000000111</c:v>
                </c:pt>
                <c:pt idx="106">
                  <c:v>1978.8333333333444</c:v>
                </c:pt>
                <c:pt idx="107">
                  <c:v>1978.9166666666777</c:v>
                </c:pt>
                <c:pt idx="108">
                  <c:v>1979.0000000000109</c:v>
                </c:pt>
                <c:pt idx="109">
                  <c:v>1979.0833333333442</c:v>
                </c:pt>
                <c:pt idx="110">
                  <c:v>1979.1666666666774</c:v>
                </c:pt>
                <c:pt idx="111">
                  <c:v>1979.2500000000107</c:v>
                </c:pt>
                <c:pt idx="112">
                  <c:v>1979.3333333333439</c:v>
                </c:pt>
                <c:pt idx="113">
                  <c:v>1979.4166666666772</c:v>
                </c:pt>
                <c:pt idx="114">
                  <c:v>1979.5000000000105</c:v>
                </c:pt>
                <c:pt idx="115">
                  <c:v>1979.5833333333437</c:v>
                </c:pt>
                <c:pt idx="116">
                  <c:v>1979.666666666677</c:v>
                </c:pt>
                <c:pt idx="117">
                  <c:v>1979.7500000000102</c:v>
                </c:pt>
                <c:pt idx="118">
                  <c:v>1979.8333333333435</c:v>
                </c:pt>
                <c:pt idx="119">
                  <c:v>1979.9166666666767</c:v>
                </c:pt>
                <c:pt idx="120">
                  <c:v>1980.00000000001</c:v>
                </c:pt>
                <c:pt idx="121">
                  <c:v>1980.0833333333433</c:v>
                </c:pt>
                <c:pt idx="122">
                  <c:v>1980.1666666666765</c:v>
                </c:pt>
                <c:pt idx="123">
                  <c:v>1980.2500000000098</c:v>
                </c:pt>
                <c:pt idx="124">
                  <c:v>1980.333333333343</c:v>
                </c:pt>
                <c:pt idx="125">
                  <c:v>1980.4166666666763</c:v>
                </c:pt>
                <c:pt idx="126">
                  <c:v>1980.5000000000095</c:v>
                </c:pt>
                <c:pt idx="127">
                  <c:v>1980.5833333333428</c:v>
                </c:pt>
                <c:pt idx="128">
                  <c:v>1980.6666666666761</c:v>
                </c:pt>
                <c:pt idx="129">
                  <c:v>1980.7500000000093</c:v>
                </c:pt>
                <c:pt idx="130">
                  <c:v>1980.8333333333426</c:v>
                </c:pt>
                <c:pt idx="131">
                  <c:v>1980.9166666666758</c:v>
                </c:pt>
                <c:pt idx="132">
                  <c:v>1981.0000000000091</c:v>
                </c:pt>
                <c:pt idx="133">
                  <c:v>1981.0833333333424</c:v>
                </c:pt>
                <c:pt idx="134">
                  <c:v>1981.1666666666756</c:v>
                </c:pt>
                <c:pt idx="135">
                  <c:v>1981.2500000000089</c:v>
                </c:pt>
                <c:pt idx="136">
                  <c:v>1981.3333333333421</c:v>
                </c:pt>
                <c:pt idx="137">
                  <c:v>1981.4166666666754</c:v>
                </c:pt>
                <c:pt idx="138">
                  <c:v>1981.5000000000086</c:v>
                </c:pt>
                <c:pt idx="139">
                  <c:v>1981.5833333333419</c:v>
                </c:pt>
                <c:pt idx="140">
                  <c:v>1981.6666666666752</c:v>
                </c:pt>
                <c:pt idx="141">
                  <c:v>1981.7500000000084</c:v>
                </c:pt>
                <c:pt idx="142">
                  <c:v>1981.8333333333417</c:v>
                </c:pt>
                <c:pt idx="143">
                  <c:v>1981.9166666666749</c:v>
                </c:pt>
                <c:pt idx="144">
                  <c:v>1982.0000000000082</c:v>
                </c:pt>
                <c:pt idx="145">
                  <c:v>1982.0833333333414</c:v>
                </c:pt>
                <c:pt idx="146">
                  <c:v>1982.1666666666747</c:v>
                </c:pt>
                <c:pt idx="147">
                  <c:v>1982.250000000008</c:v>
                </c:pt>
                <c:pt idx="148">
                  <c:v>1982.3333333333412</c:v>
                </c:pt>
                <c:pt idx="149">
                  <c:v>1982.4166666666745</c:v>
                </c:pt>
                <c:pt idx="150">
                  <c:v>1982.5000000000077</c:v>
                </c:pt>
                <c:pt idx="151">
                  <c:v>1982.583333333341</c:v>
                </c:pt>
                <c:pt idx="152">
                  <c:v>1982.6666666666742</c:v>
                </c:pt>
                <c:pt idx="153">
                  <c:v>1982.7500000000075</c:v>
                </c:pt>
                <c:pt idx="154">
                  <c:v>1982.8333333333408</c:v>
                </c:pt>
                <c:pt idx="155">
                  <c:v>1982.916666666674</c:v>
                </c:pt>
                <c:pt idx="156">
                  <c:v>1983.0000000000073</c:v>
                </c:pt>
                <c:pt idx="157">
                  <c:v>1983.0833333333405</c:v>
                </c:pt>
                <c:pt idx="158">
                  <c:v>1983.1666666666738</c:v>
                </c:pt>
                <c:pt idx="159">
                  <c:v>1983.250000000007</c:v>
                </c:pt>
                <c:pt idx="160">
                  <c:v>1983.3333333333403</c:v>
                </c:pt>
                <c:pt idx="161">
                  <c:v>1983.4166666666736</c:v>
                </c:pt>
                <c:pt idx="162">
                  <c:v>1983.5000000000068</c:v>
                </c:pt>
                <c:pt idx="163">
                  <c:v>1983.5833333333401</c:v>
                </c:pt>
                <c:pt idx="164">
                  <c:v>1983.6666666666733</c:v>
                </c:pt>
                <c:pt idx="165">
                  <c:v>1983.7500000000066</c:v>
                </c:pt>
                <c:pt idx="166">
                  <c:v>1983.8333333333399</c:v>
                </c:pt>
                <c:pt idx="167">
                  <c:v>1983.9166666666731</c:v>
                </c:pt>
                <c:pt idx="168">
                  <c:v>1984.0000000000064</c:v>
                </c:pt>
                <c:pt idx="169">
                  <c:v>1984.0833333333396</c:v>
                </c:pt>
                <c:pt idx="170">
                  <c:v>1984.1666666666729</c:v>
                </c:pt>
                <c:pt idx="171">
                  <c:v>1984.2500000000061</c:v>
                </c:pt>
                <c:pt idx="172">
                  <c:v>1984.3333333333394</c:v>
                </c:pt>
                <c:pt idx="173">
                  <c:v>1984.4166666666727</c:v>
                </c:pt>
                <c:pt idx="174">
                  <c:v>1984.5000000000059</c:v>
                </c:pt>
                <c:pt idx="175">
                  <c:v>1984.5833333333392</c:v>
                </c:pt>
                <c:pt idx="176">
                  <c:v>1984.6666666666724</c:v>
                </c:pt>
                <c:pt idx="177">
                  <c:v>1984.7500000000057</c:v>
                </c:pt>
                <c:pt idx="178">
                  <c:v>1984.8333333333389</c:v>
                </c:pt>
                <c:pt idx="179">
                  <c:v>1984.9166666666722</c:v>
                </c:pt>
                <c:pt idx="180">
                  <c:v>1985.0000000000055</c:v>
                </c:pt>
                <c:pt idx="181">
                  <c:v>1985.0833333333387</c:v>
                </c:pt>
                <c:pt idx="182">
                  <c:v>1985.166666666672</c:v>
                </c:pt>
                <c:pt idx="183">
                  <c:v>1985.2500000000052</c:v>
                </c:pt>
                <c:pt idx="184">
                  <c:v>1985.3333333333385</c:v>
                </c:pt>
                <c:pt idx="185">
                  <c:v>1985.4166666666717</c:v>
                </c:pt>
                <c:pt idx="186">
                  <c:v>1985.500000000005</c:v>
                </c:pt>
                <c:pt idx="187">
                  <c:v>1985.5833333333383</c:v>
                </c:pt>
                <c:pt idx="188">
                  <c:v>1985.6666666666715</c:v>
                </c:pt>
                <c:pt idx="189">
                  <c:v>1985.7500000000048</c:v>
                </c:pt>
                <c:pt idx="190">
                  <c:v>1985.833333333338</c:v>
                </c:pt>
                <c:pt idx="191">
                  <c:v>1985.9166666666713</c:v>
                </c:pt>
                <c:pt idx="192">
                  <c:v>1986.0000000000045</c:v>
                </c:pt>
                <c:pt idx="193">
                  <c:v>1986.0833333333378</c:v>
                </c:pt>
                <c:pt idx="194">
                  <c:v>1986.1666666666711</c:v>
                </c:pt>
                <c:pt idx="195">
                  <c:v>1986.2500000000043</c:v>
                </c:pt>
                <c:pt idx="196">
                  <c:v>1986.3333333333376</c:v>
                </c:pt>
                <c:pt idx="197">
                  <c:v>1986.4166666666708</c:v>
                </c:pt>
                <c:pt idx="198">
                  <c:v>1986.5000000000041</c:v>
                </c:pt>
                <c:pt idx="199">
                  <c:v>1986.5833333333374</c:v>
                </c:pt>
                <c:pt idx="200">
                  <c:v>1986.6666666666706</c:v>
                </c:pt>
                <c:pt idx="201">
                  <c:v>1986.7500000000039</c:v>
                </c:pt>
                <c:pt idx="202">
                  <c:v>1986.8333333333371</c:v>
                </c:pt>
                <c:pt idx="203">
                  <c:v>1986.9166666666704</c:v>
                </c:pt>
                <c:pt idx="204">
                  <c:v>1987.0000000000036</c:v>
                </c:pt>
                <c:pt idx="205">
                  <c:v>1987.0833333333369</c:v>
                </c:pt>
                <c:pt idx="206">
                  <c:v>1987.1666666666702</c:v>
                </c:pt>
                <c:pt idx="207">
                  <c:v>1987.2500000000034</c:v>
                </c:pt>
                <c:pt idx="208">
                  <c:v>1987.3333333333367</c:v>
                </c:pt>
                <c:pt idx="209">
                  <c:v>1987.4166666666699</c:v>
                </c:pt>
                <c:pt idx="210">
                  <c:v>1987.5000000000032</c:v>
                </c:pt>
                <c:pt idx="211">
                  <c:v>1987.5833333333364</c:v>
                </c:pt>
                <c:pt idx="212">
                  <c:v>1987.6666666666697</c:v>
                </c:pt>
                <c:pt idx="213">
                  <c:v>1987.750000000003</c:v>
                </c:pt>
                <c:pt idx="214">
                  <c:v>1987.8333333333362</c:v>
                </c:pt>
                <c:pt idx="215">
                  <c:v>1987.9166666666695</c:v>
                </c:pt>
                <c:pt idx="216">
                  <c:v>1988.0000000000027</c:v>
                </c:pt>
                <c:pt idx="217">
                  <c:v>1988.083333333336</c:v>
                </c:pt>
                <c:pt idx="218">
                  <c:v>1988.1666666666692</c:v>
                </c:pt>
                <c:pt idx="219">
                  <c:v>1988.2500000000025</c:v>
                </c:pt>
                <c:pt idx="220">
                  <c:v>1988.3333333333358</c:v>
                </c:pt>
                <c:pt idx="221">
                  <c:v>1988.416666666669</c:v>
                </c:pt>
                <c:pt idx="222">
                  <c:v>1988.5000000000023</c:v>
                </c:pt>
                <c:pt idx="223">
                  <c:v>1988.5833333333355</c:v>
                </c:pt>
                <c:pt idx="224">
                  <c:v>1988.6666666666688</c:v>
                </c:pt>
                <c:pt idx="225">
                  <c:v>1988.750000000002</c:v>
                </c:pt>
                <c:pt idx="226">
                  <c:v>1988.8333333333353</c:v>
                </c:pt>
                <c:pt idx="227">
                  <c:v>1988.9166666666686</c:v>
                </c:pt>
                <c:pt idx="228">
                  <c:v>1989.0000000000018</c:v>
                </c:pt>
                <c:pt idx="229">
                  <c:v>1989.0833333333351</c:v>
                </c:pt>
                <c:pt idx="230">
                  <c:v>1989.1666666666683</c:v>
                </c:pt>
                <c:pt idx="231">
                  <c:v>1989.2500000000016</c:v>
                </c:pt>
                <c:pt idx="232">
                  <c:v>1989.3333333333348</c:v>
                </c:pt>
                <c:pt idx="233">
                  <c:v>1989.4166666666681</c:v>
                </c:pt>
                <c:pt idx="234">
                  <c:v>1989.5000000000014</c:v>
                </c:pt>
                <c:pt idx="235">
                  <c:v>1989.5833333333346</c:v>
                </c:pt>
                <c:pt idx="236">
                  <c:v>1989.6666666666679</c:v>
                </c:pt>
                <c:pt idx="237">
                  <c:v>1989.7500000000011</c:v>
                </c:pt>
                <c:pt idx="238">
                  <c:v>1989.8333333333344</c:v>
                </c:pt>
                <c:pt idx="239">
                  <c:v>1989.9166666666677</c:v>
                </c:pt>
                <c:pt idx="240">
                  <c:v>1990.0000000000009</c:v>
                </c:pt>
                <c:pt idx="241">
                  <c:v>1990.0833333333342</c:v>
                </c:pt>
                <c:pt idx="242">
                  <c:v>1990.1666666666674</c:v>
                </c:pt>
                <c:pt idx="243">
                  <c:v>1990.2500000000007</c:v>
                </c:pt>
                <c:pt idx="244">
                  <c:v>1990.3333333333339</c:v>
                </c:pt>
                <c:pt idx="245">
                  <c:v>1990.4166666666672</c:v>
                </c:pt>
                <c:pt idx="246">
                  <c:v>1990.5000000000005</c:v>
                </c:pt>
                <c:pt idx="247">
                  <c:v>1990.5833333333337</c:v>
                </c:pt>
                <c:pt idx="248">
                  <c:v>1990.666666666667</c:v>
                </c:pt>
                <c:pt idx="249">
                  <c:v>1990.7500000000002</c:v>
                </c:pt>
                <c:pt idx="250">
                  <c:v>1990.8333333333335</c:v>
                </c:pt>
                <c:pt idx="251">
                  <c:v>1990.9166666666667</c:v>
                </c:pt>
                <c:pt idx="252">
                  <c:v>1991</c:v>
                </c:pt>
                <c:pt idx="253">
                  <c:v>1991.0833333333333</c:v>
                </c:pt>
                <c:pt idx="254">
                  <c:v>1991.1666666666665</c:v>
                </c:pt>
                <c:pt idx="255">
                  <c:v>1991.2499999999998</c:v>
                </c:pt>
                <c:pt idx="256">
                  <c:v>1991.333333333333</c:v>
                </c:pt>
                <c:pt idx="257">
                  <c:v>1991.4166666666663</c:v>
                </c:pt>
                <c:pt idx="258">
                  <c:v>1991.4999999999995</c:v>
                </c:pt>
                <c:pt idx="259">
                  <c:v>1991.5833333333328</c:v>
                </c:pt>
                <c:pt idx="260">
                  <c:v>1991.6666666666661</c:v>
                </c:pt>
                <c:pt idx="261">
                  <c:v>1991.7499999999993</c:v>
                </c:pt>
                <c:pt idx="262">
                  <c:v>1991.8333333333326</c:v>
                </c:pt>
                <c:pt idx="263">
                  <c:v>1991.9166666666658</c:v>
                </c:pt>
                <c:pt idx="264">
                  <c:v>1991.9999999999991</c:v>
                </c:pt>
                <c:pt idx="265">
                  <c:v>1992.0833333333323</c:v>
                </c:pt>
                <c:pt idx="266">
                  <c:v>1992.1666666666656</c:v>
                </c:pt>
                <c:pt idx="267">
                  <c:v>1992.2499999999989</c:v>
                </c:pt>
                <c:pt idx="268">
                  <c:v>1992.3333333333321</c:v>
                </c:pt>
                <c:pt idx="269">
                  <c:v>1992.4166666666654</c:v>
                </c:pt>
                <c:pt idx="270">
                  <c:v>1992.4999999999986</c:v>
                </c:pt>
                <c:pt idx="271">
                  <c:v>1992.5833333333319</c:v>
                </c:pt>
                <c:pt idx="272">
                  <c:v>1992.6666666666652</c:v>
                </c:pt>
                <c:pt idx="273">
                  <c:v>1992.7499999999984</c:v>
                </c:pt>
                <c:pt idx="274">
                  <c:v>1992.8333333333317</c:v>
                </c:pt>
                <c:pt idx="275">
                  <c:v>1992.9166666666649</c:v>
                </c:pt>
                <c:pt idx="276">
                  <c:v>1992.9999999999982</c:v>
                </c:pt>
                <c:pt idx="277">
                  <c:v>1993.0833333333314</c:v>
                </c:pt>
                <c:pt idx="278">
                  <c:v>1993.1666666666647</c:v>
                </c:pt>
                <c:pt idx="279">
                  <c:v>1993.249999999998</c:v>
                </c:pt>
                <c:pt idx="280">
                  <c:v>1993.3333333333312</c:v>
                </c:pt>
                <c:pt idx="281">
                  <c:v>1993.4166666666645</c:v>
                </c:pt>
                <c:pt idx="282">
                  <c:v>1993.4999999999977</c:v>
                </c:pt>
                <c:pt idx="283">
                  <c:v>1993.583333333331</c:v>
                </c:pt>
                <c:pt idx="284">
                  <c:v>1993.6666666666642</c:v>
                </c:pt>
                <c:pt idx="285">
                  <c:v>1993.7499999999975</c:v>
                </c:pt>
                <c:pt idx="286">
                  <c:v>1993.8333333333308</c:v>
                </c:pt>
                <c:pt idx="287">
                  <c:v>1993.916666666664</c:v>
                </c:pt>
                <c:pt idx="288">
                  <c:v>1993.9999999999973</c:v>
                </c:pt>
                <c:pt idx="289">
                  <c:v>1994.0833333333305</c:v>
                </c:pt>
                <c:pt idx="290">
                  <c:v>1994.1666666666638</c:v>
                </c:pt>
                <c:pt idx="291">
                  <c:v>1994.249999999997</c:v>
                </c:pt>
                <c:pt idx="292">
                  <c:v>1994.3333333333303</c:v>
                </c:pt>
                <c:pt idx="293">
                  <c:v>1994.4166666666636</c:v>
                </c:pt>
                <c:pt idx="294">
                  <c:v>1994.4999999999968</c:v>
                </c:pt>
                <c:pt idx="295">
                  <c:v>1994.5833333333301</c:v>
                </c:pt>
                <c:pt idx="296">
                  <c:v>1994.6666666666633</c:v>
                </c:pt>
                <c:pt idx="297">
                  <c:v>1994.7499999999966</c:v>
                </c:pt>
                <c:pt idx="298">
                  <c:v>1994.8333333333298</c:v>
                </c:pt>
                <c:pt idx="299">
                  <c:v>1994.9166666666631</c:v>
                </c:pt>
                <c:pt idx="300">
                  <c:v>1994.9999999999964</c:v>
                </c:pt>
                <c:pt idx="301">
                  <c:v>1995.0833333333296</c:v>
                </c:pt>
                <c:pt idx="302">
                  <c:v>1995.1666666666629</c:v>
                </c:pt>
                <c:pt idx="303">
                  <c:v>1995.2499999999961</c:v>
                </c:pt>
                <c:pt idx="304">
                  <c:v>1995.3333333333294</c:v>
                </c:pt>
                <c:pt idx="305">
                  <c:v>1995.4166666666626</c:v>
                </c:pt>
                <c:pt idx="306">
                  <c:v>1995.4999999999959</c:v>
                </c:pt>
                <c:pt idx="307">
                  <c:v>1995.5833333333292</c:v>
                </c:pt>
                <c:pt idx="308">
                  <c:v>1995.6666666666624</c:v>
                </c:pt>
                <c:pt idx="309">
                  <c:v>1995.7499999999957</c:v>
                </c:pt>
                <c:pt idx="310">
                  <c:v>1995.8333333333289</c:v>
                </c:pt>
                <c:pt idx="311">
                  <c:v>1995.9166666666622</c:v>
                </c:pt>
                <c:pt idx="312">
                  <c:v>1995.9999999999955</c:v>
                </c:pt>
                <c:pt idx="313">
                  <c:v>1996.0833333333287</c:v>
                </c:pt>
                <c:pt idx="314">
                  <c:v>1996.166666666662</c:v>
                </c:pt>
                <c:pt idx="315">
                  <c:v>1996.2499999999952</c:v>
                </c:pt>
                <c:pt idx="316">
                  <c:v>1996.3333333333285</c:v>
                </c:pt>
                <c:pt idx="317">
                  <c:v>1996.4166666666617</c:v>
                </c:pt>
                <c:pt idx="318">
                  <c:v>1996.499999999995</c:v>
                </c:pt>
                <c:pt idx="319">
                  <c:v>1996.5833333333283</c:v>
                </c:pt>
                <c:pt idx="320">
                  <c:v>1996.6666666666615</c:v>
                </c:pt>
                <c:pt idx="321">
                  <c:v>1996.7499999999948</c:v>
                </c:pt>
                <c:pt idx="322">
                  <c:v>1996.833333333328</c:v>
                </c:pt>
                <c:pt idx="323">
                  <c:v>1996.9166666666613</c:v>
                </c:pt>
                <c:pt idx="324">
                  <c:v>1996.9999999999945</c:v>
                </c:pt>
                <c:pt idx="325">
                  <c:v>1997.0833333333278</c:v>
                </c:pt>
                <c:pt idx="326">
                  <c:v>1997.1666666666611</c:v>
                </c:pt>
                <c:pt idx="327">
                  <c:v>1997.2499999999943</c:v>
                </c:pt>
                <c:pt idx="328">
                  <c:v>1997.3333333333276</c:v>
                </c:pt>
                <c:pt idx="329">
                  <c:v>1997.4166666666608</c:v>
                </c:pt>
                <c:pt idx="330">
                  <c:v>1997.4999999999941</c:v>
                </c:pt>
                <c:pt idx="331">
                  <c:v>1997.5833333333273</c:v>
                </c:pt>
                <c:pt idx="332">
                  <c:v>1997.6666666666606</c:v>
                </c:pt>
                <c:pt idx="333">
                  <c:v>1997.7499999999939</c:v>
                </c:pt>
                <c:pt idx="334">
                  <c:v>1997.8333333333271</c:v>
                </c:pt>
                <c:pt idx="335">
                  <c:v>1997.9166666666604</c:v>
                </c:pt>
                <c:pt idx="336">
                  <c:v>1997.9999999999936</c:v>
                </c:pt>
                <c:pt idx="337">
                  <c:v>1998.0833333333269</c:v>
                </c:pt>
                <c:pt idx="338">
                  <c:v>1998.1666666666601</c:v>
                </c:pt>
                <c:pt idx="339">
                  <c:v>1998.2499999999934</c:v>
                </c:pt>
                <c:pt idx="340">
                  <c:v>1998.3333333333267</c:v>
                </c:pt>
                <c:pt idx="341">
                  <c:v>1998.4166666666599</c:v>
                </c:pt>
                <c:pt idx="342">
                  <c:v>1998.4999999999932</c:v>
                </c:pt>
                <c:pt idx="343">
                  <c:v>1998.5833333333264</c:v>
                </c:pt>
                <c:pt idx="344">
                  <c:v>1998.6666666666597</c:v>
                </c:pt>
                <c:pt idx="345">
                  <c:v>1998.749999999993</c:v>
                </c:pt>
                <c:pt idx="346">
                  <c:v>1998.8333333333262</c:v>
                </c:pt>
                <c:pt idx="347">
                  <c:v>1998.9166666666595</c:v>
                </c:pt>
                <c:pt idx="348">
                  <c:v>1998.9999999999927</c:v>
                </c:pt>
                <c:pt idx="349">
                  <c:v>1999.083333333326</c:v>
                </c:pt>
                <c:pt idx="350">
                  <c:v>1999.1666666666592</c:v>
                </c:pt>
                <c:pt idx="351">
                  <c:v>1999.2499999999925</c:v>
                </c:pt>
                <c:pt idx="352">
                  <c:v>1999.3333333333258</c:v>
                </c:pt>
                <c:pt idx="353">
                  <c:v>1999.416666666659</c:v>
                </c:pt>
                <c:pt idx="354">
                  <c:v>1999.4999999999923</c:v>
                </c:pt>
                <c:pt idx="355">
                  <c:v>1999.5833333333255</c:v>
                </c:pt>
                <c:pt idx="356">
                  <c:v>1999.6666666666588</c:v>
                </c:pt>
                <c:pt idx="357">
                  <c:v>1999.749999999992</c:v>
                </c:pt>
                <c:pt idx="358">
                  <c:v>1999.8333333333253</c:v>
                </c:pt>
                <c:pt idx="359">
                  <c:v>1999.9166666666586</c:v>
                </c:pt>
                <c:pt idx="360">
                  <c:v>1999.9999999999918</c:v>
                </c:pt>
                <c:pt idx="361">
                  <c:v>2000.0833333333251</c:v>
                </c:pt>
                <c:pt idx="362">
                  <c:v>2000.1666666666583</c:v>
                </c:pt>
                <c:pt idx="363">
                  <c:v>2000.2499999999916</c:v>
                </c:pt>
                <c:pt idx="364">
                  <c:v>2000.3333333333248</c:v>
                </c:pt>
                <c:pt idx="365">
                  <c:v>2000.4166666666581</c:v>
                </c:pt>
                <c:pt idx="366">
                  <c:v>2000.4999999999914</c:v>
                </c:pt>
                <c:pt idx="367">
                  <c:v>2000.5833333333246</c:v>
                </c:pt>
                <c:pt idx="368">
                  <c:v>2000.6666666666579</c:v>
                </c:pt>
                <c:pt idx="369">
                  <c:v>2000.7499999999911</c:v>
                </c:pt>
                <c:pt idx="370">
                  <c:v>2000.8333333333244</c:v>
                </c:pt>
                <c:pt idx="371">
                  <c:v>2000.9166666666576</c:v>
                </c:pt>
                <c:pt idx="372">
                  <c:v>2000.9999999999909</c:v>
                </c:pt>
                <c:pt idx="373">
                  <c:v>2001.0833333333242</c:v>
                </c:pt>
                <c:pt idx="374">
                  <c:v>2001.1666666666574</c:v>
                </c:pt>
                <c:pt idx="375">
                  <c:v>2001.2499999999907</c:v>
                </c:pt>
                <c:pt idx="376">
                  <c:v>2001.3333333333239</c:v>
                </c:pt>
                <c:pt idx="377">
                  <c:v>2001.4166666666572</c:v>
                </c:pt>
                <c:pt idx="378">
                  <c:v>2001.4999999999905</c:v>
                </c:pt>
                <c:pt idx="379">
                  <c:v>2001.5833333333237</c:v>
                </c:pt>
                <c:pt idx="380">
                  <c:v>2001.666666666657</c:v>
                </c:pt>
                <c:pt idx="381">
                  <c:v>2001.7499999999902</c:v>
                </c:pt>
                <c:pt idx="382">
                  <c:v>2001.8333333333235</c:v>
                </c:pt>
                <c:pt idx="383">
                  <c:v>2001.9166666666567</c:v>
                </c:pt>
                <c:pt idx="384">
                  <c:v>2001.99999999999</c:v>
                </c:pt>
                <c:pt idx="385">
                  <c:v>2002.0833333333233</c:v>
                </c:pt>
                <c:pt idx="386">
                  <c:v>2002.1666666666565</c:v>
                </c:pt>
                <c:pt idx="387">
                  <c:v>2002.2499999999898</c:v>
                </c:pt>
                <c:pt idx="388">
                  <c:v>2002.333333333323</c:v>
                </c:pt>
                <c:pt idx="389">
                  <c:v>2002.4166666666563</c:v>
                </c:pt>
                <c:pt idx="390">
                  <c:v>2002.4999999999895</c:v>
                </c:pt>
                <c:pt idx="391">
                  <c:v>2002.5833333333228</c:v>
                </c:pt>
                <c:pt idx="392">
                  <c:v>2002.6666666666561</c:v>
                </c:pt>
                <c:pt idx="393">
                  <c:v>2002.7499999999893</c:v>
                </c:pt>
                <c:pt idx="394">
                  <c:v>2002.8333333333226</c:v>
                </c:pt>
                <c:pt idx="395">
                  <c:v>2002.9166666666558</c:v>
                </c:pt>
                <c:pt idx="396">
                  <c:v>2002.9999999999891</c:v>
                </c:pt>
                <c:pt idx="397">
                  <c:v>2003.0833333333223</c:v>
                </c:pt>
                <c:pt idx="398">
                  <c:v>2003.1666666666556</c:v>
                </c:pt>
                <c:pt idx="399">
                  <c:v>2003.2499999999889</c:v>
                </c:pt>
                <c:pt idx="400">
                  <c:v>2003.3333333333221</c:v>
                </c:pt>
                <c:pt idx="401">
                  <c:v>2003.4166666666554</c:v>
                </c:pt>
                <c:pt idx="402">
                  <c:v>2003.4999999999886</c:v>
                </c:pt>
                <c:pt idx="403">
                  <c:v>2003.5833333333219</c:v>
                </c:pt>
                <c:pt idx="404">
                  <c:v>2003.6666666666551</c:v>
                </c:pt>
                <c:pt idx="405">
                  <c:v>2003.7499999999884</c:v>
                </c:pt>
                <c:pt idx="406">
                  <c:v>2003.8333333333217</c:v>
                </c:pt>
                <c:pt idx="407">
                  <c:v>2003.9166666666549</c:v>
                </c:pt>
                <c:pt idx="408">
                  <c:v>2003.9999999999882</c:v>
                </c:pt>
                <c:pt idx="409">
                  <c:v>2004.0833333333214</c:v>
                </c:pt>
                <c:pt idx="410">
                  <c:v>2004.1666666666547</c:v>
                </c:pt>
                <c:pt idx="411">
                  <c:v>2004.2499999999879</c:v>
                </c:pt>
                <c:pt idx="412">
                  <c:v>2004.3333333333212</c:v>
                </c:pt>
                <c:pt idx="413">
                  <c:v>2004.4166666666545</c:v>
                </c:pt>
                <c:pt idx="414">
                  <c:v>2004.4999999999877</c:v>
                </c:pt>
                <c:pt idx="415">
                  <c:v>2004.583333333321</c:v>
                </c:pt>
                <c:pt idx="416">
                  <c:v>2004.6666666666542</c:v>
                </c:pt>
                <c:pt idx="417">
                  <c:v>2004.7499999999875</c:v>
                </c:pt>
                <c:pt idx="418">
                  <c:v>2004.8333333333208</c:v>
                </c:pt>
                <c:pt idx="419">
                  <c:v>2004.916666666654</c:v>
                </c:pt>
                <c:pt idx="420">
                  <c:v>2004.9999999999873</c:v>
                </c:pt>
                <c:pt idx="421">
                  <c:v>2005.0833333333205</c:v>
                </c:pt>
                <c:pt idx="422">
                  <c:v>2005.1666666666538</c:v>
                </c:pt>
                <c:pt idx="423">
                  <c:v>2005.249999999987</c:v>
                </c:pt>
                <c:pt idx="424">
                  <c:v>2005.3333333333203</c:v>
                </c:pt>
                <c:pt idx="425">
                  <c:v>2005.4166666666536</c:v>
                </c:pt>
                <c:pt idx="426">
                  <c:v>2005.4999999999868</c:v>
                </c:pt>
                <c:pt idx="427">
                  <c:v>2005.5833333333201</c:v>
                </c:pt>
                <c:pt idx="428">
                  <c:v>2005.6666666666533</c:v>
                </c:pt>
                <c:pt idx="429">
                  <c:v>2005.7499999999866</c:v>
                </c:pt>
                <c:pt idx="430">
                  <c:v>2005.8333333333198</c:v>
                </c:pt>
                <c:pt idx="431">
                  <c:v>2005.9166666666531</c:v>
                </c:pt>
                <c:pt idx="432">
                  <c:v>2005.9999999999864</c:v>
                </c:pt>
                <c:pt idx="433">
                  <c:v>2006.0833333333196</c:v>
                </c:pt>
                <c:pt idx="434">
                  <c:v>2006.1666666666529</c:v>
                </c:pt>
                <c:pt idx="435">
                  <c:v>2006.2499999999861</c:v>
                </c:pt>
                <c:pt idx="436">
                  <c:v>2006.3333333333194</c:v>
                </c:pt>
                <c:pt idx="437">
                  <c:v>2006.4166666666526</c:v>
                </c:pt>
                <c:pt idx="438">
                  <c:v>2006.4999999999859</c:v>
                </c:pt>
                <c:pt idx="439">
                  <c:v>2006.5833333333192</c:v>
                </c:pt>
                <c:pt idx="440">
                  <c:v>2006.6666666666524</c:v>
                </c:pt>
                <c:pt idx="441">
                  <c:v>2006.7499999999857</c:v>
                </c:pt>
                <c:pt idx="442">
                  <c:v>2006.8333333333189</c:v>
                </c:pt>
                <c:pt idx="443">
                  <c:v>2006.9166666666522</c:v>
                </c:pt>
                <c:pt idx="444">
                  <c:v>2006.9999999999854</c:v>
                </c:pt>
                <c:pt idx="445">
                  <c:v>2007.0833333333187</c:v>
                </c:pt>
                <c:pt idx="446">
                  <c:v>2007.166666666652</c:v>
                </c:pt>
                <c:pt idx="447">
                  <c:v>2007.2499999999852</c:v>
                </c:pt>
                <c:pt idx="448">
                  <c:v>2007.3333333333185</c:v>
                </c:pt>
                <c:pt idx="449">
                  <c:v>2007.4166666666517</c:v>
                </c:pt>
                <c:pt idx="450">
                  <c:v>2007.499999999985</c:v>
                </c:pt>
                <c:pt idx="451">
                  <c:v>2007.5833333333183</c:v>
                </c:pt>
                <c:pt idx="452">
                  <c:v>2007.6666666666515</c:v>
                </c:pt>
                <c:pt idx="453">
                  <c:v>2007.7499999999848</c:v>
                </c:pt>
                <c:pt idx="454">
                  <c:v>2007.833333333318</c:v>
                </c:pt>
                <c:pt idx="455">
                  <c:v>2007.9166666666513</c:v>
                </c:pt>
                <c:pt idx="456">
                  <c:v>2007.9999999999845</c:v>
                </c:pt>
                <c:pt idx="457">
                  <c:v>2008.0833333333178</c:v>
                </c:pt>
                <c:pt idx="458">
                  <c:v>2008.1666666666511</c:v>
                </c:pt>
                <c:pt idx="459">
                  <c:v>2008.2499999999843</c:v>
                </c:pt>
                <c:pt idx="460">
                  <c:v>2008.3333333333176</c:v>
                </c:pt>
                <c:pt idx="461">
                  <c:v>2008.4166666666508</c:v>
                </c:pt>
                <c:pt idx="462">
                  <c:v>2008.4999999999841</c:v>
                </c:pt>
                <c:pt idx="463">
                  <c:v>2008.5833333333173</c:v>
                </c:pt>
                <c:pt idx="464">
                  <c:v>2008.6666666666506</c:v>
                </c:pt>
                <c:pt idx="465">
                  <c:v>2008.7499999999839</c:v>
                </c:pt>
                <c:pt idx="466">
                  <c:v>2008.8333333333171</c:v>
                </c:pt>
                <c:pt idx="467">
                  <c:v>2008.9166666666504</c:v>
                </c:pt>
                <c:pt idx="468">
                  <c:v>2008.9999999999836</c:v>
                </c:pt>
                <c:pt idx="469">
                  <c:v>2009.0833333333169</c:v>
                </c:pt>
                <c:pt idx="470">
                  <c:v>2009.1666666666501</c:v>
                </c:pt>
                <c:pt idx="471">
                  <c:v>2009.2499999999834</c:v>
                </c:pt>
                <c:pt idx="472">
                  <c:v>2009.3333333333167</c:v>
                </c:pt>
                <c:pt idx="473">
                  <c:v>2009.4166666666499</c:v>
                </c:pt>
                <c:pt idx="474">
                  <c:v>2009.4999999999832</c:v>
                </c:pt>
                <c:pt idx="475">
                  <c:v>2009.5833333333164</c:v>
                </c:pt>
                <c:pt idx="476">
                  <c:v>2009.6666666666497</c:v>
                </c:pt>
                <c:pt idx="477">
                  <c:v>2009.7499999999829</c:v>
                </c:pt>
                <c:pt idx="478">
                  <c:v>2009.8333333333162</c:v>
                </c:pt>
                <c:pt idx="479">
                  <c:v>2009.9166666666495</c:v>
                </c:pt>
                <c:pt idx="480">
                  <c:v>2009.9999999999827</c:v>
                </c:pt>
                <c:pt idx="481">
                  <c:v>2010.083333333316</c:v>
                </c:pt>
                <c:pt idx="482">
                  <c:v>2010.1666666666492</c:v>
                </c:pt>
                <c:pt idx="483">
                  <c:v>2010.2499999999825</c:v>
                </c:pt>
                <c:pt idx="484">
                  <c:v>2010.3333333333157</c:v>
                </c:pt>
                <c:pt idx="485">
                  <c:v>2010.416666666649</c:v>
                </c:pt>
                <c:pt idx="486">
                  <c:v>2010.4999999999823</c:v>
                </c:pt>
                <c:pt idx="487">
                  <c:v>2010.5833333333155</c:v>
                </c:pt>
                <c:pt idx="488">
                  <c:v>2010.6666666666488</c:v>
                </c:pt>
                <c:pt idx="489">
                  <c:v>2010.749999999982</c:v>
                </c:pt>
                <c:pt idx="490">
                  <c:v>2010.8333333333153</c:v>
                </c:pt>
                <c:pt idx="491">
                  <c:v>2010.9166666666486</c:v>
                </c:pt>
                <c:pt idx="492">
                  <c:v>2010.9999999999818</c:v>
                </c:pt>
                <c:pt idx="493">
                  <c:v>2011.0833333333151</c:v>
                </c:pt>
                <c:pt idx="494">
                  <c:v>2011.1666666666483</c:v>
                </c:pt>
                <c:pt idx="495">
                  <c:v>2011.2499999999816</c:v>
                </c:pt>
                <c:pt idx="496">
                  <c:v>2011.3333333333148</c:v>
                </c:pt>
                <c:pt idx="497">
                  <c:v>2011.4166666666481</c:v>
                </c:pt>
                <c:pt idx="498">
                  <c:v>2011.4999999999814</c:v>
                </c:pt>
                <c:pt idx="499">
                  <c:v>2011.5833333333146</c:v>
                </c:pt>
                <c:pt idx="500">
                  <c:v>2011.6666666666479</c:v>
                </c:pt>
                <c:pt idx="501">
                  <c:v>2011.7499999999811</c:v>
                </c:pt>
                <c:pt idx="502">
                  <c:v>2011.8333333333144</c:v>
                </c:pt>
                <c:pt idx="503">
                  <c:v>2011.9166666666476</c:v>
                </c:pt>
                <c:pt idx="504">
                  <c:v>2011.9999999999809</c:v>
                </c:pt>
                <c:pt idx="505">
                  <c:v>2012.0833333333142</c:v>
                </c:pt>
                <c:pt idx="506">
                  <c:v>2012.1666666666474</c:v>
                </c:pt>
                <c:pt idx="507">
                  <c:v>2012.2499999999807</c:v>
                </c:pt>
                <c:pt idx="508">
                  <c:v>2012.3333333333139</c:v>
                </c:pt>
                <c:pt idx="509">
                  <c:v>2012.4166666666472</c:v>
                </c:pt>
                <c:pt idx="510">
                  <c:v>2012.4999999999804</c:v>
                </c:pt>
                <c:pt idx="511">
                  <c:v>2012.5833333333137</c:v>
                </c:pt>
                <c:pt idx="512">
                  <c:v>2012.666666666647</c:v>
                </c:pt>
                <c:pt idx="513">
                  <c:v>2012.7499999999802</c:v>
                </c:pt>
                <c:pt idx="514">
                  <c:v>2012.8333333333135</c:v>
                </c:pt>
                <c:pt idx="515">
                  <c:v>2012.9166666666467</c:v>
                </c:pt>
                <c:pt idx="516">
                  <c:v>2012.99999999998</c:v>
                </c:pt>
                <c:pt idx="517">
                  <c:v>2013.0833333333132</c:v>
                </c:pt>
                <c:pt idx="518">
                  <c:v>2013.1666666666465</c:v>
                </c:pt>
                <c:pt idx="519">
                  <c:v>2013.2499999999798</c:v>
                </c:pt>
                <c:pt idx="520">
                  <c:v>2013.333333333313</c:v>
                </c:pt>
                <c:pt idx="521">
                  <c:v>2013.4166666666463</c:v>
                </c:pt>
              </c:numCache>
            </c:numRef>
          </c:xVal>
          <c:yVal>
            <c:numRef>
              <c:f>'Figure 2.2'!$D$2:$D$523</c:f>
              <c:numCache>
                <c:formatCode>General</c:formatCode>
                <c:ptCount val="522"/>
                <c:pt idx="0">
                  <c:v>1.04</c:v>
                </c:pt>
                <c:pt idx="1">
                  <c:v>1.4500000000000002</c:v>
                </c:pt>
                <c:pt idx="2">
                  <c:v>1.4500000000000002</c:v>
                </c:pt>
                <c:pt idx="3">
                  <c:v>1</c:v>
                </c:pt>
                <c:pt idx="4">
                  <c:v>1.2400000000000002</c:v>
                </c:pt>
                <c:pt idx="5">
                  <c:v>1.3900000000000006</c:v>
                </c:pt>
                <c:pt idx="6">
                  <c:v>1.5599999999999996</c:v>
                </c:pt>
                <c:pt idx="7">
                  <c:v>1.3099999999999996</c:v>
                </c:pt>
                <c:pt idx="8">
                  <c:v>1.1799999999999997</c:v>
                </c:pt>
                <c:pt idx="9">
                  <c:v>0.84999999999999964</c:v>
                </c:pt>
                <c:pt idx="10">
                  <c:v>0.79999999999999982</c:v>
                </c:pt>
                <c:pt idx="11">
                  <c:v>0.79999999999999982</c:v>
                </c:pt>
                <c:pt idx="12">
                  <c:v>0.64999999999999947</c:v>
                </c:pt>
                <c:pt idx="13">
                  <c:v>0.67999999999999972</c:v>
                </c:pt>
                <c:pt idx="14">
                  <c:v>0.4700000000000002</c:v>
                </c:pt>
                <c:pt idx="15">
                  <c:v>0.5900000000000003</c:v>
                </c:pt>
                <c:pt idx="16">
                  <c:v>0.84000000000000075</c:v>
                </c:pt>
                <c:pt idx="17">
                  <c:v>0.65000000000000036</c:v>
                </c:pt>
                <c:pt idx="18">
                  <c:v>0.34999999999999964</c:v>
                </c:pt>
                <c:pt idx="19">
                  <c:v>0.79999999999999982</c:v>
                </c:pt>
                <c:pt idx="20">
                  <c:v>0.9399999999999995</c:v>
                </c:pt>
                <c:pt idx="21">
                  <c:v>0.80999999999999961</c:v>
                </c:pt>
                <c:pt idx="22">
                  <c:v>0.65000000000000036</c:v>
                </c:pt>
                <c:pt idx="23">
                  <c:v>0.64000000000000057</c:v>
                </c:pt>
                <c:pt idx="24">
                  <c:v>0.57000000000000028</c:v>
                </c:pt>
                <c:pt idx="25">
                  <c:v>0.4099999999999997</c:v>
                </c:pt>
                <c:pt idx="26">
                  <c:v>0.35000000000000009</c:v>
                </c:pt>
                <c:pt idx="27">
                  <c:v>0.88999999999999968</c:v>
                </c:pt>
                <c:pt idx="28">
                  <c:v>0.7200000000000002</c:v>
                </c:pt>
                <c:pt idx="29">
                  <c:v>0.72999999999999954</c:v>
                </c:pt>
                <c:pt idx="30">
                  <c:v>0.8400000000000003</c:v>
                </c:pt>
                <c:pt idx="31">
                  <c:v>0.83000000000000007</c:v>
                </c:pt>
                <c:pt idx="32">
                  <c:v>0.46999999999999975</c:v>
                </c:pt>
                <c:pt idx="33">
                  <c:v>0.50999999999999979</c:v>
                </c:pt>
                <c:pt idx="34">
                  <c:v>0.4399999999999995</c:v>
                </c:pt>
                <c:pt idx="35">
                  <c:v>0.35999999999999943</c:v>
                </c:pt>
                <c:pt idx="36">
                  <c:v>0.39999999999999947</c:v>
                </c:pt>
                <c:pt idx="37">
                  <c:v>0.74000000000000021</c:v>
                </c:pt>
                <c:pt idx="38">
                  <c:v>0.96</c:v>
                </c:pt>
                <c:pt idx="39">
                  <c:v>1.0499999999999998</c:v>
                </c:pt>
                <c:pt idx="40">
                  <c:v>1.1899999999999995</c:v>
                </c:pt>
                <c:pt idx="41">
                  <c:v>0.96999999999999975</c:v>
                </c:pt>
                <c:pt idx="42">
                  <c:v>1.6899999999999995</c:v>
                </c:pt>
                <c:pt idx="43">
                  <c:v>2.0999999999999996</c:v>
                </c:pt>
                <c:pt idx="44">
                  <c:v>2.3000000000000007</c:v>
                </c:pt>
                <c:pt idx="45">
                  <c:v>1.9799999999999995</c:v>
                </c:pt>
                <c:pt idx="46">
                  <c:v>1.4100000000000001</c:v>
                </c:pt>
                <c:pt idx="47">
                  <c:v>1.8199999999999994</c:v>
                </c:pt>
                <c:pt idx="48">
                  <c:v>1.2300000000000004</c:v>
                </c:pt>
                <c:pt idx="49">
                  <c:v>0.96</c:v>
                </c:pt>
                <c:pt idx="50">
                  <c:v>0.87999999999999989</c:v>
                </c:pt>
                <c:pt idx="51">
                  <c:v>1.92</c:v>
                </c:pt>
                <c:pt idx="52">
                  <c:v>2.9699999999999989</c:v>
                </c:pt>
                <c:pt idx="53">
                  <c:v>3.4800000000000004</c:v>
                </c:pt>
                <c:pt idx="54">
                  <c:v>4.7</c:v>
                </c:pt>
                <c:pt idx="55">
                  <c:v>3.2699999999999996</c:v>
                </c:pt>
                <c:pt idx="56">
                  <c:v>3.5399999999999991</c:v>
                </c:pt>
                <c:pt idx="57">
                  <c:v>2.3199999999999994</c:v>
                </c:pt>
                <c:pt idx="58">
                  <c:v>1.62</c:v>
                </c:pt>
                <c:pt idx="59">
                  <c:v>2.08</c:v>
                </c:pt>
                <c:pt idx="60">
                  <c:v>1.2200000000000006</c:v>
                </c:pt>
                <c:pt idx="61">
                  <c:v>0.91000000000000014</c:v>
                </c:pt>
                <c:pt idx="62">
                  <c:v>0.6899999999999995</c:v>
                </c:pt>
                <c:pt idx="63">
                  <c:v>0.64999999999999947</c:v>
                </c:pt>
                <c:pt idx="64">
                  <c:v>0.55999999999999961</c:v>
                </c:pt>
                <c:pt idx="65">
                  <c:v>0.48000000000000043</c:v>
                </c:pt>
                <c:pt idx="66">
                  <c:v>0.41999999999999993</c:v>
                </c:pt>
                <c:pt idx="67">
                  <c:v>0.42999999999999972</c:v>
                </c:pt>
                <c:pt idx="68">
                  <c:v>0.61000000000000032</c:v>
                </c:pt>
                <c:pt idx="69">
                  <c:v>0.59999999999999964</c:v>
                </c:pt>
                <c:pt idx="70">
                  <c:v>0.77999999999999936</c:v>
                </c:pt>
                <c:pt idx="71">
                  <c:v>0.58999999999999986</c:v>
                </c:pt>
                <c:pt idx="72">
                  <c:v>0.26999999999999957</c:v>
                </c:pt>
                <c:pt idx="73">
                  <c:v>0.29999999999999982</c:v>
                </c:pt>
                <c:pt idx="74">
                  <c:v>0.33999999999999986</c:v>
                </c:pt>
                <c:pt idx="75">
                  <c:v>0.25999999999999979</c:v>
                </c:pt>
                <c:pt idx="76">
                  <c:v>0.35999999999999943</c:v>
                </c:pt>
                <c:pt idx="77">
                  <c:v>0.42999999999999972</c:v>
                </c:pt>
                <c:pt idx="78">
                  <c:v>0.28999999999999915</c:v>
                </c:pt>
                <c:pt idx="79">
                  <c:v>0.25</c:v>
                </c:pt>
                <c:pt idx="80">
                  <c:v>0.25</c:v>
                </c:pt>
                <c:pt idx="81">
                  <c:v>0.20000000000000018</c:v>
                </c:pt>
                <c:pt idx="82">
                  <c:v>0.25999999999999979</c:v>
                </c:pt>
                <c:pt idx="83">
                  <c:v>0.32000000000000028</c:v>
                </c:pt>
                <c:pt idx="84">
                  <c:v>0.20999999999999996</c:v>
                </c:pt>
                <c:pt idx="85">
                  <c:v>0.16000000000000014</c:v>
                </c:pt>
                <c:pt idx="86">
                  <c:v>0.24000000000000021</c:v>
                </c:pt>
                <c:pt idx="87">
                  <c:v>0.25999999999999979</c:v>
                </c:pt>
                <c:pt idx="88">
                  <c:v>0.40000000000000036</c:v>
                </c:pt>
                <c:pt idx="89">
                  <c:v>0.40000000000000036</c:v>
                </c:pt>
                <c:pt idx="90">
                  <c:v>0.26999999999999957</c:v>
                </c:pt>
                <c:pt idx="91">
                  <c:v>0.41000000000000014</c:v>
                </c:pt>
                <c:pt idx="92">
                  <c:v>0.38000000000000078</c:v>
                </c:pt>
                <c:pt idx="93">
                  <c:v>0.50999999999999979</c:v>
                </c:pt>
                <c:pt idx="94">
                  <c:v>0.58000000000000007</c:v>
                </c:pt>
                <c:pt idx="95">
                  <c:v>0.63999999999999968</c:v>
                </c:pt>
                <c:pt idx="96">
                  <c:v>0.5</c:v>
                </c:pt>
                <c:pt idx="97">
                  <c:v>0.45000000000000018</c:v>
                </c:pt>
                <c:pt idx="98">
                  <c:v>0.57000000000000028</c:v>
                </c:pt>
                <c:pt idx="99">
                  <c:v>0.74000000000000021</c:v>
                </c:pt>
                <c:pt idx="100">
                  <c:v>0.99000000000000021</c:v>
                </c:pt>
                <c:pt idx="101">
                  <c:v>1.0999999999999996</c:v>
                </c:pt>
                <c:pt idx="102">
                  <c:v>1.1099999999999994</c:v>
                </c:pt>
                <c:pt idx="103">
                  <c:v>0.98000000000000043</c:v>
                </c:pt>
                <c:pt idx="104">
                  <c:v>0.79000000000000092</c:v>
                </c:pt>
                <c:pt idx="105">
                  <c:v>1.4499999999999993</c:v>
                </c:pt>
                <c:pt idx="106">
                  <c:v>2.08</c:v>
                </c:pt>
                <c:pt idx="107">
                  <c:v>1.6400000000000006</c:v>
                </c:pt>
                <c:pt idx="108">
                  <c:v>1.1600000000000001</c:v>
                </c:pt>
                <c:pt idx="109">
                  <c:v>0.86999999999999922</c:v>
                </c:pt>
                <c:pt idx="110">
                  <c:v>0.65000000000000036</c:v>
                </c:pt>
                <c:pt idx="111">
                  <c:v>0.59999999999999964</c:v>
                </c:pt>
                <c:pt idx="112">
                  <c:v>0.55000000000000071</c:v>
                </c:pt>
                <c:pt idx="113">
                  <c:v>0.88999999999999879</c:v>
                </c:pt>
                <c:pt idx="114">
                  <c:v>0.86999999999999922</c:v>
                </c:pt>
                <c:pt idx="115">
                  <c:v>1.1900000000000013</c:v>
                </c:pt>
                <c:pt idx="116">
                  <c:v>1.6300000000000008</c:v>
                </c:pt>
                <c:pt idx="117">
                  <c:v>1.9600000000000009</c:v>
                </c:pt>
                <c:pt idx="118">
                  <c:v>2.1100000000000012</c:v>
                </c:pt>
                <c:pt idx="119">
                  <c:v>1.3900000000000006</c:v>
                </c:pt>
                <c:pt idx="120">
                  <c:v>1.3900000000000006</c:v>
                </c:pt>
                <c:pt idx="121">
                  <c:v>1.4400000000000013</c:v>
                </c:pt>
                <c:pt idx="122">
                  <c:v>2.370000000000001</c:v>
                </c:pt>
                <c:pt idx="123">
                  <c:v>2.9400000000000013</c:v>
                </c:pt>
                <c:pt idx="124">
                  <c:v>1.2099999999999991</c:v>
                </c:pt>
                <c:pt idx="125">
                  <c:v>1.42</c:v>
                </c:pt>
                <c:pt idx="126">
                  <c:v>0.58999999999999986</c:v>
                </c:pt>
                <c:pt idx="127">
                  <c:v>0.77999999999999936</c:v>
                </c:pt>
                <c:pt idx="128">
                  <c:v>1.0199999999999996</c:v>
                </c:pt>
                <c:pt idx="129">
                  <c:v>1.3200000000000003</c:v>
                </c:pt>
                <c:pt idx="130">
                  <c:v>1.9499999999999993</c:v>
                </c:pt>
                <c:pt idx="131">
                  <c:v>3.1599999999999984</c:v>
                </c:pt>
                <c:pt idx="132">
                  <c:v>2.1700000000000017</c:v>
                </c:pt>
                <c:pt idx="133">
                  <c:v>1.3500000000000014</c:v>
                </c:pt>
                <c:pt idx="134">
                  <c:v>1.0700000000000003</c:v>
                </c:pt>
                <c:pt idx="135">
                  <c:v>1.3900000000000006</c:v>
                </c:pt>
                <c:pt idx="136">
                  <c:v>1.9699999999999989</c:v>
                </c:pt>
                <c:pt idx="137">
                  <c:v>2.1699999999999982</c:v>
                </c:pt>
                <c:pt idx="138">
                  <c:v>2.8100000000000023</c:v>
                </c:pt>
                <c:pt idx="139">
                  <c:v>2.4500000000000011</c:v>
                </c:pt>
                <c:pt idx="140">
                  <c:v>2.1400000000000006</c:v>
                </c:pt>
                <c:pt idx="141">
                  <c:v>1.8500000000000014</c:v>
                </c:pt>
                <c:pt idx="142">
                  <c:v>1.620000000000001</c:v>
                </c:pt>
                <c:pt idx="143">
                  <c:v>1.6400000000000006</c:v>
                </c:pt>
                <c:pt idx="144">
                  <c:v>1.2300000000000004</c:v>
                </c:pt>
                <c:pt idx="145">
                  <c:v>1.5199999999999996</c:v>
                </c:pt>
                <c:pt idx="146">
                  <c:v>1.5300000000000011</c:v>
                </c:pt>
                <c:pt idx="147">
                  <c:v>1.7400000000000002</c:v>
                </c:pt>
                <c:pt idx="148">
                  <c:v>1.7100000000000009</c:v>
                </c:pt>
                <c:pt idx="149">
                  <c:v>1.9900000000000002</c:v>
                </c:pt>
                <c:pt idx="150">
                  <c:v>2.09</c:v>
                </c:pt>
                <c:pt idx="151">
                  <c:v>1.9299999999999997</c:v>
                </c:pt>
                <c:pt idx="152">
                  <c:v>2.74</c:v>
                </c:pt>
                <c:pt idx="153">
                  <c:v>1.7999999999999998</c:v>
                </c:pt>
                <c:pt idx="154">
                  <c:v>0.87999999999999901</c:v>
                </c:pt>
                <c:pt idx="155">
                  <c:v>0.71999999999999975</c:v>
                </c:pt>
                <c:pt idx="156">
                  <c:v>0.49999999999999911</c:v>
                </c:pt>
                <c:pt idx="157">
                  <c:v>0.42999999999999972</c:v>
                </c:pt>
                <c:pt idx="158">
                  <c:v>0.33999999999999986</c:v>
                </c:pt>
                <c:pt idx="159">
                  <c:v>0.41999999999999993</c:v>
                </c:pt>
                <c:pt idx="160">
                  <c:v>0.30000000000000071</c:v>
                </c:pt>
                <c:pt idx="161">
                  <c:v>0.41000000000000014</c:v>
                </c:pt>
                <c:pt idx="162">
                  <c:v>0.41999999999999993</c:v>
                </c:pt>
                <c:pt idx="163">
                  <c:v>0.42999999999999972</c:v>
                </c:pt>
                <c:pt idx="164">
                  <c:v>0.39000000000000057</c:v>
                </c:pt>
                <c:pt idx="165">
                  <c:v>0.53999999999999915</c:v>
                </c:pt>
                <c:pt idx="166">
                  <c:v>0.59999999999999964</c:v>
                </c:pt>
                <c:pt idx="167">
                  <c:v>0.6899999999999995</c:v>
                </c:pt>
                <c:pt idx="168">
                  <c:v>0.51999999999999957</c:v>
                </c:pt>
                <c:pt idx="169">
                  <c:v>0.44999999999999929</c:v>
                </c:pt>
                <c:pt idx="170">
                  <c:v>0.5600000000000005</c:v>
                </c:pt>
                <c:pt idx="171">
                  <c:v>0.72000000000000064</c:v>
                </c:pt>
                <c:pt idx="172">
                  <c:v>1.2799999999999994</c:v>
                </c:pt>
                <c:pt idx="173">
                  <c:v>1.4700000000000006</c:v>
                </c:pt>
                <c:pt idx="174">
                  <c:v>1.4400000000000013</c:v>
                </c:pt>
                <c:pt idx="175">
                  <c:v>1</c:v>
                </c:pt>
                <c:pt idx="176">
                  <c:v>0.91999999999999993</c:v>
                </c:pt>
                <c:pt idx="177">
                  <c:v>0.64000000000000057</c:v>
                </c:pt>
                <c:pt idx="178">
                  <c:v>0.57000000000000028</c:v>
                </c:pt>
                <c:pt idx="179">
                  <c:v>0.53999999999999915</c:v>
                </c:pt>
                <c:pt idx="180">
                  <c:v>0.38000000000000078</c:v>
                </c:pt>
                <c:pt idx="181">
                  <c:v>0.41999999999999993</c:v>
                </c:pt>
                <c:pt idx="182">
                  <c:v>0.5</c:v>
                </c:pt>
                <c:pt idx="183">
                  <c:v>0.54</c:v>
                </c:pt>
                <c:pt idx="184">
                  <c:v>0.4399999999999995</c:v>
                </c:pt>
                <c:pt idx="185">
                  <c:v>0.49000000000000021</c:v>
                </c:pt>
                <c:pt idx="186">
                  <c:v>0.55999999999999961</c:v>
                </c:pt>
                <c:pt idx="187">
                  <c:v>0.66999999999999993</c:v>
                </c:pt>
                <c:pt idx="188">
                  <c:v>0.83000000000000007</c:v>
                </c:pt>
                <c:pt idx="189">
                  <c:v>0.71999999999999975</c:v>
                </c:pt>
                <c:pt idx="190">
                  <c:v>0.5699999999999994</c:v>
                </c:pt>
                <c:pt idx="191">
                  <c:v>0.70000000000000018</c:v>
                </c:pt>
                <c:pt idx="192">
                  <c:v>0.75</c:v>
                </c:pt>
                <c:pt idx="193">
                  <c:v>0.63000000000000078</c:v>
                </c:pt>
                <c:pt idx="194">
                  <c:v>0.6800000000000006</c:v>
                </c:pt>
                <c:pt idx="195">
                  <c:v>0.54</c:v>
                </c:pt>
                <c:pt idx="196">
                  <c:v>0.5</c:v>
                </c:pt>
                <c:pt idx="197">
                  <c:v>0.52000000000000046</c:v>
                </c:pt>
                <c:pt idx="198">
                  <c:v>0.54</c:v>
                </c:pt>
                <c:pt idx="199">
                  <c:v>0.38999999999999968</c:v>
                </c:pt>
                <c:pt idx="200">
                  <c:v>0.5</c:v>
                </c:pt>
                <c:pt idx="201">
                  <c:v>0.51000000000000068</c:v>
                </c:pt>
                <c:pt idx="202">
                  <c:v>0.41000000000000014</c:v>
                </c:pt>
                <c:pt idx="203">
                  <c:v>0.50999999999999979</c:v>
                </c:pt>
                <c:pt idx="204">
                  <c:v>0.44000000000000039</c:v>
                </c:pt>
                <c:pt idx="205">
                  <c:v>0.50999999999999979</c:v>
                </c:pt>
                <c:pt idx="206">
                  <c:v>0.58000000000000007</c:v>
                </c:pt>
                <c:pt idx="207">
                  <c:v>0.87999999999999989</c:v>
                </c:pt>
                <c:pt idx="208">
                  <c:v>1.33</c:v>
                </c:pt>
                <c:pt idx="209">
                  <c:v>1.2700000000000005</c:v>
                </c:pt>
                <c:pt idx="210">
                  <c:v>1.0099999999999998</c:v>
                </c:pt>
                <c:pt idx="211">
                  <c:v>0.71</c:v>
                </c:pt>
                <c:pt idx="212">
                  <c:v>0.96999999999999975</c:v>
                </c:pt>
                <c:pt idx="213">
                  <c:v>1.8899999999999997</c:v>
                </c:pt>
                <c:pt idx="214">
                  <c:v>1.5499999999999998</c:v>
                </c:pt>
                <c:pt idx="215">
                  <c:v>1.8900000000000006</c:v>
                </c:pt>
                <c:pt idx="216">
                  <c:v>1.1100000000000003</c:v>
                </c:pt>
                <c:pt idx="217">
                  <c:v>0.9399999999999995</c:v>
                </c:pt>
                <c:pt idx="218">
                  <c:v>0.92999999999999972</c:v>
                </c:pt>
                <c:pt idx="219">
                  <c:v>1.0099999999999998</c:v>
                </c:pt>
                <c:pt idx="220">
                  <c:v>0.98000000000000043</c:v>
                </c:pt>
                <c:pt idx="221">
                  <c:v>1.0499999999999998</c:v>
                </c:pt>
                <c:pt idx="222">
                  <c:v>1.21</c:v>
                </c:pt>
                <c:pt idx="223">
                  <c:v>1.29</c:v>
                </c:pt>
                <c:pt idx="224">
                  <c:v>0.99000000000000021</c:v>
                </c:pt>
                <c:pt idx="225">
                  <c:v>1.0099999999999998</c:v>
                </c:pt>
                <c:pt idx="226">
                  <c:v>1.0199999999999996</c:v>
                </c:pt>
                <c:pt idx="227">
                  <c:v>1.1799999999999997</c:v>
                </c:pt>
                <c:pt idx="228">
                  <c:v>0.92999999999999972</c:v>
                </c:pt>
                <c:pt idx="229">
                  <c:v>0.98000000000000043</c:v>
                </c:pt>
                <c:pt idx="230">
                  <c:v>1.2699999999999996</c:v>
                </c:pt>
                <c:pt idx="231">
                  <c:v>1.2899999999999991</c:v>
                </c:pt>
                <c:pt idx="232">
                  <c:v>1.1600000000000001</c:v>
                </c:pt>
                <c:pt idx="233">
                  <c:v>1.0499999999999989</c:v>
                </c:pt>
                <c:pt idx="234">
                  <c:v>0.87999999999999989</c:v>
                </c:pt>
                <c:pt idx="235">
                  <c:v>0.74000000000000021</c:v>
                </c:pt>
                <c:pt idx="236">
                  <c:v>1.0299999999999994</c:v>
                </c:pt>
                <c:pt idx="237">
                  <c:v>0.96</c:v>
                </c:pt>
                <c:pt idx="238">
                  <c:v>0.70000000000000018</c:v>
                </c:pt>
                <c:pt idx="239">
                  <c:v>0.69000000000000039</c:v>
                </c:pt>
                <c:pt idx="240">
                  <c:v>0.52000000000000046</c:v>
                </c:pt>
                <c:pt idx="241">
                  <c:v>0.48000000000000043</c:v>
                </c:pt>
                <c:pt idx="242">
                  <c:v>0.44999999999999929</c:v>
                </c:pt>
                <c:pt idx="243">
                  <c:v>0.65000000000000036</c:v>
                </c:pt>
                <c:pt idx="244">
                  <c:v>0.60999999999999943</c:v>
                </c:pt>
                <c:pt idx="245">
                  <c:v>0.5</c:v>
                </c:pt>
                <c:pt idx="246">
                  <c:v>0.47999999999999954</c:v>
                </c:pt>
                <c:pt idx="247">
                  <c:v>0.51999999999999957</c:v>
                </c:pt>
                <c:pt idx="248">
                  <c:v>0.70000000000000018</c:v>
                </c:pt>
                <c:pt idx="249">
                  <c:v>0.89000000000000057</c:v>
                </c:pt>
                <c:pt idx="250">
                  <c:v>0.96999999999999975</c:v>
                </c:pt>
                <c:pt idx="251">
                  <c:v>1.08</c:v>
                </c:pt>
                <c:pt idx="252">
                  <c:v>0.95000000000000018</c:v>
                </c:pt>
                <c:pt idx="253">
                  <c:v>0.57999999999999918</c:v>
                </c:pt>
                <c:pt idx="254">
                  <c:v>0.54</c:v>
                </c:pt>
                <c:pt idx="255">
                  <c:v>0.40999999999999925</c:v>
                </c:pt>
                <c:pt idx="256">
                  <c:v>0.45000000000000018</c:v>
                </c:pt>
                <c:pt idx="257">
                  <c:v>0.5</c:v>
                </c:pt>
                <c:pt idx="258">
                  <c:v>0.40000000000000036</c:v>
                </c:pt>
                <c:pt idx="259">
                  <c:v>0.32000000000000028</c:v>
                </c:pt>
                <c:pt idx="260">
                  <c:v>0.25</c:v>
                </c:pt>
                <c:pt idx="261">
                  <c:v>0.33999999999999986</c:v>
                </c:pt>
                <c:pt idx="262">
                  <c:v>0.38000000000000078</c:v>
                </c:pt>
                <c:pt idx="263">
                  <c:v>0.39999999999999947</c:v>
                </c:pt>
                <c:pt idx="264">
                  <c:v>0.25</c:v>
                </c:pt>
                <c:pt idx="265">
                  <c:v>0.23000000000000043</c:v>
                </c:pt>
                <c:pt idx="266">
                  <c:v>0.20999999999999996</c:v>
                </c:pt>
                <c:pt idx="267">
                  <c:v>0.25</c:v>
                </c:pt>
                <c:pt idx="268">
                  <c:v>0.18999999999999995</c:v>
                </c:pt>
                <c:pt idx="269">
                  <c:v>0.19999999999999973</c:v>
                </c:pt>
                <c:pt idx="270">
                  <c:v>0.16000000000000014</c:v>
                </c:pt>
                <c:pt idx="271">
                  <c:v>0.18000000000000016</c:v>
                </c:pt>
                <c:pt idx="272">
                  <c:v>0.21999999999999975</c:v>
                </c:pt>
                <c:pt idx="273">
                  <c:v>0.39999999999999991</c:v>
                </c:pt>
                <c:pt idx="274">
                  <c:v>0.45000000000000018</c:v>
                </c:pt>
                <c:pt idx="275">
                  <c:v>0.25999999999999979</c:v>
                </c:pt>
                <c:pt idx="276">
                  <c:v>0.18999999999999995</c:v>
                </c:pt>
                <c:pt idx="277">
                  <c:v>0.18999999999999995</c:v>
                </c:pt>
                <c:pt idx="278">
                  <c:v>0.1599999999999997</c:v>
                </c:pt>
                <c:pt idx="279">
                  <c:v>0.21999999999999975</c:v>
                </c:pt>
                <c:pt idx="280">
                  <c:v>0.14000000000000012</c:v>
                </c:pt>
                <c:pt idx="281">
                  <c:v>0.14000000000000012</c:v>
                </c:pt>
                <c:pt idx="282">
                  <c:v>0.12000000000000011</c:v>
                </c:pt>
                <c:pt idx="283">
                  <c:v>0.12000000000000011</c:v>
                </c:pt>
                <c:pt idx="284">
                  <c:v>0.16999999999999993</c:v>
                </c:pt>
                <c:pt idx="285">
                  <c:v>0.2200000000000002</c:v>
                </c:pt>
                <c:pt idx="286">
                  <c:v>0.25</c:v>
                </c:pt>
                <c:pt idx="287">
                  <c:v>0.19999999999999973</c:v>
                </c:pt>
                <c:pt idx="288">
                  <c:v>0.16999999999999993</c:v>
                </c:pt>
                <c:pt idx="289">
                  <c:v>0.18000000000000016</c:v>
                </c:pt>
                <c:pt idx="290">
                  <c:v>0.27</c:v>
                </c:pt>
                <c:pt idx="291">
                  <c:v>0.32999999999999963</c:v>
                </c:pt>
                <c:pt idx="292">
                  <c:v>0.37000000000000011</c:v>
                </c:pt>
                <c:pt idx="293">
                  <c:v>0.37999999999999989</c:v>
                </c:pt>
                <c:pt idx="294">
                  <c:v>0.40000000000000036</c:v>
                </c:pt>
                <c:pt idx="295">
                  <c:v>0.32999999999999918</c:v>
                </c:pt>
                <c:pt idx="296">
                  <c:v>0.41000000000000014</c:v>
                </c:pt>
                <c:pt idx="297">
                  <c:v>0.55999999999999961</c:v>
                </c:pt>
                <c:pt idx="298">
                  <c:v>0.5</c:v>
                </c:pt>
                <c:pt idx="299">
                  <c:v>0.69000000000000039</c:v>
                </c:pt>
                <c:pt idx="300">
                  <c:v>0.53000000000000025</c:v>
                </c:pt>
                <c:pt idx="301">
                  <c:v>0.39000000000000057</c:v>
                </c:pt>
                <c:pt idx="302">
                  <c:v>0.41999999999999993</c:v>
                </c:pt>
                <c:pt idx="303">
                  <c:v>0.45999999999999996</c:v>
                </c:pt>
                <c:pt idx="304">
                  <c:v>0.34999999999999964</c:v>
                </c:pt>
                <c:pt idx="305">
                  <c:v>0.4300000000000006</c:v>
                </c:pt>
                <c:pt idx="306">
                  <c:v>0.34999999999999964</c:v>
                </c:pt>
                <c:pt idx="307">
                  <c:v>0.36999999999999922</c:v>
                </c:pt>
                <c:pt idx="308">
                  <c:v>0.45000000000000018</c:v>
                </c:pt>
                <c:pt idx="309">
                  <c:v>0.50999999999999979</c:v>
                </c:pt>
                <c:pt idx="310">
                  <c:v>0.37999999999999989</c:v>
                </c:pt>
                <c:pt idx="311">
                  <c:v>0.48000000000000043</c:v>
                </c:pt>
                <c:pt idx="312">
                  <c:v>0.38999999999999968</c:v>
                </c:pt>
                <c:pt idx="313">
                  <c:v>0.32000000000000028</c:v>
                </c:pt>
                <c:pt idx="314">
                  <c:v>0.33000000000000007</c:v>
                </c:pt>
                <c:pt idx="315">
                  <c:v>0.41000000000000014</c:v>
                </c:pt>
                <c:pt idx="316">
                  <c:v>0.34000000000000075</c:v>
                </c:pt>
                <c:pt idx="317">
                  <c:v>0.37000000000000011</c:v>
                </c:pt>
                <c:pt idx="318">
                  <c:v>0.37999999999999989</c:v>
                </c:pt>
                <c:pt idx="319">
                  <c:v>0.35000000000000053</c:v>
                </c:pt>
                <c:pt idx="320">
                  <c:v>0.41999999999999993</c:v>
                </c:pt>
                <c:pt idx="321">
                  <c:v>0.41999999999999993</c:v>
                </c:pt>
                <c:pt idx="322">
                  <c:v>0.34999999999999964</c:v>
                </c:pt>
                <c:pt idx="323">
                  <c:v>0.53000000000000025</c:v>
                </c:pt>
                <c:pt idx="324">
                  <c:v>0.39999999999999947</c:v>
                </c:pt>
                <c:pt idx="325">
                  <c:v>0.36000000000000032</c:v>
                </c:pt>
                <c:pt idx="326">
                  <c:v>0.39000000000000057</c:v>
                </c:pt>
                <c:pt idx="327">
                  <c:v>0.54999999999999982</c:v>
                </c:pt>
                <c:pt idx="328">
                  <c:v>0.65000000000000036</c:v>
                </c:pt>
                <c:pt idx="329">
                  <c:v>0.73000000000000043</c:v>
                </c:pt>
                <c:pt idx="330">
                  <c:v>0.54999999999999982</c:v>
                </c:pt>
                <c:pt idx="331">
                  <c:v>0.45999999999999996</c:v>
                </c:pt>
                <c:pt idx="332">
                  <c:v>0.64999999999999947</c:v>
                </c:pt>
                <c:pt idx="333">
                  <c:v>0.6800000000000006</c:v>
                </c:pt>
                <c:pt idx="334">
                  <c:v>0.60000000000000053</c:v>
                </c:pt>
                <c:pt idx="335">
                  <c:v>0.63999999999999968</c:v>
                </c:pt>
                <c:pt idx="336">
                  <c:v>0.5</c:v>
                </c:pt>
                <c:pt idx="337">
                  <c:v>0.45000000000000018</c:v>
                </c:pt>
                <c:pt idx="338">
                  <c:v>0.54999999999999982</c:v>
                </c:pt>
                <c:pt idx="339">
                  <c:v>0.62999999999999989</c:v>
                </c:pt>
                <c:pt idx="340">
                  <c:v>0.58999999999999986</c:v>
                </c:pt>
                <c:pt idx="341">
                  <c:v>0.61999999999999922</c:v>
                </c:pt>
                <c:pt idx="342">
                  <c:v>0.62999999999999989</c:v>
                </c:pt>
                <c:pt idx="343">
                  <c:v>0.67999999999999972</c:v>
                </c:pt>
                <c:pt idx="344">
                  <c:v>0.79999999999999982</c:v>
                </c:pt>
                <c:pt idx="345">
                  <c:v>1.25</c:v>
                </c:pt>
                <c:pt idx="346">
                  <c:v>0.83000000000000007</c:v>
                </c:pt>
                <c:pt idx="347">
                  <c:v>0.75</c:v>
                </c:pt>
                <c:pt idx="348">
                  <c:v>0.54999999999999982</c:v>
                </c:pt>
                <c:pt idx="349">
                  <c:v>0.45999999999999996</c:v>
                </c:pt>
                <c:pt idx="350">
                  <c:v>0.46999999999999975</c:v>
                </c:pt>
                <c:pt idx="351">
                  <c:v>0.58999999999999986</c:v>
                </c:pt>
                <c:pt idx="352">
                  <c:v>0.41999999999999993</c:v>
                </c:pt>
                <c:pt idx="353">
                  <c:v>0.55999999999999961</c:v>
                </c:pt>
                <c:pt idx="354">
                  <c:v>0.69000000000000039</c:v>
                </c:pt>
                <c:pt idx="355">
                  <c:v>0.69000000000000039</c:v>
                </c:pt>
                <c:pt idx="356">
                  <c:v>0.82000000000000028</c:v>
                </c:pt>
                <c:pt idx="357">
                  <c:v>1.2699999999999996</c:v>
                </c:pt>
                <c:pt idx="358">
                  <c:v>0.92999999999999972</c:v>
                </c:pt>
                <c:pt idx="359">
                  <c:v>0.84999999999999964</c:v>
                </c:pt>
                <c:pt idx="360">
                  <c:v>0.62999999999999989</c:v>
                </c:pt>
                <c:pt idx="361">
                  <c:v>0.45999999999999996</c:v>
                </c:pt>
                <c:pt idx="362">
                  <c:v>0.44999999999999929</c:v>
                </c:pt>
                <c:pt idx="363">
                  <c:v>0.62000000000000011</c:v>
                </c:pt>
                <c:pt idx="364">
                  <c:v>0.91999999999999993</c:v>
                </c:pt>
                <c:pt idx="365">
                  <c:v>1.04</c:v>
                </c:pt>
                <c:pt idx="366">
                  <c:v>0.71</c:v>
                </c:pt>
                <c:pt idx="367">
                  <c:v>0.52000000000000046</c:v>
                </c:pt>
                <c:pt idx="368">
                  <c:v>0.59999999999999964</c:v>
                </c:pt>
                <c:pt idx="369">
                  <c:v>0.55999999999999961</c:v>
                </c:pt>
                <c:pt idx="370">
                  <c:v>0.48000000000000043</c:v>
                </c:pt>
                <c:pt idx="371">
                  <c:v>0.6800000000000006</c:v>
                </c:pt>
                <c:pt idx="372">
                  <c:v>0.46999999999999975</c:v>
                </c:pt>
                <c:pt idx="373">
                  <c:v>0.37999999999999989</c:v>
                </c:pt>
                <c:pt idx="374">
                  <c:v>0.46999999999999975</c:v>
                </c:pt>
                <c:pt idx="375">
                  <c:v>0.66000000000000014</c:v>
                </c:pt>
                <c:pt idx="376">
                  <c:v>0.39999999999999947</c:v>
                </c:pt>
                <c:pt idx="377">
                  <c:v>0.25</c:v>
                </c:pt>
                <c:pt idx="378">
                  <c:v>0.15000000000000036</c:v>
                </c:pt>
                <c:pt idx="379">
                  <c:v>0.12000000000000011</c:v>
                </c:pt>
                <c:pt idx="380">
                  <c:v>0.22999999999999998</c:v>
                </c:pt>
                <c:pt idx="381">
                  <c:v>0.14999999999999991</c:v>
                </c:pt>
                <c:pt idx="382">
                  <c:v>0.1599999999999997</c:v>
                </c:pt>
                <c:pt idx="383">
                  <c:v>0.14000000000000012</c:v>
                </c:pt>
                <c:pt idx="384">
                  <c:v>9.000000000000008E-2</c:v>
                </c:pt>
                <c:pt idx="385">
                  <c:v>9.000000000000008E-2</c:v>
                </c:pt>
                <c:pt idx="386">
                  <c:v>0.11999999999999988</c:v>
                </c:pt>
                <c:pt idx="387">
                  <c:v>0.15000000000000013</c:v>
                </c:pt>
                <c:pt idx="388">
                  <c:v>9.000000000000008E-2</c:v>
                </c:pt>
                <c:pt idx="389">
                  <c:v>0.1100000000000001</c:v>
                </c:pt>
                <c:pt idx="390">
                  <c:v>0.1100000000000001</c:v>
                </c:pt>
                <c:pt idx="391">
                  <c:v>0.10999999999999988</c:v>
                </c:pt>
                <c:pt idx="392">
                  <c:v>0.13000000000000012</c:v>
                </c:pt>
                <c:pt idx="393">
                  <c:v>0.14999999999999991</c:v>
                </c:pt>
                <c:pt idx="394">
                  <c:v>0.15999999999999992</c:v>
                </c:pt>
                <c:pt idx="395">
                  <c:v>0.15000000000000013</c:v>
                </c:pt>
                <c:pt idx="396">
                  <c:v>0.12000000000000011</c:v>
                </c:pt>
                <c:pt idx="397">
                  <c:v>0.10000000000000009</c:v>
                </c:pt>
                <c:pt idx="398">
                  <c:v>0.10000000000000009</c:v>
                </c:pt>
                <c:pt idx="399">
                  <c:v>0.1100000000000001</c:v>
                </c:pt>
                <c:pt idx="400">
                  <c:v>0.14999999999999991</c:v>
                </c:pt>
                <c:pt idx="401">
                  <c:v>0.12</c:v>
                </c:pt>
                <c:pt idx="402">
                  <c:v>0.15000000000000002</c:v>
                </c:pt>
                <c:pt idx="403">
                  <c:v>0.13000000000000012</c:v>
                </c:pt>
                <c:pt idx="404">
                  <c:v>0.14000000000000012</c:v>
                </c:pt>
                <c:pt idx="405">
                  <c:v>0.18000000000000005</c:v>
                </c:pt>
                <c:pt idx="406">
                  <c:v>0.18000000000000005</c:v>
                </c:pt>
                <c:pt idx="407">
                  <c:v>0.20000000000000007</c:v>
                </c:pt>
                <c:pt idx="408">
                  <c:v>0.18000000000000005</c:v>
                </c:pt>
                <c:pt idx="409">
                  <c:v>0.12</c:v>
                </c:pt>
                <c:pt idx="410">
                  <c:v>0.1100000000000001</c:v>
                </c:pt>
                <c:pt idx="411">
                  <c:v>0.14000000000000012</c:v>
                </c:pt>
                <c:pt idx="412">
                  <c:v>0.17999999999999994</c:v>
                </c:pt>
                <c:pt idx="413">
                  <c:v>0.18999999999999995</c:v>
                </c:pt>
                <c:pt idx="414">
                  <c:v>0.24</c:v>
                </c:pt>
                <c:pt idx="415">
                  <c:v>0.19999999999999996</c:v>
                </c:pt>
                <c:pt idx="416">
                  <c:v>0.21000000000000019</c:v>
                </c:pt>
                <c:pt idx="417">
                  <c:v>0.28000000000000003</c:v>
                </c:pt>
                <c:pt idx="418">
                  <c:v>0.18999999999999995</c:v>
                </c:pt>
                <c:pt idx="419">
                  <c:v>0.26000000000000023</c:v>
                </c:pt>
                <c:pt idx="420">
                  <c:v>0.2799999999999998</c:v>
                </c:pt>
                <c:pt idx="421">
                  <c:v>0.22999999999999998</c:v>
                </c:pt>
                <c:pt idx="422">
                  <c:v>0.22999999999999998</c:v>
                </c:pt>
                <c:pt idx="423">
                  <c:v>0.31000000000000005</c:v>
                </c:pt>
                <c:pt idx="424">
                  <c:v>0.38000000000000034</c:v>
                </c:pt>
                <c:pt idx="425">
                  <c:v>0.4099999999999997</c:v>
                </c:pt>
                <c:pt idx="426">
                  <c:v>0.34999999999999964</c:v>
                </c:pt>
                <c:pt idx="427">
                  <c:v>0.33000000000000007</c:v>
                </c:pt>
                <c:pt idx="428">
                  <c:v>0.45000000000000018</c:v>
                </c:pt>
                <c:pt idx="429">
                  <c:v>0.41999999999999993</c:v>
                </c:pt>
                <c:pt idx="430">
                  <c:v>0.42999999999999972</c:v>
                </c:pt>
                <c:pt idx="431">
                  <c:v>0.56000000000000005</c:v>
                </c:pt>
                <c:pt idx="432">
                  <c:v>0.3199999999999994</c:v>
                </c:pt>
                <c:pt idx="433">
                  <c:v>0.29000000000000004</c:v>
                </c:pt>
                <c:pt idx="434">
                  <c:v>0.37000000000000011</c:v>
                </c:pt>
                <c:pt idx="435">
                  <c:v>0.4300000000000006</c:v>
                </c:pt>
                <c:pt idx="436">
                  <c:v>0.4300000000000006</c:v>
                </c:pt>
                <c:pt idx="437">
                  <c:v>0.55999999999999961</c:v>
                </c:pt>
                <c:pt idx="438">
                  <c:v>0.50999999999999979</c:v>
                </c:pt>
                <c:pt idx="439">
                  <c:v>0.41999999999999993</c:v>
                </c:pt>
                <c:pt idx="440">
                  <c:v>0.53000000000000025</c:v>
                </c:pt>
                <c:pt idx="441">
                  <c:v>0.41000000000000014</c:v>
                </c:pt>
                <c:pt idx="442">
                  <c:v>0.37999999999999989</c:v>
                </c:pt>
                <c:pt idx="443">
                  <c:v>0.47000000000000064</c:v>
                </c:pt>
                <c:pt idx="444">
                  <c:v>0.33999999999999986</c:v>
                </c:pt>
                <c:pt idx="445">
                  <c:v>0.27999999999999936</c:v>
                </c:pt>
                <c:pt idx="446">
                  <c:v>0.35999999999999943</c:v>
                </c:pt>
                <c:pt idx="447">
                  <c:v>0.4399999999999995</c:v>
                </c:pt>
                <c:pt idx="448">
                  <c:v>0.57999999999999918</c:v>
                </c:pt>
                <c:pt idx="449">
                  <c:v>0.71999999999999975</c:v>
                </c:pt>
                <c:pt idx="450">
                  <c:v>0.5</c:v>
                </c:pt>
                <c:pt idx="451">
                  <c:v>1.29</c:v>
                </c:pt>
                <c:pt idx="452">
                  <c:v>1.5699999999999998</c:v>
                </c:pt>
                <c:pt idx="453">
                  <c:v>1.1800000000000002</c:v>
                </c:pt>
                <c:pt idx="454">
                  <c:v>1.6999999999999997</c:v>
                </c:pt>
                <c:pt idx="455">
                  <c:v>2.0199999999999996</c:v>
                </c:pt>
                <c:pt idx="456">
                  <c:v>1.0899999999999999</c:v>
                </c:pt>
                <c:pt idx="457">
                  <c:v>0.94</c:v>
                </c:pt>
                <c:pt idx="458">
                  <c:v>1.53</c:v>
                </c:pt>
                <c:pt idx="459">
                  <c:v>1.56</c:v>
                </c:pt>
                <c:pt idx="460">
                  <c:v>0.93000000000000016</c:v>
                </c:pt>
                <c:pt idx="461">
                  <c:v>0.89999999999999969</c:v>
                </c:pt>
                <c:pt idx="462">
                  <c:v>1.1600000000000001</c:v>
                </c:pt>
                <c:pt idx="463">
                  <c:v>1.07</c:v>
                </c:pt>
                <c:pt idx="464">
                  <c:v>2.46</c:v>
                </c:pt>
                <c:pt idx="465">
                  <c:v>3.6500000000000004</c:v>
                </c:pt>
                <c:pt idx="466">
                  <c:v>2.17</c:v>
                </c:pt>
                <c:pt idx="467">
                  <c:v>1.74</c:v>
                </c:pt>
                <c:pt idx="468">
                  <c:v>0.89</c:v>
                </c:pt>
                <c:pt idx="469">
                  <c:v>0.85999999999999988</c:v>
                </c:pt>
                <c:pt idx="470">
                  <c:v>0.8600000000000001</c:v>
                </c:pt>
                <c:pt idx="471">
                  <c:v>0.73</c:v>
                </c:pt>
                <c:pt idx="472">
                  <c:v>0.38999999999999996</c:v>
                </c:pt>
                <c:pt idx="473">
                  <c:v>0.21000000000000002</c:v>
                </c:pt>
                <c:pt idx="474">
                  <c:v>0.16999999999999998</c:v>
                </c:pt>
                <c:pt idx="475">
                  <c:v>0.12999999999999998</c:v>
                </c:pt>
                <c:pt idx="476">
                  <c:v>0.13</c:v>
                </c:pt>
                <c:pt idx="477">
                  <c:v>0.16999999999999998</c:v>
                </c:pt>
                <c:pt idx="478">
                  <c:v>0.15999999999999998</c:v>
                </c:pt>
                <c:pt idx="479">
                  <c:v>0.16999999999999998</c:v>
                </c:pt>
                <c:pt idx="480">
                  <c:v>0.14000000000000001</c:v>
                </c:pt>
                <c:pt idx="481">
                  <c:v>0.08</c:v>
                </c:pt>
                <c:pt idx="482">
                  <c:v>8.0000000000000016E-2</c:v>
                </c:pt>
                <c:pt idx="483">
                  <c:v>0.13999999999999999</c:v>
                </c:pt>
                <c:pt idx="484">
                  <c:v>0.29000000000000004</c:v>
                </c:pt>
                <c:pt idx="485">
                  <c:v>0.4</c:v>
                </c:pt>
                <c:pt idx="486">
                  <c:v>0.24999999999999997</c:v>
                </c:pt>
                <c:pt idx="487">
                  <c:v>0.16</c:v>
                </c:pt>
                <c:pt idx="488">
                  <c:v>0.13000000000000003</c:v>
                </c:pt>
                <c:pt idx="489">
                  <c:v>0.14000000000000001</c:v>
                </c:pt>
                <c:pt idx="490">
                  <c:v>0.13</c:v>
                </c:pt>
                <c:pt idx="491">
                  <c:v>0.15999999999999998</c:v>
                </c:pt>
                <c:pt idx="492">
                  <c:v>0.13999999999999999</c:v>
                </c:pt>
                <c:pt idx="493">
                  <c:v>0.15000000000000002</c:v>
                </c:pt>
                <c:pt idx="494">
                  <c:v>0.18000000000000002</c:v>
                </c:pt>
                <c:pt idx="495">
                  <c:v>0.17</c:v>
                </c:pt>
                <c:pt idx="496">
                  <c:v>0.16999999999999998</c:v>
                </c:pt>
                <c:pt idx="497">
                  <c:v>0.18</c:v>
                </c:pt>
                <c:pt idx="498">
                  <c:v>0.19999999999999998</c:v>
                </c:pt>
                <c:pt idx="499">
                  <c:v>0.26999999999999996</c:v>
                </c:pt>
                <c:pt idx="500">
                  <c:v>0.32</c:v>
                </c:pt>
                <c:pt idx="501">
                  <c:v>0.35</c:v>
                </c:pt>
                <c:pt idx="502">
                  <c:v>0.39999999999999997</c:v>
                </c:pt>
                <c:pt idx="503">
                  <c:v>0.48</c:v>
                </c:pt>
                <c:pt idx="504">
                  <c:v>0.37</c:v>
                </c:pt>
                <c:pt idx="505">
                  <c:v>0.21</c:v>
                </c:pt>
                <c:pt idx="506">
                  <c:v>0.20999999999999996</c:v>
                </c:pt>
                <c:pt idx="507">
                  <c:v>0.20999999999999996</c:v>
                </c:pt>
                <c:pt idx="508">
                  <c:v>0.19999999999999998</c:v>
                </c:pt>
                <c:pt idx="509">
                  <c:v>0.23</c:v>
                </c:pt>
                <c:pt idx="510">
                  <c:v>0.19999999999999998</c:v>
                </c:pt>
                <c:pt idx="511">
                  <c:v>0.16</c:v>
                </c:pt>
                <c:pt idx="512">
                  <c:v>0.13</c:v>
                </c:pt>
                <c:pt idx="513">
                  <c:v>0.13</c:v>
                </c:pt>
                <c:pt idx="514">
                  <c:v>0.14000000000000001</c:v>
                </c:pt>
                <c:pt idx="515">
                  <c:v>0.16999999999999998</c:v>
                </c:pt>
                <c:pt idx="516">
                  <c:v>0.16</c:v>
                </c:pt>
                <c:pt idx="517">
                  <c:v>0.12</c:v>
                </c:pt>
                <c:pt idx="518">
                  <c:v>0.12</c:v>
                </c:pt>
                <c:pt idx="519">
                  <c:v>0.14000000000000001</c:v>
                </c:pt>
                <c:pt idx="520">
                  <c:v>0.16</c:v>
                </c:pt>
                <c:pt idx="521">
                  <c:v>0.14000000000000001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28992"/>
        <c:axId val="33430912"/>
      </c:scatterChart>
      <c:valAx>
        <c:axId val="33428992"/>
        <c:scaling>
          <c:orientation val="minMax"/>
          <c:max val="2014"/>
          <c:min val="197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430912"/>
        <c:crosses val="autoZero"/>
        <c:crossBetween val="midCat"/>
        <c:majorUnit val="2"/>
      </c:valAx>
      <c:valAx>
        <c:axId val="3343091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0"/>
                  <a:t>Percentage points</a:t>
                </a:r>
              </a:p>
            </c:rich>
          </c:tx>
          <c:layout>
            <c:manualLayout>
              <c:xMode val="edge"/>
              <c:yMode val="edge"/>
              <c:x val="2.6478201106606713E-2"/>
              <c:y val="0.33692275759140605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428992"/>
        <c:crosses val="autoZero"/>
        <c:crossBetween val="midCat"/>
      </c:valAx>
      <c:spPr>
        <a:solidFill>
          <a:srgbClr val="FFFFFF"/>
        </a:solidFill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EB9A1-4453-4D21-A813-4828A3F5944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D66C79-2E56-48D4-B3D6-36414CF5945D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dirty="0" smtClean="0">
              <a:solidFill>
                <a:srgbClr val="254061"/>
              </a:solidFill>
            </a:rPr>
            <a:t>Asset Classes</a:t>
          </a:r>
          <a:endParaRPr lang="en-US" dirty="0">
            <a:solidFill>
              <a:srgbClr val="254061"/>
            </a:solidFill>
          </a:endParaRPr>
        </a:p>
      </dgm:t>
    </dgm:pt>
    <dgm:pt modelId="{4E366CE8-B544-49A5-B18D-43CF8BD91F36}" type="parTrans" cxnId="{E46560D1-3E1D-451B-80FC-9F6133F9B1E9}">
      <dgm:prSet/>
      <dgm:spPr/>
      <dgm:t>
        <a:bodyPr/>
        <a:lstStyle/>
        <a:p>
          <a:endParaRPr lang="en-US"/>
        </a:p>
      </dgm:t>
    </dgm:pt>
    <dgm:pt modelId="{6069B288-950E-466A-BBEE-8FEA52F30B46}" type="sibTrans" cxnId="{E46560D1-3E1D-451B-80FC-9F6133F9B1E9}">
      <dgm:prSet/>
      <dgm:spPr/>
      <dgm:t>
        <a:bodyPr/>
        <a:lstStyle/>
        <a:p>
          <a:endParaRPr lang="en-US"/>
        </a:p>
      </dgm:t>
    </dgm:pt>
    <dgm:pt modelId="{AFFF1E29-D4CF-4F6A-8738-3A119C03767D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dirty="0" smtClean="0">
              <a:solidFill>
                <a:srgbClr val="254061"/>
              </a:solidFill>
            </a:rPr>
            <a:t>Fixed Income</a:t>
          </a:r>
          <a:endParaRPr lang="en-US" dirty="0">
            <a:solidFill>
              <a:srgbClr val="254061"/>
            </a:solidFill>
          </a:endParaRPr>
        </a:p>
      </dgm:t>
    </dgm:pt>
    <dgm:pt modelId="{7582E1CC-D45D-4BDC-8198-6323FFFAA247}" type="parTrans" cxnId="{888C0D3C-318E-4A2F-A30F-898962D91E48}">
      <dgm:prSet/>
      <dgm:spPr>
        <a:solidFill>
          <a:srgbClr val="E9D2D7"/>
        </a:solidFill>
      </dgm:spPr>
      <dgm:t>
        <a:bodyPr/>
        <a:lstStyle/>
        <a:p>
          <a:endParaRPr lang="en-US"/>
        </a:p>
      </dgm:t>
    </dgm:pt>
    <dgm:pt modelId="{E6A8C37D-9007-4A98-A586-F89D8FBF3E6D}" type="sibTrans" cxnId="{888C0D3C-318E-4A2F-A30F-898962D91E48}">
      <dgm:prSet/>
      <dgm:spPr/>
      <dgm:t>
        <a:bodyPr/>
        <a:lstStyle/>
        <a:p>
          <a:endParaRPr lang="en-US"/>
        </a:p>
      </dgm:t>
    </dgm:pt>
    <dgm:pt modelId="{FC941B1D-55B1-42B3-A093-17293E3A4242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dirty="0" smtClean="0">
              <a:solidFill>
                <a:srgbClr val="254061"/>
              </a:solidFill>
            </a:rPr>
            <a:t>Equity</a:t>
          </a:r>
          <a:endParaRPr lang="en-US" dirty="0">
            <a:solidFill>
              <a:srgbClr val="254061"/>
            </a:solidFill>
          </a:endParaRPr>
        </a:p>
      </dgm:t>
    </dgm:pt>
    <dgm:pt modelId="{21C27200-71EC-48B7-9B46-2D5BBDA32FFA}" type="parTrans" cxnId="{16E4FA0B-E941-4058-A829-7D16D68AED2D}">
      <dgm:prSet/>
      <dgm:spPr>
        <a:solidFill>
          <a:srgbClr val="E9D2D7"/>
        </a:solidFill>
      </dgm:spPr>
      <dgm:t>
        <a:bodyPr/>
        <a:lstStyle/>
        <a:p>
          <a:endParaRPr lang="en-US"/>
        </a:p>
      </dgm:t>
    </dgm:pt>
    <dgm:pt modelId="{635998A0-5106-4DDD-940D-036372500944}" type="sibTrans" cxnId="{16E4FA0B-E941-4058-A829-7D16D68AED2D}">
      <dgm:prSet/>
      <dgm:spPr/>
      <dgm:t>
        <a:bodyPr/>
        <a:lstStyle/>
        <a:p>
          <a:endParaRPr lang="en-US"/>
        </a:p>
      </dgm:t>
    </dgm:pt>
    <dgm:pt modelId="{FDE11253-663F-4844-82D7-6A94D99B08FE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dirty="0" smtClean="0">
              <a:solidFill>
                <a:srgbClr val="254061"/>
              </a:solidFill>
            </a:rPr>
            <a:t>Derivatives</a:t>
          </a:r>
          <a:endParaRPr lang="en-US" dirty="0">
            <a:solidFill>
              <a:srgbClr val="254061"/>
            </a:solidFill>
          </a:endParaRPr>
        </a:p>
      </dgm:t>
    </dgm:pt>
    <dgm:pt modelId="{94951609-054A-45AC-8B0D-48FC1F5008E0}" type="parTrans" cxnId="{8B473620-8041-4D7A-9FE0-481AA7E0AAD9}">
      <dgm:prSet/>
      <dgm:spPr>
        <a:solidFill>
          <a:srgbClr val="E9D2D7"/>
        </a:solidFill>
      </dgm:spPr>
      <dgm:t>
        <a:bodyPr/>
        <a:lstStyle/>
        <a:p>
          <a:endParaRPr lang="en-US"/>
        </a:p>
      </dgm:t>
    </dgm:pt>
    <dgm:pt modelId="{5973ECC8-99ED-4B8B-878A-0D95FD8D8DBD}" type="sibTrans" cxnId="{8B473620-8041-4D7A-9FE0-481AA7E0AAD9}">
      <dgm:prSet/>
      <dgm:spPr/>
      <dgm:t>
        <a:bodyPr/>
        <a:lstStyle/>
        <a:p>
          <a:endParaRPr lang="en-US"/>
        </a:p>
      </dgm:t>
    </dgm:pt>
    <dgm:pt modelId="{7C5877BD-0419-4189-9D83-ABC0DAF5597E}" type="pres">
      <dgm:prSet presAssocID="{005EB9A1-4453-4D21-A813-4828A3F594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8F7A88-B2A3-45A1-BDD4-0742731A42F9}" type="pres">
      <dgm:prSet presAssocID="{59D66C79-2E56-48D4-B3D6-36414CF5945D}" presName="hierRoot1" presStyleCnt="0">
        <dgm:presLayoutVars>
          <dgm:hierBranch val="init"/>
        </dgm:presLayoutVars>
      </dgm:prSet>
      <dgm:spPr/>
    </dgm:pt>
    <dgm:pt modelId="{6EF1D178-DDAF-4755-9323-C6FF513E0EA3}" type="pres">
      <dgm:prSet presAssocID="{59D66C79-2E56-48D4-B3D6-36414CF5945D}" presName="rootComposite1" presStyleCnt="0"/>
      <dgm:spPr/>
    </dgm:pt>
    <dgm:pt modelId="{FBAEC695-C5D7-4A5E-95AB-C21D9C2E9655}" type="pres">
      <dgm:prSet presAssocID="{59D66C79-2E56-48D4-B3D6-36414CF5945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18217C-B414-4DC7-8FFF-F47282356300}" type="pres">
      <dgm:prSet presAssocID="{59D66C79-2E56-48D4-B3D6-36414CF5945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EAD80BC-8265-40F2-886A-457BD3721D95}" type="pres">
      <dgm:prSet presAssocID="{59D66C79-2E56-48D4-B3D6-36414CF5945D}" presName="hierChild2" presStyleCnt="0"/>
      <dgm:spPr/>
    </dgm:pt>
    <dgm:pt modelId="{BF6A6411-1C0C-403E-A645-CEAE3AB98BCF}" type="pres">
      <dgm:prSet presAssocID="{7582E1CC-D45D-4BDC-8198-6323FFFAA247}" presName="Name64" presStyleLbl="parChTrans1D2" presStyleIdx="0" presStyleCnt="3"/>
      <dgm:spPr/>
      <dgm:t>
        <a:bodyPr/>
        <a:lstStyle/>
        <a:p>
          <a:endParaRPr lang="en-US"/>
        </a:p>
      </dgm:t>
    </dgm:pt>
    <dgm:pt modelId="{E699943F-F6BD-4657-8928-6494AA6E458D}" type="pres">
      <dgm:prSet presAssocID="{AFFF1E29-D4CF-4F6A-8738-3A119C03767D}" presName="hierRoot2" presStyleCnt="0">
        <dgm:presLayoutVars>
          <dgm:hierBranch val="init"/>
        </dgm:presLayoutVars>
      </dgm:prSet>
      <dgm:spPr/>
    </dgm:pt>
    <dgm:pt modelId="{632D93DC-8E33-497E-A88B-9BA364F11146}" type="pres">
      <dgm:prSet presAssocID="{AFFF1E29-D4CF-4F6A-8738-3A119C03767D}" presName="rootComposite" presStyleCnt="0"/>
      <dgm:spPr/>
    </dgm:pt>
    <dgm:pt modelId="{B4DF4576-7802-40C7-A685-53E14EEA8DEB}" type="pres">
      <dgm:prSet presAssocID="{AFFF1E29-D4CF-4F6A-8738-3A119C03767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D61943-3F98-4A2F-ABFD-6F5486844AB6}" type="pres">
      <dgm:prSet presAssocID="{AFFF1E29-D4CF-4F6A-8738-3A119C03767D}" presName="rootConnector" presStyleLbl="node2" presStyleIdx="0" presStyleCnt="3"/>
      <dgm:spPr/>
      <dgm:t>
        <a:bodyPr/>
        <a:lstStyle/>
        <a:p>
          <a:endParaRPr lang="en-US"/>
        </a:p>
      </dgm:t>
    </dgm:pt>
    <dgm:pt modelId="{383E3B38-0B5A-4C33-93AD-A21F16E54B33}" type="pres">
      <dgm:prSet presAssocID="{AFFF1E29-D4CF-4F6A-8738-3A119C03767D}" presName="hierChild4" presStyleCnt="0"/>
      <dgm:spPr/>
    </dgm:pt>
    <dgm:pt modelId="{6E2407CA-D427-4C88-9E03-37562988DCEA}" type="pres">
      <dgm:prSet presAssocID="{AFFF1E29-D4CF-4F6A-8738-3A119C03767D}" presName="hierChild5" presStyleCnt="0"/>
      <dgm:spPr/>
    </dgm:pt>
    <dgm:pt modelId="{5AC6AF86-83AC-46C4-B1DD-40C729462ADE}" type="pres">
      <dgm:prSet presAssocID="{21C27200-71EC-48B7-9B46-2D5BBDA32FFA}" presName="Name64" presStyleLbl="parChTrans1D2" presStyleIdx="1" presStyleCnt="3"/>
      <dgm:spPr/>
      <dgm:t>
        <a:bodyPr/>
        <a:lstStyle/>
        <a:p>
          <a:endParaRPr lang="en-US"/>
        </a:p>
      </dgm:t>
    </dgm:pt>
    <dgm:pt modelId="{041DC1C4-0C9C-451B-91E1-70D6D67AE4A4}" type="pres">
      <dgm:prSet presAssocID="{FC941B1D-55B1-42B3-A093-17293E3A4242}" presName="hierRoot2" presStyleCnt="0">
        <dgm:presLayoutVars>
          <dgm:hierBranch val="init"/>
        </dgm:presLayoutVars>
      </dgm:prSet>
      <dgm:spPr/>
    </dgm:pt>
    <dgm:pt modelId="{0FC3C944-1247-4D57-AE51-A4E719866A70}" type="pres">
      <dgm:prSet presAssocID="{FC941B1D-55B1-42B3-A093-17293E3A4242}" presName="rootComposite" presStyleCnt="0"/>
      <dgm:spPr/>
    </dgm:pt>
    <dgm:pt modelId="{038425FF-640A-44FC-A4E0-DDD35EFD0163}" type="pres">
      <dgm:prSet presAssocID="{FC941B1D-55B1-42B3-A093-17293E3A424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4B93F1-47EE-40B3-B9F4-73A706B90FE1}" type="pres">
      <dgm:prSet presAssocID="{FC941B1D-55B1-42B3-A093-17293E3A4242}" presName="rootConnector" presStyleLbl="node2" presStyleIdx="1" presStyleCnt="3"/>
      <dgm:spPr/>
      <dgm:t>
        <a:bodyPr/>
        <a:lstStyle/>
        <a:p>
          <a:endParaRPr lang="en-US"/>
        </a:p>
      </dgm:t>
    </dgm:pt>
    <dgm:pt modelId="{5E219F9B-2EA5-4E1A-8A09-0FF436870CA1}" type="pres">
      <dgm:prSet presAssocID="{FC941B1D-55B1-42B3-A093-17293E3A4242}" presName="hierChild4" presStyleCnt="0"/>
      <dgm:spPr/>
    </dgm:pt>
    <dgm:pt modelId="{ECE9ACAD-F149-4FBF-8243-21ADC4B88FD4}" type="pres">
      <dgm:prSet presAssocID="{FC941B1D-55B1-42B3-A093-17293E3A4242}" presName="hierChild5" presStyleCnt="0"/>
      <dgm:spPr/>
    </dgm:pt>
    <dgm:pt modelId="{85702F67-DDD9-488E-9216-8DFBE017C698}" type="pres">
      <dgm:prSet presAssocID="{94951609-054A-45AC-8B0D-48FC1F5008E0}" presName="Name64" presStyleLbl="parChTrans1D2" presStyleIdx="2" presStyleCnt="3"/>
      <dgm:spPr/>
      <dgm:t>
        <a:bodyPr/>
        <a:lstStyle/>
        <a:p>
          <a:endParaRPr lang="en-US"/>
        </a:p>
      </dgm:t>
    </dgm:pt>
    <dgm:pt modelId="{921A841A-5FF0-4A15-9202-65F691A78D32}" type="pres">
      <dgm:prSet presAssocID="{FDE11253-663F-4844-82D7-6A94D99B08FE}" presName="hierRoot2" presStyleCnt="0">
        <dgm:presLayoutVars>
          <dgm:hierBranch val="init"/>
        </dgm:presLayoutVars>
      </dgm:prSet>
      <dgm:spPr/>
    </dgm:pt>
    <dgm:pt modelId="{F07A2688-23D7-4743-8013-3A216C1D43FA}" type="pres">
      <dgm:prSet presAssocID="{FDE11253-663F-4844-82D7-6A94D99B08FE}" presName="rootComposite" presStyleCnt="0"/>
      <dgm:spPr/>
    </dgm:pt>
    <dgm:pt modelId="{4C15F76F-3816-404D-9759-09BA56C2D609}" type="pres">
      <dgm:prSet presAssocID="{FDE11253-663F-4844-82D7-6A94D99B08F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772697-88C6-41F0-8B87-BCFCBB85E694}" type="pres">
      <dgm:prSet presAssocID="{FDE11253-663F-4844-82D7-6A94D99B08FE}" presName="rootConnector" presStyleLbl="node2" presStyleIdx="2" presStyleCnt="3"/>
      <dgm:spPr/>
      <dgm:t>
        <a:bodyPr/>
        <a:lstStyle/>
        <a:p>
          <a:endParaRPr lang="en-US"/>
        </a:p>
      </dgm:t>
    </dgm:pt>
    <dgm:pt modelId="{E61C6ECC-D8CE-48C9-A12E-9C732C131A66}" type="pres">
      <dgm:prSet presAssocID="{FDE11253-663F-4844-82D7-6A94D99B08FE}" presName="hierChild4" presStyleCnt="0"/>
      <dgm:spPr/>
    </dgm:pt>
    <dgm:pt modelId="{9B1003FA-FC72-494F-96CC-02722FE58F93}" type="pres">
      <dgm:prSet presAssocID="{FDE11253-663F-4844-82D7-6A94D99B08FE}" presName="hierChild5" presStyleCnt="0"/>
      <dgm:spPr/>
    </dgm:pt>
    <dgm:pt modelId="{18DA70E6-3149-4104-90A9-8D9BCA46CB40}" type="pres">
      <dgm:prSet presAssocID="{59D66C79-2E56-48D4-B3D6-36414CF5945D}" presName="hierChild3" presStyleCnt="0"/>
      <dgm:spPr/>
    </dgm:pt>
  </dgm:ptLst>
  <dgm:cxnLst>
    <dgm:cxn modelId="{9930DC3C-91F5-4336-AB3A-8AEBE20B1097}" type="presOf" srcId="{FDE11253-663F-4844-82D7-6A94D99B08FE}" destId="{E6772697-88C6-41F0-8B87-BCFCBB85E694}" srcOrd="1" destOrd="0" presId="urn:microsoft.com/office/officeart/2009/3/layout/HorizontalOrganizationChart"/>
    <dgm:cxn modelId="{216238CF-B3D4-484D-908B-3CC3287AACDD}" type="presOf" srcId="{21C27200-71EC-48B7-9B46-2D5BBDA32FFA}" destId="{5AC6AF86-83AC-46C4-B1DD-40C729462ADE}" srcOrd="0" destOrd="0" presId="urn:microsoft.com/office/officeart/2009/3/layout/HorizontalOrganizationChart"/>
    <dgm:cxn modelId="{E46560D1-3E1D-451B-80FC-9F6133F9B1E9}" srcId="{005EB9A1-4453-4D21-A813-4828A3F59442}" destId="{59D66C79-2E56-48D4-B3D6-36414CF5945D}" srcOrd="0" destOrd="0" parTransId="{4E366CE8-B544-49A5-B18D-43CF8BD91F36}" sibTransId="{6069B288-950E-466A-BBEE-8FEA52F30B46}"/>
    <dgm:cxn modelId="{3960C893-C109-483F-ABDB-E420E071244E}" type="presOf" srcId="{005EB9A1-4453-4D21-A813-4828A3F59442}" destId="{7C5877BD-0419-4189-9D83-ABC0DAF5597E}" srcOrd="0" destOrd="0" presId="urn:microsoft.com/office/officeart/2009/3/layout/HorizontalOrganizationChart"/>
    <dgm:cxn modelId="{4005D5CE-F14B-49ED-877A-6AD7F3D82DC5}" type="presOf" srcId="{AFFF1E29-D4CF-4F6A-8738-3A119C03767D}" destId="{B4DF4576-7802-40C7-A685-53E14EEA8DEB}" srcOrd="0" destOrd="0" presId="urn:microsoft.com/office/officeart/2009/3/layout/HorizontalOrganizationChart"/>
    <dgm:cxn modelId="{888C0D3C-318E-4A2F-A30F-898962D91E48}" srcId="{59D66C79-2E56-48D4-B3D6-36414CF5945D}" destId="{AFFF1E29-D4CF-4F6A-8738-3A119C03767D}" srcOrd="0" destOrd="0" parTransId="{7582E1CC-D45D-4BDC-8198-6323FFFAA247}" sibTransId="{E6A8C37D-9007-4A98-A586-F89D8FBF3E6D}"/>
    <dgm:cxn modelId="{700C9FC8-927A-43ED-B76C-86C07B3C3BE7}" type="presOf" srcId="{FC941B1D-55B1-42B3-A093-17293E3A4242}" destId="{038425FF-640A-44FC-A4E0-DDD35EFD0163}" srcOrd="0" destOrd="0" presId="urn:microsoft.com/office/officeart/2009/3/layout/HorizontalOrganizationChart"/>
    <dgm:cxn modelId="{C367F09A-D205-4395-8422-E0D55DC8D67C}" type="presOf" srcId="{94951609-054A-45AC-8B0D-48FC1F5008E0}" destId="{85702F67-DDD9-488E-9216-8DFBE017C698}" srcOrd="0" destOrd="0" presId="urn:microsoft.com/office/officeart/2009/3/layout/HorizontalOrganizationChart"/>
    <dgm:cxn modelId="{72082FBC-E758-4572-B322-D6C8E4433966}" type="presOf" srcId="{7582E1CC-D45D-4BDC-8198-6323FFFAA247}" destId="{BF6A6411-1C0C-403E-A645-CEAE3AB98BCF}" srcOrd="0" destOrd="0" presId="urn:microsoft.com/office/officeart/2009/3/layout/HorizontalOrganizationChart"/>
    <dgm:cxn modelId="{16E4FA0B-E941-4058-A829-7D16D68AED2D}" srcId="{59D66C79-2E56-48D4-B3D6-36414CF5945D}" destId="{FC941B1D-55B1-42B3-A093-17293E3A4242}" srcOrd="1" destOrd="0" parTransId="{21C27200-71EC-48B7-9B46-2D5BBDA32FFA}" sibTransId="{635998A0-5106-4DDD-940D-036372500944}"/>
    <dgm:cxn modelId="{0E8A4DB1-F9A6-4508-99FF-E51C6D444784}" type="presOf" srcId="{59D66C79-2E56-48D4-B3D6-36414CF5945D}" destId="{EC18217C-B414-4DC7-8FFF-F47282356300}" srcOrd="1" destOrd="0" presId="urn:microsoft.com/office/officeart/2009/3/layout/HorizontalOrganizationChart"/>
    <dgm:cxn modelId="{E91DDC48-F349-4909-8A64-C8AD615FA394}" type="presOf" srcId="{AFFF1E29-D4CF-4F6A-8738-3A119C03767D}" destId="{24D61943-3F98-4A2F-ABFD-6F5486844AB6}" srcOrd="1" destOrd="0" presId="urn:microsoft.com/office/officeart/2009/3/layout/HorizontalOrganizationChart"/>
    <dgm:cxn modelId="{4A8D884C-85A3-41C6-89FB-81E1017430F9}" type="presOf" srcId="{FC941B1D-55B1-42B3-A093-17293E3A4242}" destId="{614B93F1-47EE-40B3-B9F4-73A706B90FE1}" srcOrd="1" destOrd="0" presId="urn:microsoft.com/office/officeart/2009/3/layout/HorizontalOrganizationChart"/>
    <dgm:cxn modelId="{2F82C4F0-3F9C-4D65-B24D-5AE6875B93F4}" type="presOf" srcId="{59D66C79-2E56-48D4-B3D6-36414CF5945D}" destId="{FBAEC695-C5D7-4A5E-95AB-C21D9C2E9655}" srcOrd="0" destOrd="0" presId="urn:microsoft.com/office/officeart/2009/3/layout/HorizontalOrganizationChart"/>
    <dgm:cxn modelId="{21C4C602-112F-4894-BFE4-6CD085119991}" type="presOf" srcId="{FDE11253-663F-4844-82D7-6A94D99B08FE}" destId="{4C15F76F-3816-404D-9759-09BA56C2D609}" srcOrd="0" destOrd="0" presId="urn:microsoft.com/office/officeart/2009/3/layout/HorizontalOrganizationChart"/>
    <dgm:cxn modelId="{8B473620-8041-4D7A-9FE0-481AA7E0AAD9}" srcId="{59D66C79-2E56-48D4-B3D6-36414CF5945D}" destId="{FDE11253-663F-4844-82D7-6A94D99B08FE}" srcOrd="2" destOrd="0" parTransId="{94951609-054A-45AC-8B0D-48FC1F5008E0}" sibTransId="{5973ECC8-99ED-4B8B-878A-0D95FD8D8DBD}"/>
    <dgm:cxn modelId="{4815C58F-584B-47F3-8D55-5B51169458D1}" type="presParOf" srcId="{7C5877BD-0419-4189-9D83-ABC0DAF5597E}" destId="{348F7A88-B2A3-45A1-BDD4-0742731A42F9}" srcOrd="0" destOrd="0" presId="urn:microsoft.com/office/officeart/2009/3/layout/HorizontalOrganizationChart"/>
    <dgm:cxn modelId="{7F5E49EB-C2A6-4D97-83D1-7F6146A33113}" type="presParOf" srcId="{348F7A88-B2A3-45A1-BDD4-0742731A42F9}" destId="{6EF1D178-DDAF-4755-9323-C6FF513E0EA3}" srcOrd="0" destOrd="0" presId="urn:microsoft.com/office/officeart/2009/3/layout/HorizontalOrganizationChart"/>
    <dgm:cxn modelId="{98B29993-8E4B-4148-8025-2A0CAEDF5AD4}" type="presParOf" srcId="{6EF1D178-DDAF-4755-9323-C6FF513E0EA3}" destId="{FBAEC695-C5D7-4A5E-95AB-C21D9C2E9655}" srcOrd="0" destOrd="0" presId="urn:microsoft.com/office/officeart/2009/3/layout/HorizontalOrganizationChart"/>
    <dgm:cxn modelId="{541D0AE9-896B-49BE-8C6E-00D36CD9D367}" type="presParOf" srcId="{6EF1D178-DDAF-4755-9323-C6FF513E0EA3}" destId="{EC18217C-B414-4DC7-8FFF-F47282356300}" srcOrd="1" destOrd="0" presId="urn:microsoft.com/office/officeart/2009/3/layout/HorizontalOrganizationChart"/>
    <dgm:cxn modelId="{7D1AE5E7-598F-48B7-8505-5B4DD6ED559F}" type="presParOf" srcId="{348F7A88-B2A3-45A1-BDD4-0742731A42F9}" destId="{BEAD80BC-8265-40F2-886A-457BD3721D95}" srcOrd="1" destOrd="0" presId="urn:microsoft.com/office/officeart/2009/3/layout/HorizontalOrganizationChart"/>
    <dgm:cxn modelId="{15A85696-50F2-4852-BE6A-8D7DD11A024F}" type="presParOf" srcId="{BEAD80BC-8265-40F2-886A-457BD3721D95}" destId="{BF6A6411-1C0C-403E-A645-CEAE3AB98BCF}" srcOrd="0" destOrd="0" presId="urn:microsoft.com/office/officeart/2009/3/layout/HorizontalOrganizationChart"/>
    <dgm:cxn modelId="{CF0C4643-6569-4CA9-8648-F9CF9D570B8C}" type="presParOf" srcId="{BEAD80BC-8265-40F2-886A-457BD3721D95}" destId="{E699943F-F6BD-4657-8928-6494AA6E458D}" srcOrd="1" destOrd="0" presId="urn:microsoft.com/office/officeart/2009/3/layout/HorizontalOrganizationChart"/>
    <dgm:cxn modelId="{186B9254-C58D-4FFE-885C-FA56DDDE1E66}" type="presParOf" srcId="{E699943F-F6BD-4657-8928-6494AA6E458D}" destId="{632D93DC-8E33-497E-A88B-9BA364F11146}" srcOrd="0" destOrd="0" presId="urn:microsoft.com/office/officeart/2009/3/layout/HorizontalOrganizationChart"/>
    <dgm:cxn modelId="{5B70EBFB-D5DE-40DB-B26C-9B62B255C63C}" type="presParOf" srcId="{632D93DC-8E33-497E-A88B-9BA364F11146}" destId="{B4DF4576-7802-40C7-A685-53E14EEA8DEB}" srcOrd="0" destOrd="0" presId="urn:microsoft.com/office/officeart/2009/3/layout/HorizontalOrganizationChart"/>
    <dgm:cxn modelId="{F99333DB-F3BA-4758-9242-852BB2D808FF}" type="presParOf" srcId="{632D93DC-8E33-497E-A88B-9BA364F11146}" destId="{24D61943-3F98-4A2F-ABFD-6F5486844AB6}" srcOrd="1" destOrd="0" presId="urn:microsoft.com/office/officeart/2009/3/layout/HorizontalOrganizationChart"/>
    <dgm:cxn modelId="{8739FCDF-3BBC-453D-8B9F-163FF52233EF}" type="presParOf" srcId="{E699943F-F6BD-4657-8928-6494AA6E458D}" destId="{383E3B38-0B5A-4C33-93AD-A21F16E54B33}" srcOrd="1" destOrd="0" presId="urn:microsoft.com/office/officeart/2009/3/layout/HorizontalOrganizationChart"/>
    <dgm:cxn modelId="{8F52E29E-2C3B-408C-BEDD-2C0AD874BBB3}" type="presParOf" srcId="{E699943F-F6BD-4657-8928-6494AA6E458D}" destId="{6E2407CA-D427-4C88-9E03-37562988DCEA}" srcOrd="2" destOrd="0" presId="urn:microsoft.com/office/officeart/2009/3/layout/HorizontalOrganizationChart"/>
    <dgm:cxn modelId="{3280D6C5-C1EF-47D5-AAA7-303FA4413379}" type="presParOf" srcId="{BEAD80BC-8265-40F2-886A-457BD3721D95}" destId="{5AC6AF86-83AC-46C4-B1DD-40C729462ADE}" srcOrd="2" destOrd="0" presId="urn:microsoft.com/office/officeart/2009/3/layout/HorizontalOrganizationChart"/>
    <dgm:cxn modelId="{42D3604A-6DE3-4E5C-BD4E-61423585591D}" type="presParOf" srcId="{BEAD80BC-8265-40F2-886A-457BD3721D95}" destId="{041DC1C4-0C9C-451B-91E1-70D6D67AE4A4}" srcOrd="3" destOrd="0" presId="urn:microsoft.com/office/officeart/2009/3/layout/HorizontalOrganizationChart"/>
    <dgm:cxn modelId="{EAF29A7D-F288-4C4B-9276-212CF0312D6A}" type="presParOf" srcId="{041DC1C4-0C9C-451B-91E1-70D6D67AE4A4}" destId="{0FC3C944-1247-4D57-AE51-A4E719866A70}" srcOrd="0" destOrd="0" presId="urn:microsoft.com/office/officeart/2009/3/layout/HorizontalOrganizationChart"/>
    <dgm:cxn modelId="{25BF9BD8-1082-45B9-AEEC-2D42E0D645B4}" type="presParOf" srcId="{0FC3C944-1247-4D57-AE51-A4E719866A70}" destId="{038425FF-640A-44FC-A4E0-DDD35EFD0163}" srcOrd="0" destOrd="0" presId="urn:microsoft.com/office/officeart/2009/3/layout/HorizontalOrganizationChart"/>
    <dgm:cxn modelId="{71A37ACD-28BB-453E-A186-D232FAA508B5}" type="presParOf" srcId="{0FC3C944-1247-4D57-AE51-A4E719866A70}" destId="{614B93F1-47EE-40B3-B9F4-73A706B90FE1}" srcOrd="1" destOrd="0" presId="urn:microsoft.com/office/officeart/2009/3/layout/HorizontalOrganizationChart"/>
    <dgm:cxn modelId="{5A9E0E85-1661-48D3-A9B9-C6ADE42FBE99}" type="presParOf" srcId="{041DC1C4-0C9C-451B-91E1-70D6D67AE4A4}" destId="{5E219F9B-2EA5-4E1A-8A09-0FF436870CA1}" srcOrd="1" destOrd="0" presId="urn:microsoft.com/office/officeart/2009/3/layout/HorizontalOrganizationChart"/>
    <dgm:cxn modelId="{29AA0BA3-59E6-4114-89E3-CD45DDF61709}" type="presParOf" srcId="{041DC1C4-0C9C-451B-91E1-70D6D67AE4A4}" destId="{ECE9ACAD-F149-4FBF-8243-21ADC4B88FD4}" srcOrd="2" destOrd="0" presId="urn:microsoft.com/office/officeart/2009/3/layout/HorizontalOrganizationChart"/>
    <dgm:cxn modelId="{306A973C-CA11-4AF6-B432-BF6482F3C508}" type="presParOf" srcId="{BEAD80BC-8265-40F2-886A-457BD3721D95}" destId="{85702F67-DDD9-488E-9216-8DFBE017C698}" srcOrd="4" destOrd="0" presId="urn:microsoft.com/office/officeart/2009/3/layout/HorizontalOrganizationChart"/>
    <dgm:cxn modelId="{E89C021E-15FB-4666-87B6-9521CD45116D}" type="presParOf" srcId="{BEAD80BC-8265-40F2-886A-457BD3721D95}" destId="{921A841A-5FF0-4A15-9202-65F691A78D32}" srcOrd="5" destOrd="0" presId="urn:microsoft.com/office/officeart/2009/3/layout/HorizontalOrganizationChart"/>
    <dgm:cxn modelId="{8077B5BB-C608-45BA-9843-D1A31DF34D97}" type="presParOf" srcId="{921A841A-5FF0-4A15-9202-65F691A78D32}" destId="{F07A2688-23D7-4743-8013-3A216C1D43FA}" srcOrd="0" destOrd="0" presId="urn:microsoft.com/office/officeart/2009/3/layout/HorizontalOrganizationChart"/>
    <dgm:cxn modelId="{585611F3-9A76-4402-B584-FB2F582B0ECE}" type="presParOf" srcId="{F07A2688-23D7-4743-8013-3A216C1D43FA}" destId="{4C15F76F-3816-404D-9759-09BA56C2D609}" srcOrd="0" destOrd="0" presId="urn:microsoft.com/office/officeart/2009/3/layout/HorizontalOrganizationChart"/>
    <dgm:cxn modelId="{3A065259-8622-4354-BCBA-3F92DA502E66}" type="presParOf" srcId="{F07A2688-23D7-4743-8013-3A216C1D43FA}" destId="{E6772697-88C6-41F0-8B87-BCFCBB85E694}" srcOrd="1" destOrd="0" presId="urn:microsoft.com/office/officeart/2009/3/layout/HorizontalOrganizationChart"/>
    <dgm:cxn modelId="{0AE33FF1-860C-4C91-BD3F-4CCA1C7059D8}" type="presParOf" srcId="{921A841A-5FF0-4A15-9202-65F691A78D32}" destId="{E61C6ECC-D8CE-48C9-A12E-9C732C131A66}" srcOrd="1" destOrd="0" presId="urn:microsoft.com/office/officeart/2009/3/layout/HorizontalOrganizationChart"/>
    <dgm:cxn modelId="{693851EE-7B56-4D56-B2B9-DB0CF14D5F8E}" type="presParOf" srcId="{921A841A-5FF0-4A15-9202-65F691A78D32}" destId="{9B1003FA-FC72-494F-96CC-02722FE58F93}" srcOrd="2" destOrd="0" presId="urn:microsoft.com/office/officeart/2009/3/layout/HorizontalOrganizationChart"/>
    <dgm:cxn modelId="{B616C75D-F305-492E-A4D6-124322BE75B3}" type="presParOf" srcId="{348F7A88-B2A3-45A1-BDD4-0742731A42F9}" destId="{18DA70E6-3149-4104-90A9-8D9BCA46CB4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EB9A1-4453-4D21-A813-4828A3F5944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D66C79-2E56-48D4-B3D6-36414CF5945D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b="1" dirty="0" smtClean="0">
              <a:solidFill>
                <a:srgbClr val="254061"/>
              </a:solidFill>
            </a:rPr>
            <a:t>Asset Classes</a:t>
          </a:r>
          <a:endParaRPr lang="en-US" b="1" dirty="0">
            <a:solidFill>
              <a:srgbClr val="254061"/>
            </a:solidFill>
          </a:endParaRPr>
        </a:p>
      </dgm:t>
    </dgm:pt>
    <dgm:pt modelId="{4E366CE8-B544-49A5-B18D-43CF8BD91F36}" type="parTrans" cxnId="{E46560D1-3E1D-451B-80FC-9F6133F9B1E9}">
      <dgm:prSet/>
      <dgm:spPr/>
      <dgm:t>
        <a:bodyPr/>
        <a:lstStyle/>
        <a:p>
          <a:endParaRPr lang="en-US"/>
        </a:p>
      </dgm:t>
    </dgm:pt>
    <dgm:pt modelId="{6069B288-950E-466A-BBEE-8FEA52F30B46}" type="sibTrans" cxnId="{E46560D1-3E1D-451B-80FC-9F6133F9B1E9}">
      <dgm:prSet/>
      <dgm:spPr/>
      <dgm:t>
        <a:bodyPr/>
        <a:lstStyle/>
        <a:p>
          <a:endParaRPr lang="en-US"/>
        </a:p>
      </dgm:t>
    </dgm:pt>
    <dgm:pt modelId="{AFFF1E29-D4CF-4F6A-8738-3A119C03767D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dirty="0" smtClean="0">
              <a:solidFill>
                <a:srgbClr val="254061"/>
              </a:solidFill>
            </a:rPr>
            <a:t>Equity</a:t>
          </a:r>
          <a:endParaRPr lang="en-US" dirty="0">
            <a:solidFill>
              <a:srgbClr val="254061"/>
            </a:solidFill>
          </a:endParaRPr>
        </a:p>
      </dgm:t>
    </dgm:pt>
    <dgm:pt modelId="{7582E1CC-D45D-4BDC-8198-6323FFFAA247}" type="parTrans" cxnId="{888C0D3C-318E-4A2F-A30F-898962D91E48}">
      <dgm:prSet/>
      <dgm:spPr>
        <a:solidFill>
          <a:srgbClr val="E9D2D7"/>
        </a:solidFill>
      </dgm:spPr>
      <dgm:t>
        <a:bodyPr/>
        <a:lstStyle/>
        <a:p>
          <a:endParaRPr lang="en-US"/>
        </a:p>
      </dgm:t>
    </dgm:pt>
    <dgm:pt modelId="{E6A8C37D-9007-4A98-A586-F89D8FBF3E6D}" type="sibTrans" cxnId="{888C0D3C-318E-4A2F-A30F-898962D91E48}">
      <dgm:prSet/>
      <dgm:spPr/>
      <dgm:t>
        <a:bodyPr/>
        <a:lstStyle/>
        <a:p>
          <a:endParaRPr lang="en-US"/>
        </a:p>
      </dgm:t>
    </dgm:pt>
    <dgm:pt modelId="{FC941B1D-55B1-42B3-A093-17293E3A4242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dirty="0" smtClean="0">
              <a:solidFill>
                <a:srgbClr val="254061"/>
              </a:solidFill>
            </a:rPr>
            <a:t>Derivatives</a:t>
          </a:r>
          <a:endParaRPr lang="en-US" dirty="0">
            <a:solidFill>
              <a:srgbClr val="254061"/>
            </a:solidFill>
          </a:endParaRPr>
        </a:p>
      </dgm:t>
    </dgm:pt>
    <dgm:pt modelId="{21C27200-71EC-48B7-9B46-2D5BBDA32FFA}" type="parTrans" cxnId="{16E4FA0B-E941-4058-A829-7D16D68AED2D}">
      <dgm:prSet/>
      <dgm:spPr>
        <a:solidFill>
          <a:srgbClr val="E9D2D7"/>
        </a:solidFill>
      </dgm:spPr>
      <dgm:t>
        <a:bodyPr/>
        <a:lstStyle/>
        <a:p>
          <a:endParaRPr lang="en-US"/>
        </a:p>
      </dgm:t>
    </dgm:pt>
    <dgm:pt modelId="{635998A0-5106-4DDD-940D-036372500944}" type="sibTrans" cxnId="{16E4FA0B-E941-4058-A829-7D16D68AED2D}">
      <dgm:prSet/>
      <dgm:spPr/>
      <dgm:t>
        <a:bodyPr/>
        <a:lstStyle/>
        <a:p>
          <a:endParaRPr lang="en-US"/>
        </a:p>
      </dgm:t>
    </dgm:pt>
    <dgm:pt modelId="{C95327C7-9E3C-490B-854C-8BF7D487B76C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b="1" dirty="0" smtClean="0">
              <a:solidFill>
                <a:srgbClr val="254061"/>
              </a:solidFill>
            </a:rPr>
            <a:t>Fixed Income</a:t>
          </a:r>
          <a:endParaRPr lang="en-US" b="1" dirty="0">
            <a:solidFill>
              <a:srgbClr val="254061"/>
            </a:solidFill>
          </a:endParaRPr>
        </a:p>
      </dgm:t>
    </dgm:pt>
    <dgm:pt modelId="{B1BEF3EA-F312-4376-BB64-59D801419C92}" type="parTrans" cxnId="{24AD3153-57E3-4D1D-894B-05A94F0CD837}">
      <dgm:prSet/>
      <dgm:spPr>
        <a:solidFill>
          <a:srgbClr val="E9D2D7"/>
        </a:solidFill>
      </dgm:spPr>
      <dgm:t>
        <a:bodyPr/>
        <a:lstStyle/>
        <a:p>
          <a:endParaRPr lang="en-US"/>
        </a:p>
      </dgm:t>
    </dgm:pt>
    <dgm:pt modelId="{ADAF202D-5BD4-43A0-96FC-BAF2AFC10F58}" type="sibTrans" cxnId="{24AD3153-57E3-4D1D-894B-05A94F0CD837}">
      <dgm:prSet/>
      <dgm:spPr/>
      <dgm:t>
        <a:bodyPr/>
        <a:lstStyle/>
        <a:p>
          <a:endParaRPr lang="en-US"/>
        </a:p>
      </dgm:t>
    </dgm:pt>
    <dgm:pt modelId="{6BD2671A-9C67-4420-871B-D4AE9111CC9D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b="1" dirty="0" smtClean="0">
              <a:solidFill>
                <a:srgbClr val="254061"/>
              </a:solidFill>
            </a:rPr>
            <a:t>Money Markets</a:t>
          </a:r>
          <a:endParaRPr lang="en-US" b="1" dirty="0">
            <a:solidFill>
              <a:srgbClr val="254061"/>
            </a:solidFill>
          </a:endParaRPr>
        </a:p>
      </dgm:t>
    </dgm:pt>
    <dgm:pt modelId="{AAA774C1-8C67-42BB-BAD4-8BD18F781A75}" type="parTrans" cxnId="{BDDD087E-6A88-4048-BBBC-0A071FEEB4AD}">
      <dgm:prSet/>
      <dgm:spPr>
        <a:solidFill>
          <a:srgbClr val="E9D2D7"/>
        </a:solidFill>
      </dgm:spPr>
      <dgm:t>
        <a:bodyPr/>
        <a:lstStyle/>
        <a:p>
          <a:endParaRPr lang="en-US"/>
        </a:p>
      </dgm:t>
    </dgm:pt>
    <dgm:pt modelId="{9ED7FA4B-1F5C-407F-AFFB-AD16FAB2095C}" type="sibTrans" cxnId="{BDDD087E-6A88-4048-BBBC-0A071FEEB4AD}">
      <dgm:prSet/>
      <dgm:spPr/>
      <dgm:t>
        <a:bodyPr/>
        <a:lstStyle/>
        <a:p>
          <a:endParaRPr lang="en-US"/>
        </a:p>
      </dgm:t>
    </dgm:pt>
    <dgm:pt modelId="{49C8C633-A525-46B4-85A8-C09D599E4BA4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b="0" dirty="0" smtClean="0">
              <a:solidFill>
                <a:srgbClr val="254061"/>
              </a:solidFill>
            </a:rPr>
            <a:t>Capital  Markets</a:t>
          </a:r>
          <a:endParaRPr lang="en-US" b="0" dirty="0">
            <a:solidFill>
              <a:srgbClr val="254061"/>
            </a:solidFill>
          </a:endParaRPr>
        </a:p>
      </dgm:t>
    </dgm:pt>
    <dgm:pt modelId="{4DFD8FD5-154E-457C-B4BC-C877AE124350}" type="parTrans" cxnId="{62334E09-7FD0-4061-BE3A-1B01EAFB64A4}">
      <dgm:prSet/>
      <dgm:spPr>
        <a:solidFill>
          <a:srgbClr val="E9D2D7"/>
        </a:solidFill>
      </dgm:spPr>
      <dgm:t>
        <a:bodyPr/>
        <a:lstStyle/>
        <a:p>
          <a:endParaRPr lang="en-US"/>
        </a:p>
      </dgm:t>
    </dgm:pt>
    <dgm:pt modelId="{59EA1E45-A60C-4637-B9CF-EE8455A8521E}" type="sibTrans" cxnId="{62334E09-7FD0-4061-BE3A-1B01EAFB64A4}">
      <dgm:prSet/>
      <dgm:spPr/>
      <dgm:t>
        <a:bodyPr/>
        <a:lstStyle/>
        <a:p>
          <a:endParaRPr lang="en-US"/>
        </a:p>
      </dgm:t>
    </dgm:pt>
    <dgm:pt modelId="{7C5877BD-0419-4189-9D83-ABC0DAF5597E}" type="pres">
      <dgm:prSet presAssocID="{005EB9A1-4453-4D21-A813-4828A3F594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8F7A88-B2A3-45A1-BDD4-0742731A42F9}" type="pres">
      <dgm:prSet presAssocID="{59D66C79-2E56-48D4-B3D6-36414CF5945D}" presName="hierRoot1" presStyleCnt="0">
        <dgm:presLayoutVars>
          <dgm:hierBranch val="init"/>
        </dgm:presLayoutVars>
      </dgm:prSet>
      <dgm:spPr/>
    </dgm:pt>
    <dgm:pt modelId="{6EF1D178-DDAF-4755-9323-C6FF513E0EA3}" type="pres">
      <dgm:prSet presAssocID="{59D66C79-2E56-48D4-B3D6-36414CF5945D}" presName="rootComposite1" presStyleCnt="0"/>
      <dgm:spPr/>
    </dgm:pt>
    <dgm:pt modelId="{FBAEC695-C5D7-4A5E-95AB-C21D9C2E9655}" type="pres">
      <dgm:prSet presAssocID="{59D66C79-2E56-48D4-B3D6-36414CF5945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18217C-B414-4DC7-8FFF-F47282356300}" type="pres">
      <dgm:prSet presAssocID="{59D66C79-2E56-48D4-B3D6-36414CF5945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EAD80BC-8265-40F2-886A-457BD3721D95}" type="pres">
      <dgm:prSet presAssocID="{59D66C79-2E56-48D4-B3D6-36414CF5945D}" presName="hierChild2" presStyleCnt="0"/>
      <dgm:spPr/>
    </dgm:pt>
    <dgm:pt modelId="{C364E304-8C4B-488A-A63B-B0F4490655CC}" type="pres">
      <dgm:prSet presAssocID="{B1BEF3EA-F312-4376-BB64-59D801419C92}" presName="Name64" presStyleLbl="parChTrans1D2" presStyleIdx="0" presStyleCnt="3"/>
      <dgm:spPr/>
      <dgm:t>
        <a:bodyPr/>
        <a:lstStyle/>
        <a:p>
          <a:endParaRPr lang="en-US"/>
        </a:p>
      </dgm:t>
    </dgm:pt>
    <dgm:pt modelId="{3E79E645-4C1B-4E12-9DE4-2B490C59ADD0}" type="pres">
      <dgm:prSet presAssocID="{C95327C7-9E3C-490B-854C-8BF7D487B76C}" presName="hierRoot2" presStyleCnt="0">
        <dgm:presLayoutVars>
          <dgm:hierBranch val="init"/>
        </dgm:presLayoutVars>
      </dgm:prSet>
      <dgm:spPr/>
    </dgm:pt>
    <dgm:pt modelId="{A70DDDBB-33FA-4CB5-9182-4C6F46B1B34E}" type="pres">
      <dgm:prSet presAssocID="{C95327C7-9E3C-490B-854C-8BF7D487B76C}" presName="rootComposite" presStyleCnt="0"/>
      <dgm:spPr/>
    </dgm:pt>
    <dgm:pt modelId="{C26730A0-8CA3-4F44-B361-D408B2F6D824}" type="pres">
      <dgm:prSet presAssocID="{C95327C7-9E3C-490B-854C-8BF7D487B76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605CEC-B18B-4000-A007-C96EA9AD40BA}" type="pres">
      <dgm:prSet presAssocID="{C95327C7-9E3C-490B-854C-8BF7D487B76C}" presName="rootConnector" presStyleLbl="node2" presStyleIdx="0" presStyleCnt="3"/>
      <dgm:spPr/>
      <dgm:t>
        <a:bodyPr/>
        <a:lstStyle/>
        <a:p>
          <a:endParaRPr lang="en-US"/>
        </a:p>
      </dgm:t>
    </dgm:pt>
    <dgm:pt modelId="{2130E602-D46E-4387-BCDB-E47A3D313482}" type="pres">
      <dgm:prSet presAssocID="{C95327C7-9E3C-490B-854C-8BF7D487B76C}" presName="hierChild4" presStyleCnt="0"/>
      <dgm:spPr/>
    </dgm:pt>
    <dgm:pt modelId="{7CD82A13-2956-4D75-B6A4-209BA9E1ACE7}" type="pres">
      <dgm:prSet presAssocID="{AAA774C1-8C67-42BB-BAD4-8BD18F781A75}" presName="Name64" presStyleLbl="parChTrans1D3" presStyleIdx="0" presStyleCnt="2"/>
      <dgm:spPr/>
      <dgm:t>
        <a:bodyPr/>
        <a:lstStyle/>
        <a:p>
          <a:endParaRPr lang="en-US"/>
        </a:p>
      </dgm:t>
    </dgm:pt>
    <dgm:pt modelId="{36636F8A-226F-4651-9729-15080A790DEC}" type="pres">
      <dgm:prSet presAssocID="{6BD2671A-9C67-4420-871B-D4AE9111CC9D}" presName="hierRoot2" presStyleCnt="0">
        <dgm:presLayoutVars>
          <dgm:hierBranch val="init"/>
        </dgm:presLayoutVars>
      </dgm:prSet>
      <dgm:spPr/>
    </dgm:pt>
    <dgm:pt modelId="{241153C9-51CC-4B41-A627-EB160B664E1E}" type="pres">
      <dgm:prSet presAssocID="{6BD2671A-9C67-4420-871B-D4AE9111CC9D}" presName="rootComposite" presStyleCnt="0"/>
      <dgm:spPr/>
    </dgm:pt>
    <dgm:pt modelId="{08CE97E0-AF61-4BDB-A4A6-FC2D4F08157D}" type="pres">
      <dgm:prSet presAssocID="{6BD2671A-9C67-4420-871B-D4AE9111CC9D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67AA57-D65E-4F79-887A-7C2D76489F9E}" type="pres">
      <dgm:prSet presAssocID="{6BD2671A-9C67-4420-871B-D4AE9111CC9D}" presName="rootConnector" presStyleLbl="node3" presStyleIdx="0" presStyleCnt="2"/>
      <dgm:spPr/>
      <dgm:t>
        <a:bodyPr/>
        <a:lstStyle/>
        <a:p>
          <a:endParaRPr lang="en-US"/>
        </a:p>
      </dgm:t>
    </dgm:pt>
    <dgm:pt modelId="{27504F3F-4748-4AE3-9DE8-7F539D94B480}" type="pres">
      <dgm:prSet presAssocID="{6BD2671A-9C67-4420-871B-D4AE9111CC9D}" presName="hierChild4" presStyleCnt="0"/>
      <dgm:spPr/>
    </dgm:pt>
    <dgm:pt modelId="{311F6E28-7BCF-47C8-B466-3ACBF74E75FA}" type="pres">
      <dgm:prSet presAssocID="{6BD2671A-9C67-4420-871B-D4AE9111CC9D}" presName="hierChild5" presStyleCnt="0"/>
      <dgm:spPr/>
    </dgm:pt>
    <dgm:pt modelId="{ACCFBC69-20BB-4675-8BC3-4D17E59CDE32}" type="pres">
      <dgm:prSet presAssocID="{4DFD8FD5-154E-457C-B4BC-C877AE124350}" presName="Name64" presStyleLbl="parChTrans1D3" presStyleIdx="1" presStyleCnt="2"/>
      <dgm:spPr/>
      <dgm:t>
        <a:bodyPr/>
        <a:lstStyle/>
        <a:p>
          <a:endParaRPr lang="en-US"/>
        </a:p>
      </dgm:t>
    </dgm:pt>
    <dgm:pt modelId="{FE2B8CA6-8993-415D-B04E-A2AB104E7B76}" type="pres">
      <dgm:prSet presAssocID="{49C8C633-A525-46B4-85A8-C09D599E4BA4}" presName="hierRoot2" presStyleCnt="0">
        <dgm:presLayoutVars>
          <dgm:hierBranch val="init"/>
        </dgm:presLayoutVars>
      </dgm:prSet>
      <dgm:spPr/>
    </dgm:pt>
    <dgm:pt modelId="{1C58BF5C-C2C8-4EC7-B471-3069A0F1C456}" type="pres">
      <dgm:prSet presAssocID="{49C8C633-A525-46B4-85A8-C09D599E4BA4}" presName="rootComposite" presStyleCnt="0"/>
      <dgm:spPr/>
    </dgm:pt>
    <dgm:pt modelId="{5A7D5A89-9075-41D4-A611-D709EAEE61B6}" type="pres">
      <dgm:prSet presAssocID="{49C8C633-A525-46B4-85A8-C09D599E4BA4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5A2C76-95E8-4C1B-A1B0-B989CE19855B}" type="pres">
      <dgm:prSet presAssocID="{49C8C633-A525-46B4-85A8-C09D599E4BA4}" presName="rootConnector" presStyleLbl="node3" presStyleIdx="1" presStyleCnt="2"/>
      <dgm:spPr/>
      <dgm:t>
        <a:bodyPr/>
        <a:lstStyle/>
        <a:p>
          <a:endParaRPr lang="en-US"/>
        </a:p>
      </dgm:t>
    </dgm:pt>
    <dgm:pt modelId="{C509297C-469E-4E7C-B2BE-2461C1305590}" type="pres">
      <dgm:prSet presAssocID="{49C8C633-A525-46B4-85A8-C09D599E4BA4}" presName="hierChild4" presStyleCnt="0"/>
      <dgm:spPr/>
    </dgm:pt>
    <dgm:pt modelId="{DF0B1E24-C83C-45DB-94A6-A9224CCF4B79}" type="pres">
      <dgm:prSet presAssocID="{49C8C633-A525-46B4-85A8-C09D599E4BA4}" presName="hierChild5" presStyleCnt="0"/>
      <dgm:spPr/>
    </dgm:pt>
    <dgm:pt modelId="{4D2B7237-4BAE-4DAB-B740-71C6A2E61A4A}" type="pres">
      <dgm:prSet presAssocID="{C95327C7-9E3C-490B-854C-8BF7D487B76C}" presName="hierChild5" presStyleCnt="0"/>
      <dgm:spPr/>
    </dgm:pt>
    <dgm:pt modelId="{BF6A6411-1C0C-403E-A645-CEAE3AB98BCF}" type="pres">
      <dgm:prSet presAssocID="{7582E1CC-D45D-4BDC-8198-6323FFFAA247}" presName="Name64" presStyleLbl="parChTrans1D2" presStyleIdx="1" presStyleCnt="3"/>
      <dgm:spPr/>
      <dgm:t>
        <a:bodyPr/>
        <a:lstStyle/>
        <a:p>
          <a:endParaRPr lang="en-US"/>
        </a:p>
      </dgm:t>
    </dgm:pt>
    <dgm:pt modelId="{E699943F-F6BD-4657-8928-6494AA6E458D}" type="pres">
      <dgm:prSet presAssocID="{AFFF1E29-D4CF-4F6A-8738-3A119C03767D}" presName="hierRoot2" presStyleCnt="0">
        <dgm:presLayoutVars>
          <dgm:hierBranch val="init"/>
        </dgm:presLayoutVars>
      </dgm:prSet>
      <dgm:spPr/>
    </dgm:pt>
    <dgm:pt modelId="{632D93DC-8E33-497E-A88B-9BA364F11146}" type="pres">
      <dgm:prSet presAssocID="{AFFF1E29-D4CF-4F6A-8738-3A119C03767D}" presName="rootComposite" presStyleCnt="0"/>
      <dgm:spPr/>
    </dgm:pt>
    <dgm:pt modelId="{B4DF4576-7802-40C7-A685-53E14EEA8DEB}" type="pres">
      <dgm:prSet presAssocID="{AFFF1E29-D4CF-4F6A-8738-3A119C03767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D61943-3F98-4A2F-ABFD-6F5486844AB6}" type="pres">
      <dgm:prSet presAssocID="{AFFF1E29-D4CF-4F6A-8738-3A119C03767D}" presName="rootConnector" presStyleLbl="node2" presStyleIdx="1" presStyleCnt="3"/>
      <dgm:spPr/>
      <dgm:t>
        <a:bodyPr/>
        <a:lstStyle/>
        <a:p>
          <a:endParaRPr lang="en-US"/>
        </a:p>
      </dgm:t>
    </dgm:pt>
    <dgm:pt modelId="{383E3B38-0B5A-4C33-93AD-A21F16E54B33}" type="pres">
      <dgm:prSet presAssocID="{AFFF1E29-D4CF-4F6A-8738-3A119C03767D}" presName="hierChild4" presStyleCnt="0"/>
      <dgm:spPr/>
    </dgm:pt>
    <dgm:pt modelId="{6E2407CA-D427-4C88-9E03-37562988DCEA}" type="pres">
      <dgm:prSet presAssocID="{AFFF1E29-D4CF-4F6A-8738-3A119C03767D}" presName="hierChild5" presStyleCnt="0"/>
      <dgm:spPr/>
    </dgm:pt>
    <dgm:pt modelId="{5AC6AF86-83AC-46C4-B1DD-40C729462ADE}" type="pres">
      <dgm:prSet presAssocID="{21C27200-71EC-48B7-9B46-2D5BBDA32FFA}" presName="Name64" presStyleLbl="parChTrans1D2" presStyleIdx="2" presStyleCnt="3"/>
      <dgm:spPr/>
      <dgm:t>
        <a:bodyPr/>
        <a:lstStyle/>
        <a:p>
          <a:endParaRPr lang="en-US"/>
        </a:p>
      </dgm:t>
    </dgm:pt>
    <dgm:pt modelId="{041DC1C4-0C9C-451B-91E1-70D6D67AE4A4}" type="pres">
      <dgm:prSet presAssocID="{FC941B1D-55B1-42B3-A093-17293E3A4242}" presName="hierRoot2" presStyleCnt="0">
        <dgm:presLayoutVars>
          <dgm:hierBranch val="init"/>
        </dgm:presLayoutVars>
      </dgm:prSet>
      <dgm:spPr/>
    </dgm:pt>
    <dgm:pt modelId="{0FC3C944-1247-4D57-AE51-A4E719866A70}" type="pres">
      <dgm:prSet presAssocID="{FC941B1D-55B1-42B3-A093-17293E3A4242}" presName="rootComposite" presStyleCnt="0"/>
      <dgm:spPr/>
    </dgm:pt>
    <dgm:pt modelId="{038425FF-640A-44FC-A4E0-DDD35EFD0163}" type="pres">
      <dgm:prSet presAssocID="{FC941B1D-55B1-42B3-A093-17293E3A424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4B93F1-47EE-40B3-B9F4-73A706B90FE1}" type="pres">
      <dgm:prSet presAssocID="{FC941B1D-55B1-42B3-A093-17293E3A4242}" presName="rootConnector" presStyleLbl="node2" presStyleIdx="2" presStyleCnt="3"/>
      <dgm:spPr/>
      <dgm:t>
        <a:bodyPr/>
        <a:lstStyle/>
        <a:p>
          <a:endParaRPr lang="en-US"/>
        </a:p>
      </dgm:t>
    </dgm:pt>
    <dgm:pt modelId="{5E219F9B-2EA5-4E1A-8A09-0FF436870CA1}" type="pres">
      <dgm:prSet presAssocID="{FC941B1D-55B1-42B3-A093-17293E3A4242}" presName="hierChild4" presStyleCnt="0"/>
      <dgm:spPr/>
    </dgm:pt>
    <dgm:pt modelId="{ECE9ACAD-F149-4FBF-8243-21ADC4B88FD4}" type="pres">
      <dgm:prSet presAssocID="{FC941B1D-55B1-42B3-A093-17293E3A4242}" presName="hierChild5" presStyleCnt="0"/>
      <dgm:spPr/>
    </dgm:pt>
    <dgm:pt modelId="{18DA70E6-3149-4104-90A9-8D9BCA46CB40}" type="pres">
      <dgm:prSet presAssocID="{59D66C79-2E56-48D4-B3D6-36414CF5945D}" presName="hierChild3" presStyleCnt="0"/>
      <dgm:spPr/>
    </dgm:pt>
  </dgm:ptLst>
  <dgm:cxnLst>
    <dgm:cxn modelId="{16E4FA0B-E941-4058-A829-7D16D68AED2D}" srcId="{59D66C79-2E56-48D4-B3D6-36414CF5945D}" destId="{FC941B1D-55B1-42B3-A093-17293E3A4242}" srcOrd="2" destOrd="0" parTransId="{21C27200-71EC-48B7-9B46-2D5BBDA32FFA}" sibTransId="{635998A0-5106-4DDD-940D-036372500944}"/>
    <dgm:cxn modelId="{3B3508D3-0B82-41EE-89B3-CEE03F4E0717}" type="presOf" srcId="{59D66C79-2E56-48D4-B3D6-36414CF5945D}" destId="{EC18217C-B414-4DC7-8FFF-F47282356300}" srcOrd="1" destOrd="0" presId="urn:microsoft.com/office/officeart/2009/3/layout/HorizontalOrganizationChart"/>
    <dgm:cxn modelId="{D9CA110C-4B53-450A-83DE-18DFE51C7388}" type="presOf" srcId="{49C8C633-A525-46B4-85A8-C09D599E4BA4}" destId="{5A7D5A89-9075-41D4-A611-D709EAEE61B6}" srcOrd="0" destOrd="0" presId="urn:microsoft.com/office/officeart/2009/3/layout/HorizontalOrganizationChart"/>
    <dgm:cxn modelId="{F13ED239-6A5E-472E-9B4D-1ACC33F1DF48}" type="presOf" srcId="{B1BEF3EA-F312-4376-BB64-59D801419C92}" destId="{C364E304-8C4B-488A-A63B-B0F4490655CC}" srcOrd="0" destOrd="0" presId="urn:microsoft.com/office/officeart/2009/3/layout/HorizontalOrganizationChart"/>
    <dgm:cxn modelId="{D3BBC44D-7FB1-4F34-A908-E230920C0592}" type="presOf" srcId="{59D66C79-2E56-48D4-B3D6-36414CF5945D}" destId="{FBAEC695-C5D7-4A5E-95AB-C21D9C2E9655}" srcOrd="0" destOrd="0" presId="urn:microsoft.com/office/officeart/2009/3/layout/HorizontalOrganizationChart"/>
    <dgm:cxn modelId="{7B0CA1B7-6070-4365-AB2B-5C7447026320}" type="presOf" srcId="{FC941B1D-55B1-42B3-A093-17293E3A4242}" destId="{614B93F1-47EE-40B3-B9F4-73A706B90FE1}" srcOrd="1" destOrd="0" presId="urn:microsoft.com/office/officeart/2009/3/layout/HorizontalOrganizationChart"/>
    <dgm:cxn modelId="{44DF8418-0D6D-45B4-AB82-FF36A5D0EB29}" type="presOf" srcId="{6BD2671A-9C67-4420-871B-D4AE9111CC9D}" destId="{0867AA57-D65E-4F79-887A-7C2D76489F9E}" srcOrd="1" destOrd="0" presId="urn:microsoft.com/office/officeart/2009/3/layout/HorizontalOrganizationChart"/>
    <dgm:cxn modelId="{D43ADC49-C1DD-4AA0-A9E3-BCEEB971B5AD}" type="presOf" srcId="{AAA774C1-8C67-42BB-BAD4-8BD18F781A75}" destId="{7CD82A13-2956-4D75-B6A4-209BA9E1ACE7}" srcOrd="0" destOrd="0" presId="urn:microsoft.com/office/officeart/2009/3/layout/HorizontalOrganizationChart"/>
    <dgm:cxn modelId="{BDDD087E-6A88-4048-BBBC-0A071FEEB4AD}" srcId="{C95327C7-9E3C-490B-854C-8BF7D487B76C}" destId="{6BD2671A-9C67-4420-871B-D4AE9111CC9D}" srcOrd="0" destOrd="0" parTransId="{AAA774C1-8C67-42BB-BAD4-8BD18F781A75}" sibTransId="{9ED7FA4B-1F5C-407F-AFFB-AD16FAB2095C}"/>
    <dgm:cxn modelId="{3794ADD8-BED8-4180-891E-3A671BDF1A10}" type="presOf" srcId="{AFFF1E29-D4CF-4F6A-8738-3A119C03767D}" destId="{B4DF4576-7802-40C7-A685-53E14EEA8DEB}" srcOrd="0" destOrd="0" presId="urn:microsoft.com/office/officeart/2009/3/layout/HorizontalOrganizationChart"/>
    <dgm:cxn modelId="{E46560D1-3E1D-451B-80FC-9F6133F9B1E9}" srcId="{005EB9A1-4453-4D21-A813-4828A3F59442}" destId="{59D66C79-2E56-48D4-B3D6-36414CF5945D}" srcOrd="0" destOrd="0" parTransId="{4E366CE8-B544-49A5-B18D-43CF8BD91F36}" sibTransId="{6069B288-950E-466A-BBEE-8FEA52F30B46}"/>
    <dgm:cxn modelId="{9978D2C4-D8DA-43CA-AE04-7ADA9A7C05DB}" type="presOf" srcId="{49C8C633-A525-46B4-85A8-C09D599E4BA4}" destId="{155A2C76-95E8-4C1B-A1B0-B989CE19855B}" srcOrd="1" destOrd="0" presId="urn:microsoft.com/office/officeart/2009/3/layout/HorizontalOrganizationChart"/>
    <dgm:cxn modelId="{188BD246-D8F8-49CF-BEDC-30299CF9E2C7}" type="presOf" srcId="{21C27200-71EC-48B7-9B46-2D5BBDA32FFA}" destId="{5AC6AF86-83AC-46C4-B1DD-40C729462ADE}" srcOrd="0" destOrd="0" presId="urn:microsoft.com/office/officeart/2009/3/layout/HorizontalOrganizationChart"/>
    <dgm:cxn modelId="{B46A8482-7E7B-40B2-B1B8-33A13F7F313D}" type="presOf" srcId="{AFFF1E29-D4CF-4F6A-8738-3A119C03767D}" destId="{24D61943-3F98-4A2F-ABFD-6F5486844AB6}" srcOrd="1" destOrd="0" presId="urn:microsoft.com/office/officeart/2009/3/layout/HorizontalOrganizationChart"/>
    <dgm:cxn modelId="{888C0D3C-318E-4A2F-A30F-898962D91E48}" srcId="{59D66C79-2E56-48D4-B3D6-36414CF5945D}" destId="{AFFF1E29-D4CF-4F6A-8738-3A119C03767D}" srcOrd="1" destOrd="0" parTransId="{7582E1CC-D45D-4BDC-8198-6323FFFAA247}" sibTransId="{E6A8C37D-9007-4A98-A586-F89D8FBF3E6D}"/>
    <dgm:cxn modelId="{E9610340-DB74-461A-9CD7-D6A797E8A603}" type="presOf" srcId="{6BD2671A-9C67-4420-871B-D4AE9111CC9D}" destId="{08CE97E0-AF61-4BDB-A4A6-FC2D4F08157D}" srcOrd="0" destOrd="0" presId="urn:microsoft.com/office/officeart/2009/3/layout/HorizontalOrganizationChart"/>
    <dgm:cxn modelId="{E640112B-53C0-4BB7-9332-A9B0A1B2E806}" type="presOf" srcId="{C95327C7-9E3C-490B-854C-8BF7D487B76C}" destId="{C26730A0-8CA3-4F44-B361-D408B2F6D824}" srcOrd="0" destOrd="0" presId="urn:microsoft.com/office/officeart/2009/3/layout/HorizontalOrganizationChart"/>
    <dgm:cxn modelId="{62334E09-7FD0-4061-BE3A-1B01EAFB64A4}" srcId="{C95327C7-9E3C-490B-854C-8BF7D487B76C}" destId="{49C8C633-A525-46B4-85A8-C09D599E4BA4}" srcOrd="1" destOrd="0" parTransId="{4DFD8FD5-154E-457C-B4BC-C877AE124350}" sibTransId="{59EA1E45-A60C-4637-B9CF-EE8455A8521E}"/>
    <dgm:cxn modelId="{DF41096D-109D-499F-9F65-DFE1248451B6}" type="presOf" srcId="{FC941B1D-55B1-42B3-A093-17293E3A4242}" destId="{038425FF-640A-44FC-A4E0-DDD35EFD0163}" srcOrd="0" destOrd="0" presId="urn:microsoft.com/office/officeart/2009/3/layout/HorizontalOrganizationChart"/>
    <dgm:cxn modelId="{561F6AC2-1210-48D5-AE96-A675487D742A}" type="presOf" srcId="{7582E1CC-D45D-4BDC-8198-6323FFFAA247}" destId="{BF6A6411-1C0C-403E-A645-CEAE3AB98BCF}" srcOrd="0" destOrd="0" presId="urn:microsoft.com/office/officeart/2009/3/layout/HorizontalOrganizationChart"/>
    <dgm:cxn modelId="{026A0468-4F10-42D1-9A1E-AD1CB44D01B6}" type="presOf" srcId="{4DFD8FD5-154E-457C-B4BC-C877AE124350}" destId="{ACCFBC69-20BB-4675-8BC3-4D17E59CDE32}" srcOrd="0" destOrd="0" presId="urn:microsoft.com/office/officeart/2009/3/layout/HorizontalOrganizationChart"/>
    <dgm:cxn modelId="{24AD3153-57E3-4D1D-894B-05A94F0CD837}" srcId="{59D66C79-2E56-48D4-B3D6-36414CF5945D}" destId="{C95327C7-9E3C-490B-854C-8BF7D487B76C}" srcOrd="0" destOrd="0" parTransId="{B1BEF3EA-F312-4376-BB64-59D801419C92}" sibTransId="{ADAF202D-5BD4-43A0-96FC-BAF2AFC10F58}"/>
    <dgm:cxn modelId="{0908360E-C29D-41F3-9B4D-813522819778}" type="presOf" srcId="{C95327C7-9E3C-490B-854C-8BF7D487B76C}" destId="{51605CEC-B18B-4000-A007-C96EA9AD40BA}" srcOrd="1" destOrd="0" presId="urn:microsoft.com/office/officeart/2009/3/layout/HorizontalOrganizationChart"/>
    <dgm:cxn modelId="{6FC9BC5A-A16D-4767-9CD2-C3BFDE9ED953}" type="presOf" srcId="{005EB9A1-4453-4D21-A813-4828A3F59442}" destId="{7C5877BD-0419-4189-9D83-ABC0DAF5597E}" srcOrd="0" destOrd="0" presId="urn:microsoft.com/office/officeart/2009/3/layout/HorizontalOrganizationChart"/>
    <dgm:cxn modelId="{3ECBE83C-7E64-47AC-A610-AD8CFA8F322E}" type="presParOf" srcId="{7C5877BD-0419-4189-9D83-ABC0DAF5597E}" destId="{348F7A88-B2A3-45A1-BDD4-0742731A42F9}" srcOrd="0" destOrd="0" presId="urn:microsoft.com/office/officeart/2009/3/layout/HorizontalOrganizationChart"/>
    <dgm:cxn modelId="{5A14BC44-A012-407E-B272-D908F839B8E6}" type="presParOf" srcId="{348F7A88-B2A3-45A1-BDD4-0742731A42F9}" destId="{6EF1D178-DDAF-4755-9323-C6FF513E0EA3}" srcOrd="0" destOrd="0" presId="urn:microsoft.com/office/officeart/2009/3/layout/HorizontalOrganizationChart"/>
    <dgm:cxn modelId="{7FA6D2BF-8D6F-48E8-9F9B-0DC7E3B1293D}" type="presParOf" srcId="{6EF1D178-DDAF-4755-9323-C6FF513E0EA3}" destId="{FBAEC695-C5D7-4A5E-95AB-C21D9C2E9655}" srcOrd="0" destOrd="0" presId="urn:microsoft.com/office/officeart/2009/3/layout/HorizontalOrganizationChart"/>
    <dgm:cxn modelId="{5FC98A60-D959-46DE-86CD-82F06570BAC9}" type="presParOf" srcId="{6EF1D178-DDAF-4755-9323-C6FF513E0EA3}" destId="{EC18217C-B414-4DC7-8FFF-F47282356300}" srcOrd="1" destOrd="0" presId="urn:microsoft.com/office/officeart/2009/3/layout/HorizontalOrganizationChart"/>
    <dgm:cxn modelId="{E3107D6A-789A-46FB-8347-93249984C7FC}" type="presParOf" srcId="{348F7A88-B2A3-45A1-BDD4-0742731A42F9}" destId="{BEAD80BC-8265-40F2-886A-457BD3721D95}" srcOrd="1" destOrd="0" presId="urn:microsoft.com/office/officeart/2009/3/layout/HorizontalOrganizationChart"/>
    <dgm:cxn modelId="{5E9DB70F-E99B-4D9B-91D4-4BE5FDD5D850}" type="presParOf" srcId="{BEAD80BC-8265-40F2-886A-457BD3721D95}" destId="{C364E304-8C4B-488A-A63B-B0F4490655CC}" srcOrd="0" destOrd="0" presId="urn:microsoft.com/office/officeart/2009/3/layout/HorizontalOrganizationChart"/>
    <dgm:cxn modelId="{098A2F77-A384-48C1-8DF2-BB25A34D38B7}" type="presParOf" srcId="{BEAD80BC-8265-40F2-886A-457BD3721D95}" destId="{3E79E645-4C1B-4E12-9DE4-2B490C59ADD0}" srcOrd="1" destOrd="0" presId="urn:microsoft.com/office/officeart/2009/3/layout/HorizontalOrganizationChart"/>
    <dgm:cxn modelId="{CD2E7129-2F73-443D-9017-6F237040C7AB}" type="presParOf" srcId="{3E79E645-4C1B-4E12-9DE4-2B490C59ADD0}" destId="{A70DDDBB-33FA-4CB5-9182-4C6F46B1B34E}" srcOrd="0" destOrd="0" presId="urn:microsoft.com/office/officeart/2009/3/layout/HorizontalOrganizationChart"/>
    <dgm:cxn modelId="{42E2FBB4-1251-4AB4-9DFC-BA78060B32CF}" type="presParOf" srcId="{A70DDDBB-33FA-4CB5-9182-4C6F46B1B34E}" destId="{C26730A0-8CA3-4F44-B361-D408B2F6D824}" srcOrd="0" destOrd="0" presId="urn:microsoft.com/office/officeart/2009/3/layout/HorizontalOrganizationChart"/>
    <dgm:cxn modelId="{DDC700C3-E556-40B8-9940-8C39DA8FBA06}" type="presParOf" srcId="{A70DDDBB-33FA-4CB5-9182-4C6F46B1B34E}" destId="{51605CEC-B18B-4000-A007-C96EA9AD40BA}" srcOrd="1" destOrd="0" presId="urn:microsoft.com/office/officeart/2009/3/layout/HorizontalOrganizationChart"/>
    <dgm:cxn modelId="{FE431BE8-D041-4E8E-AFF1-70118FA86A66}" type="presParOf" srcId="{3E79E645-4C1B-4E12-9DE4-2B490C59ADD0}" destId="{2130E602-D46E-4387-BCDB-E47A3D313482}" srcOrd="1" destOrd="0" presId="urn:microsoft.com/office/officeart/2009/3/layout/HorizontalOrganizationChart"/>
    <dgm:cxn modelId="{637B5CFC-CB12-4FCC-86DD-0E482F3139BA}" type="presParOf" srcId="{2130E602-D46E-4387-BCDB-E47A3D313482}" destId="{7CD82A13-2956-4D75-B6A4-209BA9E1ACE7}" srcOrd="0" destOrd="0" presId="urn:microsoft.com/office/officeart/2009/3/layout/HorizontalOrganizationChart"/>
    <dgm:cxn modelId="{059988BD-1550-4DF8-8B79-BA8B95E3B17D}" type="presParOf" srcId="{2130E602-D46E-4387-BCDB-E47A3D313482}" destId="{36636F8A-226F-4651-9729-15080A790DEC}" srcOrd="1" destOrd="0" presId="urn:microsoft.com/office/officeart/2009/3/layout/HorizontalOrganizationChart"/>
    <dgm:cxn modelId="{78D50E7E-D6DA-42C3-96EA-5EF0925F44F9}" type="presParOf" srcId="{36636F8A-226F-4651-9729-15080A790DEC}" destId="{241153C9-51CC-4B41-A627-EB160B664E1E}" srcOrd="0" destOrd="0" presId="urn:microsoft.com/office/officeart/2009/3/layout/HorizontalOrganizationChart"/>
    <dgm:cxn modelId="{971BFA2A-BF16-4F60-9520-96719FED80FD}" type="presParOf" srcId="{241153C9-51CC-4B41-A627-EB160B664E1E}" destId="{08CE97E0-AF61-4BDB-A4A6-FC2D4F08157D}" srcOrd="0" destOrd="0" presId="urn:microsoft.com/office/officeart/2009/3/layout/HorizontalOrganizationChart"/>
    <dgm:cxn modelId="{EA0ED414-DBB5-4F66-A88C-00181B2C8688}" type="presParOf" srcId="{241153C9-51CC-4B41-A627-EB160B664E1E}" destId="{0867AA57-D65E-4F79-887A-7C2D76489F9E}" srcOrd="1" destOrd="0" presId="urn:microsoft.com/office/officeart/2009/3/layout/HorizontalOrganizationChart"/>
    <dgm:cxn modelId="{A4A1A0A7-44A4-4A86-8DCC-1462353910A0}" type="presParOf" srcId="{36636F8A-226F-4651-9729-15080A790DEC}" destId="{27504F3F-4748-4AE3-9DE8-7F539D94B480}" srcOrd="1" destOrd="0" presId="urn:microsoft.com/office/officeart/2009/3/layout/HorizontalOrganizationChart"/>
    <dgm:cxn modelId="{BF84028C-8309-4DA9-8807-E861D30D7FED}" type="presParOf" srcId="{36636F8A-226F-4651-9729-15080A790DEC}" destId="{311F6E28-7BCF-47C8-B466-3ACBF74E75FA}" srcOrd="2" destOrd="0" presId="urn:microsoft.com/office/officeart/2009/3/layout/HorizontalOrganizationChart"/>
    <dgm:cxn modelId="{F1AD7479-D9AE-4720-BF93-C0442E64F934}" type="presParOf" srcId="{2130E602-D46E-4387-BCDB-E47A3D313482}" destId="{ACCFBC69-20BB-4675-8BC3-4D17E59CDE32}" srcOrd="2" destOrd="0" presId="urn:microsoft.com/office/officeart/2009/3/layout/HorizontalOrganizationChart"/>
    <dgm:cxn modelId="{D6B2F987-CCA7-461F-96EF-CC44039D1267}" type="presParOf" srcId="{2130E602-D46E-4387-BCDB-E47A3D313482}" destId="{FE2B8CA6-8993-415D-B04E-A2AB104E7B76}" srcOrd="3" destOrd="0" presId="urn:microsoft.com/office/officeart/2009/3/layout/HorizontalOrganizationChart"/>
    <dgm:cxn modelId="{0C0048B8-E735-41EA-A08F-5E35B5915C97}" type="presParOf" srcId="{FE2B8CA6-8993-415D-B04E-A2AB104E7B76}" destId="{1C58BF5C-C2C8-4EC7-B471-3069A0F1C456}" srcOrd="0" destOrd="0" presId="urn:microsoft.com/office/officeart/2009/3/layout/HorizontalOrganizationChart"/>
    <dgm:cxn modelId="{60D44BC9-90F6-4BD1-B6EB-5DDD45872F31}" type="presParOf" srcId="{1C58BF5C-C2C8-4EC7-B471-3069A0F1C456}" destId="{5A7D5A89-9075-41D4-A611-D709EAEE61B6}" srcOrd="0" destOrd="0" presId="urn:microsoft.com/office/officeart/2009/3/layout/HorizontalOrganizationChart"/>
    <dgm:cxn modelId="{92CA45B0-60A8-48FD-A6C3-E0489E21636C}" type="presParOf" srcId="{1C58BF5C-C2C8-4EC7-B471-3069A0F1C456}" destId="{155A2C76-95E8-4C1B-A1B0-B989CE19855B}" srcOrd="1" destOrd="0" presId="urn:microsoft.com/office/officeart/2009/3/layout/HorizontalOrganizationChart"/>
    <dgm:cxn modelId="{670316BE-F682-42A2-B8AB-89FA4A7E221E}" type="presParOf" srcId="{FE2B8CA6-8993-415D-B04E-A2AB104E7B76}" destId="{C509297C-469E-4E7C-B2BE-2461C1305590}" srcOrd="1" destOrd="0" presId="urn:microsoft.com/office/officeart/2009/3/layout/HorizontalOrganizationChart"/>
    <dgm:cxn modelId="{DDFB94DA-7E41-4019-9979-60ACE7611956}" type="presParOf" srcId="{FE2B8CA6-8993-415D-B04E-A2AB104E7B76}" destId="{DF0B1E24-C83C-45DB-94A6-A9224CCF4B79}" srcOrd="2" destOrd="0" presId="urn:microsoft.com/office/officeart/2009/3/layout/HorizontalOrganizationChart"/>
    <dgm:cxn modelId="{4D9F2305-CCE4-466A-BB45-D6237572031F}" type="presParOf" srcId="{3E79E645-4C1B-4E12-9DE4-2B490C59ADD0}" destId="{4D2B7237-4BAE-4DAB-B740-71C6A2E61A4A}" srcOrd="2" destOrd="0" presId="urn:microsoft.com/office/officeart/2009/3/layout/HorizontalOrganizationChart"/>
    <dgm:cxn modelId="{EA96F7EF-8151-4EDF-8B20-FF7EB4EFC84E}" type="presParOf" srcId="{BEAD80BC-8265-40F2-886A-457BD3721D95}" destId="{BF6A6411-1C0C-403E-A645-CEAE3AB98BCF}" srcOrd="2" destOrd="0" presId="urn:microsoft.com/office/officeart/2009/3/layout/HorizontalOrganizationChart"/>
    <dgm:cxn modelId="{C7E1B397-FA8F-4F71-8524-AB78F3F0C781}" type="presParOf" srcId="{BEAD80BC-8265-40F2-886A-457BD3721D95}" destId="{E699943F-F6BD-4657-8928-6494AA6E458D}" srcOrd="3" destOrd="0" presId="urn:microsoft.com/office/officeart/2009/3/layout/HorizontalOrganizationChart"/>
    <dgm:cxn modelId="{0B994629-AA9F-4FD0-8619-C73A38360988}" type="presParOf" srcId="{E699943F-F6BD-4657-8928-6494AA6E458D}" destId="{632D93DC-8E33-497E-A88B-9BA364F11146}" srcOrd="0" destOrd="0" presId="urn:microsoft.com/office/officeart/2009/3/layout/HorizontalOrganizationChart"/>
    <dgm:cxn modelId="{2BF59D5F-CE62-46CF-8789-BF46269296E4}" type="presParOf" srcId="{632D93DC-8E33-497E-A88B-9BA364F11146}" destId="{B4DF4576-7802-40C7-A685-53E14EEA8DEB}" srcOrd="0" destOrd="0" presId="urn:microsoft.com/office/officeart/2009/3/layout/HorizontalOrganizationChart"/>
    <dgm:cxn modelId="{2F25CB20-85D4-42F4-B2FE-06B8340A90E7}" type="presParOf" srcId="{632D93DC-8E33-497E-A88B-9BA364F11146}" destId="{24D61943-3F98-4A2F-ABFD-6F5486844AB6}" srcOrd="1" destOrd="0" presId="urn:microsoft.com/office/officeart/2009/3/layout/HorizontalOrganizationChart"/>
    <dgm:cxn modelId="{2309A77A-4E58-4D95-8DD5-DC9DD396AFE8}" type="presParOf" srcId="{E699943F-F6BD-4657-8928-6494AA6E458D}" destId="{383E3B38-0B5A-4C33-93AD-A21F16E54B33}" srcOrd="1" destOrd="0" presId="urn:microsoft.com/office/officeart/2009/3/layout/HorizontalOrganizationChart"/>
    <dgm:cxn modelId="{58A39B1F-B10A-4361-B3C2-9AA1DD7865A1}" type="presParOf" srcId="{E699943F-F6BD-4657-8928-6494AA6E458D}" destId="{6E2407CA-D427-4C88-9E03-37562988DCEA}" srcOrd="2" destOrd="0" presId="urn:microsoft.com/office/officeart/2009/3/layout/HorizontalOrganizationChart"/>
    <dgm:cxn modelId="{A39EB645-B0D4-47C0-9FF2-90FE318D5C06}" type="presParOf" srcId="{BEAD80BC-8265-40F2-886A-457BD3721D95}" destId="{5AC6AF86-83AC-46C4-B1DD-40C729462ADE}" srcOrd="4" destOrd="0" presId="urn:microsoft.com/office/officeart/2009/3/layout/HorizontalOrganizationChart"/>
    <dgm:cxn modelId="{5B4291E2-57B2-474E-8D4A-0EF82F3BDAB5}" type="presParOf" srcId="{BEAD80BC-8265-40F2-886A-457BD3721D95}" destId="{041DC1C4-0C9C-451B-91E1-70D6D67AE4A4}" srcOrd="5" destOrd="0" presId="urn:microsoft.com/office/officeart/2009/3/layout/HorizontalOrganizationChart"/>
    <dgm:cxn modelId="{CD6CF3A5-75B6-47A5-9DCC-43711A88407B}" type="presParOf" srcId="{041DC1C4-0C9C-451B-91E1-70D6D67AE4A4}" destId="{0FC3C944-1247-4D57-AE51-A4E719866A70}" srcOrd="0" destOrd="0" presId="urn:microsoft.com/office/officeart/2009/3/layout/HorizontalOrganizationChart"/>
    <dgm:cxn modelId="{F6AB6BA9-58D7-456A-8328-8FC071A45AFA}" type="presParOf" srcId="{0FC3C944-1247-4D57-AE51-A4E719866A70}" destId="{038425FF-640A-44FC-A4E0-DDD35EFD0163}" srcOrd="0" destOrd="0" presId="urn:microsoft.com/office/officeart/2009/3/layout/HorizontalOrganizationChart"/>
    <dgm:cxn modelId="{2F7A6509-7FBF-49EA-A52E-D86B4E2C4243}" type="presParOf" srcId="{0FC3C944-1247-4D57-AE51-A4E719866A70}" destId="{614B93F1-47EE-40B3-B9F4-73A706B90FE1}" srcOrd="1" destOrd="0" presId="urn:microsoft.com/office/officeart/2009/3/layout/HorizontalOrganizationChart"/>
    <dgm:cxn modelId="{5ABD4E7C-2F31-4FDA-827C-29886A765C30}" type="presParOf" srcId="{041DC1C4-0C9C-451B-91E1-70D6D67AE4A4}" destId="{5E219F9B-2EA5-4E1A-8A09-0FF436870CA1}" srcOrd="1" destOrd="0" presId="urn:microsoft.com/office/officeart/2009/3/layout/HorizontalOrganizationChart"/>
    <dgm:cxn modelId="{BCAF502F-A981-4118-8FF7-4707D71C863A}" type="presParOf" srcId="{041DC1C4-0C9C-451B-91E1-70D6D67AE4A4}" destId="{ECE9ACAD-F149-4FBF-8243-21ADC4B88FD4}" srcOrd="2" destOrd="0" presId="urn:microsoft.com/office/officeart/2009/3/layout/HorizontalOrganizationChart"/>
    <dgm:cxn modelId="{D30609D3-2F68-4D67-B870-6F4ADABAB91F}" type="presParOf" srcId="{348F7A88-B2A3-45A1-BDD4-0742731A42F9}" destId="{18DA70E6-3149-4104-90A9-8D9BCA46CB4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5EB9A1-4453-4D21-A813-4828A3F5944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D66C79-2E56-48D4-B3D6-36414CF5945D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b="1" dirty="0" smtClean="0">
              <a:solidFill>
                <a:srgbClr val="254061"/>
              </a:solidFill>
            </a:rPr>
            <a:t>Asset Classes</a:t>
          </a:r>
          <a:endParaRPr lang="en-US" b="1" dirty="0">
            <a:solidFill>
              <a:srgbClr val="254061"/>
            </a:solidFill>
          </a:endParaRPr>
        </a:p>
      </dgm:t>
    </dgm:pt>
    <dgm:pt modelId="{4E366CE8-B544-49A5-B18D-43CF8BD91F36}" type="parTrans" cxnId="{E46560D1-3E1D-451B-80FC-9F6133F9B1E9}">
      <dgm:prSet/>
      <dgm:spPr/>
      <dgm:t>
        <a:bodyPr/>
        <a:lstStyle/>
        <a:p>
          <a:endParaRPr lang="en-US"/>
        </a:p>
      </dgm:t>
    </dgm:pt>
    <dgm:pt modelId="{6069B288-950E-466A-BBEE-8FEA52F30B46}" type="sibTrans" cxnId="{E46560D1-3E1D-451B-80FC-9F6133F9B1E9}">
      <dgm:prSet/>
      <dgm:spPr/>
      <dgm:t>
        <a:bodyPr/>
        <a:lstStyle/>
        <a:p>
          <a:endParaRPr lang="en-US"/>
        </a:p>
      </dgm:t>
    </dgm:pt>
    <dgm:pt modelId="{AFFF1E29-D4CF-4F6A-8738-3A119C03767D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dirty="0" smtClean="0">
              <a:solidFill>
                <a:srgbClr val="254061"/>
              </a:solidFill>
            </a:rPr>
            <a:t>Equity</a:t>
          </a:r>
          <a:endParaRPr lang="en-US" dirty="0">
            <a:solidFill>
              <a:srgbClr val="254061"/>
            </a:solidFill>
          </a:endParaRPr>
        </a:p>
      </dgm:t>
    </dgm:pt>
    <dgm:pt modelId="{7582E1CC-D45D-4BDC-8198-6323FFFAA247}" type="parTrans" cxnId="{888C0D3C-318E-4A2F-A30F-898962D91E48}">
      <dgm:prSet/>
      <dgm:spPr>
        <a:solidFill>
          <a:srgbClr val="E9D2D7"/>
        </a:solidFill>
      </dgm:spPr>
      <dgm:t>
        <a:bodyPr/>
        <a:lstStyle/>
        <a:p>
          <a:endParaRPr lang="en-US"/>
        </a:p>
      </dgm:t>
    </dgm:pt>
    <dgm:pt modelId="{E6A8C37D-9007-4A98-A586-F89D8FBF3E6D}" type="sibTrans" cxnId="{888C0D3C-318E-4A2F-A30F-898962D91E48}">
      <dgm:prSet/>
      <dgm:spPr/>
      <dgm:t>
        <a:bodyPr/>
        <a:lstStyle/>
        <a:p>
          <a:endParaRPr lang="en-US"/>
        </a:p>
      </dgm:t>
    </dgm:pt>
    <dgm:pt modelId="{FC941B1D-55B1-42B3-A093-17293E3A4242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dirty="0" smtClean="0">
              <a:solidFill>
                <a:srgbClr val="254061"/>
              </a:solidFill>
            </a:rPr>
            <a:t>Derivatives</a:t>
          </a:r>
          <a:endParaRPr lang="en-US" dirty="0">
            <a:solidFill>
              <a:srgbClr val="254061"/>
            </a:solidFill>
          </a:endParaRPr>
        </a:p>
      </dgm:t>
    </dgm:pt>
    <dgm:pt modelId="{21C27200-71EC-48B7-9B46-2D5BBDA32FFA}" type="parTrans" cxnId="{16E4FA0B-E941-4058-A829-7D16D68AED2D}">
      <dgm:prSet/>
      <dgm:spPr>
        <a:solidFill>
          <a:srgbClr val="E9D2D7"/>
        </a:solidFill>
      </dgm:spPr>
      <dgm:t>
        <a:bodyPr/>
        <a:lstStyle/>
        <a:p>
          <a:endParaRPr lang="en-US"/>
        </a:p>
      </dgm:t>
    </dgm:pt>
    <dgm:pt modelId="{635998A0-5106-4DDD-940D-036372500944}" type="sibTrans" cxnId="{16E4FA0B-E941-4058-A829-7D16D68AED2D}">
      <dgm:prSet/>
      <dgm:spPr/>
      <dgm:t>
        <a:bodyPr/>
        <a:lstStyle/>
        <a:p>
          <a:endParaRPr lang="en-US"/>
        </a:p>
      </dgm:t>
    </dgm:pt>
    <dgm:pt modelId="{C95327C7-9E3C-490B-854C-8BF7D487B76C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b="1" dirty="0" smtClean="0">
              <a:solidFill>
                <a:srgbClr val="254061"/>
              </a:solidFill>
            </a:rPr>
            <a:t>Fixed Income</a:t>
          </a:r>
          <a:endParaRPr lang="en-US" b="1" dirty="0">
            <a:solidFill>
              <a:srgbClr val="254061"/>
            </a:solidFill>
          </a:endParaRPr>
        </a:p>
      </dgm:t>
    </dgm:pt>
    <dgm:pt modelId="{B1BEF3EA-F312-4376-BB64-59D801419C92}" type="parTrans" cxnId="{24AD3153-57E3-4D1D-894B-05A94F0CD837}">
      <dgm:prSet/>
      <dgm:spPr>
        <a:solidFill>
          <a:srgbClr val="E9D2D7"/>
        </a:solidFill>
      </dgm:spPr>
      <dgm:t>
        <a:bodyPr/>
        <a:lstStyle/>
        <a:p>
          <a:endParaRPr lang="en-US"/>
        </a:p>
      </dgm:t>
    </dgm:pt>
    <dgm:pt modelId="{ADAF202D-5BD4-43A0-96FC-BAF2AFC10F58}" type="sibTrans" cxnId="{24AD3153-57E3-4D1D-894B-05A94F0CD837}">
      <dgm:prSet/>
      <dgm:spPr/>
      <dgm:t>
        <a:bodyPr/>
        <a:lstStyle/>
        <a:p>
          <a:endParaRPr lang="en-US"/>
        </a:p>
      </dgm:t>
    </dgm:pt>
    <dgm:pt modelId="{6BD2671A-9C67-4420-871B-D4AE9111CC9D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b="0" dirty="0" smtClean="0">
              <a:solidFill>
                <a:srgbClr val="254061"/>
              </a:solidFill>
            </a:rPr>
            <a:t>Money  Markets</a:t>
          </a:r>
          <a:endParaRPr lang="en-US" b="0" dirty="0">
            <a:solidFill>
              <a:srgbClr val="254061"/>
            </a:solidFill>
          </a:endParaRPr>
        </a:p>
      </dgm:t>
    </dgm:pt>
    <dgm:pt modelId="{AAA774C1-8C67-42BB-BAD4-8BD18F781A75}" type="parTrans" cxnId="{BDDD087E-6A88-4048-BBBC-0A071FEEB4AD}">
      <dgm:prSet/>
      <dgm:spPr>
        <a:solidFill>
          <a:srgbClr val="E9D2D7"/>
        </a:solidFill>
      </dgm:spPr>
      <dgm:t>
        <a:bodyPr/>
        <a:lstStyle/>
        <a:p>
          <a:endParaRPr lang="en-US"/>
        </a:p>
      </dgm:t>
    </dgm:pt>
    <dgm:pt modelId="{9ED7FA4B-1F5C-407F-AFFB-AD16FAB2095C}" type="sibTrans" cxnId="{BDDD087E-6A88-4048-BBBC-0A071FEEB4AD}">
      <dgm:prSet/>
      <dgm:spPr/>
      <dgm:t>
        <a:bodyPr/>
        <a:lstStyle/>
        <a:p>
          <a:endParaRPr lang="en-US"/>
        </a:p>
      </dgm:t>
    </dgm:pt>
    <dgm:pt modelId="{49C8C633-A525-46B4-85A8-C09D599E4BA4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b="1" dirty="0" smtClean="0">
              <a:solidFill>
                <a:srgbClr val="254061"/>
              </a:solidFill>
            </a:rPr>
            <a:t>Capital Markets</a:t>
          </a:r>
          <a:endParaRPr lang="en-US" b="1" dirty="0">
            <a:solidFill>
              <a:srgbClr val="254061"/>
            </a:solidFill>
          </a:endParaRPr>
        </a:p>
      </dgm:t>
    </dgm:pt>
    <dgm:pt modelId="{4DFD8FD5-154E-457C-B4BC-C877AE124350}" type="parTrans" cxnId="{62334E09-7FD0-4061-BE3A-1B01EAFB64A4}">
      <dgm:prSet/>
      <dgm:spPr>
        <a:solidFill>
          <a:srgbClr val="E9D2D7"/>
        </a:solidFill>
      </dgm:spPr>
      <dgm:t>
        <a:bodyPr/>
        <a:lstStyle/>
        <a:p>
          <a:endParaRPr lang="en-US"/>
        </a:p>
      </dgm:t>
    </dgm:pt>
    <dgm:pt modelId="{59EA1E45-A60C-4637-B9CF-EE8455A8521E}" type="sibTrans" cxnId="{62334E09-7FD0-4061-BE3A-1B01EAFB64A4}">
      <dgm:prSet/>
      <dgm:spPr/>
      <dgm:t>
        <a:bodyPr/>
        <a:lstStyle/>
        <a:p>
          <a:endParaRPr lang="en-US"/>
        </a:p>
      </dgm:t>
    </dgm:pt>
    <dgm:pt modelId="{7C5877BD-0419-4189-9D83-ABC0DAF5597E}" type="pres">
      <dgm:prSet presAssocID="{005EB9A1-4453-4D21-A813-4828A3F594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8F7A88-B2A3-45A1-BDD4-0742731A42F9}" type="pres">
      <dgm:prSet presAssocID="{59D66C79-2E56-48D4-B3D6-36414CF5945D}" presName="hierRoot1" presStyleCnt="0">
        <dgm:presLayoutVars>
          <dgm:hierBranch val="init"/>
        </dgm:presLayoutVars>
      </dgm:prSet>
      <dgm:spPr/>
    </dgm:pt>
    <dgm:pt modelId="{6EF1D178-DDAF-4755-9323-C6FF513E0EA3}" type="pres">
      <dgm:prSet presAssocID="{59D66C79-2E56-48D4-B3D6-36414CF5945D}" presName="rootComposite1" presStyleCnt="0"/>
      <dgm:spPr/>
    </dgm:pt>
    <dgm:pt modelId="{FBAEC695-C5D7-4A5E-95AB-C21D9C2E9655}" type="pres">
      <dgm:prSet presAssocID="{59D66C79-2E56-48D4-B3D6-36414CF5945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18217C-B414-4DC7-8FFF-F47282356300}" type="pres">
      <dgm:prSet presAssocID="{59D66C79-2E56-48D4-B3D6-36414CF5945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EAD80BC-8265-40F2-886A-457BD3721D95}" type="pres">
      <dgm:prSet presAssocID="{59D66C79-2E56-48D4-B3D6-36414CF5945D}" presName="hierChild2" presStyleCnt="0"/>
      <dgm:spPr/>
    </dgm:pt>
    <dgm:pt modelId="{C364E304-8C4B-488A-A63B-B0F4490655CC}" type="pres">
      <dgm:prSet presAssocID="{B1BEF3EA-F312-4376-BB64-59D801419C92}" presName="Name64" presStyleLbl="parChTrans1D2" presStyleIdx="0" presStyleCnt="3"/>
      <dgm:spPr/>
      <dgm:t>
        <a:bodyPr/>
        <a:lstStyle/>
        <a:p>
          <a:endParaRPr lang="en-US"/>
        </a:p>
      </dgm:t>
    </dgm:pt>
    <dgm:pt modelId="{3E79E645-4C1B-4E12-9DE4-2B490C59ADD0}" type="pres">
      <dgm:prSet presAssocID="{C95327C7-9E3C-490B-854C-8BF7D487B76C}" presName="hierRoot2" presStyleCnt="0">
        <dgm:presLayoutVars>
          <dgm:hierBranch val="init"/>
        </dgm:presLayoutVars>
      </dgm:prSet>
      <dgm:spPr/>
    </dgm:pt>
    <dgm:pt modelId="{A70DDDBB-33FA-4CB5-9182-4C6F46B1B34E}" type="pres">
      <dgm:prSet presAssocID="{C95327C7-9E3C-490B-854C-8BF7D487B76C}" presName="rootComposite" presStyleCnt="0"/>
      <dgm:spPr/>
    </dgm:pt>
    <dgm:pt modelId="{C26730A0-8CA3-4F44-B361-D408B2F6D824}" type="pres">
      <dgm:prSet presAssocID="{C95327C7-9E3C-490B-854C-8BF7D487B76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605CEC-B18B-4000-A007-C96EA9AD40BA}" type="pres">
      <dgm:prSet presAssocID="{C95327C7-9E3C-490B-854C-8BF7D487B76C}" presName="rootConnector" presStyleLbl="node2" presStyleIdx="0" presStyleCnt="3"/>
      <dgm:spPr/>
      <dgm:t>
        <a:bodyPr/>
        <a:lstStyle/>
        <a:p>
          <a:endParaRPr lang="en-US"/>
        </a:p>
      </dgm:t>
    </dgm:pt>
    <dgm:pt modelId="{2130E602-D46E-4387-BCDB-E47A3D313482}" type="pres">
      <dgm:prSet presAssocID="{C95327C7-9E3C-490B-854C-8BF7D487B76C}" presName="hierChild4" presStyleCnt="0"/>
      <dgm:spPr/>
    </dgm:pt>
    <dgm:pt modelId="{7CD82A13-2956-4D75-B6A4-209BA9E1ACE7}" type="pres">
      <dgm:prSet presAssocID="{AAA774C1-8C67-42BB-BAD4-8BD18F781A75}" presName="Name64" presStyleLbl="parChTrans1D3" presStyleIdx="0" presStyleCnt="2"/>
      <dgm:spPr/>
      <dgm:t>
        <a:bodyPr/>
        <a:lstStyle/>
        <a:p>
          <a:endParaRPr lang="en-US"/>
        </a:p>
      </dgm:t>
    </dgm:pt>
    <dgm:pt modelId="{36636F8A-226F-4651-9729-15080A790DEC}" type="pres">
      <dgm:prSet presAssocID="{6BD2671A-9C67-4420-871B-D4AE9111CC9D}" presName="hierRoot2" presStyleCnt="0">
        <dgm:presLayoutVars>
          <dgm:hierBranch val="init"/>
        </dgm:presLayoutVars>
      </dgm:prSet>
      <dgm:spPr/>
    </dgm:pt>
    <dgm:pt modelId="{241153C9-51CC-4B41-A627-EB160B664E1E}" type="pres">
      <dgm:prSet presAssocID="{6BD2671A-9C67-4420-871B-D4AE9111CC9D}" presName="rootComposite" presStyleCnt="0"/>
      <dgm:spPr/>
    </dgm:pt>
    <dgm:pt modelId="{08CE97E0-AF61-4BDB-A4A6-FC2D4F08157D}" type="pres">
      <dgm:prSet presAssocID="{6BD2671A-9C67-4420-871B-D4AE9111CC9D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67AA57-D65E-4F79-887A-7C2D76489F9E}" type="pres">
      <dgm:prSet presAssocID="{6BD2671A-9C67-4420-871B-D4AE9111CC9D}" presName="rootConnector" presStyleLbl="node3" presStyleIdx="0" presStyleCnt="2"/>
      <dgm:spPr/>
      <dgm:t>
        <a:bodyPr/>
        <a:lstStyle/>
        <a:p>
          <a:endParaRPr lang="en-US"/>
        </a:p>
      </dgm:t>
    </dgm:pt>
    <dgm:pt modelId="{27504F3F-4748-4AE3-9DE8-7F539D94B480}" type="pres">
      <dgm:prSet presAssocID="{6BD2671A-9C67-4420-871B-D4AE9111CC9D}" presName="hierChild4" presStyleCnt="0"/>
      <dgm:spPr/>
    </dgm:pt>
    <dgm:pt modelId="{311F6E28-7BCF-47C8-B466-3ACBF74E75FA}" type="pres">
      <dgm:prSet presAssocID="{6BD2671A-9C67-4420-871B-D4AE9111CC9D}" presName="hierChild5" presStyleCnt="0"/>
      <dgm:spPr/>
    </dgm:pt>
    <dgm:pt modelId="{ACCFBC69-20BB-4675-8BC3-4D17E59CDE32}" type="pres">
      <dgm:prSet presAssocID="{4DFD8FD5-154E-457C-B4BC-C877AE124350}" presName="Name64" presStyleLbl="parChTrans1D3" presStyleIdx="1" presStyleCnt="2"/>
      <dgm:spPr/>
      <dgm:t>
        <a:bodyPr/>
        <a:lstStyle/>
        <a:p>
          <a:endParaRPr lang="en-US"/>
        </a:p>
      </dgm:t>
    </dgm:pt>
    <dgm:pt modelId="{FE2B8CA6-8993-415D-B04E-A2AB104E7B76}" type="pres">
      <dgm:prSet presAssocID="{49C8C633-A525-46B4-85A8-C09D599E4BA4}" presName="hierRoot2" presStyleCnt="0">
        <dgm:presLayoutVars>
          <dgm:hierBranch val="init"/>
        </dgm:presLayoutVars>
      </dgm:prSet>
      <dgm:spPr/>
    </dgm:pt>
    <dgm:pt modelId="{1C58BF5C-C2C8-4EC7-B471-3069A0F1C456}" type="pres">
      <dgm:prSet presAssocID="{49C8C633-A525-46B4-85A8-C09D599E4BA4}" presName="rootComposite" presStyleCnt="0"/>
      <dgm:spPr/>
    </dgm:pt>
    <dgm:pt modelId="{5A7D5A89-9075-41D4-A611-D709EAEE61B6}" type="pres">
      <dgm:prSet presAssocID="{49C8C633-A525-46B4-85A8-C09D599E4BA4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5A2C76-95E8-4C1B-A1B0-B989CE19855B}" type="pres">
      <dgm:prSet presAssocID="{49C8C633-A525-46B4-85A8-C09D599E4BA4}" presName="rootConnector" presStyleLbl="node3" presStyleIdx="1" presStyleCnt="2"/>
      <dgm:spPr/>
      <dgm:t>
        <a:bodyPr/>
        <a:lstStyle/>
        <a:p>
          <a:endParaRPr lang="en-US"/>
        </a:p>
      </dgm:t>
    </dgm:pt>
    <dgm:pt modelId="{C509297C-469E-4E7C-B2BE-2461C1305590}" type="pres">
      <dgm:prSet presAssocID="{49C8C633-A525-46B4-85A8-C09D599E4BA4}" presName="hierChild4" presStyleCnt="0"/>
      <dgm:spPr/>
    </dgm:pt>
    <dgm:pt modelId="{DF0B1E24-C83C-45DB-94A6-A9224CCF4B79}" type="pres">
      <dgm:prSet presAssocID="{49C8C633-A525-46B4-85A8-C09D599E4BA4}" presName="hierChild5" presStyleCnt="0"/>
      <dgm:spPr/>
    </dgm:pt>
    <dgm:pt modelId="{4D2B7237-4BAE-4DAB-B740-71C6A2E61A4A}" type="pres">
      <dgm:prSet presAssocID="{C95327C7-9E3C-490B-854C-8BF7D487B76C}" presName="hierChild5" presStyleCnt="0"/>
      <dgm:spPr/>
    </dgm:pt>
    <dgm:pt modelId="{BF6A6411-1C0C-403E-A645-CEAE3AB98BCF}" type="pres">
      <dgm:prSet presAssocID="{7582E1CC-D45D-4BDC-8198-6323FFFAA247}" presName="Name64" presStyleLbl="parChTrans1D2" presStyleIdx="1" presStyleCnt="3"/>
      <dgm:spPr/>
      <dgm:t>
        <a:bodyPr/>
        <a:lstStyle/>
        <a:p>
          <a:endParaRPr lang="en-US"/>
        </a:p>
      </dgm:t>
    </dgm:pt>
    <dgm:pt modelId="{E699943F-F6BD-4657-8928-6494AA6E458D}" type="pres">
      <dgm:prSet presAssocID="{AFFF1E29-D4CF-4F6A-8738-3A119C03767D}" presName="hierRoot2" presStyleCnt="0">
        <dgm:presLayoutVars>
          <dgm:hierBranch val="init"/>
        </dgm:presLayoutVars>
      </dgm:prSet>
      <dgm:spPr/>
    </dgm:pt>
    <dgm:pt modelId="{632D93DC-8E33-497E-A88B-9BA364F11146}" type="pres">
      <dgm:prSet presAssocID="{AFFF1E29-D4CF-4F6A-8738-3A119C03767D}" presName="rootComposite" presStyleCnt="0"/>
      <dgm:spPr/>
    </dgm:pt>
    <dgm:pt modelId="{B4DF4576-7802-40C7-A685-53E14EEA8DEB}" type="pres">
      <dgm:prSet presAssocID="{AFFF1E29-D4CF-4F6A-8738-3A119C03767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D61943-3F98-4A2F-ABFD-6F5486844AB6}" type="pres">
      <dgm:prSet presAssocID="{AFFF1E29-D4CF-4F6A-8738-3A119C03767D}" presName="rootConnector" presStyleLbl="node2" presStyleIdx="1" presStyleCnt="3"/>
      <dgm:spPr/>
      <dgm:t>
        <a:bodyPr/>
        <a:lstStyle/>
        <a:p>
          <a:endParaRPr lang="en-US"/>
        </a:p>
      </dgm:t>
    </dgm:pt>
    <dgm:pt modelId="{383E3B38-0B5A-4C33-93AD-A21F16E54B33}" type="pres">
      <dgm:prSet presAssocID="{AFFF1E29-D4CF-4F6A-8738-3A119C03767D}" presName="hierChild4" presStyleCnt="0"/>
      <dgm:spPr/>
    </dgm:pt>
    <dgm:pt modelId="{6E2407CA-D427-4C88-9E03-37562988DCEA}" type="pres">
      <dgm:prSet presAssocID="{AFFF1E29-D4CF-4F6A-8738-3A119C03767D}" presName="hierChild5" presStyleCnt="0"/>
      <dgm:spPr/>
    </dgm:pt>
    <dgm:pt modelId="{5AC6AF86-83AC-46C4-B1DD-40C729462ADE}" type="pres">
      <dgm:prSet presAssocID="{21C27200-71EC-48B7-9B46-2D5BBDA32FFA}" presName="Name64" presStyleLbl="parChTrans1D2" presStyleIdx="2" presStyleCnt="3"/>
      <dgm:spPr/>
      <dgm:t>
        <a:bodyPr/>
        <a:lstStyle/>
        <a:p>
          <a:endParaRPr lang="en-US"/>
        </a:p>
      </dgm:t>
    </dgm:pt>
    <dgm:pt modelId="{041DC1C4-0C9C-451B-91E1-70D6D67AE4A4}" type="pres">
      <dgm:prSet presAssocID="{FC941B1D-55B1-42B3-A093-17293E3A4242}" presName="hierRoot2" presStyleCnt="0">
        <dgm:presLayoutVars>
          <dgm:hierBranch val="init"/>
        </dgm:presLayoutVars>
      </dgm:prSet>
      <dgm:spPr/>
    </dgm:pt>
    <dgm:pt modelId="{0FC3C944-1247-4D57-AE51-A4E719866A70}" type="pres">
      <dgm:prSet presAssocID="{FC941B1D-55B1-42B3-A093-17293E3A4242}" presName="rootComposite" presStyleCnt="0"/>
      <dgm:spPr/>
    </dgm:pt>
    <dgm:pt modelId="{038425FF-640A-44FC-A4E0-DDD35EFD0163}" type="pres">
      <dgm:prSet presAssocID="{FC941B1D-55B1-42B3-A093-17293E3A424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4B93F1-47EE-40B3-B9F4-73A706B90FE1}" type="pres">
      <dgm:prSet presAssocID="{FC941B1D-55B1-42B3-A093-17293E3A4242}" presName="rootConnector" presStyleLbl="node2" presStyleIdx="2" presStyleCnt="3"/>
      <dgm:spPr/>
      <dgm:t>
        <a:bodyPr/>
        <a:lstStyle/>
        <a:p>
          <a:endParaRPr lang="en-US"/>
        </a:p>
      </dgm:t>
    </dgm:pt>
    <dgm:pt modelId="{5E219F9B-2EA5-4E1A-8A09-0FF436870CA1}" type="pres">
      <dgm:prSet presAssocID="{FC941B1D-55B1-42B3-A093-17293E3A4242}" presName="hierChild4" presStyleCnt="0"/>
      <dgm:spPr/>
    </dgm:pt>
    <dgm:pt modelId="{ECE9ACAD-F149-4FBF-8243-21ADC4B88FD4}" type="pres">
      <dgm:prSet presAssocID="{FC941B1D-55B1-42B3-A093-17293E3A4242}" presName="hierChild5" presStyleCnt="0"/>
      <dgm:spPr/>
    </dgm:pt>
    <dgm:pt modelId="{18DA70E6-3149-4104-90A9-8D9BCA46CB40}" type="pres">
      <dgm:prSet presAssocID="{59D66C79-2E56-48D4-B3D6-36414CF5945D}" presName="hierChild3" presStyleCnt="0"/>
      <dgm:spPr/>
    </dgm:pt>
  </dgm:ptLst>
  <dgm:cxnLst>
    <dgm:cxn modelId="{B4D50896-33BE-4B1C-A0C6-365572597C6F}" type="presOf" srcId="{6BD2671A-9C67-4420-871B-D4AE9111CC9D}" destId="{0867AA57-D65E-4F79-887A-7C2D76489F9E}" srcOrd="1" destOrd="0" presId="urn:microsoft.com/office/officeart/2009/3/layout/HorizontalOrganizationChart"/>
    <dgm:cxn modelId="{492E2121-AB81-4E57-AFA4-4EF6265FDF7C}" type="presOf" srcId="{AFFF1E29-D4CF-4F6A-8738-3A119C03767D}" destId="{B4DF4576-7802-40C7-A685-53E14EEA8DEB}" srcOrd="0" destOrd="0" presId="urn:microsoft.com/office/officeart/2009/3/layout/HorizontalOrganizationChart"/>
    <dgm:cxn modelId="{16E4FA0B-E941-4058-A829-7D16D68AED2D}" srcId="{59D66C79-2E56-48D4-B3D6-36414CF5945D}" destId="{FC941B1D-55B1-42B3-A093-17293E3A4242}" srcOrd="2" destOrd="0" parTransId="{21C27200-71EC-48B7-9B46-2D5BBDA32FFA}" sibTransId="{635998A0-5106-4DDD-940D-036372500944}"/>
    <dgm:cxn modelId="{440FB94B-FDCD-4A34-B1CA-133ED0A3223B}" type="presOf" srcId="{AAA774C1-8C67-42BB-BAD4-8BD18F781A75}" destId="{7CD82A13-2956-4D75-B6A4-209BA9E1ACE7}" srcOrd="0" destOrd="0" presId="urn:microsoft.com/office/officeart/2009/3/layout/HorizontalOrganizationChart"/>
    <dgm:cxn modelId="{BDDD087E-6A88-4048-BBBC-0A071FEEB4AD}" srcId="{C95327C7-9E3C-490B-854C-8BF7D487B76C}" destId="{6BD2671A-9C67-4420-871B-D4AE9111CC9D}" srcOrd="0" destOrd="0" parTransId="{AAA774C1-8C67-42BB-BAD4-8BD18F781A75}" sibTransId="{9ED7FA4B-1F5C-407F-AFFB-AD16FAB2095C}"/>
    <dgm:cxn modelId="{C5A344F4-1804-4C39-A9A6-833AEB2B9C5D}" type="presOf" srcId="{4DFD8FD5-154E-457C-B4BC-C877AE124350}" destId="{ACCFBC69-20BB-4675-8BC3-4D17E59CDE32}" srcOrd="0" destOrd="0" presId="urn:microsoft.com/office/officeart/2009/3/layout/HorizontalOrganizationChart"/>
    <dgm:cxn modelId="{C63302F1-C19D-467A-9D22-23EEB1205FE9}" type="presOf" srcId="{49C8C633-A525-46B4-85A8-C09D599E4BA4}" destId="{155A2C76-95E8-4C1B-A1B0-B989CE19855B}" srcOrd="1" destOrd="0" presId="urn:microsoft.com/office/officeart/2009/3/layout/HorizontalOrganizationChart"/>
    <dgm:cxn modelId="{8E002930-775A-4378-B4D0-624263219E5D}" type="presOf" srcId="{59D66C79-2E56-48D4-B3D6-36414CF5945D}" destId="{EC18217C-B414-4DC7-8FFF-F47282356300}" srcOrd="1" destOrd="0" presId="urn:microsoft.com/office/officeart/2009/3/layout/HorizontalOrganizationChart"/>
    <dgm:cxn modelId="{24AD3153-57E3-4D1D-894B-05A94F0CD837}" srcId="{59D66C79-2E56-48D4-B3D6-36414CF5945D}" destId="{C95327C7-9E3C-490B-854C-8BF7D487B76C}" srcOrd="0" destOrd="0" parTransId="{B1BEF3EA-F312-4376-BB64-59D801419C92}" sibTransId="{ADAF202D-5BD4-43A0-96FC-BAF2AFC10F58}"/>
    <dgm:cxn modelId="{62334E09-7FD0-4061-BE3A-1B01EAFB64A4}" srcId="{C95327C7-9E3C-490B-854C-8BF7D487B76C}" destId="{49C8C633-A525-46B4-85A8-C09D599E4BA4}" srcOrd="1" destOrd="0" parTransId="{4DFD8FD5-154E-457C-B4BC-C877AE124350}" sibTransId="{59EA1E45-A60C-4637-B9CF-EE8455A8521E}"/>
    <dgm:cxn modelId="{5A99EC78-7195-4357-8CCD-ECECDC33D8B1}" type="presOf" srcId="{21C27200-71EC-48B7-9B46-2D5BBDA32FFA}" destId="{5AC6AF86-83AC-46C4-B1DD-40C729462ADE}" srcOrd="0" destOrd="0" presId="urn:microsoft.com/office/officeart/2009/3/layout/HorizontalOrganizationChart"/>
    <dgm:cxn modelId="{E46560D1-3E1D-451B-80FC-9F6133F9B1E9}" srcId="{005EB9A1-4453-4D21-A813-4828A3F59442}" destId="{59D66C79-2E56-48D4-B3D6-36414CF5945D}" srcOrd="0" destOrd="0" parTransId="{4E366CE8-B544-49A5-B18D-43CF8BD91F36}" sibTransId="{6069B288-950E-466A-BBEE-8FEA52F30B46}"/>
    <dgm:cxn modelId="{5797260A-C028-4686-9EAA-E69B5A2526DC}" type="presOf" srcId="{AFFF1E29-D4CF-4F6A-8738-3A119C03767D}" destId="{24D61943-3F98-4A2F-ABFD-6F5486844AB6}" srcOrd="1" destOrd="0" presId="urn:microsoft.com/office/officeart/2009/3/layout/HorizontalOrganizationChart"/>
    <dgm:cxn modelId="{7B2F7DF6-C35A-4806-B133-8CBF269701DD}" type="presOf" srcId="{005EB9A1-4453-4D21-A813-4828A3F59442}" destId="{7C5877BD-0419-4189-9D83-ABC0DAF5597E}" srcOrd="0" destOrd="0" presId="urn:microsoft.com/office/officeart/2009/3/layout/HorizontalOrganizationChart"/>
    <dgm:cxn modelId="{ECCF467C-3E1F-49B5-94A3-7CBC245E97B6}" type="presOf" srcId="{FC941B1D-55B1-42B3-A093-17293E3A4242}" destId="{038425FF-640A-44FC-A4E0-DDD35EFD0163}" srcOrd="0" destOrd="0" presId="urn:microsoft.com/office/officeart/2009/3/layout/HorizontalOrganizationChart"/>
    <dgm:cxn modelId="{888C0D3C-318E-4A2F-A30F-898962D91E48}" srcId="{59D66C79-2E56-48D4-B3D6-36414CF5945D}" destId="{AFFF1E29-D4CF-4F6A-8738-3A119C03767D}" srcOrd="1" destOrd="0" parTransId="{7582E1CC-D45D-4BDC-8198-6323FFFAA247}" sibTransId="{E6A8C37D-9007-4A98-A586-F89D8FBF3E6D}"/>
    <dgm:cxn modelId="{AD69BC09-B064-4910-8275-D4FB3EE46ADC}" type="presOf" srcId="{59D66C79-2E56-48D4-B3D6-36414CF5945D}" destId="{FBAEC695-C5D7-4A5E-95AB-C21D9C2E9655}" srcOrd="0" destOrd="0" presId="urn:microsoft.com/office/officeart/2009/3/layout/HorizontalOrganizationChart"/>
    <dgm:cxn modelId="{0D3A1046-E33F-4EE6-96B5-274D46A4C763}" type="presOf" srcId="{6BD2671A-9C67-4420-871B-D4AE9111CC9D}" destId="{08CE97E0-AF61-4BDB-A4A6-FC2D4F08157D}" srcOrd="0" destOrd="0" presId="urn:microsoft.com/office/officeart/2009/3/layout/HorizontalOrganizationChart"/>
    <dgm:cxn modelId="{1195F514-694F-4ABB-A580-D685B650EBCB}" type="presOf" srcId="{FC941B1D-55B1-42B3-A093-17293E3A4242}" destId="{614B93F1-47EE-40B3-B9F4-73A706B90FE1}" srcOrd="1" destOrd="0" presId="urn:microsoft.com/office/officeart/2009/3/layout/HorizontalOrganizationChart"/>
    <dgm:cxn modelId="{7B1DF771-C155-4B77-A9FC-D404993E64D7}" type="presOf" srcId="{7582E1CC-D45D-4BDC-8198-6323FFFAA247}" destId="{BF6A6411-1C0C-403E-A645-CEAE3AB98BCF}" srcOrd="0" destOrd="0" presId="urn:microsoft.com/office/officeart/2009/3/layout/HorizontalOrganizationChart"/>
    <dgm:cxn modelId="{73CE0A56-D9A9-484C-9D41-AB2BC07E2446}" type="presOf" srcId="{B1BEF3EA-F312-4376-BB64-59D801419C92}" destId="{C364E304-8C4B-488A-A63B-B0F4490655CC}" srcOrd="0" destOrd="0" presId="urn:microsoft.com/office/officeart/2009/3/layout/HorizontalOrganizationChart"/>
    <dgm:cxn modelId="{E905631E-1688-49A9-B005-970715F5E76D}" type="presOf" srcId="{C95327C7-9E3C-490B-854C-8BF7D487B76C}" destId="{C26730A0-8CA3-4F44-B361-D408B2F6D824}" srcOrd="0" destOrd="0" presId="urn:microsoft.com/office/officeart/2009/3/layout/HorizontalOrganizationChart"/>
    <dgm:cxn modelId="{20A3ABEE-1D30-495E-AC3A-9C6BD8064928}" type="presOf" srcId="{49C8C633-A525-46B4-85A8-C09D599E4BA4}" destId="{5A7D5A89-9075-41D4-A611-D709EAEE61B6}" srcOrd="0" destOrd="0" presId="urn:microsoft.com/office/officeart/2009/3/layout/HorizontalOrganizationChart"/>
    <dgm:cxn modelId="{67E9008D-4ED2-486A-9185-0A4EC804CCF4}" type="presOf" srcId="{C95327C7-9E3C-490B-854C-8BF7D487B76C}" destId="{51605CEC-B18B-4000-A007-C96EA9AD40BA}" srcOrd="1" destOrd="0" presId="urn:microsoft.com/office/officeart/2009/3/layout/HorizontalOrganizationChart"/>
    <dgm:cxn modelId="{B416C0C6-BEB6-483F-BB56-DF83BF954DAC}" type="presParOf" srcId="{7C5877BD-0419-4189-9D83-ABC0DAF5597E}" destId="{348F7A88-B2A3-45A1-BDD4-0742731A42F9}" srcOrd="0" destOrd="0" presId="urn:microsoft.com/office/officeart/2009/3/layout/HorizontalOrganizationChart"/>
    <dgm:cxn modelId="{52A6B452-072A-4161-85A4-1DECCAF699DD}" type="presParOf" srcId="{348F7A88-B2A3-45A1-BDD4-0742731A42F9}" destId="{6EF1D178-DDAF-4755-9323-C6FF513E0EA3}" srcOrd="0" destOrd="0" presId="urn:microsoft.com/office/officeart/2009/3/layout/HorizontalOrganizationChart"/>
    <dgm:cxn modelId="{DAD9B851-8E09-4724-8306-FECC65CA4A99}" type="presParOf" srcId="{6EF1D178-DDAF-4755-9323-C6FF513E0EA3}" destId="{FBAEC695-C5D7-4A5E-95AB-C21D9C2E9655}" srcOrd="0" destOrd="0" presId="urn:microsoft.com/office/officeart/2009/3/layout/HorizontalOrganizationChart"/>
    <dgm:cxn modelId="{442D93A9-C9F3-4B7A-A927-B2BD3BB196BD}" type="presParOf" srcId="{6EF1D178-DDAF-4755-9323-C6FF513E0EA3}" destId="{EC18217C-B414-4DC7-8FFF-F47282356300}" srcOrd="1" destOrd="0" presId="urn:microsoft.com/office/officeart/2009/3/layout/HorizontalOrganizationChart"/>
    <dgm:cxn modelId="{92471158-4DBC-4662-A0B6-F5299EC8A5FE}" type="presParOf" srcId="{348F7A88-B2A3-45A1-BDD4-0742731A42F9}" destId="{BEAD80BC-8265-40F2-886A-457BD3721D95}" srcOrd="1" destOrd="0" presId="urn:microsoft.com/office/officeart/2009/3/layout/HorizontalOrganizationChart"/>
    <dgm:cxn modelId="{1AAC923F-A601-46A1-B6A7-966F65662249}" type="presParOf" srcId="{BEAD80BC-8265-40F2-886A-457BD3721D95}" destId="{C364E304-8C4B-488A-A63B-B0F4490655CC}" srcOrd="0" destOrd="0" presId="urn:microsoft.com/office/officeart/2009/3/layout/HorizontalOrganizationChart"/>
    <dgm:cxn modelId="{11CAF4EB-5502-44DF-B529-579DEA36C769}" type="presParOf" srcId="{BEAD80BC-8265-40F2-886A-457BD3721D95}" destId="{3E79E645-4C1B-4E12-9DE4-2B490C59ADD0}" srcOrd="1" destOrd="0" presId="urn:microsoft.com/office/officeart/2009/3/layout/HorizontalOrganizationChart"/>
    <dgm:cxn modelId="{0EA06E6F-9B86-4C78-95D5-92E506288C23}" type="presParOf" srcId="{3E79E645-4C1B-4E12-9DE4-2B490C59ADD0}" destId="{A70DDDBB-33FA-4CB5-9182-4C6F46B1B34E}" srcOrd="0" destOrd="0" presId="urn:microsoft.com/office/officeart/2009/3/layout/HorizontalOrganizationChart"/>
    <dgm:cxn modelId="{F2BF53F1-D076-4620-AFF3-214D70C8E220}" type="presParOf" srcId="{A70DDDBB-33FA-4CB5-9182-4C6F46B1B34E}" destId="{C26730A0-8CA3-4F44-B361-D408B2F6D824}" srcOrd="0" destOrd="0" presId="urn:microsoft.com/office/officeart/2009/3/layout/HorizontalOrganizationChart"/>
    <dgm:cxn modelId="{E5F371F2-32AD-4A53-A302-F3B1351A831D}" type="presParOf" srcId="{A70DDDBB-33FA-4CB5-9182-4C6F46B1B34E}" destId="{51605CEC-B18B-4000-A007-C96EA9AD40BA}" srcOrd="1" destOrd="0" presId="urn:microsoft.com/office/officeart/2009/3/layout/HorizontalOrganizationChart"/>
    <dgm:cxn modelId="{9AE0C974-C6D5-4B81-9ABC-14B85AEC6CFA}" type="presParOf" srcId="{3E79E645-4C1B-4E12-9DE4-2B490C59ADD0}" destId="{2130E602-D46E-4387-BCDB-E47A3D313482}" srcOrd="1" destOrd="0" presId="urn:microsoft.com/office/officeart/2009/3/layout/HorizontalOrganizationChart"/>
    <dgm:cxn modelId="{9F783F86-EE3E-4690-BBEC-1C835BCAF0F8}" type="presParOf" srcId="{2130E602-D46E-4387-BCDB-E47A3D313482}" destId="{7CD82A13-2956-4D75-B6A4-209BA9E1ACE7}" srcOrd="0" destOrd="0" presId="urn:microsoft.com/office/officeart/2009/3/layout/HorizontalOrganizationChart"/>
    <dgm:cxn modelId="{F862275B-2628-4EAC-B938-7ADD7A3BB300}" type="presParOf" srcId="{2130E602-D46E-4387-BCDB-E47A3D313482}" destId="{36636F8A-226F-4651-9729-15080A790DEC}" srcOrd="1" destOrd="0" presId="urn:microsoft.com/office/officeart/2009/3/layout/HorizontalOrganizationChart"/>
    <dgm:cxn modelId="{76A73E0A-4452-42A4-BA5F-7C338D605410}" type="presParOf" srcId="{36636F8A-226F-4651-9729-15080A790DEC}" destId="{241153C9-51CC-4B41-A627-EB160B664E1E}" srcOrd="0" destOrd="0" presId="urn:microsoft.com/office/officeart/2009/3/layout/HorizontalOrganizationChart"/>
    <dgm:cxn modelId="{AD02AA6A-81FD-49ED-BF60-DD50FCECEE6A}" type="presParOf" srcId="{241153C9-51CC-4B41-A627-EB160B664E1E}" destId="{08CE97E0-AF61-4BDB-A4A6-FC2D4F08157D}" srcOrd="0" destOrd="0" presId="urn:microsoft.com/office/officeart/2009/3/layout/HorizontalOrganizationChart"/>
    <dgm:cxn modelId="{16A927B6-C73A-47A4-B6F1-9D0ECB783C8C}" type="presParOf" srcId="{241153C9-51CC-4B41-A627-EB160B664E1E}" destId="{0867AA57-D65E-4F79-887A-7C2D76489F9E}" srcOrd="1" destOrd="0" presId="urn:microsoft.com/office/officeart/2009/3/layout/HorizontalOrganizationChart"/>
    <dgm:cxn modelId="{3E5DA325-2234-4BC9-9C25-AC880F0FBF5B}" type="presParOf" srcId="{36636F8A-226F-4651-9729-15080A790DEC}" destId="{27504F3F-4748-4AE3-9DE8-7F539D94B480}" srcOrd="1" destOrd="0" presId="urn:microsoft.com/office/officeart/2009/3/layout/HorizontalOrganizationChart"/>
    <dgm:cxn modelId="{6AA49E3D-B3F8-4B2C-9397-E1CC19F0AE84}" type="presParOf" srcId="{36636F8A-226F-4651-9729-15080A790DEC}" destId="{311F6E28-7BCF-47C8-B466-3ACBF74E75FA}" srcOrd="2" destOrd="0" presId="urn:microsoft.com/office/officeart/2009/3/layout/HorizontalOrganizationChart"/>
    <dgm:cxn modelId="{C2C09BF4-C5E5-46AC-8114-31C44FB94013}" type="presParOf" srcId="{2130E602-D46E-4387-BCDB-E47A3D313482}" destId="{ACCFBC69-20BB-4675-8BC3-4D17E59CDE32}" srcOrd="2" destOrd="0" presId="urn:microsoft.com/office/officeart/2009/3/layout/HorizontalOrganizationChart"/>
    <dgm:cxn modelId="{FEDEF144-1463-495E-9D04-8F8342B0BF44}" type="presParOf" srcId="{2130E602-D46E-4387-BCDB-E47A3D313482}" destId="{FE2B8CA6-8993-415D-B04E-A2AB104E7B76}" srcOrd="3" destOrd="0" presId="urn:microsoft.com/office/officeart/2009/3/layout/HorizontalOrganizationChart"/>
    <dgm:cxn modelId="{E5E41A07-F3E5-47C9-9F7F-A191D7647B04}" type="presParOf" srcId="{FE2B8CA6-8993-415D-B04E-A2AB104E7B76}" destId="{1C58BF5C-C2C8-4EC7-B471-3069A0F1C456}" srcOrd="0" destOrd="0" presId="urn:microsoft.com/office/officeart/2009/3/layout/HorizontalOrganizationChart"/>
    <dgm:cxn modelId="{4D5A710D-6FB3-4F38-BDD7-5950E67C4F0E}" type="presParOf" srcId="{1C58BF5C-C2C8-4EC7-B471-3069A0F1C456}" destId="{5A7D5A89-9075-41D4-A611-D709EAEE61B6}" srcOrd="0" destOrd="0" presId="urn:microsoft.com/office/officeart/2009/3/layout/HorizontalOrganizationChart"/>
    <dgm:cxn modelId="{4D247B5C-086D-49B0-B176-5ADF3D716661}" type="presParOf" srcId="{1C58BF5C-C2C8-4EC7-B471-3069A0F1C456}" destId="{155A2C76-95E8-4C1B-A1B0-B989CE19855B}" srcOrd="1" destOrd="0" presId="urn:microsoft.com/office/officeart/2009/3/layout/HorizontalOrganizationChart"/>
    <dgm:cxn modelId="{DAFF6951-DE1C-4C1A-9840-7441CF80D903}" type="presParOf" srcId="{FE2B8CA6-8993-415D-B04E-A2AB104E7B76}" destId="{C509297C-469E-4E7C-B2BE-2461C1305590}" srcOrd="1" destOrd="0" presId="urn:microsoft.com/office/officeart/2009/3/layout/HorizontalOrganizationChart"/>
    <dgm:cxn modelId="{C441D82B-820C-4DF1-8D49-2D87B7F808D0}" type="presParOf" srcId="{FE2B8CA6-8993-415D-B04E-A2AB104E7B76}" destId="{DF0B1E24-C83C-45DB-94A6-A9224CCF4B79}" srcOrd="2" destOrd="0" presId="urn:microsoft.com/office/officeart/2009/3/layout/HorizontalOrganizationChart"/>
    <dgm:cxn modelId="{D8BE764E-3D4A-4602-8BBA-E985A79677AF}" type="presParOf" srcId="{3E79E645-4C1B-4E12-9DE4-2B490C59ADD0}" destId="{4D2B7237-4BAE-4DAB-B740-71C6A2E61A4A}" srcOrd="2" destOrd="0" presId="urn:microsoft.com/office/officeart/2009/3/layout/HorizontalOrganizationChart"/>
    <dgm:cxn modelId="{27897BE5-2D34-400E-BA27-6F1214D55C05}" type="presParOf" srcId="{BEAD80BC-8265-40F2-886A-457BD3721D95}" destId="{BF6A6411-1C0C-403E-A645-CEAE3AB98BCF}" srcOrd="2" destOrd="0" presId="urn:microsoft.com/office/officeart/2009/3/layout/HorizontalOrganizationChart"/>
    <dgm:cxn modelId="{564AD064-235F-428C-80AD-C429F0301529}" type="presParOf" srcId="{BEAD80BC-8265-40F2-886A-457BD3721D95}" destId="{E699943F-F6BD-4657-8928-6494AA6E458D}" srcOrd="3" destOrd="0" presId="urn:microsoft.com/office/officeart/2009/3/layout/HorizontalOrganizationChart"/>
    <dgm:cxn modelId="{9A80B7BA-2B49-4CC6-9547-B6E2FB0896EE}" type="presParOf" srcId="{E699943F-F6BD-4657-8928-6494AA6E458D}" destId="{632D93DC-8E33-497E-A88B-9BA364F11146}" srcOrd="0" destOrd="0" presId="urn:microsoft.com/office/officeart/2009/3/layout/HorizontalOrganizationChart"/>
    <dgm:cxn modelId="{F45C9AAB-EB78-45E9-8E44-3FD257D7091C}" type="presParOf" srcId="{632D93DC-8E33-497E-A88B-9BA364F11146}" destId="{B4DF4576-7802-40C7-A685-53E14EEA8DEB}" srcOrd="0" destOrd="0" presId="urn:microsoft.com/office/officeart/2009/3/layout/HorizontalOrganizationChart"/>
    <dgm:cxn modelId="{E5FF52A1-B7AE-4A41-B80D-02C8AFC815D1}" type="presParOf" srcId="{632D93DC-8E33-497E-A88B-9BA364F11146}" destId="{24D61943-3F98-4A2F-ABFD-6F5486844AB6}" srcOrd="1" destOrd="0" presId="urn:microsoft.com/office/officeart/2009/3/layout/HorizontalOrganizationChart"/>
    <dgm:cxn modelId="{E54A2F7B-AFD8-4EA4-8AE7-6F7EB913DBBC}" type="presParOf" srcId="{E699943F-F6BD-4657-8928-6494AA6E458D}" destId="{383E3B38-0B5A-4C33-93AD-A21F16E54B33}" srcOrd="1" destOrd="0" presId="urn:microsoft.com/office/officeart/2009/3/layout/HorizontalOrganizationChart"/>
    <dgm:cxn modelId="{85264144-072B-44BA-9D39-84E84B919B39}" type="presParOf" srcId="{E699943F-F6BD-4657-8928-6494AA6E458D}" destId="{6E2407CA-D427-4C88-9E03-37562988DCEA}" srcOrd="2" destOrd="0" presId="urn:microsoft.com/office/officeart/2009/3/layout/HorizontalOrganizationChart"/>
    <dgm:cxn modelId="{54146769-6430-47FD-BBBF-2CB91D794FA7}" type="presParOf" srcId="{BEAD80BC-8265-40F2-886A-457BD3721D95}" destId="{5AC6AF86-83AC-46C4-B1DD-40C729462ADE}" srcOrd="4" destOrd="0" presId="urn:microsoft.com/office/officeart/2009/3/layout/HorizontalOrganizationChart"/>
    <dgm:cxn modelId="{678489A7-C8B9-4CF0-B236-FFC996583E8B}" type="presParOf" srcId="{BEAD80BC-8265-40F2-886A-457BD3721D95}" destId="{041DC1C4-0C9C-451B-91E1-70D6D67AE4A4}" srcOrd="5" destOrd="0" presId="urn:microsoft.com/office/officeart/2009/3/layout/HorizontalOrganizationChart"/>
    <dgm:cxn modelId="{0FBDD825-90A3-4760-843F-357287696005}" type="presParOf" srcId="{041DC1C4-0C9C-451B-91E1-70D6D67AE4A4}" destId="{0FC3C944-1247-4D57-AE51-A4E719866A70}" srcOrd="0" destOrd="0" presId="urn:microsoft.com/office/officeart/2009/3/layout/HorizontalOrganizationChart"/>
    <dgm:cxn modelId="{A029D2BC-05C7-4414-845D-76D4ECB03699}" type="presParOf" srcId="{0FC3C944-1247-4D57-AE51-A4E719866A70}" destId="{038425FF-640A-44FC-A4E0-DDD35EFD0163}" srcOrd="0" destOrd="0" presId="urn:microsoft.com/office/officeart/2009/3/layout/HorizontalOrganizationChart"/>
    <dgm:cxn modelId="{18BF6B09-36C2-46AA-82B9-B03BF0623B73}" type="presParOf" srcId="{0FC3C944-1247-4D57-AE51-A4E719866A70}" destId="{614B93F1-47EE-40B3-B9F4-73A706B90FE1}" srcOrd="1" destOrd="0" presId="urn:microsoft.com/office/officeart/2009/3/layout/HorizontalOrganizationChart"/>
    <dgm:cxn modelId="{7ED8CBA6-A1C6-4442-9CE4-3C2B73367964}" type="presParOf" srcId="{041DC1C4-0C9C-451B-91E1-70D6D67AE4A4}" destId="{5E219F9B-2EA5-4E1A-8A09-0FF436870CA1}" srcOrd="1" destOrd="0" presId="urn:microsoft.com/office/officeart/2009/3/layout/HorizontalOrganizationChart"/>
    <dgm:cxn modelId="{3C287DCF-1358-4C06-B798-45A4205CF888}" type="presParOf" srcId="{041DC1C4-0C9C-451B-91E1-70D6D67AE4A4}" destId="{ECE9ACAD-F149-4FBF-8243-21ADC4B88FD4}" srcOrd="2" destOrd="0" presId="urn:microsoft.com/office/officeart/2009/3/layout/HorizontalOrganizationChart"/>
    <dgm:cxn modelId="{1991FCC8-64FB-4788-832F-D89F594911C8}" type="presParOf" srcId="{348F7A88-B2A3-45A1-BDD4-0742731A42F9}" destId="{18DA70E6-3149-4104-90A9-8D9BCA46CB4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5EB9A1-4453-4D21-A813-4828A3F5944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D66C79-2E56-48D4-B3D6-36414CF5945D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b="1" dirty="0" smtClean="0">
              <a:solidFill>
                <a:srgbClr val="254061"/>
              </a:solidFill>
            </a:rPr>
            <a:t>Asset Classes</a:t>
          </a:r>
          <a:endParaRPr lang="en-US" b="1" dirty="0">
            <a:solidFill>
              <a:srgbClr val="254061"/>
            </a:solidFill>
          </a:endParaRPr>
        </a:p>
      </dgm:t>
    </dgm:pt>
    <dgm:pt modelId="{4E366CE8-B544-49A5-B18D-43CF8BD91F36}" type="parTrans" cxnId="{E46560D1-3E1D-451B-80FC-9F6133F9B1E9}">
      <dgm:prSet/>
      <dgm:spPr/>
      <dgm:t>
        <a:bodyPr/>
        <a:lstStyle/>
        <a:p>
          <a:endParaRPr lang="en-US"/>
        </a:p>
      </dgm:t>
    </dgm:pt>
    <dgm:pt modelId="{6069B288-950E-466A-BBEE-8FEA52F30B46}" type="sibTrans" cxnId="{E46560D1-3E1D-451B-80FC-9F6133F9B1E9}">
      <dgm:prSet/>
      <dgm:spPr/>
      <dgm:t>
        <a:bodyPr/>
        <a:lstStyle/>
        <a:p>
          <a:endParaRPr lang="en-US"/>
        </a:p>
      </dgm:t>
    </dgm:pt>
    <dgm:pt modelId="{AFFF1E29-D4CF-4F6A-8738-3A119C03767D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b="1" dirty="0" smtClean="0">
              <a:solidFill>
                <a:srgbClr val="254061"/>
              </a:solidFill>
            </a:rPr>
            <a:t>Equity</a:t>
          </a:r>
          <a:endParaRPr lang="en-US" b="1" dirty="0">
            <a:solidFill>
              <a:srgbClr val="254061"/>
            </a:solidFill>
          </a:endParaRPr>
        </a:p>
      </dgm:t>
    </dgm:pt>
    <dgm:pt modelId="{7582E1CC-D45D-4BDC-8198-6323FFFAA247}" type="parTrans" cxnId="{888C0D3C-318E-4A2F-A30F-898962D91E48}">
      <dgm:prSet/>
      <dgm:spPr>
        <a:solidFill>
          <a:srgbClr val="E9D2D7"/>
        </a:solidFill>
      </dgm:spPr>
      <dgm:t>
        <a:bodyPr/>
        <a:lstStyle/>
        <a:p>
          <a:endParaRPr lang="en-US"/>
        </a:p>
      </dgm:t>
    </dgm:pt>
    <dgm:pt modelId="{E6A8C37D-9007-4A98-A586-F89D8FBF3E6D}" type="sibTrans" cxnId="{888C0D3C-318E-4A2F-A30F-898962D91E48}">
      <dgm:prSet/>
      <dgm:spPr/>
      <dgm:t>
        <a:bodyPr/>
        <a:lstStyle/>
        <a:p>
          <a:endParaRPr lang="en-US"/>
        </a:p>
      </dgm:t>
    </dgm:pt>
    <dgm:pt modelId="{FC941B1D-55B1-42B3-A093-17293E3A4242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dirty="0" smtClean="0">
              <a:solidFill>
                <a:srgbClr val="254061"/>
              </a:solidFill>
            </a:rPr>
            <a:t>Derivatives</a:t>
          </a:r>
          <a:endParaRPr lang="en-US" dirty="0">
            <a:solidFill>
              <a:srgbClr val="254061"/>
            </a:solidFill>
          </a:endParaRPr>
        </a:p>
      </dgm:t>
    </dgm:pt>
    <dgm:pt modelId="{21C27200-71EC-48B7-9B46-2D5BBDA32FFA}" type="parTrans" cxnId="{16E4FA0B-E941-4058-A829-7D16D68AED2D}">
      <dgm:prSet/>
      <dgm:spPr>
        <a:solidFill>
          <a:srgbClr val="E9D2D7"/>
        </a:solidFill>
      </dgm:spPr>
      <dgm:t>
        <a:bodyPr/>
        <a:lstStyle/>
        <a:p>
          <a:endParaRPr lang="en-US"/>
        </a:p>
      </dgm:t>
    </dgm:pt>
    <dgm:pt modelId="{635998A0-5106-4DDD-940D-036372500944}" type="sibTrans" cxnId="{16E4FA0B-E941-4058-A829-7D16D68AED2D}">
      <dgm:prSet/>
      <dgm:spPr/>
      <dgm:t>
        <a:bodyPr/>
        <a:lstStyle/>
        <a:p>
          <a:endParaRPr lang="en-US"/>
        </a:p>
      </dgm:t>
    </dgm:pt>
    <dgm:pt modelId="{C95327C7-9E3C-490B-854C-8BF7D487B76C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b="0" dirty="0" smtClean="0">
              <a:solidFill>
                <a:srgbClr val="254061"/>
              </a:solidFill>
            </a:rPr>
            <a:t>Fixed Income</a:t>
          </a:r>
          <a:endParaRPr lang="en-US" b="0" dirty="0">
            <a:solidFill>
              <a:srgbClr val="254061"/>
            </a:solidFill>
          </a:endParaRPr>
        </a:p>
      </dgm:t>
    </dgm:pt>
    <dgm:pt modelId="{B1BEF3EA-F312-4376-BB64-59D801419C92}" type="parTrans" cxnId="{24AD3153-57E3-4D1D-894B-05A94F0CD837}">
      <dgm:prSet/>
      <dgm:spPr>
        <a:solidFill>
          <a:srgbClr val="E9D2D7"/>
        </a:solidFill>
      </dgm:spPr>
      <dgm:t>
        <a:bodyPr/>
        <a:lstStyle/>
        <a:p>
          <a:endParaRPr lang="en-US"/>
        </a:p>
      </dgm:t>
    </dgm:pt>
    <dgm:pt modelId="{ADAF202D-5BD4-43A0-96FC-BAF2AFC10F58}" type="sibTrans" cxnId="{24AD3153-57E3-4D1D-894B-05A94F0CD837}">
      <dgm:prSet/>
      <dgm:spPr/>
      <dgm:t>
        <a:bodyPr/>
        <a:lstStyle/>
        <a:p>
          <a:endParaRPr lang="en-US"/>
        </a:p>
      </dgm:t>
    </dgm:pt>
    <dgm:pt modelId="{6BD2671A-9C67-4420-871B-D4AE9111CC9D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b="0" dirty="0" smtClean="0">
              <a:solidFill>
                <a:srgbClr val="254061"/>
              </a:solidFill>
            </a:rPr>
            <a:t>Money  Markets</a:t>
          </a:r>
          <a:endParaRPr lang="en-US" b="0" dirty="0">
            <a:solidFill>
              <a:srgbClr val="254061"/>
            </a:solidFill>
          </a:endParaRPr>
        </a:p>
      </dgm:t>
    </dgm:pt>
    <dgm:pt modelId="{AAA774C1-8C67-42BB-BAD4-8BD18F781A75}" type="parTrans" cxnId="{BDDD087E-6A88-4048-BBBC-0A071FEEB4AD}">
      <dgm:prSet/>
      <dgm:spPr>
        <a:solidFill>
          <a:srgbClr val="E9D2D7"/>
        </a:solidFill>
      </dgm:spPr>
      <dgm:t>
        <a:bodyPr/>
        <a:lstStyle/>
        <a:p>
          <a:endParaRPr lang="en-US"/>
        </a:p>
      </dgm:t>
    </dgm:pt>
    <dgm:pt modelId="{9ED7FA4B-1F5C-407F-AFFB-AD16FAB2095C}" type="sibTrans" cxnId="{BDDD087E-6A88-4048-BBBC-0A071FEEB4AD}">
      <dgm:prSet/>
      <dgm:spPr/>
      <dgm:t>
        <a:bodyPr/>
        <a:lstStyle/>
        <a:p>
          <a:endParaRPr lang="en-US"/>
        </a:p>
      </dgm:t>
    </dgm:pt>
    <dgm:pt modelId="{49C8C633-A525-46B4-85A8-C09D599E4BA4}">
      <dgm:prSet phldrT="[Text]"/>
      <dgm:spPr>
        <a:solidFill>
          <a:srgbClr val="E9D2D7"/>
        </a:solidFill>
        <a:ln>
          <a:solidFill>
            <a:srgbClr val="911E3C"/>
          </a:solidFill>
        </a:ln>
      </dgm:spPr>
      <dgm:t>
        <a:bodyPr/>
        <a:lstStyle/>
        <a:p>
          <a:r>
            <a:rPr lang="en-US" b="0" dirty="0" smtClean="0">
              <a:solidFill>
                <a:srgbClr val="254061"/>
              </a:solidFill>
            </a:rPr>
            <a:t>Capital  Markets</a:t>
          </a:r>
          <a:endParaRPr lang="en-US" b="0" dirty="0">
            <a:solidFill>
              <a:srgbClr val="254061"/>
            </a:solidFill>
          </a:endParaRPr>
        </a:p>
      </dgm:t>
    </dgm:pt>
    <dgm:pt modelId="{4DFD8FD5-154E-457C-B4BC-C877AE124350}" type="parTrans" cxnId="{62334E09-7FD0-4061-BE3A-1B01EAFB64A4}">
      <dgm:prSet/>
      <dgm:spPr>
        <a:solidFill>
          <a:srgbClr val="E9D2D7"/>
        </a:solidFill>
      </dgm:spPr>
      <dgm:t>
        <a:bodyPr/>
        <a:lstStyle/>
        <a:p>
          <a:endParaRPr lang="en-US"/>
        </a:p>
      </dgm:t>
    </dgm:pt>
    <dgm:pt modelId="{59EA1E45-A60C-4637-B9CF-EE8455A8521E}" type="sibTrans" cxnId="{62334E09-7FD0-4061-BE3A-1B01EAFB64A4}">
      <dgm:prSet/>
      <dgm:spPr/>
      <dgm:t>
        <a:bodyPr/>
        <a:lstStyle/>
        <a:p>
          <a:endParaRPr lang="en-US"/>
        </a:p>
      </dgm:t>
    </dgm:pt>
    <dgm:pt modelId="{7C5877BD-0419-4189-9D83-ABC0DAF5597E}" type="pres">
      <dgm:prSet presAssocID="{005EB9A1-4453-4D21-A813-4828A3F594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8F7A88-B2A3-45A1-BDD4-0742731A42F9}" type="pres">
      <dgm:prSet presAssocID="{59D66C79-2E56-48D4-B3D6-36414CF5945D}" presName="hierRoot1" presStyleCnt="0">
        <dgm:presLayoutVars>
          <dgm:hierBranch val="init"/>
        </dgm:presLayoutVars>
      </dgm:prSet>
      <dgm:spPr/>
    </dgm:pt>
    <dgm:pt modelId="{6EF1D178-DDAF-4755-9323-C6FF513E0EA3}" type="pres">
      <dgm:prSet presAssocID="{59D66C79-2E56-48D4-B3D6-36414CF5945D}" presName="rootComposite1" presStyleCnt="0"/>
      <dgm:spPr/>
    </dgm:pt>
    <dgm:pt modelId="{FBAEC695-C5D7-4A5E-95AB-C21D9C2E9655}" type="pres">
      <dgm:prSet presAssocID="{59D66C79-2E56-48D4-B3D6-36414CF5945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18217C-B414-4DC7-8FFF-F47282356300}" type="pres">
      <dgm:prSet presAssocID="{59D66C79-2E56-48D4-B3D6-36414CF5945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EAD80BC-8265-40F2-886A-457BD3721D95}" type="pres">
      <dgm:prSet presAssocID="{59D66C79-2E56-48D4-B3D6-36414CF5945D}" presName="hierChild2" presStyleCnt="0"/>
      <dgm:spPr/>
    </dgm:pt>
    <dgm:pt modelId="{C364E304-8C4B-488A-A63B-B0F4490655CC}" type="pres">
      <dgm:prSet presAssocID="{B1BEF3EA-F312-4376-BB64-59D801419C92}" presName="Name64" presStyleLbl="parChTrans1D2" presStyleIdx="0" presStyleCnt="3"/>
      <dgm:spPr/>
      <dgm:t>
        <a:bodyPr/>
        <a:lstStyle/>
        <a:p>
          <a:endParaRPr lang="en-US"/>
        </a:p>
      </dgm:t>
    </dgm:pt>
    <dgm:pt modelId="{3E79E645-4C1B-4E12-9DE4-2B490C59ADD0}" type="pres">
      <dgm:prSet presAssocID="{C95327C7-9E3C-490B-854C-8BF7D487B76C}" presName="hierRoot2" presStyleCnt="0">
        <dgm:presLayoutVars>
          <dgm:hierBranch val="init"/>
        </dgm:presLayoutVars>
      </dgm:prSet>
      <dgm:spPr/>
    </dgm:pt>
    <dgm:pt modelId="{A70DDDBB-33FA-4CB5-9182-4C6F46B1B34E}" type="pres">
      <dgm:prSet presAssocID="{C95327C7-9E3C-490B-854C-8BF7D487B76C}" presName="rootComposite" presStyleCnt="0"/>
      <dgm:spPr/>
    </dgm:pt>
    <dgm:pt modelId="{C26730A0-8CA3-4F44-B361-D408B2F6D824}" type="pres">
      <dgm:prSet presAssocID="{C95327C7-9E3C-490B-854C-8BF7D487B76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605CEC-B18B-4000-A007-C96EA9AD40BA}" type="pres">
      <dgm:prSet presAssocID="{C95327C7-9E3C-490B-854C-8BF7D487B76C}" presName="rootConnector" presStyleLbl="node2" presStyleIdx="0" presStyleCnt="3"/>
      <dgm:spPr/>
      <dgm:t>
        <a:bodyPr/>
        <a:lstStyle/>
        <a:p>
          <a:endParaRPr lang="en-US"/>
        </a:p>
      </dgm:t>
    </dgm:pt>
    <dgm:pt modelId="{2130E602-D46E-4387-BCDB-E47A3D313482}" type="pres">
      <dgm:prSet presAssocID="{C95327C7-9E3C-490B-854C-8BF7D487B76C}" presName="hierChild4" presStyleCnt="0"/>
      <dgm:spPr/>
    </dgm:pt>
    <dgm:pt modelId="{7CD82A13-2956-4D75-B6A4-209BA9E1ACE7}" type="pres">
      <dgm:prSet presAssocID="{AAA774C1-8C67-42BB-BAD4-8BD18F781A75}" presName="Name64" presStyleLbl="parChTrans1D3" presStyleIdx="0" presStyleCnt="2"/>
      <dgm:spPr/>
      <dgm:t>
        <a:bodyPr/>
        <a:lstStyle/>
        <a:p>
          <a:endParaRPr lang="en-US"/>
        </a:p>
      </dgm:t>
    </dgm:pt>
    <dgm:pt modelId="{36636F8A-226F-4651-9729-15080A790DEC}" type="pres">
      <dgm:prSet presAssocID="{6BD2671A-9C67-4420-871B-D4AE9111CC9D}" presName="hierRoot2" presStyleCnt="0">
        <dgm:presLayoutVars>
          <dgm:hierBranch val="init"/>
        </dgm:presLayoutVars>
      </dgm:prSet>
      <dgm:spPr/>
    </dgm:pt>
    <dgm:pt modelId="{241153C9-51CC-4B41-A627-EB160B664E1E}" type="pres">
      <dgm:prSet presAssocID="{6BD2671A-9C67-4420-871B-D4AE9111CC9D}" presName="rootComposite" presStyleCnt="0"/>
      <dgm:spPr/>
    </dgm:pt>
    <dgm:pt modelId="{08CE97E0-AF61-4BDB-A4A6-FC2D4F08157D}" type="pres">
      <dgm:prSet presAssocID="{6BD2671A-9C67-4420-871B-D4AE9111CC9D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67AA57-D65E-4F79-887A-7C2D76489F9E}" type="pres">
      <dgm:prSet presAssocID="{6BD2671A-9C67-4420-871B-D4AE9111CC9D}" presName="rootConnector" presStyleLbl="node3" presStyleIdx="0" presStyleCnt="2"/>
      <dgm:spPr/>
      <dgm:t>
        <a:bodyPr/>
        <a:lstStyle/>
        <a:p>
          <a:endParaRPr lang="en-US"/>
        </a:p>
      </dgm:t>
    </dgm:pt>
    <dgm:pt modelId="{27504F3F-4748-4AE3-9DE8-7F539D94B480}" type="pres">
      <dgm:prSet presAssocID="{6BD2671A-9C67-4420-871B-D4AE9111CC9D}" presName="hierChild4" presStyleCnt="0"/>
      <dgm:spPr/>
    </dgm:pt>
    <dgm:pt modelId="{311F6E28-7BCF-47C8-B466-3ACBF74E75FA}" type="pres">
      <dgm:prSet presAssocID="{6BD2671A-9C67-4420-871B-D4AE9111CC9D}" presName="hierChild5" presStyleCnt="0"/>
      <dgm:spPr/>
    </dgm:pt>
    <dgm:pt modelId="{ACCFBC69-20BB-4675-8BC3-4D17E59CDE32}" type="pres">
      <dgm:prSet presAssocID="{4DFD8FD5-154E-457C-B4BC-C877AE124350}" presName="Name64" presStyleLbl="parChTrans1D3" presStyleIdx="1" presStyleCnt="2"/>
      <dgm:spPr/>
      <dgm:t>
        <a:bodyPr/>
        <a:lstStyle/>
        <a:p>
          <a:endParaRPr lang="en-US"/>
        </a:p>
      </dgm:t>
    </dgm:pt>
    <dgm:pt modelId="{FE2B8CA6-8993-415D-B04E-A2AB104E7B76}" type="pres">
      <dgm:prSet presAssocID="{49C8C633-A525-46B4-85A8-C09D599E4BA4}" presName="hierRoot2" presStyleCnt="0">
        <dgm:presLayoutVars>
          <dgm:hierBranch val="init"/>
        </dgm:presLayoutVars>
      </dgm:prSet>
      <dgm:spPr/>
    </dgm:pt>
    <dgm:pt modelId="{1C58BF5C-C2C8-4EC7-B471-3069A0F1C456}" type="pres">
      <dgm:prSet presAssocID="{49C8C633-A525-46B4-85A8-C09D599E4BA4}" presName="rootComposite" presStyleCnt="0"/>
      <dgm:spPr/>
    </dgm:pt>
    <dgm:pt modelId="{5A7D5A89-9075-41D4-A611-D709EAEE61B6}" type="pres">
      <dgm:prSet presAssocID="{49C8C633-A525-46B4-85A8-C09D599E4BA4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5A2C76-95E8-4C1B-A1B0-B989CE19855B}" type="pres">
      <dgm:prSet presAssocID="{49C8C633-A525-46B4-85A8-C09D599E4BA4}" presName="rootConnector" presStyleLbl="node3" presStyleIdx="1" presStyleCnt="2"/>
      <dgm:spPr/>
      <dgm:t>
        <a:bodyPr/>
        <a:lstStyle/>
        <a:p>
          <a:endParaRPr lang="en-US"/>
        </a:p>
      </dgm:t>
    </dgm:pt>
    <dgm:pt modelId="{C509297C-469E-4E7C-B2BE-2461C1305590}" type="pres">
      <dgm:prSet presAssocID="{49C8C633-A525-46B4-85A8-C09D599E4BA4}" presName="hierChild4" presStyleCnt="0"/>
      <dgm:spPr/>
    </dgm:pt>
    <dgm:pt modelId="{DF0B1E24-C83C-45DB-94A6-A9224CCF4B79}" type="pres">
      <dgm:prSet presAssocID="{49C8C633-A525-46B4-85A8-C09D599E4BA4}" presName="hierChild5" presStyleCnt="0"/>
      <dgm:spPr/>
    </dgm:pt>
    <dgm:pt modelId="{4D2B7237-4BAE-4DAB-B740-71C6A2E61A4A}" type="pres">
      <dgm:prSet presAssocID="{C95327C7-9E3C-490B-854C-8BF7D487B76C}" presName="hierChild5" presStyleCnt="0"/>
      <dgm:spPr/>
    </dgm:pt>
    <dgm:pt modelId="{BF6A6411-1C0C-403E-A645-CEAE3AB98BCF}" type="pres">
      <dgm:prSet presAssocID="{7582E1CC-D45D-4BDC-8198-6323FFFAA247}" presName="Name64" presStyleLbl="parChTrans1D2" presStyleIdx="1" presStyleCnt="3"/>
      <dgm:spPr/>
      <dgm:t>
        <a:bodyPr/>
        <a:lstStyle/>
        <a:p>
          <a:endParaRPr lang="en-US"/>
        </a:p>
      </dgm:t>
    </dgm:pt>
    <dgm:pt modelId="{E699943F-F6BD-4657-8928-6494AA6E458D}" type="pres">
      <dgm:prSet presAssocID="{AFFF1E29-D4CF-4F6A-8738-3A119C03767D}" presName="hierRoot2" presStyleCnt="0">
        <dgm:presLayoutVars>
          <dgm:hierBranch val="init"/>
        </dgm:presLayoutVars>
      </dgm:prSet>
      <dgm:spPr/>
    </dgm:pt>
    <dgm:pt modelId="{632D93DC-8E33-497E-A88B-9BA364F11146}" type="pres">
      <dgm:prSet presAssocID="{AFFF1E29-D4CF-4F6A-8738-3A119C03767D}" presName="rootComposite" presStyleCnt="0"/>
      <dgm:spPr/>
    </dgm:pt>
    <dgm:pt modelId="{B4DF4576-7802-40C7-A685-53E14EEA8DEB}" type="pres">
      <dgm:prSet presAssocID="{AFFF1E29-D4CF-4F6A-8738-3A119C03767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D61943-3F98-4A2F-ABFD-6F5486844AB6}" type="pres">
      <dgm:prSet presAssocID="{AFFF1E29-D4CF-4F6A-8738-3A119C03767D}" presName="rootConnector" presStyleLbl="node2" presStyleIdx="1" presStyleCnt="3"/>
      <dgm:spPr/>
      <dgm:t>
        <a:bodyPr/>
        <a:lstStyle/>
        <a:p>
          <a:endParaRPr lang="en-US"/>
        </a:p>
      </dgm:t>
    </dgm:pt>
    <dgm:pt modelId="{383E3B38-0B5A-4C33-93AD-A21F16E54B33}" type="pres">
      <dgm:prSet presAssocID="{AFFF1E29-D4CF-4F6A-8738-3A119C03767D}" presName="hierChild4" presStyleCnt="0"/>
      <dgm:spPr/>
    </dgm:pt>
    <dgm:pt modelId="{6E2407CA-D427-4C88-9E03-37562988DCEA}" type="pres">
      <dgm:prSet presAssocID="{AFFF1E29-D4CF-4F6A-8738-3A119C03767D}" presName="hierChild5" presStyleCnt="0"/>
      <dgm:spPr/>
    </dgm:pt>
    <dgm:pt modelId="{5AC6AF86-83AC-46C4-B1DD-40C729462ADE}" type="pres">
      <dgm:prSet presAssocID="{21C27200-71EC-48B7-9B46-2D5BBDA32FFA}" presName="Name64" presStyleLbl="parChTrans1D2" presStyleIdx="2" presStyleCnt="3"/>
      <dgm:spPr/>
      <dgm:t>
        <a:bodyPr/>
        <a:lstStyle/>
        <a:p>
          <a:endParaRPr lang="en-US"/>
        </a:p>
      </dgm:t>
    </dgm:pt>
    <dgm:pt modelId="{041DC1C4-0C9C-451B-91E1-70D6D67AE4A4}" type="pres">
      <dgm:prSet presAssocID="{FC941B1D-55B1-42B3-A093-17293E3A4242}" presName="hierRoot2" presStyleCnt="0">
        <dgm:presLayoutVars>
          <dgm:hierBranch val="init"/>
        </dgm:presLayoutVars>
      </dgm:prSet>
      <dgm:spPr/>
    </dgm:pt>
    <dgm:pt modelId="{0FC3C944-1247-4D57-AE51-A4E719866A70}" type="pres">
      <dgm:prSet presAssocID="{FC941B1D-55B1-42B3-A093-17293E3A4242}" presName="rootComposite" presStyleCnt="0"/>
      <dgm:spPr/>
    </dgm:pt>
    <dgm:pt modelId="{038425FF-640A-44FC-A4E0-DDD35EFD0163}" type="pres">
      <dgm:prSet presAssocID="{FC941B1D-55B1-42B3-A093-17293E3A424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4B93F1-47EE-40B3-B9F4-73A706B90FE1}" type="pres">
      <dgm:prSet presAssocID="{FC941B1D-55B1-42B3-A093-17293E3A4242}" presName="rootConnector" presStyleLbl="node2" presStyleIdx="2" presStyleCnt="3"/>
      <dgm:spPr/>
      <dgm:t>
        <a:bodyPr/>
        <a:lstStyle/>
        <a:p>
          <a:endParaRPr lang="en-US"/>
        </a:p>
      </dgm:t>
    </dgm:pt>
    <dgm:pt modelId="{5E219F9B-2EA5-4E1A-8A09-0FF436870CA1}" type="pres">
      <dgm:prSet presAssocID="{FC941B1D-55B1-42B3-A093-17293E3A4242}" presName="hierChild4" presStyleCnt="0"/>
      <dgm:spPr/>
    </dgm:pt>
    <dgm:pt modelId="{ECE9ACAD-F149-4FBF-8243-21ADC4B88FD4}" type="pres">
      <dgm:prSet presAssocID="{FC941B1D-55B1-42B3-A093-17293E3A4242}" presName="hierChild5" presStyleCnt="0"/>
      <dgm:spPr/>
    </dgm:pt>
    <dgm:pt modelId="{18DA70E6-3149-4104-90A9-8D9BCA46CB40}" type="pres">
      <dgm:prSet presAssocID="{59D66C79-2E56-48D4-B3D6-36414CF5945D}" presName="hierChild3" presStyleCnt="0"/>
      <dgm:spPr/>
    </dgm:pt>
  </dgm:ptLst>
  <dgm:cxnLst>
    <dgm:cxn modelId="{C7A72E27-E4E9-44DC-839E-FCB55BC2010A}" type="presOf" srcId="{FC941B1D-55B1-42B3-A093-17293E3A4242}" destId="{614B93F1-47EE-40B3-B9F4-73A706B90FE1}" srcOrd="1" destOrd="0" presId="urn:microsoft.com/office/officeart/2009/3/layout/HorizontalOrganizationChart"/>
    <dgm:cxn modelId="{2044170F-A3DD-403F-9383-73D458E982BE}" type="presOf" srcId="{AFFF1E29-D4CF-4F6A-8738-3A119C03767D}" destId="{B4DF4576-7802-40C7-A685-53E14EEA8DEB}" srcOrd="0" destOrd="0" presId="urn:microsoft.com/office/officeart/2009/3/layout/HorizontalOrganizationChart"/>
    <dgm:cxn modelId="{16E4FA0B-E941-4058-A829-7D16D68AED2D}" srcId="{59D66C79-2E56-48D4-B3D6-36414CF5945D}" destId="{FC941B1D-55B1-42B3-A093-17293E3A4242}" srcOrd="2" destOrd="0" parTransId="{21C27200-71EC-48B7-9B46-2D5BBDA32FFA}" sibTransId="{635998A0-5106-4DDD-940D-036372500944}"/>
    <dgm:cxn modelId="{B4BC6D54-DFC0-4B5C-8D58-D50D0641CD03}" type="presOf" srcId="{B1BEF3EA-F312-4376-BB64-59D801419C92}" destId="{C364E304-8C4B-488A-A63B-B0F4490655CC}" srcOrd="0" destOrd="0" presId="urn:microsoft.com/office/officeart/2009/3/layout/HorizontalOrganizationChart"/>
    <dgm:cxn modelId="{785013EC-B7C9-44E5-B663-F63ED061E2BC}" type="presOf" srcId="{49C8C633-A525-46B4-85A8-C09D599E4BA4}" destId="{155A2C76-95E8-4C1B-A1B0-B989CE19855B}" srcOrd="1" destOrd="0" presId="urn:microsoft.com/office/officeart/2009/3/layout/HorizontalOrganizationChart"/>
    <dgm:cxn modelId="{D521C909-5033-4AD5-B070-197E5DF795D4}" type="presOf" srcId="{59D66C79-2E56-48D4-B3D6-36414CF5945D}" destId="{EC18217C-B414-4DC7-8FFF-F47282356300}" srcOrd="1" destOrd="0" presId="urn:microsoft.com/office/officeart/2009/3/layout/HorizontalOrganizationChart"/>
    <dgm:cxn modelId="{4F80D2E1-1270-436E-979E-17F7082B2BE7}" type="presOf" srcId="{6BD2671A-9C67-4420-871B-D4AE9111CC9D}" destId="{0867AA57-D65E-4F79-887A-7C2D76489F9E}" srcOrd="1" destOrd="0" presId="urn:microsoft.com/office/officeart/2009/3/layout/HorizontalOrganizationChart"/>
    <dgm:cxn modelId="{534C2DD9-DEE2-43E0-904B-4DAA9237449D}" type="presOf" srcId="{6BD2671A-9C67-4420-871B-D4AE9111CC9D}" destId="{08CE97E0-AF61-4BDB-A4A6-FC2D4F08157D}" srcOrd="0" destOrd="0" presId="urn:microsoft.com/office/officeart/2009/3/layout/HorizontalOrganizationChart"/>
    <dgm:cxn modelId="{BDDD087E-6A88-4048-BBBC-0A071FEEB4AD}" srcId="{C95327C7-9E3C-490B-854C-8BF7D487B76C}" destId="{6BD2671A-9C67-4420-871B-D4AE9111CC9D}" srcOrd="0" destOrd="0" parTransId="{AAA774C1-8C67-42BB-BAD4-8BD18F781A75}" sibTransId="{9ED7FA4B-1F5C-407F-AFFB-AD16FAB2095C}"/>
    <dgm:cxn modelId="{6AE24D71-4E51-4391-838E-6B0E26608FAB}" type="presOf" srcId="{005EB9A1-4453-4D21-A813-4828A3F59442}" destId="{7C5877BD-0419-4189-9D83-ABC0DAF5597E}" srcOrd="0" destOrd="0" presId="urn:microsoft.com/office/officeart/2009/3/layout/HorizontalOrganizationChart"/>
    <dgm:cxn modelId="{1A4C657C-1792-4B92-B3C0-61E18A0CFC8E}" type="presOf" srcId="{C95327C7-9E3C-490B-854C-8BF7D487B76C}" destId="{51605CEC-B18B-4000-A007-C96EA9AD40BA}" srcOrd="1" destOrd="0" presId="urn:microsoft.com/office/officeart/2009/3/layout/HorizontalOrganizationChart"/>
    <dgm:cxn modelId="{056D96D1-4B83-40DB-9392-9DCCB4AA74FF}" type="presOf" srcId="{49C8C633-A525-46B4-85A8-C09D599E4BA4}" destId="{5A7D5A89-9075-41D4-A611-D709EAEE61B6}" srcOrd="0" destOrd="0" presId="urn:microsoft.com/office/officeart/2009/3/layout/HorizontalOrganizationChart"/>
    <dgm:cxn modelId="{24AD3153-57E3-4D1D-894B-05A94F0CD837}" srcId="{59D66C79-2E56-48D4-B3D6-36414CF5945D}" destId="{C95327C7-9E3C-490B-854C-8BF7D487B76C}" srcOrd="0" destOrd="0" parTransId="{B1BEF3EA-F312-4376-BB64-59D801419C92}" sibTransId="{ADAF202D-5BD4-43A0-96FC-BAF2AFC10F58}"/>
    <dgm:cxn modelId="{62334E09-7FD0-4061-BE3A-1B01EAFB64A4}" srcId="{C95327C7-9E3C-490B-854C-8BF7D487B76C}" destId="{49C8C633-A525-46B4-85A8-C09D599E4BA4}" srcOrd="1" destOrd="0" parTransId="{4DFD8FD5-154E-457C-B4BC-C877AE124350}" sibTransId="{59EA1E45-A60C-4637-B9CF-EE8455A8521E}"/>
    <dgm:cxn modelId="{E46560D1-3E1D-451B-80FC-9F6133F9B1E9}" srcId="{005EB9A1-4453-4D21-A813-4828A3F59442}" destId="{59D66C79-2E56-48D4-B3D6-36414CF5945D}" srcOrd="0" destOrd="0" parTransId="{4E366CE8-B544-49A5-B18D-43CF8BD91F36}" sibTransId="{6069B288-950E-466A-BBEE-8FEA52F30B46}"/>
    <dgm:cxn modelId="{F40886CC-AC02-4B60-8604-03D3DA8D587F}" type="presOf" srcId="{4DFD8FD5-154E-457C-B4BC-C877AE124350}" destId="{ACCFBC69-20BB-4675-8BC3-4D17E59CDE32}" srcOrd="0" destOrd="0" presId="urn:microsoft.com/office/officeart/2009/3/layout/HorizontalOrganizationChart"/>
    <dgm:cxn modelId="{888C0D3C-318E-4A2F-A30F-898962D91E48}" srcId="{59D66C79-2E56-48D4-B3D6-36414CF5945D}" destId="{AFFF1E29-D4CF-4F6A-8738-3A119C03767D}" srcOrd="1" destOrd="0" parTransId="{7582E1CC-D45D-4BDC-8198-6323FFFAA247}" sibTransId="{E6A8C37D-9007-4A98-A586-F89D8FBF3E6D}"/>
    <dgm:cxn modelId="{5BA2B619-18A4-4F47-A490-40BA12B80B83}" type="presOf" srcId="{7582E1CC-D45D-4BDC-8198-6323FFFAA247}" destId="{BF6A6411-1C0C-403E-A645-CEAE3AB98BCF}" srcOrd="0" destOrd="0" presId="urn:microsoft.com/office/officeart/2009/3/layout/HorizontalOrganizationChart"/>
    <dgm:cxn modelId="{EC1F5013-464D-40D0-824F-1AA01A6AD662}" type="presOf" srcId="{AFFF1E29-D4CF-4F6A-8738-3A119C03767D}" destId="{24D61943-3F98-4A2F-ABFD-6F5486844AB6}" srcOrd="1" destOrd="0" presId="urn:microsoft.com/office/officeart/2009/3/layout/HorizontalOrganizationChart"/>
    <dgm:cxn modelId="{5EA7CEE6-602C-43CA-BA85-09782860E5D7}" type="presOf" srcId="{C95327C7-9E3C-490B-854C-8BF7D487B76C}" destId="{C26730A0-8CA3-4F44-B361-D408B2F6D824}" srcOrd="0" destOrd="0" presId="urn:microsoft.com/office/officeart/2009/3/layout/HorizontalOrganizationChart"/>
    <dgm:cxn modelId="{B0091E25-5734-47E4-831A-CBEF97E908BB}" type="presOf" srcId="{21C27200-71EC-48B7-9B46-2D5BBDA32FFA}" destId="{5AC6AF86-83AC-46C4-B1DD-40C729462ADE}" srcOrd="0" destOrd="0" presId="urn:microsoft.com/office/officeart/2009/3/layout/HorizontalOrganizationChart"/>
    <dgm:cxn modelId="{2B1D9DAD-9A0D-45B1-ACF1-7B551814A2AC}" type="presOf" srcId="{59D66C79-2E56-48D4-B3D6-36414CF5945D}" destId="{FBAEC695-C5D7-4A5E-95AB-C21D9C2E9655}" srcOrd="0" destOrd="0" presId="urn:microsoft.com/office/officeart/2009/3/layout/HorizontalOrganizationChart"/>
    <dgm:cxn modelId="{723A005E-B3D5-449F-A6DA-1DCC9F83DB9F}" type="presOf" srcId="{FC941B1D-55B1-42B3-A093-17293E3A4242}" destId="{038425FF-640A-44FC-A4E0-DDD35EFD0163}" srcOrd="0" destOrd="0" presId="urn:microsoft.com/office/officeart/2009/3/layout/HorizontalOrganizationChart"/>
    <dgm:cxn modelId="{DED0CAF8-8E45-4CBF-B088-53DFBD3C34C8}" type="presOf" srcId="{AAA774C1-8C67-42BB-BAD4-8BD18F781A75}" destId="{7CD82A13-2956-4D75-B6A4-209BA9E1ACE7}" srcOrd="0" destOrd="0" presId="urn:microsoft.com/office/officeart/2009/3/layout/HorizontalOrganizationChart"/>
    <dgm:cxn modelId="{26ED612A-8A4D-434D-B672-B28068E504B4}" type="presParOf" srcId="{7C5877BD-0419-4189-9D83-ABC0DAF5597E}" destId="{348F7A88-B2A3-45A1-BDD4-0742731A42F9}" srcOrd="0" destOrd="0" presId="urn:microsoft.com/office/officeart/2009/3/layout/HorizontalOrganizationChart"/>
    <dgm:cxn modelId="{004E8138-4EFA-4B98-A979-5D3D5C4ED278}" type="presParOf" srcId="{348F7A88-B2A3-45A1-BDD4-0742731A42F9}" destId="{6EF1D178-DDAF-4755-9323-C6FF513E0EA3}" srcOrd="0" destOrd="0" presId="urn:microsoft.com/office/officeart/2009/3/layout/HorizontalOrganizationChart"/>
    <dgm:cxn modelId="{F46568A6-E509-4812-A394-02103911B3E5}" type="presParOf" srcId="{6EF1D178-DDAF-4755-9323-C6FF513E0EA3}" destId="{FBAEC695-C5D7-4A5E-95AB-C21D9C2E9655}" srcOrd="0" destOrd="0" presId="urn:microsoft.com/office/officeart/2009/3/layout/HorizontalOrganizationChart"/>
    <dgm:cxn modelId="{879C329B-E739-4D86-B029-A7F616930D8C}" type="presParOf" srcId="{6EF1D178-DDAF-4755-9323-C6FF513E0EA3}" destId="{EC18217C-B414-4DC7-8FFF-F47282356300}" srcOrd="1" destOrd="0" presId="urn:microsoft.com/office/officeart/2009/3/layout/HorizontalOrganizationChart"/>
    <dgm:cxn modelId="{FF57D314-29E1-4D49-9E9A-B844C2082665}" type="presParOf" srcId="{348F7A88-B2A3-45A1-BDD4-0742731A42F9}" destId="{BEAD80BC-8265-40F2-886A-457BD3721D95}" srcOrd="1" destOrd="0" presId="urn:microsoft.com/office/officeart/2009/3/layout/HorizontalOrganizationChart"/>
    <dgm:cxn modelId="{5EF098A2-F2D2-465F-9767-8BAAAF5801BC}" type="presParOf" srcId="{BEAD80BC-8265-40F2-886A-457BD3721D95}" destId="{C364E304-8C4B-488A-A63B-B0F4490655CC}" srcOrd="0" destOrd="0" presId="urn:microsoft.com/office/officeart/2009/3/layout/HorizontalOrganizationChart"/>
    <dgm:cxn modelId="{D201C7D5-1E63-4F01-BBF8-4B900539EF4D}" type="presParOf" srcId="{BEAD80BC-8265-40F2-886A-457BD3721D95}" destId="{3E79E645-4C1B-4E12-9DE4-2B490C59ADD0}" srcOrd="1" destOrd="0" presId="urn:microsoft.com/office/officeart/2009/3/layout/HorizontalOrganizationChart"/>
    <dgm:cxn modelId="{54E24D3C-2E0B-4975-AA74-B7A0A32EC27A}" type="presParOf" srcId="{3E79E645-4C1B-4E12-9DE4-2B490C59ADD0}" destId="{A70DDDBB-33FA-4CB5-9182-4C6F46B1B34E}" srcOrd="0" destOrd="0" presId="urn:microsoft.com/office/officeart/2009/3/layout/HorizontalOrganizationChart"/>
    <dgm:cxn modelId="{5AE3C020-2128-4A6E-8912-71601AC7BD14}" type="presParOf" srcId="{A70DDDBB-33FA-4CB5-9182-4C6F46B1B34E}" destId="{C26730A0-8CA3-4F44-B361-D408B2F6D824}" srcOrd="0" destOrd="0" presId="urn:microsoft.com/office/officeart/2009/3/layout/HorizontalOrganizationChart"/>
    <dgm:cxn modelId="{0E2B8114-2D02-4E94-B37F-CCF1B49F1FA9}" type="presParOf" srcId="{A70DDDBB-33FA-4CB5-9182-4C6F46B1B34E}" destId="{51605CEC-B18B-4000-A007-C96EA9AD40BA}" srcOrd="1" destOrd="0" presId="urn:microsoft.com/office/officeart/2009/3/layout/HorizontalOrganizationChart"/>
    <dgm:cxn modelId="{D53C2783-36E1-4551-8D85-08F89FB17F8C}" type="presParOf" srcId="{3E79E645-4C1B-4E12-9DE4-2B490C59ADD0}" destId="{2130E602-D46E-4387-BCDB-E47A3D313482}" srcOrd="1" destOrd="0" presId="urn:microsoft.com/office/officeart/2009/3/layout/HorizontalOrganizationChart"/>
    <dgm:cxn modelId="{340D79A2-56D7-4E4A-A8D6-8584A3257C2E}" type="presParOf" srcId="{2130E602-D46E-4387-BCDB-E47A3D313482}" destId="{7CD82A13-2956-4D75-B6A4-209BA9E1ACE7}" srcOrd="0" destOrd="0" presId="urn:microsoft.com/office/officeart/2009/3/layout/HorizontalOrganizationChart"/>
    <dgm:cxn modelId="{B3215F48-E9B9-4E04-BCC8-4CAA1E93B5EF}" type="presParOf" srcId="{2130E602-D46E-4387-BCDB-E47A3D313482}" destId="{36636F8A-226F-4651-9729-15080A790DEC}" srcOrd="1" destOrd="0" presId="urn:microsoft.com/office/officeart/2009/3/layout/HorizontalOrganizationChart"/>
    <dgm:cxn modelId="{F77D322D-0B0B-4015-A000-F15890181D61}" type="presParOf" srcId="{36636F8A-226F-4651-9729-15080A790DEC}" destId="{241153C9-51CC-4B41-A627-EB160B664E1E}" srcOrd="0" destOrd="0" presId="urn:microsoft.com/office/officeart/2009/3/layout/HorizontalOrganizationChart"/>
    <dgm:cxn modelId="{6F423990-B9BF-4026-9D6B-3AB21D6F3EA5}" type="presParOf" srcId="{241153C9-51CC-4B41-A627-EB160B664E1E}" destId="{08CE97E0-AF61-4BDB-A4A6-FC2D4F08157D}" srcOrd="0" destOrd="0" presId="urn:microsoft.com/office/officeart/2009/3/layout/HorizontalOrganizationChart"/>
    <dgm:cxn modelId="{7720B851-A872-4A7E-954B-6677D02D0D80}" type="presParOf" srcId="{241153C9-51CC-4B41-A627-EB160B664E1E}" destId="{0867AA57-D65E-4F79-887A-7C2D76489F9E}" srcOrd="1" destOrd="0" presId="urn:microsoft.com/office/officeart/2009/3/layout/HorizontalOrganizationChart"/>
    <dgm:cxn modelId="{98D36CE4-2A95-47F0-A0E6-EDC84844833F}" type="presParOf" srcId="{36636F8A-226F-4651-9729-15080A790DEC}" destId="{27504F3F-4748-4AE3-9DE8-7F539D94B480}" srcOrd="1" destOrd="0" presId="urn:microsoft.com/office/officeart/2009/3/layout/HorizontalOrganizationChart"/>
    <dgm:cxn modelId="{DB49034E-3BF9-447D-B3E8-7B8B15AC2B67}" type="presParOf" srcId="{36636F8A-226F-4651-9729-15080A790DEC}" destId="{311F6E28-7BCF-47C8-B466-3ACBF74E75FA}" srcOrd="2" destOrd="0" presId="urn:microsoft.com/office/officeart/2009/3/layout/HorizontalOrganizationChart"/>
    <dgm:cxn modelId="{CEA901D8-58BB-4000-8291-63D14388DF93}" type="presParOf" srcId="{2130E602-D46E-4387-BCDB-E47A3D313482}" destId="{ACCFBC69-20BB-4675-8BC3-4D17E59CDE32}" srcOrd="2" destOrd="0" presId="urn:microsoft.com/office/officeart/2009/3/layout/HorizontalOrganizationChart"/>
    <dgm:cxn modelId="{2C169F80-9EDC-4B3C-B4FC-8DE5CD54E992}" type="presParOf" srcId="{2130E602-D46E-4387-BCDB-E47A3D313482}" destId="{FE2B8CA6-8993-415D-B04E-A2AB104E7B76}" srcOrd="3" destOrd="0" presId="urn:microsoft.com/office/officeart/2009/3/layout/HorizontalOrganizationChart"/>
    <dgm:cxn modelId="{D651E830-2E16-4D10-A9F7-F7324FAF0CD6}" type="presParOf" srcId="{FE2B8CA6-8993-415D-B04E-A2AB104E7B76}" destId="{1C58BF5C-C2C8-4EC7-B471-3069A0F1C456}" srcOrd="0" destOrd="0" presId="urn:microsoft.com/office/officeart/2009/3/layout/HorizontalOrganizationChart"/>
    <dgm:cxn modelId="{58F9ACF3-32ED-4D7D-9467-B088E938F9DF}" type="presParOf" srcId="{1C58BF5C-C2C8-4EC7-B471-3069A0F1C456}" destId="{5A7D5A89-9075-41D4-A611-D709EAEE61B6}" srcOrd="0" destOrd="0" presId="urn:microsoft.com/office/officeart/2009/3/layout/HorizontalOrganizationChart"/>
    <dgm:cxn modelId="{8373A943-B3EE-41F6-9A18-FE48DD152B14}" type="presParOf" srcId="{1C58BF5C-C2C8-4EC7-B471-3069A0F1C456}" destId="{155A2C76-95E8-4C1B-A1B0-B989CE19855B}" srcOrd="1" destOrd="0" presId="urn:microsoft.com/office/officeart/2009/3/layout/HorizontalOrganizationChart"/>
    <dgm:cxn modelId="{05038655-F9DD-4129-A13C-C00B1A0B4BA4}" type="presParOf" srcId="{FE2B8CA6-8993-415D-B04E-A2AB104E7B76}" destId="{C509297C-469E-4E7C-B2BE-2461C1305590}" srcOrd="1" destOrd="0" presId="urn:microsoft.com/office/officeart/2009/3/layout/HorizontalOrganizationChart"/>
    <dgm:cxn modelId="{15053D70-1524-4441-B438-13964E0951CC}" type="presParOf" srcId="{FE2B8CA6-8993-415D-B04E-A2AB104E7B76}" destId="{DF0B1E24-C83C-45DB-94A6-A9224CCF4B79}" srcOrd="2" destOrd="0" presId="urn:microsoft.com/office/officeart/2009/3/layout/HorizontalOrganizationChart"/>
    <dgm:cxn modelId="{C50E872E-B7D3-4880-A9A1-6AFD8FBF13F3}" type="presParOf" srcId="{3E79E645-4C1B-4E12-9DE4-2B490C59ADD0}" destId="{4D2B7237-4BAE-4DAB-B740-71C6A2E61A4A}" srcOrd="2" destOrd="0" presId="urn:microsoft.com/office/officeart/2009/3/layout/HorizontalOrganizationChart"/>
    <dgm:cxn modelId="{23621046-BE40-4C37-8E47-6554EEB99EA4}" type="presParOf" srcId="{BEAD80BC-8265-40F2-886A-457BD3721D95}" destId="{BF6A6411-1C0C-403E-A645-CEAE3AB98BCF}" srcOrd="2" destOrd="0" presId="urn:microsoft.com/office/officeart/2009/3/layout/HorizontalOrganizationChart"/>
    <dgm:cxn modelId="{0BCDA439-F654-4436-8DEE-D529271FF9BA}" type="presParOf" srcId="{BEAD80BC-8265-40F2-886A-457BD3721D95}" destId="{E699943F-F6BD-4657-8928-6494AA6E458D}" srcOrd="3" destOrd="0" presId="urn:microsoft.com/office/officeart/2009/3/layout/HorizontalOrganizationChart"/>
    <dgm:cxn modelId="{A12BF983-1E6E-4370-BEFD-9C13821D91C6}" type="presParOf" srcId="{E699943F-F6BD-4657-8928-6494AA6E458D}" destId="{632D93DC-8E33-497E-A88B-9BA364F11146}" srcOrd="0" destOrd="0" presId="urn:microsoft.com/office/officeart/2009/3/layout/HorizontalOrganizationChart"/>
    <dgm:cxn modelId="{CF013314-7B5C-47B9-8BEA-89BE38F0414F}" type="presParOf" srcId="{632D93DC-8E33-497E-A88B-9BA364F11146}" destId="{B4DF4576-7802-40C7-A685-53E14EEA8DEB}" srcOrd="0" destOrd="0" presId="urn:microsoft.com/office/officeart/2009/3/layout/HorizontalOrganizationChart"/>
    <dgm:cxn modelId="{33E8EE8E-F46B-44C1-882D-A750E8769268}" type="presParOf" srcId="{632D93DC-8E33-497E-A88B-9BA364F11146}" destId="{24D61943-3F98-4A2F-ABFD-6F5486844AB6}" srcOrd="1" destOrd="0" presId="urn:microsoft.com/office/officeart/2009/3/layout/HorizontalOrganizationChart"/>
    <dgm:cxn modelId="{58B964D5-CDD1-4C36-BA22-7CCB55532B03}" type="presParOf" srcId="{E699943F-F6BD-4657-8928-6494AA6E458D}" destId="{383E3B38-0B5A-4C33-93AD-A21F16E54B33}" srcOrd="1" destOrd="0" presId="urn:microsoft.com/office/officeart/2009/3/layout/HorizontalOrganizationChart"/>
    <dgm:cxn modelId="{E46B4051-7FA4-4B17-912B-8E2077BF3935}" type="presParOf" srcId="{E699943F-F6BD-4657-8928-6494AA6E458D}" destId="{6E2407CA-D427-4C88-9E03-37562988DCEA}" srcOrd="2" destOrd="0" presId="urn:microsoft.com/office/officeart/2009/3/layout/HorizontalOrganizationChart"/>
    <dgm:cxn modelId="{AF7091CC-8A66-4D5B-BAC8-590742BCC7E4}" type="presParOf" srcId="{BEAD80BC-8265-40F2-886A-457BD3721D95}" destId="{5AC6AF86-83AC-46C4-B1DD-40C729462ADE}" srcOrd="4" destOrd="0" presId="urn:microsoft.com/office/officeart/2009/3/layout/HorizontalOrganizationChart"/>
    <dgm:cxn modelId="{EE1F0FBE-AEA4-4645-9869-98A2D1004AD4}" type="presParOf" srcId="{BEAD80BC-8265-40F2-886A-457BD3721D95}" destId="{041DC1C4-0C9C-451B-91E1-70D6D67AE4A4}" srcOrd="5" destOrd="0" presId="urn:microsoft.com/office/officeart/2009/3/layout/HorizontalOrganizationChart"/>
    <dgm:cxn modelId="{8F1E92F1-66E0-4599-BE64-1FA6D51CE366}" type="presParOf" srcId="{041DC1C4-0C9C-451B-91E1-70D6D67AE4A4}" destId="{0FC3C944-1247-4D57-AE51-A4E719866A70}" srcOrd="0" destOrd="0" presId="urn:microsoft.com/office/officeart/2009/3/layout/HorizontalOrganizationChart"/>
    <dgm:cxn modelId="{1E1157D7-5C00-4829-BCFF-3D120AEA3F9B}" type="presParOf" srcId="{0FC3C944-1247-4D57-AE51-A4E719866A70}" destId="{038425FF-640A-44FC-A4E0-DDD35EFD0163}" srcOrd="0" destOrd="0" presId="urn:microsoft.com/office/officeart/2009/3/layout/HorizontalOrganizationChart"/>
    <dgm:cxn modelId="{F8D5D487-E52F-4FB5-9936-267B80436935}" type="presParOf" srcId="{0FC3C944-1247-4D57-AE51-A4E719866A70}" destId="{614B93F1-47EE-40B3-B9F4-73A706B90FE1}" srcOrd="1" destOrd="0" presId="urn:microsoft.com/office/officeart/2009/3/layout/HorizontalOrganizationChart"/>
    <dgm:cxn modelId="{2E3C4D68-9CC0-4997-950D-1FF138247714}" type="presParOf" srcId="{041DC1C4-0C9C-451B-91E1-70D6D67AE4A4}" destId="{5E219F9B-2EA5-4E1A-8A09-0FF436870CA1}" srcOrd="1" destOrd="0" presId="urn:microsoft.com/office/officeart/2009/3/layout/HorizontalOrganizationChart"/>
    <dgm:cxn modelId="{AB1FF294-E386-4563-8AB6-E46D69A88618}" type="presParOf" srcId="{041DC1C4-0C9C-451B-91E1-70D6D67AE4A4}" destId="{ECE9ACAD-F149-4FBF-8243-21ADC4B88FD4}" srcOrd="2" destOrd="0" presId="urn:microsoft.com/office/officeart/2009/3/layout/HorizontalOrganizationChart"/>
    <dgm:cxn modelId="{0B01DE59-8FA1-4B69-B98E-844FC4ABD609}" type="presParOf" srcId="{348F7A88-B2A3-45A1-BDD4-0742731A42F9}" destId="{18DA70E6-3149-4104-90A9-8D9BCA46CB4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02F67-DDD9-488E-9216-8DFBE017C698}">
      <dsp:nvSpPr>
        <dsp:cNvPr id="0" name=""/>
        <dsp:cNvSpPr/>
      </dsp:nvSpPr>
      <dsp:spPr>
        <a:xfrm>
          <a:off x="2771179" y="2032000"/>
          <a:ext cx="553640" cy="1190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820" y="0"/>
              </a:lnTo>
              <a:lnTo>
                <a:pt x="276820" y="1190327"/>
              </a:lnTo>
              <a:lnTo>
                <a:pt x="553640" y="119032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6AF86-83AC-46C4-B1DD-40C729462ADE}">
      <dsp:nvSpPr>
        <dsp:cNvPr id="0" name=""/>
        <dsp:cNvSpPr/>
      </dsp:nvSpPr>
      <dsp:spPr>
        <a:xfrm>
          <a:off x="2771179" y="1986280"/>
          <a:ext cx="5536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3640" y="4572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A6411-1C0C-403E-A645-CEAE3AB98BCF}">
      <dsp:nvSpPr>
        <dsp:cNvPr id="0" name=""/>
        <dsp:cNvSpPr/>
      </dsp:nvSpPr>
      <dsp:spPr>
        <a:xfrm>
          <a:off x="2771179" y="841672"/>
          <a:ext cx="553640" cy="1190327"/>
        </a:xfrm>
        <a:custGeom>
          <a:avLst/>
          <a:gdLst/>
          <a:ahLst/>
          <a:cxnLst/>
          <a:rect l="0" t="0" r="0" b="0"/>
          <a:pathLst>
            <a:path>
              <a:moveTo>
                <a:pt x="0" y="1190327"/>
              </a:moveTo>
              <a:lnTo>
                <a:pt x="276820" y="1190327"/>
              </a:lnTo>
              <a:lnTo>
                <a:pt x="276820" y="0"/>
              </a:lnTo>
              <a:lnTo>
                <a:pt x="553640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EC695-C5D7-4A5E-95AB-C21D9C2E9655}">
      <dsp:nvSpPr>
        <dsp:cNvPr id="0" name=""/>
        <dsp:cNvSpPr/>
      </dsp:nvSpPr>
      <dsp:spPr>
        <a:xfrm>
          <a:off x="2976" y="1609849"/>
          <a:ext cx="2768203" cy="844301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254061"/>
              </a:solidFill>
            </a:rPr>
            <a:t>Asset Classes</a:t>
          </a:r>
          <a:endParaRPr lang="en-US" sz="3300" kern="1200" dirty="0">
            <a:solidFill>
              <a:srgbClr val="254061"/>
            </a:solidFill>
          </a:endParaRPr>
        </a:p>
      </dsp:txBody>
      <dsp:txXfrm>
        <a:off x="2976" y="1609849"/>
        <a:ext cx="2768203" cy="844301"/>
      </dsp:txXfrm>
    </dsp:sp>
    <dsp:sp modelId="{B4DF4576-7802-40C7-A685-53E14EEA8DEB}">
      <dsp:nvSpPr>
        <dsp:cNvPr id="0" name=""/>
        <dsp:cNvSpPr/>
      </dsp:nvSpPr>
      <dsp:spPr>
        <a:xfrm>
          <a:off x="3324820" y="419521"/>
          <a:ext cx="2768203" cy="844301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254061"/>
              </a:solidFill>
            </a:rPr>
            <a:t>Fixed Income</a:t>
          </a:r>
          <a:endParaRPr lang="en-US" sz="3300" kern="1200" dirty="0">
            <a:solidFill>
              <a:srgbClr val="254061"/>
            </a:solidFill>
          </a:endParaRPr>
        </a:p>
      </dsp:txBody>
      <dsp:txXfrm>
        <a:off x="3324820" y="419521"/>
        <a:ext cx="2768203" cy="844301"/>
      </dsp:txXfrm>
    </dsp:sp>
    <dsp:sp modelId="{038425FF-640A-44FC-A4E0-DDD35EFD0163}">
      <dsp:nvSpPr>
        <dsp:cNvPr id="0" name=""/>
        <dsp:cNvSpPr/>
      </dsp:nvSpPr>
      <dsp:spPr>
        <a:xfrm>
          <a:off x="3324820" y="1609849"/>
          <a:ext cx="2768203" cy="844301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254061"/>
              </a:solidFill>
            </a:rPr>
            <a:t>Equity</a:t>
          </a:r>
          <a:endParaRPr lang="en-US" sz="3300" kern="1200" dirty="0">
            <a:solidFill>
              <a:srgbClr val="254061"/>
            </a:solidFill>
          </a:endParaRPr>
        </a:p>
      </dsp:txBody>
      <dsp:txXfrm>
        <a:off x="3324820" y="1609849"/>
        <a:ext cx="2768203" cy="844301"/>
      </dsp:txXfrm>
    </dsp:sp>
    <dsp:sp modelId="{4C15F76F-3816-404D-9759-09BA56C2D609}">
      <dsp:nvSpPr>
        <dsp:cNvPr id="0" name=""/>
        <dsp:cNvSpPr/>
      </dsp:nvSpPr>
      <dsp:spPr>
        <a:xfrm>
          <a:off x="3324820" y="2800176"/>
          <a:ext cx="2768203" cy="844301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254061"/>
              </a:solidFill>
            </a:rPr>
            <a:t>Derivatives</a:t>
          </a:r>
          <a:endParaRPr lang="en-US" sz="3300" kern="1200" dirty="0">
            <a:solidFill>
              <a:srgbClr val="254061"/>
            </a:solidFill>
          </a:endParaRPr>
        </a:p>
      </dsp:txBody>
      <dsp:txXfrm>
        <a:off x="3324820" y="2800176"/>
        <a:ext cx="2768203" cy="844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6AF86-83AC-46C4-B1DD-40C729462ADE}">
      <dsp:nvSpPr>
        <dsp:cNvPr id="0" name=""/>
        <dsp:cNvSpPr/>
      </dsp:nvSpPr>
      <dsp:spPr>
        <a:xfrm>
          <a:off x="2264845" y="2414842"/>
          <a:ext cx="452358" cy="972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179" y="0"/>
              </a:lnTo>
              <a:lnTo>
                <a:pt x="226179" y="972570"/>
              </a:lnTo>
              <a:lnTo>
                <a:pt x="452358" y="97257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A6411-1C0C-403E-A645-CEAE3AB98BCF}">
      <dsp:nvSpPr>
        <dsp:cNvPr id="0" name=""/>
        <dsp:cNvSpPr/>
      </dsp:nvSpPr>
      <dsp:spPr>
        <a:xfrm>
          <a:off x="2264845" y="2369122"/>
          <a:ext cx="45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358" y="4572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FBC69-20BB-4675-8BC3-4D17E59CDE32}">
      <dsp:nvSpPr>
        <dsp:cNvPr id="0" name=""/>
        <dsp:cNvSpPr/>
      </dsp:nvSpPr>
      <dsp:spPr>
        <a:xfrm>
          <a:off x="4978996" y="1442272"/>
          <a:ext cx="452358" cy="486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179" y="0"/>
              </a:lnTo>
              <a:lnTo>
                <a:pt x="226179" y="486285"/>
              </a:lnTo>
              <a:lnTo>
                <a:pt x="452358" y="48628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82A13-2956-4D75-B6A4-209BA9E1ACE7}">
      <dsp:nvSpPr>
        <dsp:cNvPr id="0" name=""/>
        <dsp:cNvSpPr/>
      </dsp:nvSpPr>
      <dsp:spPr>
        <a:xfrm>
          <a:off x="4978996" y="955986"/>
          <a:ext cx="452358" cy="486285"/>
        </a:xfrm>
        <a:custGeom>
          <a:avLst/>
          <a:gdLst/>
          <a:ahLst/>
          <a:cxnLst/>
          <a:rect l="0" t="0" r="0" b="0"/>
          <a:pathLst>
            <a:path>
              <a:moveTo>
                <a:pt x="0" y="486285"/>
              </a:moveTo>
              <a:lnTo>
                <a:pt x="226179" y="486285"/>
              </a:lnTo>
              <a:lnTo>
                <a:pt x="226179" y="0"/>
              </a:lnTo>
              <a:lnTo>
                <a:pt x="452358" y="0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4E304-8C4B-488A-A63B-B0F4490655CC}">
      <dsp:nvSpPr>
        <dsp:cNvPr id="0" name=""/>
        <dsp:cNvSpPr/>
      </dsp:nvSpPr>
      <dsp:spPr>
        <a:xfrm>
          <a:off x="2264845" y="1442272"/>
          <a:ext cx="452358" cy="972570"/>
        </a:xfrm>
        <a:custGeom>
          <a:avLst/>
          <a:gdLst/>
          <a:ahLst/>
          <a:cxnLst/>
          <a:rect l="0" t="0" r="0" b="0"/>
          <a:pathLst>
            <a:path>
              <a:moveTo>
                <a:pt x="0" y="972570"/>
              </a:moveTo>
              <a:lnTo>
                <a:pt x="226179" y="972570"/>
              </a:lnTo>
              <a:lnTo>
                <a:pt x="226179" y="0"/>
              </a:lnTo>
              <a:lnTo>
                <a:pt x="452358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EC695-C5D7-4A5E-95AB-C21D9C2E9655}">
      <dsp:nvSpPr>
        <dsp:cNvPr id="0" name=""/>
        <dsp:cNvSpPr/>
      </dsp:nvSpPr>
      <dsp:spPr>
        <a:xfrm>
          <a:off x="3053" y="2069919"/>
          <a:ext cx="2261792" cy="689846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254061"/>
              </a:solidFill>
            </a:rPr>
            <a:t>Asset Classes</a:t>
          </a:r>
          <a:endParaRPr lang="en-US" sz="2500" b="1" kern="1200" dirty="0">
            <a:solidFill>
              <a:srgbClr val="254061"/>
            </a:solidFill>
          </a:endParaRPr>
        </a:p>
      </dsp:txBody>
      <dsp:txXfrm>
        <a:off x="3053" y="2069919"/>
        <a:ext cx="2261792" cy="689846"/>
      </dsp:txXfrm>
    </dsp:sp>
    <dsp:sp modelId="{C26730A0-8CA3-4F44-B361-D408B2F6D824}">
      <dsp:nvSpPr>
        <dsp:cNvPr id="0" name=""/>
        <dsp:cNvSpPr/>
      </dsp:nvSpPr>
      <dsp:spPr>
        <a:xfrm>
          <a:off x="2717203" y="1097348"/>
          <a:ext cx="2261792" cy="689846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254061"/>
              </a:solidFill>
            </a:rPr>
            <a:t>Fixed Income</a:t>
          </a:r>
          <a:endParaRPr lang="en-US" sz="2500" b="1" kern="1200" dirty="0">
            <a:solidFill>
              <a:srgbClr val="254061"/>
            </a:solidFill>
          </a:endParaRPr>
        </a:p>
      </dsp:txBody>
      <dsp:txXfrm>
        <a:off x="2717203" y="1097348"/>
        <a:ext cx="2261792" cy="689846"/>
      </dsp:txXfrm>
    </dsp:sp>
    <dsp:sp modelId="{08CE97E0-AF61-4BDB-A4A6-FC2D4F08157D}">
      <dsp:nvSpPr>
        <dsp:cNvPr id="0" name=""/>
        <dsp:cNvSpPr/>
      </dsp:nvSpPr>
      <dsp:spPr>
        <a:xfrm>
          <a:off x="5431354" y="611063"/>
          <a:ext cx="2261792" cy="689846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254061"/>
              </a:solidFill>
            </a:rPr>
            <a:t>Money Markets</a:t>
          </a:r>
          <a:endParaRPr lang="en-US" sz="2500" b="1" kern="1200" dirty="0">
            <a:solidFill>
              <a:srgbClr val="254061"/>
            </a:solidFill>
          </a:endParaRPr>
        </a:p>
      </dsp:txBody>
      <dsp:txXfrm>
        <a:off x="5431354" y="611063"/>
        <a:ext cx="2261792" cy="689846"/>
      </dsp:txXfrm>
    </dsp:sp>
    <dsp:sp modelId="{5A7D5A89-9075-41D4-A611-D709EAEE61B6}">
      <dsp:nvSpPr>
        <dsp:cNvPr id="0" name=""/>
        <dsp:cNvSpPr/>
      </dsp:nvSpPr>
      <dsp:spPr>
        <a:xfrm>
          <a:off x="5431354" y="1583634"/>
          <a:ext cx="2261792" cy="689846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solidFill>
                <a:srgbClr val="254061"/>
              </a:solidFill>
            </a:rPr>
            <a:t>Capital  Markets</a:t>
          </a:r>
          <a:endParaRPr lang="en-US" sz="2500" b="0" kern="1200" dirty="0">
            <a:solidFill>
              <a:srgbClr val="254061"/>
            </a:solidFill>
          </a:endParaRPr>
        </a:p>
      </dsp:txBody>
      <dsp:txXfrm>
        <a:off x="5431354" y="1583634"/>
        <a:ext cx="2261792" cy="689846"/>
      </dsp:txXfrm>
    </dsp:sp>
    <dsp:sp modelId="{B4DF4576-7802-40C7-A685-53E14EEA8DEB}">
      <dsp:nvSpPr>
        <dsp:cNvPr id="0" name=""/>
        <dsp:cNvSpPr/>
      </dsp:nvSpPr>
      <dsp:spPr>
        <a:xfrm>
          <a:off x="2717203" y="2069919"/>
          <a:ext cx="2261792" cy="689846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254061"/>
              </a:solidFill>
            </a:rPr>
            <a:t>Equity</a:t>
          </a:r>
          <a:endParaRPr lang="en-US" sz="2500" kern="1200" dirty="0">
            <a:solidFill>
              <a:srgbClr val="254061"/>
            </a:solidFill>
          </a:endParaRPr>
        </a:p>
      </dsp:txBody>
      <dsp:txXfrm>
        <a:off x="2717203" y="2069919"/>
        <a:ext cx="2261792" cy="689846"/>
      </dsp:txXfrm>
    </dsp:sp>
    <dsp:sp modelId="{038425FF-640A-44FC-A4E0-DDD35EFD0163}">
      <dsp:nvSpPr>
        <dsp:cNvPr id="0" name=""/>
        <dsp:cNvSpPr/>
      </dsp:nvSpPr>
      <dsp:spPr>
        <a:xfrm>
          <a:off x="2717203" y="3042489"/>
          <a:ext cx="2261792" cy="689846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254061"/>
              </a:solidFill>
            </a:rPr>
            <a:t>Derivatives</a:t>
          </a:r>
          <a:endParaRPr lang="en-US" sz="2500" kern="1200" dirty="0">
            <a:solidFill>
              <a:srgbClr val="254061"/>
            </a:solidFill>
          </a:endParaRPr>
        </a:p>
      </dsp:txBody>
      <dsp:txXfrm>
        <a:off x="2717203" y="3042489"/>
        <a:ext cx="2261792" cy="689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6AF86-83AC-46C4-B1DD-40C729462ADE}">
      <dsp:nvSpPr>
        <dsp:cNvPr id="0" name=""/>
        <dsp:cNvSpPr/>
      </dsp:nvSpPr>
      <dsp:spPr>
        <a:xfrm>
          <a:off x="2264845" y="2414842"/>
          <a:ext cx="452358" cy="972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179" y="0"/>
              </a:lnTo>
              <a:lnTo>
                <a:pt x="226179" y="972570"/>
              </a:lnTo>
              <a:lnTo>
                <a:pt x="452358" y="97257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A6411-1C0C-403E-A645-CEAE3AB98BCF}">
      <dsp:nvSpPr>
        <dsp:cNvPr id="0" name=""/>
        <dsp:cNvSpPr/>
      </dsp:nvSpPr>
      <dsp:spPr>
        <a:xfrm>
          <a:off x="2264845" y="2369122"/>
          <a:ext cx="45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358" y="4572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FBC69-20BB-4675-8BC3-4D17E59CDE32}">
      <dsp:nvSpPr>
        <dsp:cNvPr id="0" name=""/>
        <dsp:cNvSpPr/>
      </dsp:nvSpPr>
      <dsp:spPr>
        <a:xfrm>
          <a:off x="4978996" y="1442272"/>
          <a:ext cx="452358" cy="486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179" y="0"/>
              </a:lnTo>
              <a:lnTo>
                <a:pt x="226179" y="486285"/>
              </a:lnTo>
              <a:lnTo>
                <a:pt x="452358" y="48628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82A13-2956-4D75-B6A4-209BA9E1ACE7}">
      <dsp:nvSpPr>
        <dsp:cNvPr id="0" name=""/>
        <dsp:cNvSpPr/>
      </dsp:nvSpPr>
      <dsp:spPr>
        <a:xfrm>
          <a:off x="4978996" y="955986"/>
          <a:ext cx="452358" cy="486285"/>
        </a:xfrm>
        <a:custGeom>
          <a:avLst/>
          <a:gdLst/>
          <a:ahLst/>
          <a:cxnLst/>
          <a:rect l="0" t="0" r="0" b="0"/>
          <a:pathLst>
            <a:path>
              <a:moveTo>
                <a:pt x="0" y="486285"/>
              </a:moveTo>
              <a:lnTo>
                <a:pt x="226179" y="486285"/>
              </a:lnTo>
              <a:lnTo>
                <a:pt x="226179" y="0"/>
              </a:lnTo>
              <a:lnTo>
                <a:pt x="452358" y="0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4E304-8C4B-488A-A63B-B0F4490655CC}">
      <dsp:nvSpPr>
        <dsp:cNvPr id="0" name=""/>
        <dsp:cNvSpPr/>
      </dsp:nvSpPr>
      <dsp:spPr>
        <a:xfrm>
          <a:off x="2264845" y="1442272"/>
          <a:ext cx="452358" cy="972570"/>
        </a:xfrm>
        <a:custGeom>
          <a:avLst/>
          <a:gdLst/>
          <a:ahLst/>
          <a:cxnLst/>
          <a:rect l="0" t="0" r="0" b="0"/>
          <a:pathLst>
            <a:path>
              <a:moveTo>
                <a:pt x="0" y="972570"/>
              </a:moveTo>
              <a:lnTo>
                <a:pt x="226179" y="972570"/>
              </a:lnTo>
              <a:lnTo>
                <a:pt x="226179" y="0"/>
              </a:lnTo>
              <a:lnTo>
                <a:pt x="452358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EC695-C5D7-4A5E-95AB-C21D9C2E9655}">
      <dsp:nvSpPr>
        <dsp:cNvPr id="0" name=""/>
        <dsp:cNvSpPr/>
      </dsp:nvSpPr>
      <dsp:spPr>
        <a:xfrm>
          <a:off x="3053" y="2069919"/>
          <a:ext cx="2261792" cy="689846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254061"/>
              </a:solidFill>
            </a:rPr>
            <a:t>Asset Classes</a:t>
          </a:r>
          <a:endParaRPr lang="en-US" sz="2500" b="1" kern="1200" dirty="0">
            <a:solidFill>
              <a:srgbClr val="254061"/>
            </a:solidFill>
          </a:endParaRPr>
        </a:p>
      </dsp:txBody>
      <dsp:txXfrm>
        <a:off x="3053" y="2069919"/>
        <a:ext cx="2261792" cy="689846"/>
      </dsp:txXfrm>
    </dsp:sp>
    <dsp:sp modelId="{C26730A0-8CA3-4F44-B361-D408B2F6D824}">
      <dsp:nvSpPr>
        <dsp:cNvPr id="0" name=""/>
        <dsp:cNvSpPr/>
      </dsp:nvSpPr>
      <dsp:spPr>
        <a:xfrm>
          <a:off x="2717203" y="1097348"/>
          <a:ext cx="2261792" cy="689846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254061"/>
              </a:solidFill>
            </a:rPr>
            <a:t>Fixed Income</a:t>
          </a:r>
          <a:endParaRPr lang="en-US" sz="2500" b="1" kern="1200" dirty="0">
            <a:solidFill>
              <a:srgbClr val="254061"/>
            </a:solidFill>
          </a:endParaRPr>
        </a:p>
      </dsp:txBody>
      <dsp:txXfrm>
        <a:off x="2717203" y="1097348"/>
        <a:ext cx="2261792" cy="689846"/>
      </dsp:txXfrm>
    </dsp:sp>
    <dsp:sp modelId="{08CE97E0-AF61-4BDB-A4A6-FC2D4F08157D}">
      <dsp:nvSpPr>
        <dsp:cNvPr id="0" name=""/>
        <dsp:cNvSpPr/>
      </dsp:nvSpPr>
      <dsp:spPr>
        <a:xfrm>
          <a:off x="5431354" y="611063"/>
          <a:ext cx="2261792" cy="689846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solidFill>
                <a:srgbClr val="254061"/>
              </a:solidFill>
            </a:rPr>
            <a:t>Money  Markets</a:t>
          </a:r>
          <a:endParaRPr lang="en-US" sz="2500" b="0" kern="1200" dirty="0">
            <a:solidFill>
              <a:srgbClr val="254061"/>
            </a:solidFill>
          </a:endParaRPr>
        </a:p>
      </dsp:txBody>
      <dsp:txXfrm>
        <a:off x="5431354" y="611063"/>
        <a:ext cx="2261792" cy="689846"/>
      </dsp:txXfrm>
    </dsp:sp>
    <dsp:sp modelId="{5A7D5A89-9075-41D4-A611-D709EAEE61B6}">
      <dsp:nvSpPr>
        <dsp:cNvPr id="0" name=""/>
        <dsp:cNvSpPr/>
      </dsp:nvSpPr>
      <dsp:spPr>
        <a:xfrm>
          <a:off x="5431354" y="1583634"/>
          <a:ext cx="2261792" cy="689846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254061"/>
              </a:solidFill>
            </a:rPr>
            <a:t>Capital Markets</a:t>
          </a:r>
          <a:endParaRPr lang="en-US" sz="2500" b="1" kern="1200" dirty="0">
            <a:solidFill>
              <a:srgbClr val="254061"/>
            </a:solidFill>
          </a:endParaRPr>
        </a:p>
      </dsp:txBody>
      <dsp:txXfrm>
        <a:off x="5431354" y="1583634"/>
        <a:ext cx="2261792" cy="689846"/>
      </dsp:txXfrm>
    </dsp:sp>
    <dsp:sp modelId="{B4DF4576-7802-40C7-A685-53E14EEA8DEB}">
      <dsp:nvSpPr>
        <dsp:cNvPr id="0" name=""/>
        <dsp:cNvSpPr/>
      </dsp:nvSpPr>
      <dsp:spPr>
        <a:xfrm>
          <a:off x="2717203" y="2069919"/>
          <a:ext cx="2261792" cy="689846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254061"/>
              </a:solidFill>
            </a:rPr>
            <a:t>Equity</a:t>
          </a:r>
          <a:endParaRPr lang="en-US" sz="2500" kern="1200" dirty="0">
            <a:solidFill>
              <a:srgbClr val="254061"/>
            </a:solidFill>
          </a:endParaRPr>
        </a:p>
      </dsp:txBody>
      <dsp:txXfrm>
        <a:off x="2717203" y="2069919"/>
        <a:ext cx="2261792" cy="689846"/>
      </dsp:txXfrm>
    </dsp:sp>
    <dsp:sp modelId="{038425FF-640A-44FC-A4E0-DDD35EFD0163}">
      <dsp:nvSpPr>
        <dsp:cNvPr id="0" name=""/>
        <dsp:cNvSpPr/>
      </dsp:nvSpPr>
      <dsp:spPr>
        <a:xfrm>
          <a:off x="2717203" y="3042489"/>
          <a:ext cx="2261792" cy="689846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254061"/>
              </a:solidFill>
            </a:rPr>
            <a:t>Derivatives</a:t>
          </a:r>
          <a:endParaRPr lang="en-US" sz="2500" kern="1200" dirty="0">
            <a:solidFill>
              <a:srgbClr val="254061"/>
            </a:solidFill>
          </a:endParaRPr>
        </a:p>
      </dsp:txBody>
      <dsp:txXfrm>
        <a:off x="2717203" y="3042489"/>
        <a:ext cx="2261792" cy="689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6AF86-83AC-46C4-B1DD-40C729462ADE}">
      <dsp:nvSpPr>
        <dsp:cNvPr id="0" name=""/>
        <dsp:cNvSpPr/>
      </dsp:nvSpPr>
      <dsp:spPr>
        <a:xfrm>
          <a:off x="2264845" y="2414842"/>
          <a:ext cx="452358" cy="972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179" y="0"/>
              </a:lnTo>
              <a:lnTo>
                <a:pt x="226179" y="972570"/>
              </a:lnTo>
              <a:lnTo>
                <a:pt x="452358" y="97257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A6411-1C0C-403E-A645-CEAE3AB98BCF}">
      <dsp:nvSpPr>
        <dsp:cNvPr id="0" name=""/>
        <dsp:cNvSpPr/>
      </dsp:nvSpPr>
      <dsp:spPr>
        <a:xfrm>
          <a:off x="2264845" y="2369122"/>
          <a:ext cx="45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358" y="4572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FBC69-20BB-4675-8BC3-4D17E59CDE32}">
      <dsp:nvSpPr>
        <dsp:cNvPr id="0" name=""/>
        <dsp:cNvSpPr/>
      </dsp:nvSpPr>
      <dsp:spPr>
        <a:xfrm>
          <a:off x="4978996" y="1442272"/>
          <a:ext cx="452358" cy="486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179" y="0"/>
              </a:lnTo>
              <a:lnTo>
                <a:pt x="226179" y="486285"/>
              </a:lnTo>
              <a:lnTo>
                <a:pt x="452358" y="48628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82A13-2956-4D75-B6A4-209BA9E1ACE7}">
      <dsp:nvSpPr>
        <dsp:cNvPr id="0" name=""/>
        <dsp:cNvSpPr/>
      </dsp:nvSpPr>
      <dsp:spPr>
        <a:xfrm>
          <a:off x="4978996" y="955986"/>
          <a:ext cx="452358" cy="486285"/>
        </a:xfrm>
        <a:custGeom>
          <a:avLst/>
          <a:gdLst/>
          <a:ahLst/>
          <a:cxnLst/>
          <a:rect l="0" t="0" r="0" b="0"/>
          <a:pathLst>
            <a:path>
              <a:moveTo>
                <a:pt x="0" y="486285"/>
              </a:moveTo>
              <a:lnTo>
                <a:pt x="226179" y="486285"/>
              </a:lnTo>
              <a:lnTo>
                <a:pt x="226179" y="0"/>
              </a:lnTo>
              <a:lnTo>
                <a:pt x="452358" y="0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4E304-8C4B-488A-A63B-B0F4490655CC}">
      <dsp:nvSpPr>
        <dsp:cNvPr id="0" name=""/>
        <dsp:cNvSpPr/>
      </dsp:nvSpPr>
      <dsp:spPr>
        <a:xfrm>
          <a:off x="2264845" y="1442272"/>
          <a:ext cx="452358" cy="972570"/>
        </a:xfrm>
        <a:custGeom>
          <a:avLst/>
          <a:gdLst/>
          <a:ahLst/>
          <a:cxnLst/>
          <a:rect l="0" t="0" r="0" b="0"/>
          <a:pathLst>
            <a:path>
              <a:moveTo>
                <a:pt x="0" y="972570"/>
              </a:moveTo>
              <a:lnTo>
                <a:pt x="226179" y="972570"/>
              </a:lnTo>
              <a:lnTo>
                <a:pt x="226179" y="0"/>
              </a:lnTo>
              <a:lnTo>
                <a:pt x="452358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EC695-C5D7-4A5E-95AB-C21D9C2E9655}">
      <dsp:nvSpPr>
        <dsp:cNvPr id="0" name=""/>
        <dsp:cNvSpPr/>
      </dsp:nvSpPr>
      <dsp:spPr>
        <a:xfrm>
          <a:off x="3053" y="2069919"/>
          <a:ext cx="2261792" cy="689846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254061"/>
              </a:solidFill>
            </a:rPr>
            <a:t>Asset Classes</a:t>
          </a:r>
          <a:endParaRPr lang="en-US" sz="2500" b="1" kern="1200" dirty="0">
            <a:solidFill>
              <a:srgbClr val="254061"/>
            </a:solidFill>
          </a:endParaRPr>
        </a:p>
      </dsp:txBody>
      <dsp:txXfrm>
        <a:off x="3053" y="2069919"/>
        <a:ext cx="2261792" cy="689846"/>
      </dsp:txXfrm>
    </dsp:sp>
    <dsp:sp modelId="{C26730A0-8CA3-4F44-B361-D408B2F6D824}">
      <dsp:nvSpPr>
        <dsp:cNvPr id="0" name=""/>
        <dsp:cNvSpPr/>
      </dsp:nvSpPr>
      <dsp:spPr>
        <a:xfrm>
          <a:off x="2717203" y="1097348"/>
          <a:ext cx="2261792" cy="689846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solidFill>
                <a:srgbClr val="254061"/>
              </a:solidFill>
            </a:rPr>
            <a:t>Fixed Income</a:t>
          </a:r>
          <a:endParaRPr lang="en-US" sz="2500" b="0" kern="1200" dirty="0">
            <a:solidFill>
              <a:srgbClr val="254061"/>
            </a:solidFill>
          </a:endParaRPr>
        </a:p>
      </dsp:txBody>
      <dsp:txXfrm>
        <a:off x="2717203" y="1097348"/>
        <a:ext cx="2261792" cy="689846"/>
      </dsp:txXfrm>
    </dsp:sp>
    <dsp:sp modelId="{08CE97E0-AF61-4BDB-A4A6-FC2D4F08157D}">
      <dsp:nvSpPr>
        <dsp:cNvPr id="0" name=""/>
        <dsp:cNvSpPr/>
      </dsp:nvSpPr>
      <dsp:spPr>
        <a:xfrm>
          <a:off x="5431354" y="611063"/>
          <a:ext cx="2261792" cy="689846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solidFill>
                <a:srgbClr val="254061"/>
              </a:solidFill>
            </a:rPr>
            <a:t>Money  Markets</a:t>
          </a:r>
          <a:endParaRPr lang="en-US" sz="2500" b="0" kern="1200" dirty="0">
            <a:solidFill>
              <a:srgbClr val="254061"/>
            </a:solidFill>
          </a:endParaRPr>
        </a:p>
      </dsp:txBody>
      <dsp:txXfrm>
        <a:off x="5431354" y="611063"/>
        <a:ext cx="2261792" cy="689846"/>
      </dsp:txXfrm>
    </dsp:sp>
    <dsp:sp modelId="{5A7D5A89-9075-41D4-A611-D709EAEE61B6}">
      <dsp:nvSpPr>
        <dsp:cNvPr id="0" name=""/>
        <dsp:cNvSpPr/>
      </dsp:nvSpPr>
      <dsp:spPr>
        <a:xfrm>
          <a:off x="5431354" y="1583634"/>
          <a:ext cx="2261792" cy="689846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solidFill>
                <a:srgbClr val="254061"/>
              </a:solidFill>
            </a:rPr>
            <a:t>Capital  Markets</a:t>
          </a:r>
          <a:endParaRPr lang="en-US" sz="2500" b="0" kern="1200" dirty="0">
            <a:solidFill>
              <a:srgbClr val="254061"/>
            </a:solidFill>
          </a:endParaRPr>
        </a:p>
      </dsp:txBody>
      <dsp:txXfrm>
        <a:off x="5431354" y="1583634"/>
        <a:ext cx="2261792" cy="689846"/>
      </dsp:txXfrm>
    </dsp:sp>
    <dsp:sp modelId="{B4DF4576-7802-40C7-A685-53E14EEA8DEB}">
      <dsp:nvSpPr>
        <dsp:cNvPr id="0" name=""/>
        <dsp:cNvSpPr/>
      </dsp:nvSpPr>
      <dsp:spPr>
        <a:xfrm>
          <a:off x="2717203" y="2069919"/>
          <a:ext cx="2261792" cy="689846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254061"/>
              </a:solidFill>
            </a:rPr>
            <a:t>Equity</a:t>
          </a:r>
          <a:endParaRPr lang="en-US" sz="2500" b="1" kern="1200" dirty="0">
            <a:solidFill>
              <a:srgbClr val="254061"/>
            </a:solidFill>
          </a:endParaRPr>
        </a:p>
      </dsp:txBody>
      <dsp:txXfrm>
        <a:off x="2717203" y="2069919"/>
        <a:ext cx="2261792" cy="689846"/>
      </dsp:txXfrm>
    </dsp:sp>
    <dsp:sp modelId="{038425FF-640A-44FC-A4E0-DDD35EFD0163}">
      <dsp:nvSpPr>
        <dsp:cNvPr id="0" name=""/>
        <dsp:cNvSpPr/>
      </dsp:nvSpPr>
      <dsp:spPr>
        <a:xfrm>
          <a:off x="2717203" y="3042489"/>
          <a:ext cx="2261792" cy="689846"/>
        </a:xfrm>
        <a:prstGeom prst="rect">
          <a:avLst/>
        </a:prstGeom>
        <a:solidFill>
          <a:srgbClr val="E9D2D7"/>
        </a:solidFill>
        <a:ln w="26425" cap="flat" cmpd="sng" algn="ctr">
          <a:solidFill>
            <a:srgbClr val="911E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254061"/>
              </a:solidFill>
            </a:rPr>
            <a:t>Derivatives</a:t>
          </a:r>
          <a:endParaRPr lang="en-US" sz="2500" kern="1200" dirty="0">
            <a:solidFill>
              <a:srgbClr val="254061"/>
            </a:solidFill>
          </a:endParaRPr>
        </a:p>
      </dsp:txBody>
      <dsp:txXfrm>
        <a:off x="2717203" y="3042489"/>
        <a:ext cx="2261792" cy="689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0.15919</cdr:x>
      <cdr:y>0.04814</cdr:y>
    </cdr:from>
    <cdr:to>
      <cdr:x>0.28372</cdr:x>
      <cdr:y>0.09858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16377" y="268086"/>
          <a:ext cx="1108002" cy="2809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1" i="0" u="none" strike="noStrike" baseline="0">
              <a:solidFill>
                <a:srgbClr val="000000"/>
              </a:solidFill>
              <a:latin typeface="Arial"/>
              <a:cs typeface="Arial"/>
            </a:rPr>
            <a:t>OPEC I</a:t>
          </a:r>
        </a:p>
      </cdr:txBody>
    </cdr:sp>
  </cdr:relSizeAnchor>
  <cdr:relSizeAnchor xmlns:cdr="http://schemas.openxmlformats.org/drawingml/2006/chartDrawing">
    <cdr:from>
      <cdr:x>0.28094</cdr:x>
      <cdr:y>0.31825</cdr:y>
    </cdr:from>
    <cdr:to>
      <cdr:x>0.38359</cdr:x>
      <cdr:y>0.40242</cdr:y>
    </cdr:to>
    <cdr:sp macro="" textlink="">
      <cdr:nvSpPr>
        <cdr:cNvPr id="20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99675" y="1772417"/>
          <a:ext cx="913326" cy="4687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1" i="0" u="none" strike="noStrike" baseline="0">
              <a:solidFill>
                <a:srgbClr val="000000"/>
              </a:solidFill>
              <a:latin typeface="Arial"/>
              <a:cs typeface="Arial"/>
            </a:rPr>
            <a:t>OPEC II</a:t>
          </a:r>
        </a:p>
      </cdr:txBody>
    </cdr:sp>
  </cdr:relSizeAnchor>
  <cdr:relSizeAnchor xmlns:cdr="http://schemas.openxmlformats.org/drawingml/2006/chartDrawing">
    <cdr:from>
      <cdr:x>0.33298</cdr:x>
      <cdr:y>0.39204</cdr:y>
    </cdr:from>
    <cdr:to>
      <cdr:x>0.43014</cdr:x>
      <cdr:y>0.45071</cdr:y>
    </cdr:to>
    <cdr:sp macro="" textlink="">
      <cdr:nvSpPr>
        <cdr:cNvPr id="205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62669" y="2183393"/>
          <a:ext cx="864478" cy="326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1" i="0" u="none" strike="noStrike" baseline="0">
              <a:solidFill>
                <a:srgbClr val="000000"/>
              </a:solidFill>
              <a:latin typeface="Arial"/>
              <a:cs typeface="Arial"/>
            </a:rPr>
            <a:t>Penn Square</a:t>
          </a:r>
        </a:p>
      </cdr:txBody>
    </cdr:sp>
  </cdr:relSizeAnchor>
  <cdr:relSizeAnchor xmlns:cdr="http://schemas.openxmlformats.org/drawingml/2006/chartDrawing">
    <cdr:from>
      <cdr:x>0.41155</cdr:x>
      <cdr:y>0.52113</cdr:y>
    </cdr:from>
    <cdr:to>
      <cdr:x>0.55637</cdr:x>
      <cdr:y>0.56741</cdr:y>
    </cdr:to>
    <cdr:sp macro="" textlink="">
      <cdr:nvSpPr>
        <cdr:cNvPr id="205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61749" y="2902328"/>
          <a:ext cx="1288532" cy="257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1" i="0" u="none" strike="noStrike" baseline="0">
              <a:solidFill>
                <a:srgbClr val="000000"/>
              </a:solidFill>
              <a:latin typeface="Arial"/>
              <a:cs typeface="Arial"/>
            </a:rPr>
            <a:t>Market crash</a:t>
          </a:r>
        </a:p>
      </cdr:txBody>
    </cdr:sp>
  </cdr:relSizeAnchor>
  <cdr:relSizeAnchor xmlns:cdr="http://schemas.openxmlformats.org/drawingml/2006/chartDrawing">
    <cdr:from>
      <cdr:x>0.63565</cdr:x>
      <cdr:y>0.64704</cdr:y>
    </cdr:from>
    <cdr:to>
      <cdr:x>0.74931</cdr:x>
      <cdr:y>0.7002</cdr:y>
    </cdr:to>
    <cdr:sp macro="" textlink="">
      <cdr:nvSpPr>
        <cdr:cNvPr id="205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5657" y="3603581"/>
          <a:ext cx="1011286" cy="2960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1" i="0" u="none" strike="noStrike" baseline="0">
              <a:solidFill>
                <a:srgbClr val="000000"/>
              </a:solidFill>
              <a:latin typeface="Arial"/>
              <a:cs typeface="Arial"/>
            </a:rPr>
            <a:t> LTCM</a:t>
          </a:r>
        </a:p>
      </cdr:txBody>
    </cdr:sp>
  </cdr:relSizeAnchor>
  <cdr:relSizeAnchor xmlns:cdr="http://schemas.openxmlformats.org/drawingml/2006/chartDrawing">
    <cdr:from>
      <cdr:x>0.80534</cdr:x>
      <cdr:y>0.22654</cdr:y>
    </cdr:from>
    <cdr:to>
      <cdr:x>0.95976</cdr:x>
      <cdr:y>0.29258</cdr:y>
    </cdr:to>
    <cdr:sp macro="" textlink="">
      <cdr:nvSpPr>
        <cdr:cNvPr id="205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65493" y="1261672"/>
          <a:ext cx="1373948" cy="3677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1" i="0" u="none" strike="noStrike" baseline="0">
              <a:solidFill>
                <a:srgbClr val="000000"/>
              </a:solidFill>
              <a:latin typeface="Arial"/>
              <a:cs typeface="Arial"/>
            </a:rPr>
            <a:t>Financial crisis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8F94D-38D2-4693-A9A7-78A09C919C16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52810-DC70-4E96-BC3C-DB3D3AF0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63588-EB0F-465F-92AC-4CF585413BD4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CEA5F-E44E-4B30-86AE-751D093941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8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CEAD6A9-1735-481E-AE43-BE4A97533F03}" type="slidenum">
              <a:rPr lang="en-US" smtClean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eaLnBrk="1">
                <a:buFont typeface="Times New Roman" pitchFamily="18" charset="0"/>
                <a:buNone/>
              </a:pPr>
              <a:t>2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058B6-22AF-4E92-8DEA-249DE8093E5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058B6-22AF-4E92-8DEA-249DE8093E5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CEAD6A9-1735-481E-AE43-BE4A97533F03}" type="slidenum">
              <a:rPr lang="en-US" smtClean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eaLnBrk="1">
                <a:buFont typeface="Times New Roman" pitchFamily="18" charset="0"/>
                <a:buNone/>
              </a:pPr>
              <a:t>21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058B6-22AF-4E92-8DEA-249DE8093E5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058B6-22AF-4E92-8DEA-249DE8093E5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058B6-22AF-4E92-8DEA-249DE8093E5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058B6-22AF-4E92-8DEA-249DE8093E5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CEAD6A9-1735-481E-AE43-BE4A97533F03}" type="slidenum">
              <a:rPr lang="en-US" smtClean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eaLnBrk="1">
                <a:buFont typeface="Times New Roman" pitchFamily="18" charset="0"/>
                <a:buNone/>
              </a:pPr>
              <a:t>32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058B6-22AF-4E92-8DEA-249DE8093E5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058B6-22AF-4E92-8DEA-249DE8093E5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CEAD6A9-1735-481E-AE43-BE4A97533F03}" type="slidenum">
              <a:rPr lang="en-US" smtClean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eaLnBrk="1">
                <a:buFont typeface="Times New Roman" pitchFamily="18" charset="0"/>
                <a:buNone/>
              </a:pPr>
              <a:t>3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058B6-22AF-4E92-8DEA-249DE8093E5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058B6-22AF-4E92-8DEA-249DE8093E5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058B6-22AF-4E92-8DEA-249DE8093E5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058B6-22AF-4E92-8DEA-249DE8093E5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058B6-22AF-4E92-8DEA-249DE8093E5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058B6-22AF-4E92-8DEA-249DE8093E5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058B6-22AF-4E92-8DEA-249DE8093E5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CEAD6A9-1735-481E-AE43-BE4A97533F03}" type="slidenum">
              <a:rPr lang="en-US" smtClean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eaLnBrk="1">
                <a:buFont typeface="Times New Roman" pitchFamily="18" charset="0"/>
                <a:buNone/>
              </a:pPr>
              <a:t>4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058B6-22AF-4E92-8DEA-249DE8093E5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CEA5F-E44E-4B30-86AE-751D093941F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12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Think:</a:t>
            </a:r>
            <a:r>
              <a:rPr lang="en-US" baseline="0" dirty="0" smtClean="0"/>
              <a:t>  What is the collateral of an RP?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058B6-22AF-4E92-8DEA-249DE8093E5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058B6-22AF-4E92-8DEA-249DE8093E5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058B6-22AF-4E92-8DEA-249DE8093E5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058B6-22AF-4E92-8DEA-249DE8093E5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3962400"/>
            <a:ext cx="9144000" cy="1660962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544540"/>
            <a:ext cx="9144000" cy="1351060"/>
          </a:xfrm>
          <a:prstGeom prst="rect">
            <a:avLst/>
          </a:prstGeom>
          <a:solidFill>
            <a:srgbClr val="3A3A3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4800" y="1295400"/>
            <a:ext cx="1864230" cy="1828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0" y="1295400"/>
            <a:ext cx="6553200" cy="182880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8974" y="1408978"/>
            <a:ext cx="6207826" cy="1601643"/>
          </a:xfrm>
        </p:spPr>
        <p:txBody>
          <a:bodyPr anchor="b">
            <a:noAutofit/>
          </a:bodyPr>
          <a:lstStyle>
            <a:lvl1pPr>
              <a:defRPr sz="4400" b="0" cap="none" baseline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068981"/>
            <a:ext cx="7004462" cy="1447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2800" i="0" kern="1200" dirty="0">
                <a:solidFill>
                  <a:srgbClr val="08425C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Bodie, Kane, and Marcus</a:t>
            </a:r>
          </a:p>
          <a:p>
            <a:r>
              <a:rPr lang="en-US" i="1" dirty="0" smtClean="0"/>
              <a:t>Essentials of Investments</a:t>
            </a:r>
          </a:p>
          <a:p>
            <a:r>
              <a:rPr lang="en-US" i="0" dirty="0" smtClean="0"/>
              <a:t>Eleventh Edition</a:t>
            </a:r>
            <a:endParaRPr lang="en-US" i="1" dirty="0" smtClean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52400" y="1143000"/>
            <a:ext cx="8915400" cy="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81100" y="1131125"/>
            <a:ext cx="0" cy="214884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 flipV="1">
            <a:off x="157350" y="3255030"/>
            <a:ext cx="2011680" cy="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78922" y="134448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Chapter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1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8572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5488"/>
            <a:ext cx="5111750" cy="4870675"/>
          </a:xfrm>
        </p:spPr>
        <p:txBody>
          <a:bodyPr/>
          <a:lstStyle>
            <a:lvl1pPr>
              <a:defRPr sz="3200"/>
            </a:lvl1pPr>
            <a:lvl2pPr>
              <a:buClr>
                <a:srgbClr val="C00000"/>
              </a:buClr>
              <a:defRPr sz="2800"/>
            </a:lvl2pPr>
            <a:lvl3pPr>
              <a:buClr>
                <a:srgbClr val="C00000"/>
              </a:buClr>
              <a:defRPr sz="2400"/>
            </a:lvl3pPr>
            <a:lvl4pPr>
              <a:buClr>
                <a:srgbClr val="C00000"/>
              </a:buClr>
              <a:defRPr sz="2000"/>
            </a:lvl4pPr>
            <a:lvl5pPr>
              <a:buClr>
                <a:srgbClr val="C00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254061"/>
                </a:solidFill>
              </a:rPr>
              <a:t>Click to edit Master title style</a:t>
            </a:r>
            <a:endParaRPr lang="en-US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0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254061"/>
                </a:solidFill>
              </a:rPr>
              <a:t>Click to edit Master title style</a:t>
            </a:r>
            <a:endParaRPr lang="en-US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9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7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55488"/>
            <a:ext cx="2057400" cy="4870675"/>
          </a:xfrm>
        </p:spPr>
        <p:txBody>
          <a:bodyPr vert="eaVert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55488"/>
            <a:ext cx="6019800" cy="4870675"/>
          </a:xfrm>
        </p:spPr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4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928263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>
                <a:solidFill>
                  <a:srgbClr val="003366"/>
                </a:solidFill>
              </a:rPr>
              <a:pPr algn="r"/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3366"/>
                </a:solidFill>
              </a:rPr>
              <a:t>Copyright © 2018 McGraw-Hill Education. All rights reserved. No reproduction or distribution without the prior written consent of McGraw-Hill Education.</a:t>
            </a:r>
            <a:endParaRPr lang="en-US" sz="7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B5B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3632264"/>
            <a:ext cx="4709160" cy="794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901145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>
                <a:solidFill>
                  <a:srgbClr val="003366"/>
                </a:solidFill>
              </a:rPr>
              <a:pPr algn="r"/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3366"/>
                </a:solidFill>
              </a:rPr>
              <a:t>Copyright © 2018 McGraw-Hill Education. All rights reserved. No reproduction or distribution without the prior written consent of McGraw-Hill Education.</a:t>
            </a:r>
            <a:endParaRPr lang="en-US" sz="7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9863" y="1219200"/>
            <a:ext cx="9144000" cy="1524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>
                <a:solidFill>
                  <a:srgbClr val="D2F0FF"/>
                </a:solidFill>
                <a:latin typeface="Constant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911E3C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1" y="6496050"/>
            <a:ext cx="91141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©</a:t>
            </a:r>
            <a:r>
              <a:rPr lang="en-US" sz="10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2018 McGraw-Hill Education. </a:t>
            </a:r>
            <a:r>
              <a:rPr lang="en-US" sz="11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All rights reserved. Authorized only for instructor use in the classroom.  No reproduction or further distribution permitted without the prior written consent of McGraw-Hill Education.</a:t>
            </a:r>
            <a:endParaRPr lang="en-US" sz="600" i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7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2F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254061"/>
                </a:solidFill>
                <a:latin typeface="Constant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0" y="6629400"/>
            <a:ext cx="274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©</a:t>
            </a:r>
            <a:r>
              <a:rPr lang="en-US" sz="10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2018 McGraw-Hill Education</a:t>
            </a:r>
            <a:endParaRPr lang="en-US" sz="1000" i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5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6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 sz="2800"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 sz="2400"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 sz="2000"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 sz="1800"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smtClean="0"/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lvl="0">
              <a:buClr>
                <a:srgbClr val="C00000"/>
              </a:buClr>
            </a:pPr>
            <a:r>
              <a:rPr lang="en-US" smtClean="0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 smtClean="0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 smtClean="0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 smtClean="0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5406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2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4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9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213" y="152400"/>
            <a:ext cx="8565574" cy="83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B5B7F"/>
          </a:solidFill>
          <a:latin typeface="+mj-lt"/>
          <a:ea typeface="+mj-ea"/>
          <a:cs typeface="Aharoni" pitchFamily="2" charset="-79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C00000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3400" y="6096000"/>
            <a:ext cx="8610600" cy="407432"/>
          </a:xfrm>
          <a:prstGeom prst="rect">
            <a:avLst/>
          </a:prstGeom>
          <a:solidFill>
            <a:srgbClr val="911E3C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>
                  <a:lumMod val="20000"/>
                  <a:lumOff val="8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38700" y="6134100"/>
            <a:ext cx="4305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INVESTMENTS</a:t>
            </a:r>
            <a:r>
              <a:rPr lang="en-US" sz="16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|</a:t>
            </a:r>
            <a:r>
              <a:rPr lang="en-US" sz="12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 </a:t>
            </a:r>
            <a:r>
              <a:rPr lang="en-US" sz="14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BODIE, KANE, MARCUS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3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rgbClr val="25406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rgbClr val="2540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rgbClr val="2540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rgbClr val="2540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>
          <a:solidFill>
            <a:srgbClr val="2540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44780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elvetica" pitchFamily="34" charset="0"/>
              </a:rPr>
              <a:t>Asset Classes and Financial Instruments</a:t>
            </a:r>
            <a:endParaRPr lang="en-US" sz="4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922" y="41148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Bodie, Kane, and Marcus</a:t>
            </a:r>
          </a:p>
          <a:p>
            <a:r>
              <a:rPr lang="en-US" sz="2800" i="1" dirty="0" smtClean="0">
                <a:solidFill>
                  <a:srgbClr val="08425C"/>
                </a:solidFill>
                <a:latin typeface="Helvetica" pitchFamily="34" charset="0"/>
              </a:rPr>
              <a:t>Essentials of Investments </a:t>
            </a:r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Eleventh Edition</a:t>
            </a:r>
            <a:endParaRPr lang="en-US" sz="2800" i="1" dirty="0">
              <a:solidFill>
                <a:srgbClr val="08425C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922" y="1682008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Helvetica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The Money Market: Commercial Paper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5562600"/>
            <a:ext cx="8686799" cy="762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New Innovation: Asset-backed commercial paper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66262"/>
              </p:ext>
            </p:extLst>
          </p:nvPr>
        </p:nvGraphicFramePr>
        <p:xfrm>
          <a:off x="152400" y="1524000"/>
          <a:ext cx="8839200" cy="36576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326105"/>
                <a:gridCol w="6513095"/>
              </a:tblGrid>
              <a:tr h="4572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Certificates of Deposit</a:t>
                      </a:r>
                      <a:endParaRPr lang="en-US" sz="24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Issuer: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Large creditworthy</a:t>
                      </a:r>
                      <a:r>
                        <a:rPr lang="en-US" sz="2400" baseline="0" dirty="0" smtClean="0"/>
                        <a:t> corps.; financial institutions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Denomination: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Minimum </a:t>
                      </a:r>
                      <a:r>
                        <a:rPr lang="en-US" sz="2400" dirty="0" smtClean="0"/>
                        <a:t>$100,000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Maturity: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Maximum 270 days, usually 1-2 months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Liquidity: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CP &lt; 3</a:t>
                      </a:r>
                      <a:r>
                        <a:rPr lang="en-US" sz="2400" baseline="0" dirty="0" smtClean="0"/>
                        <a:t> months liquid if marketable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Default Risk: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Unsecured, rated, mostly high quality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Interest Type: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Discount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Taxation: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Owed:</a:t>
                      </a:r>
                      <a:r>
                        <a:rPr lang="en-US" sz="2400" baseline="0" dirty="0" smtClean="0"/>
                        <a:t> Federal, State, Local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5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The Money Market: Instruments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0"/>
            <a:ext cx="8762999" cy="4876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Bankers</a:t>
            </a:r>
            <a:r>
              <a:rPr lang="en-US" dirty="0"/>
              <a:t>’ </a:t>
            </a:r>
            <a:r>
              <a:rPr lang="en-US" dirty="0" smtClean="0"/>
              <a:t>Acceptances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Purchaser authorizes a bank to pay a seller for goods at later date (time draft)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When purchaser’s bank “accepts” draft, it becomes contingent liability of the bank ( and marketable)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Eurodollars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Dollar-denominated time deposits held outside U.S.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Pay higher interest rate than U.S. deposits</a:t>
            </a:r>
          </a:p>
        </p:txBody>
      </p:sp>
    </p:spTree>
    <p:extLst>
      <p:ext uri="{BB962C8B-B14F-4D97-AF65-F5344CB8AC3E}">
        <p14:creationId xmlns:p14="http://schemas.microsoft.com/office/powerpoint/2010/main" val="106128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The Money Market: Instruments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876800"/>
          </a:xfrm>
        </p:spPr>
        <p:txBody>
          <a:bodyPr/>
          <a:lstStyle/>
          <a:p>
            <a:r>
              <a:rPr lang="en-US" dirty="0" smtClean="0"/>
              <a:t>Federal Funds</a:t>
            </a:r>
          </a:p>
          <a:p>
            <a:pPr lvl="1"/>
            <a:r>
              <a:rPr lang="en-US" dirty="0"/>
              <a:t>Trading in reserves held at the Federal </a:t>
            </a:r>
            <a:r>
              <a:rPr lang="en-US" dirty="0" smtClean="0"/>
              <a:t>Reserve * </a:t>
            </a:r>
            <a:endParaRPr lang="en-US" dirty="0"/>
          </a:p>
          <a:p>
            <a:pPr lvl="1"/>
            <a:r>
              <a:rPr lang="en-US" dirty="0" smtClean="0"/>
              <a:t>Key interest rate for economy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LIBOR (London Interbank Offer Rate)</a:t>
            </a:r>
          </a:p>
          <a:p>
            <a:pPr lvl="1"/>
            <a:r>
              <a:rPr lang="en-US" dirty="0" smtClean="0"/>
              <a:t>Rate at which large banks in London (and elsewhere) lend to each other</a:t>
            </a:r>
          </a:p>
          <a:p>
            <a:pPr lvl="1"/>
            <a:r>
              <a:rPr lang="en-US" dirty="0" smtClean="0"/>
              <a:t>Base rate for many loans and derivatives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943416"/>
            <a:ext cx="8077200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1"/>
            <a:r>
              <a:rPr lang="en-US" dirty="0" smtClean="0"/>
              <a:t>* Depository </a:t>
            </a:r>
            <a:r>
              <a:rPr lang="en-US" dirty="0"/>
              <a:t>institutions must maintain deposits with Federal Reserve Bank</a:t>
            </a:r>
          </a:p>
        </p:txBody>
      </p:sp>
    </p:spTree>
    <p:extLst>
      <p:ext uri="{BB962C8B-B14F-4D97-AF65-F5344CB8AC3E}">
        <p14:creationId xmlns:p14="http://schemas.microsoft.com/office/powerpoint/2010/main" val="39641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2.1 The Money Market: Repurchase Agreements</a:t>
            </a:r>
            <a:endParaRPr lang="en-US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876800"/>
          </a:xfrm>
        </p:spPr>
        <p:txBody>
          <a:bodyPr/>
          <a:lstStyle/>
          <a:p>
            <a:r>
              <a:rPr lang="en-US" dirty="0" smtClean="0"/>
              <a:t>Repurchase Agreements (RPs) </a:t>
            </a:r>
          </a:p>
          <a:p>
            <a:pPr lvl="1"/>
            <a:r>
              <a:rPr lang="en-US" sz="2600" dirty="0"/>
              <a:t>Short-term </a:t>
            </a:r>
            <a:r>
              <a:rPr lang="en-US" sz="2600" dirty="0" smtClean="0"/>
              <a:t>sale </a:t>
            </a:r>
            <a:r>
              <a:rPr lang="en-US" sz="2600" dirty="0"/>
              <a:t>of securities </a:t>
            </a:r>
            <a:r>
              <a:rPr lang="en-US" sz="2600" dirty="0" smtClean="0"/>
              <a:t>+ </a:t>
            </a:r>
            <a:r>
              <a:rPr lang="en-US" sz="2600" dirty="0"/>
              <a:t>promise to repurchase at higher price</a:t>
            </a:r>
          </a:p>
          <a:p>
            <a:pPr lvl="1"/>
            <a:r>
              <a:rPr lang="en-US" sz="2600" dirty="0"/>
              <a:t>RP is a collateralized loan</a:t>
            </a:r>
          </a:p>
          <a:p>
            <a:pPr lvl="1"/>
            <a:r>
              <a:rPr lang="en-US" sz="2600" dirty="0"/>
              <a:t>Many RPs are </a:t>
            </a:r>
            <a:r>
              <a:rPr lang="en-US" sz="2600" dirty="0" smtClean="0"/>
              <a:t>overnight</a:t>
            </a:r>
          </a:p>
          <a:p>
            <a:pPr lvl="1"/>
            <a:r>
              <a:rPr lang="en-US" sz="2600" dirty="0" smtClean="0"/>
              <a:t>“Term” </a:t>
            </a:r>
            <a:r>
              <a:rPr lang="en-US" sz="2600" dirty="0"/>
              <a:t>RPs may have a 1-month </a:t>
            </a:r>
            <a:r>
              <a:rPr lang="en-US" sz="2600" dirty="0" smtClean="0"/>
              <a:t>maturity</a:t>
            </a:r>
          </a:p>
          <a:p>
            <a:pPr lvl="1"/>
            <a:endParaRPr lang="en-US" sz="2600" dirty="0" smtClean="0"/>
          </a:p>
          <a:p>
            <a:r>
              <a:rPr lang="en-US" dirty="0" smtClean="0"/>
              <a:t>Reverse RPs</a:t>
            </a:r>
          </a:p>
          <a:p>
            <a:pPr lvl="1"/>
            <a:r>
              <a:rPr lang="en-US" sz="2600" dirty="0" smtClean="0"/>
              <a:t>Lending money; obtaining security title as collateral</a:t>
            </a:r>
          </a:p>
          <a:p>
            <a:pPr lvl="1"/>
            <a:r>
              <a:rPr lang="en-US" sz="2600" dirty="0" smtClean="0"/>
              <a:t>“Haircuts” may be required</a:t>
            </a:r>
          </a:p>
        </p:txBody>
      </p:sp>
    </p:spTree>
    <p:extLst>
      <p:ext uri="{BB962C8B-B14F-4D97-AF65-F5344CB8AC3E}">
        <p14:creationId xmlns:p14="http://schemas.microsoft.com/office/powerpoint/2010/main" val="36364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The Money Market: Brokers’ Calls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Brokers</a:t>
            </a:r>
            <a:r>
              <a:rPr lang="en-US" dirty="0"/>
              <a:t>’ </a:t>
            </a:r>
            <a:r>
              <a:rPr lang="en-US" dirty="0" smtClean="0"/>
              <a:t>Calls</a:t>
            </a:r>
          </a:p>
          <a:p>
            <a:pPr lvl="1"/>
            <a:r>
              <a:rPr lang="en-US" dirty="0" smtClean="0"/>
              <a:t>Call money rate applies for investors buying stock on margin</a:t>
            </a:r>
          </a:p>
          <a:p>
            <a:pPr lvl="1"/>
            <a:r>
              <a:rPr lang="en-US" dirty="0" smtClean="0"/>
              <a:t>Loan may be “called in” by broker</a:t>
            </a:r>
          </a:p>
        </p:txBody>
      </p:sp>
    </p:spTree>
    <p:extLst>
      <p:ext uri="{BB962C8B-B14F-4D97-AF65-F5344CB8AC3E}">
        <p14:creationId xmlns:p14="http://schemas.microsoft.com/office/powerpoint/2010/main" val="34381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The Money Market: Credit Crisis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MMMF and the Credit Crisis of 2008</a:t>
            </a:r>
          </a:p>
          <a:p>
            <a:pPr lvl="1"/>
            <a:r>
              <a:rPr lang="en-US" dirty="0" smtClean="0"/>
              <a:t>2005-2008: Money market mutual funds (MMMFs) grew 88%</a:t>
            </a:r>
          </a:p>
          <a:p>
            <a:pPr lvl="1"/>
            <a:r>
              <a:rPr lang="en-US" dirty="0" smtClean="0"/>
              <a:t>MMMFs had their own crisis in 2008: Lehman Brothers</a:t>
            </a:r>
          </a:p>
          <a:p>
            <a:pPr lvl="1"/>
            <a:r>
              <a:rPr lang="en-US" dirty="0" smtClean="0"/>
              <a:t>Reserve Primary Fund “broke the buck”</a:t>
            </a:r>
          </a:p>
          <a:p>
            <a:pPr lvl="1"/>
            <a:r>
              <a:rPr lang="en-US" dirty="0" smtClean="0"/>
              <a:t>Run on money market funds ensued</a:t>
            </a:r>
          </a:p>
          <a:p>
            <a:pPr lvl="1"/>
            <a:r>
              <a:rPr lang="en-US" dirty="0" smtClean="0"/>
              <a:t>U.S. Treasury temporarily offered to insure all money funds</a:t>
            </a:r>
          </a:p>
        </p:txBody>
      </p:sp>
    </p:spTree>
    <p:extLst>
      <p:ext uri="{BB962C8B-B14F-4D97-AF65-F5344CB8AC3E}">
        <p14:creationId xmlns:p14="http://schemas.microsoft.com/office/powerpoint/2010/main" val="1612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The Money Market: Instrument Yields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Yields on money market instruments not always directly comparable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Factors influencing “quoted” yields</a:t>
            </a:r>
          </a:p>
          <a:p>
            <a:pPr lvl="2"/>
            <a:r>
              <a:rPr lang="en-US" sz="2800" dirty="0" smtClean="0"/>
              <a:t>Par value vs. investment value</a:t>
            </a:r>
          </a:p>
          <a:p>
            <a:pPr lvl="2"/>
            <a:r>
              <a:rPr lang="en-US" sz="2800" dirty="0" smtClean="0"/>
              <a:t>360 vs. 365 days assumed in a year (366 leap year)</a:t>
            </a:r>
          </a:p>
          <a:p>
            <a:pPr lvl="2"/>
            <a:r>
              <a:rPr lang="en-US" sz="2800" dirty="0" smtClean="0"/>
              <a:t>Simple vs. compound interest</a:t>
            </a:r>
          </a:p>
        </p:txBody>
      </p:sp>
    </p:spTree>
    <p:extLst>
      <p:ext uri="{BB962C8B-B14F-4D97-AF65-F5344CB8AC3E}">
        <p14:creationId xmlns:p14="http://schemas.microsoft.com/office/powerpoint/2010/main" val="40575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2.1 The Money Market: Bond Equivalent 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72028"/>
            <a:ext cx="8229600" cy="48768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Bond Equivalent Yield</a:t>
            </a:r>
          </a:p>
          <a:p>
            <a:pPr lvl="1"/>
            <a:r>
              <a:rPr lang="en-US" dirty="0" smtClean="0"/>
              <a:t>Can’t compare T-bill directly to bond</a:t>
            </a:r>
          </a:p>
          <a:p>
            <a:pPr lvl="2"/>
            <a:r>
              <a:rPr lang="en-US" sz="2800" dirty="0" smtClean="0"/>
              <a:t>360 vs. 365 days</a:t>
            </a:r>
          </a:p>
          <a:p>
            <a:pPr lvl="2"/>
            <a:r>
              <a:rPr lang="en-US" sz="2800" dirty="0" smtClean="0"/>
              <a:t>Return is figured in par vs. price paid</a:t>
            </a:r>
          </a:p>
          <a:p>
            <a:pPr lvl="1"/>
            <a:r>
              <a:rPr lang="en-US" dirty="0" smtClean="0"/>
              <a:t>Adjust bank discount rate to make it comparable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2.1 The Money Market: Bond Equivalent 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219200"/>
            <a:ext cx="8229600" cy="50292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Bond Equivalent Yield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 Using Sample T-Bill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325562" y="2590801"/>
            <a:ext cx="4727575" cy="1052513"/>
            <a:chOff x="891" y="904"/>
            <a:chExt cx="2978" cy="663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891" y="1190"/>
              <a:ext cx="504" cy="355"/>
              <a:chOff x="891" y="1190"/>
              <a:chExt cx="504" cy="355"/>
            </a:xfrm>
          </p:grpSpPr>
          <p:sp>
            <p:nvSpPr>
              <p:cNvPr id="17" name="Rectangle 9"/>
              <p:cNvSpPr>
                <a:spLocks noChangeArrowheads="1"/>
              </p:cNvSpPr>
              <p:nvPr/>
            </p:nvSpPr>
            <p:spPr bwMode="auto">
              <a:xfrm>
                <a:off x="891" y="1190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i="1" dirty="0"/>
                  <a:t>r</a:t>
                </a:r>
              </a:p>
            </p:txBody>
          </p:sp>
          <p:sp>
            <p:nvSpPr>
              <p:cNvPr id="18" name="Rectangle 10"/>
              <p:cNvSpPr>
                <a:spLocks noChangeArrowheads="1"/>
              </p:cNvSpPr>
              <p:nvPr/>
            </p:nvSpPr>
            <p:spPr bwMode="auto">
              <a:xfrm>
                <a:off x="947" y="1295"/>
                <a:ext cx="448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2000" i="1" dirty="0"/>
                  <a:t>BEY</a:t>
                </a:r>
              </a:p>
            </p:txBody>
          </p:sp>
        </p:grp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448" y="1192"/>
              <a:ext cx="2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dirty="0"/>
                <a:t>=</a:t>
              </a:r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95" y="904"/>
              <a:ext cx="1271" cy="662"/>
              <a:chOff x="1695" y="904"/>
              <a:chExt cx="1271" cy="662"/>
            </a:xfrm>
          </p:grpSpPr>
          <p:sp>
            <p:nvSpPr>
              <p:cNvPr id="12" name="Rectangle 13"/>
              <p:cNvSpPr>
                <a:spLocks noChangeArrowheads="1"/>
              </p:cNvSpPr>
              <p:nvPr/>
            </p:nvSpPr>
            <p:spPr bwMode="auto">
              <a:xfrm>
                <a:off x="1695" y="1160"/>
                <a:ext cx="196" cy="4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3600" b="1"/>
                  <a:t> </a:t>
                </a:r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1976" y="1048"/>
                <a:ext cx="559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dirty="0"/>
                  <a:t>10,000</a:t>
                </a: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2770" y="1000"/>
                <a:ext cx="196" cy="4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3600" b="1"/>
                  <a:t> </a:t>
                </a: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2504" y="1048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dirty="0" smtClean="0"/>
                  <a:t>−</a:t>
                </a:r>
                <a:endParaRPr lang="en-US" dirty="0"/>
              </a:p>
            </p:txBody>
          </p:sp>
          <p:sp>
            <p:nvSpPr>
              <p:cNvPr id="16" name="Rectangle 17"/>
              <p:cNvSpPr>
                <a:spLocks noChangeArrowheads="1"/>
              </p:cNvSpPr>
              <p:nvPr/>
            </p:nvSpPr>
            <p:spPr bwMode="auto">
              <a:xfrm>
                <a:off x="2648" y="904"/>
                <a:ext cx="293" cy="4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3600" i="1" dirty="0"/>
                  <a:t> </a:t>
                </a:r>
                <a:r>
                  <a:rPr lang="en-US" i="1" dirty="0"/>
                  <a:t>P</a:t>
                </a:r>
              </a:p>
            </p:txBody>
          </p:sp>
        </p:grpSp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2264" y="1336"/>
              <a:ext cx="21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i="1" dirty="0"/>
                <a:t>P</a:t>
              </a: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3080" y="1000"/>
              <a:ext cx="361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3600" dirty="0"/>
                <a:t> </a:t>
              </a:r>
              <a:r>
                <a:rPr lang="en-US" dirty="0" smtClean="0"/>
                <a:t>×</a:t>
              </a:r>
              <a:r>
                <a:rPr lang="en-US" sz="3600" dirty="0" smtClean="0"/>
                <a:t> </a:t>
              </a:r>
              <a:endParaRPr lang="en-US" sz="3600" dirty="0"/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3512" y="1048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dirty="0"/>
                <a:t>365</a:t>
              </a: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3608" y="1288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i="1" dirty="0"/>
                <a:t>n</a:t>
              </a:r>
            </a:p>
          </p:txBody>
        </p:sp>
      </p:grp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2590800" y="3228976"/>
            <a:ext cx="2159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5418847" y="3200401"/>
            <a:ext cx="812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093787" y="1774088"/>
            <a:ext cx="6321425" cy="889987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US" sz="2000" i="1" dirty="0"/>
              <a:t>P</a:t>
            </a:r>
            <a:r>
              <a:rPr lang="en-US" sz="2000" dirty="0"/>
              <a:t> = price of the T-bill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US" sz="2000" i="1" dirty="0"/>
              <a:t>n</a:t>
            </a:r>
            <a:r>
              <a:rPr lang="en-US" sz="2000" dirty="0"/>
              <a:t> = number of days to maturity</a:t>
            </a: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6602704" y="1695861"/>
            <a:ext cx="1887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 smtClean="0">
                <a:latin typeface="+mj-lt"/>
              </a:rPr>
              <a:t>r</a:t>
            </a:r>
            <a:r>
              <a:rPr lang="en-US" sz="2800" b="1" i="1" baseline="-25000" dirty="0" err="1" smtClean="0">
                <a:latin typeface="+mj-lt"/>
              </a:rPr>
              <a:t>BD</a:t>
            </a:r>
            <a:r>
              <a:rPr lang="en-US" sz="2800" b="1" baseline="-25000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= 5</a:t>
            </a:r>
            <a:r>
              <a:rPr lang="en-US" sz="2800" b="1" dirty="0">
                <a:latin typeface="+mj-lt"/>
              </a:rPr>
              <a:t>%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549401" y="4572002"/>
            <a:ext cx="5276851" cy="990601"/>
            <a:chOff x="671" y="2792"/>
            <a:chExt cx="3324" cy="624"/>
          </a:xfrm>
        </p:grpSpPr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671" y="2973"/>
              <a:ext cx="487" cy="364"/>
              <a:chOff x="671" y="2973"/>
              <a:chExt cx="487" cy="364"/>
            </a:xfrm>
          </p:grpSpPr>
          <p:sp>
            <p:nvSpPr>
              <p:cNvPr id="39" name="Rectangle 24"/>
              <p:cNvSpPr>
                <a:spLocks noChangeArrowheads="1"/>
              </p:cNvSpPr>
              <p:nvPr/>
            </p:nvSpPr>
            <p:spPr bwMode="auto">
              <a:xfrm>
                <a:off x="671" y="2973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i="1" dirty="0"/>
                  <a:t>r</a:t>
                </a:r>
              </a:p>
            </p:txBody>
          </p:sp>
          <p:sp>
            <p:nvSpPr>
              <p:cNvPr id="40" name="Rectangle 25"/>
              <p:cNvSpPr>
                <a:spLocks noChangeArrowheads="1"/>
              </p:cNvSpPr>
              <p:nvPr/>
            </p:nvSpPr>
            <p:spPr bwMode="auto">
              <a:xfrm>
                <a:off x="719" y="3087"/>
                <a:ext cx="439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2000" i="1" dirty="0"/>
                  <a:t>BEY</a:t>
                </a:r>
              </a:p>
            </p:txBody>
          </p:sp>
        </p:grp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1231" y="2982"/>
              <a:ext cx="2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dirty="0"/>
                <a:t>=</a:t>
              </a: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1536" y="3172"/>
              <a:ext cx="155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7" name="Group 28"/>
            <p:cNvGrpSpPr>
              <a:grpSpLocks/>
            </p:cNvGrpSpPr>
            <p:nvPr/>
          </p:nvGrpSpPr>
          <p:grpSpPr bwMode="auto">
            <a:xfrm>
              <a:off x="1399" y="2792"/>
              <a:ext cx="1585" cy="566"/>
              <a:chOff x="1399" y="2792"/>
              <a:chExt cx="1585" cy="566"/>
            </a:xfrm>
          </p:grpSpPr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1399" y="2952"/>
                <a:ext cx="196" cy="4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3600" b="1" dirty="0"/>
                  <a:t> </a:t>
                </a: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1599" y="2943"/>
                <a:ext cx="559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dirty="0"/>
                  <a:t>10,000</a:t>
                </a: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375" y="2792"/>
                <a:ext cx="196" cy="4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3600" b="1"/>
                  <a:t> </a:t>
                </a: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236" y="2952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dirty="0" smtClean="0"/>
                  <a:t>−</a:t>
                </a:r>
                <a:endParaRPr lang="en-US" dirty="0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505" y="2934"/>
                <a:ext cx="479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dirty="0"/>
                  <a:t>9,875</a:t>
                </a:r>
              </a:p>
            </p:txBody>
          </p:sp>
        </p:grp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2063" y="3185"/>
              <a:ext cx="47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dirty="0"/>
                <a:t>9,875</a:t>
              </a:r>
            </a:p>
          </p:txBody>
        </p:sp>
        <p:sp>
          <p:nvSpPr>
            <p:cNvPr id="29" name="Line 36"/>
            <p:cNvSpPr>
              <a:spLocks noChangeShapeType="1"/>
            </p:cNvSpPr>
            <p:nvPr/>
          </p:nvSpPr>
          <p:spPr bwMode="auto">
            <a:xfrm>
              <a:off x="3483" y="3172"/>
              <a:ext cx="51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Rectangle 37"/>
            <p:cNvSpPr>
              <a:spLocks noChangeArrowheads="1"/>
            </p:cNvSpPr>
            <p:nvPr/>
          </p:nvSpPr>
          <p:spPr bwMode="auto">
            <a:xfrm>
              <a:off x="3138" y="2886"/>
              <a:ext cx="321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3600" dirty="0"/>
                <a:t> </a:t>
              </a:r>
              <a:r>
                <a:rPr lang="en-US" dirty="0" smtClean="0"/>
                <a:t>× </a:t>
              </a:r>
              <a:endParaRPr lang="en-US" dirty="0"/>
            </a:p>
          </p:txBody>
        </p:sp>
        <p:sp>
          <p:nvSpPr>
            <p:cNvPr id="31" name="Rectangle 38"/>
            <p:cNvSpPr>
              <a:spLocks noChangeArrowheads="1"/>
            </p:cNvSpPr>
            <p:nvPr/>
          </p:nvSpPr>
          <p:spPr bwMode="auto">
            <a:xfrm>
              <a:off x="3545" y="2952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dirty="0"/>
                <a:t>365</a:t>
              </a:r>
            </a:p>
          </p:txBody>
        </p: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>
              <a:off x="3599" y="317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dirty="0"/>
                <a:t>90</a:t>
              </a:r>
            </a:p>
          </p:txBody>
        </p: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531939" y="5715000"/>
            <a:ext cx="4806950" cy="4591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i="1" dirty="0" err="1"/>
              <a:t>r</a:t>
            </a:r>
            <a:r>
              <a:rPr lang="en-US" sz="2400" b="1" i="1" baseline="-25000" dirty="0" err="1"/>
              <a:t>BEY</a:t>
            </a:r>
            <a:r>
              <a:rPr lang="en-US" b="1" dirty="0"/>
              <a:t> </a:t>
            </a:r>
            <a:r>
              <a:rPr lang="en-US" dirty="0"/>
              <a:t>= .0127 </a:t>
            </a:r>
            <a:r>
              <a:rPr lang="en-US" dirty="0" smtClean="0"/>
              <a:t>× </a:t>
            </a:r>
            <a:r>
              <a:rPr lang="en-US" dirty="0"/>
              <a:t>4.0556 = .0513 = 5.13%</a:t>
            </a:r>
          </a:p>
        </p:txBody>
      </p:sp>
    </p:spTree>
    <p:extLst>
      <p:ext uri="{BB962C8B-B14F-4D97-AF65-F5344CB8AC3E}">
        <p14:creationId xmlns:p14="http://schemas.microsoft.com/office/powerpoint/2010/main" val="262062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2.1 The Money Market: Effective Annual 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Effective Annual Yield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Example Using Sample T-Bill</a:t>
            </a:r>
          </a:p>
        </p:txBody>
      </p:sp>
      <p:graphicFrame>
        <p:nvGraphicFramePr>
          <p:cNvPr id="19459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406931"/>
              </p:ext>
            </p:extLst>
          </p:nvPr>
        </p:nvGraphicFramePr>
        <p:xfrm>
          <a:off x="1741025" y="1935163"/>
          <a:ext cx="366871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1473120" imgH="520560" progId="Equation.3">
                  <p:embed/>
                </p:oleObj>
              </mc:Choice>
              <mc:Fallback>
                <p:oleObj name="Equation" r:id="rId4" imgW="14731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025" y="1935163"/>
                        <a:ext cx="3668712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5"/>
          <p:cNvSpPr txBox="1">
            <a:spLocks noChangeArrowheads="1"/>
          </p:cNvSpPr>
          <p:nvPr/>
        </p:nvSpPr>
        <p:spPr bwMode="auto">
          <a:xfrm>
            <a:off x="6596424" y="1828800"/>
            <a:ext cx="2135259" cy="2123658"/>
          </a:xfrm>
          <a:prstGeom prst="rect">
            <a:avLst/>
          </a:prstGeom>
          <a:noFill/>
          <a:ln w="9525">
            <a:solidFill>
              <a:srgbClr val="08425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+mj-lt"/>
              </a:rPr>
              <a:t>Compare:</a:t>
            </a:r>
          </a:p>
          <a:p>
            <a:pPr>
              <a:spcBef>
                <a:spcPct val="50000"/>
              </a:spcBef>
            </a:pPr>
            <a:r>
              <a:rPr lang="en-US" sz="2400" b="1" i="1" dirty="0" err="1" smtClean="0">
                <a:latin typeface="+mj-lt"/>
              </a:rPr>
              <a:t>r</a:t>
            </a:r>
            <a:r>
              <a:rPr lang="en-US" sz="2400" b="1" i="1" baseline="-25000" dirty="0" err="1" smtClean="0">
                <a:latin typeface="+mj-lt"/>
              </a:rPr>
              <a:t>BD</a:t>
            </a:r>
            <a:r>
              <a:rPr lang="en-US" sz="2400" b="1" baseline="-25000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= 5</a:t>
            </a:r>
            <a:r>
              <a:rPr lang="en-US" sz="2400" b="1" dirty="0">
                <a:latin typeface="+mj-lt"/>
              </a:rPr>
              <a:t>%</a:t>
            </a:r>
          </a:p>
          <a:p>
            <a:pPr>
              <a:spcBef>
                <a:spcPct val="50000"/>
              </a:spcBef>
            </a:pPr>
            <a:r>
              <a:rPr lang="en-US" sz="2400" b="1" i="1" dirty="0" err="1" smtClean="0">
                <a:latin typeface="+mj-lt"/>
              </a:rPr>
              <a:t>r</a:t>
            </a:r>
            <a:r>
              <a:rPr lang="en-US" sz="2400" b="1" i="1" baseline="-25000" dirty="0" err="1" smtClean="0">
                <a:latin typeface="+mj-lt"/>
              </a:rPr>
              <a:t>BEY</a:t>
            </a:r>
            <a:r>
              <a:rPr lang="en-US" sz="2400" b="1" baseline="-25000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= 5.13%</a:t>
            </a:r>
          </a:p>
          <a:p>
            <a:pPr>
              <a:spcBef>
                <a:spcPct val="50000"/>
              </a:spcBef>
            </a:pPr>
            <a:r>
              <a:rPr lang="en-US" sz="2400" b="1" i="1" dirty="0" err="1"/>
              <a:t>r</a:t>
            </a:r>
            <a:r>
              <a:rPr lang="en-US" sz="2400" b="1" i="1" baseline="-25000" dirty="0" err="1"/>
              <a:t>EAY</a:t>
            </a:r>
            <a:r>
              <a:rPr lang="en-US" sz="2400" b="1" baseline="-25000" dirty="0"/>
              <a:t> </a:t>
            </a:r>
            <a:r>
              <a:rPr lang="en-US" sz="2400" b="1" dirty="0"/>
              <a:t>= 5.23%</a:t>
            </a:r>
            <a:endParaRPr lang="en-US" sz="2400" b="1" dirty="0"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00201" y="3352800"/>
            <a:ext cx="4982368" cy="848374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US" sz="2000" i="1" dirty="0"/>
              <a:t>P</a:t>
            </a:r>
            <a:r>
              <a:rPr lang="en-US" sz="2000" dirty="0"/>
              <a:t> = price of the T-bill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US" sz="2000" i="1" dirty="0"/>
              <a:t>n</a:t>
            </a:r>
            <a:r>
              <a:rPr lang="en-US" sz="2000" dirty="0"/>
              <a:t> = number of days to maturity</a:t>
            </a:r>
          </a:p>
        </p:txBody>
      </p:sp>
      <p:graphicFrame>
        <p:nvGraphicFramePr>
          <p:cNvPr id="1027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026624"/>
              </p:ext>
            </p:extLst>
          </p:nvPr>
        </p:nvGraphicFramePr>
        <p:xfrm>
          <a:off x="3003550" y="4710113"/>
          <a:ext cx="4427538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6" imgW="1777680" imgH="545760" progId="Equation.3">
                  <p:embed/>
                </p:oleObj>
              </mc:Choice>
              <mc:Fallback>
                <p:oleObj name="Equation" r:id="rId6" imgW="17776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4710113"/>
                        <a:ext cx="4427538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1926319" y="5941569"/>
            <a:ext cx="7159625" cy="520655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 dirty="0" err="1"/>
              <a:t>r</a:t>
            </a:r>
            <a:r>
              <a:rPr lang="en-US" sz="2800" i="1" baseline="-25000" dirty="0" err="1"/>
              <a:t>EAY</a:t>
            </a:r>
            <a:r>
              <a:rPr lang="en-US" sz="2800" dirty="0"/>
              <a:t> = 5.23%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522479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r</a:t>
            </a:r>
            <a:r>
              <a:rPr lang="en-US" sz="2800" i="1" baseline="-25000" dirty="0" err="1"/>
              <a:t>EAY</a:t>
            </a:r>
            <a:r>
              <a:rPr lang="en-US" sz="2800" dirty="0"/>
              <a:t> =</a:t>
            </a:r>
          </a:p>
        </p:txBody>
      </p:sp>
      <p:sp>
        <p:nvSpPr>
          <p:cNvPr id="5" name="Rectangle 4"/>
          <p:cNvSpPr/>
          <p:nvPr/>
        </p:nvSpPr>
        <p:spPr>
          <a:xfrm>
            <a:off x="631362" y="2456598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/>
              <a:t>r</a:t>
            </a:r>
            <a:r>
              <a:rPr lang="en-US" sz="2800" i="1" baseline="-25000" dirty="0" err="1"/>
              <a:t>EAY</a:t>
            </a:r>
            <a:r>
              <a:rPr lang="en-US" sz="2800" dirty="0"/>
              <a:t> = </a:t>
            </a:r>
          </a:p>
        </p:txBody>
      </p:sp>
    </p:spTree>
    <p:extLst>
      <p:ext uri="{BB962C8B-B14F-4D97-AF65-F5344CB8AC3E}">
        <p14:creationId xmlns:p14="http://schemas.microsoft.com/office/powerpoint/2010/main" val="30616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dirty="0" smtClean="0"/>
              <a:t>2.1 Asset Classes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46362832"/>
              </p:ext>
            </p:extLst>
          </p:nvPr>
        </p:nvGraphicFramePr>
        <p:xfrm>
          <a:off x="1447800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876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 The Money Market: Instrument Yield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038838"/>
              </p:ext>
            </p:extLst>
          </p:nvPr>
        </p:nvGraphicFramePr>
        <p:xfrm>
          <a:off x="533400" y="1752600"/>
          <a:ext cx="77724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Money Market Instrument</a:t>
                      </a:r>
                      <a:endParaRPr lang="en-US" sz="20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Instrument Yield</a:t>
                      </a:r>
                      <a:endParaRPr lang="en-US" sz="20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Treasury</a:t>
                      </a:r>
                      <a:r>
                        <a:rPr lang="en-US" sz="2000" baseline="0" dirty="0" smtClean="0"/>
                        <a:t> Bills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Discount</a:t>
                      </a:r>
                      <a:endParaRPr lang="en-US" sz="2000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Certificates of Deposit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Bond Equivalent Yield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Commercial Paper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Discount</a:t>
                      </a:r>
                      <a:endParaRPr lang="en-US" sz="2000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Bankers’ Acceptances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Discount</a:t>
                      </a:r>
                      <a:endParaRPr lang="en-US" sz="2000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Eurodollars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Bond Equivalent Yield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Federal Funds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Bond Equivalent Yield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Repurchase Agreements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Discount</a:t>
                      </a:r>
                      <a:endParaRPr lang="en-US" sz="2000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Reverse RPs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Discount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2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dirty="0" smtClean="0"/>
              <a:t>2.2 Fixed Income: Capital (Bond) Markets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37286670"/>
              </p:ext>
            </p:extLst>
          </p:nvPr>
        </p:nvGraphicFramePr>
        <p:xfrm>
          <a:off x="609600" y="1600200"/>
          <a:ext cx="7696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5022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The Bond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33400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Capital Market—Fixed-Income Instruments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 marL="182563" indent="-74613">
              <a:spcBef>
                <a:spcPts val="0"/>
              </a:spcBef>
            </a:pPr>
            <a:r>
              <a:rPr lang="en-US" sz="2800" dirty="0" smtClean="0"/>
              <a:t>Government Issues—U.S. Treasury Bonds and Notes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Bonds vs. notes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Denomination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Interest type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Risk? Taxation?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Treasury Inflation Protected Securities (TIPS)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Principal adjusted for changes in the Consumer Price Index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Marked with a trailing “</a:t>
            </a:r>
            <a:r>
              <a:rPr lang="en-US" dirty="0" err="1" smtClean="0"/>
              <a:t>i</a:t>
            </a:r>
            <a:r>
              <a:rPr lang="en-US" dirty="0" smtClean="0"/>
              <a:t>” in quote sheets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2.3 Listing of Treasury Issues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0" y="2362200"/>
            <a:ext cx="875754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The Bond Market: Agency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182880" lvl="1"/>
            <a:r>
              <a:rPr lang="en-US" dirty="0"/>
              <a:t>Agency issues (federal </a:t>
            </a:r>
            <a:r>
              <a:rPr lang="en-US" dirty="0" smtClean="0"/>
              <a:t>government)</a:t>
            </a:r>
          </a:p>
          <a:p>
            <a:pPr marL="457200" lvl="2"/>
            <a:r>
              <a:rPr lang="en-US" sz="2800" dirty="0" smtClean="0"/>
              <a:t>Most are home-mortgage-related: FNMA, FHLMC, GNMA, Federal Home Loan Banks</a:t>
            </a:r>
          </a:p>
          <a:p>
            <a:pPr marL="457200" lvl="2"/>
            <a:r>
              <a:rPr lang="en-US" sz="2800" dirty="0" smtClean="0"/>
              <a:t>Risks of these securities?</a:t>
            </a:r>
          </a:p>
          <a:p>
            <a:pPr lvl="3"/>
            <a:r>
              <a:rPr lang="en-US" sz="2400" dirty="0" smtClean="0"/>
              <a:t>Implied backing by the government</a:t>
            </a:r>
          </a:p>
          <a:p>
            <a:pPr lvl="3"/>
            <a:r>
              <a:rPr lang="en-US" sz="2400" dirty="0" smtClean="0"/>
              <a:t>In September 2008, federal government took over FNMA and FHLMC</a:t>
            </a:r>
          </a:p>
        </p:txBody>
      </p:sp>
    </p:spTree>
    <p:extLst>
      <p:ext uri="{BB962C8B-B14F-4D97-AF65-F5344CB8AC3E}">
        <p14:creationId xmlns:p14="http://schemas.microsoft.com/office/powerpoint/2010/main" val="16900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The Bond Market: Municipal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4267200"/>
          </a:xfrm>
          <a:ln>
            <a:noFill/>
          </a:ln>
        </p:spPr>
        <p:txBody>
          <a:bodyPr/>
          <a:lstStyle/>
          <a:p>
            <a:pPr marL="182880" lvl="1">
              <a:spcBef>
                <a:spcPts val="0"/>
              </a:spcBef>
            </a:pPr>
            <a:r>
              <a:rPr lang="en-US" dirty="0" smtClean="0"/>
              <a:t>Municipal </a:t>
            </a:r>
            <a:r>
              <a:rPr lang="en-US" dirty="0"/>
              <a:t>bonds</a:t>
            </a:r>
          </a:p>
          <a:p>
            <a:pPr lvl="2">
              <a:spcBef>
                <a:spcPts val="0"/>
              </a:spcBef>
            </a:pPr>
            <a:r>
              <a:rPr lang="en-US" sz="2800" dirty="0" smtClean="0"/>
              <a:t>Issuer?</a:t>
            </a:r>
          </a:p>
          <a:p>
            <a:pPr lvl="2">
              <a:spcBef>
                <a:spcPts val="0"/>
              </a:spcBef>
            </a:pPr>
            <a:r>
              <a:rPr lang="en-US" sz="2800" dirty="0" smtClean="0"/>
              <a:t>Differ from treasuries and agencies?</a:t>
            </a:r>
          </a:p>
          <a:p>
            <a:pPr lvl="3">
              <a:spcBef>
                <a:spcPts val="0"/>
              </a:spcBef>
            </a:pPr>
            <a:r>
              <a:rPr lang="en-US" sz="2800" dirty="0" smtClean="0"/>
              <a:t>Risk?</a:t>
            </a:r>
          </a:p>
          <a:p>
            <a:pPr lvl="4">
              <a:spcBef>
                <a:spcPts val="0"/>
              </a:spcBef>
            </a:pPr>
            <a:r>
              <a:rPr lang="en-US" sz="2800" dirty="0" smtClean="0"/>
              <a:t>G.O. vs. revenue</a:t>
            </a:r>
          </a:p>
          <a:p>
            <a:pPr lvl="4">
              <a:spcBef>
                <a:spcPts val="0"/>
              </a:spcBef>
            </a:pPr>
            <a:r>
              <a:rPr lang="en-US" sz="2800" dirty="0" smtClean="0"/>
              <a:t>Industrial development</a:t>
            </a:r>
          </a:p>
          <a:p>
            <a:pPr lvl="3">
              <a:spcBef>
                <a:spcPts val="0"/>
              </a:spcBef>
            </a:pPr>
            <a:r>
              <a:rPr lang="en-US" sz="2800" dirty="0" smtClean="0"/>
              <a:t>Taxation?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4742274"/>
            <a:ext cx="5791200" cy="1031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47688" lvl="2" indent="-547688">
              <a:spcAft>
                <a:spcPts val="600"/>
              </a:spcAft>
              <a:buNone/>
            </a:pPr>
            <a:r>
              <a:rPr lang="en-US" sz="2800" i="1" dirty="0" err="1"/>
              <a:t>r</a:t>
            </a:r>
            <a:r>
              <a:rPr lang="en-US" sz="2800" baseline="-25000" dirty="0" err="1"/>
              <a:t>tax</a:t>
            </a:r>
            <a:r>
              <a:rPr lang="en-US" sz="2800" baseline="-25000" dirty="0"/>
              <a:t> exempt</a:t>
            </a:r>
            <a:r>
              <a:rPr lang="en-US" sz="2800" dirty="0"/>
              <a:t> = </a:t>
            </a:r>
            <a:r>
              <a:rPr lang="en-US" sz="2800" i="1" dirty="0" err="1"/>
              <a:t>r</a:t>
            </a:r>
            <a:r>
              <a:rPr lang="en-US" sz="2800" baseline="-25000" dirty="0" err="1"/>
              <a:t>taxable</a:t>
            </a:r>
            <a:r>
              <a:rPr lang="en-US" sz="2800" dirty="0"/>
              <a:t> </a:t>
            </a:r>
            <a:r>
              <a:rPr lang="en-US" sz="2800" dirty="0" smtClean="0"/>
              <a:t>x </a:t>
            </a:r>
            <a:r>
              <a:rPr lang="en-US" sz="2800" dirty="0"/>
              <a:t>(1 – Tax rate)</a:t>
            </a:r>
          </a:p>
          <a:p>
            <a:pPr marL="547688" lvl="2" indent="-547688">
              <a:spcAft>
                <a:spcPts val="600"/>
              </a:spcAft>
              <a:buNone/>
            </a:pPr>
            <a:r>
              <a:rPr lang="en-US" sz="2800" i="1" dirty="0"/>
              <a:t>r</a:t>
            </a:r>
            <a:r>
              <a:rPr lang="en-US" sz="2800" dirty="0"/>
              <a:t> = </a:t>
            </a:r>
            <a:r>
              <a:rPr lang="en-US" sz="2800" dirty="0" smtClean="0"/>
              <a:t>Interest rate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92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2.2 Equivalent Taxable Yields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3179" y="4934181"/>
            <a:ext cx="525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47688" lvl="2" indent="-547688">
              <a:buNone/>
            </a:pPr>
            <a:r>
              <a:rPr lang="en-US" sz="2800" i="1" dirty="0" err="1"/>
              <a:t>r</a:t>
            </a:r>
            <a:r>
              <a:rPr lang="en-US" sz="2800" baseline="-25000" dirty="0" err="1"/>
              <a:t>tax</a:t>
            </a:r>
            <a:r>
              <a:rPr lang="en-US" sz="2800" baseline="-25000" dirty="0"/>
              <a:t> exempt</a:t>
            </a:r>
            <a:r>
              <a:rPr lang="en-US" sz="2800" dirty="0"/>
              <a:t> = </a:t>
            </a:r>
            <a:r>
              <a:rPr lang="en-US" sz="2800" i="1" dirty="0" err="1"/>
              <a:t>r</a:t>
            </a:r>
            <a:r>
              <a:rPr lang="en-US" sz="2800" baseline="-25000" dirty="0" err="1"/>
              <a:t>taxable</a:t>
            </a:r>
            <a:r>
              <a:rPr lang="en-US" sz="2800" dirty="0"/>
              <a:t> x (1 – Tax rate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458202"/>
              </p:ext>
            </p:extLst>
          </p:nvPr>
        </p:nvGraphicFramePr>
        <p:xfrm>
          <a:off x="457200" y="2108200"/>
          <a:ext cx="83820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400"/>
                <a:gridCol w="1112520"/>
                <a:gridCol w="1112520"/>
                <a:gridCol w="1112520"/>
                <a:gridCol w="1112520"/>
                <a:gridCol w="1112520"/>
              </a:tblGrid>
              <a:tr h="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B5B7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Tax-Exempt Yield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B5B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Marginal Tax Rate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3%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4%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5%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B5B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  20%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1.25%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2.50%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3.75%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5.00%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6.25%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1.43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2.86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4.29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5.71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7.14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1.67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3.33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5.00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6.67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8.33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2.00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4.00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6.00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8.00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10.00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2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Figure 2.5 Yield Ratio: Tax-Exempt to Taxable Bonds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01100" cy="422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7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The Bond Market: Private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7863" cy="533400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182880" lvl="1"/>
            <a:r>
              <a:rPr lang="en-US" sz="3500" dirty="0"/>
              <a:t>Corporate </a:t>
            </a:r>
            <a:r>
              <a:rPr lang="en-US" sz="3500" dirty="0" smtClean="0"/>
              <a:t>Bonds</a:t>
            </a:r>
          </a:p>
          <a:p>
            <a:pPr marL="457200" lvl="2"/>
            <a:r>
              <a:rPr lang="en-US" sz="3200" dirty="0"/>
              <a:t>Investment grade vs. speculative grade</a:t>
            </a:r>
          </a:p>
          <a:p>
            <a:pPr marL="182880" lvl="1"/>
            <a:endParaRPr lang="en-US" sz="3500" dirty="0"/>
          </a:p>
          <a:p>
            <a:pPr marL="182880" lvl="1"/>
            <a:r>
              <a:rPr lang="en-US" sz="3500" dirty="0" smtClean="0"/>
              <a:t>Mortgage-Backed </a:t>
            </a:r>
            <a:r>
              <a:rPr lang="en-US" sz="3500" dirty="0"/>
              <a:t>Securities</a:t>
            </a:r>
          </a:p>
          <a:p>
            <a:pPr lvl="2"/>
            <a:r>
              <a:rPr lang="en-US" sz="2600" dirty="0" smtClean="0"/>
              <a:t>Backed by pool of mortgages with “pass-through” of monthly payments; covers defaults</a:t>
            </a:r>
            <a:endParaRPr lang="en-US" sz="2600" dirty="0"/>
          </a:p>
          <a:p>
            <a:pPr lvl="2"/>
            <a:r>
              <a:rPr lang="en-US" sz="2600" dirty="0" smtClean="0"/>
              <a:t>Collateral</a:t>
            </a:r>
          </a:p>
          <a:p>
            <a:pPr lvl="3"/>
            <a:r>
              <a:rPr lang="en-US" sz="2200" dirty="0" smtClean="0"/>
              <a:t>Traditionally all mortgages conform, since 2006 Alt-A and subprime mortgages are included in pools</a:t>
            </a:r>
          </a:p>
          <a:p>
            <a:pPr lvl="2"/>
            <a:r>
              <a:rPr lang="en-US" sz="2600" dirty="0" smtClean="0"/>
              <a:t>Private banks purchased and sold pools of subprime mortgages</a:t>
            </a:r>
          </a:p>
          <a:p>
            <a:pPr lvl="2"/>
            <a:r>
              <a:rPr lang="en-US" sz="2600" dirty="0" smtClean="0"/>
              <a:t>Issuers assumed housing prices would continue to rise</a:t>
            </a:r>
          </a:p>
        </p:txBody>
      </p:sp>
    </p:spTree>
    <p:extLst>
      <p:ext uri="{BB962C8B-B14F-4D97-AF65-F5344CB8AC3E}">
        <p14:creationId xmlns:p14="http://schemas.microsoft.com/office/powerpoint/2010/main" val="18907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3999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Figure 2.6 Mortgage-Backed Securities Outstanding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" y="1447800"/>
            <a:ext cx="890475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6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dirty="0" smtClean="0"/>
              <a:t>2.1 Fixed Income: Money Markets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38012535"/>
              </p:ext>
            </p:extLst>
          </p:nvPr>
        </p:nvGraphicFramePr>
        <p:xfrm>
          <a:off x="609600" y="1600200"/>
          <a:ext cx="7696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8695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3999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Figure 2.7 Asset-Backed Securities Outstanding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972425" cy="527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3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2.9 The U.S. Fixed-Income Market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763000" cy="367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3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dirty="0" smtClean="0"/>
              <a:t>2.3 Equity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6519943"/>
              </p:ext>
            </p:extLst>
          </p:nvPr>
        </p:nvGraphicFramePr>
        <p:xfrm>
          <a:off x="609600" y="1600200"/>
          <a:ext cx="7696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5955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 Equity Securities: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1"/>
            <a:r>
              <a:rPr lang="en-US" dirty="0" smtClean="0"/>
              <a:t>Depository receipts</a:t>
            </a:r>
          </a:p>
          <a:p>
            <a:pPr lvl="2"/>
            <a:r>
              <a:rPr lang="en-US" sz="2800" dirty="0" smtClean="0"/>
              <a:t>American Depositary Receipts (ADRs), also called American Depositary Shares (ADSs)</a:t>
            </a:r>
          </a:p>
          <a:p>
            <a:pPr lvl="2"/>
            <a:r>
              <a:rPr lang="en-US" sz="2800" dirty="0" smtClean="0"/>
              <a:t>Certificates traded in the U.S. representing ownership in foreign security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47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 Equity Securities: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72028"/>
            <a:ext cx="8229600" cy="533400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Equity Securities</a:t>
            </a:r>
          </a:p>
          <a:p>
            <a:pPr lvl="1"/>
            <a:r>
              <a:rPr lang="en-US" dirty="0" smtClean="0"/>
              <a:t>Common stock</a:t>
            </a:r>
          </a:p>
          <a:p>
            <a:pPr lvl="2"/>
            <a:r>
              <a:rPr lang="en-US" sz="2800" dirty="0" smtClean="0"/>
              <a:t>Residual claim</a:t>
            </a:r>
          </a:p>
          <a:p>
            <a:pPr lvl="2"/>
            <a:r>
              <a:rPr lang="en-US" sz="2800" dirty="0" smtClean="0"/>
              <a:t>Limited liability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Preferred stock</a:t>
            </a:r>
          </a:p>
          <a:p>
            <a:pPr lvl="2"/>
            <a:r>
              <a:rPr lang="en-US" sz="2800" dirty="0"/>
              <a:t>Priority over common</a:t>
            </a:r>
          </a:p>
          <a:p>
            <a:pPr lvl="2"/>
            <a:r>
              <a:rPr lang="en-US" sz="2800" dirty="0" smtClean="0"/>
              <a:t>Fixed dividends: Limited gains</a:t>
            </a:r>
          </a:p>
          <a:p>
            <a:pPr lvl="2"/>
            <a:r>
              <a:rPr lang="en-US" sz="2800" dirty="0" smtClean="0"/>
              <a:t>Nonvoting</a:t>
            </a:r>
          </a:p>
          <a:p>
            <a:pPr lvl="2"/>
            <a:r>
              <a:rPr lang="en-US" sz="2800" dirty="0" smtClean="0"/>
              <a:t>Tax treatment: Corporate tax exclusions on 70% of dividends earned</a:t>
            </a:r>
          </a:p>
          <a:p>
            <a:pPr lvl="3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01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 Equity Securities: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72028"/>
            <a:ext cx="8229600" cy="533400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Equity Securities</a:t>
            </a:r>
          </a:p>
          <a:p>
            <a:pPr lvl="1"/>
            <a:r>
              <a:rPr lang="en-US" dirty="0" smtClean="0"/>
              <a:t>Common stock</a:t>
            </a:r>
          </a:p>
          <a:p>
            <a:pPr lvl="2"/>
            <a:r>
              <a:rPr lang="en-US" sz="2800" dirty="0" smtClean="0"/>
              <a:t>Residual claim</a:t>
            </a:r>
          </a:p>
          <a:p>
            <a:pPr lvl="2"/>
            <a:r>
              <a:rPr lang="en-US" sz="2800" dirty="0" smtClean="0"/>
              <a:t>Limited liability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Preferred stock</a:t>
            </a:r>
          </a:p>
          <a:p>
            <a:pPr lvl="2"/>
            <a:r>
              <a:rPr lang="en-US" sz="2800" dirty="0"/>
              <a:t>Priority over common</a:t>
            </a:r>
          </a:p>
          <a:p>
            <a:pPr lvl="2"/>
            <a:r>
              <a:rPr lang="en-US" sz="2800" dirty="0" smtClean="0"/>
              <a:t>Fixed dividends: Limited gains</a:t>
            </a:r>
          </a:p>
          <a:p>
            <a:pPr lvl="2"/>
            <a:r>
              <a:rPr lang="en-US" sz="2800" dirty="0" smtClean="0"/>
              <a:t>Nonvoting</a:t>
            </a:r>
          </a:p>
          <a:p>
            <a:pPr lvl="2"/>
            <a:r>
              <a:rPr lang="en-US" sz="2800" dirty="0" smtClean="0"/>
              <a:t>Tax treatment: Corporate tax exclusions on 70% of dividends earned</a:t>
            </a:r>
          </a:p>
          <a:p>
            <a:pPr lvl="3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42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 Equity Securities: Returns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1"/>
            <a:r>
              <a:rPr lang="en-US" dirty="0" smtClean="0"/>
              <a:t>Capital gains and dividend yields</a:t>
            </a:r>
          </a:p>
          <a:p>
            <a:pPr lvl="2"/>
            <a:r>
              <a:rPr lang="en-US" dirty="0" smtClean="0"/>
              <a:t>Buy a share of stock for $50, hold for 1 year, collect $1 dividend, and sell stock for $54  What were dividend yield, capital gain yield, and total return? </a:t>
            </a:r>
          </a:p>
          <a:p>
            <a:pPr marL="548640" lvl="2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274280"/>
              </p:ext>
            </p:extLst>
          </p:nvPr>
        </p:nvGraphicFramePr>
        <p:xfrm>
          <a:off x="1676400" y="3352800"/>
          <a:ext cx="572520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3" imgW="3238200" imgH="1422360" progId="Equation.DSMT4">
                  <p:embed/>
                </p:oleObj>
              </mc:Choice>
              <mc:Fallback>
                <p:oleObj name="Equation" r:id="rId3" imgW="323820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3352800"/>
                        <a:ext cx="5725205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17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2.8 Listing of stocks traded on NYSE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16778" cy="410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7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Stock and Bond Market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Uses</a:t>
            </a:r>
          </a:p>
          <a:p>
            <a:pPr lvl="1"/>
            <a:r>
              <a:rPr lang="en-US" dirty="0" smtClean="0"/>
              <a:t>Track average returns</a:t>
            </a:r>
          </a:p>
          <a:p>
            <a:pPr lvl="1"/>
            <a:r>
              <a:rPr lang="en-US" dirty="0" smtClean="0"/>
              <a:t>Compare performance of managers</a:t>
            </a:r>
          </a:p>
          <a:p>
            <a:pPr lvl="1"/>
            <a:r>
              <a:rPr lang="en-US" dirty="0" smtClean="0"/>
              <a:t>Base of derivatives</a:t>
            </a:r>
          </a:p>
          <a:p>
            <a:r>
              <a:rPr lang="en-US" dirty="0" smtClean="0"/>
              <a:t>Factors in constructing/using index</a:t>
            </a:r>
          </a:p>
          <a:p>
            <a:pPr lvl="1"/>
            <a:r>
              <a:rPr lang="en-US" dirty="0" smtClean="0"/>
              <a:t>Representative?</a:t>
            </a:r>
          </a:p>
          <a:p>
            <a:pPr lvl="1"/>
            <a:r>
              <a:rPr lang="en-US" dirty="0" smtClean="0"/>
              <a:t>Broad/narrow?</a:t>
            </a:r>
          </a:p>
          <a:p>
            <a:pPr lvl="1"/>
            <a:r>
              <a:rPr lang="en-US" dirty="0" smtClean="0"/>
              <a:t>How is it constructed?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Stock and Bond Market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5334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Constructing Market Indexes</a:t>
            </a:r>
          </a:p>
          <a:p>
            <a:pPr lvl="1"/>
            <a:r>
              <a:rPr lang="en-US" dirty="0" smtClean="0"/>
              <a:t>Weighting schemes</a:t>
            </a:r>
            <a:endParaRPr lang="en-US" dirty="0"/>
          </a:p>
          <a:p>
            <a:pPr lvl="2"/>
            <a:r>
              <a:rPr lang="en-US" sz="2800" dirty="0" smtClean="0"/>
              <a:t>Price-weighted average: </a:t>
            </a:r>
          </a:p>
          <a:p>
            <a:pPr lvl="3"/>
            <a:r>
              <a:rPr lang="en-US" dirty="0" smtClean="0"/>
              <a:t>Add prices and divide by “divisor”</a:t>
            </a:r>
          </a:p>
          <a:p>
            <a:pPr lvl="2"/>
            <a:r>
              <a:rPr lang="en-US" sz="2800" dirty="0" smtClean="0"/>
              <a:t>Market value-weighted index: </a:t>
            </a:r>
          </a:p>
          <a:p>
            <a:pPr lvl="3"/>
            <a:r>
              <a:rPr lang="en-US" dirty="0" smtClean="0"/>
              <a:t>Return = weighted average of returns of each security proportional to market value</a:t>
            </a:r>
          </a:p>
          <a:p>
            <a:pPr lvl="2"/>
            <a:r>
              <a:rPr lang="en-US" sz="2800" dirty="0" smtClean="0"/>
              <a:t>Equally weighted index: </a:t>
            </a:r>
          </a:p>
          <a:p>
            <a:pPr lvl="3"/>
            <a:r>
              <a:rPr lang="en-US" dirty="0" smtClean="0"/>
              <a:t>Computed from simple average of returns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dirty="0" smtClean="0"/>
              <a:t>2.1 The Money Market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229600" cy="4144963"/>
          </a:xfrm>
          <a:noFill/>
        </p:spPr>
        <p:txBody>
          <a:bodyPr lIns="90488" tIns="44450" rIns="90488" bIns="44450">
            <a:normAutofit/>
          </a:bodyPr>
          <a:lstStyle/>
          <a:p>
            <a:r>
              <a:rPr lang="en-US" dirty="0"/>
              <a:t>Subsector of the fixed-income </a:t>
            </a:r>
            <a:r>
              <a:rPr lang="en-US" dirty="0" smtClean="0"/>
              <a:t>market</a:t>
            </a:r>
          </a:p>
          <a:p>
            <a:pPr lvl="1"/>
            <a:r>
              <a:rPr lang="en-US" dirty="0" smtClean="0"/>
              <a:t>Short-term</a:t>
            </a:r>
          </a:p>
          <a:p>
            <a:pPr lvl="1"/>
            <a:r>
              <a:rPr lang="en-US" dirty="0" smtClean="0"/>
              <a:t>Liquid</a:t>
            </a:r>
          </a:p>
          <a:p>
            <a:pPr lvl="1"/>
            <a:r>
              <a:rPr lang="en-US" dirty="0" smtClean="0"/>
              <a:t>Low risk</a:t>
            </a:r>
          </a:p>
          <a:p>
            <a:pPr lvl="1"/>
            <a:r>
              <a:rPr lang="en-US" dirty="0" smtClean="0"/>
              <a:t>Often </a:t>
            </a:r>
            <a:r>
              <a:rPr lang="en-US" dirty="0"/>
              <a:t>have large </a:t>
            </a:r>
            <a:r>
              <a:rPr lang="en-US" dirty="0" smtClean="0"/>
              <a:t>denominations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56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Stock and Bond Market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Construction of Indexes</a:t>
            </a:r>
          </a:p>
          <a:p>
            <a:pPr lvl="1"/>
            <a:r>
              <a:rPr lang="en-US" dirty="0" smtClean="0"/>
              <a:t>How are stocks weighted?</a:t>
            </a:r>
          </a:p>
          <a:p>
            <a:pPr lvl="2"/>
            <a:r>
              <a:rPr lang="en-US" sz="2800" dirty="0" smtClean="0"/>
              <a:t>Price weighted (DJIA)</a:t>
            </a:r>
          </a:p>
          <a:p>
            <a:pPr lvl="2"/>
            <a:r>
              <a:rPr lang="en-US" sz="2800" dirty="0" smtClean="0"/>
              <a:t>Market value weighted (S&amp;P 500, NASDAQ)</a:t>
            </a:r>
          </a:p>
          <a:p>
            <a:pPr lvl="2"/>
            <a:r>
              <a:rPr lang="en-US" sz="2800" dirty="0" smtClean="0"/>
              <a:t>Equally weighted (Value Line Index)</a:t>
            </a:r>
          </a:p>
          <a:p>
            <a:pPr lvl="1"/>
            <a:r>
              <a:rPr lang="en-US" dirty="0" smtClean="0"/>
              <a:t>How much money do you put in each stock in the index?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Stock and Bond Market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Construction of Indexes</a:t>
            </a:r>
          </a:p>
          <a:p>
            <a:pPr lvl="1"/>
            <a:r>
              <a:rPr lang="en-US" dirty="0" smtClean="0"/>
              <a:t>How are stocks weighted?</a:t>
            </a:r>
          </a:p>
          <a:p>
            <a:pPr lvl="2"/>
            <a:r>
              <a:rPr lang="en-US" sz="2800" dirty="0" smtClean="0"/>
              <a:t>Price weighted (DJIA)</a:t>
            </a:r>
          </a:p>
          <a:p>
            <a:pPr lvl="2"/>
            <a:r>
              <a:rPr lang="en-US" sz="2800" dirty="0" smtClean="0"/>
              <a:t>Market value weighted (S&amp;P 500, NASDAQ)</a:t>
            </a:r>
          </a:p>
          <a:p>
            <a:pPr lvl="2"/>
            <a:r>
              <a:rPr lang="en-US" sz="2800" dirty="0" smtClean="0"/>
              <a:t>Equally weighted (Value Line Index)</a:t>
            </a:r>
          </a:p>
          <a:p>
            <a:pPr lvl="1"/>
            <a:r>
              <a:rPr lang="en-US" dirty="0" smtClean="0"/>
              <a:t>How much money do you put in each stock in the index?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 Derivative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Derivative Asset/Contingent Claim</a:t>
            </a:r>
          </a:p>
          <a:p>
            <a:pPr lvl="1"/>
            <a:r>
              <a:rPr lang="en-US" dirty="0" smtClean="0"/>
              <a:t>Security with payoff that depends on the price of other securities</a:t>
            </a:r>
          </a:p>
          <a:p>
            <a:r>
              <a:rPr lang="en-US" dirty="0" smtClean="0"/>
              <a:t>Call Option</a:t>
            </a:r>
          </a:p>
          <a:p>
            <a:pPr lvl="1"/>
            <a:r>
              <a:rPr lang="en-US" dirty="0" smtClean="0"/>
              <a:t>Right to buy an asset at a specified price on or before a specified expiration date</a:t>
            </a:r>
          </a:p>
          <a:p>
            <a:r>
              <a:rPr lang="en-US" dirty="0" smtClean="0"/>
              <a:t>Put Option</a:t>
            </a:r>
          </a:p>
          <a:p>
            <a:pPr lvl="1"/>
            <a:r>
              <a:rPr lang="en-US" dirty="0" smtClean="0"/>
              <a:t>Right to sell an asset at a specified exercise price on or before a specified expiration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2.10 Stock Options on Apple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0" y="2438400"/>
            <a:ext cx="873514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6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 Derivative Markets: Call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Call Options on Apple</a:t>
            </a:r>
          </a:p>
          <a:p>
            <a:pPr lvl="1"/>
            <a:r>
              <a:rPr lang="en-US" dirty="0" smtClean="0"/>
              <a:t>The right to buy 100 shares at a strike price of $135 using the May contract costs: 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Is this contract “in the </a:t>
            </a:r>
            <a:r>
              <a:rPr lang="en-US" dirty="0"/>
              <a:t>money</a:t>
            </a:r>
            <a:r>
              <a:rPr lang="en-US" dirty="0" smtClean="0"/>
              <a:t>”?</a:t>
            </a:r>
          </a:p>
          <a:p>
            <a:pPr lvl="1"/>
            <a:r>
              <a:rPr lang="en-US" dirty="0" smtClean="0"/>
              <a:t>When should you buy this contract?</a:t>
            </a:r>
          </a:p>
          <a:p>
            <a:pPr lvl="1"/>
            <a:r>
              <a:rPr lang="en-US" dirty="0" smtClean="0"/>
              <a:t>When should you write it?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781128"/>
              </p:ext>
            </p:extLst>
          </p:nvPr>
        </p:nvGraphicFramePr>
        <p:xfrm>
          <a:off x="2362200" y="3048000"/>
          <a:ext cx="41624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3" imgW="1752480" imgH="228600" progId="Equation.DSMT4">
                  <p:embed/>
                </p:oleObj>
              </mc:Choice>
              <mc:Fallback>
                <p:oleObj name="Equation" r:id="rId3" imgW="1752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3048000"/>
                        <a:ext cx="4162425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7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 Derivative Markets: Put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Put Options on Apple</a:t>
            </a:r>
          </a:p>
          <a:p>
            <a:pPr lvl="1"/>
            <a:r>
              <a:rPr lang="en-US" dirty="0" smtClean="0"/>
              <a:t>The right to buy 100 shares at a strike price of $135 using the May contract costs: 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Is this contract “in the money?”</a:t>
            </a:r>
          </a:p>
          <a:p>
            <a:pPr lvl="1"/>
            <a:r>
              <a:rPr lang="en-US" dirty="0"/>
              <a:t>Why do the two option prices </a:t>
            </a:r>
            <a:r>
              <a:rPr lang="en-US" dirty="0" smtClean="0"/>
              <a:t>(Call and Put) differ</a:t>
            </a:r>
            <a:r>
              <a:rPr lang="en-US" dirty="0"/>
              <a:t>?</a:t>
            </a:r>
          </a:p>
          <a:p>
            <a:pPr lvl="1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890767"/>
              </p:ext>
            </p:extLst>
          </p:nvPr>
        </p:nvGraphicFramePr>
        <p:xfrm>
          <a:off x="2319338" y="3063875"/>
          <a:ext cx="41021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3" imgW="1726920" imgH="228600" progId="Equation.DSMT4">
                  <p:embed/>
                </p:oleObj>
              </mc:Choice>
              <mc:Fallback>
                <p:oleObj name="Equation" r:id="rId3" imgW="1726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9338" y="3063875"/>
                        <a:ext cx="410210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 Derivative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Futures Contracts</a:t>
            </a:r>
          </a:p>
          <a:p>
            <a:pPr lvl="1"/>
            <a:r>
              <a:rPr lang="en-US" dirty="0" smtClean="0"/>
              <a:t>Purchaser (long) buys specified quantity at contract expiration for set price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Contract seller (short) delivers underlying commodity at contract expiration for agreed-upon price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86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2.11 Futures Contracts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8677275" cy="197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6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 Derivative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6720" y="1600200"/>
            <a:ext cx="3931920" cy="3951288"/>
          </a:xfrm>
          <a:ln>
            <a:noFill/>
          </a:ln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Options</a:t>
            </a:r>
          </a:p>
          <a:p>
            <a:pPr lvl="2"/>
            <a:r>
              <a:rPr lang="en-US" sz="2800" dirty="0" smtClean="0"/>
              <a:t>Basic Positions</a:t>
            </a:r>
          </a:p>
          <a:p>
            <a:pPr lvl="3"/>
            <a:r>
              <a:rPr lang="en-US" sz="2400" dirty="0" smtClean="0"/>
              <a:t>Call (Buy/Sell?)</a:t>
            </a:r>
          </a:p>
          <a:p>
            <a:pPr lvl="3"/>
            <a:r>
              <a:rPr lang="en-US" sz="2400" dirty="0" smtClean="0"/>
              <a:t>Put (Buy/Sell?)</a:t>
            </a:r>
          </a:p>
          <a:p>
            <a:pPr lvl="2"/>
            <a:r>
              <a:rPr lang="en-US" sz="2800" dirty="0" smtClean="0"/>
              <a:t>Terms</a:t>
            </a:r>
          </a:p>
          <a:p>
            <a:pPr lvl="3"/>
            <a:r>
              <a:rPr lang="en-US" sz="2400" dirty="0" smtClean="0"/>
              <a:t>Exercise price</a:t>
            </a:r>
          </a:p>
          <a:p>
            <a:pPr lvl="3"/>
            <a:r>
              <a:rPr lang="en-US" sz="2400" dirty="0" smtClean="0"/>
              <a:t>Expiration date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600200"/>
            <a:ext cx="3931920" cy="3951288"/>
          </a:xfrm>
        </p:spPr>
        <p:txBody>
          <a:bodyPr/>
          <a:lstStyle/>
          <a:p>
            <a:pPr lvl="1"/>
            <a:r>
              <a:rPr lang="en-US" sz="3200" dirty="0" smtClean="0"/>
              <a:t>Futures</a:t>
            </a:r>
          </a:p>
          <a:p>
            <a:pPr lvl="2"/>
            <a:r>
              <a:rPr lang="en-US" sz="2800" dirty="0" smtClean="0"/>
              <a:t>Basic Positions</a:t>
            </a:r>
          </a:p>
          <a:p>
            <a:pPr lvl="3"/>
            <a:r>
              <a:rPr lang="en-US" sz="2400" dirty="0" smtClean="0"/>
              <a:t>Long (Buy/Sell?)</a:t>
            </a:r>
          </a:p>
          <a:p>
            <a:pPr lvl="3"/>
            <a:r>
              <a:rPr lang="en-US" sz="2400" dirty="0" smtClean="0"/>
              <a:t>Short (Buy/Sell?)</a:t>
            </a:r>
          </a:p>
          <a:p>
            <a:pPr lvl="2"/>
            <a:r>
              <a:rPr lang="en-US" sz="2800" dirty="0" smtClean="0"/>
              <a:t>Terms</a:t>
            </a:r>
          </a:p>
          <a:p>
            <a:pPr lvl="3"/>
            <a:r>
              <a:rPr lang="en-US" sz="2400" dirty="0" smtClean="0"/>
              <a:t>Delivery date</a:t>
            </a:r>
          </a:p>
          <a:p>
            <a:pPr lvl="3"/>
            <a:r>
              <a:rPr lang="en-US" sz="2400" dirty="0" smtClean="0"/>
              <a:t>Deliverable item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77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The Money Market: Treasury Bills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645497"/>
              </p:ext>
            </p:extLst>
          </p:nvPr>
        </p:nvGraphicFramePr>
        <p:xfrm>
          <a:off x="457200" y="1676400"/>
          <a:ext cx="8382000" cy="36576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828925"/>
                <a:gridCol w="5553075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Treasury</a:t>
                      </a:r>
                      <a:r>
                        <a:rPr lang="en-US" sz="2400" baseline="0" dirty="0" smtClean="0"/>
                        <a:t> Bills</a:t>
                      </a:r>
                      <a:endParaRPr lang="en-US" sz="24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Issuer: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Federal Government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Denomination: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Commonly</a:t>
                      </a:r>
                      <a:r>
                        <a:rPr lang="en-US" sz="2400" baseline="0" dirty="0" smtClean="0"/>
                        <a:t> $10,000; $1,000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Maturity: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4, 13, 26 or 52 Weeks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Liquidity: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Default Risk: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Interest Type: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Discount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Taxation: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Owed: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Federal;</a:t>
                      </a:r>
                      <a:r>
                        <a:rPr lang="en-US" sz="2400" baseline="0" dirty="0" smtClean="0"/>
                        <a:t> Exempt: State, Local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6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The Money Market: Treasury Bills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2438400"/>
            <a:ext cx="877073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2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The Money Market: Treasury Bills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211946"/>
            <a:ext cx="8229600" cy="5334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Bank Discount Rate (T-bill quotes)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Example: </a:t>
            </a:r>
            <a:r>
              <a:rPr lang="en-US" dirty="0"/>
              <a:t>90-day T-bill, </a:t>
            </a:r>
            <a:r>
              <a:rPr lang="en-US" i="1" dirty="0"/>
              <a:t>P</a:t>
            </a:r>
            <a:r>
              <a:rPr lang="en-US" dirty="0"/>
              <a:t> = $9,875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042892" y="2398494"/>
            <a:ext cx="2159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976092" y="1712694"/>
            <a:ext cx="4433890" cy="1085850"/>
            <a:chOff x="626" y="919"/>
            <a:chExt cx="2793" cy="684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626" y="1201"/>
              <a:ext cx="462" cy="352"/>
              <a:chOff x="626" y="1201"/>
              <a:chExt cx="462" cy="352"/>
            </a:xfrm>
          </p:grpSpPr>
          <p:sp>
            <p:nvSpPr>
              <p:cNvPr id="18" name="Rectangle 9"/>
              <p:cNvSpPr>
                <a:spLocks noChangeArrowheads="1"/>
              </p:cNvSpPr>
              <p:nvPr/>
            </p:nvSpPr>
            <p:spPr bwMode="auto">
              <a:xfrm>
                <a:off x="626" y="1201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i="1" dirty="0"/>
                  <a:t>r</a:t>
                </a:r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739" y="1303"/>
                <a:ext cx="349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2000" i="1" dirty="0"/>
                  <a:t>BD</a:t>
                </a:r>
              </a:p>
            </p:txBody>
          </p:sp>
        </p:grp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1119" y="1201"/>
              <a:ext cx="2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dirty="0"/>
                <a:t>=</a:t>
              </a:r>
            </a:p>
          </p:txBody>
        </p: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1288" y="919"/>
              <a:ext cx="1646" cy="654"/>
              <a:chOff x="1288" y="919"/>
              <a:chExt cx="1646" cy="654"/>
            </a:xfrm>
          </p:grpSpPr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1288" y="1171"/>
                <a:ext cx="194" cy="4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36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1538" y="1159"/>
                <a:ext cx="6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dirty="0"/>
                  <a:t>$10,000</a:t>
                </a:r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2274" y="1015"/>
                <a:ext cx="194" cy="4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36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2162" y="1047"/>
                <a:ext cx="408" cy="3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2400" dirty="0" smtClean="0"/>
                  <a:t>−</a:t>
                </a:r>
                <a:r>
                  <a:rPr lang="en-US" sz="3200" dirty="0" smtClean="0"/>
                  <a:t> </a:t>
                </a:r>
                <a:r>
                  <a:rPr lang="en-US" sz="2000" i="1" dirty="0" smtClean="0"/>
                  <a:t>P</a:t>
                </a:r>
                <a:endParaRPr lang="en-US" sz="2000" i="1" dirty="0"/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2738" y="919"/>
                <a:ext cx="196" cy="4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36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endParaRPr 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1611" y="1372"/>
              <a:ext cx="64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dirty="0"/>
                <a:t>$10,000</a:t>
              </a: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2663" y="1063"/>
              <a:ext cx="357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3600" b="1" dirty="0"/>
                <a:t> </a:t>
              </a:r>
              <a:r>
                <a:rPr lang="en-US" b="1" dirty="0"/>
                <a:t>x</a:t>
              </a:r>
              <a:r>
                <a:rPr lang="en-US" sz="3600" b="1" dirty="0"/>
                <a:t> </a:t>
              </a:r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3062" y="1159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dirty="0"/>
                <a:t>360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3155" y="1351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i="1" dirty="0"/>
                <a:t>n</a:t>
              </a:r>
            </a:p>
          </p:txBody>
        </p:sp>
      </p:grp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4709892" y="2398494"/>
            <a:ext cx="812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30200" y="2936429"/>
            <a:ext cx="4340225" cy="144706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US" i="1" dirty="0" err="1" smtClean="0"/>
              <a:t>r</a:t>
            </a:r>
            <a:r>
              <a:rPr lang="en-US" i="1" baseline="-25000" dirty="0" err="1" smtClean="0"/>
              <a:t>BD</a:t>
            </a:r>
            <a:r>
              <a:rPr lang="en-US" dirty="0" smtClean="0"/>
              <a:t>	= </a:t>
            </a:r>
            <a:r>
              <a:rPr lang="en-US" dirty="0"/>
              <a:t>bank discount rate</a:t>
            </a:r>
          </a:p>
          <a:p>
            <a:pPr>
              <a:lnSpc>
                <a:spcPct val="130000"/>
              </a:lnSpc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US" i="1" dirty="0"/>
              <a:t>P</a:t>
            </a:r>
            <a:r>
              <a:rPr lang="en-US" dirty="0"/>
              <a:t>	= market price of the T-bill</a:t>
            </a:r>
          </a:p>
          <a:p>
            <a:pPr>
              <a:lnSpc>
                <a:spcPct val="130000"/>
              </a:lnSpc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US" i="1" dirty="0"/>
              <a:t>n</a:t>
            </a:r>
            <a:r>
              <a:rPr lang="en-US" dirty="0"/>
              <a:t>	= number of days to maturity</a:t>
            </a:r>
          </a:p>
          <a:p>
            <a:pPr eaLnBrk="1">
              <a:spcBef>
                <a:spcPct val="0"/>
              </a:spcBef>
              <a:tabLst>
                <a:tab pos="868363" algn="l"/>
              </a:tabLst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Text Box 1028"/>
          <p:cNvSpPr txBox="1">
            <a:spLocks noChangeArrowheads="1"/>
          </p:cNvSpPr>
          <p:nvPr/>
        </p:nvSpPr>
        <p:spPr bwMode="auto">
          <a:xfrm>
            <a:off x="6310092" y="2093694"/>
            <a:ext cx="23209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$10,000 = Par</a:t>
            </a:r>
          </a:p>
        </p:txBody>
      </p:sp>
      <p:grpSp>
        <p:nvGrpSpPr>
          <p:cNvPr id="25" name="Group 44"/>
          <p:cNvGrpSpPr>
            <a:grpSpLocks/>
          </p:cNvGrpSpPr>
          <p:nvPr/>
        </p:nvGrpSpPr>
        <p:grpSpPr bwMode="auto">
          <a:xfrm>
            <a:off x="1138238" y="5270502"/>
            <a:ext cx="6327775" cy="1146176"/>
            <a:chOff x="717" y="3320"/>
            <a:chExt cx="3986" cy="722"/>
          </a:xfrm>
        </p:grpSpPr>
        <p:grpSp>
          <p:nvGrpSpPr>
            <p:cNvPr id="26" name="Group 23"/>
            <p:cNvGrpSpPr>
              <a:grpSpLocks/>
            </p:cNvGrpSpPr>
            <p:nvPr/>
          </p:nvGrpSpPr>
          <p:grpSpPr bwMode="auto">
            <a:xfrm>
              <a:off x="717" y="3320"/>
              <a:ext cx="3986" cy="722"/>
              <a:chOff x="717" y="3320"/>
              <a:chExt cx="3986" cy="722"/>
            </a:xfrm>
          </p:grpSpPr>
          <p:grpSp>
            <p:nvGrpSpPr>
              <p:cNvPr id="28" name="Group 24"/>
              <p:cNvGrpSpPr>
                <a:grpSpLocks/>
              </p:cNvGrpSpPr>
              <p:nvPr/>
            </p:nvGrpSpPr>
            <p:grpSpPr bwMode="auto">
              <a:xfrm>
                <a:off x="717" y="3538"/>
                <a:ext cx="501" cy="366"/>
                <a:chOff x="717" y="3538"/>
                <a:chExt cx="501" cy="366"/>
              </a:xfrm>
            </p:grpSpPr>
            <p:sp>
              <p:nvSpPr>
                <p:cNvPr id="44" name="Rectangle 25"/>
                <p:cNvSpPr>
                  <a:spLocks noChangeArrowheads="1"/>
                </p:cNvSpPr>
                <p:nvPr/>
              </p:nvSpPr>
              <p:spPr bwMode="auto">
                <a:xfrm>
                  <a:off x="717" y="3538"/>
                  <a:ext cx="203" cy="32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2800" b="1" i="1" dirty="0"/>
                    <a:t>r</a:t>
                  </a:r>
                </a:p>
              </p:txBody>
            </p:sp>
            <p:sp>
              <p:nvSpPr>
                <p:cNvPr id="45" name="Rectangle 26"/>
                <p:cNvSpPr>
                  <a:spLocks noChangeArrowheads="1"/>
                </p:cNvSpPr>
                <p:nvPr/>
              </p:nvSpPr>
              <p:spPr bwMode="auto">
                <a:xfrm>
                  <a:off x="822" y="3615"/>
                  <a:ext cx="396" cy="28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2400" b="1" i="1" dirty="0"/>
                    <a:t>BD</a:t>
                  </a:r>
                </a:p>
              </p:txBody>
            </p:sp>
          </p:grp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174" y="3538"/>
                <a:ext cx="247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2800"/>
                  <a:t>=</a:t>
                </a:r>
              </a:p>
            </p:txBody>
          </p:sp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1464" y="3700"/>
                <a:ext cx="176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1" name="Group 29"/>
              <p:cNvGrpSpPr>
                <a:grpSpLocks/>
              </p:cNvGrpSpPr>
              <p:nvPr/>
            </p:nvGrpSpPr>
            <p:grpSpPr bwMode="auto">
              <a:xfrm>
                <a:off x="1332" y="3320"/>
                <a:ext cx="1962" cy="566"/>
                <a:chOff x="1332" y="3320"/>
                <a:chExt cx="1962" cy="566"/>
              </a:xfrm>
            </p:grpSpPr>
            <p:sp>
              <p:nvSpPr>
                <p:cNvPr id="38" name="Rectangle 30"/>
                <p:cNvSpPr>
                  <a:spLocks noChangeArrowheads="1"/>
                </p:cNvSpPr>
                <p:nvPr/>
              </p:nvSpPr>
              <p:spPr bwMode="auto">
                <a:xfrm>
                  <a:off x="1332" y="3480"/>
                  <a:ext cx="196" cy="4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3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</a:t>
                  </a:r>
                </a:p>
              </p:txBody>
            </p:sp>
            <p:sp>
              <p:nvSpPr>
                <p:cNvPr id="39" name="Rectangle 31"/>
                <p:cNvSpPr>
                  <a:spLocks noChangeArrowheads="1"/>
                </p:cNvSpPr>
                <p:nvPr/>
              </p:nvSpPr>
              <p:spPr bwMode="auto">
                <a:xfrm>
                  <a:off x="1422" y="3378"/>
                  <a:ext cx="935" cy="32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2800" dirty="0"/>
                    <a:t>$10,000</a:t>
                  </a:r>
                </a:p>
              </p:txBody>
            </p:sp>
            <p:sp>
              <p:nvSpPr>
                <p:cNvPr id="40" name="Rectangle 32"/>
                <p:cNvSpPr>
                  <a:spLocks noChangeArrowheads="1"/>
                </p:cNvSpPr>
                <p:nvPr/>
              </p:nvSpPr>
              <p:spPr bwMode="auto">
                <a:xfrm>
                  <a:off x="2246" y="3320"/>
                  <a:ext cx="196" cy="4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36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</a:t>
                  </a:r>
                </a:p>
              </p:txBody>
            </p:sp>
            <p:sp>
              <p:nvSpPr>
                <p:cNvPr id="41" name="Rectangle 33"/>
                <p:cNvSpPr>
                  <a:spLocks noChangeArrowheads="1"/>
                </p:cNvSpPr>
                <p:nvPr/>
              </p:nvSpPr>
              <p:spPr bwMode="auto">
                <a:xfrm>
                  <a:off x="2321" y="3320"/>
                  <a:ext cx="212" cy="4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3600" dirty="0"/>
                    <a:t>-</a:t>
                  </a:r>
                </a:p>
              </p:txBody>
            </p:sp>
            <p:sp>
              <p:nvSpPr>
                <p:cNvPr id="42" name="Rectangle 34"/>
                <p:cNvSpPr>
                  <a:spLocks noChangeArrowheads="1"/>
                </p:cNvSpPr>
                <p:nvPr/>
              </p:nvSpPr>
              <p:spPr bwMode="auto">
                <a:xfrm>
                  <a:off x="2411" y="3320"/>
                  <a:ext cx="196" cy="4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3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</a:t>
                  </a:r>
                </a:p>
              </p:txBody>
            </p:sp>
            <p:sp>
              <p:nvSpPr>
                <p:cNvPr id="43" name="Rectangle 35"/>
                <p:cNvSpPr>
                  <a:spLocks noChangeArrowheads="1"/>
                </p:cNvSpPr>
                <p:nvPr/>
              </p:nvSpPr>
              <p:spPr bwMode="auto">
                <a:xfrm>
                  <a:off x="2485" y="3378"/>
                  <a:ext cx="809" cy="32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2800" dirty="0"/>
                    <a:t>$9,875</a:t>
                  </a:r>
                </a:p>
              </p:txBody>
            </p:sp>
          </p:grpSp>
          <p:sp>
            <p:nvSpPr>
              <p:cNvPr id="32" name="Rectangle 36"/>
              <p:cNvSpPr>
                <a:spLocks noChangeArrowheads="1"/>
              </p:cNvSpPr>
              <p:nvPr/>
            </p:nvSpPr>
            <p:spPr bwMode="auto">
              <a:xfrm>
                <a:off x="1879" y="3714"/>
                <a:ext cx="935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2800" dirty="0"/>
                  <a:t>$10,000</a:t>
                </a:r>
              </a:p>
            </p:txBody>
          </p:sp>
          <p:sp>
            <p:nvSpPr>
              <p:cNvPr id="33" name="Rectangle 37"/>
              <p:cNvSpPr>
                <a:spLocks noChangeArrowheads="1"/>
              </p:cNvSpPr>
              <p:nvPr/>
            </p:nvSpPr>
            <p:spPr bwMode="auto">
              <a:xfrm>
                <a:off x="3175" y="3480"/>
                <a:ext cx="391" cy="4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3600" b="1" dirty="0"/>
                  <a:t> </a:t>
                </a:r>
                <a:r>
                  <a:rPr lang="en-US" sz="2800" b="1" dirty="0" smtClean="0"/>
                  <a:t>× </a:t>
                </a:r>
                <a:endParaRPr lang="en-US" sz="2800" b="1" dirty="0"/>
              </a:p>
            </p:txBody>
          </p:sp>
          <p:sp>
            <p:nvSpPr>
              <p:cNvPr id="34" name="Rectangle 38"/>
              <p:cNvSpPr>
                <a:spLocks noChangeArrowheads="1"/>
              </p:cNvSpPr>
              <p:nvPr/>
            </p:nvSpPr>
            <p:spPr bwMode="auto">
              <a:xfrm>
                <a:off x="3489" y="3394"/>
                <a:ext cx="494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2800" dirty="0"/>
                  <a:t>360</a:t>
                </a:r>
              </a:p>
            </p:txBody>
          </p:sp>
          <p:sp>
            <p:nvSpPr>
              <p:cNvPr id="35" name="Rectangle 39"/>
              <p:cNvSpPr>
                <a:spLocks noChangeArrowheads="1"/>
              </p:cNvSpPr>
              <p:nvPr/>
            </p:nvSpPr>
            <p:spPr bwMode="auto">
              <a:xfrm>
                <a:off x="3558" y="3681"/>
                <a:ext cx="368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2800" dirty="0"/>
                  <a:t>90</a:t>
                </a:r>
              </a:p>
            </p:txBody>
          </p:sp>
          <p:sp>
            <p:nvSpPr>
              <p:cNvPr id="36" name="Rectangle 40"/>
              <p:cNvSpPr>
                <a:spLocks noChangeArrowheads="1"/>
              </p:cNvSpPr>
              <p:nvPr/>
            </p:nvSpPr>
            <p:spPr bwMode="auto">
              <a:xfrm>
                <a:off x="4029" y="3538"/>
                <a:ext cx="247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2800"/>
                  <a:t>=</a:t>
                </a:r>
              </a:p>
            </p:txBody>
          </p:sp>
          <p:sp>
            <p:nvSpPr>
              <p:cNvPr id="37" name="Rectangle 41"/>
              <p:cNvSpPr>
                <a:spLocks noChangeArrowheads="1"/>
              </p:cNvSpPr>
              <p:nvPr/>
            </p:nvSpPr>
            <p:spPr bwMode="auto">
              <a:xfrm>
                <a:off x="4261" y="3538"/>
                <a:ext cx="442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2800" dirty="0"/>
                  <a:t>5%</a:t>
                </a:r>
              </a:p>
            </p:txBody>
          </p:sp>
        </p:grpSp>
        <p:sp>
          <p:nvSpPr>
            <p:cNvPr id="27" name="Line 43"/>
            <p:cNvSpPr>
              <a:spLocks noChangeShapeType="1"/>
            </p:cNvSpPr>
            <p:nvPr/>
          </p:nvSpPr>
          <p:spPr bwMode="auto">
            <a:xfrm flipV="1">
              <a:off x="3560" y="3693"/>
              <a:ext cx="328" cy="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39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02387" cy="836426"/>
          </a:xfrm>
        </p:spPr>
        <p:txBody>
          <a:bodyPr>
            <a:normAutofit/>
          </a:bodyPr>
          <a:lstStyle/>
          <a:p>
            <a:r>
              <a:rPr lang="en-US" sz="3400" dirty="0" smtClean="0"/>
              <a:t>2.1 The Money Market: Certificates </a:t>
            </a:r>
            <a:r>
              <a:rPr lang="en-US" sz="3400" dirty="0"/>
              <a:t>of </a:t>
            </a:r>
            <a:r>
              <a:rPr lang="en-US" sz="3400" dirty="0" smtClean="0"/>
              <a:t>Deposit (CDs)</a:t>
            </a:r>
            <a:endParaRPr lang="en-US" sz="3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060744"/>
              </p:ext>
            </p:extLst>
          </p:nvPr>
        </p:nvGraphicFramePr>
        <p:xfrm>
          <a:off x="381000" y="1676400"/>
          <a:ext cx="8382000" cy="36576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828925"/>
                <a:gridCol w="5553075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Certificates of Deposit</a:t>
                      </a:r>
                      <a:endParaRPr lang="en-US" sz="24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Issuer: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Depository Institutions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Denomination: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Any,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$100,000 or more marketable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Maturity: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Varies, Typically 14-day Minimum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Liquidity: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 for CDs &lt;3 months, if marketable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Default Risk: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First $250,000 FDIC insured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Interest Type: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Add</a:t>
                      </a:r>
                      <a:r>
                        <a:rPr lang="en-US" sz="2400" baseline="0" dirty="0" smtClean="0"/>
                        <a:t> 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Taxation: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Owed:</a:t>
                      </a:r>
                      <a:r>
                        <a:rPr lang="en-US" sz="2400" baseline="0" dirty="0" smtClean="0"/>
                        <a:t> Federal, State, Local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8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799" cy="836426"/>
          </a:xfrm>
        </p:spPr>
        <p:txBody>
          <a:bodyPr>
            <a:noAutofit/>
          </a:bodyPr>
          <a:lstStyle/>
          <a:p>
            <a:r>
              <a:rPr lang="en-US" sz="3600" dirty="0" smtClean="0"/>
              <a:t>Figure 2.2 Spreads on CDs and Treasury Bills</a:t>
            </a:r>
            <a:endParaRPr lang="en-US" sz="3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859054"/>
              </p:ext>
            </p:extLst>
          </p:nvPr>
        </p:nvGraphicFramePr>
        <p:xfrm>
          <a:off x="152399" y="1143000"/>
          <a:ext cx="886833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07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KM Essentials 10e PPT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KM_PPT_Ch01_11e_N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474</TotalTime>
  <Words>1800</Words>
  <Application>Microsoft Office PowerPoint</Application>
  <PresentationFormat>On-screen Show (4:3)</PresentationFormat>
  <Paragraphs>461</Paragraphs>
  <Slides>48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BKM Essentials 10e PPT template</vt:lpstr>
      <vt:lpstr>BKM_PPT_Ch01_11e_NB</vt:lpstr>
      <vt:lpstr>Equation</vt:lpstr>
      <vt:lpstr>PowerPoint Presentation</vt:lpstr>
      <vt:lpstr>2.1 Asset Classes</vt:lpstr>
      <vt:lpstr>2.1 Fixed Income: Money Markets</vt:lpstr>
      <vt:lpstr>2.1 The Money Market</vt:lpstr>
      <vt:lpstr>2.1 The Money Market: Treasury Bills</vt:lpstr>
      <vt:lpstr>2.1 The Money Market: Treasury Bills</vt:lpstr>
      <vt:lpstr>2.1 The Money Market: Treasury Bills</vt:lpstr>
      <vt:lpstr>2.1 The Money Market: Certificates of Deposit (CDs)</vt:lpstr>
      <vt:lpstr>Figure 2.2 Spreads on CDs and Treasury Bills</vt:lpstr>
      <vt:lpstr>2.1 The Money Market: Commercial Paper</vt:lpstr>
      <vt:lpstr>2.1 The Money Market: Instruments</vt:lpstr>
      <vt:lpstr>2.1 The Money Market: Instruments </vt:lpstr>
      <vt:lpstr>2.1 The Money Market: Repurchase Agreements</vt:lpstr>
      <vt:lpstr>2.1 The Money Market: Brokers’ Calls</vt:lpstr>
      <vt:lpstr>2.1 The Money Market: Credit Crisis</vt:lpstr>
      <vt:lpstr>2.1 The Money Market: Instrument Yields</vt:lpstr>
      <vt:lpstr>2.1 The Money Market: Bond Equivalent Yield</vt:lpstr>
      <vt:lpstr>2.1 The Money Market: Bond Equivalent Yield</vt:lpstr>
      <vt:lpstr>2.1 The Money Market: Effective Annual Yield</vt:lpstr>
      <vt:lpstr>2.1  The Money Market: Instrument Yield</vt:lpstr>
      <vt:lpstr>2.2 Fixed Income: Capital (Bond) Markets</vt:lpstr>
      <vt:lpstr>2.2 The Bond Market</vt:lpstr>
      <vt:lpstr>Figure 2.3 Listing of Treasury Issues</vt:lpstr>
      <vt:lpstr>2.2 The Bond Market: Agency Issues</vt:lpstr>
      <vt:lpstr>2.2 The Bond Market: Municipal Bonds</vt:lpstr>
      <vt:lpstr>Table 2.2 Equivalent Taxable Yields</vt:lpstr>
      <vt:lpstr>Figure 2.5 Yield Ratio: Tax-Exempt to Taxable Bonds</vt:lpstr>
      <vt:lpstr>2.2 The Bond Market: Private Issue</vt:lpstr>
      <vt:lpstr>Figure 2.6 Mortgage-Backed Securities Outstanding</vt:lpstr>
      <vt:lpstr>Figure 2.7 Asset-Backed Securities Outstanding</vt:lpstr>
      <vt:lpstr>Figure 2.9 The U.S. Fixed-Income Market</vt:lpstr>
      <vt:lpstr>2.3 Equity</vt:lpstr>
      <vt:lpstr>2.3 Equity Securities: Instruments</vt:lpstr>
      <vt:lpstr>2.3 Equity Securities: Instruments</vt:lpstr>
      <vt:lpstr>2.3 Equity Securities: Instruments</vt:lpstr>
      <vt:lpstr>2.3 Equity Securities: Returns</vt:lpstr>
      <vt:lpstr>Figure 2.8 Listing of stocks traded on NYSE</vt:lpstr>
      <vt:lpstr>2.4 Stock and Bond Market Indexes</vt:lpstr>
      <vt:lpstr>2.4 Stock and Bond Market Indexes</vt:lpstr>
      <vt:lpstr>2.4 Stock and Bond Market Indexes</vt:lpstr>
      <vt:lpstr>2.4 Stock and Bond Market Indexes</vt:lpstr>
      <vt:lpstr>2.5 Derivative Markets</vt:lpstr>
      <vt:lpstr>Figure 2.10 Stock Options on Apple</vt:lpstr>
      <vt:lpstr>2.5 Derivative Markets: Call Option</vt:lpstr>
      <vt:lpstr>2.5 Derivative Markets: Put Option</vt:lpstr>
      <vt:lpstr>2.5 Derivative Markets</vt:lpstr>
      <vt:lpstr>Figure 2.11 Futures Contracts</vt:lpstr>
      <vt:lpstr>2.5 Derivative Markets</vt:lpstr>
    </vt:vector>
  </TitlesOfParts>
  <Company>Saint Vincent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Racculia, Nicholas</dc:creator>
  <cp:lastModifiedBy>Racculia, Nicholas</cp:lastModifiedBy>
  <cp:revision>38</cp:revision>
  <dcterms:created xsi:type="dcterms:W3CDTF">2015-05-12T21:54:55Z</dcterms:created>
  <dcterms:modified xsi:type="dcterms:W3CDTF">2018-09-14T23:15:15Z</dcterms:modified>
</cp:coreProperties>
</file>