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43"/>
  </p:notesMasterIdLst>
  <p:handoutMasterIdLst>
    <p:handoutMasterId r:id="rId44"/>
  </p:handoutMasterIdLst>
  <p:sldIdLst>
    <p:sldId id="256" r:id="rId3"/>
    <p:sldId id="357" r:id="rId4"/>
    <p:sldId id="358" r:id="rId5"/>
    <p:sldId id="359" r:id="rId6"/>
    <p:sldId id="360" r:id="rId7"/>
    <p:sldId id="361" r:id="rId8"/>
    <p:sldId id="362" r:id="rId9"/>
    <p:sldId id="364" r:id="rId10"/>
    <p:sldId id="365" r:id="rId11"/>
    <p:sldId id="366" r:id="rId12"/>
    <p:sldId id="367" r:id="rId13"/>
    <p:sldId id="369" r:id="rId14"/>
    <p:sldId id="397" r:id="rId15"/>
    <p:sldId id="368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98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9" r:id="rId36"/>
    <p:sldId id="391" r:id="rId37"/>
    <p:sldId id="392" r:id="rId38"/>
    <p:sldId id="393" r:id="rId39"/>
    <p:sldId id="394" r:id="rId40"/>
    <p:sldId id="395" r:id="rId41"/>
    <p:sldId id="3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4BEFF"/>
    <a:srgbClr val="A3A3A3"/>
    <a:srgbClr val="828282"/>
    <a:srgbClr val="3A3A3A"/>
    <a:srgbClr val="A0E6FF"/>
    <a:srgbClr val="14B9FF"/>
    <a:srgbClr val="000000"/>
    <a:srgbClr val="8CDCFF"/>
    <a:srgbClr val="6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9" autoAdjust="0"/>
  </p:normalViewPr>
  <p:slideViewPr>
    <p:cSldViewPr>
      <p:cViewPr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F94D-38D2-4693-A9A7-78A09C919C16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2810-DC70-4E96-BC3C-DB3D3AF0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3C9F3-E0AB-44EB-A3DE-1068B88B9077}" type="slidenum">
              <a:rPr lang="en-US"/>
              <a:pPr/>
              <a:t>2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BD96F-52C4-4474-87AB-F6BC411AAD63}" type="slidenum">
              <a:rPr lang="en-US"/>
              <a:pPr/>
              <a:t>11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A9F105-8719-4E56-9F7C-7B3DB08E53E3}" type="slidenum">
              <a:rPr lang="en-US"/>
              <a:pPr/>
              <a:t>12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AF74B4-517E-429A-9335-51BFA5D6F97B}" type="slidenum">
              <a:rPr lang="en-US"/>
              <a:pPr/>
              <a:t>13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AF74B4-517E-429A-9335-51BFA5D6F97B}" type="slidenum">
              <a:rPr lang="en-US"/>
              <a:pPr/>
              <a:t>14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9DF7A9-3360-4F67-81F8-3BAF20E797C6}" type="slidenum">
              <a:rPr lang="en-US"/>
              <a:pPr/>
              <a:t>15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8EB260-3783-48F3-AC2E-2DD2D12708A1}" type="slidenum">
              <a:rPr lang="en-US"/>
              <a:pPr/>
              <a:t>16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651540-E811-4D43-B1E9-0C599289558C}" type="slidenum">
              <a:rPr lang="en-US"/>
              <a:pPr/>
              <a:t>17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8E4B0-8159-4C23-A45A-521EF8730537}" type="slidenum">
              <a:rPr lang="en-US"/>
              <a:pPr/>
              <a:t>18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E7213F-072F-40CD-9E3B-FAAE65A7ECA0}" type="slidenum">
              <a:rPr lang="en-US"/>
              <a:pPr/>
              <a:t>19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36C89C-31E7-4BE1-9DA2-21098CC9BC67}" type="slidenum">
              <a:rPr lang="en-US"/>
              <a:pPr/>
              <a:t>20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BA5514-EE26-4C8A-9EBF-49B4E4CD60EF}" type="slidenum">
              <a:rPr lang="en-US"/>
              <a:pPr/>
              <a:t>3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AECEA3-CCB8-4BE0-8B67-C7852F249418}" type="slidenum">
              <a:rPr lang="en-US"/>
              <a:pPr/>
              <a:t>21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11163" y="4800600"/>
            <a:ext cx="6218237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</a:pPr>
            <a:endParaRPr lang="en-US" sz="2000" dirty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AECEA3-CCB8-4BE0-8B67-C7852F249418}" type="slidenum">
              <a:rPr lang="en-US"/>
              <a:pPr/>
              <a:t>22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11163" y="4800600"/>
            <a:ext cx="6218237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</a:pPr>
            <a:endParaRPr lang="en-US" sz="2000" dirty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BA367-7A25-4974-8859-81E1C2400775}" type="slidenum">
              <a:rPr lang="en-US"/>
              <a:pPr/>
              <a:t>23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687BB6-9E99-4536-8C44-F2B17BA95940}" type="slidenum">
              <a:rPr lang="en-US"/>
              <a:pPr/>
              <a:t>24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11163" y="4800600"/>
            <a:ext cx="6218237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</a:pPr>
            <a:endParaRPr lang="en-US" sz="2000" dirty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2D26E7-C55D-4B10-892C-3D0A9DF5FD7B}" type="slidenum">
              <a:rPr lang="en-US"/>
              <a:pPr/>
              <a:t>25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5C83DB-A909-4F26-B81A-BC64D1039B16}" type="slidenum">
              <a:rPr lang="en-US"/>
              <a:pPr/>
              <a:t>26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E36DBD-F245-498F-880B-98D90226872B}" type="slidenum">
              <a:rPr lang="en-US"/>
              <a:pPr/>
              <a:t>27</a:t>
            </a:fld>
            <a:endParaRPr 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D3C885-DE6B-4F9C-8F00-2A3907B19A3A}" type="slidenum">
              <a:rPr lang="en-US"/>
              <a:pPr/>
              <a:t>28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CE3B45-AE94-4311-AF0D-6851CF728850}" type="slidenum">
              <a:rPr lang="en-US"/>
              <a:pPr/>
              <a:t>29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34F1C1-490B-4015-AB26-C41F3B276C99}" type="slidenum">
              <a:rPr lang="en-US"/>
              <a:pPr/>
              <a:t>30</a:t>
            </a:fld>
            <a:endParaRPr 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B12036-9977-47C5-8FD9-A4BF78F9818D}" type="slidenum">
              <a:rPr lang="en-US"/>
              <a:pPr/>
              <a:t>4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CA5A06-DC97-421F-B582-CF53753ED997}" type="slidenum">
              <a:rPr lang="en-US"/>
              <a:pPr/>
              <a:t>31</a:t>
            </a:fld>
            <a:endParaRPr 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7140FB-9680-436C-9729-7B5F5A6A0C2D}" type="slidenum">
              <a:rPr lang="en-US"/>
              <a:pPr/>
              <a:t>32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FD4690-0AC2-4F71-8691-BF70384105E9}" type="slidenum">
              <a:rPr lang="en-US"/>
              <a:pPr/>
              <a:t>33</a:t>
            </a:fld>
            <a:endParaRPr 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503FA8-F8F7-453C-B492-01DF5403BC2F}" type="slidenum">
              <a:rPr lang="en-US"/>
              <a:pPr/>
              <a:t>34</a:t>
            </a:fld>
            <a:endParaRPr 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1478F2-92A9-4F58-89BF-27C6B0D3904C}" type="slidenum">
              <a:rPr lang="en-US"/>
              <a:pPr/>
              <a:t>35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593DB4-525B-4DBF-A78B-1DEE1EC42A1C}" type="slidenum">
              <a:rPr lang="en-US"/>
              <a:pPr/>
              <a:t>36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811895-1B7A-4489-9B1C-D61E7B6BD574}" type="slidenum">
              <a:rPr lang="en-US"/>
              <a:pPr/>
              <a:t>37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E0458F-0ECC-4964-909E-61EBD2332E62}" type="slidenum">
              <a:rPr lang="en-US"/>
              <a:pPr/>
              <a:t>38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ABD474-0BCD-4E3C-A6F7-A259522C192E}" type="slidenum">
              <a:rPr lang="en-US"/>
              <a:pPr/>
              <a:t>39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272989-31A3-45A4-9868-A223948DD70D}" type="slidenum">
              <a:rPr lang="en-US"/>
              <a:pPr/>
              <a:t>40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DDB473-1712-4071-9C4D-E5C166935480}" type="slidenum">
              <a:rPr lang="en-US"/>
              <a:pPr/>
              <a:t>5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charset="0"/>
              <a:ea typeface="Microsoft YaHei" charset="-122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5D893C4F-A2F8-4371-A485-2BE31838A43C}" type="slidenum">
              <a:rPr lang="en-US">
                <a:solidFill>
                  <a:srgbClr val="292934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5</a:t>
            </a:fld>
            <a:endParaRPr lang="en-US">
              <a:solidFill>
                <a:srgbClr val="292934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182C8D-F440-485A-9512-898A641DBEAF}" type="slidenum">
              <a:rPr lang="en-US"/>
              <a:pPr/>
              <a:t>6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DFB06D-C4FD-459E-8EB8-CF3692A8BCD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04E06F-5893-4E8D-B9F7-5312B34D9C3C}" type="slidenum">
              <a:rPr lang="en-US"/>
              <a:pPr/>
              <a:t>8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5AB14D-4FAE-4DC2-AC75-AA743F01B98F}" type="slidenum">
              <a:rPr lang="en-US"/>
              <a:pPr/>
              <a:t>9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</a:pPr>
            <a:endParaRPr lang="en-US" sz="2000" dirty="0">
              <a:latin typeface="Arial" charset="0"/>
              <a:ea typeface="Microsoft YaHei" charset="-122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F866792F-EE3B-435B-B946-F613B1FC50FC}" type="slidenum">
              <a:rPr lang="en-US">
                <a:solidFill>
                  <a:srgbClr val="292934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9</a:t>
            </a:fld>
            <a:endParaRPr lang="en-US">
              <a:solidFill>
                <a:srgbClr val="292934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833093-74D6-4DD2-A0B9-E6AD01338AD0}" type="slidenum">
              <a:rPr lang="en-US"/>
              <a:pPr/>
              <a:t>10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3A3A3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Eleventh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488"/>
            <a:ext cx="5111750" cy="4870675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5488"/>
            <a:ext cx="2057400" cy="4870675"/>
          </a:xfrm>
        </p:spPr>
        <p:txBody>
          <a:bodyPr vert="eaVert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488"/>
            <a:ext cx="6019800" cy="487067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rgbClr val="D2F0FF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911E3C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" y="6496050"/>
            <a:ext cx="9114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Education. </a:t>
            </a:r>
            <a:r>
              <a:rPr lang="en-US" sz="11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All rights reserved. Authorized only for instructor use in the classroom.  No reproduction or further distribution permitted without the prior written consent of McGraw-Hill Education.</a:t>
            </a:r>
            <a:endParaRPr lang="en-US" sz="6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2F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629400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</a:t>
            </a:r>
            <a:endParaRPr lang="en-US" sz="10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5406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096000"/>
            <a:ext cx="8610600" cy="407432"/>
          </a:xfrm>
          <a:prstGeom prst="rect">
            <a:avLst/>
          </a:prstGeom>
          <a:solidFill>
            <a:srgbClr val="911E3C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>
                  <a:lumMod val="20000"/>
                  <a:lumOff val="8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38700" y="6134100"/>
            <a:ext cx="430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INVESTMENTS</a:t>
            </a:r>
            <a:r>
              <a:rPr lang="en-US" sz="16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|</a:t>
            </a:r>
            <a:r>
              <a:rPr lang="en-US" sz="12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8288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</a:rPr>
              <a:t>Security Markets</a:t>
            </a:r>
            <a:endParaRPr lang="en-US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Eleventh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22" y="1682008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Helvetica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3.2 How Securities </a:t>
            </a:r>
            <a:r>
              <a:rPr lang="en-US" sz="4000" dirty="0" smtClean="0">
                <a:solidFill>
                  <a:srgbClr val="0B5B7F"/>
                </a:solidFill>
              </a:rPr>
              <a:t>Are Traded: Market Types</a:t>
            </a:r>
            <a:endParaRPr lang="en-US" sz="4000" dirty="0">
              <a:solidFill>
                <a:srgbClr val="0B5B7F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4025" y="10668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Direct </a:t>
            </a:r>
            <a:r>
              <a:rPr lang="en-US" sz="2800" dirty="0">
                <a:solidFill>
                  <a:srgbClr val="292934"/>
                </a:solidFill>
              </a:rPr>
              <a:t>Search Markets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Buyers and sellers locate one another on their </a:t>
            </a:r>
            <a:r>
              <a:rPr lang="en-US" sz="2400" dirty="0" smtClean="0">
                <a:solidFill>
                  <a:srgbClr val="292934"/>
                </a:solidFill>
              </a:rPr>
              <a:t>own</a:t>
            </a:r>
            <a:endParaRPr lang="en-US" sz="2400" dirty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Brokered Markets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Third-party </a:t>
            </a:r>
            <a:r>
              <a:rPr lang="en-US" sz="2400" dirty="0">
                <a:solidFill>
                  <a:srgbClr val="292934"/>
                </a:solidFill>
              </a:rPr>
              <a:t>assistance in locating buyer or seller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Dealer Markets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Third party </a:t>
            </a:r>
            <a:r>
              <a:rPr lang="en-US" sz="2400" dirty="0">
                <a:solidFill>
                  <a:srgbClr val="292934"/>
                </a:solidFill>
              </a:rPr>
              <a:t>acts as intermediate buyer/seller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Auction Markets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Brokers </a:t>
            </a:r>
            <a:r>
              <a:rPr lang="en-US" sz="2400" dirty="0" smtClean="0">
                <a:solidFill>
                  <a:srgbClr val="292934"/>
                </a:solidFill>
              </a:rPr>
              <a:t>and </a:t>
            </a:r>
            <a:r>
              <a:rPr lang="en-US" sz="2400" dirty="0">
                <a:solidFill>
                  <a:srgbClr val="292934"/>
                </a:solidFill>
              </a:rPr>
              <a:t>dealers trade in one </a:t>
            </a:r>
            <a:r>
              <a:rPr lang="en-US" sz="2400" dirty="0" smtClean="0">
                <a:solidFill>
                  <a:srgbClr val="292934"/>
                </a:solidFill>
              </a:rPr>
              <a:t>location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Trading </a:t>
            </a:r>
            <a:r>
              <a:rPr lang="en-US" sz="2400" dirty="0">
                <a:solidFill>
                  <a:srgbClr val="292934"/>
                </a:solidFill>
              </a:rPr>
              <a:t>is more or less continuous</a:t>
            </a:r>
          </a:p>
        </p:txBody>
      </p:sp>
    </p:spTree>
    <p:extLst>
      <p:ext uri="{BB962C8B-B14F-4D97-AF65-F5344CB8AC3E}">
        <p14:creationId xmlns:p14="http://schemas.microsoft.com/office/powerpoint/2010/main" val="1852577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3.2 How Securities </a:t>
            </a:r>
            <a:r>
              <a:rPr lang="en-US" sz="4000" dirty="0" smtClean="0">
                <a:solidFill>
                  <a:srgbClr val="0B5B7F"/>
                </a:solidFill>
              </a:rPr>
              <a:t>Are Traded: Order Types</a:t>
            </a:r>
            <a:endParaRPr lang="en-US" sz="4000" dirty="0">
              <a:solidFill>
                <a:srgbClr val="0B5B7F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745" y="1295400"/>
            <a:ext cx="8839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Market </a:t>
            </a:r>
            <a:r>
              <a:rPr lang="en-US" sz="2800" dirty="0">
                <a:solidFill>
                  <a:srgbClr val="292934"/>
                </a:solidFill>
              </a:rPr>
              <a:t>order: </a:t>
            </a:r>
            <a:endParaRPr lang="en-US" sz="2800" dirty="0" smtClean="0">
              <a:solidFill>
                <a:srgbClr val="292934"/>
              </a:solidFill>
            </a:endParaRPr>
          </a:p>
          <a:p>
            <a:pPr lvl="2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Execute </a:t>
            </a:r>
            <a:r>
              <a:rPr lang="en-US" sz="2800" dirty="0">
                <a:solidFill>
                  <a:srgbClr val="292934"/>
                </a:solidFill>
              </a:rPr>
              <a:t>immediately at best price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Bid price: price at which dealer will buy security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Ask price: price at which dealer will sell security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2800" dirty="0" smtClean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Price-contingent </a:t>
            </a:r>
            <a:r>
              <a:rPr lang="en-US" sz="2800" dirty="0">
                <a:solidFill>
                  <a:srgbClr val="292934"/>
                </a:solidFill>
              </a:rPr>
              <a:t>order: </a:t>
            </a:r>
            <a:endParaRPr lang="en-US" sz="2800" dirty="0" smtClean="0">
              <a:solidFill>
                <a:srgbClr val="292934"/>
              </a:solidFill>
            </a:endParaRPr>
          </a:p>
          <a:p>
            <a:pPr lvl="2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Limit </a:t>
            </a:r>
            <a:r>
              <a:rPr lang="en-US" sz="2800" dirty="0">
                <a:solidFill>
                  <a:srgbClr val="292934"/>
                </a:solidFill>
              </a:rPr>
              <a:t>buy/sell order: specifies price at which investor will buy/sell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Stop order: not to be executed until price point hit</a:t>
            </a:r>
          </a:p>
        </p:txBody>
      </p:sp>
    </p:spTree>
    <p:extLst>
      <p:ext uri="{BB962C8B-B14F-4D97-AF65-F5344CB8AC3E}">
        <p14:creationId xmlns:p14="http://schemas.microsoft.com/office/powerpoint/2010/main" val="679017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B5B7F"/>
                </a:solidFill>
              </a:rPr>
              <a:t>3.2 How Securities are Traded: Price-Contingent </a:t>
            </a:r>
            <a:r>
              <a:rPr lang="en-US" sz="2800" dirty="0">
                <a:solidFill>
                  <a:srgbClr val="0B5B7F"/>
                </a:solidFill>
              </a:rPr>
              <a:t>Orders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398"/>
            <a:ext cx="7543800" cy="496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15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>
                <a:solidFill>
                  <a:srgbClr val="0B5B7F"/>
                </a:solidFill>
              </a:rPr>
              <a:t>Figure </a:t>
            </a:r>
            <a:r>
              <a:rPr lang="en-US" sz="3600" dirty="0" smtClean="0">
                <a:solidFill>
                  <a:srgbClr val="0B5B7F"/>
                </a:solidFill>
              </a:rPr>
              <a:t>3.4 Limit Order</a:t>
            </a:r>
            <a:endParaRPr lang="en-US" sz="3600" dirty="0">
              <a:solidFill>
                <a:srgbClr val="0B5B7F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9" y="2362200"/>
            <a:ext cx="881265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979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>
                <a:solidFill>
                  <a:srgbClr val="0B5B7F"/>
                </a:solidFill>
              </a:rPr>
              <a:t>Figure 3.3 </a:t>
            </a:r>
            <a:r>
              <a:rPr lang="en-US" sz="3600" dirty="0" smtClean="0">
                <a:solidFill>
                  <a:srgbClr val="0B5B7F"/>
                </a:solidFill>
              </a:rPr>
              <a:t>Market Orders: Average </a:t>
            </a:r>
            <a:r>
              <a:rPr lang="en-US" sz="3600" dirty="0">
                <a:solidFill>
                  <a:srgbClr val="0B5B7F"/>
                </a:solidFill>
              </a:rPr>
              <a:t>Market </a:t>
            </a:r>
            <a:r>
              <a:rPr lang="en-US" sz="3600" dirty="0" smtClean="0">
                <a:solidFill>
                  <a:srgbClr val="0B5B7F"/>
                </a:solidFill>
              </a:rPr>
              <a:t>Depth</a:t>
            </a:r>
            <a:endParaRPr lang="en-US" sz="3600" dirty="0">
              <a:solidFill>
                <a:srgbClr val="0B5B7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0816"/>
            <a:ext cx="8764213" cy="379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43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3.2 How Securities </a:t>
            </a:r>
            <a:r>
              <a:rPr lang="en-US" sz="4000" dirty="0" smtClean="0">
                <a:solidFill>
                  <a:srgbClr val="0B5B7F"/>
                </a:solidFill>
              </a:rPr>
              <a:t>Are </a:t>
            </a:r>
            <a:r>
              <a:rPr lang="en-US" sz="4000" dirty="0">
                <a:solidFill>
                  <a:srgbClr val="0B5B7F"/>
                </a:solidFill>
              </a:rPr>
              <a:t>Traded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1167304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Trading Mechanisms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Dealer markets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200" dirty="0">
                <a:solidFill>
                  <a:srgbClr val="292934"/>
                </a:solidFill>
              </a:rPr>
              <a:t>Over-the-counter (OTC) market: </a:t>
            </a:r>
            <a:r>
              <a:rPr lang="en-US" sz="2200" dirty="0" smtClean="0">
                <a:solidFill>
                  <a:srgbClr val="292934"/>
                </a:solidFill>
              </a:rPr>
              <a:t>Informal </a:t>
            </a:r>
            <a:r>
              <a:rPr lang="en-US" sz="2200" dirty="0">
                <a:solidFill>
                  <a:srgbClr val="292934"/>
                </a:solidFill>
              </a:rPr>
              <a:t>network of brokers/dealers who negotiate securities sales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200" dirty="0">
                <a:solidFill>
                  <a:srgbClr val="292934"/>
                </a:solidFill>
              </a:rPr>
              <a:t>NASDAQ stock market: </a:t>
            </a:r>
            <a:r>
              <a:rPr lang="en-US" sz="2200" dirty="0" smtClean="0">
                <a:solidFill>
                  <a:srgbClr val="292934"/>
                </a:solidFill>
              </a:rPr>
              <a:t>Computer-linked price </a:t>
            </a:r>
            <a:r>
              <a:rPr lang="en-US" sz="2200" dirty="0">
                <a:solidFill>
                  <a:srgbClr val="292934"/>
                </a:solidFill>
              </a:rPr>
              <a:t>quotation system for OTC market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Electronic communication networks (ECNs)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200" dirty="0">
                <a:solidFill>
                  <a:srgbClr val="292934"/>
                </a:solidFill>
              </a:rPr>
              <a:t>Computer networks that allow direct trading </a:t>
            </a:r>
            <a:endParaRPr lang="en-US" sz="2200" dirty="0" smtClean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Specialist </a:t>
            </a:r>
            <a:r>
              <a:rPr lang="en-US" sz="2400" dirty="0">
                <a:solidFill>
                  <a:srgbClr val="292934"/>
                </a:solidFill>
              </a:rPr>
              <a:t>markets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200" dirty="0">
                <a:solidFill>
                  <a:srgbClr val="292934"/>
                </a:solidFill>
              </a:rPr>
              <a:t>Specialist: </a:t>
            </a:r>
            <a:r>
              <a:rPr lang="en-US" sz="2200" dirty="0" smtClean="0">
                <a:solidFill>
                  <a:srgbClr val="292934"/>
                </a:solidFill>
              </a:rPr>
              <a:t>Makes </a:t>
            </a:r>
            <a:r>
              <a:rPr lang="en-US" sz="2200" dirty="0">
                <a:solidFill>
                  <a:srgbClr val="292934"/>
                </a:solidFill>
              </a:rPr>
              <a:t>market in shares of one or more </a:t>
            </a:r>
            <a:r>
              <a:rPr lang="en-US" sz="2200" dirty="0" smtClean="0">
                <a:solidFill>
                  <a:srgbClr val="292934"/>
                </a:solidFill>
              </a:rPr>
              <a:t>firms; </a:t>
            </a:r>
            <a:r>
              <a:rPr lang="en-US" sz="2200" dirty="0">
                <a:solidFill>
                  <a:srgbClr val="292934"/>
                </a:solidFill>
              </a:rPr>
              <a:t>maintains “fair and orderly market” by dealing personally</a:t>
            </a:r>
          </a:p>
        </p:txBody>
      </p:sp>
    </p:spTree>
    <p:extLst>
      <p:ext uri="{BB962C8B-B14F-4D97-AF65-F5344CB8AC3E}">
        <p14:creationId xmlns:p14="http://schemas.microsoft.com/office/powerpoint/2010/main" val="2780789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3999" cy="836613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B5B7F"/>
                </a:solidFill>
              </a:rPr>
              <a:t>3.3 </a:t>
            </a:r>
            <a:r>
              <a:rPr lang="en-US" sz="3200" dirty="0" smtClean="0">
                <a:solidFill>
                  <a:srgbClr val="0B5B7F"/>
                </a:solidFill>
              </a:rPr>
              <a:t>Rise </a:t>
            </a:r>
            <a:r>
              <a:rPr lang="en-US" sz="3200" dirty="0">
                <a:solidFill>
                  <a:srgbClr val="0B5B7F"/>
                </a:solidFill>
              </a:rPr>
              <a:t>of Electronic </a:t>
            </a:r>
            <a:r>
              <a:rPr lang="en-US" sz="3200" dirty="0" smtClean="0">
                <a:solidFill>
                  <a:srgbClr val="0B5B7F"/>
                </a:solidFill>
              </a:rPr>
              <a:t>Trading: Timeline of Market Changes</a:t>
            </a:r>
            <a:endParaRPr lang="en-US" sz="3200" dirty="0">
              <a:solidFill>
                <a:srgbClr val="0B5B7F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960116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1969</a:t>
            </a:r>
            <a:r>
              <a:rPr lang="en-US" sz="2800" dirty="0">
                <a:solidFill>
                  <a:srgbClr val="292934"/>
                </a:solidFill>
              </a:rPr>
              <a:t>: Instinet (first ECN) established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1975: </a:t>
            </a:r>
            <a:r>
              <a:rPr lang="en-US" sz="2800" dirty="0" smtClean="0">
                <a:solidFill>
                  <a:srgbClr val="292934"/>
                </a:solidFill>
              </a:rPr>
              <a:t>Fixed </a:t>
            </a:r>
            <a:r>
              <a:rPr lang="en-US" sz="2800" dirty="0">
                <a:solidFill>
                  <a:srgbClr val="292934"/>
                </a:solidFill>
              </a:rPr>
              <a:t>commissions on NYSE eliminated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Congress amends Securities </a:t>
            </a:r>
            <a:r>
              <a:rPr lang="en-US" sz="2800" dirty="0" smtClean="0">
                <a:solidFill>
                  <a:srgbClr val="292934"/>
                </a:solidFill>
              </a:rPr>
              <a:t>and </a:t>
            </a:r>
            <a:r>
              <a:rPr lang="en-US" sz="2800" dirty="0">
                <a:solidFill>
                  <a:srgbClr val="292934"/>
                </a:solidFill>
              </a:rPr>
              <a:t>Exchange Act to create National Market System (NMS)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1994: NASDAQ scandal</a:t>
            </a:r>
          </a:p>
          <a:p>
            <a:pPr lvl="2" hangingPunct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SEC institutes new order-handling rules</a:t>
            </a:r>
          </a:p>
          <a:p>
            <a:pPr lvl="2" hangingPunct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NASDAQ integrates ECN quotes into display</a:t>
            </a:r>
          </a:p>
          <a:p>
            <a:pPr lvl="2" hangingPunct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SEC adopts Regulation Alternative Trading Systems, </a:t>
            </a:r>
            <a:r>
              <a:rPr lang="en-US" sz="2800" dirty="0" smtClean="0">
                <a:solidFill>
                  <a:srgbClr val="292934"/>
                </a:solidFill>
              </a:rPr>
              <a:t>giving ECNs </a:t>
            </a:r>
            <a:r>
              <a:rPr lang="en-US" sz="2800" dirty="0">
                <a:solidFill>
                  <a:srgbClr val="292934"/>
                </a:solidFill>
              </a:rPr>
              <a:t>ability to register as stock </a:t>
            </a:r>
            <a:r>
              <a:rPr lang="en-US" sz="2800" dirty="0" smtClean="0">
                <a:solidFill>
                  <a:srgbClr val="292934"/>
                </a:solidFill>
              </a:rPr>
              <a:t>exchanges</a:t>
            </a:r>
            <a:endParaRPr lang="en-US" sz="28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5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1997</a:t>
            </a:r>
            <a:r>
              <a:rPr lang="en-US" sz="2800" dirty="0">
                <a:solidFill>
                  <a:srgbClr val="292934"/>
                </a:solidFill>
              </a:rPr>
              <a:t>: SEC drops minimum tick size from 1/8 to 1/16 of $</a:t>
            </a:r>
            <a:r>
              <a:rPr lang="en-US" sz="2800" dirty="0" smtClean="0">
                <a:solidFill>
                  <a:srgbClr val="292934"/>
                </a:solidFill>
              </a:rPr>
              <a:t>1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2000</a:t>
            </a:r>
            <a:r>
              <a:rPr lang="en-US" sz="2800" dirty="0">
                <a:solidFill>
                  <a:srgbClr val="292934"/>
                </a:solidFill>
              </a:rPr>
              <a:t>: National Association of Securities Dealers splits from NASDAQ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2001: </a:t>
            </a:r>
            <a:r>
              <a:rPr lang="en-US" sz="2800" dirty="0" smtClean="0">
                <a:solidFill>
                  <a:srgbClr val="292934"/>
                </a:solidFill>
              </a:rPr>
              <a:t>Minimum </a:t>
            </a:r>
            <a:r>
              <a:rPr lang="en-US" sz="2800" dirty="0">
                <a:solidFill>
                  <a:srgbClr val="292934"/>
                </a:solidFill>
              </a:rPr>
              <a:t>tick size </a:t>
            </a:r>
            <a:r>
              <a:rPr lang="en-US" sz="2800" dirty="0" smtClean="0">
                <a:solidFill>
                  <a:srgbClr val="292934"/>
                </a:solidFill>
              </a:rPr>
              <a:t>$.</a:t>
            </a:r>
            <a:r>
              <a:rPr lang="en-US" sz="2800" dirty="0">
                <a:solidFill>
                  <a:srgbClr val="292934"/>
                </a:solidFill>
              </a:rPr>
              <a:t>01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2006: NYSE acquires Archipelago </a:t>
            </a:r>
            <a:r>
              <a:rPr lang="en-US" sz="2800" dirty="0" smtClean="0">
                <a:solidFill>
                  <a:srgbClr val="292934"/>
                </a:solidFill>
              </a:rPr>
              <a:t>Exchanges and </a:t>
            </a:r>
            <a:r>
              <a:rPr lang="en-US" sz="2800" dirty="0">
                <a:solidFill>
                  <a:srgbClr val="292934"/>
                </a:solidFill>
              </a:rPr>
              <a:t>renames it NYSE </a:t>
            </a:r>
            <a:r>
              <a:rPr lang="en-US" sz="2800" dirty="0" err="1">
                <a:solidFill>
                  <a:srgbClr val="292934"/>
                </a:solidFill>
              </a:rPr>
              <a:t>Arca</a:t>
            </a:r>
            <a:endParaRPr lang="en-US" sz="2800" dirty="0">
              <a:solidFill>
                <a:srgbClr val="292934"/>
              </a:solidFill>
            </a:endParaRP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SEC adopts Regulation NMS, </a:t>
            </a:r>
            <a:r>
              <a:rPr lang="en-US" sz="2800" dirty="0" smtClean="0">
                <a:solidFill>
                  <a:srgbClr val="292934"/>
                </a:solidFill>
              </a:rPr>
              <a:t>requiring </a:t>
            </a:r>
            <a:r>
              <a:rPr lang="en-US" sz="2800" dirty="0">
                <a:solidFill>
                  <a:srgbClr val="292934"/>
                </a:solidFill>
              </a:rPr>
              <a:t>exchanges to honor quotes of other exchanges</a:t>
            </a:r>
          </a:p>
          <a:p>
            <a:pPr lvl="2" hangingPunct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endParaRPr lang="en-US" sz="2000" dirty="0">
              <a:solidFill>
                <a:srgbClr val="292934"/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70133"/>
            <a:ext cx="9143999" cy="836613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B5B7F"/>
                </a:solidFill>
                <a:latin typeface="Calibri" panose="020F0502020204030204" pitchFamily="34" charset="0"/>
                <a:ea typeface="+mj-ea"/>
                <a:cs typeface="Aharoni" pitchFamily="2" charset="-79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3.3 Rise of Electronic Trading: Timeline of Market Changes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2105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7411"/>
            <a:ext cx="9144000" cy="803189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rgbClr val="0B5B7F"/>
                </a:solidFill>
              </a:rPr>
              <a:t>Figure </a:t>
            </a:r>
            <a:r>
              <a:rPr lang="en-US" sz="3200" dirty="0" smtClean="0">
                <a:solidFill>
                  <a:srgbClr val="0B5B7F"/>
                </a:solidFill>
              </a:rPr>
              <a:t>3.5 </a:t>
            </a:r>
            <a:r>
              <a:rPr lang="en-US" sz="3200" dirty="0">
                <a:solidFill>
                  <a:srgbClr val="0B5B7F"/>
                </a:solidFill>
              </a:rPr>
              <a:t>Effective Spread vs. Minimum Tick Size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39175" cy="50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250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3.4 U.S. Markets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NASDAQ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Approximately 3,000 </a:t>
            </a:r>
            <a:r>
              <a:rPr lang="en-US" sz="2800" dirty="0">
                <a:solidFill>
                  <a:srgbClr val="292934"/>
                </a:solidFill>
              </a:rPr>
              <a:t>firms</a:t>
            </a:r>
          </a:p>
          <a:p>
            <a:pPr hangingPunct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New York Stock Exchange (NYSE)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Stock exchanges: Secondary markets where already-issued securities are bought and sold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NYSE is largest U.S. Stock exchange</a:t>
            </a:r>
          </a:p>
          <a:p>
            <a:pPr hangingPunct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ECNs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Latency: Time it takes to accept, process, and deliver a trading order</a:t>
            </a:r>
          </a:p>
        </p:txBody>
      </p:sp>
    </p:spTree>
    <p:extLst>
      <p:ext uri="{BB962C8B-B14F-4D97-AF65-F5344CB8AC3E}">
        <p14:creationId xmlns:p14="http://schemas.microsoft.com/office/powerpoint/2010/main" val="1063244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B5B7F"/>
                </a:solidFill>
              </a:rPr>
              <a:t>3.1 How Firms Issue </a:t>
            </a:r>
            <a:r>
              <a:rPr lang="en-US" sz="3200" dirty="0" smtClean="0">
                <a:solidFill>
                  <a:srgbClr val="0B5B7F"/>
                </a:solidFill>
              </a:rPr>
              <a:t>Securities: Primary vs. Secondary </a:t>
            </a:r>
            <a:endParaRPr lang="en-US" sz="3200" dirty="0">
              <a:solidFill>
                <a:srgbClr val="0B5B7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065436"/>
              </p:ext>
            </p:extLst>
          </p:nvPr>
        </p:nvGraphicFramePr>
        <p:xfrm>
          <a:off x="838200" y="2362200"/>
          <a:ext cx="742649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249"/>
                <a:gridCol w="37132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</a:t>
                      </a:r>
                      <a:endParaRPr lang="en-US" sz="24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Secondary</a:t>
                      </a:r>
                      <a:endParaRPr lang="en-US" sz="24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</a:t>
                      </a:r>
                      <a:r>
                        <a:rPr lang="en-US" sz="2400" baseline="0" dirty="0" smtClean="0"/>
                        <a:t> Issue Created/Sold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Current</a:t>
                      </a:r>
                      <a:r>
                        <a:rPr lang="en-US" sz="2400" baseline="0" dirty="0" smtClean="0"/>
                        <a:t> owner sells to another party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Issuer Receives</a:t>
                      </a:r>
                      <a:r>
                        <a:rPr lang="en-US" sz="2400" baseline="0" dirty="0" smtClean="0"/>
                        <a:t> Proceeds from Sale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Issuer</a:t>
                      </a:r>
                      <a:r>
                        <a:rPr lang="en-US" sz="2400" baseline="0" dirty="0" smtClean="0"/>
                        <a:t> Does Not Receive Proceeds from Sale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564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-9964" y="242668"/>
            <a:ext cx="9144000" cy="7620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B5B7F"/>
                </a:solidFill>
              </a:rPr>
              <a:t>Figure </a:t>
            </a:r>
            <a:r>
              <a:rPr lang="en-US" sz="2800" dirty="0" smtClean="0">
                <a:solidFill>
                  <a:srgbClr val="0B5B7F"/>
                </a:solidFill>
              </a:rPr>
              <a:t>3.6 </a:t>
            </a:r>
            <a:r>
              <a:rPr lang="en-US" sz="2800" dirty="0">
                <a:solidFill>
                  <a:srgbClr val="0B5B7F"/>
                </a:solidFill>
              </a:rPr>
              <a:t>Market Share of Trading </a:t>
            </a:r>
            <a:r>
              <a:rPr lang="en-US" sz="2800" dirty="0" smtClean="0">
                <a:solidFill>
                  <a:srgbClr val="0B5B7F"/>
                </a:solidFill>
              </a:rPr>
              <a:t>in NYSE-Listed </a:t>
            </a:r>
            <a:r>
              <a:rPr lang="en-US" sz="2800" dirty="0">
                <a:solidFill>
                  <a:srgbClr val="0B5B7F"/>
                </a:solidFill>
              </a:rPr>
              <a:t>Shares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4" y="1143000"/>
            <a:ext cx="888667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22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3.5 New Trading Strategies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Algorithmic Trading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Use of computer programs to make rapid trading decisions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High-frequency trading: </a:t>
            </a:r>
            <a:r>
              <a:rPr lang="en-US" sz="2800" dirty="0" smtClean="0">
                <a:solidFill>
                  <a:srgbClr val="292934"/>
                </a:solidFill>
              </a:rPr>
              <a:t>Computer </a:t>
            </a:r>
            <a:r>
              <a:rPr lang="en-US" sz="2800" dirty="0">
                <a:solidFill>
                  <a:srgbClr val="292934"/>
                </a:solidFill>
              </a:rPr>
              <a:t>programs </a:t>
            </a:r>
            <a:r>
              <a:rPr lang="en-US" sz="2800" dirty="0" smtClean="0">
                <a:solidFill>
                  <a:srgbClr val="292934"/>
                </a:solidFill>
              </a:rPr>
              <a:t>make </a:t>
            </a:r>
            <a:r>
              <a:rPr lang="en-US" sz="2800" dirty="0">
                <a:solidFill>
                  <a:srgbClr val="292934"/>
                </a:solidFill>
              </a:rPr>
              <a:t>very rapid trading decisions </a:t>
            </a:r>
            <a:r>
              <a:rPr lang="en-US" sz="2800" dirty="0" smtClean="0">
                <a:solidFill>
                  <a:srgbClr val="292934"/>
                </a:solidFill>
              </a:rPr>
              <a:t>for </a:t>
            </a:r>
            <a:r>
              <a:rPr lang="en-US" sz="2800" dirty="0">
                <a:solidFill>
                  <a:srgbClr val="292934"/>
                </a:solidFill>
              </a:rPr>
              <a:t>very small </a:t>
            </a:r>
            <a:r>
              <a:rPr lang="en-US" sz="2800" dirty="0" smtClean="0">
                <a:solidFill>
                  <a:srgbClr val="292934"/>
                </a:solidFill>
              </a:rPr>
              <a:t>profits</a:t>
            </a:r>
            <a:endParaRPr lang="en-US" sz="28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6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3.5 New Trading Strategies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Dark </a:t>
            </a:r>
            <a:r>
              <a:rPr lang="en-US" sz="3200" dirty="0">
                <a:solidFill>
                  <a:srgbClr val="292934"/>
                </a:solidFill>
              </a:rPr>
              <a:t>Pools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ECNs where participants can buy/sell large blocks of securities anonymously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Blocks: </a:t>
            </a:r>
            <a:r>
              <a:rPr lang="en-US" sz="2800" dirty="0" smtClean="0">
                <a:solidFill>
                  <a:srgbClr val="292934"/>
                </a:solidFill>
              </a:rPr>
              <a:t>Transactions </a:t>
            </a:r>
            <a:r>
              <a:rPr lang="en-US" sz="2800" dirty="0">
                <a:solidFill>
                  <a:srgbClr val="292934"/>
                </a:solidFill>
              </a:rPr>
              <a:t>of at least 10,000 shares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32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3.6 Globalization of Stock Markets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4025" y="19050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Moving to automated electronic trading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Current trends will eventually result in </a:t>
            </a:r>
            <a:r>
              <a:rPr lang="en-US" sz="3200" dirty="0" smtClean="0">
                <a:solidFill>
                  <a:srgbClr val="292934"/>
                </a:solidFill>
              </a:rPr>
              <a:t>24-hour </a:t>
            </a:r>
            <a:r>
              <a:rPr lang="en-US" sz="3200" dirty="0">
                <a:solidFill>
                  <a:srgbClr val="292934"/>
                </a:solidFill>
              </a:rPr>
              <a:t>global markets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Moving </a:t>
            </a:r>
            <a:r>
              <a:rPr lang="en-US" sz="3200" dirty="0" smtClean="0">
                <a:solidFill>
                  <a:srgbClr val="292934"/>
                </a:solidFill>
              </a:rPr>
              <a:t>toward </a:t>
            </a:r>
            <a:r>
              <a:rPr lang="en-US" sz="3200" dirty="0">
                <a:solidFill>
                  <a:srgbClr val="292934"/>
                </a:solidFill>
              </a:rPr>
              <a:t>market consolidation</a:t>
            </a:r>
          </a:p>
        </p:txBody>
      </p:sp>
    </p:spTree>
    <p:extLst>
      <p:ext uri="{BB962C8B-B14F-4D97-AF65-F5344CB8AC3E}">
        <p14:creationId xmlns:p14="http://schemas.microsoft.com/office/powerpoint/2010/main" val="812717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00098" cy="9874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B5B7F"/>
                </a:solidFill>
              </a:rPr>
              <a:t>Figure </a:t>
            </a:r>
            <a:r>
              <a:rPr lang="en-US" sz="2800" dirty="0" smtClean="0">
                <a:solidFill>
                  <a:srgbClr val="0B5B7F"/>
                </a:solidFill>
              </a:rPr>
              <a:t>3.7 </a:t>
            </a:r>
            <a:r>
              <a:rPr lang="en-US" sz="2800" dirty="0">
                <a:solidFill>
                  <a:srgbClr val="0B5B7F"/>
                </a:solidFill>
              </a:rPr>
              <a:t>Market Capitalization of </a:t>
            </a:r>
            <a:r>
              <a:rPr lang="en-US" sz="2800" dirty="0" smtClean="0">
                <a:solidFill>
                  <a:srgbClr val="0B5B7F"/>
                </a:solidFill>
              </a:rPr>
              <a:t>World </a:t>
            </a:r>
            <a:r>
              <a:rPr lang="en-US" sz="2800" dirty="0">
                <a:solidFill>
                  <a:srgbClr val="0B5B7F"/>
                </a:solidFill>
              </a:rPr>
              <a:t>Stock Exchanges, </a:t>
            </a:r>
            <a:r>
              <a:rPr lang="en-US" sz="2800" dirty="0" smtClean="0">
                <a:solidFill>
                  <a:srgbClr val="0B5B7F"/>
                </a:solidFill>
              </a:rPr>
              <a:t>2016</a:t>
            </a:r>
            <a:endParaRPr lang="en-US" sz="2800" dirty="0">
              <a:solidFill>
                <a:srgbClr val="0B5B7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1" y="1676400"/>
            <a:ext cx="885289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64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3.7 Trading Costs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4025" y="12954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Commission: </a:t>
            </a:r>
            <a:r>
              <a:rPr lang="en-US" sz="3200" dirty="0" smtClean="0">
                <a:solidFill>
                  <a:srgbClr val="292934"/>
                </a:solidFill>
              </a:rPr>
              <a:t>Fee </a:t>
            </a:r>
            <a:r>
              <a:rPr lang="en-US" sz="3200" dirty="0">
                <a:solidFill>
                  <a:srgbClr val="292934"/>
                </a:solidFill>
              </a:rPr>
              <a:t>paid to broker for making transaction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Spread: </a:t>
            </a:r>
            <a:r>
              <a:rPr lang="en-US" sz="3200" dirty="0" smtClean="0">
                <a:solidFill>
                  <a:srgbClr val="292934"/>
                </a:solidFill>
              </a:rPr>
              <a:t>Cost </a:t>
            </a:r>
            <a:r>
              <a:rPr lang="en-US" sz="3200" dirty="0">
                <a:solidFill>
                  <a:srgbClr val="292934"/>
                </a:solidFill>
              </a:rPr>
              <a:t>of trading with dealer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Bid: </a:t>
            </a:r>
            <a:r>
              <a:rPr lang="en-US" sz="2800" dirty="0" smtClean="0">
                <a:solidFill>
                  <a:srgbClr val="292934"/>
                </a:solidFill>
              </a:rPr>
              <a:t>Price at which dealer </a:t>
            </a:r>
            <a:r>
              <a:rPr lang="en-US" sz="2800" dirty="0">
                <a:solidFill>
                  <a:srgbClr val="292934"/>
                </a:solidFill>
              </a:rPr>
              <a:t>will buy from you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Ask: </a:t>
            </a:r>
            <a:r>
              <a:rPr lang="en-US" sz="2800" dirty="0" smtClean="0">
                <a:solidFill>
                  <a:srgbClr val="292934"/>
                </a:solidFill>
              </a:rPr>
              <a:t>Price at which dealer </a:t>
            </a:r>
            <a:r>
              <a:rPr lang="en-US" sz="2800" dirty="0">
                <a:solidFill>
                  <a:srgbClr val="292934"/>
                </a:solidFill>
              </a:rPr>
              <a:t>will sell to you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3200" dirty="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Combination</a:t>
            </a:r>
            <a:r>
              <a:rPr lang="en-US" sz="3200" dirty="0">
                <a:solidFill>
                  <a:srgbClr val="292934"/>
                </a:solidFill>
              </a:rPr>
              <a:t>: </a:t>
            </a:r>
            <a:r>
              <a:rPr lang="en-US" sz="3200" dirty="0" smtClean="0">
                <a:solidFill>
                  <a:srgbClr val="292934"/>
                </a:solidFill>
              </a:rPr>
              <a:t>On </a:t>
            </a:r>
            <a:r>
              <a:rPr lang="en-US" sz="3200" dirty="0">
                <a:solidFill>
                  <a:srgbClr val="292934"/>
                </a:solidFill>
              </a:rPr>
              <a:t>some trades both are paid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92519"/>
              </p:ext>
            </p:extLst>
          </p:nvPr>
        </p:nvGraphicFramePr>
        <p:xfrm>
          <a:off x="2286000" y="4724400"/>
          <a:ext cx="416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1688760" imgH="228600" progId="Equation.DSMT4">
                  <p:embed/>
                </p:oleObj>
              </mc:Choice>
              <mc:Fallback>
                <p:oleObj name="Equation" r:id="rId4" imgW="1688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4724400"/>
                        <a:ext cx="4165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519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3.8 Buying on Margin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4025" y="1273124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Margin: </a:t>
            </a:r>
            <a:r>
              <a:rPr lang="en-US" sz="3200" dirty="0" smtClean="0">
                <a:solidFill>
                  <a:srgbClr val="292934"/>
                </a:solidFill>
              </a:rPr>
              <a:t>Describes </a:t>
            </a:r>
            <a:r>
              <a:rPr lang="en-US" sz="3200" dirty="0">
                <a:solidFill>
                  <a:srgbClr val="292934"/>
                </a:solidFill>
              </a:rPr>
              <a:t>securities purchased with money borrowed in part from </a:t>
            </a:r>
            <a:r>
              <a:rPr lang="en-US" sz="3200" dirty="0" smtClean="0">
                <a:solidFill>
                  <a:srgbClr val="292934"/>
                </a:solidFill>
              </a:rPr>
              <a:t>broker</a:t>
            </a:r>
            <a:endParaRPr lang="en-US" sz="3200" dirty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Net worth of investor's account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Initial Margin Requirement (IMR)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Minimum set by Federal Reserve under Regulation T, currently 50% for stocks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Minimum % initial investor equity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1 − IMR = Maximum </a:t>
            </a:r>
            <a:r>
              <a:rPr lang="en-US" sz="2800" dirty="0">
                <a:solidFill>
                  <a:srgbClr val="292934"/>
                </a:solidFill>
              </a:rPr>
              <a:t>% amount investor can borrow</a:t>
            </a:r>
          </a:p>
        </p:txBody>
      </p:sp>
    </p:spTree>
    <p:extLst>
      <p:ext uri="{BB962C8B-B14F-4D97-AF65-F5344CB8AC3E}">
        <p14:creationId xmlns:p14="http://schemas.microsoft.com/office/powerpoint/2010/main" val="2296243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3.8 Buying on Margin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4025" y="11430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Equity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Position value – Borrowing + Additional cash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Maintenance </a:t>
            </a:r>
            <a:r>
              <a:rPr lang="en-US" sz="3200" dirty="0">
                <a:solidFill>
                  <a:srgbClr val="292934"/>
                </a:solidFill>
              </a:rPr>
              <a:t>Margin Requirement (MMR)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Minimum amount equity can be before additional funds must be put into account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Exchanges mandate minimum 25%</a:t>
            </a:r>
          </a:p>
          <a:p>
            <a:pPr hangingPunct="1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Margin Call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Notification from broker </a:t>
            </a:r>
            <a:r>
              <a:rPr lang="en-US" sz="2800" dirty="0" smtClean="0">
                <a:solidFill>
                  <a:srgbClr val="292934"/>
                </a:solidFill>
              </a:rPr>
              <a:t>that you </a:t>
            </a:r>
            <a:r>
              <a:rPr lang="en-US" sz="2800" dirty="0">
                <a:solidFill>
                  <a:srgbClr val="292934"/>
                </a:solidFill>
              </a:rPr>
              <a:t>must put up additional funds or have position liquidated</a:t>
            </a:r>
          </a:p>
        </p:txBody>
      </p:sp>
    </p:spTree>
    <p:extLst>
      <p:ext uri="{BB962C8B-B14F-4D97-AF65-F5344CB8AC3E}">
        <p14:creationId xmlns:p14="http://schemas.microsoft.com/office/powerpoint/2010/main" val="3793567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3.8 Buying on Margin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4025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If </a:t>
            </a:r>
            <a:r>
              <a:rPr lang="en-US" sz="3200" dirty="0" smtClean="0">
                <a:solidFill>
                  <a:srgbClr val="292934"/>
                </a:solidFill>
              </a:rPr>
              <a:t>Equity / Market value </a:t>
            </a:r>
            <a:r>
              <a:rPr lang="en-US" sz="3200" b="1" dirty="0">
                <a:solidFill>
                  <a:srgbClr val="292934"/>
                </a:solidFill>
                <a:latin typeface="Symbol" pitchFamily="16" charset="2"/>
                <a:ea typeface="SimSun" charset="-122"/>
              </a:rPr>
              <a:t> </a:t>
            </a:r>
            <a:r>
              <a:rPr lang="en-US" sz="3200" dirty="0">
                <a:solidFill>
                  <a:srgbClr val="292934"/>
                </a:solidFill>
                <a:ea typeface="SimSun" charset="-122"/>
              </a:rPr>
              <a:t>MMR, </a:t>
            </a:r>
            <a:r>
              <a:rPr lang="en-US" sz="3200" dirty="0" smtClean="0">
                <a:solidFill>
                  <a:srgbClr val="292934"/>
                </a:solidFill>
                <a:ea typeface="SimSun" charset="-122"/>
              </a:rPr>
              <a:t>then margin </a:t>
            </a:r>
            <a:r>
              <a:rPr lang="en-US" sz="3200" dirty="0">
                <a:solidFill>
                  <a:srgbClr val="292934"/>
                </a:solidFill>
                <a:ea typeface="SimSun" charset="-122"/>
              </a:rPr>
              <a:t>call occurs</a:t>
            </a:r>
          </a:p>
          <a:p>
            <a:pPr marL="1588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</a:pPr>
            <a:endParaRPr lang="en-US" sz="3200" dirty="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  <a:ea typeface="SimSun" charset="-122"/>
              </a:rPr>
              <a:t>Solve </a:t>
            </a:r>
            <a:r>
              <a:rPr lang="en-US" sz="3200" dirty="0">
                <a:solidFill>
                  <a:srgbClr val="292934"/>
                </a:solidFill>
                <a:ea typeface="SimSun" charset="-122"/>
              </a:rPr>
              <a:t>for market value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A margin call will occur when</a:t>
            </a:r>
            <a:r>
              <a:rPr lang="en-US" sz="3200" dirty="0" smtClean="0">
                <a:solidFill>
                  <a:srgbClr val="292934"/>
                </a:solidFill>
              </a:rPr>
              <a:t>:</a:t>
            </a:r>
            <a:endParaRPr lang="en-US" sz="3200" dirty="0">
              <a:solidFill>
                <a:srgbClr val="292934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92383"/>
              </p:ext>
            </p:extLst>
          </p:nvPr>
        </p:nvGraphicFramePr>
        <p:xfrm>
          <a:off x="2209800" y="2514600"/>
          <a:ext cx="44245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2286000" imgH="393480" progId="Equation.DSMT4">
                  <p:embed/>
                </p:oleObj>
              </mc:Choice>
              <mc:Fallback>
                <p:oleObj name="Equation" r:id="rId4" imgW="2286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2514600"/>
                        <a:ext cx="44245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72770"/>
              </p:ext>
            </p:extLst>
          </p:nvPr>
        </p:nvGraphicFramePr>
        <p:xfrm>
          <a:off x="2514600" y="4876800"/>
          <a:ext cx="34401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6" imgW="1777680" imgH="393480" progId="Equation.DSMT4">
                  <p:embed/>
                </p:oleObj>
              </mc:Choice>
              <mc:Fallback>
                <p:oleObj name="Equation" r:id="rId6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76800"/>
                        <a:ext cx="34401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727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3.8 Buying on Margin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4025" y="1273124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Margin Trading: Initial Conditions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X Corp: Stock price = $70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50</a:t>
            </a:r>
            <a:r>
              <a:rPr lang="en-US" sz="2800" dirty="0">
                <a:solidFill>
                  <a:srgbClr val="292934"/>
                </a:solidFill>
              </a:rPr>
              <a:t>%: Initial </a:t>
            </a:r>
            <a:r>
              <a:rPr lang="en-US" sz="2800" dirty="0" smtClean="0">
                <a:solidFill>
                  <a:srgbClr val="292934"/>
                </a:solidFill>
              </a:rPr>
              <a:t>margin</a:t>
            </a:r>
            <a:endParaRPr lang="en-US" sz="2800" dirty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40</a:t>
            </a:r>
            <a:r>
              <a:rPr lang="en-US" sz="2800" dirty="0">
                <a:solidFill>
                  <a:srgbClr val="292934"/>
                </a:solidFill>
              </a:rPr>
              <a:t>%: Maintenance </a:t>
            </a:r>
            <a:r>
              <a:rPr lang="en-US" sz="2800" dirty="0" smtClean="0">
                <a:solidFill>
                  <a:srgbClr val="292934"/>
                </a:solidFill>
              </a:rPr>
              <a:t>margin</a:t>
            </a:r>
            <a:endParaRPr lang="en-US" sz="2800" dirty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1000 shares purchased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80823"/>
              </p:ext>
            </p:extLst>
          </p:nvPr>
        </p:nvGraphicFramePr>
        <p:xfrm>
          <a:off x="1219200" y="4724400"/>
          <a:ext cx="6862764" cy="1316736"/>
        </p:xfrm>
        <a:graphic>
          <a:graphicData uri="http://schemas.openxmlformats.org/drawingml/2006/table">
            <a:tbl>
              <a:tblPr/>
              <a:tblGrid>
                <a:gridCol w="1981200"/>
                <a:gridCol w="1450182"/>
                <a:gridCol w="1978818"/>
                <a:gridCol w="1452564"/>
              </a:tblGrid>
              <a:tr h="4389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Initial Position</a:t>
                      </a:r>
                    </a:p>
                  </a:txBody>
                  <a:tcPr marL="90000" marR="90000" marT="644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Stock</a:t>
                      </a:r>
                    </a:p>
                  </a:txBody>
                  <a:tcPr marL="90000" marR="90000" marT="644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$70,000</a:t>
                      </a:r>
                    </a:p>
                  </a:txBody>
                  <a:tcPr marL="90000" marR="90000" marT="644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Borrowed</a:t>
                      </a:r>
                    </a:p>
                  </a:txBody>
                  <a:tcPr marL="90000" marR="90000" marT="644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+mn-cs"/>
                        </a:rPr>
                        <a:t>$35,000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Equity</a:t>
                      </a:r>
                    </a:p>
                  </a:txBody>
                  <a:tcPr marL="90000" marR="90000" marT="644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$35,000</a:t>
                      </a:r>
                    </a:p>
                  </a:txBody>
                  <a:tcPr marL="90000" marR="90000" marT="644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166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3.1 How Firms Issue </a:t>
            </a:r>
            <a:r>
              <a:rPr lang="en-US" sz="4000" dirty="0" smtClean="0">
                <a:solidFill>
                  <a:srgbClr val="0B5B7F"/>
                </a:solidFill>
              </a:rPr>
              <a:t>Securities: Private vs. Public</a:t>
            </a:r>
            <a:endParaRPr lang="en-US" sz="4000" dirty="0">
              <a:solidFill>
                <a:srgbClr val="0B5B7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02959"/>
              </p:ext>
            </p:extLst>
          </p:nvPr>
        </p:nvGraphicFramePr>
        <p:xfrm>
          <a:off x="152400" y="2057400"/>
          <a:ext cx="8839200" cy="338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31790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Privately</a:t>
                      </a:r>
                      <a:r>
                        <a:rPr lang="en-US" sz="1800" baseline="0" dirty="0" smtClean="0"/>
                        <a:t> Held</a:t>
                      </a:r>
                      <a:endParaRPr lang="en-US" sz="18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Publicly Traded</a:t>
                      </a:r>
                      <a:endParaRPr lang="en-US" sz="18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951931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Ownership help by a small group of investors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Securities sold to the general public; investors to trade shares</a:t>
                      </a:r>
                    </a:p>
                  </a:txBody>
                  <a:tcPr/>
                </a:tc>
              </a:tr>
              <a:tr h="362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Shareholders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 </a:t>
                      </a:r>
                      <a:r>
                        <a:rPr lang="en-US" sz="1800" smtClean="0"/>
                        <a:t>to </a:t>
                      </a:r>
                      <a:r>
                        <a:rPr lang="en-US" sz="1800" smtClean="0"/>
                        <a:t>2000 </a:t>
                      </a:r>
                      <a:r>
                        <a:rPr lang="en-US" sz="1800" dirty="0" smtClean="0"/>
                        <a:t>shareholders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Unlimited number</a:t>
                      </a:r>
                      <a:endParaRPr lang="en-US" sz="1800" dirty="0"/>
                    </a:p>
                  </a:txBody>
                  <a:tcPr/>
                </a:tc>
              </a:tr>
              <a:tr h="783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Financial Statemen</a:t>
                      </a:r>
                      <a:r>
                        <a:rPr lang="en-US" sz="1800" baseline="0" dirty="0" smtClean="0"/>
                        <a:t>ts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Fewer obligations to release financial statements to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Obligated to release</a:t>
                      </a:r>
                      <a:r>
                        <a:rPr lang="en-US" sz="1800" baseline="0" dirty="0" smtClean="0"/>
                        <a:t> financial statements to the public</a:t>
                      </a:r>
                      <a:endParaRPr lang="en-US" sz="1800" dirty="0"/>
                    </a:p>
                  </a:txBody>
                  <a:tcPr/>
                </a:tc>
              </a:tr>
              <a:tr h="7838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Primary Offering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Sold Directly to a Small group of Investors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Sold</a:t>
                      </a:r>
                      <a:r>
                        <a:rPr lang="en-US" sz="1800" baseline="0" dirty="0" smtClean="0"/>
                        <a:t> to the Public (often with an Underwriter)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922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3.8 Buying on Margin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4025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Stock price falls to $60 per share 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Position value – </a:t>
            </a:r>
            <a:r>
              <a:rPr lang="en-US" sz="2800" dirty="0" smtClean="0">
                <a:solidFill>
                  <a:srgbClr val="292934"/>
                </a:solidFill>
              </a:rPr>
              <a:t>Borrowing </a:t>
            </a:r>
            <a:r>
              <a:rPr lang="en-US" sz="2800" dirty="0">
                <a:solidFill>
                  <a:srgbClr val="292934"/>
                </a:solidFill>
              </a:rPr>
              <a:t>+ </a:t>
            </a:r>
            <a:r>
              <a:rPr lang="en-US" sz="2800" dirty="0" smtClean="0">
                <a:solidFill>
                  <a:srgbClr val="292934"/>
                </a:solidFill>
              </a:rPr>
              <a:t>Additional </a:t>
            </a:r>
            <a:r>
              <a:rPr lang="en-US" sz="2800" dirty="0">
                <a:solidFill>
                  <a:srgbClr val="292934"/>
                </a:solidFill>
              </a:rPr>
              <a:t>cash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Margin %: $25,000/$60,000 = 41.67%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3200" dirty="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3200" dirty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How </a:t>
            </a:r>
            <a:r>
              <a:rPr lang="en-US" sz="3200" dirty="0">
                <a:solidFill>
                  <a:srgbClr val="292934"/>
                </a:solidFill>
              </a:rPr>
              <a:t>far can price fall before margin call?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Market </a:t>
            </a:r>
            <a:r>
              <a:rPr lang="en-US" sz="2800" dirty="0" smtClean="0">
                <a:solidFill>
                  <a:srgbClr val="292934"/>
                </a:solidFill>
              </a:rPr>
              <a:t>value </a:t>
            </a:r>
            <a:r>
              <a:rPr lang="en-US" sz="2800" dirty="0">
                <a:solidFill>
                  <a:srgbClr val="292934"/>
                </a:solidFill>
              </a:rPr>
              <a:t>= $35,000/(1 – .40) = $58,333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3185"/>
              </p:ext>
            </p:extLst>
          </p:nvPr>
        </p:nvGraphicFramePr>
        <p:xfrm>
          <a:off x="1066800" y="3352800"/>
          <a:ext cx="7162800" cy="1264302"/>
        </p:xfrm>
        <a:graphic>
          <a:graphicData uri="http://schemas.openxmlformats.org/drawingml/2006/table">
            <a:tbl>
              <a:tblPr/>
              <a:tblGrid>
                <a:gridCol w="2133600"/>
                <a:gridCol w="1447800"/>
                <a:gridCol w="2133600"/>
                <a:gridCol w="144780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New Position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Stock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$60,000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Borrowed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$35,000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Equity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-122"/>
                        </a:rPr>
                        <a:t>$25,000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22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3.8 Buying on Margin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4025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With </a:t>
            </a:r>
            <a:r>
              <a:rPr lang="en-US" sz="3200" dirty="0" smtClean="0">
                <a:solidFill>
                  <a:srgbClr val="292934"/>
                </a:solidFill>
              </a:rPr>
              <a:t>1,000 </a:t>
            </a:r>
            <a:r>
              <a:rPr lang="en-US" sz="3200" dirty="0">
                <a:solidFill>
                  <a:srgbClr val="292934"/>
                </a:solidFill>
              </a:rPr>
              <a:t>shares, stock price for margin call is $</a:t>
            </a:r>
            <a:r>
              <a:rPr lang="en-US" sz="3200" dirty="0" smtClean="0">
                <a:solidFill>
                  <a:srgbClr val="292934"/>
                </a:solidFill>
              </a:rPr>
              <a:t>58,333/1,000 </a:t>
            </a:r>
            <a:r>
              <a:rPr lang="en-US" sz="3200" dirty="0">
                <a:solidFill>
                  <a:srgbClr val="292934"/>
                </a:solidFill>
              </a:rPr>
              <a:t>= $58.33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Margin % = </a:t>
            </a:r>
            <a:r>
              <a:rPr lang="en-US" sz="3200" dirty="0">
                <a:solidFill>
                  <a:srgbClr val="292934"/>
                </a:solidFill>
              </a:rPr>
              <a:t>$23,333/$58,333 = 40%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To restore </a:t>
            </a:r>
            <a:r>
              <a:rPr lang="en-US" sz="2800" dirty="0" smtClean="0">
                <a:solidFill>
                  <a:srgbClr val="292934"/>
                </a:solidFill>
              </a:rPr>
              <a:t>initial margin requirement, </a:t>
            </a:r>
            <a:r>
              <a:rPr lang="en-US" sz="2800" dirty="0">
                <a:solidFill>
                  <a:srgbClr val="292934"/>
                </a:solidFill>
              </a:rPr>
              <a:t>equity = ½ x $58,333 = $29,167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32400"/>
              </p:ext>
            </p:extLst>
          </p:nvPr>
        </p:nvGraphicFramePr>
        <p:xfrm>
          <a:off x="914400" y="4572000"/>
          <a:ext cx="7070725" cy="1264302"/>
        </p:xfrm>
        <a:graphic>
          <a:graphicData uri="http://schemas.openxmlformats.org/drawingml/2006/table">
            <a:tbl>
              <a:tblPr/>
              <a:tblGrid>
                <a:gridCol w="2116138"/>
                <a:gridCol w="1465262"/>
                <a:gridCol w="1981200"/>
                <a:gridCol w="1508125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New Position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Stock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$60,000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Borrowed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$35,000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Equity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$23,333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959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66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rgbClr val="0B5B7F"/>
                </a:solidFill>
              </a:rPr>
              <a:t>Table 3.1 Illustration of Buying Stock on Margin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19313"/>
            <a:ext cx="76771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372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3.9 Short Sales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6867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Sale of shares not owned by </a:t>
            </a:r>
            <a:r>
              <a:rPr lang="en-US" sz="3200" dirty="0" smtClean="0">
                <a:solidFill>
                  <a:srgbClr val="292934"/>
                </a:solidFill>
              </a:rPr>
              <a:t>investor </a:t>
            </a:r>
            <a:r>
              <a:rPr lang="en-US" sz="3200" dirty="0">
                <a:solidFill>
                  <a:srgbClr val="292934"/>
                </a:solidFill>
              </a:rPr>
              <a:t>but borrowed through </a:t>
            </a:r>
            <a:r>
              <a:rPr lang="en-US" sz="3200" dirty="0" smtClean="0">
                <a:solidFill>
                  <a:srgbClr val="292934"/>
                </a:solidFill>
              </a:rPr>
              <a:t>broker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3200" dirty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Mechanics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Borrow stock from </a:t>
            </a:r>
            <a:r>
              <a:rPr lang="en-US" sz="2800" dirty="0" smtClean="0">
                <a:solidFill>
                  <a:srgbClr val="292934"/>
                </a:solidFill>
              </a:rPr>
              <a:t>broker; </a:t>
            </a:r>
            <a:r>
              <a:rPr lang="en-US" sz="2800" dirty="0">
                <a:solidFill>
                  <a:srgbClr val="292934"/>
                </a:solidFill>
              </a:rPr>
              <a:t>must post margin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Broker sells stock, </a:t>
            </a:r>
            <a:r>
              <a:rPr lang="en-US" sz="2800" dirty="0" smtClean="0">
                <a:solidFill>
                  <a:srgbClr val="292934"/>
                </a:solidFill>
              </a:rPr>
              <a:t>and deposits </a:t>
            </a:r>
            <a:r>
              <a:rPr lang="en-US" sz="2800" dirty="0">
                <a:solidFill>
                  <a:srgbClr val="292934"/>
                </a:solidFill>
              </a:rPr>
              <a:t>proceeds/margin in margin account </a:t>
            </a:r>
            <a:endParaRPr lang="en-US" sz="2800" dirty="0" smtClean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Covering </a:t>
            </a:r>
            <a:r>
              <a:rPr lang="en-US" sz="2800" dirty="0">
                <a:solidFill>
                  <a:srgbClr val="292934"/>
                </a:solidFill>
              </a:rPr>
              <a:t>or closing out position: </a:t>
            </a:r>
            <a:r>
              <a:rPr lang="en-US" sz="2800" dirty="0" smtClean="0">
                <a:solidFill>
                  <a:srgbClr val="292934"/>
                </a:solidFill>
              </a:rPr>
              <a:t>Buy stock; </a:t>
            </a:r>
            <a:r>
              <a:rPr lang="en-US" sz="2800" dirty="0">
                <a:solidFill>
                  <a:srgbClr val="292934"/>
                </a:solidFill>
              </a:rPr>
              <a:t>broker returns title to </a:t>
            </a:r>
            <a:r>
              <a:rPr lang="en-US" sz="2800" dirty="0" smtClean="0">
                <a:solidFill>
                  <a:srgbClr val="292934"/>
                </a:solidFill>
              </a:rPr>
              <a:t>original party</a:t>
            </a:r>
            <a:endParaRPr lang="en-US" sz="28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59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3.9 Short Sales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Required initial margin: </a:t>
            </a:r>
            <a:r>
              <a:rPr lang="en-US" sz="3200" dirty="0" smtClean="0">
                <a:solidFill>
                  <a:srgbClr val="292934"/>
                </a:solidFill>
              </a:rPr>
              <a:t>Usually </a:t>
            </a:r>
            <a:r>
              <a:rPr lang="en-US" sz="3200" dirty="0">
                <a:solidFill>
                  <a:srgbClr val="292934"/>
                </a:solidFill>
              </a:rPr>
              <a:t>50%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More for </a:t>
            </a:r>
            <a:r>
              <a:rPr lang="en-US" sz="2800" dirty="0" smtClean="0">
                <a:solidFill>
                  <a:srgbClr val="292934"/>
                </a:solidFill>
              </a:rPr>
              <a:t>low-priced </a:t>
            </a:r>
            <a:r>
              <a:rPr lang="en-US" sz="2800" dirty="0">
                <a:solidFill>
                  <a:srgbClr val="292934"/>
                </a:solidFill>
              </a:rPr>
              <a:t>stocks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Liable for any cash flows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Dividend on stock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Zero tick, uptick rule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Eliminated by SEC in July 2007</a:t>
            </a:r>
          </a:p>
        </p:txBody>
      </p:sp>
    </p:spTree>
    <p:extLst>
      <p:ext uri="{BB962C8B-B14F-4D97-AF65-F5344CB8AC3E}">
        <p14:creationId xmlns:p14="http://schemas.microsoft.com/office/powerpoint/2010/main" val="4153452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3.9 Short </a:t>
            </a:r>
            <a:r>
              <a:rPr lang="en-US" sz="4000" dirty="0" smtClean="0">
                <a:solidFill>
                  <a:srgbClr val="0B5B7F"/>
                </a:solidFill>
              </a:rPr>
              <a:t>Sales: Example</a:t>
            </a:r>
            <a:endParaRPr lang="en-US" sz="4000" dirty="0">
              <a:solidFill>
                <a:srgbClr val="0B5B7F"/>
              </a:solidFill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Sell </a:t>
            </a:r>
            <a:r>
              <a:rPr lang="en-US" sz="2800" dirty="0">
                <a:solidFill>
                  <a:srgbClr val="292934"/>
                </a:solidFill>
              </a:rPr>
              <a:t>100 short shares of stock at $60 per share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$</a:t>
            </a:r>
            <a:r>
              <a:rPr lang="en-US" sz="2800" dirty="0" smtClean="0">
                <a:solidFill>
                  <a:srgbClr val="292934"/>
                </a:solidFill>
              </a:rPr>
              <a:t>6,000 </a:t>
            </a:r>
            <a:r>
              <a:rPr lang="en-US" sz="2800" dirty="0">
                <a:solidFill>
                  <a:srgbClr val="292934"/>
                </a:solidFill>
              </a:rPr>
              <a:t>must be pledged to broker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Pledge 50</a:t>
            </a:r>
            <a:r>
              <a:rPr lang="en-US" sz="2800" dirty="0">
                <a:solidFill>
                  <a:srgbClr val="292934"/>
                </a:solidFill>
              </a:rPr>
              <a:t>% </a:t>
            </a:r>
            <a:r>
              <a:rPr lang="en-US" sz="2800" dirty="0" smtClean="0">
                <a:solidFill>
                  <a:srgbClr val="292934"/>
                </a:solidFill>
              </a:rPr>
              <a:t>margin, or $3,000</a:t>
            </a:r>
            <a:endParaRPr lang="en-US" sz="2800" dirty="0">
              <a:solidFill>
                <a:srgbClr val="292934"/>
              </a:solidFill>
            </a:endParaRP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N</a:t>
            </a:r>
            <a:r>
              <a:rPr lang="en-US" sz="2800" dirty="0" smtClean="0">
                <a:solidFill>
                  <a:srgbClr val="292934"/>
                </a:solidFill>
              </a:rPr>
              <a:t>ow there is $9,000 </a:t>
            </a:r>
            <a:r>
              <a:rPr lang="en-US" sz="2800" dirty="0">
                <a:solidFill>
                  <a:srgbClr val="292934"/>
                </a:solidFill>
              </a:rPr>
              <a:t>in margin account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2800" dirty="0" smtClean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Short </a:t>
            </a:r>
            <a:r>
              <a:rPr lang="en-US" sz="2800" dirty="0">
                <a:solidFill>
                  <a:srgbClr val="292934"/>
                </a:solidFill>
              </a:rPr>
              <a:t>sale equity = </a:t>
            </a:r>
            <a:r>
              <a:rPr lang="en-US" sz="2800" dirty="0" smtClean="0">
                <a:solidFill>
                  <a:srgbClr val="292934"/>
                </a:solidFill>
              </a:rPr>
              <a:t>Total </a:t>
            </a:r>
            <a:r>
              <a:rPr lang="en-US" sz="2800" dirty="0">
                <a:solidFill>
                  <a:srgbClr val="292934"/>
                </a:solidFill>
              </a:rPr>
              <a:t>margin account – </a:t>
            </a:r>
            <a:r>
              <a:rPr lang="en-US" sz="2800" dirty="0" smtClean="0">
                <a:solidFill>
                  <a:srgbClr val="292934"/>
                </a:solidFill>
              </a:rPr>
              <a:t>Market </a:t>
            </a:r>
            <a:r>
              <a:rPr lang="en-US" sz="2800" dirty="0">
                <a:solidFill>
                  <a:srgbClr val="292934"/>
                </a:solidFill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459436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3.9 Short Sales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Example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Maintenance margin for short sale of stock with price </a:t>
            </a:r>
            <a:r>
              <a:rPr lang="en-US" sz="2800" dirty="0">
                <a:ea typeface="SimSun" charset="-122"/>
              </a:rPr>
              <a:t>&gt; </a:t>
            </a:r>
            <a:r>
              <a:rPr lang="en-US" sz="2800" dirty="0">
                <a:solidFill>
                  <a:srgbClr val="292934"/>
                </a:solidFill>
                <a:ea typeface="SimSun" charset="-122"/>
              </a:rPr>
              <a:t>$16.75 is 30% market value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30% x $6,000 = $1,800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You have $1,200 excess margin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What price for margin call?</a:t>
            </a:r>
          </a:p>
        </p:txBody>
      </p:sp>
    </p:spTree>
    <p:extLst>
      <p:ext uri="{BB962C8B-B14F-4D97-AF65-F5344CB8AC3E}">
        <p14:creationId xmlns:p14="http://schemas.microsoft.com/office/powerpoint/2010/main" val="1066708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3.9 Short </a:t>
            </a:r>
            <a:r>
              <a:rPr lang="en-US" sz="4000" dirty="0" smtClean="0">
                <a:solidFill>
                  <a:srgbClr val="0B5B7F"/>
                </a:solidFill>
              </a:rPr>
              <a:t>Sales: Example, Margin Call</a:t>
            </a:r>
            <a:endParaRPr lang="en-US" sz="4000" dirty="0">
              <a:solidFill>
                <a:srgbClr val="0B5B7F"/>
              </a:solidFill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When </a:t>
            </a:r>
            <a:r>
              <a:rPr lang="en-US" sz="2800" dirty="0">
                <a:solidFill>
                  <a:srgbClr val="292934"/>
                </a:solidFill>
              </a:rPr>
              <a:t>equity </a:t>
            </a:r>
            <a:r>
              <a:rPr lang="en-US" sz="2800" dirty="0">
                <a:latin typeface="Symbol" pitchFamily="16" charset="2"/>
                <a:ea typeface="SimSun" charset="-122"/>
              </a:rPr>
              <a:t> </a:t>
            </a:r>
            <a:r>
              <a:rPr lang="en-US" sz="2800" dirty="0" smtClean="0">
                <a:ea typeface="SimSun" charset="-122"/>
              </a:rPr>
              <a:t>(.</a:t>
            </a:r>
            <a:r>
              <a:rPr lang="en-US" sz="2800" dirty="0">
                <a:ea typeface="SimSun" charset="-122"/>
              </a:rPr>
              <a:t>30 x Market </a:t>
            </a:r>
            <a:r>
              <a:rPr lang="en-US" sz="2800" dirty="0" smtClean="0">
                <a:ea typeface="SimSun" charset="-122"/>
              </a:rPr>
              <a:t>value</a:t>
            </a:r>
            <a:r>
              <a:rPr lang="en-US" sz="2800" dirty="0">
                <a:ea typeface="SimSun" charset="-122"/>
              </a:rPr>
              <a:t>)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Equity = Total </a:t>
            </a:r>
            <a:r>
              <a:rPr lang="en-US" sz="2800" dirty="0" smtClean="0">
                <a:solidFill>
                  <a:srgbClr val="292934"/>
                </a:solidFill>
              </a:rPr>
              <a:t>margin account </a:t>
            </a:r>
            <a:r>
              <a:rPr lang="en-US" sz="2800" dirty="0">
                <a:solidFill>
                  <a:srgbClr val="292934"/>
                </a:solidFill>
              </a:rPr>
              <a:t>– Market </a:t>
            </a:r>
            <a:r>
              <a:rPr lang="en-US" sz="2800" dirty="0" smtClean="0">
                <a:solidFill>
                  <a:srgbClr val="292934"/>
                </a:solidFill>
              </a:rPr>
              <a:t>value</a:t>
            </a:r>
            <a:endParaRPr lang="en-US" sz="2800" dirty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When Market </a:t>
            </a:r>
            <a:r>
              <a:rPr lang="en-US" sz="2800" dirty="0" smtClean="0">
                <a:solidFill>
                  <a:srgbClr val="292934"/>
                </a:solidFill>
              </a:rPr>
              <a:t>value </a:t>
            </a:r>
            <a:r>
              <a:rPr lang="en-US" sz="2800" dirty="0">
                <a:solidFill>
                  <a:srgbClr val="292934"/>
                </a:solidFill>
              </a:rPr>
              <a:t>= Total </a:t>
            </a:r>
            <a:r>
              <a:rPr lang="en-US" sz="2800" dirty="0" smtClean="0">
                <a:solidFill>
                  <a:srgbClr val="292934"/>
                </a:solidFill>
              </a:rPr>
              <a:t>margin account / </a:t>
            </a:r>
            <a:r>
              <a:rPr lang="en-US" sz="2800" dirty="0">
                <a:solidFill>
                  <a:srgbClr val="292934"/>
                </a:solidFill>
              </a:rPr>
              <a:t>(</a:t>
            </a:r>
            <a:r>
              <a:rPr lang="en-US" sz="2800" dirty="0" smtClean="0">
                <a:solidFill>
                  <a:srgbClr val="292934"/>
                </a:solidFill>
              </a:rPr>
              <a:t>1 + </a:t>
            </a:r>
            <a:r>
              <a:rPr lang="en-US" sz="2800" dirty="0">
                <a:solidFill>
                  <a:srgbClr val="292934"/>
                </a:solidFill>
              </a:rPr>
              <a:t>MMR)</a:t>
            </a:r>
          </a:p>
          <a:p>
            <a:pPr lvl="2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Market </a:t>
            </a:r>
            <a:r>
              <a:rPr lang="en-US" sz="2800" dirty="0" smtClean="0">
                <a:solidFill>
                  <a:srgbClr val="292934"/>
                </a:solidFill>
              </a:rPr>
              <a:t>value </a:t>
            </a:r>
            <a:r>
              <a:rPr lang="en-US" sz="2800" dirty="0">
                <a:solidFill>
                  <a:srgbClr val="292934"/>
                </a:solidFill>
              </a:rPr>
              <a:t>= $</a:t>
            </a:r>
            <a:r>
              <a:rPr lang="en-US" sz="2800" dirty="0" smtClean="0">
                <a:solidFill>
                  <a:srgbClr val="292934"/>
                </a:solidFill>
              </a:rPr>
              <a:t>9,000/(1 + </a:t>
            </a:r>
            <a:r>
              <a:rPr lang="en-US" sz="2800" dirty="0">
                <a:solidFill>
                  <a:srgbClr val="292934"/>
                </a:solidFill>
              </a:rPr>
              <a:t>0.30</a:t>
            </a:r>
            <a:r>
              <a:rPr lang="en-US" sz="2800" dirty="0" smtClean="0">
                <a:solidFill>
                  <a:srgbClr val="292934"/>
                </a:solidFill>
              </a:rPr>
              <a:t>) = </a:t>
            </a:r>
            <a:r>
              <a:rPr lang="en-US" sz="2800" dirty="0">
                <a:solidFill>
                  <a:srgbClr val="292934"/>
                </a:solidFill>
              </a:rPr>
              <a:t>$6,923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Price for margin call: $</a:t>
            </a:r>
            <a:r>
              <a:rPr lang="en-US" sz="2800" dirty="0" smtClean="0">
                <a:solidFill>
                  <a:srgbClr val="292934"/>
                </a:solidFill>
              </a:rPr>
              <a:t>6,293/100 </a:t>
            </a:r>
            <a:r>
              <a:rPr lang="en-US" sz="2800" dirty="0">
                <a:solidFill>
                  <a:srgbClr val="292934"/>
                </a:solidFill>
              </a:rPr>
              <a:t>shares = $69.23</a:t>
            </a:r>
          </a:p>
        </p:txBody>
      </p:sp>
    </p:spTree>
    <p:extLst>
      <p:ext uri="{BB962C8B-B14F-4D97-AF65-F5344CB8AC3E}">
        <p14:creationId xmlns:p14="http://schemas.microsoft.com/office/powerpoint/2010/main" val="2304800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3.9 Short </a:t>
            </a:r>
            <a:r>
              <a:rPr lang="en-US" sz="4000" dirty="0" smtClean="0">
                <a:solidFill>
                  <a:srgbClr val="0B5B7F"/>
                </a:solidFill>
              </a:rPr>
              <a:t>Sales: Example, Continued</a:t>
            </a:r>
            <a:endParaRPr lang="en-US" sz="4000" dirty="0">
              <a:solidFill>
                <a:srgbClr val="0B5B7F"/>
              </a:solidFill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2800" dirty="0" smtClean="0">
              <a:solidFill>
                <a:srgbClr val="292934"/>
              </a:solidFill>
            </a:endParaRP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If </a:t>
            </a:r>
            <a:r>
              <a:rPr lang="en-US" sz="2800" dirty="0">
                <a:solidFill>
                  <a:srgbClr val="292934"/>
                </a:solidFill>
              </a:rPr>
              <a:t>this occurs: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Equity = $9,000 </a:t>
            </a:r>
            <a:r>
              <a:rPr lang="en-US" sz="2800" dirty="0"/>
              <a:t>−</a:t>
            </a:r>
            <a:r>
              <a:rPr lang="en-US" sz="2800" dirty="0" smtClean="0">
                <a:solidFill>
                  <a:srgbClr val="292934"/>
                </a:solidFill>
              </a:rPr>
              <a:t> </a:t>
            </a:r>
            <a:r>
              <a:rPr lang="en-US" sz="2800" dirty="0">
                <a:solidFill>
                  <a:srgbClr val="292934"/>
                </a:solidFill>
              </a:rPr>
              <a:t>$6,923 = $2,077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Equity as % market value = $2,077/$6,923 = 30%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To restore </a:t>
            </a:r>
            <a:r>
              <a:rPr lang="en-US" sz="2800" dirty="0" smtClean="0">
                <a:solidFill>
                  <a:srgbClr val="292934"/>
                </a:solidFill>
              </a:rPr>
              <a:t>50</a:t>
            </a:r>
            <a:r>
              <a:rPr lang="en-US" sz="2800" dirty="0">
                <a:solidFill>
                  <a:srgbClr val="292934"/>
                </a:solidFill>
              </a:rPr>
              <a:t>% initial </a:t>
            </a:r>
            <a:r>
              <a:rPr lang="en-US" sz="2800" dirty="0" smtClean="0">
                <a:solidFill>
                  <a:srgbClr val="292934"/>
                </a:solidFill>
              </a:rPr>
              <a:t>margin:</a:t>
            </a:r>
            <a:endParaRPr lang="en-US" sz="2800" dirty="0">
              <a:solidFill>
                <a:srgbClr val="292934"/>
              </a:solidFill>
            </a:endParaRPr>
          </a:p>
          <a:p>
            <a:pPr lvl="2" hangingPunct="1">
              <a:lnSpc>
                <a:spcPct val="100000"/>
              </a:lnSpc>
              <a:spcAft>
                <a:spcPts val="85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($</a:t>
            </a:r>
            <a:r>
              <a:rPr lang="en-US" sz="2800" dirty="0" smtClean="0">
                <a:solidFill>
                  <a:srgbClr val="292934"/>
                </a:solidFill>
              </a:rPr>
              <a:t>6,923/2</a:t>
            </a:r>
            <a:r>
              <a:rPr lang="en-US" sz="2800" dirty="0">
                <a:solidFill>
                  <a:srgbClr val="292934"/>
                </a:solidFill>
              </a:rPr>
              <a:t>) </a:t>
            </a:r>
            <a:r>
              <a:rPr lang="en-US" sz="2800" dirty="0"/>
              <a:t>−</a:t>
            </a:r>
            <a:r>
              <a:rPr lang="en-US" sz="2800" dirty="0" smtClean="0">
                <a:solidFill>
                  <a:srgbClr val="292934"/>
                </a:solidFill>
              </a:rPr>
              <a:t> </a:t>
            </a:r>
            <a:r>
              <a:rPr lang="en-US" sz="2800" dirty="0">
                <a:solidFill>
                  <a:srgbClr val="292934"/>
                </a:solidFill>
              </a:rPr>
              <a:t>$2,077 = $1,384.50</a:t>
            </a:r>
          </a:p>
        </p:txBody>
      </p:sp>
    </p:spTree>
    <p:extLst>
      <p:ext uri="{BB962C8B-B14F-4D97-AF65-F5344CB8AC3E}">
        <p14:creationId xmlns:p14="http://schemas.microsoft.com/office/powerpoint/2010/main" val="1437938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289719" y="152401"/>
            <a:ext cx="8564562" cy="762000"/>
          </a:xfrm>
          <a:ln/>
        </p:spPr>
        <p:txBody>
          <a:bodyPr vert="horz" lIns="91440" tIns="45720" rIns="91440" bIns="45720" rtlCol="0" anchor="b"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/>
              <a:t>Table 3.2 Cash Flows from Purchasing vs. Short-Selling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019800"/>
            <a:ext cx="7239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*Note: A negative cash flow implies a cash </a:t>
            </a:r>
            <a:r>
              <a:rPr lang="en-US" i="1" dirty="0" smtClean="0"/>
              <a:t>outflow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6380"/>
            <a:ext cx="8972550" cy="33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112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3.1 How Firms Issue </a:t>
            </a:r>
            <a:r>
              <a:rPr lang="en-US" sz="4000" dirty="0" smtClean="0">
                <a:solidFill>
                  <a:srgbClr val="0B5B7F"/>
                </a:solidFill>
              </a:rPr>
              <a:t>Securities: IPO</a:t>
            </a:r>
            <a:endParaRPr lang="en-US" sz="4000" dirty="0">
              <a:solidFill>
                <a:srgbClr val="0B5B7F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4025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Publicly Traded Companies</a:t>
            </a:r>
          </a:p>
          <a:p>
            <a:pPr lvl="1"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Initial public offering: First sale of stock by a formerly private company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Underwriters</a:t>
            </a:r>
            <a:r>
              <a:rPr lang="en-US" sz="2800" dirty="0">
                <a:solidFill>
                  <a:srgbClr val="292934"/>
                </a:solidFill>
              </a:rPr>
              <a:t>: </a:t>
            </a:r>
            <a:r>
              <a:rPr lang="en-US" sz="2800" dirty="0" smtClean="0">
                <a:solidFill>
                  <a:srgbClr val="292934"/>
                </a:solidFill>
              </a:rPr>
              <a:t>Purchase </a:t>
            </a:r>
            <a:r>
              <a:rPr lang="en-US" sz="2800" dirty="0">
                <a:solidFill>
                  <a:srgbClr val="292934"/>
                </a:solidFill>
              </a:rPr>
              <a:t>securities from issuing company and resell them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Prospectus: </a:t>
            </a:r>
            <a:r>
              <a:rPr lang="en-US" sz="2800" dirty="0" smtClean="0">
                <a:solidFill>
                  <a:srgbClr val="292934"/>
                </a:solidFill>
              </a:rPr>
              <a:t>Description </a:t>
            </a:r>
            <a:r>
              <a:rPr lang="en-US" sz="2800" dirty="0">
                <a:solidFill>
                  <a:srgbClr val="292934"/>
                </a:solidFill>
              </a:rPr>
              <a:t>of firm and security being issued</a:t>
            </a:r>
          </a:p>
        </p:txBody>
      </p:sp>
    </p:spTree>
    <p:extLst>
      <p:ext uri="{BB962C8B-B14F-4D97-AF65-F5344CB8AC3E}">
        <p14:creationId xmlns:p14="http://schemas.microsoft.com/office/powerpoint/2010/main" val="2207738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>
                <a:solidFill>
                  <a:srgbClr val="0B5B7F"/>
                </a:solidFill>
              </a:rPr>
              <a:t>3.10 Regulation of Securities Markets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4025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Self-Regulation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The Sarbanes-Oxley Act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Insider Trading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Inside information: </a:t>
            </a:r>
            <a:r>
              <a:rPr lang="en-US" sz="2800" dirty="0" smtClean="0">
                <a:solidFill>
                  <a:srgbClr val="292934"/>
                </a:solidFill>
              </a:rPr>
              <a:t>Nonpublic </a:t>
            </a:r>
            <a:r>
              <a:rPr lang="en-US" sz="2800" dirty="0">
                <a:solidFill>
                  <a:srgbClr val="292934"/>
                </a:solidFill>
              </a:rPr>
              <a:t>knowledge about </a:t>
            </a:r>
            <a:r>
              <a:rPr lang="en-US" sz="2800" dirty="0" smtClean="0">
                <a:solidFill>
                  <a:srgbClr val="292934"/>
                </a:solidFill>
              </a:rPr>
              <a:t>a corporation </a:t>
            </a:r>
            <a:r>
              <a:rPr lang="en-US" sz="2800" dirty="0">
                <a:solidFill>
                  <a:srgbClr val="292934"/>
                </a:solidFill>
              </a:rPr>
              <a:t>possessed by officers, major owners, etc</a:t>
            </a:r>
            <a:r>
              <a:rPr lang="en-US" sz="2800" dirty="0" smtClean="0">
                <a:solidFill>
                  <a:srgbClr val="292934"/>
                </a:solidFill>
              </a:rPr>
              <a:t>., </a:t>
            </a:r>
            <a:r>
              <a:rPr lang="en-US" sz="2800" dirty="0">
                <a:solidFill>
                  <a:srgbClr val="292934"/>
                </a:solidFill>
              </a:rPr>
              <a:t>with privileged access to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78533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B5B7F"/>
                </a:solidFill>
              </a:rPr>
              <a:t>3.1 How Firms Issue Securities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4025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Initial Public Offerings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Issuer and </a:t>
            </a:r>
            <a:r>
              <a:rPr lang="en-US" sz="2800" dirty="0" smtClean="0">
                <a:solidFill>
                  <a:srgbClr val="292934"/>
                </a:solidFill>
              </a:rPr>
              <a:t>underwriter </a:t>
            </a:r>
            <a:r>
              <a:rPr lang="en-US" sz="2800" dirty="0">
                <a:solidFill>
                  <a:srgbClr val="292934"/>
                </a:solidFill>
              </a:rPr>
              <a:t>put on </a:t>
            </a:r>
            <a:r>
              <a:rPr lang="en-US" sz="2800" dirty="0" smtClean="0">
                <a:solidFill>
                  <a:srgbClr val="292934"/>
                </a:solidFill>
              </a:rPr>
              <a:t>“road show</a:t>
            </a:r>
            <a:r>
              <a:rPr lang="en-US" sz="2800" dirty="0">
                <a:solidFill>
                  <a:srgbClr val="292934"/>
                </a:solidFill>
              </a:rPr>
              <a:t>”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Purpose: </a:t>
            </a:r>
            <a:r>
              <a:rPr lang="en-US" sz="2800" dirty="0" err="1" smtClean="0">
                <a:solidFill>
                  <a:srgbClr val="292934"/>
                </a:solidFill>
              </a:rPr>
              <a:t>Bookbuilding</a:t>
            </a:r>
            <a:r>
              <a:rPr lang="en-US" sz="2800" dirty="0" smtClean="0">
                <a:solidFill>
                  <a:srgbClr val="292934"/>
                </a:solidFill>
              </a:rPr>
              <a:t> </a:t>
            </a:r>
            <a:r>
              <a:rPr lang="en-US" sz="2800" dirty="0">
                <a:solidFill>
                  <a:srgbClr val="292934"/>
                </a:solidFill>
              </a:rPr>
              <a:t>and pricing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Underpricing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Post-initial </a:t>
            </a:r>
            <a:r>
              <a:rPr lang="en-US" sz="2800" dirty="0">
                <a:solidFill>
                  <a:srgbClr val="292934"/>
                </a:solidFill>
              </a:rPr>
              <a:t>sale returns average 10% or </a:t>
            </a:r>
            <a:r>
              <a:rPr lang="en-US" sz="2800" dirty="0" smtClean="0">
                <a:solidFill>
                  <a:srgbClr val="292934"/>
                </a:solidFill>
              </a:rPr>
              <a:t>more—“</a:t>
            </a:r>
            <a:r>
              <a:rPr lang="en-US" sz="2800" dirty="0">
                <a:solidFill>
                  <a:srgbClr val="292934"/>
                </a:solidFill>
              </a:rPr>
              <a:t>winner’s curse</a:t>
            </a:r>
            <a:r>
              <a:rPr lang="en-US" sz="2800" dirty="0" smtClean="0">
                <a:solidFill>
                  <a:srgbClr val="292934"/>
                </a:solidFill>
              </a:rPr>
              <a:t>”</a:t>
            </a:r>
            <a:endParaRPr lang="en-US" sz="2800" dirty="0">
              <a:solidFill>
                <a:srgbClr val="292934"/>
              </a:solidFill>
            </a:endParaRP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Easier to market </a:t>
            </a:r>
            <a:r>
              <a:rPr lang="en-US" sz="2800" dirty="0" smtClean="0">
                <a:solidFill>
                  <a:srgbClr val="292934"/>
                </a:solidFill>
              </a:rPr>
              <a:t>issue </a:t>
            </a:r>
            <a:r>
              <a:rPr lang="en-US" sz="2800" dirty="0" smtClean="0">
                <a:solidFill>
                  <a:srgbClr val="292934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292934"/>
                </a:solidFill>
              </a:rPr>
              <a:t> </a:t>
            </a:r>
            <a:r>
              <a:rPr lang="en-US" sz="2800" dirty="0">
                <a:solidFill>
                  <a:srgbClr val="292934"/>
                </a:solidFill>
              </a:rPr>
              <a:t>costly to issuing firm</a:t>
            </a:r>
          </a:p>
        </p:txBody>
      </p:sp>
    </p:spTree>
    <p:extLst>
      <p:ext uri="{BB962C8B-B14F-4D97-AF65-F5344CB8AC3E}">
        <p14:creationId xmlns:p14="http://schemas.microsoft.com/office/powerpoint/2010/main" val="160264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>
                <a:solidFill>
                  <a:srgbClr val="0B5B7F"/>
                </a:solidFill>
              </a:rPr>
              <a:t>Figure 3.1 Relationship </a:t>
            </a:r>
            <a:r>
              <a:rPr lang="en-US" sz="2800" dirty="0" smtClean="0">
                <a:solidFill>
                  <a:srgbClr val="0B5B7F"/>
                </a:solidFill>
              </a:rPr>
              <a:t>among </a:t>
            </a:r>
            <a:r>
              <a:rPr lang="en-US" sz="2800" dirty="0">
                <a:solidFill>
                  <a:srgbClr val="0B5B7F"/>
                </a:solidFill>
              </a:rPr>
              <a:t>a Firm Issuing Securities, the </a:t>
            </a:r>
            <a:r>
              <a:rPr lang="en-US" sz="2800" dirty="0" smtClean="0">
                <a:solidFill>
                  <a:srgbClr val="0B5B7F"/>
                </a:solidFill>
              </a:rPr>
              <a:t>Underwriters, </a:t>
            </a:r>
            <a:r>
              <a:rPr lang="en-US" sz="2800" dirty="0">
                <a:solidFill>
                  <a:srgbClr val="0B5B7F"/>
                </a:solidFill>
              </a:rPr>
              <a:t>and the Public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799"/>
            <a:ext cx="8513677" cy="38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57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855075" cy="836613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>
                <a:solidFill>
                  <a:srgbClr val="0B5B7F"/>
                </a:solidFill>
              </a:rPr>
              <a:t>Figure 3.2 Average </a:t>
            </a:r>
            <a:r>
              <a:rPr lang="en-US" sz="2800" dirty="0" smtClean="0">
                <a:solidFill>
                  <a:srgbClr val="0B5B7F"/>
                </a:solidFill>
              </a:rPr>
              <a:t>First-Day Returns</a:t>
            </a:r>
            <a:endParaRPr lang="en-US" sz="2800" dirty="0">
              <a:solidFill>
                <a:srgbClr val="0B5B7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5146"/>
            <a:ext cx="8677275" cy="479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378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855075" cy="83661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3.1 How Firms Issue </a:t>
            </a:r>
            <a:r>
              <a:rPr lang="en-US" sz="4000" dirty="0" smtClean="0">
                <a:solidFill>
                  <a:srgbClr val="0B5B7F"/>
                </a:solidFill>
              </a:rPr>
              <a:t>Securities: Shelf Registration</a:t>
            </a:r>
            <a:endParaRPr lang="en-US" sz="4000" dirty="0">
              <a:solidFill>
                <a:srgbClr val="0B5B7F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2231" y="1371600"/>
            <a:ext cx="822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004888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SEC </a:t>
            </a:r>
            <a:r>
              <a:rPr lang="en-US" sz="2800" dirty="0">
                <a:solidFill>
                  <a:srgbClr val="292934"/>
                </a:solidFill>
              </a:rPr>
              <a:t>Rule 415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Security is preregistered </a:t>
            </a:r>
            <a:endParaRPr lang="en-US" sz="2800" dirty="0" smtClean="0">
              <a:solidFill>
                <a:srgbClr val="292934"/>
              </a:solidFill>
            </a:endParaRP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Offered </a:t>
            </a:r>
            <a:r>
              <a:rPr lang="en-US" sz="2800" dirty="0">
                <a:solidFill>
                  <a:srgbClr val="292934"/>
                </a:solidFill>
              </a:rPr>
              <a:t>at any time within the next two </a:t>
            </a:r>
            <a:r>
              <a:rPr lang="en-US" sz="2800" dirty="0" smtClean="0">
                <a:solidFill>
                  <a:srgbClr val="292934"/>
                </a:solidFill>
              </a:rPr>
              <a:t>years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24-hour notice: Any </a:t>
            </a:r>
            <a:r>
              <a:rPr lang="en-US" sz="2800" dirty="0">
                <a:solidFill>
                  <a:srgbClr val="292934"/>
                </a:solidFill>
              </a:rPr>
              <a:t>or all of preregistered amount may be offered</a:t>
            </a:r>
          </a:p>
          <a:p>
            <a:pPr lvl="2"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Introduced in </a:t>
            </a:r>
            <a:r>
              <a:rPr lang="en-US" sz="2800" dirty="0" smtClean="0">
                <a:solidFill>
                  <a:srgbClr val="292934"/>
                </a:solidFill>
              </a:rPr>
              <a:t>1982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1931" y="574726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Why would a firm use Rule 415?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28246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778875" cy="83661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>
                <a:solidFill>
                  <a:srgbClr val="0B5B7F"/>
                </a:solidFill>
              </a:rPr>
              <a:t>3.2 How Securities </a:t>
            </a:r>
            <a:r>
              <a:rPr lang="en-US" sz="4000" dirty="0" smtClean="0">
                <a:solidFill>
                  <a:srgbClr val="0B5B7F"/>
                </a:solidFill>
              </a:rPr>
              <a:t>Are Traded: Financial Markets</a:t>
            </a:r>
            <a:endParaRPr lang="en-US" sz="4000" dirty="0">
              <a:solidFill>
                <a:srgbClr val="0B5B7F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1227938"/>
            <a:ext cx="870404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730250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Overall </a:t>
            </a:r>
            <a:r>
              <a:rPr lang="en-US" sz="2800" dirty="0">
                <a:solidFill>
                  <a:srgbClr val="292934"/>
                </a:solidFill>
              </a:rPr>
              <a:t>purpose: </a:t>
            </a:r>
            <a:r>
              <a:rPr lang="en-US" sz="2800" dirty="0" smtClean="0">
                <a:solidFill>
                  <a:srgbClr val="292934"/>
                </a:solidFill>
              </a:rPr>
              <a:t>Facilitate low-cost </a:t>
            </a:r>
            <a:r>
              <a:rPr lang="en-US" sz="2800" dirty="0">
                <a:solidFill>
                  <a:srgbClr val="292934"/>
                </a:solidFill>
              </a:rPr>
              <a:t>investment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Bring together buyers and sellers at low cost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Provide adequate liquidity </a:t>
            </a:r>
            <a:endParaRPr lang="en-US" sz="2800" dirty="0" smtClean="0">
              <a:solidFill>
                <a:srgbClr val="292934"/>
              </a:solidFill>
            </a:endParaRPr>
          </a:p>
          <a:p>
            <a:pPr lvl="3"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Minimize time to trade </a:t>
            </a:r>
          </a:p>
          <a:p>
            <a:pPr lvl="3"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Promotes price </a:t>
            </a:r>
            <a:r>
              <a:rPr lang="en-US" sz="2800" dirty="0">
                <a:solidFill>
                  <a:srgbClr val="292934"/>
                </a:solidFill>
              </a:rPr>
              <a:t>continuity</a:t>
            </a:r>
          </a:p>
          <a:p>
            <a:pPr lvl="2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Set </a:t>
            </a:r>
            <a:r>
              <a:rPr lang="en-US" sz="2800" dirty="0" smtClean="0">
                <a:solidFill>
                  <a:srgbClr val="292934"/>
                </a:solidFill>
              </a:rPr>
              <a:t>and </a:t>
            </a:r>
            <a:r>
              <a:rPr lang="en-US" sz="2800" dirty="0">
                <a:solidFill>
                  <a:srgbClr val="292934"/>
                </a:solidFill>
              </a:rPr>
              <a:t>update prices of financial assets</a:t>
            </a:r>
          </a:p>
          <a:p>
            <a:pPr lvl="1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Reduce </a:t>
            </a:r>
            <a:r>
              <a:rPr lang="en-US" sz="2800" dirty="0">
                <a:solidFill>
                  <a:srgbClr val="292934"/>
                </a:solidFill>
              </a:rPr>
              <a:t>information costs associated with investing</a:t>
            </a:r>
          </a:p>
        </p:txBody>
      </p:sp>
    </p:spTree>
    <p:extLst>
      <p:ext uri="{BB962C8B-B14F-4D97-AF65-F5344CB8AC3E}">
        <p14:creationId xmlns:p14="http://schemas.microsoft.com/office/powerpoint/2010/main" val="739033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KM_PPT_Ch01_11e_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493</TotalTime>
  <Words>1538</Words>
  <Application>Microsoft Office PowerPoint</Application>
  <PresentationFormat>On-screen Show (4:3)</PresentationFormat>
  <Paragraphs>278</Paragraphs>
  <Slides>40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BKM Essentials 10e PPT template</vt:lpstr>
      <vt:lpstr>BKM_PPT_Ch01_11e_NB</vt:lpstr>
      <vt:lpstr>Equation</vt:lpstr>
      <vt:lpstr>PowerPoint Presentation</vt:lpstr>
      <vt:lpstr>3.1 How Firms Issue Securities: Primary vs. Secondary </vt:lpstr>
      <vt:lpstr>3.1 How Firms Issue Securities: Private vs. Public</vt:lpstr>
      <vt:lpstr>3.1 How Firms Issue Securities: IPO</vt:lpstr>
      <vt:lpstr>3.1 How Firms Issue Securities</vt:lpstr>
      <vt:lpstr>Figure 3.1 Relationship among a Firm Issuing Securities, the Underwriters, and the Public</vt:lpstr>
      <vt:lpstr>Figure 3.2 Average First-Day Returns</vt:lpstr>
      <vt:lpstr>3.1 How Firms Issue Securities: Shelf Registration</vt:lpstr>
      <vt:lpstr>3.2 How Securities Are Traded: Financial Markets</vt:lpstr>
      <vt:lpstr>3.2 How Securities Are Traded: Market Types</vt:lpstr>
      <vt:lpstr>3.2 How Securities Are Traded: Order Types</vt:lpstr>
      <vt:lpstr>3.2 How Securities are Traded: Price-Contingent Orders</vt:lpstr>
      <vt:lpstr>Figure 3.4 Limit Order</vt:lpstr>
      <vt:lpstr>Figure 3.3 Market Orders: Average Market Depth</vt:lpstr>
      <vt:lpstr>3.2 How Securities Are Traded</vt:lpstr>
      <vt:lpstr>3.3 Rise of Electronic Trading: Timeline of Market Changes</vt:lpstr>
      <vt:lpstr>PowerPoint Presentation</vt:lpstr>
      <vt:lpstr>Figure 3.5 Effective Spread vs. Minimum Tick Size</vt:lpstr>
      <vt:lpstr>3.4 U.S. Markets</vt:lpstr>
      <vt:lpstr>Figure 3.6 Market Share of Trading in NYSE-Listed Shares</vt:lpstr>
      <vt:lpstr>3.5 New Trading Strategies</vt:lpstr>
      <vt:lpstr>3.5 New Trading Strategies</vt:lpstr>
      <vt:lpstr>3.6 Globalization of Stock Markets</vt:lpstr>
      <vt:lpstr>Figure 3.7 Market Capitalization of World Stock Exchanges, 2016</vt:lpstr>
      <vt:lpstr>3.7 Trading Costs</vt:lpstr>
      <vt:lpstr>3.8 Buying on Margin</vt:lpstr>
      <vt:lpstr>3.8 Buying on Margin</vt:lpstr>
      <vt:lpstr>3.8 Buying on Margin</vt:lpstr>
      <vt:lpstr>3.8 Buying on Margin</vt:lpstr>
      <vt:lpstr>3.8 Buying on Margin</vt:lpstr>
      <vt:lpstr>3.8 Buying on Margin</vt:lpstr>
      <vt:lpstr>Table 3.1 Illustration of Buying Stock on Margin</vt:lpstr>
      <vt:lpstr>3.9 Short Sales</vt:lpstr>
      <vt:lpstr>3.9 Short Sales</vt:lpstr>
      <vt:lpstr>3.9 Short Sales: Example</vt:lpstr>
      <vt:lpstr>3.9 Short Sales</vt:lpstr>
      <vt:lpstr>3.9 Short Sales: Example, Margin Call</vt:lpstr>
      <vt:lpstr>3.9 Short Sales: Example, Continued</vt:lpstr>
      <vt:lpstr>Table 3.2 Cash Flows from Purchasing vs. Short-Selling</vt:lpstr>
      <vt:lpstr>3.10 Regulation of Securities Markets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Racculia, Nicholas</cp:lastModifiedBy>
  <cp:revision>42</cp:revision>
  <dcterms:created xsi:type="dcterms:W3CDTF">2015-05-12T21:54:55Z</dcterms:created>
  <dcterms:modified xsi:type="dcterms:W3CDTF">2018-09-15T21:07:41Z</dcterms:modified>
</cp:coreProperties>
</file>