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4BEFF"/>
    <a:srgbClr val="A3A3A3"/>
    <a:srgbClr val="828282"/>
    <a:srgbClr val="3A3A3A"/>
    <a:srgbClr val="A0E6FF"/>
    <a:srgbClr val="14B9FF"/>
    <a:srgbClr val="000000"/>
    <a:srgbClr val="8CDCFF"/>
    <a:srgbClr val="6E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99" autoAdjust="0"/>
  </p:normalViewPr>
  <p:slideViewPr>
    <p:cSldViewPr>
      <p:cViewPr>
        <p:scale>
          <a:sx n="77" d="100"/>
          <a:sy n="77" d="100"/>
        </p:scale>
        <p:origin x="-260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EC781D-493D-4A76-8A42-FA269C938CF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296FA-C37A-48A5-8576-777C4CB419FF}">
      <dgm:prSet phldrT="[Text]"/>
      <dgm:spPr>
        <a:solidFill>
          <a:srgbClr val="E9D2D7"/>
        </a:solidFill>
        <a:ln>
          <a:solidFill>
            <a:srgbClr val="911E3C"/>
          </a:solidFill>
        </a:ln>
      </dgm:spPr>
      <dgm:t>
        <a:bodyPr/>
        <a:lstStyle/>
        <a:p>
          <a:r>
            <a:rPr lang="en-US" dirty="0" smtClean="0">
              <a:solidFill>
                <a:srgbClr val="254061"/>
              </a:solidFill>
            </a:rPr>
            <a:t>Investment Companies</a:t>
          </a:r>
          <a:endParaRPr lang="en-US" dirty="0">
            <a:solidFill>
              <a:srgbClr val="254061"/>
            </a:solidFill>
          </a:endParaRPr>
        </a:p>
      </dgm:t>
    </dgm:pt>
    <dgm:pt modelId="{3B035E84-A63B-4974-920E-B63DA72BF292}" type="parTrans" cxnId="{721EC570-478A-405A-ABFD-5900502FD2BD}">
      <dgm:prSet/>
      <dgm:spPr/>
      <dgm:t>
        <a:bodyPr/>
        <a:lstStyle/>
        <a:p>
          <a:endParaRPr lang="en-US"/>
        </a:p>
      </dgm:t>
    </dgm:pt>
    <dgm:pt modelId="{BABECF6F-DFCD-4A71-BC2A-686909BA2D79}" type="sibTrans" cxnId="{721EC570-478A-405A-ABFD-5900502FD2BD}">
      <dgm:prSet/>
      <dgm:spPr/>
      <dgm:t>
        <a:bodyPr/>
        <a:lstStyle/>
        <a:p>
          <a:endParaRPr lang="en-US"/>
        </a:p>
      </dgm:t>
    </dgm:pt>
    <dgm:pt modelId="{FA418A72-09CC-4BCB-8FC6-7075C78D02BB}">
      <dgm:prSet phldrT="[Text]"/>
      <dgm:spPr>
        <a:solidFill>
          <a:srgbClr val="E9D2D7"/>
        </a:solidFill>
        <a:ln>
          <a:solidFill>
            <a:srgbClr val="911E3C"/>
          </a:solidFill>
        </a:ln>
      </dgm:spPr>
      <dgm:t>
        <a:bodyPr/>
        <a:lstStyle/>
        <a:p>
          <a:r>
            <a:rPr lang="en-US" dirty="0" smtClean="0">
              <a:solidFill>
                <a:srgbClr val="254061"/>
              </a:solidFill>
            </a:rPr>
            <a:t>Unit Investment Trusts</a:t>
          </a:r>
        </a:p>
      </dgm:t>
    </dgm:pt>
    <dgm:pt modelId="{923CE820-C598-4DD2-96BE-7A49BFC5F785}" type="parTrans" cxnId="{B6E4179F-24D5-4671-A446-262BA467D82E}">
      <dgm:prSet/>
      <dgm:spPr/>
      <dgm:t>
        <a:bodyPr/>
        <a:lstStyle/>
        <a:p>
          <a:endParaRPr lang="en-US"/>
        </a:p>
      </dgm:t>
    </dgm:pt>
    <dgm:pt modelId="{3BE29167-B97F-46BD-960A-3EAB3FBAECDF}" type="sibTrans" cxnId="{B6E4179F-24D5-4671-A446-262BA467D82E}">
      <dgm:prSet/>
      <dgm:spPr/>
      <dgm:t>
        <a:bodyPr/>
        <a:lstStyle/>
        <a:p>
          <a:endParaRPr lang="en-US"/>
        </a:p>
      </dgm:t>
    </dgm:pt>
    <dgm:pt modelId="{E814F0EB-B8ED-407F-81E4-ECB4B22A0E26}">
      <dgm:prSet phldrT="[Text]"/>
      <dgm:spPr>
        <a:solidFill>
          <a:srgbClr val="E9D2D7"/>
        </a:solidFill>
        <a:ln>
          <a:solidFill>
            <a:srgbClr val="911E3C"/>
          </a:solidFill>
        </a:ln>
      </dgm:spPr>
      <dgm:t>
        <a:bodyPr/>
        <a:lstStyle/>
        <a:p>
          <a:r>
            <a:rPr lang="en-US" dirty="0" smtClean="0">
              <a:solidFill>
                <a:srgbClr val="254061"/>
              </a:solidFill>
            </a:rPr>
            <a:t>Managed Investment Companies</a:t>
          </a:r>
          <a:endParaRPr lang="en-US" dirty="0">
            <a:solidFill>
              <a:srgbClr val="254061"/>
            </a:solidFill>
          </a:endParaRPr>
        </a:p>
      </dgm:t>
    </dgm:pt>
    <dgm:pt modelId="{9CB7A9E8-981F-4E15-84E2-73C38F6120EE}" type="parTrans" cxnId="{C1D866D1-5CC3-4F01-B817-E2B34864DA81}">
      <dgm:prSet/>
      <dgm:spPr/>
      <dgm:t>
        <a:bodyPr/>
        <a:lstStyle/>
        <a:p>
          <a:endParaRPr lang="en-US"/>
        </a:p>
      </dgm:t>
    </dgm:pt>
    <dgm:pt modelId="{A274DF33-7435-4D15-A96F-B6BE7208DC48}" type="sibTrans" cxnId="{C1D866D1-5CC3-4F01-B817-E2B34864DA81}">
      <dgm:prSet/>
      <dgm:spPr/>
      <dgm:t>
        <a:bodyPr/>
        <a:lstStyle/>
        <a:p>
          <a:endParaRPr lang="en-US"/>
        </a:p>
      </dgm:t>
    </dgm:pt>
    <dgm:pt modelId="{5F3BB46C-BD6E-4558-8EDA-8F56D9E46E4D}">
      <dgm:prSet phldrT="[Text]"/>
      <dgm:spPr>
        <a:solidFill>
          <a:srgbClr val="E9D2D7"/>
        </a:solidFill>
        <a:ln>
          <a:solidFill>
            <a:srgbClr val="911E3C"/>
          </a:solidFill>
        </a:ln>
      </dgm:spPr>
      <dgm:t>
        <a:bodyPr/>
        <a:lstStyle/>
        <a:p>
          <a:r>
            <a:rPr lang="en-US" dirty="0" smtClean="0">
              <a:solidFill>
                <a:srgbClr val="254061"/>
              </a:solidFill>
            </a:rPr>
            <a:t>Other Investment Organizations</a:t>
          </a:r>
          <a:endParaRPr lang="en-US" dirty="0">
            <a:solidFill>
              <a:srgbClr val="254061"/>
            </a:solidFill>
          </a:endParaRPr>
        </a:p>
      </dgm:t>
    </dgm:pt>
    <dgm:pt modelId="{5EB563FE-C042-4202-BC5A-8FCFA7965C73}" type="parTrans" cxnId="{F6F03C24-FC6D-4526-98AB-625BEF3E9792}">
      <dgm:prSet/>
      <dgm:spPr/>
      <dgm:t>
        <a:bodyPr/>
        <a:lstStyle/>
        <a:p>
          <a:endParaRPr lang="en-US"/>
        </a:p>
      </dgm:t>
    </dgm:pt>
    <dgm:pt modelId="{1C37F536-7619-4A0B-9C46-029A4677CD14}" type="sibTrans" cxnId="{F6F03C24-FC6D-4526-98AB-625BEF3E9792}">
      <dgm:prSet/>
      <dgm:spPr/>
      <dgm:t>
        <a:bodyPr/>
        <a:lstStyle/>
        <a:p>
          <a:endParaRPr lang="en-US"/>
        </a:p>
      </dgm:t>
    </dgm:pt>
    <dgm:pt modelId="{D7CF06BB-4288-4D9B-AA51-9255912B7187}" type="pres">
      <dgm:prSet presAssocID="{5AEC781D-493D-4A76-8A42-FA269C938CF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E5A02D-012D-4CA6-BA92-20F3A6D16AC8}" type="pres">
      <dgm:prSet presAssocID="{995296FA-C37A-48A5-8576-777C4CB419FF}" presName="root1" presStyleCnt="0"/>
      <dgm:spPr/>
    </dgm:pt>
    <dgm:pt modelId="{0B0BEE15-C1FB-4365-A65C-F4F311114713}" type="pres">
      <dgm:prSet presAssocID="{995296FA-C37A-48A5-8576-777C4CB419F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AD1D5A-5FC1-46BC-B695-2C75A37380BB}" type="pres">
      <dgm:prSet presAssocID="{995296FA-C37A-48A5-8576-777C4CB419FF}" presName="level2hierChild" presStyleCnt="0"/>
      <dgm:spPr/>
    </dgm:pt>
    <dgm:pt modelId="{C1EB2A93-E25F-492D-9924-E73DEA7AA74A}" type="pres">
      <dgm:prSet presAssocID="{923CE820-C598-4DD2-96BE-7A49BFC5F785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90C7F13-7067-4C7C-BEFD-7E605E9B00C3}" type="pres">
      <dgm:prSet presAssocID="{923CE820-C598-4DD2-96BE-7A49BFC5F785}" presName="connTx" presStyleLbl="parChTrans1D2" presStyleIdx="0" presStyleCnt="3"/>
      <dgm:spPr/>
      <dgm:t>
        <a:bodyPr/>
        <a:lstStyle/>
        <a:p>
          <a:endParaRPr lang="en-US"/>
        </a:p>
      </dgm:t>
    </dgm:pt>
    <dgm:pt modelId="{D7FBA443-FF57-4678-9999-5FDB9923A122}" type="pres">
      <dgm:prSet presAssocID="{FA418A72-09CC-4BCB-8FC6-7075C78D02BB}" presName="root2" presStyleCnt="0"/>
      <dgm:spPr/>
    </dgm:pt>
    <dgm:pt modelId="{A6E19FEB-D8DE-40A6-A2BC-337C28329943}" type="pres">
      <dgm:prSet presAssocID="{FA418A72-09CC-4BCB-8FC6-7075C78D02B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53894-C074-4F73-B532-364AE306694F}" type="pres">
      <dgm:prSet presAssocID="{FA418A72-09CC-4BCB-8FC6-7075C78D02BB}" presName="level3hierChild" presStyleCnt="0"/>
      <dgm:spPr/>
    </dgm:pt>
    <dgm:pt modelId="{1CA4B141-173D-47FC-A803-A87ACCDECBD0}" type="pres">
      <dgm:prSet presAssocID="{9CB7A9E8-981F-4E15-84E2-73C38F6120EE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69E33352-66A6-4613-BB5A-3CF4DCBB61B2}" type="pres">
      <dgm:prSet presAssocID="{9CB7A9E8-981F-4E15-84E2-73C38F6120E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7D56F74-1C57-42C3-AA51-EF14171A0835}" type="pres">
      <dgm:prSet presAssocID="{E814F0EB-B8ED-407F-81E4-ECB4B22A0E26}" presName="root2" presStyleCnt="0"/>
      <dgm:spPr/>
    </dgm:pt>
    <dgm:pt modelId="{C7F56D1E-FFF9-4289-8957-8CA88A49E2D8}" type="pres">
      <dgm:prSet presAssocID="{E814F0EB-B8ED-407F-81E4-ECB4B22A0E2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6228A7-DFB1-4B32-9F70-6C0C97665CE6}" type="pres">
      <dgm:prSet presAssocID="{E814F0EB-B8ED-407F-81E4-ECB4B22A0E26}" presName="level3hierChild" presStyleCnt="0"/>
      <dgm:spPr/>
    </dgm:pt>
    <dgm:pt modelId="{68A2D5E1-D87B-47B0-B834-64A5D41C27F1}" type="pres">
      <dgm:prSet presAssocID="{5EB563FE-C042-4202-BC5A-8FCFA7965C7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FF08B67D-173C-4B72-934D-56641E20E795}" type="pres">
      <dgm:prSet presAssocID="{5EB563FE-C042-4202-BC5A-8FCFA7965C7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78BA1DA-42F0-4260-B2AD-9E89D3CE8593}" type="pres">
      <dgm:prSet presAssocID="{5F3BB46C-BD6E-4558-8EDA-8F56D9E46E4D}" presName="root2" presStyleCnt="0"/>
      <dgm:spPr/>
    </dgm:pt>
    <dgm:pt modelId="{F1B0DDC2-F6A0-400C-B33F-03FC37A8C313}" type="pres">
      <dgm:prSet presAssocID="{5F3BB46C-BD6E-4558-8EDA-8F56D9E46E4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306516-47BE-4F84-9586-94B34F578FD8}" type="pres">
      <dgm:prSet presAssocID="{5F3BB46C-BD6E-4558-8EDA-8F56D9E46E4D}" presName="level3hierChild" presStyleCnt="0"/>
      <dgm:spPr/>
    </dgm:pt>
  </dgm:ptLst>
  <dgm:cxnLst>
    <dgm:cxn modelId="{721EC570-478A-405A-ABFD-5900502FD2BD}" srcId="{5AEC781D-493D-4A76-8A42-FA269C938CF6}" destId="{995296FA-C37A-48A5-8576-777C4CB419FF}" srcOrd="0" destOrd="0" parTransId="{3B035E84-A63B-4974-920E-B63DA72BF292}" sibTransId="{BABECF6F-DFCD-4A71-BC2A-686909BA2D79}"/>
    <dgm:cxn modelId="{AB7FA7A3-F83F-44C4-A2C9-80E971AF9B45}" type="presOf" srcId="{9CB7A9E8-981F-4E15-84E2-73C38F6120EE}" destId="{1CA4B141-173D-47FC-A803-A87ACCDECBD0}" srcOrd="0" destOrd="0" presId="urn:microsoft.com/office/officeart/2005/8/layout/hierarchy2"/>
    <dgm:cxn modelId="{DA405BA8-5605-403C-B3A3-B60A8EFE6746}" type="presOf" srcId="{E814F0EB-B8ED-407F-81E4-ECB4B22A0E26}" destId="{C7F56D1E-FFF9-4289-8957-8CA88A49E2D8}" srcOrd="0" destOrd="0" presId="urn:microsoft.com/office/officeart/2005/8/layout/hierarchy2"/>
    <dgm:cxn modelId="{2E2838F3-7A6C-4FD2-A322-94212BF899E9}" type="presOf" srcId="{5EB563FE-C042-4202-BC5A-8FCFA7965C73}" destId="{68A2D5E1-D87B-47B0-B834-64A5D41C27F1}" srcOrd="0" destOrd="0" presId="urn:microsoft.com/office/officeart/2005/8/layout/hierarchy2"/>
    <dgm:cxn modelId="{C1D866D1-5CC3-4F01-B817-E2B34864DA81}" srcId="{995296FA-C37A-48A5-8576-777C4CB419FF}" destId="{E814F0EB-B8ED-407F-81E4-ECB4B22A0E26}" srcOrd="1" destOrd="0" parTransId="{9CB7A9E8-981F-4E15-84E2-73C38F6120EE}" sibTransId="{A274DF33-7435-4D15-A96F-B6BE7208DC48}"/>
    <dgm:cxn modelId="{4DFAED69-07A7-4508-91C2-A645BB78B875}" type="presOf" srcId="{923CE820-C598-4DD2-96BE-7A49BFC5F785}" destId="{C1EB2A93-E25F-492D-9924-E73DEA7AA74A}" srcOrd="0" destOrd="0" presId="urn:microsoft.com/office/officeart/2005/8/layout/hierarchy2"/>
    <dgm:cxn modelId="{0400E4CC-B7BC-451F-82F7-24153D127898}" type="presOf" srcId="{5EB563FE-C042-4202-BC5A-8FCFA7965C73}" destId="{FF08B67D-173C-4B72-934D-56641E20E795}" srcOrd="1" destOrd="0" presId="urn:microsoft.com/office/officeart/2005/8/layout/hierarchy2"/>
    <dgm:cxn modelId="{3FC0C00B-DA4D-48C9-8998-57E49273D4BB}" type="presOf" srcId="{9CB7A9E8-981F-4E15-84E2-73C38F6120EE}" destId="{69E33352-66A6-4613-BB5A-3CF4DCBB61B2}" srcOrd="1" destOrd="0" presId="urn:microsoft.com/office/officeart/2005/8/layout/hierarchy2"/>
    <dgm:cxn modelId="{F09C9A4D-0B19-47E3-9125-3077E0887905}" type="presOf" srcId="{5F3BB46C-BD6E-4558-8EDA-8F56D9E46E4D}" destId="{F1B0DDC2-F6A0-400C-B33F-03FC37A8C313}" srcOrd="0" destOrd="0" presId="urn:microsoft.com/office/officeart/2005/8/layout/hierarchy2"/>
    <dgm:cxn modelId="{3C0D1512-3872-4668-BAA4-C59171C3927B}" type="presOf" srcId="{923CE820-C598-4DD2-96BE-7A49BFC5F785}" destId="{590C7F13-7067-4C7C-BEFD-7E605E9B00C3}" srcOrd="1" destOrd="0" presId="urn:microsoft.com/office/officeart/2005/8/layout/hierarchy2"/>
    <dgm:cxn modelId="{31EAE8F4-7E32-47A5-B0A2-F17338D124B4}" type="presOf" srcId="{FA418A72-09CC-4BCB-8FC6-7075C78D02BB}" destId="{A6E19FEB-D8DE-40A6-A2BC-337C28329943}" srcOrd="0" destOrd="0" presId="urn:microsoft.com/office/officeart/2005/8/layout/hierarchy2"/>
    <dgm:cxn modelId="{F6F03C24-FC6D-4526-98AB-625BEF3E9792}" srcId="{995296FA-C37A-48A5-8576-777C4CB419FF}" destId="{5F3BB46C-BD6E-4558-8EDA-8F56D9E46E4D}" srcOrd="2" destOrd="0" parTransId="{5EB563FE-C042-4202-BC5A-8FCFA7965C73}" sibTransId="{1C37F536-7619-4A0B-9C46-029A4677CD14}"/>
    <dgm:cxn modelId="{7531AED7-828E-416F-945A-11DC9D859BC4}" type="presOf" srcId="{5AEC781D-493D-4A76-8A42-FA269C938CF6}" destId="{D7CF06BB-4288-4D9B-AA51-9255912B7187}" srcOrd="0" destOrd="0" presId="urn:microsoft.com/office/officeart/2005/8/layout/hierarchy2"/>
    <dgm:cxn modelId="{E02BE965-C4C7-4506-875E-FE553FC57D90}" type="presOf" srcId="{995296FA-C37A-48A5-8576-777C4CB419FF}" destId="{0B0BEE15-C1FB-4365-A65C-F4F311114713}" srcOrd="0" destOrd="0" presId="urn:microsoft.com/office/officeart/2005/8/layout/hierarchy2"/>
    <dgm:cxn modelId="{B6E4179F-24D5-4671-A446-262BA467D82E}" srcId="{995296FA-C37A-48A5-8576-777C4CB419FF}" destId="{FA418A72-09CC-4BCB-8FC6-7075C78D02BB}" srcOrd="0" destOrd="0" parTransId="{923CE820-C598-4DD2-96BE-7A49BFC5F785}" sibTransId="{3BE29167-B97F-46BD-960A-3EAB3FBAECDF}"/>
    <dgm:cxn modelId="{8E899C32-1AE8-4DC7-ACE2-4D8D4E0159E5}" type="presParOf" srcId="{D7CF06BB-4288-4D9B-AA51-9255912B7187}" destId="{3FE5A02D-012D-4CA6-BA92-20F3A6D16AC8}" srcOrd="0" destOrd="0" presId="urn:microsoft.com/office/officeart/2005/8/layout/hierarchy2"/>
    <dgm:cxn modelId="{9C309E5F-54C4-40B4-AEF8-83DF84C10E36}" type="presParOf" srcId="{3FE5A02D-012D-4CA6-BA92-20F3A6D16AC8}" destId="{0B0BEE15-C1FB-4365-A65C-F4F311114713}" srcOrd="0" destOrd="0" presId="urn:microsoft.com/office/officeart/2005/8/layout/hierarchy2"/>
    <dgm:cxn modelId="{E27ED0A7-7747-4265-B348-563A78810B62}" type="presParOf" srcId="{3FE5A02D-012D-4CA6-BA92-20F3A6D16AC8}" destId="{1FAD1D5A-5FC1-46BC-B695-2C75A37380BB}" srcOrd="1" destOrd="0" presId="urn:microsoft.com/office/officeart/2005/8/layout/hierarchy2"/>
    <dgm:cxn modelId="{C9B3AF3D-750C-4B6F-BC45-DD5A33F67CA6}" type="presParOf" srcId="{1FAD1D5A-5FC1-46BC-B695-2C75A37380BB}" destId="{C1EB2A93-E25F-492D-9924-E73DEA7AA74A}" srcOrd="0" destOrd="0" presId="urn:microsoft.com/office/officeart/2005/8/layout/hierarchy2"/>
    <dgm:cxn modelId="{977808E9-3A51-49C4-BB52-20DB85D2F1DF}" type="presParOf" srcId="{C1EB2A93-E25F-492D-9924-E73DEA7AA74A}" destId="{590C7F13-7067-4C7C-BEFD-7E605E9B00C3}" srcOrd="0" destOrd="0" presId="urn:microsoft.com/office/officeart/2005/8/layout/hierarchy2"/>
    <dgm:cxn modelId="{10ED67B4-2832-46B8-A79D-300350731F54}" type="presParOf" srcId="{1FAD1D5A-5FC1-46BC-B695-2C75A37380BB}" destId="{D7FBA443-FF57-4678-9999-5FDB9923A122}" srcOrd="1" destOrd="0" presId="urn:microsoft.com/office/officeart/2005/8/layout/hierarchy2"/>
    <dgm:cxn modelId="{FF99567B-54D2-4955-9044-7C33B1D988E8}" type="presParOf" srcId="{D7FBA443-FF57-4678-9999-5FDB9923A122}" destId="{A6E19FEB-D8DE-40A6-A2BC-337C28329943}" srcOrd="0" destOrd="0" presId="urn:microsoft.com/office/officeart/2005/8/layout/hierarchy2"/>
    <dgm:cxn modelId="{C78DA148-02B8-41E1-AD0C-A0160B743FC5}" type="presParOf" srcId="{D7FBA443-FF57-4678-9999-5FDB9923A122}" destId="{97853894-C074-4F73-B532-364AE306694F}" srcOrd="1" destOrd="0" presId="urn:microsoft.com/office/officeart/2005/8/layout/hierarchy2"/>
    <dgm:cxn modelId="{1ADB77B7-6781-4EC1-8BA5-AD62CF4277D0}" type="presParOf" srcId="{1FAD1D5A-5FC1-46BC-B695-2C75A37380BB}" destId="{1CA4B141-173D-47FC-A803-A87ACCDECBD0}" srcOrd="2" destOrd="0" presId="urn:microsoft.com/office/officeart/2005/8/layout/hierarchy2"/>
    <dgm:cxn modelId="{EF393446-9109-42B9-9AE6-F0D46672386B}" type="presParOf" srcId="{1CA4B141-173D-47FC-A803-A87ACCDECBD0}" destId="{69E33352-66A6-4613-BB5A-3CF4DCBB61B2}" srcOrd="0" destOrd="0" presId="urn:microsoft.com/office/officeart/2005/8/layout/hierarchy2"/>
    <dgm:cxn modelId="{097F9737-4459-461E-8617-0898B0E65561}" type="presParOf" srcId="{1FAD1D5A-5FC1-46BC-B695-2C75A37380BB}" destId="{77D56F74-1C57-42C3-AA51-EF14171A0835}" srcOrd="3" destOrd="0" presId="urn:microsoft.com/office/officeart/2005/8/layout/hierarchy2"/>
    <dgm:cxn modelId="{C6775DB5-C8B7-4709-A17D-EB942CA9975C}" type="presParOf" srcId="{77D56F74-1C57-42C3-AA51-EF14171A0835}" destId="{C7F56D1E-FFF9-4289-8957-8CA88A49E2D8}" srcOrd="0" destOrd="0" presId="urn:microsoft.com/office/officeart/2005/8/layout/hierarchy2"/>
    <dgm:cxn modelId="{76182B6C-2239-40EF-8707-4106AD38829B}" type="presParOf" srcId="{77D56F74-1C57-42C3-AA51-EF14171A0835}" destId="{236228A7-DFB1-4B32-9F70-6C0C97665CE6}" srcOrd="1" destOrd="0" presId="urn:microsoft.com/office/officeart/2005/8/layout/hierarchy2"/>
    <dgm:cxn modelId="{FE448683-0726-48DD-ADDB-96E9D34BC193}" type="presParOf" srcId="{1FAD1D5A-5FC1-46BC-B695-2C75A37380BB}" destId="{68A2D5E1-D87B-47B0-B834-64A5D41C27F1}" srcOrd="4" destOrd="0" presId="urn:microsoft.com/office/officeart/2005/8/layout/hierarchy2"/>
    <dgm:cxn modelId="{2D5A97A5-F783-4E96-AC87-F7288C06CD18}" type="presParOf" srcId="{68A2D5E1-D87B-47B0-B834-64A5D41C27F1}" destId="{FF08B67D-173C-4B72-934D-56641E20E795}" srcOrd="0" destOrd="0" presId="urn:microsoft.com/office/officeart/2005/8/layout/hierarchy2"/>
    <dgm:cxn modelId="{6A48B410-FFC7-4E3D-814C-66AC52C1EC6E}" type="presParOf" srcId="{1FAD1D5A-5FC1-46BC-B695-2C75A37380BB}" destId="{B78BA1DA-42F0-4260-B2AD-9E89D3CE8593}" srcOrd="5" destOrd="0" presId="urn:microsoft.com/office/officeart/2005/8/layout/hierarchy2"/>
    <dgm:cxn modelId="{69A535CF-7B7F-4926-9B9A-3A9446CBC039}" type="presParOf" srcId="{B78BA1DA-42F0-4260-B2AD-9E89D3CE8593}" destId="{F1B0DDC2-F6A0-400C-B33F-03FC37A8C313}" srcOrd="0" destOrd="0" presId="urn:microsoft.com/office/officeart/2005/8/layout/hierarchy2"/>
    <dgm:cxn modelId="{C32842A2-FB07-4521-821D-7074E3715BA2}" type="presParOf" srcId="{B78BA1DA-42F0-4260-B2AD-9E89D3CE8593}" destId="{94306516-47BE-4F84-9586-94B34F578F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BEE15-C1FB-4365-A65C-F4F311114713}">
      <dsp:nvSpPr>
        <dsp:cNvPr id="0" name=""/>
        <dsp:cNvSpPr/>
      </dsp:nvSpPr>
      <dsp:spPr>
        <a:xfrm>
          <a:off x="95249" y="1416843"/>
          <a:ext cx="2460625" cy="1230312"/>
        </a:xfrm>
        <a:prstGeom prst="roundRect">
          <a:avLst>
            <a:gd name="adj" fmla="val 10000"/>
          </a:avLst>
        </a:prstGeom>
        <a:solidFill>
          <a:srgbClr val="E9D2D7"/>
        </a:solidFill>
        <a:ln w="26425" cap="flat" cmpd="sng" algn="ctr">
          <a:solidFill>
            <a:srgbClr val="911E3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254061"/>
              </a:solidFill>
            </a:rPr>
            <a:t>Investment Companies</a:t>
          </a:r>
          <a:endParaRPr lang="en-US" sz="2800" kern="1200" dirty="0">
            <a:solidFill>
              <a:srgbClr val="254061"/>
            </a:solidFill>
          </a:endParaRPr>
        </a:p>
      </dsp:txBody>
      <dsp:txXfrm>
        <a:off x="131284" y="1452878"/>
        <a:ext cx="2388555" cy="1158242"/>
      </dsp:txXfrm>
    </dsp:sp>
    <dsp:sp modelId="{C1EB2A93-E25F-492D-9924-E73DEA7AA74A}">
      <dsp:nvSpPr>
        <dsp:cNvPr id="0" name=""/>
        <dsp:cNvSpPr/>
      </dsp:nvSpPr>
      <dsp:spPr>
        <a:xfrm rot="18289469">
          <a:off x="2186232" y="1297324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04911" y="1281481"/>
        <a:ext cx="86176" cy="86176"/>
      </dsp:txXfrm>
    </dsp:sp>
    <dsp:sp modelId="{A6E19FEB-D8DE-40A6-A2BC-337C28329943}">
      <dsp:nvSpPr>
        <dsp:cNvPr id="0" name=""/>
        <dsp:cNvSpPr/>
      </dsp:nvSpPr>
      <dsp:spPr>
        <a:xfrm>
          <a:off x="3540125" y="1984"/>
          <a:ext cx="2460625" cy="1230312"/>
        </a:xfrm>
        <a:prstGeom prst="roundRect">
          <a:avLst>
            <a:gd name="adj" fmla="val 10000"/>
          </a:avLst>
        </a:prstGeom>
        <a:solidFill>
          <a:srgbClr val="E9D2D7"/>
        </a:solidFill>
        <a:ln w="26425" cap="flat" cmpd="sng" algn="ctr">
          <a:solidFill>
            <a:srgbClr val="911E3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254061"/>
              </a:solidFill>
            </a:rPr>
            <a:t>Unit Investment Trusts</a:t>
          </a:r>
        </a:p>
      </dsp:txBody>
      <dsp:txXfrm>
        <a:off x="3576160" y="38019"/>
        <a:ext cx="2388555" cy="1158242"/>
      </dsp:txXfrm>
    </dsp:sp>
    <dsp:sp modelId="{1CA4B141-173D-47FC-A803-A87ACCDECBD0}">
      <dsp:nvSpPr>
        <dsp:cNvPr id="0" name=""/>
        <dsp:cNvSpPr/>
      </dsp:nvSpPr>
      <dsp:spPr>
        <a:xfrm>
          <a:off x="2555874" y="2004753"/>
          <a:ext cx="98425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84250" y="2724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23393" y="2007393"/>
        <a:ext cx="49212" cy="49212"/>
      </dsp:txXfrm>
    </dsp:sp>
    <dsp:sp modelId="{C7F56D1E-FFF9-4289-8957-8CA88A49E2D8}">
      <dsp:nvSpPr>
        <dsp:cNvPr id="0" name=""/>
        <dsp:cNvSpPr/>
      </dsp:nvSpPr>
      <dsp:spPr>
        <a:xfrm>
          <a:off x="3540125" y="1416843"/>
          <a:ext cx="2460625" cy="1230312"/>
        </a:xfrm>
        <a:prstGeom prst="roundRect">
          <a:avLst>
            <a:gd name="adj" fmla="val 10000"/>
          </a:avLst>
        </a:prstGeom>
        <a:solidFill>
          <a:srgbClr val="E9D2D7"/>
        </a:solidFill>
        <a:ln w="26425" cap="flat" cmpd="sng" algn="ctr">
          <a:solidFill>
            <a:srgbClr val="911E3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254061"/>
              </a:solidFill>
            </a:rPr>
            <a:t>Managed Investment Companies</a:t>
          </a:r>
          <a:endParaRPr lang="en-US" sz="2800" kern="1200" dirty="0">
            <a:solidFill>
              <a:srgbClr val="254061"/>
            </a:solidFill>
          </a:endParaRPr>
        </a:p>
      </dsp:txBody>
      <dsp:txXfrm>
        <a:off x="3576160" y="1452878"/>
        <a:ext cx="2388555" cy="1158242"/>
      </dsp:txXfrm>
    </dsp:sp>
    <dsp:sp modelId="{68A2D5E1-D87B-47B0-B834-64A5D41C27F1}">
      <dsp:nvSpPr>
        <dsp:cNvPr id="0" name=""/>
        <dsp:cNvSpPr/>
      </dsp:nvSpPr>
      <dsp:spPr>
        <a:xfrm rot="3310531">
          <a:off x="2186232" y="2712183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04911" y="2696341"/>
        <a:ext cx="86176" cy="86176"/>
      </dsp:txXfrm>
    </dsp:sp>
    <dsp:sp modelId="{F1B0DDC2-F6A0-400C-B33F-03FC37A8C313}">
      <dsp:nvSpPr>
        <dsp:cNvPr id="0" name=""/>
        <dsp:cNvSpPr/>
      </dsp:nvSpPr>
      <dsp:spPr>
        <a:xfrm>
          <a:off x="3540125" y="2831703"/>
          <a:ext cx="2460625" cy="1230312"/>
        </a:xfrm>
        <a:prstGeom prst="roundRect">
          <a:avLst>
            <a:gd name="adj" fmla="val 10000"/>
          </a:avLst>
        </a:prstGeom>
        <a:solidFill>
          <a:srgbClr val="E9D2D7"/>
        </a:solidFill>
        <a:ln w="26425" cap="flat" cmpd="sng" algn="ctr">
          <a:solidFill>
            <a:srgbClr val="911E3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254061"/>
              </a:solidFill>
            </a:rPr>
            <a:t>Other Investment Organizations</a:t>
          </a:r>
          <a:endParaRPr lang="en-US" sz="2800" kern="1200" dirty="0">
            <a:solidFill>
              <a:srgbClr val="254061"/>
            </a:solidFill>
          </a:endParaRPr>
        </a:p>
      </dsp:txBody>
      <dsp:txXfrm>
        <a:off x="3576160" y="2867738"/>
        <a:ext cx="2388555" cy="1158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F94D-38D2-4693-A9A7-78A09C919C16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52810-DC70-4E96-BC3C-DB3D3AF0A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3A3A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Eleventh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1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8572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5488"/>
            <a:ext cx="5111750" cy="4870675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0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55488"/>
            <a:ext cx="2057400" cy="4870675"/>
          </a:xfrm>
        </p:spPr>
        <p:txBody>
          <a:bodyPr vert="eaVert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55488"/>
            <a:ext cx="6019800" cy="4870675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</a:t>
            </a:r>
            <a:r>
              <a:rPr lang="en-US" dirty="0" smtClean="0">
                <a:solidFill>
                  <a:srgbClr val="003366"/>
                </a:solidFill>
              </a:rPr>
              <a:t>2019 </a:t>
            </a:r>
            <a:r>
              <a:rPr lang="en-US" dirty="0" smtClean="0">
                <a:solidFill>
                  <a:srgbClr val="003366"/>
                </a:solidFill>
              </a:rPr>
              <a:t>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2018 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9863" y="1219200"/>
            <a:ext cx="9144000" cy="1524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>
                <a:solidFill>
                  <a:srgbClr val="D2F0FF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911E3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" y="6496050"/>
            <a:ext cx="9114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Education. </a:t>
            </a:r>
            <a:r>
              <a:rPr lang="en-US" sz="11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All rights reserved. Authorized only for instructor use in the classroom.  No reproduction or further distribution permitted without the prior written consent of McGraw-Hill Education.</a:t>
            </a:r>
            <a:endParaRPr lang="en-US" sz="6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2F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629400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</a:t>
            </a:r>
            <a:endParaRPr lang="en-US" sz="10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6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>
              <a:buClr>
                <a:srgbClr val="C00000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5406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096000"/>
            <a:ext cx="8610600" cy="407432"/>
          </a:xfrm>
          <a:prstGeom prst="rect">
            <a:avLst/>
          </a:prstGeom>
          <a:solidFill>
            <a:srgbClr val="911E3C"/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F497D">
                  <a:lumMod val="20000"/>
                  <a:lumOff val="8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8700" y="6134100"/>
            <a:ext cx="4305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INVESTMENTS</a:t>
            </a:r>
            <a:r>
              <a:rPr lang="en-US" sz="16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|</a:t>
            </a:r>
            <a:r>
              <a:rPr lang="en-US" sz="12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sz="14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BODIE, KANE, MARCUS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smtClean="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smtClean="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smtClean="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Helvetica" pitchFamily="34" charset="0"/>
              </a:rPr>
              <a:t>Mutual Funds and Other Investment Companies</a:t>
            </a:r>
            <a:endParaRPr lang="en-US" sz="44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Eleventh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1682008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Helvetica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599" cy="836426"/>
          </a:xfrm>
        </p:spPr>
        <p:txBody>
          <a:bodyPr>
            <a:normAutofit/>
          </a:bodyPr>
          <a:lstStyle/>
          <a:p>
            <a:r>
              <a:rPr lang="en-US" sz="3400" dirty="0" smtClean="0"/>
              <a:t>4.4 Costs of Investing in Mutual Funds: Fee Structure</a:t>
            </a:r>
            <a:endParaRPr lang="en-US" sz="3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039497"/>
              </p:ext>
            </p:extLst>
          </p:nvPr>
        </p:nvGraphicFramePr>
        <p:xfrm>
          <a:off x="228600" y="2590800"/>
          <a:ext cx="86106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902"/>
                <a:gridCol w="6105698"/>
              </a:tblGrid>
              <a:tr h="2366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Fee Structure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Definition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/>
                        <a:t>Operating 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Costs incurred by mutual fund in operating portfolio</a:t>
                      </a:r>
                    </a:p>
                  </a:txBody>
                  <a:tcPr/>
                </a:tc>
              </a:tr>
              <a:tr h="35347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Front-end</a:t>
                      </a:r>
                      <a:r>
                        <a:rPr lang="en-US" sz="1800" b="1" baseline="0" dirty="0" smtClean="0"/>
                        <a:t> Load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Commission or sales charge paid when purchasing</a:t>
                      </a:r>
                      <a:r>
                        <a:rPr lang="en-US" baseline="0" dirty="0" smtClean="0"/>
                        <a:t> shares</a:t>
                      </a:r>
                      <a:endParaRPr lang="en-US" dirty="0" smtClean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Back-end 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“Exit” fee incurred when shares</a:t>
                      </a:r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12b-1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Annual fees charged</a:t>
                      </a:r>
                      <a:r>
                        <a:rPr lang="en-US" sz="1800" baseline="0" dirty="0" smtClean="0"/>
                        <a:t> by mutual fund to pay for marketing/distribution costs</a:t>
                      </a: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599" cy="836426"/>
          </a:xfrm>
        </p:spPr>
        <p:txBody>
          <a:bodyPr>
            <a:normAutofit/>
          </a:bodyPr>
          <a:lstStyle/>
          <a:p>
            <a:r>
              <a:rPr lang="en-US" sz="3400" dirty="0" smtClean="0"/>
              <a:t>Example 4.1: Fees</a:t>
            </a:r>
            <a:endParaRPr lang="en-US" sz="34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9366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59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Costs of Investing in Mutual Funds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Fees, Loads, and Performance</a:t>
            </a:r>
          </a:p>
          <a:p>
            <a:pPr lvl="1"/>
            <a:r>
              <a:rPr lang="en-US" dirty="0" smtClean="0"/>
              <a:t>Gross performance of load funds is statistically identical to gross performance of no-load funds</a:t>
            </a:r>
          </a:p>
          <a:p>
            <a:pPr lvl="1"/>
            <a:r>
              <a:rPr lang="en-US" dirty="0" smtClean="0"/>
              <a:t>Funds with high expenses tend to be poorer performers</a:t>
            </a:r>
          </a:p>
          <a:p>
            <a:pPr lvl="2"/>
            <a:r>
              <a:rPr lang="en-US" sz="2800" dirty="0" smtClean="0"/>
              <a:t>12b-1 charges should be added to expense ratios</a:t>
            </a:r>
          </a:p>
          <a:p>
            <a:pPr lvl="2"/>
            <a:r>
              <a:rPr lang="en-US" sz="2800" dirty="0" smtClean="0"/>
              <a:t>Compare costs with Morningstar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07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4.4 Costs of Investing in Mutual Funds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 and Effective Load</a:t>
            </a:r>
          </a:p>
          <a:p>
            <a:pPr lvl="1"/>
            <a:r>
              <a:rPr lang="en-US" dirty="0" smtClean="0"/>
              <a:t>Cost to initially purchase one share of load fund = NAV + Front-end load (%) (if any)</a:t>
            </a:r>
          </a:p>
          <a:p>
            <a:pPr lvl="1"/>
            <a:r>
              <a:rPr lang="en-US" dirty="0" smtClean="0"/>
              <a:t>Stated loads typically range from 0 to 8.5%</a:t>
            </a:r>
          </a:p>
          <a:p>
            <a:pPr lvl="1"/>
            <a:r>
              <a:rPr lang="en-US" dirty="0" smtClean="0"/>
              <a:t>Load is designed to offset marketing expenses </a:t>
            </a:r>
          </a:p>
          <a:p>
            <a:pPr lvl="1"/>
            <a:r>
              <a:rPr lang="en-US" dirty="0" smtClean="0"/>
              <a:t>Goes to broker who sells fund to investor</a:t>
            </a:r>
          </a:p>
          <a:p>
            <a:pPr lvl="1"/>
            <a:r>
              <a:rPr lang="en-US" dirty="0" smtClean="0"/>
              <a:t>Effective load greater than stated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6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Costs of Investing in Mutual Funds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Fees and Mutual Fund Returns</a:t>
            </a:r>
          </a:p>
          <a:p>
            <a:pPr lvl="1"/>
            <a:r>
              <a:rPr lang="en-US" dirty="0" smtClean="0"/>
              <a:t>Soft dollars: Value of research services brokerage house provides “free of charge” in exchange for business</a:t>
            </a:r>
            <a:endParaRPr lang="en-US" dirty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214654"/>
              </p:ext>
            </p:extLst>
          </p:nvPr>
        </p:nvGraphicFramePr>
        <p:xfrm>
          <a:off x="228600" y="3657600"/>
          <a:ext cx="8610600" cy="916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3" imgW="4279680" imgH="457200" progId="Equation.3">
                  <p:embed/>
                </p:oleObj>
              </mc:Choice>
              <mc:Fallback>
                <p:oleObj name="Equation" r:id="rId3" imgW="4279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8610600" cy="916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85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836426"/>
          </a:xfrm>
        </p:spPr>
        <p:txBody>
          <a:bodyPr>
            <a:noAutofit/>
          </a:bodyPr>
          <a:lstStyle/>
          <a:p>
            <a:r>
              <a:rPr lang="en-US" sz="3000" dirty="0" smtClean="0"/>
              <a:t>Table 4.2 Costs on Investment Performance: Example</a:t>
            </a:r>
            <a:endParaRPr lang="en-US" sz="3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649090"/>
            <a:ext cx="680085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128258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Fund </a:t>
            </a:r>
            <a:r>
              <a:rPr lang="en-US" sz="1600" dirty="0"/>
              <a:t>A is no-load with .5% expense ratio, Fund B is no-load with 1.5% total expense ratio, and Fund C </a:t>
            </a:r>
            <a:r>
              <a:rPr lang="en-US" sz="1600" dirty="0" smtClean="0"/>
              <a:t>has an </a:t>
            </a:r>
            <a:r>
              <a:rPr lang="en-US" sz="1600" dirty="0"/>
              <a:t>8% load on purchases </a:t>
            </a:r>
            <a:r>
              <a:rPr lang="en-US" sz="1600" dirty="0" smtClean="0"/>
              <a:t>and a </a:t>
            </a:r>
            <a:r>
              <a:rPr lang="en-US" sz="1600" dirty="0"/>
              <a:t>1% expense ratio. Gross return on all funds is 12% per year before expenses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6085683" y="6096000"/>
            <a:ext cx="3027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 After front-end load, if any.</a:t>
            </a:r>
          </a:p>
        </p:txBody>
      </p:sp>
    </p:spTree>
    <p:extLst>
      <p:ext uri="{BB962C8B-B14F-4D97-AF65-F5344CB8AC3E}">
        <p14:creationId xmlns:p14="http://schemas.microsoft.com/office/powerpoint/2010/main" val="13750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Taxation of Mutual Fund Income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Tax Rules</a:t>
            </a:r>
          </a:p>
          <a:p>
            <a:pPr lvl="1"/>
            <a:r>
              <a:rPr lang="en-US" dirty="0" smtClean="0"/>
              <a:t>Fund not taxed if diversified and income distributed</a:t>
            </a:r>
          </a:p>
          <a:p>
            <a:pPr lvl="1"/>
            <a:r>
              <a:rPr lang="en-US" dirty="0" smtClean="0"/>
              <a:t>Investor taxed on capital gain and dividend distributions</a:t>
            </a:r>
          </a:p>
          <a:p>
            <a:pPr lvl="1"/>
            <a:r>
              <a:rPr lang="en-US" dirty="0" smtClean="0"/>
              <a:t>Turnover: Ratio of trading activity to assets of portfolio</a:t>
            </a:r>
          </a:p>
          <a:p>
            <a:pPr lvl="1"/>
            <a:r>
              <a:rPr lang="en-US" dirty="0" smtClean="0"/>
              <a:t>Portfolio turnover may affect investor’s tax 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Taxation of Mutual Fund Income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Implications of Fund Turnover</a:t>
            </a:r>
          </a:p>
          <a:p>
            <a:pPr lvl="1"/>
            <a:r>
              <a:rPr lang="en-US" dirty="0" smtClean="0"/>
              <a:t>Fund pays commission costs on portfolio purchases and sales—charged against NAV</a:t>
            </a:r>
          </a:p>
          <a:p>
            <a:pPr lvl="1"/>
            <a:r>
              <a:rPr lang="en-US" dirty="0" smtClean="0"/>
              <a:t>Turnover rate measured as annual total asset value bought or sold in a year divided by average total asset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7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 Exchange-Traded Funds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758384"/>
              </p:ext>
            </p:extLst>
          </p:nvPr>
        </p:nvGraphicFramePr>
        <p:xfrm>
          <a:off x="457200" y="3048000"/>
          <a:ext cx="83820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2366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Potential Advantages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Potential Disadvantages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/>
                        <a:t>Trade Continuously throughout the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Small deviations from NAV possible</a:t>
                      </a:r>
                    </a:p>
                  </a:txBody>
                  <a:tcPr/>
                </a:tc>
              </a:tr>
              <a:tr h="35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Can be sold or purchased on margin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Brokerage commission to buy ETF</a:t>
                      </a: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Potentially lower tax rates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 smtClean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Lower costs (no marketing, lower fund expenses)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13716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Exchange-Traded Funds: </a:t>
            </a:r>
            <a:r>
              <a:rPr lang="en-US" sz="2800" dirty="0"/>
              <a:t>Offshoots of mutual funds that allow </a:t>
            </a:r>
            <a:r>
              <a:rPr lang="en-US" sz="2800" dirty="0" smtClean="0"/>
              <a:t>investor to </a:t>
            </a:r>
            <a:r>
              <a:rPr lang="en-US" sz="2800" dirty="0"/>
              <a:t>trade index </a:t>
            </a:r>
            <a:r>
              <a:rPr lang="en-US" sz="2800" dirty="0" smtClean="0"/>
              <a:t>portfolios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12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4.2 Assets in ETFs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632" y="1066800"/>
            <a:ext cx="7077075" cy="535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Investment Companies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68185425"/>
              </p:ext>
            </p:extLst>
          </p:nvPr>
        </p:nvGraphicFramePr>
        <p:xfrm>
          <a:off x="13716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10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4.3 Investment Company Assets under Management</a:t>
            </a:r>
            <a:endParaRPr lang="en-US" sz="28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8" y="1981200"/>
            <a:ext cx="877317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0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4.7 Mutual Fund Investment Performance: Figure 4.4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2133600"/>
          </a:xfrm>
        </p:spPr>
        <p:txBody>
          <a:bodyPr/>
          <a:lstStyle/>
          <a:p>
            <a:r>
              <a:rPr lang="en-US" sz="2800" dirty="0" smtClean="0"/>
              <a:t>Average MF </a:t>
            </a:r>
            <a:r>
              <a:rPr lang="en-US" sz="2800" dirty="0"/>
              <a:t>performance </a:t>
            </a:r>
            <a:r>
              <a:rPr lang="en-US" sz="2800" dirty="0" smtClean="0"/>
              <a:t>&lt; </a:t>
            </a:r>
            <a:r>
              <a:rPr lang="en-US" sz="2800" dirty="0"/>
              <a:t>broad market </a:t>
            </a:r>
            <a:r>
              <a:rPr lang="en-US" sz="2800" dirty="0" smtClean="0"/>
              <a:t>performance</a:t>
            </a:r>
            <a:endParaRPr lang="en-US" sz="28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794385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3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3999" cy="836426"/>
          </a:xfrm>
        </p:spPr>
        <p:txBody>
          <a:bodyPr>
            <a:noAutofit/>
          </a:bodyPr>
          <a:lstStyle/>
          <a:p>
            <a:r>
              <a:rPr lang="en-US" sz="3400" dirty="0" smtClean="0"/>
              <a:t>4.7 Mutual Fund Investment Performance Persistence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1219200"/>
          </a:xfrm>
        </p:spPr>
        <p:txBody>
          <a:bodyPr/>
          <a:lstStyle/>
          <a:p>
            <a:r>
              <a:rPr lang="en-US" sz="2800" dirty="0" smtClean="0"/>
              <a:t>Evidence suggests some persistence in positive performance over </a:t>
            </a:r>
            <a:r>
              <a:rPr lang="en-US" sz="2800" dirty="0"/>
              <a:t>certain horizons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36" y="2286000"/>
            <a:ext cx="7115603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1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4.8 Information on Mutual Funds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of Information on Mutual Funds</a:t>
            </a:r>
          </a:p>
          <a:p>
            <a:pPr lvl="1"/>
            <a:r>
              <a:rPr lang="en-US" dirty="0" smtClean="0"/>
              <a:t>Morningstar (www.morningstar.com)</a:t>
            </a:r>
          </a:p>
          <a:p>
            <a:pPr lvl="1"/>
            <a:r>
              <a:rPr lang="en-US" dirty="0" smtClean="0"/>
              <a:t>Fund prospectus</a:t>
            </a:r>
          </a:p>
          <a:p>
            <a:pPr lvl="1"/>
            <a:r>
              <a:rPr lang="en-US" dirty="0" smtClean="0"/>
              <a:t>Yahoo!</a:t>
            </a:r>
          </a:p>
          <a:p>
            <a:pPr lvl="1"/>
            <a:r>
              <a:rPr lang="en-US" i="1" smtClean="0"/>
              <a:t>The Wall </a:t>
            </a:r>
            <a:r>
              <a:rPr lang="en-US" i="1" dirty="0" smtClean="0"/>
              <a:t>Street Journal</a:t>
            </a:r>
          </a:p>
          <a:p>
            <a:pPr lvl="1"/>
            <a:r>
              <a:rPr lang="en-US" dirty="0" smtClean="0"/>
              <a:t>Investment Company Institute (www.ici.org)</a:t>
            </a:r>
          </a:p>
          <a:p>
            <a:pPr lvl="1"/>
            <a:r>
              <a:rPr lang="en-US" dirty="0" smtClean="0"/>
              <a:t>American Institute of Individual Investors</a:t>
            </a:r>
          </a:p>
          <a:p>
            <a:pPr lvl="1"/>
            <a:r>
              <a:rPr lang="en-US" dirty="0" smtClean="0"/>
              <a:t>Brokers</a:t>
            </a:r>
          </a:p>
        </p:txBody>
      </p:sp>
    </p:spTree>
    <p:extLst>
      <p:ext uri="{BB962C8B-B14F-4D97-AF65-F5344CB8AC3E}">
        <p14:creationId xmlns:p14="http://schemas.microsoft.com/office/powerpoint/2010/main" val="37831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Investment Companies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Record keeping and administration</a:t>
            </a:r>
          </a:p>
          <a:p>
            <a:pPr lvl="1"/>
            <a:r>
              <a:rPr lang="en-US" dirty="0" smtClean="0"/>
              <a:t>Diversification and divisibility</a:t>
            </a:r>
          </a:p>
          <a:p>
            <a:pPr lvl="1"/>
            <a:r>
              <a:rPr lang="en-US" dirty="0" smtClean="0"/>
              <a:t>Professional management</a:t>
            </a:r>
          </a:p>
          <a:p>
            <a:pPr lvl="1"/>
            <a:r>
              <a:rPr lang="en-US" dirty="0" smtClean="0"/>
              <a:t>Lower transaction costs</a:t>
            </a:r>
          </a:p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Investment company:  Financial intermediaries</a:t>
            </a:r>
          </a:p>
          <a:p>
            <a:pPr lvl="1"/>
            <a:r>
              <a:rPr lang="en-US" dirty="0" smtClean="0"/>
              <a:t>Net asset value (NAV): Assets minus liabilities per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Types of Investment Companies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Investment Trusts</a:t>
            </a:r>
          </a:p>
          <a:p>
            <a:pPr lvl="1"/>
            <a:r>
              <a:rPr lang="en-US" dirty="0" smtClean="0"/>
              <a:t>Money pooled from many investors is invested in portfolio fixed for life of fund</a:t>
            </a:r>
          </a:p>
          <a:p>
            <a:r>
              <a:rPr lang="en-US" dirty="0" smtClean="0"/>
              <a:t>Managed Investment Companies</a:t>
            </a:r>
          </a:p>
          <a:p>
            <a:pPr lvl="1"/>
            <a:r>
              <a:rPr lang="en-US" dirty="0" smtClean="0"/>
              <a:t>A professional investment firm that manages a portfolio </a:t>
            </a:r>
            <a:r>
              <a:rPr lang="en-US" dirty="0"/>
              <a:t>for an annual </a:t>
            </a:r>
            <a:r>
              <a:rPr lang="en-US" dirty="0" smtClean="0"/>
              <a:t>fee</a:t>
            </a:r>
          </a:p>
          <a:p>
            <a:pPr lvl="1"/>
            <a:r>
              <a:rPr lang="en-US" dirty="0" smtClean="0"/>
              <a:t>Load: Sales commission charged on mutual fund</a:t>
            </a:r>
          </a:p>
          <a:p>
            <a:pPr lvl="1"/>
            <a:r>
              <a:rPr lang="en-US" dirty="0" smtClean="0"/>
              <a:t>Open-end </a:t>
            </a:r>
            <a:r>
              <a:rPr lang="en-US" dirty="0"/>
              <a:t>or Closed-end fund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43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3999" cy="836426"/>
          </a:xfrm>
        </p:spPr>
        <p:txBody>
          <a:bodyPr>
            <a:normAutofit/>
          </a:bodyPr>
          <a:lstStyle/>
          <a:p>
            <a:r>
              <a:rPr lang="en-US" sz="3400" dirty="0" smtClean="0"/>
              <a:t>4.2 Types of Investment Companies: Open vs. Closed</a:t>
            </a:r>
            <a:endParaRPr lang="en-US" sz="3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61141"/>
              </p:ext>
            </p:extLst>
          </p:nvPr>
        </p:nvGraphicFramePr>
        <p:xfrm>
          <a:off x="152400" y="2438400"/>
          <a:ext cx="88392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3124200"/>
                <a:gridCol w="3276600"/>
              </a:tblGrid>
              <a:tr h="486972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Open-End Funds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Closed-End</a:t>
                      </a:r>
                      <a:r>
                        <a:rPr lang="en-US" sz="2000" baseline="0" dirty="0" smtClean="0"/>
                        <a:t> Funds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1267398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Shares Outstanding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Change when new shares are sold or old shares are redeemed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change unless new stock</a:t>
                      </a:r>
                      <a:r>
                        <a:rPr lang="en-US" sz="2000" baseline="0" dirty="0" smtClean="0"/>
                        <a:t> is offered</a:t>
                      </a:r>
                      <a:endParaRPr lang="en-US" sz="2000" dirty="0" smtClean="0"/>
                    </a:p>
                  </a:txBody>
                  <a:tcPr/>
                </a:tc>
              </a:tr>
              <a:tr h="1217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Pricing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Fund Share Price</a:t>
                      </a:r>
                      <a:r>
                        <a:rPr lang="en-US" sz="2000" baseline="0" dirty="0" smtClean="0"/>
                        <a:t> = Net Asset Value (NAV)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Fund Share Price may trade at a premium or discount to NAV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32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Types of Investment Companies: Other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09848"/>
              </p:ext>
            </p:extLst>
          </p:nvPr>
        </p:nvGraphicFramePr>
        <p:xfrm>
          <a:off x="304800" y="1828799"/>
          <a:ext cx="8610600" cy="373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5029200"/>
              </a:tblGrid>
              <a:tr h="4965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Investment Organization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Characteristics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1254210">
                <a:tc>
                  <a:txBody>
                    <a:bodyPr/>
                    <a:lstStyle/>
                    <a:p>
                      <a:pPr algn="r"/>
                      <a:r>
                        <a:rPr lang="en-US" sz="2000" b="1" baseline="0" dirty="0" smtClean="0"/>
                        <a:t>Commingled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smtClean="0"/>
                        <a:t>Partnership of investors pooling funds;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baseline="0" dirty="0" smtClean="0"/>
                        <a:t>For trusts/larger retirement accounts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baseline="0" dirty="0" smtClean="0"/>
                        <a:t>Professional management for a fee</a:t>
                      </a:r>
                      <a:endParaRPr lang="en-US" sz="2000" dirty="0" smtClean="0"/>
                    </a:p>
                  </a:txBody>
                  <a:tcPr/>
                </a:tc>
              </a:tr>
              <a:tr h="741697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Real</a:t>
                      </a:r>
                      <a:r>
                        <a:rPr lang="en-US" sz="2000" b="1" baseline="0" dirty="0" smtClean="0"/>
                        <a:t> Estate Investment Trust (REITs)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smtClean="0"/>
                        <a:t>Similar to closed-end</a:t>
                      </a:r>
                      <a:r>
                        <a:rPr lang="en-US" sz="2000" baseline="0" dirty="0" smtClean="0"/>
                        <a:t> funds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baseline="0" dirty="0" smtClean="0"/>
                        <a:t>Invests in real estate/real estate loans</a:t>
                      </a:r>
                      <a:endParaRPr lang="en-US" sz="2000" dirty="0"/>
                    </a:p>
                  </a:txBody>
                  <a:tcPr/>
                </a:tc>
              </a:tr>
              <a:tr h="124135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Hedge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smtClean="0"/>
                        <a:t>Private investment pools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smtClean="0"/>
                        <a:t>Exempt</a:t>
                      </a:r>
                      <a:r>
                        <a:rPr lang="en-US" sz="2000" baseline="0" dirty="0" smtClean="0"/>
                        <a:t> from SEC regulation. 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baseline="0" dirty="0" smtClean="0"/>
                        <a:t>Can be speculative in nature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0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 Mutual Funds: Investment Policies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68791"/>
              </p:ext>
            </p:extLst>
          </p:nvPr>
        </p:nvGraphicFramePr>
        <p:xfrm>
          <a:off x="228600" y="1219200"/>
          <a:ext cx="8763000" cy="494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5410200"/>
              </a:tblGrid>
              <a:tr h="23664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Investment Policy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Characteristics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660851"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/>
                        <a:t>Money Market Mutual Fund (MMMF)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Commercial</a:t>
                      </a:r>
                      <a:r>
                        <a:rPr lang="en-US" sz="1800" baseline="0" dirty="0" smtClean="0"/>
                        <a:t> Paper, Repurchase Agreements, CDs</a:t>
                      </a:r>
                      <a:endParaRPr lang="en-US" sz="1800" dirty="0" smtClean="0"/>
                    </a:p>
                  </a:txBody>
                  <a:tcPr/>
                </a:tc>
              </a:tr>
              <a:tr h="353478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Equity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Stocks, Some fixed-income or</a:t>
                      </a:r>
                      <a:r>
                        <a:rPr lang="en-US" sz="1800" baseline="0" dirty="0" smtClean="0"/>
                        <a:t> other securities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Equity</a:t>
                      </a:r>
                      <a:r>
                        <a:rPr lang="en-US" sz="1800" b="1" baseline="0" dirty="0" smtClean="0"/>
                        <a:t> Sector Funds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Stocks</a:t>
                      </a:r>
                      <a:r>
                        <a:rPr lang="en-US" sz="1800" baseline="0" dirty="0" smtClean="0"/>
                        <a:t> concentrated in a particular industry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Bond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Specialize in fixed-income (bond) sector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Global</a:t>
                      </a:r>
                      <a:r>
                        <a:rPr lang="en-US" sz="1800" b="1" baseline="0" dirty="0" smtClean="0"/>
                        <a:t> Funds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World wide securities, including the U.S.A.  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International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World wide securities, excluding</a:t>
                      </a:r>
                      <a:r>
                        <a:rPr lang="en-US" sz="1800" baseline="0" dirty="0" smtClean="0"/>
                        <a:t> the U.S.A.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International Regional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Foreign</a:t>
                      </a:r>
                      <a:r>
                        <a:rPr lang="en-US" sz="1800" baseline="0" dirty="0" smtClean="0"/>
                        <a:t> securities concentrated in certain regions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Emerging Markets Funds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Securities</a:t>
                      </a:r>
                      <a:r>
                        <a:rPr lang="en-US" sz="1800" baseline="0" dirty="0" smtClean="0"/>
                        <a:t> from developing nations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4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212" y="152400"/>
            <a:ext cx="8778587" cy="836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4.3 Mutual Funds: Investment Policies Continued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640397"/>
              </p:ext>
            </p:extLst>
          </p:nvPr>
        </p:nvGraphicFramePr>
        <p:xfrm>
          <a:off x="228600" y="1447800"/>
          <a:ext cx="8763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666"/>
                <a:gridCol w="4868334"/>
              </a:tblGrid>
              <a:tr h="23664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Investment Policy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Characteristics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/>
                        <a:t>Balanced Fund: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Hold both equities and fixed-income securities</a:t>
                      </a:r>
                    </a:p>
                  </a:txBody>
                  <a:tcPr/>
                </a:tc>
              </a:tr>
              <a:tr h="35347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Life Cycle</a:t>
                      </a:r>
                      <a:r>
                        <a:rPr lang="en-US" sz="1800" b="1" baseline="0" dirty="0" smtClean="0"/>
                        <a:t> Fund: Static Allocation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Hold both equities and fixed-income securities s</a:t>
                      </a:r>
                      <a:r>
                        <a:rPr lang="en-US" sz="1800" dirty="0" smtClean="0"/>
                        <a:t>table proportions</a:t>
                      </a:r>
                      <a:endParaRPr lang="en-US" dirty="0" smtClean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Life Cycle</a:t>
                      </a:r>
                      <a:r>
                        <a:rPr lang="en-US" sz="1800" b="1" baseline="0" dirty="0" smtClean="0"/>
                        <a:t> Fund: Targeted-Maturity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Targeted maturity funds become more conservative as investor ages</a:t>
                      </a:r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Asset Allocation/Flexible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Hold both equities and fixed-income securities—proportion varies according to market forecast (market timing)</a:t>
                      </a:r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Index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Try to match performance of broad market index; Buy shares in proportion to security’s representation in index</a:t>
                      </a:r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lvl="2" algn="r">
                        <a:spcBef>
                          <a:spcPts val="0"/>
                        </a:spcBef>
                      </a:pPr>
                      <a:r>
                        <a:rPr lang="en-US" sz="1800" b="1" dirty="0" smtClean="0"/>
                        <a:t>Fund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of Funds 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Mutual funds that primarily invest in other mutual funds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0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Table 4.1 U.S. Mutual Funds by Investment Classification</a:t>
            </a:r>
            <a:endParaRPr lang="en-US" sz="28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53355"/>
            <a:ext cx="7553325" cy="519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26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KM_PPT_Ch01_11e_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499</TotalTime>
  <Words>907</Words>
  <Application>Microsoft Office PowerPoint</Application>
  <PresentationFormat>On-screen Show (4:3)</PresentationFormat>
  <Paragraphs>149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BKM Essentials 10e PPT template</vt:lpstr>
      <vt:lpstr>BKM_PPT_Ch01_11e_NB</vt:lpstr>
      <vt:lpstr>Equation</vt:lpstr>
      <vt:lpstr>PowerPoint Presentation</vt:lpstr>
      <vt:lpstr>4.1 Investment Companies</vt:lpstr>
      <vt:lpstr>4.1 Investment Companies</vt:lpstr>
      <vt:lpstr>4.2 Types of Investment Companies</vt:lpstr>
      <vt:lpstr>4.2 Types of Investment Companies: Open vs. Closed</vt:lpstr>
      <vt:lpstr>4.2 Types of Investment Companies: Other </vt:lpstr>
      <vt:lpstr>4.3 Mutual Funds: Investment Policies </vt:lpstr>
      <vt:lpstr>4.3 Mutual Funds: Investment Policies Continued </vt:lpstr>
      <vt:lpstr>Table 4.1 U.S. Mutual Funds by Investment Classification</vt:lpstr>
      <vt:lpstr>4.4 Costs of Investing in Mutual Funds: Fee Structure</vt:lpstr>
      <vt:lpstr>Example 4.1: Fees</vt:lpstr>
      <vt:lpstr>4.4 Costs of Investing in Mutual Funds</vt:lpstr>
      <vt:lpstr>4.4 Costs of Investing in Mutual Funds HERE</vt:lpstr>
      <vt:lpstr>4.4 Costs of Investing in Mutual Funds</vt:lpstr>
      <vt:lpstr>Table 4.2 Costs on Investment Performance: Example</vt:lpstr>
      <vt:lpstr>4.5 Taxation of Mutual Fund Income</vt:lpstr>
      <vt:lpstr>4.5 Taxation of Mutual Fund Income</vt:lpstr>
      <vt:lpstr>4.6 Exchange-Traded Funds</vt:lpstr>
      <vt:lpstr>Figure 4.2 Assets in ETFs</vt:lpstr>
      <vt:lpstr>Figure 4.3 Investment Company Assets under Management</vt:lpstr>
      <vt:lpstr>4.7 Mutual Fund Investment Performance: Figure 4.4</vt:lpstr>
      <vt:lpstr>4.7 Mutual Fund Investment Performance Persistence</vt:lpstr>
      <vt:lpstr>4.8 Information on Mutual Funds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Administrator</cp:lastModifiedBy>
  <cp:revision>45</cp:revision>
  <dcterms:created xsi:type="dcterms:W3CDTF">2015-05-12T21:54:55Z</dcterms:created>
  <dcterms:modified xsi:type="dcterms:W3CDTF">2018-08-27T19:00:38Z</dcterms:modified>
</cp:coreProperties>
</file>