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7" r:id="rId20"/>
    <p:sldId id="274" r:id="rId21"/>
    <p:sldId id="275" r:id="rId22"/>
    <p:sldId id="276" r:id="rId23"/>
    <p:sldId id="277" r:id="rId24"/>
    <p:sldId id="278" r:id="rId25"/>
    <p:sldId id="290" r:id="rId26"/>
    <p:sldId id="288" r:id="rId27"/>
    <p:sldId id="28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4BEFF"/>
    <a:srgbClr val="A3A3A3"/>
    <a:srgbClr val="828282"/>
    <a:srgbClr val="3A3A3A"/>
    <a:srgbClr val="A0E6FF"/>
    <a:srgbClr val="14B9FF"/>
    <a:srgbClr val="000000"/>
    <a:srgbClr val="8CDCFF"/>
    <a:srgbClr val="6E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99" autoAdjust="0"/>
  </p:normalViewPr>
  <p:slideViewPr>
    <p:cSldViewPr>
      <p:cViewPr>
        <p:scale>
          <a:sx n="77" d="100"/>
          <a:sy n="77" d="100"/>
        </p:scale>
        <p:origin x="-2604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89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F94D-38D2-4693-A9A7-78A09C919C16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52810-DC70-4E96-BC3C-DB3D3AF0A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F12D734-7B4B-4CFC-B0E5-8C2C00231E8D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35F49AA-458C-46BC-BB63-88CBACD49A84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DACC3E3-903D-4A2C-BB10-DF7DF0119C83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6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AEFEF54-5FE0-4A40-B83A-F0B7EE2C34A0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16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32E9A71C-96C1-4BA3-B58E-E8404C31A5C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17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301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35F49AA-458C-46BC-BB63-88CBACD49A84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18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0438187-7FAB-441F-ADBD-6F619BC252D9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19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50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92D78D3-CDB6-477B-B8F8-97B1EB2483AD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20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92D78D3-CDB6-477B-B8F8-97B1EB2483AD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B869CA6-B1EF-49C9-8E38-367B906B4BE4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71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9F94524-ED14-4DF5-9827-8FB48065BC2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i="1" dirty="0" smtClean="0"/>
              <a:t>Think:  Do</a:t>
            </a:r>
            <a:r>
              <a:rPr lang="en-US" i="1" baseline="0" dirty="0" smtClean="0"/>
              <a:t> these </a:t>
            </a:r>
            <a:r>
              <a:rPr lang="en-US" i="1" dirty="0" smtClean="0"/>
              <a:t>look normally</a:t>
            </a:r>
            <a:r>
              <a:rPr lang="en-US" i="1" baseline="0" dirty="0" smtClean="0"/>
              <a:t> distributed?</a:t>
            </a:r>
          </a:p>
          <a:p>
            <a:endParaRPr lang="en-US" i="1" baseline="0" dirty="0" smtClean="0"/>
          </a:p>
          <a:p>
            <a:r>
              <a:rPr lang="en-US" i="0" baseline="0" dirty="0" smtClean="0"/>
              <a:t>Note:</a:t>
            </a:r>
            <a:r>
              <a:rPr lang="en-US" dirty="0">
                <a:ea typeface="ＭＳ Ｐゴシック" charset="0"/>
              </a:rPr>
              <a:t> You might wonder about the negative T-bill rates that show up in the frequency distribution above. T-bills did not make their debut until the 1940s. For earlier dates, commercial paper is used as the closest approximation to short-term risk-free rates. In a few instances they were issued slightly above par and thus yielded slightly negative rates. </a:t>
            </a:r>
            <a:endParaRPr lang="en-US" i="0" dirty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826" indent="-2857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810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9934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057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181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305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429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5553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DFDA9F-716A-EA43-B604-84AFEA7410C4}" type="slidenum">
              <a:rPr lang="en-US"/>
              <a:pPr eaLnBrk="1" hangingPunct="1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i="1" dirty="0" smtClean="0"/>
              <a:t>Think:  Do</a:t>
            </a:r>
            <a:r>
              <a:rPr lang="en-US" i="1" baseline="0" dirty="0" smtClean="0"/>
              <a:t> these </a:t>
            </a:r>
            <a:r>
              <a:rPr lang="en-US" i="1" dirty="0" smtClean="0"/>
              <a:t>look normally</a:t>
            </a:r>
            <a:r>
              <a:rPr lang="en-US" i="1" baseline="0" dirty="0" smtClean="0"/>
              <a:t> distributed?</a:t>
            </a:r>
          </a:p>
          <a:p>
            <a:endParaRPr lang="en-US" i="1" baseline="0" dirty="0" smtClean="0"/>
          </a:p>
          <a:p>
            <a:r>
              <a:rPr lang="en-US" i="0" baseline="0" dirty="0" smtClean="0"/>
              <a:t>Note:</a:t>
            </a:r>
            <a:r>
              <a:rPr lang="en-US" dirty="0">
                <a:ea typeface="ＭＳ Ｐゴシック" charset="0"/>
              </a:rPr>
              <a:t> You might wonder about the negative T-bill rates that show up in the frequency distribution above. T-bills did not make their debut until the 1940s. For earlier dates, commercial paper is used as the closest approximation to short-term risk-free rates. In a few instances they were issued slightly above par and thus yielded slightly negative rates. </a:t>
            </a:r>
            <a:endParaRPr lang="en-US" i="0" dirty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826" indent="-2857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810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9934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057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181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305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429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5553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DFDA9F-716A-EA43-B604-84AFEA7410C4}" type="slidenum">
              <a:rPr lang="en-US"/>
              <a:pPr eaLnBrk="1" hangingPunct="1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i="1" dirty="0" smtClean="0"/>
              <a:t>Think:  Does this look normally</a:t>
            </a:r>
            <a:r>
              <a:rPr lang="en-US" i="1" baseline="0" dirty="0" smtClean="0"/>
              <a:t> distributed?</a:t>
            </a:r>
            <a:endParaRPr lang="en-US" i="1" dirty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826" indent="-28570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2810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9934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057" indent="-228562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181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305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8429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5553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DFDA9F-716A-EA43-B604-84AFEA7410C4}" type="slidenum">
              <a:rPr lang="en-US"/>
              <a:pPr eaLnBrk="1" hangingPunct="1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42B3843-DFE6-4E86-9983-A92C6963427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27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325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BCBE1AD-E5EF-4CDF-9C22-4FF3D9864A58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28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4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8AFFB5D-2A26-470F-B0D1-EFC372B8D30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29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52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2AF9D29-E71E-4B55-BFAB-1772D3D2BE4C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30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6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CECCDA9-5E8C-4D1B-A726-4733E1DC21F3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73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AA8FF4A-880B-4A3D-B12D-12B7C1B2826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83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0422EB8-5077-46B9-B0F7-7898BCB930A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0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F159B95-54DA-4DC2-B59B-4152101621C6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0E19780-ACEA-48D9-93E7-7F151CFD075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8225DEB-0519-4B16-A275-970D1475370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8225DEB-0519-4B16-A275-970D1475370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DA98FC14-B87E-4354-93F5-AA2314A51FD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222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3B612892-5529-448D-8F66-FEE37B136B4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12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23A97B18-EAEC-4BA7-8F05-625F2FF0292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chemeClr val="accent5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3A3A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Eleventh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1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8572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5488"/>
            <a:ext cx="5111750" cy="4870675"/>
          </a:xfrm>
        </p:spPr>
        <p:txBody>
          <a:bodyPr/>
          <a:lstStyle>
            <a:lvl1pP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0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9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7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55488"/>
            <a:ext cx="2057400" cy="4870675"/>
          </a:xfrm>
        </p:spPr>
        <p:txBody>
          <a:bodyPr vert="eaVert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55488"/>
            <a:ext cx="6019800" cy="4870675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</a:t>
            </a:r>
            <a:r>
              <a:rPr lang="en-US" dirty="0" smtClean="0">
                <a:solidFill>
                  <a:srgbClr val="003366"/>
                </a:solidFill>
              </a:rPr>
              <a:t>2019 </a:t>
            </a:r>
            <a:r>
              <a:rPr lang="en-US" dirty="0" smtClean="0">
                <a:solidFill>
                  <a:srgbClr val="003366"/>
                </a:solidFill>
              </a:rPr>
              <a:t>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2018 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9863" y="1219200"/>
            <a:ext cx="9144000" cy="1524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>
                <a:solidFill>
                  <a:srgbClr val="D2F0FF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911E3C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" y="6496050"/>
            <a:ext cx="9114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Education. </a:t>
            </a:r>
            <a:r>
              <a:rPr lang="en-US" sz="11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All rights reserved. Authorized only for instructor use in the classroom.  No reproduction or further distribution permitted without the prior written consent of McGraw-Hill Education.</a:t>
            </a:r>
            <a:endParaRPr lang="en-US" sz="6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7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2F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629400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</a:t>
            </a:r>
            <a:endParaRPr lang="en-US" sz="10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6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>
              <a:buClr>
                <a:srgbClr val="C00000"/>
              </a:buClr>
            </a:pPr>
            <a:r>
              <a:rPr lang="en-US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5406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2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4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6096000"/>
            <a:ext cx="8610600" cy="407432"/>
          </a:xfrm>
          <a:prstGeom prst="rect">
            <a:avLst/>
          </a:prstGeom>
          <a:solidFill>
            <a:srgbClr val="911E3C"/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F497D">
                  <a:lumMod val="20000"/>
                  <a:lumOff val="8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8700" y="6134100"/>
            <a:ext cx="4305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INVESTMENTS</a:t>
            </a:r>
            <a:r>
              <a:rPr lang="en-US" sz="16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|</a:t>
            </a:r>
            <a:r>
              <a:rPr lang="en-US" sz="12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sz="14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BODIE, KANE, MARCUS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2540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800" kern="1200" smtClean="0">
          <a:solidFill>
            <a:srgbClr val="2540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smtClean="0">
          <a:solidFill>
            <a:srgbClr val="2540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smtClean="0">
          <a:solidFill>
            <a:srgbClr val="2540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>
          <a:solidFill>
            <a:srgbClr val="2540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4478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latin typeface="Helvetica" pitchFamily="34" charset="0"/>
              </a:rPr>
              <a:t>Risk, Return and the Historical Record</a:t>
            </a:r>
            <a:endParaRPr lang="en-US" sz="4400" dirty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Eleventh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922" y="1682008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Helvetica" pitchFamily="34" charset="0"/>
              </a:rPr>
              <a:t>5</a:t>
            </a:r>
            <a:endParaRPr lang="en-US" sz="20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661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Figure 5.1 Interest Rates, Inflation, and Real Interest Rates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58225" cy="4224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30033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01088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5.2 Inflation and The Real Rates of Interest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U.S. History of Interest Rates, Inflation, and Real Interest Rates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Since </a:t>
            </a:r>
            <a:r>
              <a:rPr lang="en-US" sz="2800" dirty="0" smtClean="0">
                <a:solidFill>
                  <a:srgbClr val="292934"/>
                </a:solidFill>
              </a:rPr>
              <a:t>the 1950s</a:t>
            </a:r>
            <a:r>
              <a:rPr lang="en-US" sz="2800" dirty="0">
                <a:solidFill>
                  <a:srgbClr val="292934"/>
                </a:solidFill>
              </a:rPr>
              <a:t>, nominal rates have increased roughly in tandem with inflation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1930s/1940s: </a:t>
            </a:r>
            <a:r>
              <a:rPr lang="en-US" sz="2800" dirty="0" smtClean="0">
                <a:solidFill>
                  <a:srgbClr val="292934"/>
                </a:solidFill>
              </a:rPr>
              <a:t>Volatile </a:t>
            </a:r>
            <a:r>
              <a:rPr lang="en-US" sz="2800" dirty="0">
                <a:solidFill>
                  <a:srgbClr val="292934"/>
                </a:solidFill>
              </a:rPr>
              <a:t>inflation affects real rates of return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85000"/>
              <a:buFont typeface="Arial" charset="0"/>
              <a:buNone/>
            </a:pPr>
            <a:endParaRPr lang="en-US" sz="24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56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5.3 Risk and Risk Premiums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43000"/>
            <a:ext cx="8839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Scenario Analysis and Probability Distributions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Scenario analysis: </a:t>
            </a:r>
            <a:r>
              <a:rPr lang="en-US" sz="2400" dirty="0" smtClean="0">
                <a:solidFill>
                  <a:srgbClr val="292934"/>
                </a:solidFill>
              </a:rPr>
              <a:t>Possible </a:t>
            </a:r>
            <a:r>
              <a:rPr lang="en-US" sz="2400" dirty="0">
                <a:solidFill>
                  <a:srgbClr val="292934"/>
                </a:solidFill>
              </a:rPr>
              <a:t>economic </a:t>
            </a:r>
            <a:r>
              <a:rPr lang="en-US" sz="2400" dirty="0" smtClean="0">
                <a:solidFill>
                  <a:srgbClr val="292934"/>
                </a:solidFill>
              </a:rPr>
              <a:t>scenarios; specify </a:t>
            </a:r>
            <a:r>
              <a:rPr lang="en-US" sz="2400" dirty="0">
                <a:solidFill>
                  <a:srgbClr val="292934"/>
                </a:solidFill>
              </a:rPr>
              <a:t>likelihood and </a:t>
            </a:r>
            <a:r>
              <a:rPr lang="en-US" sz="2400" dirty="0" smtClean="0">
                <a:solidFill>
                  <a:srgbClr val="292934"/>
                </a:solidFill>
              </a:rPr>
              <a:t>HPR</a:t>
            </a:r>
            <a:endParaRPr lang="en-US" sz="24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2400" dirty="0" smtClean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Probability </a:t>
            </a:r>
            <a:r>
              <a:rPr lang="en-US" sz="2400" dirty="0">
                <a:solidFill>
                  <a:srgbClr val="292934"/>
                </a:solidFill>
              </a:rPr>
              <a:t>distribution: </a:t>
            </a:r>
            <a:r>
              <a:rPr lang="en-US" sz="2400" dirty="0" smtClean="0">
                <a:solidFill>
                  <a:srgbClr val="292934"/>
                </a:solidFill>
              </a:rPr>
              <a:t>Possible </a:t>
            </a:r>
            <a:r>
              <a:rPr lang="en-US" sz="2400" dirty="0">
                <a:solidFill>
                  <a:srgbClr val="292934"/>
                </a:solidFill>
              </a:rPr>
              <a:t>outcomes with </a:t>
            </a:r>
            <a:r>
              <a:rPr lang="en-US" sz="2400" dirty="0" smtClean="0">
                <a:solidFill>
                  <a:srgbClr val="292934"/>
                </a:solidFill>
              </a:rPr>
              <a:t>probabilities</a:t>
            </a:r>
            <a:endParaRPr lang="en-US" sz="24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2400" dirty="0" smtClean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Expected </a:t>
            </a:r>
            <a:r>
              <a:rPr lang="en-US" sz="2400" dirty="0">
                <a:solidFill>
                  <a:srgbClr val="292934"/>
                </a:solidFill>
              </a:rPr>
              <a:t>return: </a:t>
            </a:r>
            <a:r>
              <a:rPr lang="en-US" sz="2400" dirty="0" smtClean="0">
                <a:solidFill>
                  <a:srgbClr val="292934"/>
                </a:solidFill>
              </a:rPr>
              <a:t>Mean </a:t>
            </a:r>
            <a:r>
              <a:rPr lang="en-US" sz="2400" dirty="0">
                <a:solidFill>
                  <a:srgbClr val="292934"/>
                </a:solidFill>
              </a:rPr>
              <a:t>value </a:t>
            </a:r>
            <a:endParaRPr lang="en-US" sz="2400" dirty="0" smtClean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2400" dirty="0" smtClean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Variance</a:t>
            </a:r>
            <a:r>
              <a:rPr lang="en-US" sz="2400" dirty="0">
                <a:solidFill>
                  <a:srgbClr val="292934"/>
                </a:solidFill>
              </a:rPr>
              <a:t>: </a:t>
            </a:r>
            <a:r>
              <a:rPr lang="en-US" sz="2400" dirty="0" smtClean="0">
                <a:solidFill>
                  <a:srgbClr val="292934"/>
                </a:solidFill>
              </a:rPr>
              <a:t>Expected </a:t>
            </a:r>
            <a:r>
              <a:rPr lang="en-US" sz="2400" dirty="0">
                <a:solidFill>
                  <a:srgbClr val="292934"/>
                </a:solidFill>
              </a:rPr>
              <a:t>value of squared deviation from mean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2400" dirty="0" smtClean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 smtClean="0">
                <a:solidFill>
                  <a:srgbClr val="292934"/>
                </a:solidFill>
              </a:rPr>
              <a:t>Standard </a:t>
            </a:r>
            <a:r>
              <a:rPr lang="en-US" sz="2400" dirty="0">
                <a:solidFill>
                  <a:srgbClr val="292934"/>
                </a:solidFill>
              </a:rPr>
              <a:t>deviation: </a:t>
            </a:r>
            <a:r>
              <a:rPr lang="en-US" sz="2400" dirty="0" smtClean="0">
                <a:solidFill>
                  <a:srgbClr val="292934"/>
                </a:solidFill>
              </a:rPr>
              <a:t>Square </a:t>
            </a:r>
            <a:r>
              <a:rPr lang="en-US" sz="2400" dirty="0">
                <a:solidFill>
                  <a:srgbClr val="292934"/>
                </a:solidFill>
              </a:rPr>
              <a:t>root of variance</a:t>
            </a:r>
          </a:p>
        </p:txBody>
      </p:sp>
    </p:spTree>
    <p:extLst>
      <p:ext uri="{BB962C8B-B14F-4D97-AF65-F5344CB8AC3E}">
        <p14:creationId xmlns:p14="http://schemas.microsoft.com/office/powerpoint/2010/main" val="41347320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153988"/>
            <a:ext cx="8686801" cy="83661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Spreadsheet 5.1 Scenario Analysis for the Stock Market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8" t="12315" r="-5628" b="-12315"/>
          <a:stretch/>
        </p:blipFill>
        <p:spPr bwMode="auto">
          <a:xfrm>
            <a:off x="380999" y="2209800"/>
            <a:ext cx="9148839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562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5.3 Risk and Risk Premiums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 Box 2"/>
              <p:cNvSpPr txBox="1">
                <a:spLocks noChangeArrowheads="1"/>
              </p:cNvSpPr>
              <p:nvPr/>
            </p:nvSpPr>
            <p:spPr bwMode="auto">
              <a:xfrm>
                <a:off x="457200" y="1143000"/>
                <a:ext cx="8534400" cy="487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000" tIns="45000" rIns="90000" bIns="45000"/>
              <a:lstStyle>
                <a:lvl1pPr marL="182563" indent="-180975" eaLnBrk="0"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1pPr>
                <a:lvl2pPr marL="457200" indent="-180975" eaLnBrk="0"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2pPr>
                <a:lvl3pPr eaLnBrk="0"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3pPr>
                <a:lvl4pPr eaLnBrk="0"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4pPr>
                <a:lvl5pPr eaLnBrk="0"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57200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57200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57200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57200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0000"/>
                  </a:buClr>
                  <a:buSzPct val="85000"/>
                  <a:buFont typeface="Arial" charset="0"/>
                  <a:buChar char="•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r>
                  <a:rPr lang="en-US" sz="3200" dirty="0" smtClean="0">
                    <a:solidFill>
                      <a:srgbClr val="292934"/>
                    </a:solidFill>
                  </a:rPr>
                  <a:t>The Normal Distribution</a:t>
                </a:r>
              </a:p>
              <a:p>
                <a:pPr lvl="1" ea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0000"/>
                  </a:buClr>
                  <a:buSzPct val="85000"/>
                  <a:buFont typeface="Arial" charset="0"/>
                  <a:buChar char="•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endParaRPr lang="en-US" sz="2800" dirty="0" smtClean="0">
                  <a:solidFill>
                    <a:srgbClr val="292934"/>
                  </a:solidFill>
                </a:endParaRPr>
              </a:p>
              <a:p>
                <a:pPr lvl="1" ea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0000"/>
                  </a:buClr>
                  <a:buSzPct val="85000"/>
                  <a:buFont typeface="Arial" charset="0"/>
                  <a:buChar char="•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r>
                  <a:rPr lang="en-US" sz="2800" dirty="0" smtClean="0">
                    <a:solidFill>
                      <a:srgbClr val="292934"/>
                    </a:solidFill>
                  </a:rPr>
                  <a:t>Transform </a:t>
                </a:r>
                <a:r>
                  <a:rPr lang="en-US" sz="2800" dirty="0">
                    <a:solidFill>
                      <a:srgbClr val="292934"/>
                    </a:solidFill>
                  </a:rPr>
                  <a:t>normally distributed return into standard deviation score</a:t>
                </a:r>
                <a:r>
                  <a:rPr lang="en-US" sz="2800" dirty="0" smtClean="0">
                    <a:solidFill>
                      <a:srgbClr val="292934"/>
                    </a:solidFill>
                  </a:rPr>
                  <a:t>:</a:t>
                </a:r>
              </a:p>
              <a:p>
                <a:pPr marL="914400" lvl="2" indent="0" ea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0000"/>
                  </a:buClr>
                  <a:buSzPct val="8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𝑠𝑟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292934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292934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292934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𝐸</m:t>
                          </m:r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292934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292934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292934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292934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292934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292934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 smtClean="0">
                  <a:solidFill>
                    <a:srgbClr val="292934"/>
                  </a:solidFill>
                </a:endParaRPr>
              </a:p>
              <a:p>
                <a:pPr lvl="1" ea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0000"/>
                  </a:buClr>
                  <a:buSzPct val="85000"/>
                  <a:buFont typeface="Arial" charset="0"/>
                  <a:buChar char="•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endParaRPr lang="en-US" sz="2800" dirty="0" smtClean="0">
                  <a:solidFill>
                    <a:srgbClr val="292934"/>
                  </a:solidFill>
                </a:endParaRPr>
              </a:p>
              <a:p>
                <a:pPr lvl="1" ea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0000"/>
                  </a:buClr>
                  <a:buSzPct val="85000"/>
                  <a:buFont typeface="Arial" charset="0"/>
                  <a:buChar char="•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r>
                  <a:rPr lang="en-US" sz="2800" dirty="0" smtClean="0">
                    <a:solidFill>
                      <a:srgbClr val="292934"/>
                    </a:solidFill>
                  </a:rPr>
                  <a:t>Original </a:t>
                </a:r>
                <a:r>
                  <a:rPr lang="en-US" sz="2800" dirty="0">
                    <a:solidFill>
                      <a:srgbClr val="292934"/>
                    </a:solidFill>
                  </a:rPr>
                  <a:t>return, given standard normal return</a:t>
                </a:r>
                <a:r>
                  <a:rPr lang="en-US" sz="2800" dirty="0" smtClean="0">
                    <a:solidFill>
                      <a:srgbClr val="292934"/>
                    </a:solidFill>
                  </a:rPr>
                  <a:t>:</a:t>
                </a:r>
              </a:p>
              <a:p>
                <a:pPr marL="914400" lvl="2" indent="0" ea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0000"/>
                  </a:buClr>
                  <a:buSzPct val="8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292934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92934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92934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rgbClr val="292934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𝑠𝑟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292934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292934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292934"/>
                  </a:solidFill>
                </a:endParaRPr>
              </a:p>
              <a:p>
                <a:pPr marL="276225" lvl="1" indent="0" ea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0000"/>
                  </a:buClr>
                  <a:buSzPct val="8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endParaRPr lang="en-US" sz="2800" dirty="0">
                  <a:solidFill>
                    <a:srgbClr val="292934"/>
                  </a:solidFill>
                </a:endParaRPr>
              </a:p>
              <a:p>
                <a:pPr lvl="1" ea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0000"/>
                  </a:buClr>
                  <a:buSzPct val="85000"/>
                  <a:buFont typeface="Arial" charset="0"/>
                  <a:buChar char="•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endParaRPr lang="en-US" sz="3200" dirty="0" smtClean="0">
                  <a:solidFill>
                    <a:srgbClr val="292934"/>
                  </a:solidFill>
                </a:endParaRPr>
              </a:p>
              <a:p>
                <a:pPr marL="0" lvl="1" indent="0" ea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0000"/>
                  </a:buClr>
                  <a:buSzPct val="8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endParaRPr lang="en-US" sz="3200" dirty="0">
                  <a:solidFill>
                    <a:srgbClr val="292934"/>
                  </a:solidFill>
                </a:endParaRPr>
              </a:p>
              <a:p>
                <a:pPr marL="0" lvl="1" indent="0" ea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>
                    <a:srgbClr val="C00000"/>
                  </a:buClr>
                  <a:buSzPct val="85000"/>
                  <a:tabLst>
                    <a:tab pos="723900" algn="l"/>
                    <a:tab pos="1447800" algn="l"/>
                    <a:tab pos="2171700" algn="l"/>
                    <a:tab pos="2895600" algn="l"/>
                    <a:tab pos="3619500" algn="l"/>
                    <a:tab pos="4343400" algn="l"/>
                    <a:tab pos="5067300" algn="l"/>
                    <a:tab pos="5791200" algn="l"/>
                    <a:tab pos="6515100" algn="l"/>
                    <a:tab pos="7239000" algn="l"/>
                    <a:tab pos="7962900" algn="l"/>
                    <a:tab pos="8686800" algn="l"/>
                  </a:tabLst>
                </a:pPr>
                <a:endParaRPr lang="en-US" sz="3200" dirty="0">
                  <a:solidFill>
                    <a:srgbClr val="292934"/>
                  </a:solidFill>
                </a:endParaRPr>
              </a:p>
            </p:txBody>
          </p:sp>
        </mc:Choice>
        <mc:Fallback xmlns="">
          <p:sp>
            <p:nvSpPr>
              <p:cNvPr id="205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143000"/>
                <a:ext cx="8534400" cy="4876800"/>
              </a:xfrm>
              <a:prstGeom prst="rect">
                <a:avLst/>
              </a:prstGeom>
              <a:blipFill rotWithShape="1">
                <a:blip r:embed="rId3"/>
                <a:stretch>
                  <a:fillRect l="-1286" t="-17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992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Figure 5.2 Normal Distribution r = 10% and </a:t>
            </a:r>
            <a:r>
              <a:rPr lang="el-GR" sz="3200" dirty="0" smtClean="0">
                <a:solidFill>
                  <a:srgbClr val="0B5B7F"/>
                </a:solidFill>
              </a:rPr>
              <a:t>σ</a:t>
            </a:r>
            <a:r>
              <a:rPr lang="en-US" sz="3200" dirty="0" smtClean="0">
                <a:solidFill>
                  <a:srgbClr val="0B5B7F"/>
                </a:solidFill>
              </a:rPr>
              <a:t> = 20%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370013"/>
            <a:ext cx="8747642" cy="457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686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5.3 Risk and Risk Premiums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Normality over Time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When </a:t>
            </a:r>
            <a:r>
              <a:rPr lang="en-US" sz="2800" dirty="0" smtClean="0">
                <a:solidFill>
                  <a:srgbClr val="292934"/>
                </a:solidFill>
              </a:rPr>
              <a:t>returns over </a:t>
            </a:r>
            <a:r>
              <a:rPr lang="en-US" sz="2800" dirty="0">
                <a:solidFill>
                  <a:srgbClr val="292934"/>
                </a:solidFill>
              </a:rPr>
              <a:t>very short time </a:t>
            </a:r>
            <a:r>
              <a:rPr lang="en-US" sz="2800" dirty="0" smtClean="0">
                <a:solidFill>
                  <a:srgbClr val="292934"/>
                </a:solidFill>
              </a:rPr>
              <a:t>periods are </a:t>
            </a:r>
            <a:r>
              <a:rPr lang="en-US" sz="2800" dirty="0">
                <a:solidFill>
                  <a:srgbClr val="292934"/>
                </a:solidFill>
              </a:rPr>
              <a:t>normally distributed, HPRs up to 1 month can be treated as normal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Use continuously compounded rates </a:t>
            </a:r>
            <a:r>
              <a:rPr lang="en-US" sz="2800" dirty="0" smtClean="0">
                <a:solidFill>
                  <a:srgbClr val="292934"/>
                </a:solidFill>
              </a:rPr>
              <a:t>where </a:t>
            </a:r>
            <a:r>
              <a:rPr lang="en-US" sz="2800" dirty="0">
                <a:solidFill>
                  <a:srgbClr val="292934"/>
                </a:solidFill>
              </a:rPr>
              <a:t>normality plays crucial role</a:t>
            </a:r>
          </a:p>
        </p:txBody>
      </p:sp>
    </p:spTree>
    <p:extLst>
      <p:ext uri="{BB962C8B-B14F-4D97-AF65-F5344CB8AC3E}">
        <p14:creationId xmlns:p14="http://schemas.microsoft.com/office/powerpoint/2010/main" val="749659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5.3 Risk and Risk Premiums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457200" y="1155700"/>
            <a:ext cx="85344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Deviation from Normality and Value at Risk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Kurtosis: </a:t>
            </a:r>
            <a:r>
              <a:rPr lang="en-US" sz="2400" dirty="0" smtClean="0">
                <a:solidFill>
                  <a:srgbClr val="292934"/>
                </a:solidFill>
              </a:rPr>
              <a:t>Measure </a:t>
            </a:r>
            <a:r>
              <a:rPr lang="en-US" sz="2400" dirty="0">
                <a:solidFill>
                  <a:srgbClr val="292934"/>
                </a:solidFill>
              </a:rPr>
              <a:t>of fatness of tails of probability </a:t>
            </a:r>
            <a:r>
              <a:rPr lang="en-US" sz="2400" dirty="0" smtClean="0">
                <a:solidFill>
                  <a:srgbClr val="292934"/>
                </a:solidFill>
              </a:rPr>
              <a:t>distribution; </a:t>
            </a:r>
            <a:r>
              <a:rPr lang="en-US" sz="2400" dirty="0">
                <a:solidFill>
                  <a:srgbClr val="292934"/>
                </a:solidFill>
              </a:rPr>
              <a:t>indicates likelihood of extreme outcomes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Skew: </a:t>
            </a:r>
            <a:r>
              <a:rPr lang="en-US" sz="2400" dirty="0" smtClean="0">
                <a:solidFill>
                  <a:srgbClr val="292934"/>
                </a:solidFill>
              </a:rPr>
              <a:t>Measure </a:t>
            </a:r>
            <a:r>
              <a:rPr lang="en-US" sz="2400" dirty="0">
                <a:solidFill>
                  <a:srgbClr val="292934"/>
                </a:solidFill>
              </a:rPr>
              <a:t>of asymmetry of probability distribution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Using Time Series of Return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Scenario analysis derived from sample history of returns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400" dirty="0">
                <a:solidFill>
                  <a:srgbClr val="292934"/>
                </a:solidFill>
              </a:rPr>
              <a:t>Variance and standard deviation estimates from time series of returns: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245100"/>
            <a:ext cx="77247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639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5.3 Risk and Risk Premiums: Value at Risk</a:t>
            </a:r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457200" y="2057400"/>
            <a:ext cx="8534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>
                <a:solidFill>
                  <a:srgbClr val="292934"/>
                </a:solidFill>
              </a:rPr>
              <a:t>Value </a:t>
            </a:r>
            <a:r>
              <a:rPr lang="en-US" sz="3200" dirty="0">
                <a:solidFill>
                  <a:srgbClr val="292934"/>
                </a:solidFill>
              </a:rPr>
              <a:t>at </a:t>
            </a:r>
            <a:r>
              <a:rPr lang="en-US" sz="3200" dirty="0" smtClean="0">
                <a:solidFill>
                  <a:srgbClr val="292934"/>
                </a:solidFill>
              </a:rPr>
              <a:t>risk </a:t>
            </a:r>
            <a:r>
              <a:rPr lang="en-US" sz="3200" dirty="0">
                <a:solidFill>
                  <a:srgbClr val="292934"/>
                </a:solidFill>
              </a:rPr>
              <a:t>(</a:t>
            </a:r>
            <a:r>
              <a:rPr lang="en-US" sz="3200" dirty="0" err="1">
                <a:solidFill>
                  <a:srgbClr val="292934"/>
                </a:solidFill>
              </a:rPr>
              <a:t>VaR</a:t>
            </a:r>
            <a:r>
              <a:rPr lang="en-US" sz="3200" dirty="0">
                <a:solidFill>
                  <a:srgbClr val="292934"/>
                </a:solidFill>
              </a:rPr>
              <a:t>): </a:t>
            </a:r>
            <a:endParaRPr lang="en-US" sz="2800" dirty="0" smtClean="0">
              <a:solidFill>
                <a:srgbClr val="292934"/>
              </a:solidFill>
            </a:endParaRPr>
          </a:p>
          <a:p>
            <a:pPr lvl="2" eaLnBrk="1"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solidFill>
                  <a:srgbClr val="292934"/>
                </a:solidFill>
              </a:rPr>
              <a:t>Measure </a:t>
            </a:r>
            <a:r>
              <a:rPr lang="en-US" sz="2800" dirty="0">
                <a:solidFill>
                  <a:srgbClr val="292934"/>
                </a:solidFill>
              </a:rPr>
              <a:t>of downside </a:t>
            </a:r>
            <a:r>
              <a:rPr lang="en-US" sz="2800" dirty="0" smtClean="0">
                <a:solidFill>
                  <a:srgbClr val="292934"/>
                </a:solidFill>
              </a:rPr>
              <a:t>risk</a:t>
            </a:r>
          </a:p>
          <a:p>
            <a:pPr lvl="2" eaLnBrk="1"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solidFill>
                  <a:srgbClr val="292934"/>
                </a:solidFill>
              </a:rPr>
              <a:t>Worst </a:t>
            </a:r>
            <a:r>
              <a:rPr lang="en-US" sz="2800" dirty="0">
                <a:solidFill>
                  <a:srgbClr val="292934"/>
                </a:solidFill>
              </a:rPr>
              <a:t>loss </a:t>
            </a:r>
            <a:r>
              <a:rPr lang="en-US" sz="2800" dirty="0" smtClean="0">
                <a:solidFill>
                  <a:srgbClr val="292934"/>
                </a:solidFill>
              </a:rPr>
              <a:t>with </a:t>
            </a:r>
            <a:r>
              <a:rPr lang="en-US" sz="2800" dirty="0">
                <a:solidFill>
                  <a:srgbClr val="292934"/>
                </a:solidFill>
              </a:rPr>
              <a:t>given probability, usually 5</a:t>
            </a:r>
            <a:r>
              <a:rPr lang="en-US" sz="2800" dirty="0" smtClean="0">
                <a:solidFill>
                  <a:srgbClr val="292934"/>
                </a:solidFill>
              </a:rPr>
              <a:t>%</a:t>
            </a:r>
          </a:p>
          <a:p>
            <a:pPr marL="0" lvl="1" indent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400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5.3 Risk and Risk Premiums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Risk Premiums and Risk Aversion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Risk-free rate: </a:t>
            </a:r>
            <a:r>
              <a:rPr lang="en-US" sz="2800" dirty="0" smtClean="0">
                <a:solidFill>
                  <a:srgbClr val="292934"/>
                </a:solidFill>
              </a:rPr>
              <a:t>Rate </a:t>
            </a:r>
            <a:r>
              <a:rPr lang="en-US" sz="2800" dirty="0">
                <a:solidFill>
                  <a:srgbClr val="292934"/>
                </a:solidFill>
              </a:rPr>
              <a:t>of return that can be earned with certainty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Risk premium: </a:t>
            </a:r>
            <a:r>
              <a:rPr lang="en-US" sz="2800" dirty="0" smtClean="0">
                <a:solidFill>
                  <a:srgbClr val="292934"/>
                </a:solidFill>
              </a:rPr>
              <a:t>Expected </a:t>
            </a:r>
            <a:r>
              <a:rPr lang="en-US" sz="2800" dirty="0">
                <a:solidFill>
                  <a:srgbClr val="292934"/>
                </a:solidFill>
              </a:rPr>
              <a:t>return in excess of that on risk-free securities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Excess return: </a:t>
            </a:r>
            <a:r>
              <a:rPr lang="en-US" sz="2800" dirty="0" smtClean="0">
                <a:solidFill>
                  <a:srgbClr val="292934"/>
                </a:solidFill>
              </a:rPr>
              <a:t>Rate </a:t>
            </a:r>
            <a:r>
              <a:rPr lang="en-US" sz="2800" dirty="0">
                <a:solidFill>
                  <a:srgbClr val="292934"/>
                </a:solidFill>
              </a:rPr>
              <a:t>of return in excess of risk-free rate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Risk aversion: </a:t>
            </a:r>
            <a:r>
              <a:rPr lang="en-US" sz="2800" dirty="0" smtClean="0">
                <a:solidFill>
                  <a:srgbClr val="292934"/>
                </a:solidFill>
              </a:rPr>
              <a:t>Reluctance </a:t>
            </a:r>
            <a:r>
              <a:rPr lang="en-US" sz="2800" dirty="0">
                <a:solidFill>
                  <a:srgbClr val="292934"/>
                </a:solidFill>
              </a:rPr>
              <a:t>to accept risk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Price of risk: </a:t>
            </a:r>
            <a:r>
              <a:rPr lang="en-US" sz="2800" dirty="0" smtClean="0">
                <a:solidFill>
                  <a:srgbClr val="292934"/>
                </a:solidFill>
              </a:rPr>
              <a:t>Ratio </a:t>
            </a:r>
            <a:r>
              <a:rPr lang="en-US" sz="2800" dirty="0">
                <a:solidFill>
                  <a:srgbClr val="292934"/>
                </a:solidFill>
              </a:rPr>
              <a:t>of risk premium to variance</a:t>
            </a:r>
          </a:p>
        </p:txBody>
      </p:sp>
    </p:spTree>
    <p:extLst>
      <p:ext uri="{BB962C8B-B14F-4D97-AF65-F5344CB8AC3E}">
        <p14:creationId xmlns:p14="http://schemas.microsoft.com/office/powerpoint/2010/main" val="1066739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5.1 Rates of Return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Holding-Period </a:t>
            </a:r>
            <a:r>
              <a:rPr lang="en-US" sz="3200" dirty="0">
                <a:solidFill>
                  <a:srgbClr val="292934"/>
                </a:solidFill>
              </a:rPr>
              <a:t>Return (HPR)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Rate of return over given investment </a:t>
            </a:r>
            <a:r>
              <a:rPr lang="en-US" sz="2800" dirty="0" smtClean="0">
                <a:solidFill>
                  <a:srgbClr val="292934"/>
                </a:solidFill>
              </a:rPr>
              <a:t>period</a:t>
            </a:r>
            <a:endParaRPr lang="en-US" sz="2800" dirty="0">
              <a:solidFill>
                <a:srgbClr val="292934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900560"/>
              </p:ext>
            </p:extLst>
          </p:nvPr>
        </p:nvGraphicFramePr>
        <p:xfrm>
          <a:off x="2716212" y="2590800"/>
          <a:ext cx="3711575" cy="3676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4" imgW="1333440" imgH="1320480" progId="Equation.DSMT4">
                  <p:embed/>
                </p:oleObj>
              </mc:Choice>
              <mc:Fallback>
                <p:oleObj name="Equation" r:id="rId4" imgW="1333440" imgH="1320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6212" y="2590800"/>
                        <a:ext cx="3711575" cy="3676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13871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5.3 Risk and Risk Premiums: Sharpe Ratios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The Sharpe (Reward-to-Volatility) Ratio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Ratio of portfolio risk premium to standard deviation</a:t>
            </a:r>
          </a:p>
          <a:p>
            <a:pPr eaLnBrk="1" hangingPunct="1">
              <a:lnSpc>
                <a:spcPct val="100000"/>
              </a:lnSpc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Mean-Variance Analysis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Ranking portfolios by Sharpe ratios</a:t>
            </a:r>
            <a:endParaRPr lang="en-US" sz="2800" dirty="0">
              <a:solidFill>
                <a:srgbClr val="292934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454276"/>
              </p:ext>
            </p:extLst>
          </p:nvPr>
        </p:nvGraphicFramePr>
        <p:xfrm>
          <a:off x="1524000" y="3962400"/>
          <a:ext cx="5689600" cy="2410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4" imgW="3327120" imgH="1409400" progId="Equation.DSMT4">
                  <p:embed/>
                </p:oleObj>
              </mc:Choice>
              <mc:Fallback>
                <p:oleObj name="Equation" r:id="rId4" imgW="332712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3962400"/>
                        <a:ext cx="5689600" cy="2410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8529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1" y="152400"/>
            <a:ext cx="8991600" cy="836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400" dirty="0" smtClean="0">
                <a:solidFill>
                  <a:srgbClr val="0B5B7F"/>
                </a:solidFill>
              </a:rPr>
              <a:t>Table 5.5: Excess Returns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879164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7324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5.4 The Historical Record: World Portfolios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52400" y="1295400"/>
            <a:ext cx="8686800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World Large </a:t>
            </a:r>
            <a:r>
              <a:rPr lang="en-US" sz="2800" dirty="0">
                <a:solidFill>
                  <a:srgbClr val="292934"/>
                </a:solidFill>
              </a:rPr>
              <a:t>stocks: </a:t>
            </a:r>
            <a:r>
              <a:rPr lang="en-US" sz="2800" dirty="0" smtClean="0">
                <a:solidFill>
                  <a:srgbClr val="292934"/>
                </a:solidFill>
              </a:rPr>
              <a:t>24 developed </a:t>
            </a:r>
            <a:r>
              <a:rPr lang="en-US" sz="2800" dirty="0">
                <a:solidFill>
                  <a:srgbClr val="292934"/>
                </a:solidFill>
              </a:rPr>
              <a:t>countries</a:t>
            </a:r>
            <a:r>
              <a:rPr lang="en-US" sz="2800" dirty="0" smtClean="0">
                <a:solidFill>
                  <a:srgbClr val="292934"/>
                </a:solidFill>
              </a:rPr>
              <a:t>, ~6000 </a:t>
            </a:r>
            <a:r>
              <a:rPr lang="en-US" sz="2800" dirty="0">
                <a:solidFill>
                  <a:srgbClr val="292934"/>
                </a:solidFill>
              </a:rPr>
              <a:t>stocks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U.S. </a:t>
            </a:r>
            <a:r>
              <a:rPr lang="en-US" sz="2800" dirty="0" smtClean="0">
                <a:solidFill>
                  <a:srgbClr val="292934"/>
                </a:solidFill>
              </a:rPr>
              <a:t>large </a:t>
            </a:r>
            <a:r>
              <a:rPr lang="en-US" sz="2800" dirty="0">
                <a:solidFill>
                  <a:srgbClr val="292934"/>
                </a:solidFill>
              </a:rPr>
              <a:t>stocks: Standard </a:t>
            </a:r>
            <a:r>
              <a:rPr lang="en-US" sz="2800" dirty="0" smtClean="0">
                <a:solidFill>
                  <a:srgbClr val="292934"/>
                </a:solidFill>
              </a:rPr>
              <a:t>&amp; Poor's </a:t>
            </a:r>
            <a:r>
              <a:rPr lang="en-US" sz="2800" dirty="0">
                <a:solidFill>
                  <a:srgbClr val="292934"/>
                </a:solidFill>
              </a:rPr>
              <a:t>500 largest </a:t>
            </a:r>
            <a:r>
              <a:rPr lang="en-US" sz="2800" dirty="0" smtClean="0">
                <a:solidFill>
                  <a:srgbClr val="292934"/>
                </a:solidFill>
              </a:rPr>
              <a:t>cap</a:t>
            </a:r>
            <a:endParaRPr lang="en-US" sz="28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U.S. </a:t>
            </a:r>
            <a:r>
              <a:rPr lang="en-US" sz="2800" dirty="0" smtClean="0">
                <a:solidFill>
                  <a:srgbClr val="292934"/>
                </a:solidFill>
              </a:rPr>
              <a:t>small </a:t>
            </a:r>
            <a:r>
              <a:rPr lang="en-US" sz="2800" dirty="0">
                <a:solidFill>
                  <a:srgbClr val="292934"/>
                </a:solidFill>
              </a:rPr>
              <a:t>stocks: </a:t>
            </a:r>
            <a:r>
              <a:rPr lang="en-US" sz="2800" dirty="0" smtClean="0">
                <a:solidFill>
                  <a:srgbClr val="292934"/>
                </a:solidFill>
              </a:rPr>
              <a:t>Smallest </a:t>
            </a:r>
            <a:r>
              <a:rPr lang="en-US" sz="2800" dirty="0">
                <a:solidFill>
                  <a:srgbClr val="292934"/>
                </a:solidFill>
              </a:rPr>
              <a:t>20% </a:t>
            </a:r>
            <a:r>
              <a:rPr lang="en-US" sz="2800" dirty="0" smtClean="0">
                <a:solidFill>
                  <a:srgbClr val="292934"/>
                </a:solidFill>
              </a:rPr>
              <a:t>on NYSE</a:t>
            </a:r>
            <a:r>
              <a:rPr lang="en-US" sz="2800" dirty="0">
                <a:solidFill>
                  <a:srgbClr val="292934"/>
                </a:solidFill>
              </a:rPr>
              <a:t>, NASDAQ, and Amex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World bonds: </a:t>
            </a:r>
            <a:r>
              <a:rPr lang="en-US" sz="2800" dirty="0" smtClean="0">
                <a:solidFill>
                  <a:srgbClr val="292934"/>
                </a:solidFill>
              </a:rPr>
              <a:t>Same </a:t>
            </a:r>
            <a:r>
              <a:rPr lang="en-US" sz="2800" dirty="0">
                <a:solidFill>
                  <a:srgbClr val="292934"/>
                </a:solidFill>
              </a:rPr>
              <a:t>countries as </a:t>
            </a:r>
            <a:r>
              <a:rPr lang="en-US" sz="2800" dirty="0" smtClean="0">
                <a:solidFill>
                  <a:srgbClr val="292934"/>
                </a:solidFill>
              </a:rPr>
              <a:t>World Large </a:t>
            </a:r>
            <a:r>
              <a:rPr lang="en-US" sz="2800" dirty="0">
                <a:solidFill>
                  <a:srgbClr val="292934"/>
                </a:solidFill>
              </a:rPr>
              <a:t>stocks</a:t>
            </a:r>
          </a:p>
          <a:p>
            <a:pPr lvl="1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U.S. Treasury bonds: </a:t>
            </a:r>
            <a:r>
              <a:rPr lang="en-US" sz="2800" dirty="0" smtClean="0">
                <a:solidFill>
                  <a:srgbClr val="292934"/>
                </a:solidFill>
              </a:rPr>
              <a:t>Barclay's </a:t>
            </a:r>
            <a:r>
              <a:rPr lang="en-US" sz="2800" dirty="0">
                <a:solidFill>
                  <a:srgbClr val="292934"/>
                </a:solidFill>
              </a:rPr>
              <a:t>Long-Term </a:t>
            </a:r>
            <a:r>
              <a:rPr lang="en-US" sz="2800" dirty="0" smtClean="0">
                <a:solidFill>
                  <a:srgbClr val="292934"/>
                </a:solidFill>
              </a:rPr>
              <a:t>Treasury </a:t>
            </a:r>
            <a:r>
              <a:rPr lang="en-US" sz="2800" dirty="0">
                <a:solidFill>
                  <a:srgbClr val="292934"/>
                </a:solidFill>
              </a:rPr>
              <a:t>Bond Index</a:t>
            </a:r>
          </a:p>
        </p:txBody>
      </p:sp>
    </p:spTree>
    <p:extLst>
      <p:ext uri="{BB962C8B-B14F-4D97-AF65-F5344CB8AC3E}">
        <p14:creationId xmlns:p14="http://schemas.microsoft.com/office/powerpoint/2010/main" val="22081587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15400" cy="836426"/>
          </a:xfrm>
        </p:spPr>
        <p:txBody>
          <a:bodyPr>
            <a:normAutofit/>
          </a:bodyPr>
          <a:lstStyle/>
          <a:p>
            <a:r>
              <a:rPr lang="en-US" dirty="0" smtClean="0"/>
              <a:t>Table 5.3: Historical Return and Risk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8677275" cy="2587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0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800" dirty="0">
                <a:latin typeface="Constantia" charset="0"/>
              </a:rPr>
              <a:t>Historic </a:t>
            </a:r>
            <a:r>
              <a:rPr lang="en-US" sz="3800" dirty="0" smtClean="0">
                <a:latin typeface="Constantia" charset="0"/>
              </a:rPr>
              <a:t>Returns: Treasury Bills</a:t>
            </a:r>
            <a:endParaRPr lang="en-US" sz="3800" dirty="0">
              <a:latin typeface="Constantia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400800" cy="4659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629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800" dirty="0">
                <a:latin typeface="Constantia" charset="0"/>
              </a:rPr>
              <a:t>Historic </a:t>
            </a:r>
            <a:r>
              <a:rPr lang="en-US" sz="3800" dirty="0" smtClean="0">
                <a:latin typeface="Constantia" charset="0"/>
              </a:rPr>
              <a:t>Returns: Treasury Bonds</a:t>
            </a:r>
            <a:endParaRPr lang="en-US" sz="3800" dirty="0">
              <a:latin typeface="Constantia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32703"/>
            <a:ext cx="7010400" cy="500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177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800" dirty="0">
                <a:latin typeface="Constantia" charset="0"/>
              </a:rPr>
              <a:t>Historic </a:t>
            </a:r>
            <a:r>
              <a:rPr lang="en-US" sz="3800" dirty="0" smtClean="0">
                <a:latin typeface="Constantia" charset="0"/>
              </a:rPr>
              <a:t>Returns: Equity Markets</a:t>
            </a:r>
            <a:endParaRPr lang="en-US" sz="3800" dirty="0">
              <a:latin typeface="Constantia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7982327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574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34938"/>
            <a:ext cx="8915400" cy="83661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0B5B7F"/>
                </a:solidFill>
              </a:rPr>
              <a:t>5.5 Asset Allocation across Portfolios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3048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Asset Allocation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Portfolio choice among broad investment classes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Complete Portfolio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Entire </a:t>
            </a:r>
            <a:r>
              <a:rPr lang="en-US" sz="2800" dirty="0" smtClean="0">
                <a:solidFill>
                  <a:srgbClr val="292934"/>
                </a:solidFill>
              </a:rPr>
              <a:t>portfolio, </a:t>
            </a:r>
            <a:r>
              <a:rPr lang="en-US" sz="2800" dirty="0">
                <a:solidFill>
                  <a:srgbClr val="292934"/>
                </a:solidFill>
              </a:rPr>
              <a:t>including risky and </a:t>
            </a:r>
            <a:r>
              <a:rPr lang="en-US" sz="2800" dirty="0" smtClean="0">
                <a:solidFill>
                  <a:srgbClr val="292934"/>
                </a:solidFill>
              </a:rPr>
              <a:t>risk-free </a:t>
            </a:r>
            <a:r>
              <a:rPr lang="en-US" sz="2800" dirty="0">
                <a:solidFill>
                  <a:srgbClr val="292934"/>
                </a:solidFill>
              </a:rPr>
              <a:t>assets</a:t>
            </a:r>
          </a:p>
          <a:p>
            <a:pPr eaLnBrk="1" hangingPunct="1">
              <a:lnSpc>
                <a:spcPct val="100000"/>
              </a:lnSpc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Capital Allocation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Choice between risky and risk-free assets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2400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87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The Risk-Free Asset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Treasury bonds (still affected by inflation)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Price-indexed government </a:t>
            </a:r>
            <a:r>
              <a:rPr lang="en-US" sz="2800" dirty="0" smtClean="0">
                <a:solidFill>
                  <a:srgbClr val="292934"/>
                </a:solidFill>
              </a:rPr>
              <a:t>bonds</a:t>
            </a:r>
            <a:endParaRPr lang="en-US" sz="2800" dirty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Money market instruments effectively risk-free</a:t>
            </a:r>
          </a:p>
          <a:p>
            <a:pPr lvl="1" eaLnBrk="1" hangingPunct="1">
              <a:lnSpc>
                <a:spcPct val="100000"/>
              </a:lnSpc>
              <a:spcAft>
                <a:spcPts val="1138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Risk of </a:t>
            </a:r>
            <a:r>
              <a:rPr lang="en-US" sz="2800" dirty="0" smtClean="0">
                <a:solidFill>
                  <a:srgbClr val="292934"/>
                </a:solidFill>
              </a:rPr>
              <a:t>CDs and </a:t>
            </a:r>
            <a:r>
              <a:rPr lang="en-US" sz="2800" dirty="0">
                <a:solidFill>
                  <a:srgbClr val="292934"/>
                </a:solidFill>
              </a:rPr>
              <a:t>commercial </a:t>
            </a:r>
            <a:r>
              <a:rPr lang="en-US" sz="2800" dirty="0" smtClean="0">
                <a:solidFill>
                  <a:srgbClr val="292934"/>
                </a:solidFill>
              </a:rPr>
              <a:t>paper is miniscule </a:t>
            </a:r>
            <a:r>
              <a:rPr lang="en-US" sz="2800" dirty="0">
                <a:solidFill>
                  <a:srgbClr val="292934"/>
                </a:solidFill>
              </a:rPr>
              <a:t>compared to most assets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34938"/>
            <a:ext cx="8915400" cy="83661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0B5B7F"/>
                </a:solidFill>
              </a:rPr>
              <a:t>5.5 Asset Allocation across Portfolios</a:t>
            </a:r>
          </a:p>
        </p:txBody>
      </p:sp>
    </p:spTree>
    <p:extLst>
      <p:ext uri="{BB962C8B-B14F-4D97-AF65-F5344CB8AC3E}">
        <p14:creationId xmlns:p14="http://schemas.microsoft.com/office/powerpoint/2010/main" val="117759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34938"/>
            <a:ext cx="8915400" cy="836612"/>
          </a:xfrm>
        </p:spPr>
        <p:txBody>
          <a:bodyPr>
            <a:no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5.5 </a:t>
            </a:r>
            <a:r>
              <a:rPr lang="en-US" sz="3200" dirty="0" smtClean="0"/>
              <a:t>Portfolio Asset </a:t>
            </a:r>
            <a:r>
              <a:rPr lang="en-US" sz="3200" dirty="0" smtClean="0">
                <a:solidFill>
                  <a:srgbClr val="0B5B7F"/>
                </a:solidFill>
              </a:rPr>
              <a:t>Allocation: Expected Return and Risk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516979"/>
              </p:ext>
            </p:extLst>
          </p:nvPr>
        </p:nvGraphicFramePr>
        <p:xfrm>
          <a:off x="1295400" y="1371600"/>
          <a:ext cx="6548438" cy="457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4" imgW="3759120" imgH="2628720" progId="Equation.DSMT4">
                  <p:embed/>
                </p:oleObj>
              </mc:Choice>
              <mc:Fallback>
                <p:oleObj name="Equation" r:id="rId4" imgW="3759120" imgH="262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1371600"/>
                        <a:ext cx="6548438" cy="4579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4605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smtClean="0">
                <a:solidFill>
                  <a:srgbClr val="0B5B7F"/>
                </a:solidFill>
              </a:rPr>
              <a:t>5.1 Rates of Return: Example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What is the HPR for a share of stock that was purchase for $25, sold for $27 and distributed $1.25 in dividends?</a:t>
            </a:r>
            <a:endParaRPr lang="en-US" sz="2800" dirty="0">
              <a:solidFill>
                <a:srgbClr val="292934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268994"/>
              </p:ext>
            </p:extLst>
          </p:nvPr>
        </p:nvGraphicFramePr>
        <p:xfrm>
          <a:off x="666750" y="2590800"/>
          <a:ext cx="7810500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4" imgW="2806560" imgH="431640" progId="Equation.DSMT4">
                  <p:embed/>
                </p:oleObj>
              </mc:Choice>
              <mc:Fallback>
                <p:oleObj name="Equation" r:id="rId4" imgW="2806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6750" y="2590800"/>
                        <a:ext cx="7810500" cy="120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4149151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B1F1F"/>
                </a:solidFill>
              </a:rPr>
              <a:t>Capital Gains Yield?</a:t>
            </a:r>
            <a:endParaRPr lang="en-US" sz="2400" dirty="0">
              <a:solidFill>
                <a:srgbClr val="7B1F1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4149151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B5B7F"/>
                </a:solidFill>
              </a:rPr>
              <a:t>Dividend Yield?</a:t>
            </a:r>
            <a:endParaRPr lang="en-US" sz="2400" dirty="0">
              <a:solidFill>
                <a:srgbClr val="0B5B7F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668079"/>
              </p:ext>
            </p:extLst>
          </p:nvPr>
        </p:nvGraphicFramePr>
        <p:xfrm>
          <a:off x="6393835" y="4710112"/>
          <a:ext cx="21209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6" imgW="761760" imgH="393480" progId="Equation.DSMT4">
                  <p:embed/>
                </p:oleObj>
              </mc:Choice>
              <mc:Fallback>
                <p:oleObj name="Equation" r:id="rId6" imgW="761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3835" y="4710112"/>
                        <a:ext cx="21209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29608"/>
              </p:ext>
            </p:extLst>
          </p:nvPr>
        </p:nvGraphicFramePr>
        <p:xfrm>
          <a:off x="609600" y="4710112"/>
          <a:ext cx="2579687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8" imgW="927000" imgH="393480" progId="Equation.DSMT4">
                  <p:embed/>
                </p:oleObj>
              </mc:Choice>
              <mc:Fallback>
                <p:oleObj name="Equation" r:id="rId8" imgW="927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10112"/>
                        <a:ext cx="2579687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3200400" y="3810000"/>
            <a:ext cx="2362200" cy="1447800"/>
          </a:xfrm>
          <a:prstGeom prst="straightConnector1">
            <a:avLst/>
          </a:prstGeom>
          <a:ln w="44450">
            <a:solidFill>
              <a:srgbClr val="7B1F1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62600" y="3810000"/>
            <a:ext cx="615950" cy="1000063"/>
          </a:xfrm>
          <a:prstGeom prst="straightConnector1">
            <a:avLst/>
          </a:prstGeom>
          <a:ln w="44450">
            <a:solidFill>
              <a:srgbClr val="0842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941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53488" cy="8366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smtClean="0">
                <a:solidFill>
                  <a:srgbClr val="0B5B7F"/>
                </a:solidFill>
              </a:rPr>
              <a:t>Figure 5.6 Investment Opportunity Set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900226" cy="409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85273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457200" y="14478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Capital Allocation Line (CAL)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Plot of risk-return combinations available by varying allocation between risky and risk-free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Risk Aversion and Capital Allocation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i="1" dirty="0">
                <a:solidFill>
                  <a:srgbClr val="292934"/>
                </a:solidFill>
              </a:rPr>
              <a:t>y</a:t>
            </a:r>
            <a:r>
              <a:rPr lang="en-US" sz="2800" dirty="0">
                <a:solidFill>
                  <a:srgbClr val="292934"/>
                </a:solidFill>
              </a:rPr>
              <a:t>: </a:t>
            </a:r>
            <a:r>
              <a:rPr lang="en-US" sz="2800" dirty="0" smtClean="0">
                <a:solidFill>
                  <a:srgbClr val="292934"/>
                </a:solidFill>
              </a:rPr>
              <a:t>Preferred </a:t>
            </a:r>
            <a:r>
              <a:rPr lang="en-US" sz="2800" dirty="0">
                <a:solidFill>
                  <a:srgbClr val="292934"/>
                </a:solidFill>
              </a:rPr>
              <a:t>capital allocation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134938"/>
            <a:ext cx="8915400" cy="83661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>
                <a:solidFill>
                  <a:srgbClr val="0B5B7F"/>
                </a:solidFill>
              </a:rPr>
              <a:t>5.5 Asset Allocation across Portfolios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639"/>
            <a:ext cx="9144000" cy="83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3165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836612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5.6 Passive Strategies and the Capital Market Line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822960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Passive Strategy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Investment policy that avoids security analysis</a:t>
            </a:r>
          </a:p>
          <a:p>
            <a:pPr eaLnBrk="1" hangingPunct="1">
              <a:lnSpc>
                <a:spcPct val="100000"/>
              </a:lnSpc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Capital Market Line (CML)</a:t>
            </a: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Capital allocation line using </a:t>
            </a:r>
            <a:r>
              <a:rPr lang="en-US" sz="2800" dirty="0" smtClean="0">
                <a:solidFill>
                  <a:srgbClr val="292934"/>
                </a:solidFill>
              </a:rPr>
              <a:t>market-index </a:t>
            </a:r>
            <a:r>
              <a:rPr lang="en-US" sz="2800" dirty="0">
                <a:solidFill>
                  <a:srgbClr val="292934"/>
                </a:solidFill>
              </a:rPr>
              <a:t>portfolio as risky asset</a:t>
            </a:r>
          </a:p>
        </p:txBody>
      </p:sp>
    </p:spTree>
    <p:extLst>
      <p:ext uri="{BB962C8B-B14F-4D97-AF65-F5344CB8AC3E}">
        <p14:creationId xmlns:p14="http://schemas.microsoft.com/office/powerpoint/2010/main" val="24743102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457200" y="1447800"/>
            <a:ext cx="83962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Cost and Benefits of Passive Investing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Passive investing is </a:t>
            </a:r>
            <a:r>
              <a:rPr lang="en-US" sz="2800" dirty="0" smtClean="0">
                <a:solidFill>
                  <a:srgbClr val="292934"/>
                </a:solidFill>
              </a:rPr>
              <a:t>inexpensive and </a:t>
            </a:r>
            <a:r>
              <a:rPr lang="en-US" sz="2800" dirty="0">
                <a:solidFill>
                  <a:srgbClr val="292934"/>
                </a:solidFill>
              </a:rPr>
              <a:t>simple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Expense ratio of active mutual fund averages 1%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Expense ratio of hedge fund averages </a:t>
            </a:r>
            <a:r>
              <a:rPr lang="en-US" sz="2800" dirty="0" smtClean="0">
                <a:solidFill>
                  <a:srgbClr val="292934"/>
                </a:solidFill>
              </a:rPr>
              <a:t>1%-</a:t>
            </a:r>
            <a:r>
              <a:rPr lang="en-US" sz="2800" dirty="0">
                <a:solidFill>
                  <a:srgbClr val="292934"/>
                </a:solidFill>
              </a:rPr>
              <a:t>2%, plus 10% of returns above risk-free rate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Active management offers </a:t>
            </a:r>
            <a:r>
              <a:rPr lang="en-US" sz="2800" dirty="0" smtClean="0">
                <a:solidFill>
                  <a:srgbClr val="292934"/>
                </a:solidFill>
              </a:rPr>
              <a:t>potential for higher returns </a:t>
            </a:r>
            <a:endParaRPr lang="en-US" sz="2800" dirty="0">
              <a:solidFill>
                <a:srgbClr val="292934"/>
              </a:solidFill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0" y="306388"/>
            <a:ext cx="885348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3000" dirty="0">
                <a:solidFill>
                  <a:srgbClr val="0B5B7F"/>
                </a:solidFill>
              </a:rPr>
              <a:t>5.6 Passive Strategies and </a:t>
            </a:r>
            <a:r>
              <a:rPr lang="en-US" sz="3000" dirty="0" smtClean="0">
                <a:solidFill>
                  <a:srgbClr val="0B5B7F"/>
                </a:solidFill>
              </a:rPr>
              <a:t>the </a:t>
            </a:r>
            <a:r>
              <a:rPr lang="en-US" sz="3000" dirty="0">
                <a:solidFill>
                  <a:srgbClr val="0B5B7F"/>
                </a:solidFill>
              </a:rPr>
              <a:t>Capital Market Line</a:t>
            </a:r>
          </a:p>
        </p:txBody>
      </p:sp>
    </p:spTree>
    <p:extLst>
      <p:ext uri="{BB962C8B-B14F-4D97-AF65-F5344CB8AC3E}">
        <p14:creationId xmlns:p14="http://schemas.microsoft.com/office/powerpoint/2010/main" val="2761599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 dirty="0" smtClean="0">
                <a:solidFill>
                  <a:srgbClr val="0B5B7F"/>
                </a:solidFill>
              </a:rPr>
              <a:t>5.1 Rates of Return: Measuring over Multiple Periods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40724" y="10668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marL="730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Arithmetic </a:t>
            </a:r>
            <a:r>
              <a:rPr lang="en-US" sz="2800" dirty="0">
                <a:solidFill>
                  <a:srgbClr val="292934"/>
                </a:solidFill>
              </a:rPr>
              <a:t>average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000" dirty="0">
                <a:solidFill>
                  <a:srgbClr val="292934"/>
                </a:solidFill>
              </a:rPr>
              <a:t>Sum of returns in each period divided by </a:t>
            </a:r>
            <a:r>
              <a:rPr lang="en-US" sz="2000" dirty="0" smtClean="0">
                <a:solidFill>
                  <a:srgbClr val="292934"/>
                </a:solidFill>
              </a:rPr>
              <a:t>number of </a:t>
            </a:r>
            <a:r>
              <a:rPr lang="en-US" sz="2000" dirty="0">
                <a:solidFill>
                  <a:srgbClr val="292934"/>
                </a:solidFill>
              </a:rPr>
              <a:t>periods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2800" dirty="0" smtClean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Geometric </a:t>
            </a:r>
            <a:r>
              <a:rPr lang="en-US" sz="2800" dirty="0">
                <a:solidFill>
                  <a:srgbClr val="292934"/>
                </a:solidFill>
              </a:rPr>
              <a:t>average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000" dirty="0" smtClean="0">
                <a:solidFill>
                  <a:srgbClr val="292934"/>
                </a:solidFill>
              </a:rPr>
              <a:t>Single </a:t>
            </a:r>
            <a:r>
              <a:rPr lang="en-US" sz="2000" dirty="0">
                <a:solidFill>
                  <a:srgbClr val="292934"/>
                </a:solidFill>
              </a:rPr>
              <a:t>per-period </a:t>
            </a:r>
            <a:r>
              <a:rPr lang="en-US" sz="2000" dirty="0" smtClean="0">
                <a:solidFill>
                  <a:srgbClr val="292934"/>
                </a:solidFill>
              </a:rPr>
              <a:t>return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000" dirty="0" smtClean="0">
                <a:solidFill>
                  <a:srgbClr val="292934"/>
                </a:solidFill>
              </a:rPr>
              <a:t>Gives </a:t>
            </a:r>
            <a:r>
              <a:rPr lang="en-US" sz="2000" dirty="0">
                <a:solidFill>
                  <a:srgbClr val="292934"/>
                </a:solidFill>
              </a:rPr>
              <a:t>same cumulative performance as sequence of actual returns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000" dirty="0">
                <a:solidFill>
                  <a:srgbClr val="292934"/>
                </a:solidFill>
              </a:rPr>
              <a:t>Compound period-by-period </a:t>
            </a:r>
            <a:r>
              <a:rPr lang="en-US" sz="2000" dirty="0" smtClean="0">
                <a:solidFill>
                  <a:srgbClr val="292934"/>
                </a:solidFill>
              </a:rPr>
              <a:t>returns</a:t>
            </a:r>
            <a:endParaRPr lang="en-US" sz="2800" dirty="0" smtClean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2800" dirty="0" smtClean="0">
              <a:solidFill>
                <a:srgbClr val="292934"/>
              </a:solidFill>
            </a:endParaRPr>
          </a:p>
          <a:p>
            <a:pPr lvl="1" eaLnBrk="1" hangingPunct="1">
              <a:lnSpc>
                <a:spcPct val="100000"/>
              </a:lnSpc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 smtClean="0">
                <a:solidFill>
                  <a:srgbClr val="292934"/>
                </a:solidFill>
              </a:rPr>
              <a:t>Dollar-weighted </a:t>
            </a:r>
            <a:r>
              <a:rPr lang="en-US" sz="2800" dirty="0">
                <a:solidFill>
                  <a:srgbClr val="292934"/>
                </a:solidFill>
              </a:rPr>
              <a:t>average return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000" dirty="0">
                <a:solidFill>
                  <a:srgbClr val="292934"/>
                </a:solidFill>
              </a:rPr>
              <a:t>Internal rate of return on investment</a:t>
            </a:r>
          </a:p>
        </p:txBody>
      </p:sp>
    </p:spTree>
    <p:extLst>
      <p:ext uri="{BB962C8B-B14F-4D97-AF65-F5344CB8AC3E}">
        <p14:creationId xmlns:p14="http://schemas.microsoft.com/office/powerpoint/2010/main" val="759791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 dirty="0" smtClean="0">
                <a:solidFill>
                  <a:srgbClr val="0B5B7F"/>
                </a:solidFill>
              </a:rPr>
              <a:t>Table 5.1 </a:t>
            </a:r>
            <a:r>
              <a:rPr lang="en-US" sz="2800" dirty="0" smtClean="0"/>
              <a:t>R</a:t>
            </a:r>
            <a:r>
              <a:rPr lang="en-US" sz="2800" dirty="0" smtClean="0">
                <a:solidFill>
                  <a:srgbClr val="0B5B7F"/>
                </a:solidFill>
              </a:rPr>
              <a:t>ates of Return of a Mutual Fund: Example</a:t>
            </a:r>
          </a:p>
        </p:txBody>
      </p:sp>
      <p:graphicFrame>
        <p:nvGraphicFramePr>
          <p:cNvPr id="717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38200"/>
              </p:ext>
            </p:extLst>
          </p:nvPr>
        </p:nvGraphicFramePr>
        <p:xfrm>
          <a:off x="228600" y="1219201"/>
          <a:ext cx="8688388" cy="2244168"/>
        </p:xfrm>
        <a:graphic>
          <a:graphicData uri="http://schemas.openxmlformats.org/drawingml/2006/table">
            <a:tbl>
              <a:tblPr/>
              <a:tblGrid>
                <a:gridCol w="4419600"/>
                <a:gridCol w="1067197"/>
                <a:gridCol w="1067197"/>
                <a:gridCol w="1067197"/>
                <a:gridCol w="1067197"/>
              </a:tblGrid>
              <a:tr h="26728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62676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1st Quarter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2nd Quarter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3rd Quarter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4th Quarter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425C"/>
                    </a:solidFill>
                  </a:tcPr>
                </a:tc>
              </a:tr>
              <a:tr h="1542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Assets under management at start of quarter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1.2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0.8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42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Holding-period return (%)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10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25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lang="en-US" sz="1600" dirty="0" smtClean="0">
                          <a:solidFill>
                            <a:srgbClr val="292934"/>
                          </a:solidFill>
                        </a:rPr>
                        <a:t>−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42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Total assets before net inflows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1.1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1.5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1.6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0.96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42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Net inflow ($ million)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0.1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0.5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lang="en-US" sz="1600" dirty="0" smtClean="0">
                          <a:solidFill>
                            <a:srgbClr val="292934"/>
                          </a:solidFill>
                        </a:rPr>
                        <a:t>−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0.8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0.6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2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Assets under management at end of quarter 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B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1.2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0.8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1.56</a:t>
                      </a:r>
                    </a:p>
                  </a:txBody>
                  <a:tcPr marL="90000" marR="90000" marT="62676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714145"/>
              </p:ext>
            </p:extLst>
          </p:nvPr>
        </p:nvGraphicFramePr>
        <p:xfrm>
          <a:off x="338138" y="3810000"/>
          <a:ext cx="40449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Equation" r:id="rId4" imgW="2311200" imgH="609480" progId="Equation.DSMT4">
                  <p:embed/>
                </p:oleObj>
              </mc:Choice>
              <mc:Fallback>
                <p:oleObj name="Equation" r:id="rId4" imgW="23112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8138" y="3810000"/>
                        <a:ext cx="4044950" cy="1066800"/>
                      </a:xfrm>
                      <a:prstGeom prst="rect">
                        <a:avLst/>
                      </a:prstGeom>
                      <a:ln>
                        <a:solidFill>
                          <a:srgbClr val="003366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880290"/>
              </p:ext>
            </p:extLst>
          </p:nvPr>
        </p:nvGraphicFramePr>
        <p:xfrm>
          <a:off x="4648200" y="3810000"/>
          <a:ext cx="42005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6" imgW="2400120" imgH="558720" progId="Equation.DSMT4">
                  <p:embed/>
                </p:oleObj>
              </mc:Choice>
              <mc:Fallback>
                <p:oleObj name="Equation" r:id="rId6" imgW="240012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810000"/>
                        <a:ext cx="4200525" cy="9779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3366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749310"/>
              </p:ext>
            </p:extLst>
          </p:nvPr>
        </p:nvGraphicFramePr>
        <p:xfrm>
          <a:off x="685800" y="5105400"/>
          <a:ext cx="7956551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8" imgW="4546440" imgH="634680" progId="Equation.DSMT4">
                  <p:embed/>
                </p:oleObj>
              </mc:Choice>
              <mc:Fallback>
                <p:oleObj name="Equation" r:id="rId8" imgW="45464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05400"/>
                        <a:ext cx="7956551" cy="11112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3366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5858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Rates of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292934"/>
              </a:solidFill>
            </a:endParaRPr>
          </a:p>
          <a:p>
            <a:r>
              <a:rPr lang="en-US" dirty="0" smtClean="0">
                <a:solidFill>
                  <a:srgbClr val="292934"/>
                </a:solidFill>
              </a:rPr>
              <a:t>Annualizing </a:t>
            </a:r>
            <a:r>
              <a:rPr lang="en-US" dirty="0">
                <a:solidFill>
                  <a:srgbClr val="292934"/>
                </a:solidFill>
              </a:rPr>
              <a:t>Rates of Return</a:t>
            </a:r>
          </a:p>
          <a:p>
            <a:pPr lvl="1"/>
            <a:r>
              <a:rPr lang="en-US" dirty="0">
                <a:solidFill>
                  <a:srgbClr val="292934"/>
                </a:solidFill>
              </a:rPr>
              <a:t>APR = </a:t>
            </a:r>
            <a:r>
              <a:rPr lang="en-US" dirty="0" smtClean="0">
                <a:solidFill>
                  <a:srgbClr val="292934"/>
                </a:solidFill>
              </a:rPr>
              <a:t>Annual Percentage Rate</a:t>
            </a:r>
          </a:p>
          <a:p>
            <a:pPr lvl="2"/>
            <a:r>
              <a:rPr lang="en-US" dirty="0" smtClean="0">
                <a:solidFill>
                  <a:srgbClr val="292934"/>
                </a:solidFill>
              </a:rPr>
              <a:t>Per-period </a:t>
            </a:r>
            <a:r>
              <a:rPr lang="en-US" dirty="0">
                <a:solidFill>
                  <a:srgbClr val="292934"/>
                </a:solidFill>
              </a:rPr>
              <a:t>rate × Periods per year</a:t>
            </a:r>
          </a:p>
          <a:p>
            <a:pPr lvl="2"/>
            <a:r>
              <a:rPr lang="en-US" dirty="0">
                <a:solidFill>
                  <a:srgbClr val="292934"/>
                </a:solidFill>
              </a:rPr>
              <a:t>Ignores Compounding</a:t>
            </a:r>
          </a:p>
          <a:p>
            <a:pPr lvl="1"/>
            <a:r>
              <a:rPr lang="en-US" dirty="0" smtClean="0">
                <a:solidFill>
                  <a:srgbClr val="292934"/>
                </a:solidFill>
              </a:rPr>
              <a:t>EAR = Effective Annual Rate </a:t>
            </a:r>
          </a:p>
          <a:p>
            <a:pPr lvl="2"/>
            <a:r>
              <a:rPr lang="en-US" dirty="0" smtClean="0">
                <a:solidFill>
                  <a:srgbClr val="292934"/>
                </a:solidFill>
              </a:rPr>
              <a:t>Actual rate an investment grows</a:t>
            </a:r>
          </a:p>
          <a:p>
            <a:pPr lvl="2"/>
            <a:r>
              <a:rPr lang="en-US" dirty="0" smtClean="0">
                <a:solidFill>
                  <a:srgbClr val="292934"/>
                </a:solidFill>
              </a:rPr>
              <a:t>Does not ignore compounding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 Rates of </a:t>
            </a:r>
            <a:r>
              <a:rPr lang="en-US" dirty="0" smtClean="0"/>
              <a:t>Return: EAR vs. APR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224819"/>
              </p:ext>
            </p:extLst>
          </p:nvPr>
        </p:nvGraphicFramePr>
        <p:xfrm>
          <a:off x="2362200" y="1371600"/>
          <a:ext cx="4260850" cy="30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3" imgW="1930320" imgH="1422360" progId="Equation.DSMT4">
                  <p:embed/>
                </p:oleObj>
              </mc:Choice>
              <mc:Fallback>
                <p:oleObj name="Equation" r:id="rId3" imgW="193032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1371600"/>
                        <a:ext cx="4260850" cy="3025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309834"/>
              </p:ext>
            </p:extLst>
          </p:nvPr>
        </p:nvGraphicFramePr>
        <p:xfrm>
          <a:off x="2362200" y="4724400"/>
          <a:ext cx="4648200" cy="1470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5" imgW="1942920" imgH="672840" progId="Equation.DSMT4">
                  <p:embed/>
                </p:oleObj>
              </mc:Choice>
              <mc:Fallback>
                <p:oleObj name="Equation" r:id="rId5" imgW="194292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62200" y="4724400"/>
                        <a:ext cx="4648200" cy="1470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9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marL="730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 smtClean="0">
                <a:solidFill>
                  <a:srgbClr val="292934"/>
                </a:solidFill>
              </a:rPr>
              <a:t>Nominal Interest and Real Interest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endParaRPr lang="en-US" sz="3200" dirty="0">
              <a:solidFill>
                <a:srgbClr val="292934"/>
              </a:solidFill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0" y="152400"/>
            <a:ext cx="8701088" cy="836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B5B7F"/>
                </a:solidFill>
                <a:latin typeface="Calibri" panose="020F0502020204030204" pitchFamily="34" charset="0"/>
                <a:ea typeface="+mj-ea"/>
                <a:cs typeface="Aharoni" pitchFamily="2" charset="-79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5.2 Inflation and The Real Rates of Interest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210179"/>
              </p:ext>
            </p:extLst>
          </p:nvPr>
        </p:nvGraphicFramePr>
        <p:xfrm>
          <a:off x="3200400" y="1905000"/>
          <a:ext cx="2948223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4" imgW="1676160" imgH="1282680" progId="Equation.DSMT4">
                  <p:embed/>
                </p:oleObj>
              </mc:Choice>
              <mc:Fallback>
                <p:oleObj name="Equation" r:id="rId4" imgW="167616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0400" y="1905000"/>
                        <a:ext cx="2948223" cy="225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75263"/>
              </p:ext>
            </p:extLst>
          </p:nvPr>
        </p:nvGraphicFramePr>
        <p:xfrm>
          <a:off x="341629" y="4495800"/>
          <a:ext cx="8375651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6" imgW="4762440" imgH="1041120" progId="Equation.DSMT4">
                  <p:embed/>
                </p:oleObj>
              </mc:Choice>
              <mc:Fallback>
                <p:oleObj name="Equation" r:id="rId6" imgW="476244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29" y="4495800"/>
                        <a:ext cx="8375651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946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182563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marL="45720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marL="730250" indent="-180975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3200" dirty="0">
                <a:solidFill>
                  <a:srgbClr val="292934"/>
                </a:solidFill>
              </a:rPr>
              <a:t>Equilibrium Nominal Rate of Interest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</a:pPr>
            <a:r>
              <a:rPr lang="en-US" sz="2800" dirty="0">
                <a:solidFill>
                  <a:srgbClr val="292934"/>
                </a:solidFill>
              </a:rPr>
              <a:t>Fisher Equation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i="1" dirty="0">
                <a:solidFill>
                  <a:srgbClr val="292934"/>
                </a:solidFill>
              </a:rPr>
              <a:t>R</a:t>
            </a:r>
            <a:r>
              <a:rPr lang="en-US" sz="2800" dirty="0">
                <a:solidFill>
                  <a:srgbClr val="292934"/>
                </a:solidFill>
              </a:rPr>
              <a:t> = </a:t>
            </a:r>
            <a:r>
              <a:rPr lang="en-US" sz="2800" i="1" dirty="0">
                <a:solidFill>
                  <a:srgbClr val="292934"/>
                </a:solidFill>
              </a:rPr>
              <a:t>r</a:t>
            </a:r>
            <a:r>
              <a:rPr lang="en-US" sz="2800" dirty="0">
                <a:solidFill>
                  <a:srgbClr val="292934"/>
                </a:solidFill>
              </a:rPr>
              <a:t> + </a:t>
            </a:r>
            <a:r>
              <a:rPr lang="en-US" sz="2800" i="1" dirty="0">
                <a:solidFill>
                  <a:srgbClr val="292934"/>
                </a:solidFill>
              </a:rPr>
              <a:t>E</a:t>
            </a:r>
            <a:r>
              <a:rPr lang="en-US" sz="2800" dirty="0">
                <a:solidFill>
                  <a:srgbClr val="292934"/>
                </a:solidFill>
              </a:rPr>
              <a:t>(</a:t>
            </a:r>
            <a:r>
              <a:rPr lang="en-US" sz="2800" i="1" dirty="0" err="1">
                <a:solidFill>
                  <a:srgbClr val="292934"/>
                </a:solidFill>
              </a:rPr>
              <a:t>i</a:t>
            </a:r>
            <a:r>
              <a:rPr lang="en-US" sz="2800" dirty="0">
                <a:solidFill>
                  <a:srgbClr val="292934"/>
                </a:solidFill>
              </a:rPr>
              <a:t>)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i="1" dirty="0">
                <a:solidFill>
                  <a:srgbClr val="292934"/>
                </a:solidFill>
              </a:rPr>
              <a:t>E</a:t>
            </a:r>
            <a:r>
              <a:rPr lang="en-US" sz="2800" dirty="0">
                <a:solidFill>
                  <a:srgbClr val="292934"/>
                </a:solidFill>
              </a:rPr>
              <a:t>(</a:t>
            </a:r>
            <a:r>
              <a:rPr lang="en-US" sz="2800" i="1" dirty="0" err="1">
                <a:solidFill>
                  <a:srgbClr val="292934"/>
                </a:solidFill>
              </a:rPr>
              <a:t>i</a:t>
            </a:r>
            <a:r>
              <a:rPr lang="en-US" sz="2800" dirty="0">
                <a:solidFill>
                  <a:srgbClr val="292934"/>
                </a:solidFill>
              </a:rPr>
              <a:t>): </a:t>
            </a:r>
            <a:r>
              <a:rPr lang="en-US" sz="2800" dirty="0" smtClean="0">
                <a:solidFill>
                  <a:srgbClr val="292934"/>
                </a:solidFill>
              </a:rPr>
              <a:t>Current </a:t>
            </a:r>
            <a:r>
              <a:rPr lang="en-US" sz="2800" dirty="0">
                <a:solidFill>
                  <a:srgbClr val="292934"/>
                </a:solidFill>
              </a:rPr>
              <a:t>expected inflation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i="1" dirty="0">
                <a:solidFill>
                  <a:srgbClr val="292934"/>
                </a:solidFill>
              </a:rPr>
              <a:t>R</a:t>
            </a:r>
            <a:r>
              <a:rPr lang="en-US" sz="2800" dirty="0">
                <a:solidFill>
                  <a:srgbClr val="292934"/>
                </a:solidFill>
              </a:rPr>
              <a:t>: </a:t>
            </a:r>
            <a:r>
              <a:rPr lang="en-US" sz="2800" dirty="0" smtClean="0">
                <a:solidFill>
                  <a:srgbClr val="292934"/>
                </a:solidFill>
              </a:rPr>
              <a:t>Nominal </a:t>
            </a:r>
            <a:r>
              <a:rPr lang="en-US" sz="2800" dirty="0">
                <a:solidFill>
                  <a:srgbClr val="292934"/>
                </a:solidFill>
              </a:rPr>
              <a:t>interest rate</a:t>
            </a:r>
          </a:p>
          <a:p>
            <a:pPr lvl="2" eaLnBrk="1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</a:pPr>
            <a:r>
              <a:rPr lang="en-US" sz="2800" i="1" dirty="0">
                <a:solidFill>
                  <a:srgbClr val="292934"/>
                </a:solidFill>
              </a:rPr>
              <a:t>r</a:t>
            </a:r>
            <a:r>
              <a:rPr lang="en-US" sz="2800" dirty="0">
                <a:solidFill>
                  <a:srgbClr val="292934"/>
                </a:solidFill>
              </a:rPr>
              <a:t>: R</a:t>
            </a:r>
            <a:r>
              <a:rPr lang="en-US" sz="2800" dirty="0" smtClean="0">
                <a:solidFill>
                  <a:srgbClr val="292934"/>
                </a:solidFill>
              </a:rPr>
              <a:t>eal </a:t>
            </a:r>
            <a:r>
              <a:rPr lang="en-US" sz="2800" dirty="0">
                <a:solidFill>
                  <a:srgbClr val="292934"/>
                </a:solidFill>
              </a:rPr>
              <a:t>interest rate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0" y="152400"/>
            <a:ext cx="8701088" cy="836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B5B7F"/>
                </a:solidFill>
                <a:latin typeface="Calibri" panose="020F0502020204030204" pitchFamily="34" charset="0"/>
                <a:ea typeface="+mj-ea"/>
                <a:cs typeface="Aharoni" pitchFamily="2" charset="-79"/>
              </a:defRPr>
            </a:lvl1pPr>
          </a:lstStyle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/>
              <a:t>5.2 Inflation and The Real Rates of Interest</a:t>
            </a:r>
          </a:p>
        </p:txBody>
      </p:sp>
    </p:spTree>
    <p:extLst>
      <p:ext uri="{BB962C8B-B14F-4D97-AF65-F5344CB8AC3E}">
        <p14:creationId xmlns:p14="http://schemas.microsoft.com/office/powerpoint/2010/main" val="415489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KM_PPT_Ch01_11e_N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558</TotalTime>
  <Words>1158</Words>
  <Application>Microsoft Office PowerPoint</Application>
  <PresentationFormat>On-screen Show (4:3)</PresentationFormat>
  <Paragraphs>204</Paragraphs>
  <Slides>33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BKM Essentials 10e PPT template</vt:lpstr>
      <vt:lpstr>BKM_PPT_Ch01_11e_NB</vt:lpstr>
      <vt:lpstr>Equation</vt:lpstr>
      <vt:lpstr>PowerPoint Presentation</vt:lpstr>
      <vt:lpstr>5.1 Rates of Return</vt:lpstr>
      <vt:lpstr>5.1 Rates of Return: Example</vt:lpstr>
      <vt:lpstr>5.1 Rates of Return: Measuring over Multiple Periods</vt:lpstr>
      <vt:lpstr>Table 5.1 Rates of Return of a Mutual Fund: Example</vt:lpstr>
      <vt:lpstr>5.1 Rates of Return</vt:lpstr>
      <vt:lpstr>5.1 Rates of Return: EAR vs. APR</vt:lpstr>
      <vt:lpstr>PowerPoint Presentation</vt:lpstr>
      <vt:lpstr>PowerPoint Presentation</vt:lpstr>
      <vt:lpstr>Figure 5.1 Interest Rates, Inflation, and Real Interest Rates</vt:lpstr>
      <vt:lpstr>5.2 Inflation and The Real Rates of Interest</vt:lpstr>
      <vt:lpstr>5.3 Risk and Risk Premiums</vt:lpstr>
      <vt:lpstr>Spreadsheet 5.1 Scenario Analysis for the Stock Market</vt:lpstr>
      <vt:lpstr>5.3 Risk and Risk Premiums</vt:lpstr>
      <vt:lpstr>Figure 5.2 Normal Distribution r = 10% and σ = 20%</vt:lpstr>
      <vt:lpstr>5.3 Risk and Risk Premiums</vt:lpstr>
      <vt:lpstr>5.3 Risk and Risk Premiums</vt:lpstr>
      <vt:lpstr>5.3 Risk and Risk Premiums: Value at Risk</vt:lpstr>
      <vt:lpstr>5.3 Risk and Risk Premiums</vt:lpstr>
      <vt:lpstr>5.3 Risk and Risk Premiums: Sharpe Ratios</vt:lpstr>
      <vt:lpstr>Table 5.5: Excess Returns</vt:lpstr>
      <vt:lpstr>5.4 The Historical Record: World Portfolios</vt:lpstr>
      <vt:lpstr>Table 5.3: Historical Return and Risk</vt:lpstr>
      <vt:lpstr>Historic Returns: Treasury Bills</vt:lpstr>
      <vt:lpstr>Historic Returns: Treasury Bonds</vt:lpstr>
      <vt:lpstr>Historic Returns: Equity Markets</vt:lpstr>
      <vt:lpstr>5.5 Asset Allocation across Portfolios</vt:lpstr>
      <vt:lpstr>5.5 Asset Allocation across Portfolios</vt:lpstr>
      <vt:lpstr>5.5 Portfolio Asset Allocation: Expected Return and Risk</vt:lpstr>
      <vt:lpstr>Figure 5.6 Investment Opportunity Set</vt:lpstr>
      <vt:lpstr>5.5 Asset Allocation across Portfolios</vt:lpstr>
      <vt:lpstr>5.6 Passive Strategies and the Capital Market Line</vt:lpstr>
      <vt:lpstr>PowerPoint Presentation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Administrator</cp:lastModifiedBy>
  <cp:revision>47</cp:revision>
  <dcterms:created xsi:type="dcterms:W3CDTF">2015-05-12T21:54:55Z</dcterms:created>
  <dcterms:modified xsi:type="dcterms:W3CDTF">2018-08-27T19:00:20Z</dcterms:modified>
</cp:coreProperties>
</file>