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4BEFF"/>
    <a:srgbClr val="A3A3A3"/>
    <a:srgbClr val="828282"/>
    <a:srgbClr val="3A3A3A"/>
    <a:srgbClr val="A0E6FF"/>
    <a:srgbClr val="14B9FF"/>
    <a:srgbClr val="000000"/>
    <a:srgbClr val="8CDCFF"/>
    <a:srgbClr val="6E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99" autoAdjust="0"/>
  </p:normalViewPr>
  <p:slideViewPr>
    <p:cSldViewPr>
      <p:cViewPr>
        <p:scale>
          <a:sx n="77" d="100"/>
          <a:sy n="77" d="100"/>
        </p:scale>
        <p:origin x="-2604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89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8F94D-38D2-4693-A9A7-78A09C919C1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52810-DC70-4E96-BC3C-DB3D3AF0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3A3A3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Eleventh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8572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5488"/>
            <a:ext cx="5111750" cy="4870675"/>
          </a:xfrm>
        </p:spPr>
        <p:txBody>
          <a:bodyPr/>
          <a:lstStyle>
            <a:lvl1pP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0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7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55488"/>
            <a:ext cx="2057400" cy="4870675"/>
          </a:xfrm>
        </p:spPr>
        <p:txBody>
          <a:bodyPr vert="eaVert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55488"/>
            <a:ext cx="6019800" cy="4870675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4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</a:t>
            </a:r>
            <a:r>
              <a:rPr lang="en-US" dirty="0" smtClean="0">
                <a:solidFill>
                  <a:srgbClr val="003366"/>
                </a:solidFill>
              </a:rPr>
              <a:t>2019 </a:t>
            </a:r>
            <a:r>
              <a:rPr lang="en-US" dirty="0" smtClean="0">
                <a:solidFill>
                  <a:srgbClr val="003366"/>
                </a:solidFill>
              </a:rPr>
              <a:t>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2018 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9863" y="1219200"/>
            <a:ext cx="91440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rgbClr val="D2F0FF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911E3C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" y="6496050"/>
            <a:ext cx="9114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Education. </a:t>
            </a:r>
            <a:r>
              <a:rPr lang="en-US" sz="11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All rights reserved. Authorized only for instructor use in the classroom.  No reproduction or further distribution permitted without the prior written consent of McGraw-Hill Education.</a:t>
            </a:r>
            <a:endParaRPr lang="en-US" sz="6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7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2F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0" y="6629400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</a:t>
            </a:r>
            <a:endParaRPr lang="en-US" sz="10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6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>
              <a:buClr>
                <a:srgbClr val="C00000"/>
              </a:buClr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5406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2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096000"/>
            <a:ext cx="8610600" cy="407432"/>
          </a:xfrm>
          <a:prstGeom prst="rect">
            <a:avLst/>
          </a:prstGeom>
          <a:solidFill>
            <a:srgbClr val="911E3C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>
                  <a:lumMod val="20000"/>
                  <a:lumOff val="8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38700" y="6134100"/>
            <a:ext cx="430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INVESTMENTS</a:t>
            </a:r>
            <a:r>
              <a:rPr lang="en-US" sz="16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|</a:t>
            </a:r>
            <a:r>
              <a:rPr lang="en-US" sz="12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BODIE, KANE, MARCUS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rgbClr val="254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rgbClr val="254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rgbClr val="254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>
          <a:solidFill>
            <a:srgbClr val="254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0460" y="1828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</a:rPr>
              <a:t>Efficient Diversification</a:t>
            </a:r>
            <a:endParaRPr lang="en-US" sz="4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Eleventh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922" y="1682008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Helvetica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Spreadsheet 6.4 Return Covariance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05000"/>
            <a:ext cx="88773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426"/>
          </a:xfrm>
        </p:spPr>
        <p:txBody>
          <a:bodyPr/>
          <a:lstStyle/>
          <a:p>
            <a:r>
              <a:rPr lang="en-US" sz="3600" dirty="0"/>
              <a:t>6.2 Asset Allocation with Two Risky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Using Historical Data</a:t>
            </a:r>
          </a:p>
          <a:p>
            <a:pPr lvl="1"/>
            <a:r>
              <a:rPr lang="en-US" dirty="0" smtClean="0"/>
              <a:t>Variability/</a:t>
            </a:r>
            <a:r>
              <a:rPr lang="en-US" dirty="0" err="1" smtClean="0"/>
              <a:t>covariability</a:t>
            </a:r>
            <a:r>
              <a:rPr lang="en-US" dirty="0" smtClean="0"/>
              <a:t> change slowly over time</a:t>
            </a:r>
          </a:p>
          <a:p>
            <a:pPr lvl="1"/>
            <a:r>
              <a:rPr lang="en-US" dirty="0" smtClean="0"/>
              <a:t>Use realized returns to estimate</a:t>
            </a:r>
          </a:p>
          <a:p>
            <a:pPr lvl="2"/>
            <a:r>
              <a:rPr lang="en-US" sz="2800" dirty="0" smtClean="0"/>
              <a:t>Cannot estimate averages precisely</a:t>
            </a:r>
          </a:p>
          <a:p>
            <a:pPr lvl="1"/>
            <a:r>
              <a:rPr lang="en-US" dirty="0" smtClean="0"/>
              <a:t>Focus for risk on deviations of returns from average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sz="3600" dirty="0"/>
              <a:t>6.2 Asset Allocation with Two Risky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866"/>
            <a:ext cx="8229600" cy="5295900"/>
          </a:xfrm>
        </p:spPr>
        <p:txBody>
          <a:bodyPr/>
          <a:lstStyle/>
          <a:p>
            <a:pPr lvl="1"/>
            <a:r>
              <a:rPr lang="en-US" sz="2400" dirty="0" err="1" smtClean="0"/>
              <a:t>RoR</a:t>
            </a:r>
            <a:r>
              <a:rPr lang="en-US" sz="2400" dirty="0" smtClean="0"/>
              <a:t>: Weighted average of returns on components, with investment proportions as weights</a:t>
            </a:r>
          </a:p>
          <a:p>
            <a:pPr lvl="1">
              <a:buNone/>
            </a:pP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ERR: Weighted average of expected returns on components, with portfolio proportions as weights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Variance of </a:t>
            </a:r>
            <a:r>
              <a:rPr lang="en-US" sz="2400" dirty="0" err="1" smtClean="0"/>
              <a:t>RoR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41" y="5624229"/>
            <a:ext cx="7858125" cy="66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114800"/>
            <a:ext cx="4800600" cy="63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00416"/>
            <a:ext cx="33718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3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sz="3600" dirty="0"/>
              <a:t>6.2 Asset Allocation with Two Risky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181600"/>
          </a:xfrm>
        </p:spPr>
        <p:txBody>
          <a:bodyPr/>
          <a:lstStyle/>
          <a:p>
            <a:r>
              <a:rPr lang="en-US" dirty="0" smtClean="0"/>
              <a:t>Risk-Return Trade-Off</a:t>
            </a:r>
          </a:p>
          <a:p>
            <a:pPr lvl="1"/>
            <a:r>
              <a:rPr lang="en-US" dirty="0" smtClean="0"/>
              <a:t>Investment opportunity set</a:t>
            </a:r>
          </a:p>
          <a:p>
            <a:pPr lvl="2"/>
            <a:r>
              <a:rPr lang="en-US" dirty="0" smtClean="0"/>
              <a:t>Available portfolio risk-return combinations</a:t>
            </a:r>
          </a:p>
          <a:p>
            <a:r>
              <a:rPr lang="en-US" dirty="0" smtClean="0"/>
              <a:t>Mean-Variance Criterion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E(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A</a:t>
            </a:r>
            <a:r>
              <a:rPr lang="en-US" i="1" dirty="0" smtClean="0"/>
              <a:t>) </a:t>
            </a:r>
            <a:r>
              <a:rPr lang="en-US" i="1" dirty="0"/>
              <a:t>≥ </a:t>
            </a:r>
            <a:r>
              <a:rPr lang="en-US" i="1" dirty="0" smtClean="0"/>
              <a:t>E(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) </a:t>
            </a:r>
            <a:r>
              <a:rPr lang="en-US" dirty="0" smtClean="0"/>
              <a:t>and </a:t>
            </a:r>
            <a:r>
              <a:rPr lang="el-GR" dirty="0" smtClean="0"/>
              <a:t>σ</a:t>
            </a:r>
            <a:r>
              <a:rPr lang="en-US" i="1" baseline="-25000" dirty="0" smtClean="0"/>
              <a:t>A</a:t>
            </a:r>
            <a:r>
              <a:rPr lang="en-US" i="1" dirty="0" smtClean="0"/>
              <a:t> ≤ </a:t>
            </a:r>
            <a:r>
              <a:rPr lang="el-GR" dirty="0" smtClean="0"/>
              <a:t>σ</a:t>
            </a:r>
            <a:r>
              <a:rPr lang="en-US" i="1" baseline="-25000" dirty="0" smtClean="0"/>
              <a:t>B</a:t>
            </a:r>
            <a:endParaRPr lang="en-US" i="1" dirty="0"/>
          </a:p>
          <a:p>
            <a:pPr lvl="2"/>
            <a:r>
              <a:rPr lang="en-US" dirty="0" smtClean="0"/>
              <a:t>Portfolio </a:t>
            </a:r>
            <a:r>
              <a:rPr lang="en-US" i="1" dirty="0" smtClean="0"/>
              <a:t>A</a:t>
            </a:r>
            <a:r>
              <a:rPr lang="en-US" dirty="0" smtClean="0"/>
              <a:t> dominates portfolio </a:t>
            </a:r>
            <a:r>
              <a:rPr lang="en-US" i="1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827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Spreadsheet 6.5 Investment Opportunity Set</a:t>
            </a:r>
            <a:endParaRPr lang="en-US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22" y="1066800"/>
            <a:ext cx="70104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6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1" cy="836426"/>
          </a:xfrm>
        </p:spPr>
        <p:txBody>
          <a:bodyPr>
            <a:noAutofit/>
          </a:bodyPr>
          <a:lstStyle/>
          <a:p>
            <a:r>
              <a:rPr lang="en-US" dirty="0" smtClean="0"/>
              <a:t>Figure 6.3 Investment Opportunity Set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84463"/>
            <a:ext cx="6574558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5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6.4 </a:t>
            </a:r>
            <a:r>
              <a:rPr lang="en-US" sz="2800" smtClean="0"/>
              <a:t>Opportunity Sets: Various </a:t>
            </a:r>
            <a:r>
              <a:rPr lang="en-US" sz="2800" dirty="0" smtClean="0"/>
              <a:t>Correlation Coefficients</a:t>
            </a:r>
            <a:endParaRPr 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3" y="1097844"/>
            <a:ext cx="66484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0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426"/>
          </a:xfrm>
        </p:spPr>
        <p:txBody>
          <a:bodyPr>
            <a:noAutofit/>
          </a:bodyPr>
          <a:lstStyle/>
          <a:p>
            <a:r>
              <a:rPr lang="en-US" sz="2400" dirty="0" smtClean="0"/>
              <a:t>Spreadsheet 6.6 Opportunity Set -Various Correlation Coefficients</a:t>
            </a:r>
            <a:endParaRPr lang="en-US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113"/>
            <a:ext cx="9144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37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426"/>
          </a:xfrm>
        </p:spPr>
        <p:txBody>
          <a:bodyPr>
            <a:noAutofit/>
          </a:bodyPr>
          <a:lstStyle/>
          <a:p>
            <a:r>
              <a:rPr lang="en-US" sz="3100" dirty="0" smtClean="0"/>
              <a:t>6.3 The Optimal Risky Portfolio with a Risk-Free Asset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00600"/>
          </a:xfrm>
        </p:spPr>
        <p:txBody>
          <a:bodyPr/>
          <a:lstStyle/>
          <a:p>
            <a:r>
              <a:rPr lang="en-US" dirty="0" smtClean="0"/>
              <a:t>Slope of CAL is Sharpe Ratio of Risky Portfolio</a:t>
            </a:r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r>
              <a:rPr lang="en-US" sz="3200" dirty="0" smtClean="0"/>
              <a:t>Optimal Risky Portfolio</a:t>
            </a:r>
          </a:p>
          <a:p>
            <a:pPr lvl="2"/>
            <a:r>
              <a:rPr lang="en-US" sz="2800" dirty="0" smtClean="0"/>
              <a:t>Best combination of risky and safe assets to form portfolio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15745"/>
            <a:ext cx="2514600" cy="10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232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426"/>
          </a:xfrm>
        </p:spPr>
        <p:txBody>
          <a:bodyPr>
            <a:noAutofit/>
          </a:bodyPr>
          <a:lstStyle/>
          <a:p>
            <a:r>
              <a:rPr lang="en-US" sz="3100" dirty="0" smtClean="0"/>
              <a:t>6.3 The Optimal Risky Portfolio with a Risk-Free Asset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61664" cy="4800600"/>
          </a:xfrm>
        </p:spPr>
        <p:txBody>
          <a:bodyPr/>
          <a:lstStyle/>
          <a:p>
            <a:r>
              <a:rPr lang="en-US" dirty="0" smtClean="0"/>
              <a:t>Calculating Optimal Risky Portfolio</a:t>
            </a:r>
          </a:p>
          <a:p>
            <a:pPr lvl="1"/>
            <a:r>
              <a:rPr lang="en-US" dirty="0" smtClean="0"/>
              <a:t>Two risky assets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949342"/>
              </p:ext>
            </p:extLst>
          </p:nvPr>
        </p:nvGraphicFramePr>
        <p:xfrm>
          <a:off x="344560" y="2819400"/>
          <a:ext cx="820571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Equation" r:id="rId3" imgW="4330440" imgH="482400" progId="Equation.3">
                  <p:embed/>
                </p:oleObj>
              </mc:Choice>
              <mc:Fallback>
                <p:oleObj name="Equation" r:id="rId3" imgW="433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60" y="2819400"/>
                        <a:ext cx="8205716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20769"/>
              </p:ext>
            </p:extLst>
          </p:nvPr>
        </p:nvGraphicFramePr>
        <p:xfrm>
          <a:off x="381000" y="4267200"/>
          <a:ext cx="1337733" cy="42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Equation" r:id="rId5" imgW="711000" imgH="228600" progId="Equation.3">
                  <p:embed/>
                </p:oleObj>
              </mc:Choice>
              <mc:Fallback>
                <p:oleObj name="Equation" r:id="rId5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67200"/>
                        <a:ext cx="1337733" cy="429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16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1" cy="836426"/>
          </a:xfrm>
        </p:spPr>
        <p:txBody>
          <a:bodyPr/>
          <a:lstStyle/>
          <a:p>
            <a:r>
              <a:rPr lang="en-US" dirty="0" smtClean="0"/>
              <a:t>6.1 Diversification and Portfolio Risk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971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Market/Systematic/</a:t>
            </a:r>
            <a:r>
              <a:rPr lang="en-US" dirty="0" err="1" smtClean="0"/>
              <a:t>Nondiversifiable</a:t>
            </a:r>
            <a:r>
              <a:rPr lang="en-US" dirty="0" smtClean="0"/>
              <a:t> Risk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Risk factors common to whole economy</a:t>
            </a:r>
          </a:p>
          <a:p>
            <a:r>
              <a:rPr lang="en-US" dirty="0" smtClean="0"/>
              <a:t>Unique/Firm-Specific/Nonsystematic/ Diversifiable Risk</a:t>
            </a:r>
          </a:p>
          <a:p>
            <a:pPr lvl="1"/>
            <a:r>
              <a:rPr lang="en-US" dirty="0" smtClean="0"/>
              <a:t>Risk that can be eliminated by diversification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1" cy="836426"/>
          </a:xfrm>
        </p:spPr>
        <p:txBody>
          <a:bodyPr>
            <a:noAutofit/>
          </a:bodyPr>
          <a:lstStyle/>
          <a:p>
            <a:r>
              <a:rPr lang="en-US" dirty="0" smtClean="0"/>
              <a:t>Figure 6.5 Two Capital Allocation Lines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20957"/>
            <a:ext cx="7823005" cy="47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371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6.6 Bond, Stock and T-Bill Optimal Allocation</a:t>
            </a:r>
            <a:endParaRPr lang="en-US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86600" cy="482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542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1" cy="836426"/>
          </a:xfrm>
        </p:spPr>
        <p:txBody>
          <a:bodyPr/>
          <a:lstStyle/>
          <a:p>
            <a:r>
              <a:rPr lang="en-US" dirty="0" smtClean="0"/>
              <a:t>Figure 6.7 The Complete Portfolio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1067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239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1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6.8 Portfolio Composition: Asset Allocation Solution</a:t>
            </a:r>
            <a:endParaRPr 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600575" cy="437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44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8364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6.4 Efficient Diversification with Many Risky Assets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Efficient Frontier of Risky Assets</a:t>
            </a:r>
          </a:p>
          <a:p>
            <a:pPr lvl="1"/>
            <a:r>
              <a:rPr lang="en-US" dirty="0" smtClean="0"/>
              <a:t>Graph representing set of portfolios that maximizes expected return at each level of portfolio risk</a:t>
            </a:r>
          </a:p>
          <a:p>
            <a:pPr lvl="2"/>
            <a:r>
              <a:rPr lang="en-US" dirty="0" smtClean="0"/>
              <a:t>Three methods</a:t>
            </a:r>
          </a:p>
          <a:p>
            <a:pPr lvl="3"/>
            <a:r>
              <a:rPr lang="en-US" dirty="0" smtClean="0"/>
              <a:t>Maximize risk premium for any level standard deviation</a:t>
            </a:r>
          </a:p>
          <a:p>
            <a:pPr lvl="3"/>
            <a:r>
              <a:rPr lang="en-US" dirty="0" smtClean="0"/>
              <a:t>Minimize standard deviation for any level risk premium</a:t>
            </a:r>
          </a:p>
          <a:p>
            <a:pPr lvl="3"/>
            <a:r>
              <a:rPr lang="en-US" dirty="0" smtClean="0"/>
              <a:t>Maximize Sharpe ratio for any standard deviation or risk premium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28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6.9 Portfolios Constructed with Three Stocks</a:t>
            </a:r>
            <a:endParaRPr lang="en-US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477000" cy="415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908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6.10 Efficient Frontier: Risky and Individual Assets</a:t>
            </a: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00200"/>
            <a:ext cx="64389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524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836426"/>
          </a:xfrm>
        </p:spPr>
        <p:txBody>
          <a:bodyPr>
            <a:noAutofit/>
          </a:bodyPr>
          <a:lstStyle/>
          <a:p>
            <a:r>
              <a:rPr lang="en-US" sz="3200" dirty="0"/>
              <a:t>6.4 Efficient Diversification with Many Risky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4876800"/>
          </a:xfrm>
        </p:spPr>
        <p:txBody>
          <a:bodyPr/>
          <a:lstStyle/>
          <a:p>
            <a:r>
              <a:rPr lang="en-US" dirty="0" smtClean="0"/>
              <a:t>Choosing Optimal Risky Portfolio</a:t>
            </a:r>
          </a:p>
          <a:p>
            <a:pPr lvl="1"/>
            <a:r>
              <a:rPr lang="en-US" dirty="0" smtClean="0"/>
              <a:t>Optimal portfolio CAL tangent to efficient frontier </a:t>
            </a:r>
          </a:p>
          <a:p>
            <a:r>
              <a:rPr lang="en-US" dirty="0" smtClean="0"/>
              <a:t>Separation Property implies portfolio choice, separated into two tasks</a:t>
            </a:r>
          </a:p>
          <a:p>
            <a:pPr marL="1005840" lvl="2" indent="-457200">
              <a:buAutoNum type="arabicPeriod"/>
            </a:pPr>
            <a:r>
              <a:rPr lang="en-US" dirty="0" smtClean="0"/>
              <a:t>Determination of optimal risky portfolio</a:t>
            </a:r>
          </a:p>
          <a:p>
            <a:pPr marL="1005840" lvl="2" indent="-457200">
              <a:buAutoNum type="arabicPeriod"/>
            </a:pPr>
            <a:r>
              <a:rPr lang="en-US" dirty="0" smtClean="0"/>
              <a:t>Personal choice of best mix of risky portfolio and risk-free asset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38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6426"/>
          </a:xfrm>
        </p:spPr>
        <p:txBody>
          <a:bodyPr>
            <a:noAutofit/>
          </a:bodyPr>
          <a:lstStyle/>
          <a:p>
            <a:r>
              <a:rPr lang="en-US" sz="3200" dirty="0"/>
              <a:t>6.4 Efficient Diversification with Many Risky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876800"/>
          </a:xfrm>
        </p:spPr>
        <p:txBody>
          <a:bodyPr/>
          <a:lstStyle/>
          <a:p>
            <a:r>
              <a:rPr lang="en-US" dirty="0" smtClean="0"/>
              <a:t>Optimal Risky Portfolio: Illustration</a:t>
            </a:r>
          </a:p>
          <a:p>
            <a:pPr lvl="1"/>
            <a:r>
              <a:rPr lang="en-US" dirty="0" smtClean="0"/>
              <a:t>Efficiently diversified global portfolio using stock market indices of six countries</a:t>
            </a:r>
          </a:p>
          <a:p>
            <a:pPr lvl="1"/>
            <a:r>
              <a:rPr lang="en-US" dirty="0" smtClean="0"/>
              <a:t>Standard deviation and correlation estimated from historical data</a:t>
            </a:r>
          </a:p>
          <a:p>
            <a:pPr lvl="1"/>
            <a:r>
              <a:rPr lang="en-US" dirty="0" smtClean="0"/>
              <a:t>Risk premium forecast generated from fundamental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8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64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Figure 6.11 Efficient Frontiers/CAL: Table 6.1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4" y="1162878"/>
            <a:ext cx="7810500" cy="51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60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6.1 Risk as Function of Number of Stocks in Portfolio</a:t>
            </a:r>
            <a:endParaRPr lang="en-US" sz="2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63000" cy="33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6" cy="836426"/>
          </a:xfrm>
        </p:spPr>
        <p:txBody>
          <a:bodyPr/>
          <a:lstStyle/>
          <a:p>
            <a:r>
              <a:rPr lang="en-US" dirty="0" smtClean="0"/>
              <a:t>6.5 A Single-Index Stock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257800"/>
          </a:xfrm>
        </p:spPr>
        <p:txBody>
          <a:bodyPr/>
          <a:lstStyle/>
          <a:p>
            <a:r>
              <a:rPr lang="en-US" sz="2400" dirty="0" smtClean="0"/>
              <a:t>Index model</a:t>
            </a:r>
          </a:p>
          <a:p>
            <a:pPr lvl="1"/>
            <a:r>
              <a:rPr lang="en-US" sz="2000" dirty="0" smtClean="0"/>
              <a:t>Relates stock returns to returns on broad market index &amp; firm-specific factors</a:t>
            </a:r>
          </a:p>
          <a:p>
            <a:r>
              <a:rPr lang="en-US" sz="2400" dirty="0" smtClean="0"/>
              <a:t>Excess return</a:t>
            </a:r>
          </a:p>
          <a:p>
            <a:pPr lvl="1"/>
            <a:r>
              <a:rPr lang="en-US" sz="2000" dirty="0" err="1" smtClean="0"/>
              <a:t>RoR</a:t>
            </a:r>
            <a:r>
              <a:rPr lang="en-US" sz="2000" dirty="0" smtClean="0"/>
              <a:t> in excess of risk-free rate</a:t>
            </a:r>
          </a:p>
          <a:p>
            <a:r>
              <a:rPr lang="en-US" sz="2400" dirty="0" smtClean="0"/>
              <a:t>Beta</a:t>
            </a:r>
          </a:p>
          <a:p>
            <a:pPr lvl="1"/>
            <a:r>
              <a:rPr lang="en-US" sz="2000" dirty="0" smtClean="0"/>
              <a:t>Sensitivity of security’s returns to market factor</a:t>
            </a:r>
          </a:p>
          <a:p>
            <a:r>
              <a:rPr lang="en-US" sz="2400" dirty="0" smtClean="0"/>
              <a:t>Firm-specific or residual risk</a:t>
            </a:r>
          </a:p>
          <a:p>
            <a:pPr lvl="1"/>
            <a:r>
              <a:rPr lang="en-US" sz="2000" dirty="0" smtClean="0"/>
              <a:t>Component of return variance independent of market factor</a:t>
            </a:r>
          </a:p>
          <a:p>
            <a:r>
              <a:rPr lang="en-US" sz="2400" dirty="0" smtClean="0"/>
              <a:t>Alpha</a:t>
            </a:r>
          </a:p>
          <a:p>
            <a:pPr lvl="1"/>
            <a:r>
              <a:rPr lang="en-US" sz="2000" dirty="0" smtClean="0"/>
              <a:t>Stock’s expected return beyond that induced by market index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4326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6.5 A Single-Index Stock Market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763000" cy="5638800"/>
              </a:xfrm>
            </p:spPr>
            <p:txBody>
              <a:bodyPr/>
              <a:lstStyle/>
              <a:p>
                <a:r>
                  <a:rPr lang="en-US" sz="2800" b="0" dirty="0" smtClean="0"/>
                  <a:t>Excess Return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 marL="274320" lvl="1" indent="0">
                  <a:buNone/>
                </a:pPr>
                <a:endParaRPr lang="en-US" sz="2400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r>
                  <a:rPr lang="en-US" sz="2400" i="1" dirty="0" smtClean="0">
                    <a:latin typeface="Cambria Math"/>
                  </a:rPr>
                  <a:t>Where: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</a:rPr>
                              <m:t>β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400" dirty="0" smtClean="0"/>
                  <a:t>: </a:t>
                </a:r>
                <a:r>
                  <a:rPr lang="en-US" sz="2400" dirty="0"/>
                  <a:t>c</a:t>
                </a:r>
                <a:r>
                  <a:rPr lang="en-US" sz="2400" dirty="0" smtClean="0"/>
                  <a:t>omponent of return due to movements in overall market</a:t>
                </a:r>
                <a:endParaRPr lang="en-US" sz="2400" i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: security’s responsiveness to market</a:t>
                </a:r>
                <a:endParaRPr lang="en-US" sz="24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: stock’s expected excess return if market factor is neutral, i.e. market-index excess return is zero</a:t>
                </a:r>
                <a:endParaRPr lang="en-US" sz="24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: Component attributable to unexpected events relevant only to this security (firm-specific)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763000" cy="5638800"/>
              </a:xfrm>
              <a:blipFill rotWithShape="1">
                <a:blip r:embed="rId2"/>
                <a:stretch>
                  <a:fillRect l="-974" t="-1081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660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6.5 A Single-Index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5410200"/>
          </a:xfrm>
        </p:spPr>
        <p:txBody>
          <a:bodyPr/>
          <a:lstStyle/>
          <a:p>
            <a:r>
              <a:rPr lang="en-US" dirty="0" smtClean="0"/>
              <a:t>Statistical and Graphical Representation of Single-Index Model</a:t>
            </a:r>
          </a:p>
          <a:p>
            <a:pPr lvl="1"/>
            <a:r>
              <a:rPr lang="en-US" dirty="0" smtClean="0"/>
              <a:t>Security Characteristic Line (SCL)</a:t>
            </a:r>
          </a:p>
          <a:p>
            <a:pPr lvl="2"/>
            <a:r>
              <a:rPr lang="en-US" dirty="0" smtClean="0"/>
              <a:t>Plot of security’s predicted excess return from excess return of market</a:t>
            </a:r>
          </a:p>
          <a:p>
            <a:pPr lvl="1"/>
            <a:r>
              <a:rPr lang="en-US" dirty="0" smtClean="0"/>
              <a:t>Algebraic representation of regression line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33371"/>
            <a:ext cx="31813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874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6.5 A Single-Index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876800"/>
          </a:xfrm>
        </p:spPr>
        <p:txBody>
          <a:bodyPr/>
          <a:lstStyle/>
          <a:p>
            <a:r>
              <a:rPr lang="en-US" dirty="0" smtClean="0"/>
              <a:t>Statistical and Graphical Representation of Single-Index Model</a:t>
            </a:r>
          </a:p>
          <a:p>
            <a:pPr lvl="1"/>
            <a:r>
              <a:rPr lang="en-US" dirty="0" smtClean="0"/>
              <a:t>Ratio of systematic variance to total variance</a:t>
            </a:r>
          </a:p>
          <a:p>
            <a:pPr lvl="2"/>
            <a:r>
              <a:rPr lang="en-US" dirty="0"/>
              <a:t>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5869634" cy="204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488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6.12 Scatter Diagram for Ford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058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89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6.13 Various Scatter Diagrams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1"/>
            <a:ext cx="7729836" cy="537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214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6.5 A Single-Index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2999" cy="5410200"/>
          </a:xfrm>
        </p:spPr>
        <p:txBody>
          <a:bodyPr/>
          <a:lstStyle/>
          <a:p>
            <a:r>
              <a:rPr lang="en-US" dirty="0" smtClean="0"/>
              <a:t>Diversification in Single-Index Security Market</a:t>
            </a:r>
          </a:p>
          <a:p>
            <a:pPr lvl="1"/>
            <a:r>
              <a:rPr lang="en-US" dirty="0" smtClean="0"/>
              <a:t>In portfolio of n securities with weights</a:t>
            </a:r>
          </a:p>
          <a:p>
            <a:pPr lvl="2"/>
            <a:r>
              <a:rPr lang="en-US" dirty="0" smtClean="0"/>
              <a:t>In securities with nonsystematic risk</a:t>
            </a:r>
          </a:p>
          <a:p>
            <a:pPr lvl="2"/>
            <a:r>
              <a:rPr lang="en-US" dirty="0" smtClean="0"/>
              <a:t>Nonsystematic portion of portfolio return</a:t>
            </a:r>
          </a:p>
          <a:p>
            <a:pPr lvl="3"/>
            <a:r>
              <a:rPr lang="en-US" dirty="0" smtClean="0"/>
              <a:t> </a:t>
            </a:r>
          </a:p>
          <a:p>
            <a:pPr lvl="3"/>
            <a:endParaRPr lang="en-US" dirty="0"/>
          </a:p>
          <a:p>
            <a:pPr lvl="2"/>
            <a:r>
              <a:rPr lang="en-US" dirty="0" smtClean="0"/>
              <a:t>Portfolio nonsystematic variance</a:t>
            </a:r>
          </a:p>
          <a:p>
            <a:pPr lvl="3"/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8764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3625"/>
            <a:ext cx="466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1752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66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827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6.5 A Single-Index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48889" cy="4876800"/>
          </a:xfrm>
        </p:spPr>
        <p:txBody>
          <a:bodyPr/>
          <a:lstStyle/>
          <a:p>
            <a:r>
              <a:rPr lang="en-US" dirty="0" smtClean="0"/>
              <a:t>Using Security Analysis with Index Model</a:t>
            </a:r>
          </a:p>
          <a:p>
            <a:pPr lvl="1"/>
            <a:r>
              <a:rPr lang="en-US" dirty="0" smtClean="0"/>
              <a:t>Information ratio</a:t>
            </a:r>
          </a:p>
          <a:p>
            <a:pPr lvl="2"/>
            <a:r>
              <a:rPr lang="en-US" dirty="0" smtClean="0"/>
              <a:t>Ratio of alpha to standard deviation of residual</a:t>
            </a:r>
          </a:p>
          <a:p>
            <a:pPr lvl="1"/>
            <a:r>
              <a:rPr lang="en-US" dirty="0" smtClean="0"/>
              <a:t>Active portfolio</a:t>
            </a:r>
          </a:p>
          <a:p>
            <a:pPr lvl="2"/>
            <a:r>
              <a:rPr lang="en-US" dirty="0" smtClean="0"/>
              <a:t>Portfolio formed by optimally combining analyzed stocks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69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6.6 Risk of Long-Term Investments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5410200"/>
              </a:xfrm>
            </p:spPr>
            <p:txBody>
              <a:bodyPr/>
              <a:lstStyle/>
              <a:p>
                <a:r>
                  <a:rPr lang="en-US" dirty="0" smtClean="0"/>
                  <a:t>Why the Unending Confusion?</a:t>
                </a:r>
              </a:p>
              <a:p>
                <a:pPr lvl="1"/>
                <a:r>
                  <a:rPr lang="en-US" dirty="0" smtClean="0"/>
                  <a:t>Vast majority of financial advisers believe stocks are less risky if held for long run</a:t>
                </a:r>
              </a:p>
              <a:p>
                <a:pPr lvl="2"/>
                <a:r>
                  <a:rPr lang="en-US" dirty="0" smtClean="0"/>
                  <a:t>Risk premium grows at rate of horizon, T</a:t>
                </a:r>
              </a:p>
              <a:p>
                <a:pPr lvl="2"/>
                <a:r>
                  <a:rPr lang="en-US" dirty="0" smtClean="0"/>
                  <a:t>Standard deviation grows at √T</a:t>
                </a:r>
              </a:p>
              <a:p>
                <a:pPr lvl="2"/>
                <a:r>
                  <a:rPr lang="en-US" dirty="0" smtClean="0"/>
                  <a:t>Sharpe ratio,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√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grows with investment horizon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5410200"/>
              </a:xfrm>
              <a:blipFill rotWithShape="1">
                <a:blip r:embed="rId2"/>
                <a:stretch>
                  <a:fillRect l="-1323" t="-1466" r="-1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359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6.4 Investment Risk for Different Horizons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91650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6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Figure 6.2 Risk versus Diversification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7" y="1762897"/>
            <a:ext cx="8686799" cy="406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8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426"/>
          </a:xfrm>
        </p:spPr>
        <p:txBody>
          <a:bodyPr>
            <a:noAutofit/>
          </a:bodyPr>
          <a:lstStyle/>
          <a:p>
            <a:r>
              <a:rPr lang="en-US" sz="3600" dirty="0" smtClean="0"/>
              <a:t>6.2 Asset Allocation with Two Risky Assets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9263" cy="5257800"/>
          </a:xfrm>
        </p:spPr>
        <p:txBody>
          <a:bodyPr/>
          <a:lstStyle/>
          <a:p>
            <a:r>
              <a:rPr lang="en-US" dirty="0" smtClean="0"/>
              <a:t>Covariance and Correlation</a:t>
            </a:r>
          </a:p>
          <a:p>
            <a:pPr lvl="1"/>
            <a:r>
              <a:rPr lang="en-US" dirty="0" smtClean="0"/>
              <a:t>Portfolio risk depends on covariance between returns of assets</a:t>
            </a:r>
          </a:p>
          <a:p>
            <a:pPr lvl="1"/>
            <a:r>
              <a:rPr lang="en-US" dirty="0" smtClean="0"/>
              <a:t>Expected return on two-security portfolio</a:t>
            </a:r>
          </a:p>
          <a:p>
            <a:pPr lvl="2"/>
            <a:r>
              <a:rPr lang="en-US" dirty="0" smtClean="0"/>
              <a:t>   </a:t>
            </a:r>
          </a:p>
          <a:p>
            <a:pPr lvl="3"/>
            <a:r>
              <a:rPr lang="en-US" dirty="0" smtClean="0"/>
              <a:t>  </a:t>
            </a:r>
          </a:p>
          <a:p>
            <a:pPr lvl="3"/>
            <a:r>
              <a:rPr lang="en-US" dirty="0" smtClean="0"/>
              <a:t>  </a:t>
            </a:r>
          </a:p>
          <a:p>
            <a:pPr lvl="3"/>
            <a:r>
              <a:rPr lang="en-US" dirty="0" smtClean="0"/>
              <a:t>   </a:t>
            </a:r>
          </a:p>
          <a:p>
            <a:pPr lvl="3"/>
            <a:r>
              <a:rPr lang="en-US" dirty="0" smtClean="0"/>
              <a:t>     </a:t>
            </a:r>
          </a:p>
          <a:p>
            <a:pPr lvl="2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017829"/>
              </p:ext>
            </p:extLst>
          </p:nvPr>
        </p:nvGraphicFramePr>
        <p:xfrm>
          <a:off x="1365250" y="3460750"/>
          <a:ext cx="31623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Equation" r:id="rId3" imgW="1155600" imgH="457200" progId="Equation.3">
                  <p:embed/>
                </p:oleObj>
              </mc:Choice>
              <mc:Fallback>
                <p:oleObj name="Equation" r:id="rId3" imgW="115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60750"/>
                        <a:ext cx="3162300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178072"/>
              </p:ext>
            </p:extLst>
          </p:nvPr>
        </p:nvGraphicFramePr>
        <p:xfrm>
          <a:off x="1620838" y="4156075"/>
          <a:ext cx="3875087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Equation" r:id="rId5" imgW="2336760" imgH="914400" progId="Equation.3">
                  <p:embed/>
                </p:oleObj>
              </mc:Choice>
              <mc:Fallback>
                <p:oleObj name="Equation" r:id="rId5" imgW="23367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4156075"/>
                        <a:ext cx="3875087" cy="151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1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1" cy="836426"/>
          </a:xfrm>
        </p:spPr>
        <p:txBody>
          <a:bodyPr/>
          <a:lstStyle/>
          <a:p>
            <a:r>
              <a:rPr lang="en-US" sz="3600" dirty="0"/>
              <a:t>6.2 Asset Allocation with Two Risky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Covariance Calculations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Correlation Coefficient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106440"/>
              </p:ext>
            </p:extLst>
          </p:nvPr>
        </p:nvGraphicFramePr>
        <p:xfrm>
          <a:off x="781050" y="1981200"/>
          <a:ext cx="66135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Equation" r:id="rId3" imgW="2958840" imgH="431640" progId="Equation.3">
                  <p:embed/>
                </p:oleObj>
              </mc:Choice>
              <mc:Fallback>
                <p:oleObj name="Equation" r:id="rId3" imgW="295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1981200"/>
                        <a:ext cx="6613525" cy="966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283858"/>
              </p:ext>
            </p:extLst>
          </p:nvPr>
        </p:nvGraphicFramePr>
        <p:xfrm>
          <a:off x="811213" y="3942645"/>
          <a:ext cx="23749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5" imgW="1079280" imgH="431640" progId="Equation.3">
                  <p:embed/>
                </p:oleObj>
              </mc:Choice>
              <mc:Fallback>
                <p:oleObj name="Equation" r:id="rId5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3942645"/>
                        <a:ext cx="2374900" cy="950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046245"/>
              </p:ext>
            </p:extLst>
          </p:nvPr>
        </p:nvGraphicFramePr>
        <p:xfrm>
          <a:off x="823913" y="5181600"/>
          <a:ext cx="29622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7" imgW="1346040" imgH="228600" progId="Equation.3">
                  <p:embed/>
                </p:oleObj>
              </mc:Choice>
              <mc:Fallback>
                <p:oleObj name="Equation" r:id="rId7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5181600"/>
                        <a:ext cx="2962275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6426"/>
          </a:xfrm>
        </p:spPr>
        <p:txBody>
          <a:bodyPr>
            <a:noAutofit/>
          </a:bodyPr>
          <a:lstStyle/>
          <a:p>
            <a:r>
              <a:rPr lang="en-US" sz="3600" dirty="0" smtClean="0"/>
              <a:t>Spreadsheet 6.1 Capital Market Expectations</a:t>
            </a:r>
            <a:endParaRPr lang="en-US" sz="3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438400"/>
            <a:ext cx="889686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1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Spreadsheet 6.2 Variance of Returns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" y="1879599"/>
            <a:ext cx="8971844" cy="262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9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1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Spreadsheet 6.3 Portfolio Performance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828800"/>
            <a:ext cx="91249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1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KM_PPT_Ch01_11e_N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577</TotalTime>
  <Words>827</Words>
  <Application>Microsoft Office PowerPoint</Application>
  <PresentationFormat>On-screen Show (4:3)</PresentationFormat>
  <Paragraphs>142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BKM Essentials 10e PPT template</vt:lpstr>
      <vt:lpstr>BKM_PPT_Ch01_11e_NB</vt:lpstr>
      <vt:lpstr>Equation</vt:lpstr>
      <vt:lpstr>PowerPoint Presentation</vt:lpstr>
      <vt:lpstr>6.1 Diversification and Portfolio Risk</vt:lpstr>
      <vt:lpstr>Figure 6.1 Risk as Function of Number of Stocks in Portfolio</vt:lpstr>
      <vt:lpstr>Figure 6.2 Risk versus Diversification</vt:lpstr>
      <vt:lpstr>6.2 Asset Allocation with Two Risky Assets</vt:lpstr>
      <vt:lpstr>6.2 Asset Allocation with Two Risky Assets</vt:lpstr>
      <vt:lpstr>Spreadsheet 6.1 Capital Market Expectations</vt:lpstr>
      <vt:lpstr>Spreadsheet 6.2 Variance of Returns</vt:lpstr>
      <vt:lpstr>Spreadsheet 6.3 Portfolio Performance</vt:lpstr>
      <vt:lpstr>Spreadsheet 6.4 Return Covariance</vt:lpstr>
      <vt:lpstr>6.2 Asset Allocation with Two Risky Assets</vt:lpstr>
      <vt:lpstr>6.2 Asset Allocation with Two Risky Assets</vt:lpstr>
      <vt:lpstr>6.2 Asset Allocation with Two Risky Assets</vt:lpstr>
      <vt:lpstr>Spreadsheet 6.5 Investment Opportunity Set</vt:lpstr>
      <vt:lpstr>Figure 6.3 Investment Opportunity Set</vt:lpstr>
      <vt:lpstr>Figure 6.4 Opportunity Sets: Various Correlation Coefficients</vt:lpstr>
      <vt:lpstr>Spreadsheet 6.6 Opportunity Set -Various Correlation Coefficients</vt:lpstr>
      <vt:lpstr>6.3 The Optimal Risky Portfolio with a Risk-Free Asset</vt:lpstr>
      <vt:lpstr>6.3 The Optimal Risky Portfolio with a Risk-Free Asset</vt:lpstr>
      <vt:lpstr>Figure 6.5 Two Capital Allocation Lines</vt:lpstr>
      <vt:lpstr>Figure 6.6 Bond, Stock and T-Bill Optimal Allocation</vt:lpstr>
      <vt:lpstr>Figure 6.7 The Complete Portfolio</vt:lpstr>
      <vt:lpstr>Figure 6.8 Portfolio Composition: Asset Allocation Solution</vt:lpstr>
      <vt:lpstr>6.4 Efficient Diversification with Many Risky Assets</vt:lpstr>
      <vt:lpstr>Figure 6.9 Portfolios Constructed with Three Stocks</vt:lpstr>
      <vt:lpstr>Figure 6.10 Efficient Frontier: Risky and Individual Assets</vt:lpstr>
      <vt:lpstr>6.4 Efficient Diversification with Many Risky Assets</vt:lpstr>
      <vt:lpstr>6.4 Efficient Diversification with Many Risky Assets</vt:lpstr>
      <vt:lpstr>Figure 6.11 Efficient Frontiers/CAL: Table 6.1</vt:lpstr>
      <vt:lpstr>6.5 A Single-Index Stock Market</vt:lpstr>
      <vt:lpstr>6.5 A Single-Index Stock Market</vt:lpstr>
      <vt:lpstr>6.5 A Single-Index Stock Market</vt:lpstr>
      <vt:lpstr>6.5 A Single-Index Stock Market</vt:lpstr>
      <vt:lpstr>Figure 6.12 Scatter Diagram for Ford</vt:lpstr>
      <vt:lpstr>Figure 6.13 Various Scatter Diagrams</vt:lpstr>
      <vt:lpstr>6.5 A Single-Index Stock Market</vt:lpstr>
      <vt:lpstr>6.5 A Single-Index Stock Market</vt:lpstr>
      <vt:lpstr>6.6 Risk of Long-Term Investments</vt:lpstr>
      <vt:lpstr>Table 6.4 Investment Risk for Different Horizons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Administrator</cp:lastModifiedBy>
  <cp:revision>49</cp:revision>
  <dcterms:created xsi:type="dcterms:W3CDTF">2015-05-12T21:54:55Z</dcterms:created>
  <dcterms:modified xsi:type="dcterms:W3CDTF">2018-08-27T19:00:05Z</dcterms:modified>
</cp:coreProperties>
</file>