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0" r:id="rId2"/>
  </p:sldMasterIdLst>
  <p:notesMasterIdLst>
    <p:notesMasterId r:id="rId29"/>
  </p:notesMasterIdLst>
  <p:handoutMasterIdLst>
    <p:handoutMasterId r:id="rId30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5" r:id="rId17"/>
    <p:sldId id="276" r:id="rId18"/>
    <p:sldId id="277" r:id="rId19"/>
    <p:sldId id="278" r:id="rId20"/>
    <p:sldId id="279" r:id="rId21"/>
    <p:sldId id="291" r:id="rId22"/>
    <p:sldId id="282" r:id="rId23"/>
    <p:sldId id="283" r:id="rId24"/>
    <p:sldId id="284" r:id="rId25"/>
    <p:sldId id="288" r:id="rId26"/>
    <p:sldId id="289" r:id="rId27"/>
    <p:sldId id="29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14BEFF"/>
    <a:srgbClr val="A3A3A3"/>
    <a:srgbClr val="828282"/>
    <a:srgbClr val="3A3A3A"/>
    <a:srgbClr val="A0E6FF"/>
    <a:srgbClr val="14B9FF"/>
    <a:srgbClr val="000000"/>
    <a:srgbClr val="8CDCFF"/>
    <a:srgbClr val="6E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599" autoAdjust="0"/>
  </p:normalViewPr>
  <p:slideViewPr>
    <p:cSldViewPr>
      <p:cViewPr>
        <p:scale>
          <a:sx n="77" d="100"/>
          <a:sy n="77" d="100"/>
        </p:scale>
        <p:origin x="-2604" y="-1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89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8F94D-38D2-4693-A9A7-78A09C919C16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52810-DC70-4E96-BC3C-DB3D3AF0A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0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63588-EB0F-465F-92AC-4CF585413BD4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CEA5F-E44E-4B30-86AE-751D09394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8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3962400"/>
            <a:ext cx="9144000" cy="1660962"/>
          </a:xfrm>
          <a:prstGeom prst="rect">
            <a:avLst/>
          </a:prstGeom>
          <a:solidFill>
            <a:schemeClr val="accent5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1544540"/>
            <a:ext cx="9144000" cy="1351060"/>
          </a:xfrm>
          <a:prstGeom prst="rect">
            <a:avLst/>
          </a:prstGeom>
          <a:solidFill>
            <a:srgbClr val="3A3A3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1295400"/>
            <a:ext cx="1864230" cy="1828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6000" y="1295400"/>
            <a:ext cx="6553200" cy="182880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78974" y="1408978"/>
            <a:ext cx="6207826" cy="1601643"/>
          </a:xfrm>
        </p:spPr>
        <p:txBody>
          <a:bodyPr anchor="b">
            <a:noAutofit/>
          </a:bodyPr>
          <a:lstStyle>
            <a:lvl1pPr>
              <a:defRPr sz="4400" b="0" cap="none" baseline="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068981"/>
            <a:ext cx="7004462" cy="14478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en-US" sz="2800" i="0" kern="1200" dirty="0">
                <a:solidFill>
                  <a:srgbClr val="08425C"/>
                </a:solidFill>
                <a:latin typeface="Helvetica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Bodie, Kane, and Marcus</a:t>
            </a:r>
          </a:p>
          <a:p>
            <a:r>
              <a:rPr lang="en-US" i="1" dirty="0" smtClean="0"/>
              <a:t>Essentials of Investments</a:t>
            </a:r>
          </a:p>
          <a:p>
            <a:r>
              <a:rPr lang="en-US" i="0" dirty="0" smtClean="0"/>
              <a:t>Eleventh Edition</a:t>
            </a:r>
            <a:endParaRPr lang="en-US" i="1" dirty="0" smtClean="0"/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152400" y="1143000"/>
            <a:ext cx="8915400" cy="0"/>
          </a:xfrm>
          <a:prstGeom prst="line">
            <a:avLst/>
          </a:prstGeom>
          <a:ln w="57150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81100" y="1131125"/>
            <a:ext cx="0" cy="2148840"/>
          </a:xfrm>
          <a:prstGeom prst="line">
            <a:avLst/>
          </a:prstGeom>
          <a:ln w="57150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 flipV="1">
            <a:off x="157350" y="3255030"/>
            <a:ext cx="2011680" cy="0"/>
          </a:xfrm>
          <a:prstGeom prst="line">
            <a:avLst/>
          </a:prstGeom>
          <a:ln w="57150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578922" y="134448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Chapter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116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3008313" cy="8572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55488"/>
            <a:ext cx="5111750" cy="4870675"/>
          </a:xfrm>
        </p:spPr>
        <p:txBody>
          <a:bodyPr/>
          <a:lstStyle>
            <a:lvl1pPr>
              <a:defRPr sz="3200"/>
            </a:lvl1pPr>
            <a:lvl2pPr>
              <a:buClr>
                <a:srgbClr val="C00000"/>
              </a:buClr>
              <a:defRPr sz="2800"/>
            </a:lvl2pPr>
            <a:lvl3pPr>
              <a:buClr>
                <a:srgbClr val="C00000"/>
              </a:buClr>
              <a:defRPr sz="2400"/>
            </a:lvl3pPr>
            <a:lvl4pPr>
              <a:buClr>
                <a:srgbClr val="C00000"/>
              </a:buClr>
              <a:defRPr sz="2000"/>
            </a:lvl4pPr>
            <a:lvl5pPr>
              <a:buClr>
                <a:srgbClr val="C00000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86000"/>
            <a:ext cx="3008313" cy="3840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onstantia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254061"/>
                </a:solidFill>
              </a:rPr>
              <a:t>Click to edit Master title style</a:t>
            </a:r>
            <a:endParaRPr lang="en-US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309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47799"/>
            <a:ext cx="5486400" cy="3279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onstantia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254061"/>
                </a:solidFill>
              </a:rPr>
              <a:t>Click to edit Master title style</a:t>
            </a:r>
            <a:endParaRPr lang="en-US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396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77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55488"/>
            <a:ext cx="2057400" cy="4870675"/>
          </a:xfrm>
        </p:spPr>
        <p:txBody>
          <a:bodyPr vert="eaVert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55488"/>
            <a:ext cx="6019800" cy="4870675"/>
          </a:xfrm>
        </p:spPr>
        <p:txBody>
          <a:bodyPr vert="eaVert"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34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4876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/>
            </a:lvl1pPr>
            <a:lvl2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800"/>
            </a:lvl2pPr>
            <a:lvl3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400"/>
            </a:lvl3pPr>
            <a:lvl4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7928263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>
                <a:solidFill>
                  <a:srgbClr val="003366"/>
                </a:solidFill>
              </a:rPr>
              <a:pPr algn="r"/>
              <a:t>‹#›</a:t>
            </a:fld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3366"/>
                </a:solidFill>
              </a:rPr>
              <a:t>Copyright © </a:t>
            </a:r>
            <a:r>
              <a:rPr lang="en-US" dirty="0" smtClean="0">
                <a:solidFill>
                  <a:srgbClr val="003366"/>
                </a:solidFill>
              </a:rPr>
              <a:t>2019 McGraw-Hill </a:t>
            </a:r>
            <a:r>
              <a:rPr lang="en-US" dirty="0" smtClean="0">
                <a:solidFill>
                  <a:srgbClr val="003366"/>
                </a:solidFill>
              </a:rPr>
              <a:t>Education. All rights reserved. No reproduction or distribution without the prior written consent of McGraw-Hill Education.</a:t>
            </a:r>
            <a:endParaRPr lang="en-US" sz="7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B5B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B5B7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3632264"/>
            <a:ext cx="4709160" cy="794"/>
          </a:xfrm>
          <a:prstGeom prst="line">
            <a:avLst/>
          </a:prstGeom>
          <a:ln w="28575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7901145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>
                <a:solidFill>
                  <a:srgbClr val="003366"/>
                </a:solidFill>
              </a:rPr>
              <a:pPr algn="r"/>
              <a:t>‹#›</a:t>
            </a:fld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3366"/>
                </a:solidFill>
              </a:rPr>
              <a:t>Copyright © 2018 McGraw-Hill Education. All rights reserved. No reproduction or distribution without the prior written consent of McGraw-Hill Education.</a:t>
            </a:r>
            <a:endParaRPr lang="en-US" sz="7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29863" y="1219200"/>
            <a:ext cx="9144000" cy="1524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>
            <a:lvl1pPr>
              <a:defRPr>
                <a:solidFill>
                  <a:srgbClr val="D2F0FF"/>
                </a:solidFill>
                <a:latin typeface="Constant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600200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rgbClr val="911E3C"/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-1" y="6496050"/>
            <a:ext cx="911413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000" i="1" dirty="0">
                <a:solidFill>
                  <a:prstClr val="black"/>
                </a:solidFill>
                <a:latin typeface="Arial" charset="0"/>
                <a:ea typeface="ＭＳ Ｐゴシック" charset="0"/>
              </a:rPr>
              <a:t>©</a:t>
            </a:r>
            <a:r>
              <a:rPr lang="en-US" sz="1000" i="1" dirty="0" smtClean="0">
                <a:solidFill>
                  <a:prstClr val="black"/>
                </a:solidFill>
                <a:latin typeface="Arial" charset="0"/>
                <a:ea typeface="ＭＳ Ｐゴシック" charset="0"/>
              </a:rPr>
              <a:t>2018 McGraw-Hill Education. </a:t>
            </a:r>
            <a:r>
              <a:rPr lang="en-US" sz="1100" i="1" dirty="0" smtClean="0">
                <a:solidFill>
                  <a:prstClr val="black"/>
                </a:solidFill>
                <a:latin typeface="Arial" charset="0"/>
                <a:ea typeface="ＭＳ Ｐゴシック" charset="0"/>
              </a:rPr>
              <a:t>All rights reserved. Authorized only for instructor use in the classroom.  No reproduction or further distribution permitted without the prior written consent of McGraw-Hill Education.</a:t>
            </a:r>
            <a:endParaRPr lang="en-US" sz="600" i="1" dirty="0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377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Arial" pitchFamily="34" charset="0"/>
              <a:buChar char="•"/>
              <a:defRPr/>
            </a:lvl1pPr>
            <a:lvl2pPr marL="742950" indent="-285750">
              <a:buClr>
                <a:srgbClr val="C00000"/>
              </a:buClr>
              <a:buFont typeface="Arial" pitchFamily="34" charset="0"/>
              <a:buChar char="•"/>
              <a:defRPr/>
            </a:lvl2pPr>
            <a:lvl3pPr marL="1143000" indent="-228600">
              <a:buClr>
                <a:srgbClr val="C00000"/>
              </a:buClr>
              <a:buFont typeface="Arial" pitchFamily="34" charset="0"/>
              <a:buChar char="•"/>
              <a:defRPr/>
            </a:lvl3pPr>
            <a:lvl4pPr marL="1600200" indent="-228600">
              <a:buClr>
                <a:srgbClr val="C00000"/>
              </a:buClr>
              <a:buFont typeface="Arial" pitchFamily="34" charset="0"/>
              <a:buChar char="•"/>
              <a:defRPr/>
            </a:lvl4pPr>
            <a:lvl5pPr marL="2057400" indent="-228600">
              <a:buClr>
                <a:srgbClr val="C0000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D2F0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>
                <a:solidFill>
                  <a:srgbClr val="254061"/>
                </a:solidFill>
                <a:latin typeface="Constant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Box 8"/>
          <p:cNvSpPr txBox="1">
            <a:spLocks noChangeArrowheads="1"/>
          </p:cNvSpPr>
          <p:nvPr userDrawn="1"/>
        </p:nvSpPr>
        <p:spPr bwMode="auto">
          <a:xfrm>
            <a:off x="0" y="6629400"/>
            <a:ext cx="2743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000" i="1" dirty="0">
                <a:solidFill>
                  <a:prstClr val="black"/>
                </a:solidFill>
                <a:latin typeface="Arial" charset="0"/>
                <a:ea typeface="ＭＳ Ｐゴシック" charset="0"/>
              </a:rPr>
              <a:t>©</a:t>
            </a:r>
            <a:r>
              <a:rPr lang="en-US" sz="1000" i="1" dirty="0" smtClean="0">
                <a:solidFill>
                  <a:prstClr val="black"/>
                </a:solidFill>
                <a:latin typeface="Arial" charset="0"/>
                <a:ea typeface="ＭＳ Ｐゴシック" charset="0"/>
              </a:rPr>
              <a:t>2018 McGraw-Hill Education</a:t>
            </a:r>
            <a:endParaRPr lang="en-US" sz="1000" i="1" dirty="0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656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265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Clr>
                <a:srgbClr val="C00000"/>
              </a:buClr>
              <a:buFont typeface="Arial" pitchFamily="34" charset="0"/>
              <a:buChar char="•"/>
              <a:defRPr sz="2800"/>
            </a:lvl1pPr>
            <a:lvl2pPr marL="742950" indent="-285750">
              <a:buClr>
                <a:srgbClr val="C00000"/>
              </a:buClr>
              <a:buFont typeface="Arial" pitchFamily="34" charset="0"/>
              <a:buChar char="•"/>
              <a:defRPr sz="2400"/>
            </a:lvl2pPr>
            <a:lvl3pPr marL="1143000" indent="-228600">
              <a:buClr>
                <a:srgbClr val="C00000"/>
              </a:buClr>
              <a:buFont typeface="Arial" pitchFamily="34" charset="0"/>
              <a:buChar char="•"/>
              <a:defRPr sz="2000"/>
            </a:lvl3pPr>
            <a:lvl4pPr marL="1600200" indent="-228600">
              <a:buClr>
                <a:srgbClr val="C00000"/>
              </a:buClr>
              <a:buFont typeface="Arial" pitchFamily="34" charset="0"/>
              <a:buChar char="•"/>
              <a:defRPr sz="1800"/>
            </a:lvl4pPr>
            <a:lvl5pPr marL="2057400" indent="-228600">
              <a:buClr>
                <a:srgbClr val="C00000"/>
              </a:buClr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800" smtClean="0"/>
            </a:lvl1pPr>
            <a:lvl2pPr>
              <a:defRPr lang="en-US" sz="2400" smtClean="0"/>
            </a:lvl2pPr>
            <a:lvl3pPr>
              <a:defRPr lang="en-US" sz="2000" smtClean="0"/>
            </a:lvl3pPr>
            <a:lvl4pPr>
              <a:defRPr lang="en-US" sz="1800" smtClean="0"/>
            </a:lvl4pPr>
            <a:lvl5pPr>
              <a:defRPr lang="en-US" sz="1800"/>
            </a:lvl5pPr>
          </a:lstStyle>
          <a:p>
            <a:pPr lvl="0">
              <a:buClr>
                <a:srgbClr val="C00000"/>
              </a:buClr>
            </a:pPr>
            <a:r>
              <a:rPr lang="en-US" smtClean="0"/>
              <a:t>Click to edit Master text styles</a:t>
            </a:r>
          </a:p>
          <a:p>
            <a:pPr lvl="1">
              <a:buClr>
                <a:srgbClr val="C00000"/>
              </a:buClr>
            </a:pPr>
            <a:r>
              <a:rPr lang="en-US" smtClean="0"/>
              <a:t>Second level</a:t>
            </a:r>
          </a:p>
          <a:p>
            <a:pPr lvl="2">
              <a:buClr>
                <a:srgbClr val="C00000"/>
              </a:buClr>
            </a:pPr>
            <a:r>
              <a:rPr lang="en-US" smtClean="0"/>
              <a:t>Third level</a:t>
            </a:r>
          </a:p>
          <a:p>
            <a:pPr lvl="3">
              <a:buClr>
                <a:srgbClr val="C00000"/>
              </a:buClr>
            </a:pPr>
            <a:r>
              <a:rPr lang="en-US" smtClean="0"/>
              <a:t>Fourth level</a:t>
            </a:r>
          </a:p>
          <a:p>
            <a:pPr lvl="4">
              <a:buClr>
                <a:srgbClr val="C00000"/>
              </a:buClr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5406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528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C00000"/>
              </a:buClr>
              <a:defRPr sz="2400"/>
            </a:lvl1pPr>
            <a:lvl2pPr>
              <a:buClr>
                <a:srgbClr val="C00000"/>
              </a:buClr>
              <a:defRPr sz="2000"/>
            </a:lvl2pPr>
            <a:lvl3pPr>
              <a:buClr>
                <a:srgbClr val="C00000"/>
              </a:buClr>
              <a:defRPr sz="1800"/>
            </a:lvl3pPr>
            <a:lvl4pPr>
              <a:buClr>
                <a:srgbClr val="C00000"/>
              </a:buClr>
              <a:defRPr sz="1600"/>
            </a:lvl4pPr>
            <a:lvl5pPr>
              <a:buClr>
                <a:srgbClr val="C0000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rgbClr val="C00000"/>
              </a:buClr>
              <a:defRPr sz="2400"/>
            </a:lvl1pPr>
            <a:lvl2pPr>
              <a:buClr>
                <a:srgbClr val="C00000"/>
              </a:buClr>
              <a:defRPr sz="2000"/>
            </a:lvl2pPr>
            <a:lvl3pPr>
              <a:buClr>
                <a:srgbClr val="C00000"/>
              </a:buClr>
              <a:defRPr sz="1800"/>
            </a:lvl3pPr>
            <a:lvl4pPr>
              <a:buClr>
                <a:srgbClr val="C00000"/>
              </a:buClr>
              <a:defRPr sz="1600"/>
            </a:lvl4pPr>
            <a:lvl5pPr>
              <a:buClr>
                <a:srgbClr val="C0000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4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695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213" y="152400"/>
            <a:ext cx="8565574" cy="836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9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B5B7F"/>
          </a:solidFill>
          <a:latin typeface="+mj-lt"/>
          <a:ea typeface="+mj-ea"/>
          <a:cs typeface="Aharoni" pitchFamily="2" charset="-79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C00000"/>
              </a:buClr>
            </a:pPr>
            <a:r>
              <a:rPr lang="en-US" dirty="0" smtClean="0"/>
              <a:t>Click to edit Master text styles</a:t>
            </a:r>
          </a:p>
          <a:p>
            <a:pPr lvl="1">
              <a:buClr>
                <a:srgbClr val="C00000"/>
              </a:buClr>
            </a:pPr>
            <a:r>
              <a:rPr lang="en-US" dirty="0" smtClean="0"/>
              <a:t>Second level</a:t>
            </a:r>
          </a:p>
          <a:p>
            <a:pPr lvl="2">
              <a:buClr>
                <a:srgbClr val="C00000"/>
              </a:buClr>
            </a:pPr>
            <a:r>
              <a:rPr lang="en-US" dirty="0" smtClean="0"/>
              <a:t>Third level</a:t>
            </a:r>
          </a:p>
          <a:p>
            <a:pPr lvl="3">
              <a:buClr>
                <a:srgbClr val="C00000"/>
              </a:buClr>
            </a:pPr>
            <a:r>
              <a:rPr lang="en-US" dirty="0" smtClean="0"/>
              <a:t>Fourth level</a:t>
            </a:r>
          </a:p>
          <a:p>
            <a:pPr lvl="4">
              <a:buClr>
                <a:srgbClr val="C00000"/>
              </a:buClr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33400" y="6096000"/>
            <a:ext cx="8610600" cy="407432"/>
          </a:xfrm>
          <a:prstGeom prst="rect">
            <a:avLst/>
          </a:prstGeom>
          <a:solidFill>
            <a:srgbClr val="911E3C"/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F497D">
                  <a:lumMod val="20000"/>
                  <a:lumOff val="80000"/>
                </a:srgbClr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8700" y="6134100"/>
            <a:ext cx="4305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INVESTMENTS</a:t>
            </a:r>
            <a:r>
              <a:rPr lang="en-US" sz="1600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 </a:t>
            </a:r>
            <a:r>
              <a:rPr lang="en-US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|</a:t>
            </a:r>
            <a:r>
              <a:rPr lang="en-US" sz="1200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 </a:t>
            </a:r>
            <a:r>
              <a:rPr lang="en-US" sz="1400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BODIE, KANE, MARCUS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83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200" kern="1200" smtClean="0">
          <a:solidFill>
            <a:srgbClr val="2540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800" kern="1200" smtClean="0">
          <a:solidFill>
            <a:srgbClr val="2540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400" kern="1200" smtClean="0">
          <a:solidFill>
            <a:srgbClr val="2540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000" kern="1200" smtClean="0">
          <a:solidFill>
            <a:srgbClr val="2540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2000" kern="1200">
          <a:solidFill>
            <a:srgbClr val="2540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0460" y="1828800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Helvetica" pitchFamily="34" charset="0"/>
              </a:rPr>
              <a:t>CAPM and APT</a:t>
            </a:r>
            <a:endParaRPr lang="en-US" sz="44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922" y="4114800"/>
            <a:ext cx="518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8425C"/>
                </a:solidFill>
                <a:latin typeface="Helvetica" pitchFamily="34" charset="0"/>
              </a:rPr>
              <a:t>Bodie, Kane, and Marcus</a:t>
            </a:r>
          </a:p>
          <a:p>
            <a:r>
              <a:rPr lang="en-US" sz="2800" i="1" dirty="0" smtClean="0">
                <a:solidFill>
                  <a:srgbClr val="08425C"/>
                </a:solidFill>
                <a:latin typeface="Helvetica" pitchFamily="34" charset="0"/>
              </a:rPr>
              <a:t>Essentials of Investments </a:t>
            </a:r>
            <a:r>
              <a:rPr lang="en-US" sz="2800" dirty="0" smtClean="0">
                <a:solidFill>
                  <a:srgbClr val="08425C"/>
                </a:solidFill>
                <a:latin typeface="Helvetica" pitchFamily="34" charset="0"/>
              </a:rPr>
              <a:t>Eleventh Edition</a:t>
            </a:r>
            <a:endParaRPr lang="en-US" sz="2800" i="1" dirty="0">
              <a:solidFill>
                <a:srgbClr val="08425C"/>
              </a:solidFill>
              <a:latin typeface="Helvetic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922" y="1682008"/>
            <a:ext cx="137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  <a:latin typeface="Helvetica" pitchFamily="34" charset="0"/>
              </a:rPr>
              <a:t>7</a:t>
            </a:r>
            <a:endParaRPr lang="en-US" sz="2000" b="1" dirty="0">
              <a:solidFill>
                <a:schemeClr val="bg1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99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/>
              <a:t>7.1 The Capital Asset Pricing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2337" cy="4953000"/>
          </a:xfrm>
        </p:spPr>
        <p:txBody>
          <a:bodyPr/>
          <a:lstStyle/>
          <a:p>
            <a:r>
              <a:rPr lang="en-US" dirty="0" smtClean="0"/>
              <a:t>The Security Market Line (SML)</a:t>
            </a:r>
          </a:p>
          <a:p>
            <a:pPr lvl="1"/>
            <a:r>
              <a:rPr lang="en-US" dirty="0" smtClean="0"/>
              <a:t>Represents expected return-beta relationship of CAPM</a:t>
            </a:r>
          </a:p>
          <a:p>
            <a:pPr lvl="1"/>
            <a:r>
              <a:rPr lang="en-US" dirty="0" smtClean="0"/>
              <a:t>Graphs individual asset risk premiums as function of asset risk</a:t>
            </a:r>
          </a:p>
          <a:p>
            <a:r>
              <a:rPr lang="en-US" dirty="0" smtClean="0"/>
              <a:t>Alpha</a:t>
            </a:r>
          </a:p>
          <a:p>
            <a:pPr lvl="1"/>
            <a:r>
              <a:rPr lang="en-US" dirty="0" smtClean="0"/>
              <a:t>Abnormal rate of return on security in excess of that predicted by equilibrium model (CAPM)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26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836426"/>
          </a:xfrm>
        </p:spPr>
        <p:txBody>
          <a:bodyPr>
            <a:noAutofit/>
          </a:bodyPr>
          <a:lstStyle/>
          <a:p>
            <a:r>
              <a:rPr lang="en-US" sz="3200" dirty="0" smtClean="0"/>
              <a:t>Figure 7.2 The SML and a Positive-Alpha Stock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01479"/>
            <a:ext cx="6022848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303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49987" cy="836426"/>
          </a:xfrm>
        </p:spPr>
        <p:txBody>
          <a:bodyPr/>
          <a:lstStyle/>
          <a:p>
            <a:r>
              <a:rPr lang="en-US" dirty="0"/>
              <a:t>7.1 The Capital Asset Pricing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2337" cy="4724400"/>
          </a:xfrm>
        </p:spPr>
        <p:txBody>
          <a:bodyPr/>
          <a:lstStyle/>
          <a:p>
            <a:r>
              <a:rPr lang="en-US" dirty="0" smtClean="0"/>
              <a:t>Applications of CAPM</a:t>
            </a:r>
          </a:p>
          <a:p>
            <a:pPr lvl="1"/>
            <a:r>
              <a:rPr lang="en-US" dirty="0" smtClean="0"/>
              <a:t>Use SML as benchmark for fair return on risky asset</a:t>
            </a:r>
          </a:p>
          <a:p>
            <a:pPr lvl="1"/>
            <a:r>
              <a:rPr lang="en-US" dirty="0" smtClean="0"/>
              <a:t>SML provides “hurdle rate” for internal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83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7.2 CAPM and Index Models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81000" y="1137684"/>
                <a:ext cx="8458200" cy="5257800"/>
              </a:xfrm>
              <a:prstGeom prst="rect">
                <a:avLst/>
              </a:prstGeom>
            </p:spPr>
            <p:txBody>
              <a:bodyPr/>
              <a:lstStyle>
                <a:lvl1pPr marL="182880" indent="-182880">
                  <a:spcBef>
                    <a:spcPts val="600"/>
                  </a:spcBef>
                  <a:spcAft>
                    <a:spcPts val="600"/>
                  </a:spcAft>
                  <a:buClr>
                    <a:srgbClr val="BD130F"/>
                  </a:buClr>
                  <a:buSzPct val="85000"/>
                  <a:buFont typeface="Arial" pitchFamily="34" charset="0"/>
                  <a:buChar char="•"/>
                  <a:defRPr sz="3200"/>
                </a:lvl1pPr>
                <a:lvl2pPr lvl="1" indent="-182880">
                  <a:spcBef>
                    <a:spcPts val="600"/>
                  </a:spcBef>
                  <a:spcAft>
                    <a:spcPts val="600"/>
                  </a:spcAft>
                  <a:buClr>
                    <a:srgbClr val="BD130F"/>
                  </a:buClr>
                  <a:buSzPct val="85000"/>
                  <a:buFont typeface="Arial" pitchFamily="34" charset="0"/>
                  <a:buChar char="•"/>
                  <a:defRPr sz="2800"/>
                </a:lvl2pPr>
                <a:lvl3pPr marL="731520" indent="-182880">
                  <a:spcBef>
                    <a:spcPts val="600"/>
                  </a:spcBef>
                  <a:spcAft>
                    <a:spcPts val="600"/>
                  </a:spcAft>
                  <a:buClr>
                    <a:srgbClr val="BD130F"/>
                  </a:buClr>
                  <a:buSzPct val="90000"/>
                  <a:buFont typeface="Arial" pitchFamily="34" charset="0"/>
                  <a:buChar char="•"/>
                  <a:defRPr sz="2400"/>
                </a:lvl3pPr>
                <a:lvl4pPr marL="1005840" indent="-182880">
                  <a:spcBef>
                    <a:spcPts val="600"/>
                  </a:spcBef>
                  <a:spcAft>
                    <a:spcPts val="600"/>
                  </a:spcAft>
                  <a:buClr>
                    <a:srgbClr val="BD130F"/>
                  </a:buClr>
                  <a:buFont typeface="Arial" pitchFamily="34" charset="0"/>
                  <a:buChar char="•"/>
                  <a:defRPr sz="2000"/>
                </a:lvl4pPr>
                <a:lvl5pPr marL="1188720" indent="-137160">
                  <a:spcBef>
                    <a:spcPts val="600"/>
                  </a:spcBef>
                  <a:spcAft>
                    <a:spcPts val="600"/>
                  </a:spcAft>
                  <a:buClr>
                    <a:srgbClr val="BD130F"/>
                  </a:buClr>
                  <a:buSzPct val="100000"/>
                  <a:buFont typeface="Arial" pitchFamily="34" charset="0"/>
                  <a:buChar char="•"/>
                  <a:defRPr baseline="0"/>
                </a:lvl5pPr>
                <a:lvl6pPr marL="1371600" indent="-182880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/>
                </a:lvl6pPr>
                <a:lvl7pPr marL="1554480" indent="-182880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/>
                </a:lvl7pPr>
                <a:lvl8pPr marL="1737360" indent="-182880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/>
                </a:lvl8pPr>
                <a:lvl9pPr marL="1920240" indent="-182880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/>
                </a:lvl9pPr>
              </a:lstStyle>
              <a:p>
                <a:pPr>
                  <a:spcAft>
                    <a:spcPts val="0"/>
                  </a:spcAft>
                </a:pPr>
                <a:r>
                  <a:rPr lang="en-US" dirty="0" smtClean="0"/>
                  <a:t>Index Model, Realized Returns, Mean-Beta Equation</a:t>
                </a:r>
              </a:p>
              <a:p>
                <a:pPr lvl="1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𝑖𝑡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𝑓𝑡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𝑀𝑡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𝑓𝑡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𝑖𝑡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2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US" dirty="0" smtClean="0"/>
                  <a:t>: HPR</a:t>
                </a:r>
              </a:p>
              <a:p>
                <a:pPr lvl="3">
                  <a:spcAft>
                    <a:spcPts val="0"/>
                  </a:spcAft>
                </a:pPr>
                <a:r>
                  <a:rPr lang="en-US" i="1" dirty="0" smtClean="0"/>
                  <a:t>i</a:t>
                </a:r>
                <a:r>
                  <a:rPr lang="en-US" dirty="0" smtClean="0"/>
                  <a:t>: Asset</a:t>
                </a:r>
              </a:p>
              <a:p>
                <a:pPr lvl="3">
                  <a:spcAft>
                    <a:spcPts val="0"/>
                  </a:spcAft>
                </a:pPr>
                <a:r>
                  <a:rPr lang="en-US" i="1" dirty="0" smtClean="0"/>
                  <a:t>t</a:t>
                </a:r>
                <a:r>
                  <a:rPr lang="en-US" dirty="0" smtClean="0"/>
                  <a:t>: Period</a:t>
                </a:r>
              </a:p>
              <a:p>
                <a:pPr lvl="2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i="1" dirty="0" smtClean="0"/>
                  <a:t>: </a:t>
                </a:r>
                <a:r>
                  <a:rPr lang="en-US" dirty="0" smtClean="0"/>
                  <a:t>Intercept of security characteristic line</a:t>
                </a:r>
              </a:p>
              <a:p>
                <a:pPr lvl="2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: Slope of security characteristic line</a:t>
                </a:r>
              </a:p>
              <a:p>
                <a:pPr lvl="2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dirty="0" smtClean="0"/>
                  <a:t>: Index return</a:t>
                </a:r>
              </a:p>
              <a:p>
                <a:pPr lvl="2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US" dirty="0" smtClean="0"/>
                  <a:t>: Firm-specific effects</a:t>
                </a:r>
              </a:p>
              <a:p>
                <a:pPr lvl="1">
                  <a:spcAft>
                    <a:spcPts val="0"/>
                  </a:spcAft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𝑖𝑡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𝑓𝑡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β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[</m:t>
                    </m:r>
                    <m:r>
                      <a:rPr lang="en-US" i="1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𝑀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]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137684"/>
                <a:ext cx="8458200" cy="5257800"/>
              </a:xfrm>
              <a:prstGeom prst="rect">
                <a:avLst/>
              </a:prstGeom>
              <a:blipFill rotWithShape="1">
                <a:blip r:embed="rId2"/>
                <a:stretch>
                  <a:fillRect l="-1298" t="-1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556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/>
              <a:t>7.2 CAPM and Index Models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95400"/>
                <a:ext cx="8302337" cy="5029200"/>
              </a:xfrm>
            </p:spPr>
            <p:txBody>
              <a:bodyPr/>
              <a:lstStyle/>
              <a:p>
                <a:r>
                  <a:rPr lang="en-US" dirty="0" smtClean="0"/>
                  <a:t>Estimating Index Model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𝐺𝑡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𝐺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/>
                          </a:rPr>
                          <m:t>β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𝐺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𝑀𝑡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𝐺𝑡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𝐺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𝐺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2800" dirty="0" smtClean="0"/>
                  <a:t>, excess return</a:t>
                </a:r>
              </a:p>
              <a:p>
                <a:pPr lvl="2"/>
                <a:r>
                  <a:rPr lang="en-US" sz="2800" dirty="0" smtClean="0"/>
                  <a:t>Residual = Actual return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−</m:t>
                    </m:r>
                  </m:oMath>
                </a14:m>
                <a:r>
                  <a:rPr lang="en-US" sz="2800" dirty="0" smtClean="0"/>
                  <a:t> Predicted return for Google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𝐺𝑡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𝐺𝑡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−(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b="0" i="1" smtClean="0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𝐺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b="0" i="1" smtClean="0">
                            <a:latin typeface="Cambria Math"/>
                          </a:rPr>
                          <m:t>β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𝐺</m:t>
                        </m:r>
                      </m:sub>
                    </m:sSub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𝑀𝑡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800" dirty="0" smtClean="0"/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95400"/>
                <a:ext cx="8302337" cy="5029200"/>
              </a:xfrm>
              <a:blipFill rotWithShape="1">
                <a:blip r:embed="rId2"/>
                <a:stretch>
                  <a:fillRect l="-1323" t="-1576" r="-1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534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49986" cy="836426"/>
          </a:xfrm>
        </p:spPr>
        <p:txBody>
          <a:bodyPr>
            <a:normAutofit/>
          </a:bodyPr>
          <a:lstStyle/>
          <a:p>
            <a:r>
              <a:rPr lang="en-US" dirty="0"/>
              <a:t>7.2 CAPM and Index </a:t>
            </a:r>
            <a:r>
              <a:rPr lang="en-US" dirty="0" smtClean="0"/>
              <a:t>Models: SCL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2337" cy="3583761"/>
          </a:xfrm>
        </p:spPr>
        <p:txBody>
          <a:bodyPr/>
          <a:lstStyle/>
          <a:p>
            <a:r>
              <a:rPr lang="en-US" dirty="0" smtClean="0"/>
              <a:t>Security Characteristic Line (SCL)</a:t>
            </a:r>
          </a:p>
          <a:p>
            <a:pPr lvl="2"/>
            <a:r>
              <a:rPr lang="en-US" sz="2800" dirty="0" smtClean="0"/>
              <a:t>Plot of security’s expected excess return over risk-free rate as function of excess return on market</a:t>
            </a:r>
            <a:endParaRPr lang="en-US" dirty="0" smtClean="0"/>
          </a:p>
          <a:p>
            <a:pPr lvl="1"/>
            <a:r>
              <a:rPr lang="en-US" dirty="0" smtClean="0"/>
              <a:t>Required rate = Risk-free rate + </a:t>
            </a:r>
            <a:r>
              <a:rPr lang="el-GR" dirty="0" smtClean="0"/>
              <a:t>β</a:t>
            </a:r>
            <a:r>
              <a:rPr lang="en-US" dirty="0" smtClean="0"/>
              <a:t> x Expected excess return of index</a:t>
            </a:r>
          </a:p>
        </p:txBody>
      </p:sp>
    </p:spTree>
    <p:extLst>
      <p:ext uri="{BB962C8B-B14F-4D97-AF65-F5344CB8AC3E}">
        <p14:creationId xmlns:p14="http://schemas.microsoft.com/office/powerpoint/2010/main" val="331899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/>
              <a:t>7.2 CAPM and Index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2337" cy="5029200"/>
          </a:xfrm>
        </p:spPr>
        <p:txBody>
          <a:bodyPr/>
          <a:lstStyle/>
          <a:p>
            <a:r>
              <a:rPr lang="en-US" dirty="0" smtClean="0"/>
              <a:t>Predicting Betas</a:t>
            </a:r>
          </a:p>
          <a:p>
            <a:pPr lvl="1"/>
            <a:r>
              <a:rPr lang="en-US" dirty="0" smtClean="0"/>
              <a:t>Mean reversion</a:t>
            </a:r>
          </a:p>
          <a:p>
            <a:pPr lvl="2"/>
            <a:r>
              <a:rPr lang="en-US" sz="2800" dirty="0" smtClean="0"/>
              <a:t>Betas move towards mean over time</a:t>
            </a:r>
          </a:p>
          <a:p>
            <a:pPr lvl="2"/>
            <a:r>
              <a:rPr lang="en-US" sz="2800" dirty="0" smtClean="0"/>
              <a:t>To predict future betas, adjust estimates from historical data to account for regression towards 1.0</a:t>
            </a:r>
          </a:p>
          <a:p>
            <a:pPr marL="82296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12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7.3 CAPM and the Real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2337" cy="5029200"/>
          </a:xfrm>
        </p:spPr>
        <p:txBody>
          <a:bodyPr/>
          <a:lstStyle/>
          <a:p>
            <a:r>
              <a:rPr lang="en-US" dirty="0" smtClean="0"/>
              <a:t>CAPM is false based on validity of its assumptions</a:t>
            </a:r>
          </a:p>
          <a:p>
            <a:pPr lvl="1"/>
            <a:r>
              <a:rPr lang="en-US" dirty="0" smtClean="0"/>
              <a:t>Useful predictor of expected returns</a:t>
            </a:r>
          </a:p>
          <a:p>
            <a:pPr lvl="1"/>
            <a:r>
              <a:rPr lang="en-US" dirty="0" smtClean="0"/>
              <a:t>Untestable as a theory</a:t>
            </a:r>
          </a:p>
          <a:p>
            <a:pPr lvl="1"/>
            <a:r>
              <a:rPr lang="en-US" dirty="0" smtClean="0"/>
              <a:t>Principles still valid</a:t>
            </a:r>
          </a:p>
          <a:p>
            <a:pPr lvl="2"/>
            <a:r>
              <a:rPr lang="en-US" sz="2800" dirty="0" smtClean="0"/>
              <a:t>Investors should diversify</a:t>
            </a:r>
          </a:p>
          <a:p>
            <a:pPr lvl="2"/>
            <a:r>
              <a:rPr lang="en-US" sz="2800" dirty="0" smtClean="0"/>
              <a:t>Systematic risk is the risk that matters</a:t>
            </a:r>
          </a:p>
          <a:p>
            <a:pPr lvl="2"/>
            <a:r>
              <a:rPr lang="en-US" sz="2800" dirty="0" smtClean="0"/>
              <a:t>Well-diversified risky portfolio can be suitable for wide range of investors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901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7.4 Multifactor Models and CAPM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19200"/>
                <a:ext cx="8686800" cy="4876800"/>
              </a:xfrm>
            </p:spPr>
            <p:txBody>
              <a:bodyPr/>
              <a:lstStyle/>
              <a:p>
                <a:r>
                  <a:rPr lang="en-US" dirty="0" smtClean="0"/>
                  <a:t>Multifactor models</a:t>
                </a:r>
              </a:p>
              <a:p>
                <a:pPr lvl="1"/>
                <a:r>
                  <a:rPr lang="en-US" dirty="0" smtClean="0"/>
                  <a:t>Models of security returns that respond to several systematic factors</a:t>
                </a:r>
              </a:p>
              <a:p>
                <a:pPr lvl="1"/>
                <a:r>
                  <a:rPr lang="en-US" dirty="0" smtClean="0"/>
                  <a:t>Two-index portfolio in realized returns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𝑖𝑡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b="0" i="1" smtClean="0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b="0" i="1" smtClean="0">
                            <a:latin typeface="Cambria Math"/>
                          </a:rPr>
                          <m:t>β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𝑖𝑀</m:t>
                        </m:r>
                      </m:sub>
                    </m:sSub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𝑀𝑡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b="0" i="1" smtClean="0">
                            <a:latin typeface="Cambria Math"/>
                          </a:rPr>
                          <m:t>β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𝑖𝑇𝐵</m:t>
                        </m:r>
                      </m:sub>
                    </m:sSub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𝑇𝐵𝑡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𝑖𝑡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Two-factor SML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𝑓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b="0" i="1" smtClean="0">
                            <a:latin typeface="Cambria Math"/>
                          </a:rPr>
                          <m:t>β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𝑖𝑀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𝐸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𝑀</m:t>
                                </m:r>
                              </m:sub>
                            </m:sSub>
                          </m:e>
                        </m:d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𝑓</m:t>
                            </m:r>
                          </m:sub>
                        </m:sSub>
                      </m:e>
                    </m:d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b="0" i="1" smtClean="0">
                            <a:latin typeface="Cambria Math"/>
                          </a:rPr>
                          <m:t>β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𝑖𝑇𝐵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[</m:t>
                    </m:r>
                    <m:r>
                      <a:rPr lang="en-US" sz="2800" b="0" i="1" smtClean="0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𝑇𝐵</m:t>
                            </m:r>
                          </m:sub>
                        </m:sSub>
                      </m:e>
                    </m:d>
                    <m:r>
                      <a:rPr lang="en-US" sz="2800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𝑓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]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19200"/>
                <a:ext cx="8686800" cy="4876800"/>
              </a:xfrm>
              <a:blipFill rotWithShape="1">
                <a:blip r:embed="rId2"/>
                <a:stretch>
                  <a:fillRect l="-1263" t="-1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20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/>
              <a:t>7.4 Multifactor Models and CAPM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19200"/>
                <a:ext cx="8763000" cy="5257800"/>
              </a:xfrm>
            </p:spPr>
            <p:txBody>
              <a:bodyPr/>
              <a:lstStyle/>
              <a:p>
                <a:r>
                  <a:rPr lang="en-US" dirty="0" smtClean="0"/>
                  <a:t>Fama-French Three-Factor Model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𝐺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𝑓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b="0" i="1" smtClean="0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𝐺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b="0" i="1" smtClean="0">
                            <a:latin typeface="Cambria Math"/>
                          </a:rPr>
                          <m:t>β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𝑀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𝑀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𝑓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b="0" i="1" smtClean="0">
                            <a:latin typeface="Cambria Math"/>
                          </a:rPr>
                          <m:t>β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𝐻𝑀𝐿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𝐻𝑀𝐿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b="0" i="1" smtClean="0">
                            <a:latin typeface="Cambria Math"/>
                          </a:rPr>
                          <m:t>β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𝑆𝑀𝐵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𝑆𝑀𝐵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𝐺</m:t>
                        </m:r>
                      </m:sub>
                    </m:sSub>
                  </m:oMath>
                </a14:m>
                <a:endParaRPr lang="en-US" sz="2400" dirty="0" smtClean="0"/>
              </a:p>
              <a:p>
                <a:pPr lvl="1"/>
                <a:r>
                  <a:rPr lang="en-US" dirty="0" smtClean="0"/>
                  <a:t>Estimation results</a:t>
                </a:r>
              </a:p>
              <a:p>
                <a:pPr lvl="2"/>
                <a:r>
                  <a:rPr lang="en-US" sz="2800" dirty="0" smtClean="0"/>
                  <a:t>Three aspects of successful specification</a:t>
                </a:r>
              </a:p>
              <a:p>
                <a:pPr lvl="3"/>
                <a:r>
                  <a:rPr lang="en-US" sz="2800" dirty="0" smtClean="0"/>
                  <a:t>Higher adjusted R-square</a:t>
                </a:r>
              </a:p>
              <a:p>
                <a:pPr lvl="3"/>
                <a:r>
                  <a:rPr lang="en-US" sz="2800" dirty="0" smtClean="0"/>
                  <a:t>Lower residual SD</a:t>
                </a:r>
              </a:p>
              <a:p>
                <a:pPr lvl="3"/>
                <a:r>
                  <a:rPr lang="en-US" sz="2800" dirty="0" smtClean="0"/>
                  <a:t>Smaller value of alpha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19200"/>
                <a:ext cx="8763000" cy="5257800"/>
              </a:xfrm>
              <a:blipFill rotWithShape="1">
                <a:blip r:embed="rId2"/>
                <a:stretch>
                  <a:fillRect l="-1253" t="-1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373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7.1 The Capital Asset Pricing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19200"/>
                <a:ext cx="8305800" cy="4876800"/>
              </a:xfrm>
            </p:spPr>
            <p:txBody>
              <a:bodyPr/>
              <a:lstStyle/>
              <a:p>
                <a:r>
                  <a:rPr lang="en-US" dirty="0" smtClean="0"/>
                  <a:t>Capital Asset Pricing Model (CAPM)</a:t>
                </a:r>
              </a:p>
              <a:p>
                <a:pPr lvl="1"/>
                <a:r>
                  <a:rPr lang="en-US" dirty="0" smtClean="0"/>
                  <a:t>Security’s required rate of return relates to systematic risk measured by beta</a:t>
                </a:r>
              </a:p>
              <a:p>
                <a:pPr marL="274320" lvl="1" indent="0">
                  <a:buNone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         </m:t>
                    </m:r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𝑀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endParaRPr lang="en-US" dirty="0" smtClean="0"/>
              </a:p>
              <a:p>
                <a:r>
                  <a:rPr lang="en-US" dirty="0" smtClean="0"/>
                  <a:t>Market Portfolio (M)</a:t>
                </a:r>
              </a:p>
              <a:p>
                <a:pPr lvl="1"/>
                <a:r>
                  <a:rPr lang="en-US" dirty="0"/>
                  <a:t>E</a:t>
                </a:r>
                <a:r>
                  <a:rPr lang="en-US" dirty="0" smtClean="0"/>
                  <a:t>ach security held in proportion to market value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19200"/>
                <a:ext cx="8305800" cy="4876800"/>
              </a:xfrm>
              <a:blipFill rotWithShape="1">
                <a:blip r:embed="rId2"/>
                <a:stretch>
                  <a:fillRect l="-1322" t="-1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3678866" y="2982433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0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Table 7.2 </a:t>
            </a:r>
            <a:r>
              <a:rPr lang="en-US" dirty="0"/>
              <a:t>Multifactor Models and CAPM</a:t>
            </a: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8713622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371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7.5 Arbitrage Pricing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9144000" cy="5410200"/>
          </a:xfrm>
        </p:spPr>
        <p:txBody>
          <a:bodyPr/>
          <a:lstStyle/>
          <a:p>
            <a:r>
              <a:rPr lang="en-US" dirty="0" smtClean="0"/>
              <a:t>Arbitrage</a:t>
            </a:r>
          </a:p>
          <a:p>
            <a:pPr lvl="1"/>
            <a:r>
              <a:rPr lang="en-US" dirty="0" smtClean="0"/>
              <a:t>Relative mispricing creates riskless profit</a:t>
            </a:r>
          </a:p>
          <a:p>
            <a:r>
              <a:rPr lang="en-US" dirty="0" smtClean="0"/>
              <a:t>Arbitrage Pricing Theory (APT)</a:t>
            </a:r>
          </a:p>
          <a:p>
            <a:pPr lvl="1"/>
            <a:r>
              <a:rPr lang="en-US" dirty="0" smtClean="0"/>
              <a:t>Risk-return relationships from no-arbitrage considerations in large capital markets</a:t>
            </a:r>
          </a:p>
          <a:p>
            <a:r>
              <a:rPr lang="en-US" dirty="0" smtClean="0"/>
              <a:t>Well-diversified portfolio</a:t>
            </a:r>
          </a:p>
          <a:p>
            <a:pPr lvl="1"/>
            <a:r>
              <a:rPr lang="en-US" dirty="0" smtClean="0"/>
              <a:t>Nonsystematic risk is negligible</a:t>
            </a:r>
          </a:p>
          <a:p>
            <a:pPr lvl="1"/>
            <a:r>
              <a:rPr lang="en-US" dirty="0" smtClean="0"/>
              <a:t>Arbitrage portfolio</a:t>
            </a:r>
          </a:p>
          <a:p>
            <a:pPr lvl="1"/>
            <a:r>
              <a:rPr lang="en-US" dirty="0" smtClean="0"/>
              <a:t>Positive return, zero-net-investment, risk-free portfolio</a:t>
            </a:r>
          </a:p>
        </p:txBody>
      </p:sp>
    </p:spTree>
    <p:extLst>
      <p:ext uri="{BB962C8B-B14F-4D97-AF65-F5344CB8AC3E}">
        <p14:creationId xmlns:p14="http://schemas.microsoft.com/office/powerpoint/2010/main" val="218753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49987" cy="836426"/>
          </a:xfrm>
        </p:spPr>
        <p:txBody>
          <a:bodyPr/>
          <a:lstStyle/>
          <a:p>
            <a:r>
              <a:rPr lang="en-US" dirty="0" smtClean="0"/>
              <a:t>7.5 Arbitrage Pricing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6137" cy="4953000"/>
          </a:xfrm>
        </p:spPr>
        <p:txBody>
          <a:bodyPr/>
          <a:lstStyle/>
          <a:p>
            <a:r>
              <a:rPr lang="en-US" dirty="0" smtClean="0"/>
              <a:t>Calculating APT</a:t>
            </a:r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Returns on well-diversified portfolio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67" y="2052748"/>
            <a:ext cx="305026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370" y="3352800"/>
            <a:ext cx="27527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456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839199" cy="836426"/>
          </a:xfrm>
        </p:spPr>
        <p:txBody>
          <a:bodyPr>
            <a:noAutofit/>
          </a:bodyPr>
          <a:lstStyle/>
          <a:p>
            <a:r>
              <a:rPr lang="en-US" sz="3600" dirty="0" smtClean="0"/>
              <a:t>Table 7.5 Portfolio Conversion</a:t>
            </a:r>
            <a:endParaRPr lang="en-US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1" y="2302609"/>
            <a:ext cx="9035345" cy="195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7613" y="438286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*When </a:t>
            </a:r>
            <a:r>
              <a:rPr lang="en-US" dirty="0"/>
              <a:t>alpha is negative, you would reverse the signs of each portfolio weight to achieve a portfolio </a:t>
            </a:r>
            <a:r>
              <a:rPr lang="en-US" i="1" dirty="0"/>
              <a:t>A </a:t>
            </a:r>
            <a:r>
              <a:rPr lang="en-US" dirty="0"/>
              <a:t>with positive alpha and no </a:t>
            </a:r>
            <a:r>
              <a:rPr lang="en-US" dirty="0" smtClean="0"/>
              <a:t>net investment</a:t>
            </a:r>
            <a:r>
              <a:rPr lang="en-US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2783" y="1642467"/>
            <a:ext cx="8866859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Steps to convert a well-diversified portfolio into an arbitrage portfolio: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3735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 smtClean="0"/>
              <a:t>Figure 7.5 Security Characteristic Lines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72" y="1499711"/>
            <a:ext cx="4264968" cy="3605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540" y="1478683"/>
            <a:ext cx="4256110" cy="3616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559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/>
              <a:t>7.5 Arbitrage Pricing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4737" cy="4876800"/>
          </a:xfrm>
        </p:spPr>
        <p:txBody>
          <a:bodyPr/>
          <a:lstStyle/>
          <a:p>
            <a:r>
              <a:rPr lang="en-US" dirty="0" smtClean="0"/>
              <a:t>Multifactor Generalization of APT and CAPM</a:t>
            </a:r>
          </a:p>
          <a:p>
            <a:pPr lvl="1"/>
            <a:r>
              <a:rPr lang="en-US" dirty="0" smtClean="0"/>
              <a:t>Factor portfolio</a:t>
            </a:r>
          </a:p>
          <a:p>
            <a:pPr lvl="2"/>
            <a:r>
              <a:rPr lang="en-US" sz="2800" dirty="0" smtClean="0"/>
              <a:t>Well-diversified portfolio constructed to have beta of 1.0 on one factor and beta of zero on any other factor</a:t>
            </a:r>
          </a:p>
          <a:p>
            <a:pPr lvl="1"/>
            <a:r>
              <a:rPr lang="en-US" dirty="0" smtClean="0"/>
              <a:t>Two-Factor Model for APT</a:t>
            </a:r>
          </a:p>
          <a:p>
            <a:pPr lvl="2"/>
            <a:r>
              <a:rPr lang="en-US" dirty="0"/>
              <a:t> 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495800"/>
            <a:ext cx="447145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303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836426"/>
          </a:xfrm>
        </p:spPr>
        <p:txBody>
          <a:bodyPr>
            <a:noAutofit/>
          </a:bodyPr>
          <a:lstStyle/>
          <a:p>
            <a:r>
              <a:rPr lang="en-US" sz="3600" dirty="0" smtClean="0"/>
              <a:t>Table 7.9 Constructing an Arbitrage Portfolio</a:t>
            </a:r>
            <a:endParaRPr lang="en-US" sz="3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62200"/>
            <a:ext cx="886920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" y="1795697"/>
            <a:ext cx="88692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Constructing an arbitrage portfolio with two systemic factors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245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1" cy="836426"/>
          </a:xfrm>
        </p:spPr>
        <p:txBody>
          <a:bodyPr>
            <a:normAutofit fontScale="90000"/>
          </a:bodyPr>
          <a:lstStyle/>
          <a:p>
            <a:r>
              <a:rPr lang="en-US" dirty="0"/>
              <a:t>7.1 The Capital Asset Pricing </a:t>
            </a:r>
            <a:r>
              <a:rPr lang="en-US" dirty="0" smtClean="0"/>
              <a:t>Model: Assumptions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231805"/>
              </p:ext>
            </p:extLst>
          </p:nvPr>
        </p:nvGraphicFramePr>
        <p:xfrm>
          <a:off x="304800" y="1600200"/>
          <a:ext cx="85344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5600"/>
                <a:gridCol w="43688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Market</a:t>
                      </a:r>
                      <a:r>
                        <a:rPr lang="en-US" sz="2000" baseline="0" dirty="0" smtClean="0"/>
                        <a:t> Assumptions</a:t>
                      </a:r>
                      <a:endParaRPr lang="en-US" sz="20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Investor Assumptions</a:t>
                      </a:r>
                      <a:endParaRPr lang="en-US" sz="20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</a:tr>
              <a:tr h="255859"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All investors are price takers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Investors plan for the same (single-period) horizon</a:t>
                      </a:r>
                    </a:p>
                  </a:txBody>
                  <a:tcPr/>
                </a:tc>
              </a:tr>
              <a:tr h="24577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All information relevant to security analysis is free and publicly available.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Investors are efficient users of analytical methods </a:t>
                      </a:r>
                      <a:r>
                        <a:rPr lang="en-US" sz="2000" dirty="0" smtClean="0">
                          <a:sym typeface="Wingdings" panose="05000000000000000000" pitchFamily="2" charset="2"/>
                        </a:rPr>
                        <a:t> investors</a:t>
                      </a:r>
                      <a:r>
                        <a:rPr lang="en-US" sz="2000" dirty="0" smtClean="0"/>
                        <a:t> have homogeneous expectations.</a:t>
                      </a:r>
                    </a:p>
                  </a:txBody>
                  <a:tcPr/>
                </a:tc>
              </a:tr>
              <a:tr h="24577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All securities are publicly owned and traded.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Investors are rational, mean-variance optimizers.</a:t>
                      </a:r>
                      <a:endParaRPr lang="en-US" sz="2000" dirty="0"/>
                    </a:p>
                  </a:txBody>
                  <a:tcPr/>
                </a:tc>
              </a:tr>
              <a:tr h="24577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 taxes on investment returns.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24577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 transaction costs.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24577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Lending and borrowing at the</a:t>
                      </a:r>
                      <a:r>
                        <a:rPr lang="en-US" sz="2000" baseline="0" dirty="0" smtClean="0"/>
                        <a:t> same</a:t>
                      </a:r>
                      <a:r>
                        <a:rPr lang="en-US" sz="2000" dirty="0" smtClean="0"/>
                        <a:t> risk-free rate are unlimited.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11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/>
              <a:t>7.1 The Capital Asset Pricing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610600" cy="2438400"/>
          </a:xfrm>
          <a:ln>
            <a:noFill/>
          </a:ln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Hypothetical Equilibrium</a:t>
            </a:r>
          </a:p>
          <a:p>
            <a:pPr lvl="1"/>
            <a:r>
              <a:rPr lang="en-US" dirty="0" smtClean="0"/>
              <a:t>All investors choose to hold market portfolio</a:t>
            </a:r>
          </a:p>
          <a:p>
            <a:pPr lvl="1"/>
            <a:r>
              <a:rPr lang="en-US" dirty="0" smtClean="0"/>
              <a:t>Market portfolio is on efficient frontier, optimal risky portfolio</a:t>
            </a:r>
          </a:p>
        </p:txBody>
      </p:sp>
    </p:spTree>
    <p:extLst>
      <p:ext uri="{BB962C8B-B14F-4D97-AF65-F5344CB8AC3E}">
        <p14:creationId xmlns:p14="http://schemas.microsoft.com/office/powerpoint/2010/main" val="331958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/>
              <a:t>7.1 The Capital Asset Pricing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610600" cy="5486400"/>
          </a:xfrm>
          <a:ln>
            <a:noFill/>
          </a:ln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Hypothetical Equilibrium</a:t>
            </a:r>
          </a:p>
          <a:p>
            <a:pPr lvl="1"/>
            <a:r>
              <a:rPr lang="en-US" dirty="0" smtClean="0"/>
              <a:t>Risk premium on market portfolio is proportional to variance of market portfolio and investor’s risk aversion</a:t>
            </a:r>
          </a:p>
          <a:p>
            <a:pPr lvl="1"/>
            <a:r>
              <a:rPr lang="en-US" dirty="0" smtClean="0"/>
              <a:t>Risk premium on individual assets </a:t>
            </a:r>
          </a:p>
          <a:p>
            <a:pPr lvl="2"/>
            <a:r>
              <a:rPr lang="en-US" sz="2800" dirty="0" smtClean="0"/>
              <a:t>Proportional to risk premium on market portfolio</a:t>
            </a:r>
          </a:p>
          <a:p>
            <a:pPr lvl="2"/>
            <a:r>
              <a:rPr lang="en-US" sz="2800" dirty="0" smtClean="0"/>
              <a:t>Proportional to beta coefficient of security on market portfolio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501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54787" cy="836426"/>
          </a:xfrm>
        </p:spPr>
        <p:txBody>
          <a:bodyPr>
            <a:noAutofit/>
          </a:bodyPr>
          <a:lstStyle/>
          <a:p>
            <a:r>
              <a:rPr lang="en-US" sz="3200" dirty="0" smtClean="0"/>
              <a:t>Figure 7.1 Efficient Frontier and Capital Market Line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19200"/>
            <a:ext cx="6194439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79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49986" cy="836426"/>
          </a:xfrm>
        </p:spPr>
        <p:txBody>
          <a:bodyPr/>
          <a:lstStyle/>
          <a:p>
            <a:r>
              <a:rPr lang="en-US" dirty="0"/>
              <a:t>7.1 The Capital Asset Pricing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2337" cy="5029200"/>
          </a:xfrm>
        </p:spPr>
        <p:txBody>
          <a:bodyPr/>
          <a:lstStyle/>
          <a:p>
            <a:r>
              <a:rPr lang="en-US" dirty="0" smtClean="0"/>
              <a:t>Passive Strategy is Efficient</a:t>
            </a:r>
          </a:p>
          <a:p>
            <a:pPr lvl="1"/>
            <a:r>
              <a:rPr lang="en-US" dirty="0" smtClean="0"/>
              <a:t>Mutual fund theorem: All investors desire same portfolio of risky assets, can be satisfied by single mutual fund composed of that portfolio</a:t>
            </a:r>
          </a:p>
          <a:p>
            <a:pPr lvl="1"/>
            <a:r>
              <a:rPr lang="en-US" dirty="0" smtClean="0"/>
              <a:t>If passive strategy is costless and efficient, why follow active strategy?</a:t>
            </a:r>
          </a:p>
          <a:p>
            <a:pPr lvl="2"/>
            <a:r>
              <a:rPr lang="en-US" sz="2800" dirty="0" smtClean="0"/>
              <a:t>If no one does security analysis, what brings about efficiency of market portfolio?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161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/>
              <a:t>7.1 The Capital Asset Pricing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029200"/>
          </a:xfrm>
        </p:spPr>
        <p:txBody>
          <a:bodyPr/>
          <a:lstStyle/>
          <a:p>
            <a:r>
              <a:rPr lang="en-US" dirty="0" smtClean="0"/>
              <a:t>Risk Premium of Market Portfolio</a:t>
            </a:r>
          </a:p>
          <a:p>
            <a:pPr lvl="1"/>
            <a:r>
              <a:rPr lang="en-US" dirty="0" smtClean="0"/>
              <a:t>Demand drives prices, lowers expected rate of return/risk premiums</a:t>
            </a:r>
          </a:p>
          <a:p>
            <a:pPr lvl="1"/>
            <a:r>
              <a:rPr lang="en-US" dirty="0" smtClean="0"/>
              <a:t>When premiums fall, investors move funds into risk-free asset</a:t>
            </a:r>
          </a:p>
          <a:p>
            <a:pPr lvl="1"/>
            <a:r>
              <a:rPr lang="en-US" dirty="0" smtClean="0"/>
              <a:t>Equilibrium risk premium of market portfolio proportional to </a:t>
            </a:r>
          </a:p>
          <a:p>
            <a:pPr lvl="2"/>
            <a:r>
              <a:rPr lang="en-US" sz="2800" dirty="0" smtClean="0"/>
              <a:t>Risk of market</a:t>
            </a:r>
          </a:p>
          <a:p>
            <a:pPr lvl="2"/>
            <a:r>
              <a:rPr lang="en-US" sz="2800" dirty="0" smtClean="0"/>
              <a:t>Risk aversion of average investor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907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549987" cy="836426"/>
          </a:xfrm>
        </p:spPr>
        <p:txBody>
          <a:bodyPr/>
          <a:lstStyle/>
          <a:p>
            <a:r>
              <a:rPr lang="en-US" dirty="0"/>
              <a:t>7.1 The Capital Asset Pricing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95400"/>
                <a:ext cx="8302337" cy="5410200"/>
              </a:xfrm>
            </p:spPr>
            <p:txBody>
              <a:bodyPr/>
              <a:lstStyle/>
              <a:p>
                <a:r>
                  <a:rPr lang="en-US" dirty="0" smtClean="0"/>
                  <a:t>Expected Returns on Individual Securities</a:t>
                </a:r>
              </a:p>
              <a:p>
                <a:pPr lvl="1"/>
                <a:r>
                  <a:rPr lang="en-US" dirty="0" smtClean="0"/>
                  <a:t>Expected return-beta relationship</a:t>
                </a:r>
              </a:p>
              <a:p>
                <a:pPr lvl="2"/>
                <a:r>
                  <a:rPr lang="en-US" sz="2800" dirty="0" smtClean="0"/>
                  <a:t>Implication of CAPM that security risk premiums (expected excess returns) will be proportional to beta</a:t>
                </a:r>
              </a:p>
              <a:p>
                <a:pPr marL="548640" lvl="2" indent="0" algn="ctr">
                  <a:buNone/>
                </a:pPr>
                <a:r>
                  <a:rPr lang="en-US" b="0" dirty="0" smtClean="0"/>
                  <a:t>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𝐷</m:t>
                            </m:r>
                          </m:sub>
                        </m:sSub>
                      </m:e>
                    </m:d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𝑓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200" b="0" i="1" smtClean="0">
                            <a:latin typeface="Cambria Math"/>
                          </a:rPr>
                          <m:t>β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𝐷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</a:rPr>
                      <m:t>[</m:t>
                    </m:r>
                    <m:r>
                      <a:rPr lang="en-US" sz="3200" b="0" i="1" smtClean="0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𝑀</m:t>
                            </m:r>
                          </m:sub>
                        </m:sSub>
                      </m:e>
                    </m:d>
                    <m:r>
                      <a:rPr lang="en-US" sz="3200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𝑓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</a:rPr>
                      <m:t>]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95400"/>
                <a:ext cx="8302337" cy="5410200"/>
              </a:xfrm>
              <a:blipFill rotWithShape="1">
                <a:blip r:embed="rId2"/>
                <a:stretch>
                  <a:fillRect l="-1323" t="-1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316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KM Essentials 10e PPT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KM_PPT_Ch01_11e_N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630</TotalTime>
  <Words>1138</Words>
  <Application>Microsoft Office PowerPoint</Application>
  <PresentationFormat>On-screen Show (4:3)</PresentationFormat>
  <Paragraphs>137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BKM Essentials 10e PPT template</vt:lpstr>
      <vt:lpstr>BKM_PPT_Ch01_11e_NB</vt:lpstr>
      <vt:lpstr>PowerPoint Presentation</vt:lpstr>
      <vt:lpstr>7.1 The Capital Asset Pricing Model</vt:lpstr>
      <vt:lpstr>7.1 The Capital Asset Pricing Model: Assumptions</vt:lpstr>
      <vt:lpstr>7.1 The Capital Asset Pricing Model</vt:lpstr>
      <vt:lpstr>7.1 The Capital Asset Pricing Model</vt:lpstr>
      <vt:lpstr>Figure 7.1 Efficient Frontier and Capital Market Line</vt:lpstr>
      <vt:lpstr>7.1 The Capital Asset Pricing Model</vt:lpstr>
      <vt:lpstr>7.1 The Capital Asset Pricing Model</vt:lpstr>
      <vt:lpstr>7.1 The Capital Asset Pricing Model</vt:lpstr>
      <vt:lpstr>7.1 The Capital Asset Pricing Model</vt:lpstr>
      <vt:lpstr>Figure 7.2 The SML and a Positive-Alpha Stock</vt:lpstr>
      <vt:lpstr>7.1 The Capital Asset Pricing Model</vt:lpstr>
      <vt:lpstr>7.2 CAPM and Index Models</vt:lpstr>
      <vt:lpstr>7.2 CAPM and Index Models</vt:lpstr>
      <vt:lpstr>7.2 CAPM and Index Models: SCL</vt:lpstr>
      <vt:lpstr>7.2 CAPM and Index Models</vt:lpstr>
      <vt:lpstr>7.3 CAPM and the Real World</vt:lpstr>
      <vt:lpstr>7.4 Multifactor Models and CAPM</vt:lpstr>
      <vt:lpstr>7.4 Multifactor Models and CAPM</vt:lpstr>
      <vt:lpstr>Table 7.2 Multifactor Models and CAPM</vt:lpstr>
      <vt:lpstr>7.5 Arbitrage Pricing Theory</vt:lpstr>
      <vt:lpstr>7.5 Arbitrage Pricing Theory</vt:lpstr>
      <vt:lpstr>Table 7.5 Portfolio Conversion</vt:lpstr>
      <vt:lpstr>Figure 7.5 Security Characteristic Lines</vt:lpstr>
      <vt:lpstr>7.5 Arbitrage Pricing Theory</vt:lpstr>
      <vt:lpstr>Table 7.9 Constructing an Arbitrage Portfolio</vt:lpstr>
    </vt:vector>
  </TitlesOfParts>
  <Company>Saint Vincent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Racculia, Nicholas</dc:creator>
  <cp:lastModifiedBy>Administrator</cp:lastModifiedBy>
  <cp:revision>51</cp:revision>
  <dcterms:created xsi:type="dcterms:W3CDTF">2015-05-12T21:54:55Z</dcterms:created>
  <dcterms:modified xsi:type="dcterms:W3CDTF">2018-08-27T18:59:49Z</dcterms:modified>
</cp:coreProperties>
</file>