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33"/>
  </p:notesMasterIdLst>
  <p:handoutMasterIdLst>
    <p:handoutMasterId r:id="rId3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4BEFF"/>
    <a:srgbClr val="A3A3A3"/>
    <a:srgbClr val="828282"/>
    <a:srgbClr val="3A3A3A"/>
    <a:srgbClr val="A0E6FF"/>
    <a:srgbClr val="14B9FF"/>
    <a:srgbClr val="000000"/>
    <a:srgbClr val="8CDCFF"/>
    <a:srgbClr val="6E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599" autoAdjust="0"/>
  </p:normalViewPr>
  <p:slideViewPr>
    <p:cSldViewPr>
      <p:cViewPr>
        <p:scale>
          <a:sx n="77" d="100"/>
          <a:sy n="77" d="100"/>
        </p:scale>
        <p:origin x="-2604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89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F94D-38D2-4693-A9A7-78A09C919C16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52810-DC70-4E96-BC3C-DB3D3AF0A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F159B95-54DA-4DC2-B59B-4152101621C6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0E19780-ACEA-48D9-93E7-7F151CFD075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chemeClr val="accent5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3A3A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Eleventh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1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8572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5488"/>
            <a:ext cx="5111750" cy="4870675"/>
          </a:xfrm>
        </p:spPr>
        <p:txBody>
          <a:bodyPr/>
          <a:lstStyle>
            <a:lvl1pP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0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9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7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55488"/>
            <a:ext cx="2057400" cy="4870675"/>
          </a:xfrm>
        </p:spPr>
        <p:txBody>
          <a:bodyPr vert="eaVert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55488"/>
            <a:ext cx="6019800" cy="4870675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</a:t>
            </a:r>
            <a:r>
              <a:rPr lang="en-US" dirty="0" smtClean="0">
                <a:solidFill>
                  <a:srgbClr val="003366"/>
                </a:solidFill>
              </a:rPr>
              <a:t>2019 </a:t>
            </a:r>
            <a:r>
              <a:rPr lang="en-US" dirty="0" smtClean="0">
                <a:solidFill>
                  <a:srgbClr val="003366"/>
                </a:solidFill>
              </a:rPr>
              <a:t>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2018 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9863" y="1219200"/>
            <a:ext cx="9144000" cy="1524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>
                <a:solidFill>
                  <a:srgbClr val="D2F0FF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911E3C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" y="6496050"/>
            <a:ext cx="9114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Education. </a:t>
            </a:r>
            <a:r>
              <a:rPr lang="en-US" sz="11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All rights reserved. Authorized only for instructor use in the classroom.  No reproduction or further distribution permitted without the prior written consent of McGraw-Hill Education.</a:t>
            </a:r>
            <a:endParaRPr lang="en-US" sz="6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7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2F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629400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</a:t>
            </a:r>
            <a:endParaRPr lang="en-US" sz="10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6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>
              <a:buClr>
                <a:srgbClr val="C00000"/>
              </a:buClr>
            </a:pPr>
            <a:r>
              <a:rPr lang="en-US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5406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2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4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6096000"/>
            <a:ext cx="8610600" cy="407432"/>
          </a:xfrm>
          <a:prstGeom prst="rect">
            <a:avLst/>
          </a:prstGeom>
          <a:solidFill>
            <a:srgbClr val="911E3C"/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F497D">
                  <a:lumMod val="20000"/>
                  <a:lumOff val="8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8700" y="6134100"/>
            <a:ext cx="4305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INVESTMENTS</a:t>
            </a:r>
            <a:r>
              <a:rPr lang="en-US" sz="16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|</a:t>
            </a:r>
            <a:r>
              <a:rPr lang="en-US" sz="12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sz="14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BODIE, KANE, MARCUS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2540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800" kern="1200" smtClean="0">
          <a:solidFill>
            <a:srgbClr val="2540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smtClean="0">
          <a:solidFill>
            <a:srgbClr val="2540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smtClean="0">
          <a:solidFill>
            <a:srgbClr val="2540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>
          <a:solidFill>
            <a:srgbClr val="2540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0460" y="14478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Helvetica" pitchFamily="34" charset="0"/>
              </a:rPr>
              <a:t>The Efficient Market Hypothesis</a:t>
            </a:r>
            <a:endParaRPr lang="en-US" sz="44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Eleventh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922" y="1682008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Helvetica" pitchFamily="34" charset="0"/>
              </a:rPr>
              <a:t>8</a:t>
            </a:r>
            <a:endParaRPr lang="en-US" sz="20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8.2 Implications of the EMH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smtClean="0"/>
              <a:t>Role of Portfolio Management in Efficient Market</a:t>
            </a:r>
          </a:p>
          <a:p>
            <a:pPr lvl="1"/>
            <a:r>
              <a:rPr lang="en-US" dirty="0" smtClean="0"/>
              <a:t>Active management assumes market inefficiency</a:t>
            </a:r>
          </a:p>
          <a:p>
            <a:pPr lvl="1"/>
            <a:r>
              <a:rPr lang="en-US" dirty="0" smtClean="0"/>
              <a:t>Passive management consistent with </a:t>
            </a:r>
            <a:r>
              <a:rPr lang="en-US" dirty="0" err="1" smtClean="0"/>
              <a:t>semistrong</a:t>
            </a:r>
            <a:r>
              <a:rPr lang="en-US" dirty="0" smtClean="0"/>
              <a:t> efficiency</a:t>
            </a:r>
          </a:p>
          <a:p>
            <a:pPr lvl="1"/>
            <a:r>
              <a:rPr lang="en-US" dirty="0" smtClean="0"/>
              <a:t>Inefficient market pricing leads to inefficient resource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/>
          </a:bodyPr>
          <a:lstStyle/>
          <a:p>
            <a:r>
              <a:rPr lang="en-US" dirty="0" smtClean="0"/>
              <a:t>8.3 Are Markets Efficient</a:t>
            </a:r>
            <a:r>
              <a:rPr lang="en-US" dirty="0"/>
              <a:t>?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78537" cy="4876800"/>
          </a:xfrm>
        </p:spPr>
        <p:txBody>
          <a:bodyPr/>
          <a:lstStyle/>
          <a:p>
            <a:pPr lvl="1">
              <a:spcAft>
                <a:spcPts val="0"/>
              </a:spcAft>
            </a:pPr>
            <a:r>
              <a:rPr lang="en-US" dirty="0" smtClean="0"/>
              <a:t>Magnitude issue: </a:t>
            </a:r>
            <a:r>
              <a:rPr lang="en-US" sz="2800" dirty="0" smtClean="0"/>
              <a:t>Efficiency is relative, not binary</a:t>
            </a:r>
          </a:p>
          <a:p>
            <a:pPr lvl="1">
              <a:spcAft>
                <a:spcPts val="0"/>
              </a:spcAft>
            </a:pPr>
            <a:endParaRPr lang="en-US" sz="2800" dirty="0" smtClean="0"/>
          </a:p>
          <a:p>
            <a:pPr lvl="1">
              <a:spcAft>
                <a:spcPts val="0"/>
              </a:spcAft>
            </a:pPr>
            <a:r>
              <a:rPr lang="en-US" dirty="0" smtClean="0"/>
              <a:t>Selection bias issue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Investors who find successful investment schemes are less inclined to share findings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Observable outcomes preselected in favor of failed attempts</a:t>
            </a:r>
          </a:p>
          <a:p>
            <a:pPr lvl="2">
              <a:spcAft>
                <a:spcPts val="0"/>
              </a:spcAft>
            </a:pPr>
            <a:endParaRPr lang="en-US" sz="2800" dirty="0" smtClean="0"/>
          </a:p>
          <a:p>
            <a:pPr lvl="1">
              <a:spcAft>
                <a:spcPts val="0"/>
              </a:spcAft>
            </a:pPr>
            <a:r>
              <a:rPr lang="en-US" dirty="0" smtClean="0"/>
              <a:t>Lucky event issue: </a:t>
            </a:r>
            <a:r>
              <a:rPr lang="en-US" sz="2800" dirty="0" smtClean="0"/>
              <a:t>Lucky investments receive disproportionate attention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39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 Weak Form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00600"/>
          </a:xfrm>
        </p:spPr>
        <p:txBody>
          <a:bodyPr/>
          <a:lstStyle/>
          <a:p>
            <a:r>
              <a:rPr lang="en-US" dirty="0" smtClean="0"/>
              <a:t>Weak-Form Tests: Patterns in Stock Returns</a:t>
            </a:r>
          </a:p>
          <a:p>
            <a:pPr lvl="1"/>
            <a:r>
              <a:rPr lang="en-US" dirty="0" smtClean="0"/>
              <a:t>Returns over short horizons</a:t>
            </a:r>
          </a:p>
          <a:p>
            <a:pPr lvl="2"/>
            <a:r>
              <a:rPr lang="en-US" sz="2800" dirty="0" smtClean="0"/>
              <a:t>Momentum effect: Tendency of poorly- or well-performing stocks to continue abnormal performance in following periods</a:t>
            </a:r>
          </a:p>
          <a:p>
            <a:pPr lvl="1"/>
            <a:r>
              <a:rPr lang="en-US" dirty="0" smtClean="0"/>
              <a:t>Returns over long horizons</a:t>
            </a:r>
          </a:p>
          <a:p>
            <a:pPr lvl="2"/>
            <a:r>
              <a:rPr lang="en-US" sz="2800" dirty="0" smtClean="0"/>
              <a:t>Reversal effect: Tendency of poorly- or well-performing stocks to experience reversals in following periods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03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5029200"/>
          </a:xfrm>
        </p:spPr>
        <p:txBody>
          <a:bodyPr/>
          <a:lstStyle/>
          <a:p>
            <a:r>
              <a:rPr lang="en-US" dirty="0" smtClean="0"/>
              <a:t>Predictors of Broad Market Performance</a:t>
            </a:r>
          </a:p>
          <a:p>
            <a:pPr lvl="1"/>
            <a:r>
              <a:rPr lang="en-US" dirty="0" smtClean="0"/>
              <a:t>1988—Fama and French: Return on aggregate stock market tends to be higher when dividend yield is low</a:t>
            </a:r>
          </a:p>
          <a:p>
            <a:pPr lvl="1"/>
            <a:r>
              <a:rPr lang="en-US" dirty="0" smtClean="0"/>
              <a:t>1988—Campbell and </a:t>
            </a:r>
            <a:r>
              <a:rPr lang="en-US" dirty="0" err="1" smtClean="0"/>
              <a:t>Shiller</a:t>
            </a:r>
            <a:r>
              <a:rPr lang="en-US" dirty="0" smtClean="0"/>
              <a:t>: Earnings yield can predict market returns</a:t>
            </a:r>
          </a:p>
          <a:p>
            <a:pPr lvl="1"/>
            <a:r>
              <a:rPr lang="en-US" dirty="0" smtClean="0"/>
              <a:t>1986—Keim and </a:t>
            </a:r>
            <a:r>
              <a:rPr lang="en-US" dirty="0" err="1" smtClean="0"/>
              <a:t>Stambaugh</a:t>
            </a:r>
            <a:r>
              <a:rPr lang="en-US" dirty="0" smtClean="0"/>
              <a:t>: Bond market data (spread between yields) can predict market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err="1" smtClean="0"/>
              <a:t>Semistrong</a:t>
            </a:r>
            <a:r>
              <a:rPr lang="en-US" dirty="0" smtClean="0"/>
              <a:t> Tests: Market Anomalies</a:t>
            </a:r>
          </a:p>
          <a:p>
            <a:pPr lvl="1"/>
            <a:r>
              <a:rPr lang="en-US" dirty="0" smtClean="0"/>
              <a:t>Anomalies</a:t>
            </a:r>
          </a:p>
          <a:p>
            <a:pPr lvl="2"/>
            <a:r>
              <a:rPr lang="en-US" sz="2800" dirty="0" smtClean="0"/>
              <a:t>Patterns of returns contradicting EMH</a:t>
            </a:r>
          </a:p>
          <a:p>
            <a:pPr lvl="1"/>
            <a:r>
              <a:rPr lang="en-US" dirty="0" smtClean="0"/>
              <a:t>P/E effect</a:t>
            </a:r>
          </a:p>
          <a:p>
            <a:pPr lvl="2"/>
            <a:r>
              <a:rPr lang="en-US" sz="2800" dirty="0" smtClean="0"/>
              <a:t>Portfolios of low P/E stocks exhibit higher average risk-adjusted returns than high P/E stocks</a:t>
            </a:r>
          </a:p>
        </p:txBody>
      </p:sp>
    </p:spTree>
    <p:extLst>
      <p:ext uri="{BB962C8B-B14F-4D97-AF65-F5344CB8AC3E}">
        <p14:creationId xmlns:p14="http://schemas.microsoft.com/office/powerpoint/2010/main" val="8126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78537" cy="4876800"/>
          </a:xfrm>
        </p:spPr>
        <p:txBody>
          <a:bodyPr/>
          <a:lstStyle/>
          <a:p>
            <a:r>
              <a:rPr lang="en-US" dirty="0" err="1" smtClean="0"/>
              <a:t>Semistrong</a:t>
            </a:r>
            <a:r>
              <a:rPr lang="en-US" dirty="0" smtClean="0"/>
              <a:t> Tests: Market Anomalies</a:t>
            </a:r>
          </a:p>
          <a:p>
            <a:pPr lvl="1"/>
            <a:r>
              <a:rPr lang="en-US" dirty="0" smtClean="0"/>
              <a:t>Small-firm effect</a:t>
            </a:r>
          </a:p>
          <a:p>
            <a:pPr lvl="2"/>
            <a:r>
              <a:rPr lang="en-US" sz="2800" dirty="0" smtClean="0"/>
              <a:t>Stocks of small firms can earn abnormal returns, primarily in January</a:t>
            </a:r>
          </a:p>
          <a:p>
            <a:pPr lvl="1"/>
            <a:r>
              <a:rPr lang="en-US" dirty="0" smtClean="0"/>
              <a:t>Neglected-firm effect</a:t>
            </a:r>
          </a:p>
          <a:p>
            <a:pPr lvl="2"/>
            <a:r>
              <a:rPr lang="en-US" sz="2800" dirty="0" smtClean="0"/>
              <a:t>Stock of little-known firms can generate abnormal returns</a:t>
            </a:r>
          </a:p>
          <a:p>
            <a:pPr lvl="1"/>
            <a:r>
              <a:rPr lang="en-US" dirty="0" smtClean="0"/>
              <a:t>Book-to-market effect</a:t>
            </a:r>
          </a:p>
          <a:p>
            <a:pPr lvl="2"/>
            <a:r>
              <a:rPr lang="en-US" sz="2800" dirty="0" smtClean="0"/>
              <a:t>Shares of high book-to-market firms can generate abnormal returns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39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8.3 Are Markets Efficient? Semi-strong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78537" cy="5334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Semi-strong Tests: Market Anomalies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Post-earnings announcement price drift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Sluggish response of stock price to firm’s earnings announcement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Abnormal return on announcement day, momentum continues past market price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Bubbles and market efficiency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Speculative bubbles can raise prices above intrinsic value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Even if prices are inaccurate, it can be difficult to take advantage of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56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8.3 Average Annual Return: Ten Size-Based Portfolios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669471"/>
            <a:ext cx="8839201" cy="4073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0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8.4 Annual Return as Function of Book-to-Market Ratio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727398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59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8.5 Cumulative Abnormal Returns after Earnings Announcements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5672138" cy="5312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7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599" cy="83661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8.1 Random Walks and Efficient Market Hypothesis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04800" y="2057400"/>
            <a:ext cx="8357191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Random Walk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Notion that stock price changes are random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Efficient Market Hypothesis (EMH)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Prices of securities fully reflect available information</a:t>
            </a:r>
            <a:endParaRPr lang="en-US" sz="28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97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smtClean="0"/>
              <a:t>Interpreting Anomalies</a:t>
            </a:r>
          </a:p>
          <a:p>
            <a:pPr lvl="1"/>
            <a:r>
              <a:rPr lang="en-US" dirty="0" smtClean="0"/>
              <a:t>Risk premiums or inefficiencies?</a:t>
            </a:r>
          </a:p>
          <a:p>
            <a:pPr lvl="2"/>
            <a:r>
              <a:rPr lang="en-US" sz="2800" dirty="0" err="1" smtClean="0"/>
              <a:t>Fama</a:t>
            </a:r>
            <a:r>
              <a:rPr lang="en-US" sz="2800" dirty="0" smtClean="0"/>
              <a:t> and French: Market phenomena can be explained as manifestations of risk premiums</a:t>
            </a:r>
          </a:p>
          <a:p>
            <a:pPr lvl="2"/>
            <a:r>
              <a:rPr lang="en-US" sz="2800" dirty="0" err="1" smtClean="0"/>
              <a:t>Lakonishok</a:t>
            </a:r>
            <a:r>
              <a:rPr lang="en-US" sz="2800" dirty="0" smtClean="0"/>
              <a:t>, </a:t>
            </a:r>
            <a:r>
              <a:rPr lang="en-US" sz="2800" dirty="0" err="1" smtClean="0"/>
              <a:t>Shleifer</a:t>
            </a:r>
            <a:r>
              <a:rPr lang="en-US" sz="2800" dirty="0" smtClean="0"/>
              <a:t>, and </a:t>
            </a:r>
            <a:r>
              <a:rPr lang="en-US" sz="2800" dirty="0" err="1" smtClean="0"/>
              <a:t>Vishny</a:t>
            </a:r>
            <a:r>
              <a:rPr lang="en-US" sz="2800" dirty="0" smtClean="0"/>
              <a:t>: Market phenomena are evidence of inefficient markets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smtClean="0"/>
              <a:t>Interpreting Anomalies</a:t>
            </a:r>
          </a:p>
          <a:p>
            <a:pPr lvl="1"/>
            <a:r>
              <a:rPr lang="en-US" dirty="0" smtClean="0"/>
              <a:t>Anomalies or data mining?</a:t>
            </a:r>
          </a:p>
          <a:p>
            <a:pPr lvl="2"/>
            <a:r>
              <a:rPr lang="en-US" sz="2800" dirty="0" smtClean="0"/>
              <a:t>Some anomalies have not shown staying power after being reported</a:t>
            </a:r>
          </a:p>
          <a:p>
            <a:pPr lvl="3"/>
            <a:r>
              <a:rPr lang="en-US" sz="2800" dirty="0" smtClean="0"/>
              <a:t>Small-firm effect</a:t>
            </a:r>
          </a:p>
          <a:p>
            <a:pPr lvl="3"/>
            <a:r>
              <a:rPr lang="en-US" sz="2800" dirty="0" smtClean="0"/>
              <a:t>Book-to-market effect</a:t>
            </a:r>
          </a:p>
        </p:txBody>
      </p:sp>
    </p:spTree>
    <p:extLst>
      <p:ext uri="{BB962C8B-B14F-4D97-AF65-F5344CB8AC3E}">
        <p14:creationId xmlns:p14="http://schemas.microsoft.com/office/powerpoint/2010/main" val="12347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8.6 Return to Style Portfolio as Predictor of GDP Growth 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66863"/>
            <a:ext cx="786765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7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836426"/>
          </a:xfrm>
        </p:spPr>
        <p:txBody>
          <a:bodyPr>
            <a:noAutofit/>
          </a:bodyPr>
          <a:lstStyle/>
          <a:p>
            <a:r>
              <a:rPr lang="en-US" sz="3600" dirty="0" smtClean="0"/>
              <a:t>8.4 Mutual Fund and Analyst Performance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78537" cy="4800600"/>
          </a:xfrm>
        </p:spPr>
        <p:txBody>
          <a:bodyPr/>
          <a:lstStyle/>
          <a:p>
            <a:r>
              <a:rPr lang="en-US" dirty="0" smtClean="0"/>
              <a:t>Stock Market Analysis</a:t>
            </a:r>
          </a:p>
          <a:p>
            <a:pPr lvl="1"/>
            <a:r>
              <a:rPr lang="en-US" dirty="0" smtClean="0"/>
              <a:t>Analysts are overly positive about firm prospects</a:t>
            </a:r>
          </a:p>
          <a:p>
            <a:pPr lvl="2"/>
            <a:r>
              <a:rPr lang="en-US" sz="2800" dirty="0" smtClean="0"/>
              <a:t>Womack: Positive changes associated with 5% increase, negative with 11% decrease</a:t>
            </a:r>
          </a:p>
          <a:p>
            <a:pPr lvl="2"/>
            <a:r>
              <a:rPr lang="en-US" sz="2800" dirty="0" err="1" smtClean="0"/>
              <a:t>Jegadeesh</a:t>
            </a:r>
            <a:r>
              <a:rPr lang="en-US" sz="2800" dirty="0" smtClean="0"/>
              <a:t>, Kim, Kristie, and Lee: Level of consensus is inconsistent predictor of future performance</a:t>
            </a:r>
          </a:p>
          <a:p>
            <a:pPr lvl="2"/>
            <a:r>
              <a:rPr lang="en-US" sz="2800" dirty="0" smtClean="0"/>
              <a:t>Barber, </a:t>
            </a:r>
            <a:r>
              <a:rPr lang="en-US" sz="2800" dirty="0" err="1" smtClean="0"/>
              <a:t>Lehavy</a:t>
            </a:r>
            <a:r>
              <a:rPr lang="en-US" sz="2800" dirty="0" smtClean="0"/>
              <a:t>, </a:t>
            </a:r>
            <a:r>
              <a:rPr lang="en-US" sz="2800" dirty="0" err="1" smtClean="0"/>
              <a:t>McNichols</a:t>
            </a:r>
            <a:r>
              <a:rPr lang="en-US" sz="2800" dirty="0" smtClean="0"/>
              <a:t>, and </a:t>
            </a:r>
            <a:r>
              <a:rPr lang="en-US" sz="2800" dirty="0" err="1" smtClean="0"/>
              <a:t>Trueman</a:t>
            </a:r>
            <a:r>
              <a:rPr lang="en-US" sz="2800" dirty="0" smtClean="0"/>
              <a:t>: Firms with most-favorable recommendations outperform firms with least-favorable recommendations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88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/>
          </a:bodyPr>
          <a:lstStyle/>
          <a:p>
            <a:r>
              <a:rPr lang="en-US" dirty="0" smtClean="0"/>
              <a:t>8.4 Mutual Fund and Analyst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smtClean="0"/>
              <a:t>Mutual Fund Managers</a:t>
            </a:r>
          </a:p>
          <a:p>
            <a:pPr lvl="1"/>
            <a:r>
              <a:rPr lang="en-US" dirty="0" smtClean="0"/>
              <a:t>Today’s conventional model: </a:t>
            </a:r>
            <a:r>
              <a:rPr lang="en-US" dirty="0" err="1" smtClean="0"/>
              <a:t>Fama</a:t>
            </a:r>
            <a:r>
              <a:rPr lang="en-US" dirty="0" smtClean="0"/>
              <a:t>-French factors plus momentum factor</a:t>
            </a:r>
          </a:p>
          <a:p>
            <a:pPr lvl="1"/>
            <a:r>
              <a:rPr lang="en-US" dirty="0" err="1" smtClean="0"/>
              <a:t>Wermers</a:t>
            </a:r>
            <a:r>
              <a:rPr lang="en-US" dirty="0" smtClean="0"/>
              <a:t>: Funds show positive gross alphas; negative net alphas after controlling for fees, risk</a:t>
            </a:r>
          </a:p>
          <a:p>
            <a:pPr lvl="1"/>
            <a:r>
              <a:rPr lang="en-US" dirty="0" err="1" smtClean="0"/>
              <a:t>Carhart</a:t>
            </a:r>
            <a:r>
              <a:rPr lang="en-US" dirty="0" smtClean="0"/>
              <a:t>: Minor persistence in relative performance across managers, largely due to expense/transaction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8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/>
          </a:bodyPr>
          <a:lstStyle/>
          <a:p>
            <a:r>
              <a:rPr lang="en-US" dirty="0" smtClean="0"/>
              <a:t>8.4 Mutual Fund and Analyst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smtClean="0"/>
              <a:t>Mutual Fund Managers</a:t>
            </a:r>
          </a:p>
          <a:p>
            <a:pPr lvl="1"/>
            <a:r>
              <a:rPr lang="en-US" dirty="0" err="1" smtClean="0"/>
              <a:t>Berk</a:t>
            </a:r>
            <a:r>
              <a:rPr lang="en-US" dirty="0" smtClean="0"/>
              <a:t> and Green: Skilled managers with abnormal performance will attract new funds until additional cost, complexity drives alphas to zero</a:t>
            </a:r>
          </a:p>
          <a:p>
            <a:pPr lvl="1"/>
            <a:r>
              <a:rPr lang="en-US" dirty="0" smtClean="0"/>
              <a:t>Chen, </a:t>
            </a:r>
            <a:r>
              <a:rPr lang="en-US" dirty="0" err="1" smtClean="0"/>
              <a:t>Ferson</a:t>
            </a:r>
            <a:r>
              <a:rPr lang="en-US" dirty="0" smtClean="0"/>
              <a:t>, and Peters: On average, bond mutual funds outperform passive bond indexes in gross returns, underperform once fees subtracted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/>
          </a:bodyPr>
          <a:lstStyle/>
          <a:p>
            <a:r>
              <a:rPr lang="en-US" dirty="0" smtClean="0"/>
              <a:t>8.4 Mutual Fund and Analyst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78537" cy="4800600"/>
          </a:xfrm>
        </p:spPr>
        <p:txBody>
          <a:bodyPr/>
          <a:lstStyle/>
          <a:p>
            <a:r>
              <a:rPr lang="en-US" dirty="0" smtClean="0"/>
              <a:t>Mutual Fund Managers</a:t>
            </a:r>
          </a:p>
          <a:p>
            <a:pPr lvl="1"/>
            <a:r>
              <a:rPr lang="en-US" dirty="0" err="1" smtClean="0"/>
              <a:t>Kosowski</a:t>
            </a:r>
            <a:r>
              <a:rPr lang="en-US" dirty="0" smtClean="0"/>
              <a:t>, Timmerman, </a:t>
            </a:r>
            <a:r>
              <a:rPr lang="en-US" dirty="0" err="1" smtClean="0"/>
              <a:t>Wermers</a:t>
            </a:r>
            <a:r>
              <a:rPr lang="en-US" dirty="0" smtClean="0"/>
              <a:t>, and White: Stock-pricing ability of minority of managers sufficient to cover costs; performance persists over time</a:t>
            </a:r>
          </a:p>
          <a:p>
            <a:pPr lvl="1"/>
            <a:r>
              <a:rPr lang="en-US" dirty="0" smtClean="0"/>
              <a:t>Samuelson: Records of most managers show no easy strategies for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8.7 Mutual Fund Alphas Computed Using Four-Factor Model, 1993-2007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50" y="1752600"/>
            <a:ext cx="8505989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Figure 8.8 Persistence of Mutual Fund Performance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80406"/>
            <a:ext cx="6819900" cy="535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3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8.9 Risk-Adjusted Performance in Ranking Quarter, Following Quarter</a:t>
            </a:r>
            <a:endParaRPr lang="en-US" sz="28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347788"/>
            <a:ext cx="706755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9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48688" cy="836613"/>
          </a:xfrm>
        </p:spPr>
        <p:txBody>
          <a:bodyPr>
            <a:no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 smtClean="0"/>
              <a:t>Figure 8.1 Cumulative Abnormal Returns before Takeover Attempts: Target Companies</a:t>
            </a:r>
            <a:endParaRPr lang="en-US" sz="2800" dirty="0" smtClean="0">
              <a:solidFill>
                <a:srgbClr val="0B5B7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043738" cy="5272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4401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63000" cy="83642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8.4 Mutual Fund and Analyst Performance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78537" cy="4724400"/>
          </a:xfrm>
        </p:spPr>
        <p:txBody>
          <a:bodyPr/>
          <a:lstStyle/>
          <a:p>
            <a:r>
              <a:rPr lang="en-US" dirty="0" smtClean="0"/>
              <a:t>So, Are Markets Efficient?</a:t>
            </a:r>
          </a:p>
          <a:p>
            <a:pPr lvl="1"/>
            <a:r>
              <a:rPr lang="en-US" dirty="0" smtClean="0"/>
              <a:t>Enough that only differentially superior information will earn money</a:t>
            </a:r>
          </a:p>
          <a:p>
            <a:pPr lvl="1"/>
            <a:r>
              <a:rPr lang="en-US" dirty="0" smtClean="0"/>
              <a:t>Professional manger’s margin of superiority likely too slight for statistical significance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48688" cy="836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Figure 8.2 Stock Price Reaction to CNBC Reports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086600" cy="481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737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599" cy="83661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8.1 Random Walks and Efficient Market Hypothesis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38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Competition as Source of Efficiency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Investor competition should imply stock prices reflect available information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Investors exploit available profit opportunities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Competitive advantage can verge on insider trading</a:t>
            </a:r>
            <a:endParaRPr lang="en-US" sz="20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12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599" cy="83661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8.1 Efficient Market Hypothesis: Versions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13944" y="1123503"/>
            <a:ext cx="8382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Weak-form EMH: Stock prices already reflect all information contained in history of trading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err="1" smtClean="0">
                <a:solidFill>
                  <a:srgbClr val="292934"/>
                </a:solidFill>
              </a:rPr>
              <a:t>Semistrong</a:t>
            </a:r>
            <a:r>
              <a:rPr lang="en-US" sz="2800" dirty="0" smtClean="0">
                <a:solidFill>
                  <a:srgbClr val="292934"/>
                </a:solidFill>
              </a:rPr>
              <a:t>-form EMH: Stock prices already reflect all public information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Strong-form EMH: Stock prices already reflect all relevant information, including inside information</a:t>
            </a:r>
            <a:endParaRPr lang="en-US" sz="2800" dirty="0">
              <a:solidFill>
                <a:srgbClr val="292934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0"/>
            <a:ext cx="59436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26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8.2 Implications of the EMH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2337" cy="4800600"/>
          </a:xfrm>
        </p:spPr>
        <p:txBody>
          <a:bodyPr/>
          <a:lstStyle/>
          <a:p>
            <a:r>
              <a:rPr lang="en-US" dirty="0" smtClean="0"/>
              <a:t>Technical Analysis</a:t>
            </a:r>
          </a:p>
          <a:p>
            <a:pPr lvl="1"/>
            <a:r>
              <a:rPr lang="en-US" dirty="0" smtClean="0"/>
              <a:t>Research on recurrent/predictable price patterns and on proxies for buy/sell pressure in market</a:t>
            </a:r>
          </a:p>
          <a:p>
            <a:r>
              <a:rPr lang="en-US" dirty="0" smtClean="0"/>
              <a:t>Resistance Level</a:t>
            </a:r>
          </a:p>
          <a:p>
            <a:pPr lvl="1"/>
            <a:r>
              <a:rPr lang="en-US" dirty="0" smtClean="0"/>
              <a:t>Unlikely for stock/index to rise above</a:t>
            </a:r>
          </a:p>
          <a:p>
            <a:r>
              <a:rPr lang="en-US" dirty="0" smtClean="0"/>
              <a:t>Support Level</a:t>
            </a:r>
          </a:p>
          <a:p>
            <a:pPr lvl="1"/>
            <a:r>
              <a:rPr lang="en-US" dirty="0" smtClean="0"/>
              <a:t>Unlikely for stock/index to fall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Implications of the EMH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78537" cy="4724400"/>
          </a:xfrm>
        </p:spPr>
        <p:txBody>
          <a:bodyPr/>
          <a:lstStyle/>
          <a:p>
            <a:r>
              <a:rPr lang="en-US" dirty="0" smtClean="0"/>
              <a:t>Fundamental Analysis</a:t>
            </a:r>
          </a:p>
          <a:p>
            <a:pPr lvl="1"/>
            <a:r>
              <a:rPr lang="en-US" dirty="0" smtClean="0"/>
              <a:t>Research on determinants of stock value, i.e. earnings, dividend prospects, future interest rate expectations and firm risk</a:t>
            </a:r>
          </a:p>
          <a:p>
            <a:pPr lvl="2"/>
            <a:r>
              <a:rPr lang="en-US" sz="2800" dirty="0" smtClean="0"/>
              <a:t>Assumes stock price equal to discounted value of expected future cash flow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86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Implications of the EMH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724400"/>
          </a:xfrm>
        </p:spPr>
        <p:txBody>
          <a:bodyPr/>
          <a:lstStyle/>
          <a:p>
            <a:r>
              <a:rPr lang="en-US" dirty="0" smtClean="0"/>
              <a:t>Active versus Passive Portfolio Management</a:t>
            </a:r>
          </a:p>
          <a:p>
            <a:pPr lvl="1"/>
            <a:r>
              <a:rPr lang="en-US" dirty="0" smtClean="0"/>
              <a:t>Passive investment strategy</a:t>
            </a:r>
          </a:p>
          <a:p>
            <a:pPr lvl="2"/>
            <a:r>
              <a:rPr lang="en-US" sz="2800" dirty="0" smtClean="0"/>
              <a:t>Buying well-diversified portfolio without attempting to find mispriced securities</a:t>
            </a:r>
          </a:p>
          <a:p>
            <a:pPr lvl="1"/>
            <a:r>
              <a:rPr lang="en-US" dirty="0" smtClean="0"/>
              <a:t>Index fund</a:t>
            </a:r>
          </a:p>
          <a:p>
            <a:pPr lvl="2"/>
            <a:r>
              <a:rPr lang="en-US" sz="2800" dirty="0" smtClean="0"/>
              <a:t>Mutual fund which holds shares in proportion to market index representation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657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KM_PPT_Ch01_11e_N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633</TotalTime>
  <Words>962</Words>
  <Application>Microsoft Office PowerPoint</Application>
  <PresentationFormat>On-screen Show (4:3)</PresentationFormat>
  <Paragraphs>129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BKM Essentials 10e PPT template</vt:lpstr>
      <vt:lpstr>BKM_PPT_Ch01_11e_NB</vt:lpstr>
      <vt:lpstr>PowerPoint Presentation</vt:lpstr>
      <vt:lpstr>8.1 Random Walks and Efficient Market Hypothesis</vt:lpstr>
      <vt:lpstr>Figure 8.1 Cumulative Abnormal Returns before Takeover Attempts: Target Companies</vt:lpstr>
      <vt:lpstr>Figure 8.2 Stock Price Reaction to CNBC Reports</vt:lpstr>
      <vt:lpstr>8.1 Random Walks and Efficient Market Hypothesis</vt:lpstr>
      <vt:lpstr>8.1 Efficient Market Hypothesis: Versions</vt:lpstr>
      <vt:lpstr>8.2 Implications of the EMH</vt:lpstr>
      <vt:lpstr>Implications of the EMH</vt:lpstr>
      <vt:lpstr>Implications of the EMH</vt:lpstr>
      <vt:lpstr>8.2 Implications of the EMH</vt:lpstr>
      <vt:lpstr>8.3 Are Markets Efficient? Issues</vt:lpstr>
      <vt:lpstr>8.3 Are Markets Efficient? Weak Form Tests</vt:lpstr>
      <vt:lpstr>8.3 Are Markets Efficient?</vt:lpstr>
      <vt:lpstr>8.3 Are Markets Efficient?</vt:lpstr>
      <vt:lpstr>8.3 Are Markets Efficient?</vt:lpstr>
      <vt:lpstr>8.3 Are Markets Efficient? Semi-strong Tests</vt:lpstr>
      <vt:lpstr>Figure 8.3 Average Annual Return: Ten Size-Based Portfolios</vt:lpstr>
      <vt:lpstr>Figure 8.4 Annual Return as Function of Book-to-Market Ratio</vt:lpstr>
      <vt:lpstr>Figure 8.5 Cumulative Abnormal Returns after Earnings Announcements</vt:lpstr>
      <vt:lpstr>8.3 Are Markets Efficient?</vt:lpstr>
      <vt:lpstr>8.3 Are Markets Efficient?</vt:lpstr>
      <vt:lpstr>Figure 8.6 Return to Style Portfolio as Predictor of GDP Growth </vt:lpstr>
      <vt:lpstr>8.4 Mutual Fund and Analyst Performance</vt:lpstr>
      <vt:lpstr>8.4 Mutual Fund and Analyst Performance</vt:lpstr>
      <vt:lpstr>8.4 Mutual Fund and Analyst Performance</vt:lpstr>
      <vt:lpstr>8.4 Mutual Fund and Analyst Performance</vt:lpstr>
      <vt:lpstr>Figure 8.7 Mutual Fund Alphas Computed Using Four-Factor Model, 1993-2007</vt:lpstr>
      <vt:lpstr>Figure 8.8 Persistence of Mutual Fund Performance</vt:lpstr>
      <vt:lpstr>Figure 8.9 Risk-Adjusted Performance in Ranking Quarter, Following Quarter</vt:lpstr>
      <vt:lpstr>8.4 Mutual Fund and Analyst Performance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Administrator</cp:lastModifiedBy>
  <cp:revision>52</cp:revision>
  <dcterms:created xsi:type="dcterms:W3CDTF">2015-05-12T21:54:55Z</dcterms:created>
  <dcterms:modified xsi:type="dcterms:W3CDTF">2018-08-27T19:02:17Z</dcterms:modified>
</cp:coreProperties>
</file>