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0" r:id="rId2"/>
  </p:sldMasterIdLst>
  <p:notesMasterIdLst>
    <p:notesMasterId r:id="rId34"/>
  </p:notesMasterIdLst>
  <p:handoutMasterIdLst>
    <p:handoutMasterId r:id="rId3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4BEFF"/>
    <a:srgbClr val="A3A3A3"/>
    <a:srgbClr val="828282"/>
    <a:srgbClr val="3A3A3A"/>
    <a:srgbClr val="A0E6FF"/>
    <a:srgbClr val="14B9FF"/>
    <a:srgbClr val="000000"/>
    <a:srgbClr val="8CDCFF"/>
    <a:srgbClr val="6E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599" autoAdjust="0"/>
  </p:normalViewPr>
  <p:slideViewPr>
    <p:cSldViewPr>
      <p:cViewPr>
        <p:scale>
          <a:sx n="77" d="100"/>
          <a:sy n="77" d="100"/>
        </p:scale>
        <p:origin x="-2604" y="-1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89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8F94D-38D2-4693-A9A7-78A09C919C16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52810-DC70-4E96-BC3C-DB3D3AF0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0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63588-EB0F-465F-92AC-4CF585413BD4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CEA5F-E44E-4B30-86AE-751D093941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8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3962400"/>
            <a:ext cx="9144000" cy="1660962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544540"/>
            <a:ext cx="9144000" cy="1351060"/>
          </a:xfrm>
          <a:prstGeom prst="rect">
            <a:avLst/>
          </a:prstGeom>
          <a:solidFill>
            <a:srgbClr val="3A3A3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04800" y="1295400"/>
            <a:ext cx="1864230" cy="1828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86000" y="1295400"/>
            <a:ext cx="6553200" cy="182880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8974" y="1408978"/>
            <a:ext cx="6207826" cy="1601643"/>
          </a:xfrm>
        </p:spPr>
        <p:txBody>
          <a:bodyPr anchor="b">
            <a:noAutofit/>
          </a:bodyPr>
          <a:lstStyle>
            <a:lvl1pPr>
              <a:defRPr sz="4400" b="0" cap="none" baseline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068981"/>
            <a:ext cx="7004462" cy="1447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lang="en-US" sz="2800" i="0" kern="1200" dirty="0">
                <a:solidFill>
                  <a:srgbClr val="08425C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Bodie, Kane, and Marcus</a:t>
            </a:r>
          </a:p>
          <a:p>
            <a:r>
              <a:rPr lang="en-US" i="1" dirty="0" smtClean="0"/>
              <a:t>Essentials of Investments</a:t>
            </a:r>
          </a:p>
          <a:p>
            <a:r>
              <a:rPr lang="en-US" i="0" dirty="0" smtClean="0"/>
              <a:t>Eleventh Edition</a:t>
            </a:r>
            <a:endParaRPr lang="en-US" i="1" dirty="0" smtClean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52400" y="1143000"/>
            <a:ext cx="8915400" cy="0"/>
          </a:xfrm>
          <a:prstGeom prst="line">
            <a:avLst/>
          </a:prstGeom>
          <a:ln w="57150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81100" y="1131125"/>
            <a:ext cx="0" cy="2148840"/>
          </a:xfrm>
          <a:prstGeom prst="line">
            <a:avLst/>
          </a:prstGeom>
          <a:ln w="57150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 flipV="1">
            <a:off x="157350" y="3255030"/>
            <a:ext cx="2011680" cy="0"/>
          </a:xfrm>
          <a:prstGeom prst="line">
            <a:avLst/>
          </a:prstGeom>
          <a:ln w="57150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78922" y="134448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Chapter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16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8572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5488"/>
            <a:ext cx="5111750" cy="4870675"/>
          </a:xfrm>
        </p:spPr>
        <p:txBody>
          <a:bodyPr/>
          <a:lstStyle>
            <a:lvl1pPr>
              <a:defRPr sz="3200"/>
            </a:lvl1pPr>
            <a:lvl2pPr>
              <a:buClr>
                <a:srgbClr val="C00000"/>
              </a:buClr>
              <a:defRPr sz="2800"/>
            </a:lvl2pPr>
            <a:lvl3pPr>
              <a:buClr>
                <a:srgbClr val="C00000"/>
              </a:buClr>
              <a:defRPr sz="2400"/>
            </a:lvl3pPr>
            <a:lvl4pPr>
              <a:buClr>
                <a:srgbClr val="C00000"/>
              </a:buClr>
              <a:defRPr sz="2000"/>
            </a:lvl4pPr>
            <a:lvl5pPr>
              <a:buClr>
                <a:srgbClr val="C000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254061"/>
                </a:solidFill>
              </a:rPr>
              <a:t>Click to edit Master title style</a:t>
            </a:r>
            <a:endParaRPr lang="en-US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0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254061"/>
                </a:solidFill>
              </a:rPr>
              <a:t>Click to edit Master title style</a:t>
            </a:r>
            <a:endParaRPr lang="en-US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9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7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55488"/>
            <a:ext cx="2057400" cy="4870675"/>
          </a:xfrm>
        </p:spPr>
        <p:txBody>
          <a:bodyPr vert="eaVert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55488"/>
            <a:ext cx="6019800" cy="4870675"/>
          </a:xfrm>
        </p:spPr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4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143000"/>
            <a:ext cx="82296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800"/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928263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>
                <a:solidFill>
                  <a:srgbClr val="003366"/>
                </a:solidFill>
              </a:rPr>
              <a:pPr algn="r"/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3366"/>
                </a:solidFill>
              </a:rPr>
              <a:t>Copyright © </a:t>
            </a:r>
            <a:r>
              <a:rPr lang="en-US" dirty="0" smtClean="0">
                <a:solidFill>
                  <a:srgbClr val="003366"/>
                </a:solidFill>
              </a:rPr>
              <a:t>2019 </a:t>
            </a:r>
            <a:r>
              <a:rPr lang="en-US" dirty="0" smtClean="0">
                <a:solidFill>
                  <a:srgbClr val="003366"/>
                </a:solidFill>
              </a:rPr>
              <a:t>McGraw-Hill Education. All rights reserved. No reproduction or distribution without the prior written consent of McGraw-Hill Education.</a:t>
            </a:r>
            <a:endParaRPr lang="en-US" sz="7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0B5B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3632264"/>
            <a:ext cx="4709160" cy="794"/>
          </a:xfrm>
          <a:prstGeom prst="line">
            <a:avLst/>
          </a:prstGeom>
          <a:ln w="28575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901145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>
                <a:solidFill>
                  <a:srgbClr val="003366"/>
                </a:solidFill>
              </a:rPr>
              <a:pPr algn="r"/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3366"/>
                </a:solidFill>
              </a:rPr>
              <a:t>Copyright © 2018 McGraw-Hill Education. All rights reserved. No reproduction or distribution without the prior written consent of McGraw-Hill Education.</a:t>
            </a:r>
            <a:endParaRPr lang="en-US" sz="7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9863" y="1219200"/>
            <a:ext cx="9144000" cy="1524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>
                <a:solidFill>
                  <a:srgbClr val="D2F0FF"/>
                </a:solidFill>
                <a:latin typeface="Constant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911E3C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-1" y="6496050"/>
            <a:ext cx="91141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i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©</a:t>
            </a:r>
            <a:r>
              <a:rPr lang="en-US" sz="10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2018 McGraw-Hill Education. </a:t>
            </a:r>
            <a:r>
              <a:rPr lang="en-US" sz="11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All rights reserved. Authorized only for instructor use in the classroom.  No reproduction or further distribution permitted without the prior written consent of McGraw-Hill Education.</a:t>
            </a:r>
            <a:endParaRPr lang="en-US" sz="600" i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7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Arial" pitchFamily="34" charset="0"/>
              <a:buChar char="•"/>
              <a:defRPr/>
            </a:lvl1pPr>
            <a:lvl2pPr marL="742950" indent="-285750">
              <a:buClr>
                <a:srgbClr val="C00000"/>
              </a:buClr>
              <a:buFont typeface="Arial" pitchFamily="34" charset="0"/>
              <a:buChar char="•"/>
              <a:defRPr/>
            </a:lvl2pPr>
            <a:lvl3pPr marL="1143000" indent="-228600">
              <a:buClr>
                <a:srgbClr val="C00000"/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rgbClr val="C00000"/>
              </a:buClr>
              <a:buFont typeface="Arial" pitchFamily="34" charset="0"/>
              <a:buChar char="•"/>
              <a:defRPr/>
            </a:lvl4pPr>
            <a:lvl5pPr marL="2057400" indent="-228600">
              <a:buClr>
                <a:srgbClr val="C00000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2F0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rgbClr val="254061"/>
                </a:solidFill>
                <a:latin typeface="Constant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0" y="6629400"/>
            <a:ext cx="2743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i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©</a:t>
            </a:r>
            <a:r>
              <a:rPr lang="en-US" sz="10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2018 McGraw-Hill Education</a:t>
            </a:r>
            <a:endParaRPr lang="en-US" sz="1000" i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5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6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C00000"/>
              </a:buClr>
              <a:buFont typeface="Arial" pitchFamily="34" charset="0"/>
              <a:buChar char="•"/>
              <a:defRPr sz="2800"/>
            </a:lvl1pPr>
            <a:lvl2pPr marL="742950" indent="-285750">
              <a:buClr>
                <a:srgbClr val="C00000"/>
              </a:buClr>
              <a:buFont typeface="Arial" pitchFamily="34" charset="0"/>
              <a:buChar char="•"/>
              <a:defRPr sz="2400"/>
            </a:lvl2pPr>
            <a:lvl3pPr marL="1143000" indent="-228600">
              <a:buClr>
                <a:srgbClr val="C00000"/>
              </a:buClr>
              <a:buFont typeface="Arial" pitchFamily="34" charset="0"/>
              <a:buChar char="•"/>
              <a:defRPr sz="2000"/>
            </a:lvl3pPr>
            <a:lvl4pPr marL="1600200" indent="-228600">
              <a:buClr>
                <a:srgbClr val="C00000"/>
              </a:buClr>
              <a:buFont typeface="Arial" pitchFamily="34" charset="0"/>
              <a:buChar char="•"/>
              <a:defRPr sz="1800"/>
            </a:lvl4pPr>
            <a:lvl5pPr marL="2057400" indent="-228600">
              <a:buClr>
                <a:srgbClr val="C00000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800" smtClean="0"/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lvl="0">
              <a:buClr>
                <a:srgbClr val="C00000"/>
              </a:buClr>
            </a:pPr>
            <a:r>
              <a:rPr lang="en-US" smtClean="0"/>
              <a:t>Click to edit Master text styles</a:t>
            </a:r>
          </a:p>
          <a:p>
            <a:pPr lvl="1">
              <a:buClr>
                <a:srgbClr val="C00000"/>
              </a:buClr>
            </a:pPr>
            <a:r>
              <a:rPr lang="en-US" smtClean="0"/>
              <a:t>Second level</a:t>
            </a:r>
          </a:p>
          <a:p>
            <a:pPr lvl="2">
              <a:buClr>
                <a:srgbClr val="C00000"/>
              </a:buClr>
            </a:pPr>
            <a:r>
              <a:rPr lang="en-US" smtClean="0"/>
              <a:t>Third level</a:t>
            </a:r>
          </a:p>
          <a:p>
            <a:pPr lvl="3">
              <a:buClr>
                <a:srgbClr val="C00000"/>
              </a:buClr>
            </a:pPr>
            <a:r>
              <a:rPr lang="en-US" smtClean="0"/>
              <a:t>Fourth level</a:t>
            </a:r>
          </a:p>
          <a:p>
            <a:pPr lvl="4">
              <a:buClr>
                <a:srgbClr val="C00000"/>
              </a:buClr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5406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2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4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9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213" y="152400"/>
            <a:ext cx="8565574" cy="836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0B5B7F"/>
          </a:solidFill>
          <a:latin typeface="+mj-lt"/>
          <a:ea typeface="+mj-ea"/>
          <a:cs typeface="Aharoni" pitchFamily="2" charset="-79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C00000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Third level</a:t>
            </a:r>
          </a:p>
          <a:p>
            <a:pPr lvl="3">
              <a:buClr>
                <a:srgbClr val="C00000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rgbClr val="C00000"/>
              </a:buClr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3400" y="6096000"/>
            <a:ext cx="8610600" cy="407432"/>
          </a:xfrm>
          <a:prstGeom prst="rect">
            <a:avLst/>
          </a:prstGeom>
          <a:solidFill>
            <a:srgbClr val="911E3C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>
                  <a:lumMod val="20000"/>
                  <a:lumOff val="8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838700" y="6134100"/>
            <a:ext cx="4305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INVESTMENTS</a:t>
            </a:r>
            <a:r>
              <a:rPr lang="en-US" sz="1600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 </a:t>
            </a:r>
            <a:r>
              <a:rPr lang="en-US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|</a:t>
            </a:r>
            <a:r>
              <a:rPr lang="en-US" sz="1200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 </a:t>
            </a:r>
            <a:r>
              <a:rPr lang="en-US" sz="1400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BODIE, KANE, MARCUS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3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rgbClr val="25406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rgbClr val="2540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rgbClr val="2540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rgbClr val="2540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kern="1200">
          <a:solidFill>
            <a:srgbClr val="2540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0460" y="14478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Helvetica" pitchFamily="34" charset="0"/>
              </a:rPr>
              <a:t>Behavioral Finance and Technical Analysis</a:t>
            </a:r>
            <a:endParaRPr lang="en-US" sz="4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922" y="41148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Bodie, Kane, and Marcus</a:t>
            </a:r>
          </a:p>
          <a:p>
            <a:r>
              <a:rPr lang="en-US" sz="2800" i="1" dirty="0" smtClean="0">
                <a:solidFill>
                  <a:srgbClr val="08425C"/>
                </a:solidFill>
                <a:latin typeface="Helvetica" pitchFamily="34" charset="0"/>
              </a:rPr>
              <a:t>Essentials of Investments </a:t>
            </a:r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Eleventh Edition</a:t>
            </a:r>
            <a:endParaRPr lang="en-US" sz="2800" i="1" dirty="0">
              <a:solidFill>
                <a:srgbClr val="08425C"/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922" y="1682008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Helvetica" pitchFamily="34" charset="0"/>
              </a:rPr>
              <a:t>9</a:t>
            </a:r>
            <a:endParaRPr lang="en-US" sz="2000" b="1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836426"/>
          </a:xfrm>
        </p:spPr>
        <p:txBody>
          <a:bodyPr>
            <a:noAutofit/>
          </a:bodyPr>
          <a:lstStyle/>
          <a:p>
            <a:r>
              <a:rPr lang="en-US" sz="3200" dirty="0" smtClean="0"/>
              <a:t>Figure 9.1B Utility Function under Prospect Theory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143000"/>
            <a:ext cx="808672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616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9.1 Behavioral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724400"/>
          </a:xfrm>
        </p:spPr>
        <p:txBody>
          <a:bodyPr/>
          <a:lstStyle/>
          <a:p>
            <a:r>
              <a:rPr lang="en-US" dirty="0" smtClean="0"/>
              <a:t>Limits to Arbitrage and Law of One Price</a:t>
            </a:r>
          </a:p>
          <a:p>
            <a:pPr lvl="1"/>
            <a:r>
              <a:rPr lang="en-US" dirty="0" smtClean="0"/>
              <a:t>“Siamese twin” companies</a:t>
            </a:r>
          </a:p>
          <a:p>
            <a:pPr lvl="2"/>
            <a:r>
              <a:rPr lang="en-US" sz="2800" dirty="0" smtClean="0"/>
              <a:t>Dual-listed companies can appear to violate Law of One Price</a:t>
            </a:r>
            <a:endParaRPr lang="en-US" sz="2800" dirty="0"/>
          </a:p>
          <a:p>
            <a:pPr lvl="1"/>
            <a:r>
              <a:rPr lang="en-US" dirty="0" smtClean="0"/>
              <a:t>Equity carve-outs</a:t>
            </a:r>
          </a:p>
          <a:p>
            <a:pPr lvl="2"/>
            <a:r>
              <a:rPr lang="en-US" sz="2800" dirty="0" smtClean="0"/>
              <a:t>Can violate Law of One Price due to inability to short sell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9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9.1 Behavioral Critique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302337" cy="4724400"/>
              </a:xfrm>
            </p:spPr>
            <p:txBody>
              <a:bodyPr/>
              <a:lstStyle/>
              <a:p>
                <a:r>
                  <a:rPr lang="en-US" dirty="0" smtClean="0"/>
                  <a:t>Limits to Arbitrage and Law of One Price</a:t>
                </a:r>
              </a:p>
              <a:p>
                <a:pPr lvl="1"/>
                <a:r>
                  <a:rPr lang="en-US" dirty="0" smtClean="0"/>
                  <a:t>Closed-end funds</a:t>
                </a:r>
              </a:p>
              <a:p>
                <a:pPr lvl="2"/>
                <a:r>
                  <a:rPr lang="en-US" sz="2800" dirty="0" smtClean="0"/>
                  <a:t>Premium of fund over net asset value</a:t>
                </a:r>
              </a:p>
              <a:p>
                <a:pPr lvl="3"/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𝑃𝑟𝑖𝑐𝑒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𝑁𝐴𝑉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𝑁𝐴𝑉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α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ε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δ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ε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800" i="1">
                            <a:latin typeface="Cambria Math"/>
                          </a:rPr>
                          <m:t>α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/>
                      </a:rPr>
                      <m:t>δ</m:t>
                    </m:r>
                  </m:oMath>
                </a14:m>
                <a:r>
                  <a:rPr lang="en-US" sz="2800" dirty="0" smtClean="0"/>
                  <a:t>: Dividend yield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/>
                      </a:rPr>
                      <m:t>α</m:t>
                    </m:r>
                  </m:oMath>
                </a14:m>
                <a:r>
                  <a:rPr lang="en-US" sz="2800" dirty="0" smtClean="0"/>
                  <a:t>: Alpha</a:t>
                </a:r>
                <a:endParaRPr lang="en-US" sz="2800" dirty="0"/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/>
                      </a:rPr>
                      <m:t>ε</m:t>
                    </m:r>
                  </m:oMath>
                </a14:m>
                <a:r>
                  <a:rPr lang="en-US" sz="2800" dirty="0" smtClean="0"/>
                  <a:t>: Expense ratio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302337" cy="4724400"/>
              </a:xfrm>
              <a:blipFill rotWithShape="1">
                <a:blip r:embed="rId2"/>
                <a:stretch>
                  <a:fillRect l="-1323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84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Figure 9.2 Pricing of Royal Dutch Relative to Shell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63" y="1447800"/>
            <a:ext cx="87677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288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49986" cy="836426"/>
          </a:xfrm>
        </p:spPr>
        <p:txBody>
          <a:bodyPr/>
          <a:lstStyle/>
          <a:p>
            <a:r>
              <a:rPr lang="en-US" dirty="0" smtClean="0"/>
              <a:t>9.1 Behavioral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800600"/>
          </a:xfrm>
        </p:spPr>
        <p:txBody>
          <a:bodyPr/>
          <a:lstStyle/>
          <a:p>
            <a:r>
              <a:rPr lang="en-US" dirty="0" smtClean="0"/>
              <a:t>Bubbles and Behavioral Economics</a:t>
            </a:r>
          </a:p>
          <a:p>
            <a:pPr lvl="1"/>
            <a:r>
              <a:rPr lang="en-US" dirty="0" smtClean="0"/>
              <a:t>Evidence of irrational investor behavior</a:t>
            </a:r>
          </a:p>
          <a:p>
            <a:pPr lvl="1"/>
            <a:r>
              <a:rPr lang="en-US" dirty="0" smtClean="0"/>
              <a:t>Easier to identify once over</a:t>
            </a:r>
          </a:p>
          <a:p>
            <a:r>
              <a:rPr lang="en-US" dirty="0" smtClean="0"/>
              <a:t>Evaluating Behavioral Critique</a:t>
            </a:r>
          </a:p>
          <a:p>
            <a:pPr lvl="1"/>
            <a:r>
              <a:rPr lang="en-US" dirty="0" smtClean="0"/>
              <a:t>No coherent theory</a:t>
            </a:r>
          </a:p>
          <a:p>
            <a:pPr lvl="1"/>
            <a:r>
              <a:rPr lang="en-US" dirty="0" smtClean="0"/>
              <a:t>Most empirical support from one time period: late ‘90s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6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642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9.2 Technical Analysis and Behavioral Finance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724400"/>
          </a:xfrm>
        </p:spPr>
        <p:txBody>
          <a:bodyPr/>
          <a:lstStyle/>
          <a:p>
            <a:r>
              <a:rPr lang="en-US" dirty="0" smtClean="0"/>
              <a:t>Trends and Corrections</a:t>
            </a:r>
          </a:p>
          <a:p>
            <a:pPr lvl="1"/>
            <a:r>
              <a:rPr lang="en-US" dirty="0" smtClean="0"/>
              <a:t>Moving average</a:t>
            </a:r>
          </a:p>
          <a:p>
            <a:pPr lvl="2"/>
            <a:r>
              <a:rPr lang="en-US" sz="2800" dirty="0" smtClean="0"/>
              <a:t>Average price over given interval, interval updated over time</a:t>
            </a:r>
          </a:p>
          <a:p>
            <a:pPr lvl="2"/>
            <a:r>
              <a:rPr lang="en-US" sz="2800" dirty="0" smtClean="0"/>
              <a:t>Attempts to identify underlying price directions</a:t>
            </a:r>
          </a:p>
        </p:txBody>
      </p:sp>
    </p:spTree>
    <p:extLst>
      <p:ext uri="{BB962C8B-B14F-4D97-AF65-F5344CB8AC3E}">
        <p14:creationId xmlns:p14="http://schemas.microsoft.com/office/powerpoint/2010/main" val="24537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836426"/>
          </a:xfrm>
        </p:spPr>
        <p:txBody>
          <a:bodyPr>
            <a:noAutofit/>
          </a:bodyPr>
          <a:lstStyle/>
          <a:p>
            <a:r>
              <a:rPr lang="en-US" sz="3000" dirty="0" smtClean="0"/>
              <a:t>Figure 9.3 Share Price, 50-Day Moving Average for Intel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6544"/>
            <a:ext cx="8458200" cy="521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813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500" y="152400"/>
            <a:ext cx="8575287" cy="836426"/>
          </a:xfrm>
        </p:spPr>
        <p:txBody>
          <a:bodyPr/>
          <a:lstStyle/>
          <a:p>
            <a:r>
              <a:rPr lang="en-US" dirty="0" smtClean="0"/>
              <a:t>Figure 9.4 Moving Averages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692" y="1202724"/>
            <a:ext cx="6075843" cy="218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6" y="3512483"/>
            <a:ext cx="8686800" cy="291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34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Table 9.1 Stock Price History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89454"/>
            <a:ext cx="4673483" cy="538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261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642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9.2 Technical Analysis and Behavioral Finance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2337" cy="4800600"/>
          </a:xfrm>
        </p:spPr>
        <p:txBody>
          <a:bodyPr/>
          <a:lstStyle/>
          <a:p>
            <a:r>
              <a:rPr lang="en-US" dirty="0" smtClean="0"/>
              <a:t>Trends and Corrections</a:t>
            </a:r>
          </a:p>
          <a:p>
            <a:pPr lvl="1"/>
            <a:r>
              <a:rPr lang="en-US" dirty="0" smtClean="0"/>
              <a:t>Point and figure charts</a:t>
            </a:r>
          </a:p>
          <a:p>
            <a:pPr lvl="2"/>
            <a:r>
              <a:rPr lang="en-US" sz="2800" dirty="0" smtClean="0"/>
              <a:t>Traces significant upward/downward movements in prices without regard to timing</a:t>
            </a:r>
          </a:p>
          <a:p>
            <a:pPr lvl="2"/>
            <a:r>
              <a:rPr lang="en-US" sz="2800" dirty="0" smtClean="0"/>
              <a:t>X denotes price increase, O denotes decrease</a:t>
            </a:r>
          </a:p>
          <a:p>
            <a:pPr lvl="2"/>
            <a:r>
              <a:rPr lang="en-US" sz="2800" dirty="0" smtClean="0"/>
              <a:t>Sell/Buy signals generated when stock penetrates previous lows/highs</a:t>
            </a:r>
          </a:p>
          <a:p>
            <a:pPr lvl="2"/>
            <a:r>
              <a:rPr lang="en-US" sz="2800" dirty="0" smtClean="0"/>
              <a:t>Congestion area: Horizontal band of </a:t>
            </a:r>
            <a:r>
              <a:rPr lang="en-US" sz="2800" dirty="0" err="1" smtClean="0"/>
              <a:t>Xs</a:t>
            </a:r>
            <a:r>
              <a:rPr lang="en-US" sz="2800" dirty="0" smtClean="0"/>
              <a:t>/</a:t>
            </a:r>
            <a:r>
              <a:rPr lang="en-US" sz="2800" dirty="0" err="1" smtClean="0"/>
              <a:t>Os</a:t>
            </a:r>
            <a:r>
              <a:rPr lang="en-US" sz="2800" dirty="0" smtClean="0"/>
              <a:t> created by price reversals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4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9.1 Behavioral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2337" cy="4800600"/>
          </a:xfrm>
        </p:spPr>
        <p:txBody>
          <a:bodyPr/>
          <a:lstStyle/>
          <a:p>
            <a:r>
              <a:rPr lang="en-US" dirty="0" smtClean="0"/>
              <a:t>Behavioral Finance</a:t>
            </a:r>
          </a:p>
          <a:p>
            <a:pPr lvl="1"/>
            <a:r>
              <a:rPr lang="en-US" dirty="0" smtClean="0"/>
              <a:t>Financial market model emphasizing potential implications of psychological factors affecting investor behavior</a:t>
            </a:r>
          </a:p>
          <a:p>
            <a:endParaRPr lang="en-US" dirty="0" smtClean="0"/>
          </a:p>
          <a:p>
            <a:r>
              <a:rPr lang="en-US" dirty="0" smtClean="0"/>
              <a:t>Existence of irrational investors is not sufficient to render capital markets inefficient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676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Figure 9.5 Point and Figure Chart for Table 9.1 </a:t>
            </a:r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0656" y="1142999"/>
            <a:ext cx="2895600" cy="524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06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836426"/>
          </a:xfrm>
        </p:spPr>
        <p:txBody>
          <a:bodyPr>
            <a:noAutofit/>
          </a:bodyPr>
          <a:lstStyle/>
          <a:p>
            <a:r>
              <a:rPr lang="en-US" sz="3000" dirty="0" smtClean="0"/>
              <a:t>Figure 9.6 Point and Figure Chart for Atlantic Richfield</a:t>
            </a:r>
            <a:endParaRPr lang="en-US" sz="3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2344" y="1219199"/>
            <a:ext cx="5580072" cy="51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83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6426"/>
          </a:xfrm>
        </p:spPr>
        <p:txBody>
          <a:bodyPr>
            <a:noAutofit/>
          </a:bodyPr>
          <a:lstStyle/>
          <a:p>
            <a:r>
              <a:rPr lang="en-US" sz="3600" dirty="0" smtClean="0"/>
              <a:t>9.2 Technical Analysis and Behavioral Finance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724400"/>
          </a:xfrm>
        </p:spPr>
        <p:txBody>
          <a:bodyPr/>
          <a:lstStyle/>
          <a:p>
            <a:r>
              <a:rPr lang="en-US" dirty="0" smtClean="0"/>
              <a:t>Trends and Corrections</a:t>
            </a:r>
          </a:p>
          <a:p>
            <a:pPr lvl="1"/>
            <a:r>
              <a:rPr lang="en-US" dirty="0" smtClean="0"/>
              <a:t>Breadth</a:t>
            </a:r>
          </a:p>
          <a:p>
            <a:pPr lvl="2"/>
            <a:r>
              <a:rPr lang="en-US" sz="2800" dirty="0" smtClean="0"/>
              <a:t>Extent to which broad market index movements affect individual stock prices</a:t>
            </a:r>
            <a:endParaRPr lang="en-US" sz="2800" dirty="0"/>
          </a:p>
          <a:p>
            <a:pPr lvl="1"/>
            <a:r>
              <a:rPr lang="en-US" dirty="0"/>
              <a:t>Relative Strength</a:t>
            </a:r>
          </a:p>
          <a:p>
            <a:pPr lvl="2"/>
            <a:r>
              <a:rPr lang="en-US" sz="2800" dirty="0" smtClean="0"/>
              <a:t>Recent performance of given stock/industry compared to that of broad market index</a:t>
            </a:r>
          </a:p>
        </p:txBody>
      </p:sp>
    </p:spTree>
    <p:extLst>
      <p:ext uri="{BB962C8B-B14F-4D97-AF65-F5344CB8AC3E}">
        <p14:creationId xmlns:p14="http://schemas.microsoft.com/office/powerpoint/2010/main" val="33729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Figure 9.7 Market Diary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8744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0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9" y="152400"/>
            <a:ext cx="8530937" cy="836426"/>
          </a:xfrm>
        </p:spPr>
        <p:txBody>
          <a:bodyPr/>
          <a:lstStyle/>
          <a:p>
            <a:r>
              <a:rPr lang="en-US" dirty="0" smtClean="0"/>
              <a:t>Table 9.2 Breadth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5834"/>
            <a:ext cx="8915400" cy="271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3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642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9.2 Technical Analysis and Behavioral Finance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800600"/>
          </a:xfrm>
        </p:spPr>
        <p:txBody>
          <a:bodyPr/>
          <a:lstStyle/>
          <a:p>
            <a:r>
              <a:rPr lang="en-US" dirty="0" smtClean="0"/>
              <a:t>Sentiment Indicators</a:t>
            </a:r>
          </a:p>
          <a:p>
            <a:pPr lvl="1"/>
            <a:r>
              <a:rPr lang="en-US" dirty="0" err="1" smtClean="0"/>
              <a:t>Trin</a:t>
            </a:r>
            <a:r>
              <a:rPr lang="en-US" dirty="0" smtClean="0"/>
              <a:t> statistic</a:t>
            </a:r>
          </a:p>
          <a:p>
            <a:pPr lvl="2"/>
            <a:r>
              <a:rPr lang="en-US" sz="2800" dirty="0" smtClean="0"/>
              <a:t>Ratio of average volume in declining issues to average volume in advancing issues</a:t>
            </a:r>
          </a:p>
          <a:p>
            <a:pPr lvl="2"/>
            <a:endParaRPr lang="en-US" sz="2800" dirty="0"/>
          </a:p>
          <a:p>
            <a:pPr lvl="2"/>
            <a:endParaRPr lang="en-US" sz="2800" dirty="0" smtClean="0"/>
          </a:p>
          <a:p>
            <a:pPr lvl="1"/>
            <a:r>
              <a:rPr lang="en-US" dirty="0" smtClean="0"/>
              <a:t>Confidence index</a:t>
            </a:r>
          </a:p>
          <a:p>
            <a:pPr lvl="2"/>
            <a:r>
              <a:rPr lang="en-US" sz="2800" dirty="0" smtClean="0"/>
              <a:t>Ratio of top-rated corporate bond yield to intermediate-grade bond yield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15" y="3581400"/>
            <a:ext cx="49911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2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642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9.2 Technical Analysis and Behavioral Finance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2337" cy="4648200"/>
          </a:xfrm>
        </p:spPr>
        <p:txBody>
          <a:bodyPr/>
          <a:lstStyle/>
          <a:p>
            <a:r>
              <a:rPr lang="en-US" dirty="0" smtClean="0"/>
              <a:t>Sentiment Indicators</a:t>
            </a:r>
          </a:p>
          <a:p>
            <a:pPr lvl="1"/>
            <a:r>
              <a:rPr lang="en-US" dirty="0" smtClean="0"/>
              <a:t>Short interest</a:t>
            </a:r>
          </a:p>
          <a:p>
            <a:pPr lvl="2"/>
            <a:r>
              <a:rPr lang="en-US" sz="2800" dirty="0" smtClean="0"/>
              <a:t>Total number of shares currently short-sold in market</a:t>
            </a:r>
          </a:p>
          <a:p>
            <a:pPr lvl="1"/>
            <a:r>
              <a:rPr lang="en-US" dirty="0" smtClean="0"/>
              <a:t>Put/call ratio</a:t>
            </a:r>
          </a:p>
          <a:p>
            <a:pPr lvl="2"/>
            <a:r>
              <a:rPr lang="en-US" sz="2800" dirty="0" smtClean="0"/>
              <a:t>Ratio of put options to call options outstanding on stock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9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642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9.2 Technical Analysis and Behavioral Finance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724400"/>
          </a:xfrm>
        </p:spPr>
        <p:txBody>
          <a:bodyPr/>
          <a:lstStyle/>
          <a:p>
            <a:r>
              <a:rPr lang="en-US" dirty="0" smtClean="0"/>
              <a:t>A Warning</a:t>
            </a:r>
          </a:p>
          <a:p>
            <a:pPr lvl="1"/>
            <a:r>
              <a:rPr lang="en-US" dirty="0" smtClean="0"/>
              <a:t>People perceive patterns where none exist</a:t>
            </a:r>
          </a:p>
          <a:p>
            <a:pPr lvl="1"/>
            <a:r>
              <a:rPr lang="en-US" dirty="0" smtClean="0"/>
              <a:t>Data mining generates apparent patterns within limited data sets</a:t>
            </a:r>
          </a:p>
          <a:p>
            <a:pPr lvl="1"/>
            <a:r>
              <a:rPr lang="en-US" dirty="0" smtClean="0"/>
              <a:t>When evaluating rules, ask whether rule would be reasonable before looking at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1" cy="836426"/>
          </a:xfrm>
        </p:spPr>
        <p:txBody>
          <a:bodyPr>
            <a:noAutofit/>
          </a:bodyPr>
          <a:lstStyle/>
          <a:p>
            <a:r>
              <a:rPr lang="en-US" sz="3200" dirty="0" smtClean="0"/>
              <a:t>Figure 9.8A  Actual Stock Price Levels, 52 Weeks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1219200"/>
            <a:ext cx="58388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838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Figure 9.8B Simulated Stock Price Levels, 52 Weeks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209675"/>
            <a:ext cx="581977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86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9.1 Behavioral Finance: Information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724400"/>
          </a:xfrm>
        </p:spPr>
        <p:txBody>
          <a:bodyPr/>
          <a:lstStyle/>
          <a:p>
            <a:r>
              <a:rPr lang="en-US" dirty="0" smtClean="0"/>
              <a:t>Information Processing</a:t>
            </a:r>
          </a:p>
          <a:p>
            <a:pPr lvl="1"/>
            <a:r>
              <a:rPr lang="en-US" dirty="0" smtClean="0"/>
              <a:t>Forecasting errors</a:t>
            </a:r>
          </a:p>
          <a:p>
            <a:pPr lvl="2"/>
            <a:r>
              <a:rPr lang="en-US" sz="2800" dirty="0" smtClean="0"/>
              <a:t>People overvalue recent experience compared to prior belief when forecasting</a:t>
            </a:r>
          </a:p>
          <a:p>
            <a:pPr lvl="1"/>
            <a:r>
              <a:rPr lang="en-US" dirty="0" smtClean="0"/>
              <a:t>Overconfidence</a:t>
            </a:r>
          </a:p>
          <a:p>
            <a:pPr lvl="2"/>
            <a:r>
              <a:rPr lang="en-US" sz="2800" dirty="0" smtClean="0"/>
              <a:t>People overestimate precision of beliefs or forecasts, and overestimate abilities</a:t>
            </a:r>
          </a:p>
        </p:txBody>
      </p:sp>
    </p:spTree>
    <p:extLst>
      <p:ext uri="{BB962C8B-B14F-4D97-AF65-F5344CB8AC3E}">
        <p14:creationId xmlns:p14="http://schemas.microsoft.com/office/powerpoint/2010/main" val="1305809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Figure 9.9A  Actual Weekly Stock Price Changes, 52 Weeks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24420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628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6426"/>
          </a:xfrm>
        </p:spPr>
        <p:txBody>
          <a:bodyPr>
            <a:noAutofit/>
          </a:bodyPr>
          <a:lstStyle/>
          <a:p>
            <a:r>
              <a:rPr lang="en-US" sz="2700" dirty="0" smtClean="0"/>
              <a:t>Figure 9.9B Simulated Weekly Stock Price Changes, 52 Weeks</a:t>
            </a:r>
            <a:endParaRPr lang="en-US" sz="27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93986"/>
            <a:ext cx="6118428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46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9.1 Behavioral </a:t>
            </a:r>
            <a:r>
              <a:rPr lang="en-US" dirty="0"/>
              <a:t>Finance Information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800600"/>
          </a:xfrm>
        </p:spPr>
        <p:txBody>
          <a:bodyPr/>
          <a:lstStyle/>
          <a:p>
            <a:r>
              <a:rPr lang="en-US" dirty="0" smtClean="0"/>
              <a:t>Information Processing</a:t>
            </a:r>
          </a:p>
          <a:p>
            <a:pPr lvl="1"/>
            <a:r>
              <a:rPr lang="en-US" dirty="0" smtClean="0"/>
              <a:t>Conservatism bias</a:t>
            </a:r>
          </a:p>
          <a:p>
            <a:pPr lvl="2"/>
            <a:r>
              <a:rPr lang="en-US" sz="2800" dirty="0" smtClean="0"/>
              <a:t>Investors too slow in updating beliefs in response to recent evidence</a:t>
            </a:r>
          </a:p>
          <a:p>
            <a:pPr lvl="1"/>
            <a:r>
              <a:rPr lang="en-US" dirty="0" smtClean="0"/>
              <a:t>Sample size neglect and representativeness</a:t>
            </a:r>
          </a:p>
          <a:p>
            <a:pPr lvl="2"/>
            <a:r>
              <a:rPr lang="en-US" sz="2800" dirty="0" smtClean="0"/>
              <a:t>People prone to believe small sample is representative of population, infer patterns too quickly</a:t>
            </a:r>
          </a:p>
        </p:txBody>
      </p:sp>
    </p:spTree>
    <p:extLst>
      <p:ext uri="{BB962C8B-B14F-4D97-AF65-F5344CB8AC3E}">
        <p14:creationId xmlns:p14="http://schemas.microsoft.com/office/powerpoint/2010/main" val="363521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9.1 Behavioral Finance: Behavioral Biases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724400"/>
          </a:xfrm>
        </p:spPr>
        <p:txBody>
          <a:bodyPr/>
          <a:lstStyle/>
          <a:p>
            <a:r>
              <a:rPr lang="en-US" dirty="0" smtClean="0"/>
              <a:t>Behavioral Biases</a:t>
            </a:r>
          </a:p>
          <a:p>
            <a:pPr lvl="1"/>
            <a:r>
              <a:rPr lang="en-US" dirty="0" smtClean="0"/>
              <a:t>Framing</a:t>
            </a:r>
          </a:p>
          <a:p>
            <a:pPr lvl="2"/>
            <a:r>
              <a:rPr lang="en-US" sz="2800" dirty="0" smtClean="0"/>
              <a:t>Decisions affected by how choices are posed, i.e. gains relative to low baseline level or losses relative to higher baseline</a:t>
            </a:r>
          </a:p>
          <a:p>
            <a:pPr lvl="1"/>
            <a:r>
              <a:rPr lang="en-US" dirty="0" smtClean="0"/>
              <a:t>Mental accounting</a:t>
            </a:r>
          </a:p>
          <a:p>
            <a:pPr lvl="2"/>
            <a:r>
              <a:rPr lang="en-US" sz="2800" dirty="0" smtClean="0"/>
              <a:t>Form of framing; people segregate certain decisions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9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9.1 Behavioral Finance: </a:t>
            </a:r>
            <a:r>
              <a:rPr lang="en-US" dirty="0"/>
              <a:t>Behavioral Biases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800600"/>
          </a:xfrm>
        </p:spPr>
        <p:txBody>
          <a:bodyPr/>
          <a:lstStyle/>
          <a:p>
            <a:r>
              <a:rPr lang="en-US" dirty="0" smtClean="0"/>
              <a:t>Behavioral Biases</a:t>
            </a:r>
          </a:p>
          <a:p>
            <a:pPr lvl="1"/>
            <a:r>
              <a:rPr lang="en-US" dirty="0" smtClean="0"/>
              <a:t>Regret avoidance</a:t>
            </a:r>
          </a:p>
          <a:p>
            <a:pPr lvl="2"/>
            <a:r>
              <a:rPr lang="en-US" sz="2800" dirty="0" smtClean="0"/>
              <a:t>People blame themselves for unconventional choices that turn out badly, avoid regret by making conventional decisions</a:t>
            </a:r>
          </a:p>
          <a:p>
            <a:pPr lvl="1"/>
            <a:r>
              <a:rPr lang="en-US" dirty="0" smtClean="0"/>
              <a:t>Prospect theory</a:t>
            </a:r>
          </a:p>
          <a:p>
            <a:pPr lvl="2"/>
            <a:r>
              <a:rPr lang="en-US" sz="2800" dirty="0" smtClean="0"/>
              <a:t>Investor utility depends on gains/losses from starting position, rather than levels of wealth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630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9.1 Behavioral 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4724400"/>
          </a:xfrm>
        </p:spPr>
        <p:txBody>
          <a:bodyPr/>
          <a:lstStyle/>
          <a:p>
            <a:r>
              <a:rPr lang="en-US" dirty="0" smtClean="0"/>
              <a:t>Limits to Arbitrage</a:t>
            </a:r>
          </a:p>
          <a:p>
            <a:pPr lvl="1"/>
            <a:r>
              <a:rPr lang="en-US" dirty="0" smtClean="0"/>
              <a:t>Fundamental risk: </a:t>
            </a:r>
            <a:r>
              <a:rPr lang="en-US" sz="2800" dirty="0" smtClean="0"/>
              <a:t>Market changes or irrationality can eliminate profits</a:t>
            </a:r>
          </a:p>
          <a:p>
            <a:pPr lvl="1"/>
            <a:endParaRPr lang="en-US" sz="2800" dirty="0" smtClean="0"/>
          </a:p>
          <a:p>
            <a:pPr lvl="1"/>
            <a:r>
              <a:rPr lang="en-US" dirty="0" smtClean="0"/>
              <a:t>Implementation costs: </a:t>
            </a:r>
            <a:r>
              <a:rPr lang="en-US" sz="2800" dirty="0" smtClean="0"/>
              <a:t>Exploiting overpricing is difficult; costs and time limits can eliminate profits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Model risk: </a:t>
            </a:r>
            <a:r>
              <a:rPr lang="en-US" sz="2800" dirty="0" smtClean="0"/>
              <a:t>Inaccurate models generate inaccurate stock values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58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9.1 Behavioral Critique: Prospect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724400"/>
          </a:xfrm>
        </p:spPr>
        <p:txBody>
          <a:bodyPr/>
          <a:lstStyle/>
          <a:p>
            <a:r>
              <a:rPr lang="en-US" dirty="0" smtClean="0"/>
              <a:t>Prospect Theory</a:t>
            </a:r>
          </a:p>
          <a:p>
            <a:pPr lvl="1"/>
            <a:r>
              <a:rPr lang="en-US" dirty="0" smtClean="0"/>
              <a:t>Challenges conventional view of the relationship between wealth and utility</a:t>
            </a:r>
          </a:p>
          <a:p>
            <a:pPr lvl="1"/>
            <a:r>
              <a:rPr lang="en-US" dirty="0" smtClean="0"/>
              <a:t>Utility is a function of change in wealth</a:t>
            </a:r>
          </a:p>
          <a:p>
            <a:pPr lvl="1"/>
            <a:r>
              <a:rPr lang="en-US" dirty="0" smtClean="0"/>
              <a:t>Affect</a:t>
            </a:r>
            <a:r>
              <a:rPr lang="en-US" dirty="0"/>
              <a:t>: </a:t>
            </a:r>
            <a:r>
              <a:rPr lang="en-US" dirty="0" smtClean="0"/>
              <a:t>the feeling of </a:t>
            </a:r>
            <a:r>
              <a:rPr lang="en-US" dirty="0"/>
              <a:t>“good” or “bad” </a:t>
            </a:r>
            <a:r>
              <a:rPr lang="en-US" dirty="0" smtClean="0"/>
              <a:t>that consumers </a:t>
            </a:r>
            <a:r>
              <a:rPr lang="en-US" dirty="0"/>
              <a:t>may attach to a potential purchase or investors to a stock</a:t>
            </a:r>
          </a:p>
        </p:txBody>
      </p:sp>
    </p:spTree>
    <p:extLst>
      <p:ext uri="{BB962C8B-B14F-4D97-AF65-F5344CB8AC3E}">
        <p14:creationId xmlns:p14="http://schemas.microsoft.com/office/powerpoint/2010/main" val="15904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Figure 9.1A Conventional Utility Function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219200"/>
            <a:ext cx="808672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416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KM Essentials 10e PPT 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KM_PPT_Ch01_11e_N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640</TotalTime>
  <Words>733</Words>
  <Application>Microsoft Office PowerPoint</Application>
  <PresentationFormat>On-screen Show (4:3)</PresentationFormat>
  <Paragraphs>117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BKM Essentials 10e PPT template</vt:lpstr>
      <vt:lpstr>BKM_PPT_Ch01_11e_NB</vt:lpstr>
      <vt:lpstr>PowerPoint Presentation</vt:lpstr>
      <vt:lpstr>9.1 Behavioral Critique</vt:lpstr>
      <vt:lpstr>9.1 Behavioral Finance: Information Processing</vt:lpstr>
      <vt:lpstr>9.1 Behavioral Finance Information Processing</vt:lpstr>
      <vt:lpstr>9.1 Behavioral Finance: Behavioral Biases</vt:lpstr>
      <vt:lpstr>9.1 Behavioral Finance: Behavioral Biases</vt:lpstr>
      <vt:lpstr>9.1 Behavioral Critique</vt:lpstr>
      <vt:lpstr>9.1 Behavioral Critique: Prospect Theory</vt:lpstr>
      <vt:lpstr>Figure 9.1A Conventional Utility Function</vt:lpstr>
      <vt:lpstr>Figure 9.1B Utility Function under Prospect Theory</vt:lpstr>
      <vt:lpstr>9.1 Behavioral Critique</vt:lpstr>
      <vt:lpstr>9.1 Behavioral Critique</vt:lpstr>
      <vt:lpstr>Figure 9.2 Pricing of Royal Dutch Relative to Shell</vt:lpstr>
      <vt:lpstr>9.1 Behavioral Critique</vt:lpstr>
      <vt:lpstr>9.2 Technical Analysis and Behavioral Finance</vt:lpstr>
      <vt:lpstr>Figure 9.3 Share Price, 50-Day Moving Average for Intel</vt:lpstr>
      <vt:lpstr>Figure 9.4 Moving Averages</vt:lpstr>
      <vt:lpstr>Table 9.1 Stock Price History</vt:lpstr>
      <vt:lpstr>9.2 Technical Analysis and Behavioral Finance</vt:lpstr>
      <vt:lpstr>Figure 9.5 Point and Figure Chart for Table 9.1 </vt:lpstr>
      <vt:lpstr>Figure 9.6 Point and Figure Chart for Atlantic Richfield</vt:lpstr>
      <vt:lpstr>9.2 Technical Analysis and Behavioral Finance</vt:lpstr>
      <vt:lpstr>Figure 9.7 Market Diary</vt:lpstr>
      <vt:lpstr>Table 9.2 Breadth</vt:lpstr>
      <vt:lpstr>9.2 Technical Analysis and Behavioral Finance</vt:lpstr>
      <vt:lpstr>9.2 Technical Analysis and Behavioral Finance</vt:lpstr>
      <vt:lpstr>9.2 Technical Analysis and Behavioral Finance</vt:lpstr>
      <vt:lpstr>Figure 9.8A  Actual Stock Price Levels, 52 Weeks</vt:lpstr>
      <vt:lpstr>Figure 9.8B Simulated Stock Price Levels, 52 Weeks</vt:lpstr>
      <vt:lpstr>Figure 9.9A  Actual Weekly Stock Price Changes, 52 Weeks</vt:lpstr>
      <vt:lpstr>Figure 9.9B Simulated Weekly Stock Price Changes, 52 Weeks</vt:lpstr>
    </vt:vector>
  </TitlesOfParts>
  <Company>Saint Vincent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Racculia, Nicholas</dc:creator>
  <cp:lastModifiedBy>Administrator</cp:lastModifiedBy>
  <cp:revision>54</cp:revision>
  <dcterms:created xsi:type="dcterms:W3CDTF">2015-05-12T21:54:55Z</dcterms:created>
  <dcterms:modified xsi:type="dcterms:W3CDTF">2018-08-27T19:03:04Z</dcterms:modified>
</cp:coreProperties>
</file>