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0" r:id="rId2"/>
  </p:sldMasterIdLst>
  <p:notesMasterIdLst>
    <p:notesMasterId r:id="rId54"/>
  </p:notesMasterIdLst>
  <p:handoutMasterIdLst>
    <p:handoutMasterId r:id="rId5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30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305" r:id="rId37"/>
    <p:sldId id="289" r:id="rId38"/>
    <p:sldId id="290" r:id="rId39"/>
    <p:sldId id="291" r:id="rId40"/>
    <p:sldId id="292" r:id="rId41"/>
    <p:sldId id="293" r:id="rId42"/>
    <p:sldId id="306" r:id="rId43"/>
    <p:sldId id="294" r:id="rId44"/>
    <p:sldId id="295" r:id="rId45"/>
    <p:sldId id="296" r:id="rId46"/>
    <p:sldId id="298" r:id="rId47"/>
    <p:sldId id="307" r:id="rId48"/>
    <p:sldId id="299" r:id="rId49"/>
    <p:sldId id="300" r:id="rId50"/>
    <p:sldId id="301" r:id="rId51"/>
    <p:sldId id="302" r:id="rId52"/>
    <p:sldId id="30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4BEFF"/>
    <a:srgbClr val="A3A3A3"/>
    <a:srgbClr val="828282"/>
    <a:srgbClr val="3A3A3A"/>
    <a:srgbClr val="A0E6FF"/>
    <a:srgbClr val="14B9FF"/>
    <a:srgbClr val="000000"/>
    <a:srgbClr val="8CDCFF"/>
    <a:srgbClr val="6E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599" autoAdjust="0"/>
  </p:normalViewPr>
  <p:slideViewPr>
    <p:cSldViewPr>
      <p:cViewPr>
        <p:scale>
          <a:sx n="77" d="100"/>
          <a:sy n="77" d="100"/>
        </p:scale>
        <p:origin x="-2604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-89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8F94D-38D2-4693-A9A7-78A09C919C16}" type="datetimeFigureOut">
              <a:rPr lang="en-US" smtClean="0"/>
              <a:t>8/27/2018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52810-DC70-4E96-BC3C-DB3D3AF0A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63588-EB0F-465F-92AC-4CF585413BD4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CEA5F-E44E-4B30-86AE-751D093941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8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CEA5F-E44E-4B30-86AE-751D093941F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2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962400"/>
            <a:ext cx="9144000" cy="1660962"/>
          </a:xfrm>
          <a:prstGeom prst="rect">
            <a:avLst/>
          </a:prstGeom>
          <a:solidFill>
            <a:schemeClr val="accent5">
              <a:lumMod val="40000"/>
              <a:lumOff val="6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1544540"/>
            <a:ext cx="9144000" cy="1351060"/>
          </a:xfrm>
          <a:prstGeom prst="rect">
            <a:avLst/>
          </a:prstGeom>
          <a:solidFill>
            <a:srgbClr val="3A3A3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04800" y="1295400"/>
            <a:ext cx="1864230" cy="18288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1295400"/>
            <a:ext cx="6553200" cy="182880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8974" y="1408978"/>
            <a:ext cx="6207826" cy="1601643"/>
          </a:xfrm>
        </p:spPr>
        <p:txBody>
          <a:bodyPr anchor="b">
            <a:noAutofit/>
          </a:bodyPr>
          <a:lstStyle>
            <a:lvl1pPr>
              <a:defRPr sz="4400" b="0" cap="none" baseline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068981"/>
            <a:ext cx="7004462" cy="1447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lang="en-US" sz="2800" i="0" kern="1200" dirty="0">
                <a:solidFill>
                  <a:srgbClr val="08425C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Bodie, Kane, and Marcus</a:t>
            </a:r>
          </a:p>
          <a:p>
            <a:r>
              <a:rPr lang="en-US" i="1" dirty="0" smtClean="0"/>
              <a:t>Essentials of Investments</a:t>
            </a:r>
          </a:p>
          <a:p>
            <a:r>
              <a:rPr lang="en-US" i="0" dirty="0" smtClean="0"/>
              <a:t>Eleventh Edition</a:t>
            </a:r>
            <a:endParaRPr lang="en-US" i="1" dirty="0" smtClean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2400" y="1143000"/>
            <a:ext cx="891540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181100" y="1131125"/>
            <a:ext cx="0" cy="214884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 flipV="1">
            <a:off x="157350" y="3255030"/>
            <a:ext cx="2011680" cy="0"/>
          </a:xfrm>
          <a:prstGeom prst="line">
            <a:avLst/>
          </a:prstGeom>
          <a:ln w="57150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578922" y="1344485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Chapter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1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8572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55488"/>
            <a:ext cx="5111750" cy="4870675"/>
          </a:xfrm>
        </p:spPr>
        <p:txBody>
          <a:bodyPr/>
          <a:lstStyle>
            <a:lvl1pPr>
              <a:defRPr sz="3200"/>
            </a:lvl1pPr>
            <a:lvl2pPr>
              <a:buClr>
                <a:srgbClr val="C00000"/>
              </a:buClr>
              <a:defRPr sz="2800"/>
            </a:lvl2pPr>
            <a:lvl3pPr>
              <a:buClr>
                <a:srgbClr val="C00000"/>
              </a:buClr>
              <a:defRPr sz="2400"/>
            </a:lvl3pPr>
            <a:lvl4pPr>
              <a:buClr>
                <a:srgbClr val="C00000"/>
              </a:buClr>
              <a:defRPr sz="2000"/>
            </a:lvl4pPr>
            <a:lvl5pPr>
              <a:buClr>
                <a:srgbClr val="C0000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0"/>
            <a:ext cx="30083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309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47799"/>
            <a:ext cx="5486400" cy="3279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nstantia" pitchFamily="18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54061"/>
                </a:solidFill>
              </a:rPr>
              <a:t>Click to edit Master title style</a:t>
            </a:r>
            <a:endParaRPr lang="en-US" dirty="0">
              <a:solidFill>
                <a:srgbClr val="2540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96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7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55488"/>
            <a:ext cx="2057400" cy="4870675"/>
          </a:xfrm>
        </p:spPr>
        <p:txBody>
          <a:bodyPr vert="eaVert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5488"/>
            <a:ext cx="6019800" cy="4870675"/>
          </a:xfrm>
        </p:spPr>
        <p:txBody>
          <a:bodyPr vert="eaVert"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34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737" y="1143000"/>
            <a:ext cx="8229600" cy="4876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/>
            </a:lvl1pPr>
            <a:lvl2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800"/>
            </a:lvl2pPr>
            <a:lvl3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400"/>
            </a:lvl3pPr>
            <a:lvl4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2000"/>
            </a:lvl4pPr>
            <a:lvl5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928263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</a:t>
            </a:r>
            <a:r>
              <a:rPr lang="en-US" dirty="0" smtClean="0">
                <a:solidFill>
                  <a:srgbClr val="003366"/>
                </a:solidFill>
              </a:rPr>
              <a:t>2019 </a:t>
            </a:r>
            <a:r>
              <a:rPr lang="en-US" dirty="0" smtClean="0">
                <a:solidFill>
                  <a:srgbClr val="003366"/>
                </a:solidFill>
              </a:rPr>
              <a:t>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0B5B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91933"/>
            <a:ext cx="3931920" cy="639762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0B5B7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053933"/>
            <a:ext cx="3931920" cy="3951288"/>
          </a:xfrm>
          <a:prstGeom prst="rect">
            <a:avLst/>
          </a:prstGeom>
        </p:spPr>
        <p:txBody>
          <a:bodyPr/>
          <a:lstStyle>
            <a:lvl1pPr>
              <a:buClr>
                <a:srgbClr val="BD130F"/>
              </a:buClr>
              <a:defRPr sz="2400"/>
            </a:lvl1pPr>
            <a:lvl2pPr>
              <a:buClr>
                <a:srgbClr val="BD130F"/>
              </a:buClr>
              <a:defRPr sz="2000"/>
            </a:lvl2pPr>
            <a:lvl3pPr>
              <a:buClr>
                <a:srgbClr val="BD130F"/>
              </a:buClr>
              <a:defRPr sz="1800"/>
            </a:lvl3pPr>
            <a:lvl4pPr>
              <a:buClr>
                <a:srgbClr val="BD130F"/>
              </a:buClr>
              <a:defRPr sz="1600"/>
            </a:lvl4pPr>
            <a:lvl5pPr>
              <a:buClr>
                <a:srgbClr val="BD130F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28600" y="6513022"/>
            <a:ext cx="2895600" cy="329184"/>
          </a:xfrm>
          <a:prstGeom prst="rect">
            <a:avLst/>
          </a:prstGeom>
        </p:spPr>
        <p:txBody>
          <a:bodyPr/>
          <a:lstStyle/>
          <a:p>
            <a:fld id="{2527BE3B-A1AD-4533-AC82-542C3072038F}" type="datetimeFigureOut">
              <a:rPr lang="en-US" smtClean="0"/>
              <a:t>8/27/2018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02631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91400" y="6513022"/>
            <a:ext cx="1066800" cy="329184"/>
          </a:xfrm>
          <a:prstGeom prst="rect">
            <a:avLst/>
          </a:prstGeom>
        </p:spPr>
        <p:txBody>
          <a:bodyPr/>
          <a:lstStyle/>
          <a:p>
            <a:fld id="{6B3F3C93-D347-43C1-96C4-29FBAD3DA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3632264"/>
            <a:ext cx="4709160" cy="794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72737" y="990600"/>
            <a:ext cx="8991600" cy="0"/>
          </a:xfrm>
          <a:prstGeom prst="line">
            <a:avLst/>
          </a:prstGeom>
          <a:ln w="28575">
            <a:solidFill>
              <a:srgbClr val="A0E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6497089"/>
            <a:ext cx="9144000" cy="36576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7901145" y="6517871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B3F3C93-D347-43C1-96C4-29FBAD3DA734}" type="slidenum">
              <a:rPr lang="en-US" smtClean="0">
                <a:solidFill>
                  <a:srgbClr val="003366"/>
                </a:solidFill>
              </a:rPr>
              <a:pPr algn="r"/>
              <a:t>‹#›</a:t>
            </a:fld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rgbClr val="14B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0" y="6604907"/>
            <a:ext cx="9144000" cy="253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3366"/>
                </a:solidFill>
              </a:rPr>
              <a:t>Copyright © 2018 McGraw-Hill Education. All rights reserved. No reproduction or distribution without the prior written consent of McGraw-Hill Education.</a:t>
            </a:r>
            <a:endParaRPr lang="en-US" sz="7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29863" y="1219200"/>
            <a:ext cx="9144000" cy="1524000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rgbClr val="D2F0FF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6002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rgbClr val="911E3C"/>
                </a:solidFill>
                <a:latin typeface="Cambria" panose="0204050305040603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-1" y="6496050"/>
            <a:ext cx="91141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Education. </a:t>
            </a:r>
            <a:r>
              <a:rPr lang="en-US" sz="11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All rights reserved. Authorized only for instructor use in the classroom.  No reproduction or further distribution permitted without the prior written consent of McGraw-Hill Education.</a:t>
            </a:r>
            <a:endParaRPr lang="en-US" sz="6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37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D2F0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>
            <a:lvl1pPr>
              <a:defRPr>
                <a:solidFill>
                  <a:srgbClr val="254061"/>
                </a:solidFill>
                <a:latin typeface="Constant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0" y="6629400"/>
            <a:ext cx="2743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000" i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©</a:t>
            </a:r>
            <a:r>
              <a:rPr lang="en-US" sz="1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2018 McGraw-Hill Education</a:t>
            </a:r>
            <a:endParaRPr lang="en-US" sz="10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65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265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C00000"/>
              </a:buClr>
              <a:buFont typeface="Arial" pitchFamily="34" charset="0"/>
              <a:buChar char="•"/>
              <a:defRPr sz="2800"/>
            </a:lvl1pPr>
            <a:lvl2pPr marL="742950" indent="-285750">
              <a:buClr>
                <a:srgbClr val="C00000"/>
              </a:buClr>
              <a:buFont typeface="Arial" pitchFamily="34" charset="0"/>
              <a:buChar char="•"/>
              <a:defRPr sz="2400"/>
            </a:lvl2pPr>
            <a:lvl3pPr marL="1143000" indent="-228600">
              <a:buClr>
                <a:srgbClr val="C00000"/>
              </a:buClr>
              <a:buFont typeface="Arial" pitchFamily="34" charset="0"/>
              <a:buChar char="•"/>
              <a:defRPr sz="2000"/>
            </a:lvl3pPr>
            <a:lvl4pPr marL="1600200" indent="-228600">
              <a:buClr>
                <a:srgbClr val="C00000"/>
              </a:buClr>
              <a:buFont typeface="Arial" pitchFamily="34" charset="0"/>
              <a:buChar char="•"/>
              <a:defRPr sz="1800"/>
            </a:lvl4pPr>
            <a:lvl5pPr marL="2057400" indent="-228600">
              <a:buClr>
                <a:srgbClr val="C00000"/>
              </a:buClr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/>
            </a:lvl1pPr>
            <a:lvl2pPr>
              <a:defRPr lang="en-US" sz="2400" smtClean="0"/>
            </a:lvl2pPr>
            <a:lvl3pPr>
              <a:defRPr lang="en-US" sz="2000" smtClean="0"/>
            </a:lvl3pPr>
            <a:lvl4pPr>
              <a:defRPr lang="en-US" sz="1800" smtClean="0"/>
            </a:lvl4pPr>
            <a:lvl5pPr>
              <a:defRPr lang="en-US" sz="1800"/>
            </a:lvl5pPr>
          </a:lstStyle>
          <a:p>
            <a:pPr lvl="0">
              <a:buClr>
                <a:srgbClr val="C00000"/>
              </a:buClr>
            </a:pPr>
            <a:r>
              <a:rPr lang="en-US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25406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buClr>
                <a:srgbClr val="C00000"/>
              </a:buClr>
              <a:defRPr sz="2400"/>
            </a:lvl1pPr>
            <a:lvl2pPr>
              <a:buClr>
                <a:srgbClr val="C00000"/>
              </a:buClr>
              <a:defRPr sz="2000"/>
            </a:lvl2pPr>
            <a:lvl3pPr>
              <a:buClr>
                <a:srgbClr val="C00000"/>
              </a:buClr>
              <a:defRPr sz="1800"/>
            </a:lvl3pPr>
            <a:lvl4pPr>
              <a:buClr>
                <a:srgbClr val="C00000"/>
              </a:buClr>
              <a:defRPr sz="1600"/>
            </a:lvl4pPr>
            <a:lvl5pPr>
              <a:buClr>
                <a:srgbClr val="C0000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4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188688"/>
            <a:ext cx="8305800" cy="1066800"/>
          </a:xfrm>
          <a:prstGeom prst="rect">
            <a:avLst/>
          </a:prstGeom>
          <a:solidFill>
            <a:srgbClr val="E9D2D7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5406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213" y="152400"/>
            <a:ext cx="8565574" cy="836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9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0B5B7F"/>
          </a:solidFill>
          <a:latin typeface="+mj-lt"/>
          <a:ea typeface="+mj-ea"/>
          <a:cs typeface="Aharoni" pitchFamily="2" charset="-79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rgbClr val="C00000"/>
              </a:buClr>
            </a:pPr>
            <a:r>
              <a:rPr lang="en-US" dirty="0" smtClean="0"/>
              <a:t>Click to edit Master text styles</a:t>
            </a:r>
          </a:p>
          <a:p>
            <a:pPr lvl="1">
              <a:buClr>
                <a:srgbClr val="C00000"/>
              </a:buClr>
            </a:pPr>
            <a:r>
              <a:rPr lang="en-US" dirty="0" smtClean="0"/>
              <a:t>Second level</a:t>
            </a:r>
          </a:p>
          <a:p>
            <a:pPr lvl="2">
              <a:buClr>
                <a:srgbClr val="C00000"/>
              </a:buClr>
            </a:pPr>
            <a:r>
              <a:rPr lang="en-US" dirty="0" smtClean="0"/>
              <a:t>Third level</a:t>
            </a:r>
          </a:p>
          <a:p>
            <a:pPr lvl="3">
              <a:buClr>
                <a:srgbClr val="C00000"/>
              </a:buClr>
            </a:pPr>
            <a:r>
              <a:rPr lang="en-US" dirty="0" smtClean="0"/>
              <a:t>Fourth level</a:t>
            </a:r>
          </a:p>
          <a:p>
            <a:pPr lvl="4">
              <a:buClr>
                <a:srgbClr val="C00000"/>
              </a:buClr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33400" y="6096000"/>
            <a:ext cx="8610600" cy="407432"/>
          </a:xfrm>
          <a:prstGeom prst="rect">
            <a:avLst/>
          </a:prstGeom>
          <a:solidFill>
            <a:srgbClr val="911E3C"/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>
                  <a:lumMod val="20000"/>
                  <a:lumOff val="80000"/>
                </a:srgbClr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38700" y="6134100"/>
            <a:ext cx="4305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INVESTMENTS</a:t>
            </a:r>
            <a:r>
              <a:rPr lang="en-US" sz="16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|</a:t>
            </a:r>
            <a:r>
              <a:rPr lang="en-US" sz="12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 </a:t>
            </a:r>
            <a:r>
              <a:rPr lang="en-US" sz="1400" b="1" dirty="0">
                <a:solidFill>
                  <a:srgbClr val="D2F0FF"/>
                </a:solidFill>
                <a:latin typeface="Constantia" pitchFamily="18" charset="0"/>
                <a:ea typeface="ＭＳ Ｐゴシック" charset="0"/>
              </a:rPr>
              <a:t>BODIE, KANE, MARCUS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smtClean="0">
          <a:solidFill>
            <a:srgbClr val="25406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smtClean="0">
          <a:solidFill>
            <a:srgbClr val="2540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smtClean="0">
          <a:solidFill>
            <a:srgbClr val="25406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smtClean="0">
          <a:solidFill>
            <a:srgbClr val="25406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>
          <a:solidFill>
            <a:srgbClr val="25406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40460" y="183252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Helvetica" pitchFamily="34" charset="0"/>
              </a:rPr>
              <a:t>Bond Prices and Yield</a:t>
            </a:r>
            <a:endParaRPr lang="en-US" sz="4400" dirty="0">
              <a:solidFill>
                <a:schemeClr val="bg1"/>
              </a:solidFill>
              <a:latin typeface="Helvetic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922" y="41148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Bodie, Kane, and Marcus</a:t>
            </a:r>
          </a:p>
          <a:p>
            <a:r>
              <a:rPr lang="en-US" sz="2800" i="1" dirty="0" smtClean="0">
                <a:solidFill>
                  <a:srgbClr val="08425C"/>
                </a:solidFill>
                <a:latin typeface="Helvetica" pitchFamily="34" charset="0"/>
              </a:rPr>
              <a:t>Essentials of Investments </a:t>
            </a:r>
            <a:r>
              <a:rPr lang="en-US" sz="2800" dirty="0" smtClean="0">
                <a:solidFill>
                  <a:srgbClr val="08425C"/>
                </a:solidFill>
                <a:latin typeface="Helvetica" pitchFamily="34" charset="0"/>
              </a:rPr>
              <a:t>Eleventh Edition</a:t>
            </a:r>
            <a:endParaRPr lang="en-US" sz="2800" i="1" dirty="0">
              <a:solidFill>
                <a:srgbClr val="08425C"/>
              </a:solidFill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922" y="1682008"/>
            <a:ext cx="137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latin typeface="Helvetica" pitchFamily="34" charset="0"/>
              </a:rPr>
              <a:t>10</a:t>
            </a:r>
            <a:endParaRPr lang="en-US" sz="2000" b="1" dirty="0">
              <a:solidFill>
                <a:schemeClr val="bg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9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International Bonds</a:t>
            </a:r>
          </a:p>
          <a:p>
            <a:pPr lvl="1"/>
            <a:r>
              <a:rPr lang="en-US" dirty="0" smtClean="0"/>
              <a:t>Foreign bonds</a:t>
            </a:r>
          </a:p>
          <a:p>
            <a:pPr lvl="2"/>
            <a:r>
              <a:rPr lang="en-US" sz="2800" dirty="0" smtClean="0"/>
              <a:t>Issued by borrower in different country than where bond sold</a:t>
            </a:r>
          </a:p>
          <a:p>
            <a:pPr lvl="2"/>
            <a:r>
              <a:rPr lang="en-US" sz="2800" dirty="0" smtClean="0"/>
              <a:t>Denominated in currency of market country</a:t>
            </a:r>
          </a:p>
          <a:p>
            <a:pPr lvl="1"/>
            <a:r>
              <a:rPr lang="en-US" dirty="0" smtClean="0"/>
              <a:t>Eurobonds</a:t>
            </a:r>
          </a:p>
          <a:p>
            <a:pPr lvl="2"/>
            <a:r>
              <a:rPr lang="en-US" sz="2800" dirty="0" smtClean="0"/>
              <a:t>Denominated in currency (usually that of issuing country) different than that of market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84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76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Innovation in the Bond Market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Inverse floaters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Coupon rate falls when interest rates rise</a:t>
            </a:r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Asset-backed bonds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Income from specified assets used to service debt</a:t>
            </a:r>
          </a:p>
          <a:p>
            <a:pPr lvl="1">
              <a:spcAft>
                <a:spcPts val="0"/>
              </a:spcAft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5397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76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Innovation in the Bond Market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Pay-in-kind bonds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Issuers can pay interest in cash or additional bonds</a:t>
            </a:r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Catastrophe bonds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Higher coupon rates to investors for taking on risk</a:t>
            </a:r>
          </a:p>
        </p:txBody>
      </p:sp>
    </p:spTree>
    <p:extLst>
      <p:ext uri="{BB962C8B-B14F-4D97-AF65-F5344CB8AC3E}">
        <p14:creationId xmlns:p14="http://schemas.microsoft.com/office/powerpoint/2010/main" val="35515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dirty="0" smtClean="0"/>
                  <a:t>Innovation in the Bond Market</a:t>
                </a:r>
              </a:p>
              <a:p>
                <a:pPr lvl="1"/>
                <a:r>
                  <a:rPr lang="en-US" dirty="0" smtClean="0"/>
                  <a:t>Indexed bonds</a:t>
                </a:r>
              </a:p>
              <a:p>
                <a:pPr lvl="2"/>
                <a:r>
                  <a:rPr lang="en-US" sz="2800" dirty="0" smtClean="0"/>
                  <a:t>Payments tied to general price index/price of particular commodity</a:t>
                </a:r>
              </a:p>
              <a:p>
                <a:pPr lvl="2"/>
                <a:r>
                  <a:rPr lang="en-US" sz="2800" dirty="0" smtClean="0"/>
                  <a:t>Treasury Inflation Protected Securities (TIPS): Par value of bond increases with consumer price index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Nominal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return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𝐼𝑛𝑡𝑒𝑟𝑒𝑠𝑡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𝑃𝑟𝑖𝑐𝑒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𝑎𝑝𝑝𝑟𝑒𝑐𝑖𝑎𝑡𝑖𝑜𝑛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𝐼𝑛𝑖𝑡𝑖𝑎𝑙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𝑝𝑟𝑖𝑐𝑒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Real</m:t>
                    </m:r>
                    <m:r>
                      <a:rPr lang="en-US" sz="2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return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𝑁𝑜𝑚𝑖𝑛𝑎𝑙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𝑟𝑒𝑡𝑢𝑟𝑛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1+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𝐼𝑛𝑓𝑙𝑎𝑡𝑖𝑜𝑛</m:t>
                        </m:r>
                      </m:den>
                    </m:f>
                    <m:r>
                      <a:rPr lang="en-US" sz="2800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 r="-1029"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32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1" cy="836426"/>
          </a:xfrm>
        </p:spPr>
        <p:txBody>
          <a:bodyPr>
            <a:noAutofit/>
          </a:bodyPr>
          <a:lstStyle/>
          <a:p>
            <a:r>
              <a:rPr lang="en-US" sz="3600" dirty="0" smtClean="0"/>
              <a:t>Table 10.1 TIPS, Principal and Interest Payments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2" y="3352800"/>
            <a:ext cx="8990175" cy="1559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261" y="2837200"/>
            <a:ext cx="8990175" cy="400110"/>
          </a:xfrm>
          <a:prstGeom prst="rect">
            <a:avLst/>
          </a:prstGeom>
          <a:solidFill>
            <a:srgbClr val="0B5B7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Principal and interest payments for a Treasury Inflation Protected Security</a:t>
            </a:r>
          </a:p>
        </p:txBody>
      </p:sp>
    </p:spTree>
    <p:extLst>
      <p:ext uri="{BB962C8B-B14F-4D97-AF65-F5344CB8AC3E}">
        <p14:creationId xmlns:p14="http://schemas.microsoft.com/office/powerpoint/2010/main" val="302141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10.2 Bond Pricing</a:t>
            </a:r>
            <a:endParaRPr lang="en-US" dirty="0">
              <a:solidFill>
                <a:srgbClr val="057B5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1295400"/>
                <a:ext cx="8534400" cy="4282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dirty="0" smtClean="0"/>
                  <a:t>Bond value = Present value of coupons + Present par value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dirty="0" smtClean="0"/>
                  <a:t>Bond value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  <m:e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𝐶𝑜𝑢𝑝𝑜𝑛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(1+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den>
                        </m:f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𝑃𝑎𝑟</m:t>
                        </m:r>
                        <m:r>
                          <a:rPr lang="en-US" sz="2800" b="0" i="1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𝑣𝑎𝑙𝑢𝑒</m:t>
                        </m:r>
                      </m:num>
                      <m:den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(1+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  <a:p>
                <a:pPr marL="640080" lvl="1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i="1" dirty="0" smtClean="0"/>
                  <a:t>T</a:t>
                </a:r>
                <a:r>
                  <a:rPr lang="en-US" sz="2800" dirty="0" smtClean="0"/>
                  <a:t> = Maturity date</a:t>
                </a:r>
              </a:p>
              <a:p>
                <a:pPr marL="640080" lvl="1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i="1" dirty="0" smtClean="0"/>
                  <a:t>r</a:t>
                </a:r>
                <a:r>
                  <a:rPr lang="en-US" sz="2800" dirty="0" smtClean="0"/>
                  <a:t> = discount rate</a:t>
                </a:r>
              </a:p>
              <a:p>
                <a:pPr marL="182880" indent="-182880"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buFont typeface="Arial" pitchFamily="34" charset="0"/>
                  <a:buChar char="•"/>
                </a:pPr>
                <a:r>
                  <a:rPr lang="en-US" sz="2800" dirty="0" smtClean="0"/>
                  <a:t>Bond price 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𝐶𝑜𝑢𝑝𝑜𝑛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1+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  <a:ea typeface="Cambria Math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𝑃𝑎𝑟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𝑣𝑎𝑙𝑢𝑒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(1+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ea typeface="Cambria Math"/>
                              </a:rPr>
                              <m:t>𝑇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  <a:buClr>
                    <a:srgbClr val="BD130F"/>
                  </a:buClr>
                  <a:buSzPct val="85000"/>
                  <a:tabLst>
                    <a:tab pos="1998663" algn="l"/>
                  </a:tabLst>
                </a:pPr>
                <a:r>
                  <a:rPr lang="en-US" sz="2800" dirty="0"/>
                  <a:t> </a:t>
                </a:r>
                <a:r>
                  <a:rPr lang="en-US" sz="2800" dirty="0" smtClean="0"/>
                  <a:t> =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𝐶𝑜𝑢𝑝𝑜𝑛</m:t>
                    </m:r>
                    <m:r>
                      <a:rPr lang="en-US" sz="2200" b="0" i="1" smtClean="0">
                        <a:latin typeface="Cambria Math"/>
                      </a:rPr>
                      <m:t> ×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𝐴𝑛𝑛𝑢𝑖𝑡𝑦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𝑓𝑎𝑐𝑡𝑜𝑟</m:t>
                    </m:r>
                    <m:d>
                      <m:dPr>
                        <m:ctrlPr>
                          <a:rPr lang="en-US" sz="22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en-US" sz="2200" b="0" i="1" smtClean="0">
                            <a:latin typeface="Cambria Math"/>
                            <a:ea typeface="Cambria Math"/>
                          </a:rPr>
                          <m:t>𝑇</m:t>
                        </m:r>
                      </m:e>
                    </m:d>
                    <m:r>
                      <a:rPr lang="en-US" sz="22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𝑃𝑎𝑟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𝑣𝑎𝑙𝑢𝑒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×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𝑃𝑉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𝑓𝑎𝑐𝑡𝑜𝑟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(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𝑟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𝑇</m:t>
                    </m:r>
                    <m:r>
                      <a:rPr lang="en-US" sz="2200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95400"/>
                <a:ext cx="8534400" cy="4282198"/>
              </a:xfrm>
              <a:prstGeom prst="rect">
                <a:avLst/>
              </a:prstGeom>
              <a:blipFill rotWithShape="1">
                <a:blip r:embed="rId2"/>
                <a:stretch>
                  <a:fillRect l="-1000" t="-1425" b="-2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18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10.2 Bond Pricing: Example</a:t>
            </a:r>
            <a:endParaRPr lang="en-US" dirty="0">
              <a:solidFill>
                <a:srgbClr val="057B5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buSzPct val="85000"/>
              <a:buFont typeface="Arial" pitchFamily="34" charset="0"/>
              <a:buChar char="•"/>
            </a:pPr>
            <a:r>
              <a:rPr lang="en-US" sz="2800" dirty="0" smtClean="0"/>
              <a:t>What is the price of the following two bonds: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BD130F"/>
              </a:buClr>
              <a:buSzPct val="85000"/>
            </a:pPr>
            <a:endParaRPr lang="en-US" sz="2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023385"/>
              </p:ext>
            </p:extLst>
          </p:nvPr>
        </p:nvGraphicFramePr>
        <p:xfrm>
          <a:off x="4768850" y="2333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8850" y="2333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600543"/>
              </p:ext>
            </p:extLst>
          </p:nvPr>
        </p:nvGraphicFramePr>
        <p:xfrm>
          <a:off x="228600" y="3560763"/>
          <a:ext cx="4249738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5" imgW="2565360" imgH="1320480" progId="Equation.DSMT4">
                  <p:embed/>
                </p:oleObj>
              </mc:Choice>
              <mc:Fallback>
                <p:oleObj name="Equation" r:id="rId5" imgW="256536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60763"/>
                        <a:ext cx="4249738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513766"/>
              </p:ext>
            </p:extLst>
          </p:nvPr>
        </p:nvGraphicFramePr>
        <p:xfrm>
          <a:off x="304800" y="1524001"/>
          <a:ext cx="853440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9283"/>
                <a:gridCol w="2799283"/>
                <a:gridCol w="2935834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Bond A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Bond B</a:t>
                      </a:r>
                      <a:endParaRPr lang="en-US" sz="2000" dirty="0"/>
                    </a:p>
                  </a:txBody>
                  <a:tcPr>
                    <a:solidFill>
                      <a:srgbClr val="0B5B7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Maturity (T)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/>
                        <a:t>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30 Years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Coupon</a:t>
                      </a:r>
                      <a:r>
                        <a:rPr lang="en-US" sz="2000" baseline="0" dirty="0" smtClean="0"/>
                        <a:t> Rate 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5%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Discount</a:t>
                      </a:r>
                      <a:r>
                        <a:rPr lang="en-US" sz="2000" baseline="0" dirty="0" smtClean="0"/>
                        <a:t> Rate (r)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8%</a:t>
                      </a:r>
                      <a:endParaRPr lang="en-US" sz="2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</a:t>
                      </a:r>
                      <a:r>
                        <a:rPr lang="en-US" sz="2000" baseline="0" dirty="0" smtClean="0"/>
                        <a:t> Value (FV)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$1,000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019907"/>
              </p:ext>
            </p:extLst>
          </p:nvPr>
        </p:nvGraphicFramePr>
        <p:xfrm>
          <a:off x="4518025" y="3560763"/>
          <a:ext cx="4397375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Equation" r:id="rId7" imgW="2654280" imgH="1320480" progId="Equation.DSMT4">
                  <p:embed/>
                </p:oleObj>
              </mc:Choice>
              <mc:Fallback>
                <p:oleObj name="Equation" r:id="rId7" imgW="26542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8025" y="3560763"/>
                        <a:ext cx="4397375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38200" y="5401597"/>
            <a:ext cx="914400" cy="381000"/>
          </a:xfrm>
          <a:prstGeom prst="rect">
            <a:avLst/>
          </a:prstGeom>
          <a:solidFill>
            <a:srgbClr val="7B1F1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105400" y="5401597"/>
            <a:ext cx="914400" cy="381000"/>
          </a:xfrm>
          <a:prstGeom prst="rect">
            <a:avLst/>
          </a:prstGeom>
          <a:solidFill>
            <a:srgbClr val="7B1F1F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904999" y="5410200"/>
            <a:ext cx="808703" cy="381000"/>
          </a:xfrm>
          <a:prstGeom prst="rect">
            <a:avLst/>
          </a:prstGeom>
          <a:solidFill>
            <a:srgbClr val="08425C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5401597"/>
            <a:ext cx="838200" cy="381000"/>
          </a:xfrm>
          <a:prstGeom prst="rect">
            <a:avLst/>
          </a:prstGeom>
          <a:solidFill>
            <a:srgbClr val="08425C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75" y="6037006"/>
            <a:ext cx="332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7B1F1F"/>
                </a:solidFill>
              </a:rPr>
              <a:t>Present Value of Coupons</a:t>
            </a:r>
            <a:endParaRPr lang="en-US" b="1" dirty="0">
              <a:solidFill>
                <a:srgbClr val="7B1F1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7697" y="6037006"/>
            <a:ext cx="332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8425C"/>
                </a:solidFill>
              </a:rPr>
              <a:t>Present Par Value</a:t>
            </a:r>
            <a:endParaRPr lang="en-US" b="1" dirty="0">
              <a:solidFill>
                <a:srgbClr val="08425C"/>
              </a:solidFill>
            </a:endParaRPr>
          </a:p>
        </p:txBody>
      </p:sp>
      <p:cxnSp>
        <p:nvCxnSpPr>
          <p:cNvPr id="15" name="Straight Arrow Connector 14"/>
          <p:cNvCxnSpPr>
            <a:stCxn id="13" idx="0"/>
            <a:endCxn id="11" idx="2"/>
          </p:cNvCxnSpPr>
          <p:nvPr/>
        </p:nvCxnSpPr>
        <p:spPr>
          <a:xfrm flipV="1">
            <a:off x="6342422" y="5782597"/>
            <a:ext cx="248878" cy="254409"/>
          </a:xfrm>
          <a:prstGeom prst="straightConnector1">
            <a:avLst/>
          </a:prstGeom>
          <a:ln w="31750">
            <a:solidFill>
              <a:srgbClr val="0842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0"/>
            <a:endCxn id="10" idx="2"/>
          </p:cNvCxnSpPr>
          <p:nvPr/>
        </p:nvCxnSpPr>
        <p:spPr>
          <a:xfrm flipH="1" flipV="1">
            <a:off x="2309351" y="5791200"/>
            <a:ext cx="4033071" cy="245806"/>
          </a:xfrm>
          <a:prstGeom prst="straightConnector1">
            <a:avLst/>
          </a:prstGeom>
          <a:ln w="31750">
            <a:solidFill>
              <a:srgbClr val="08425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0"/>
            <a:endCxn id="9" idx="2"/>
          </p:cNvCxnSpPr>
          <p:nvPr/>
        </p:nvCxnSpPr>
        <p:spPr>
          <a:xfrm flipV="1">
            <a:off x="1752600" y="5782597"/>
            <a:ext cx="3810000" cy="254409"/>
          </a:xfrm>
          <a:prstGeom prst="straightConnector1">
            <a:avLst/>
          </a:prstGeom>
          <a:ln w="31750">
            <a:solidFill>
              <a:srgbClr val="7B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0"/>
            <a:endCxn id="8" idx="2"/>
          </p:cNvCxnSpPr>
          <p:nvPr/>
        </p:nvCxnSpPr>
        <p:spPr>
          <a:xfrm flipH="1" flipV="1">
            <a:off x="1295400" y="5782597"/>
            <a:ext cx="457200" cy="254409"/>
          </a:xfrm>
          <a:prstGeom prst="straightConnector1">
            <a:avLst/>
          </a:prstGeom>
          <a:ln w="31750">
            <a:solidFill>
              <a:srgbClr val="7B1F1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15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52400"/>
            <a:ext cx="8549986" cy="836426"/>
          </a:xfrm>
        </p:spPr>
        <p:txBody>
          <a:bodyPr/>
          <a:lstStyle/>
          <a:p>
            <a:r>
              <a:rPr lang="en-US" dirty="0" smtClean="0"/>
              <a:t>10.2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Prices fall as market interest rate rises</a:t>
            </a:r>
          </a:p>
          <a:p>
            <a:r>
              <a:rPr lang="en-US" dirty="0" smtClean="0"/>
              <a:t>Interest rate fluctuations are primary source of bond market risk</a:t>
            </a:r>
          </a:p>
          <a:p>
            <a:r>
              <a:rPr lang="en-US" dirty="0" smtClean="0"/>
              <a:t>Bonds with longer maturities more sensitive to fluctuations in interest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9067800" cy="836426"/>
          </a:xfrm>
        </p:spPr>
        <p:txBody>
          <a:bodyPr>
            <a:noAutofit/>
          </a:bodyPr>
          <a:lstStyle/>
          <a:p>
            <a:r>
              <a:rPr lang="en-US" sz="2600" dirty="0" smtClean="0"/>
              <a:t>Figure 10.3 Inverse Relationship between Bond Prices and Yields</a:t>
            </a:r>
            <a:endParaRPr lang="en-US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1092201"/>
            <a:ext cx="7720013" cy="532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85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Table 10.2 Bond Prices at Different Interest Rates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971675"/>
            <a:ext cx="7991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25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839200" cy="5410200"/>
          </a:xfrm>
        </p:spPr>
        <p:txBody>
          <a:bodyPr>
            <a:normAutofit fontScale="85000" lnSpcReduction="20000"/>
          </a:bodyPr>
          <a:lstStyle/>
          <a:p>
            <a:r>
              <a:rPr lang="en-US" sz="3800" dirty="0" smtClean="0"/>
              <a:t>Bond</a:t>
            </a:r>
          </a:p>
          <a:p>
            <a:pPr lvl="1"/>
            <a:r>
              <a:rPr lang="en-US" sz="3300" dirty="0" smtClean="0"/>
              <a:t>Security that obligates issuer to make payments to holder over time</a:t>
            </a:r>
          </a:p>
          <a:p>
            <a:r>
              <a:rPr lang="en-US" sz="3800" dirty="0" smtClean="0"/>
              <a:t>Face Value, Par Value</a:t>
            </a:r>
          </a:p>
          <a:p>
            <a:pPr lvl="1"/>
            <a:r>
              <a:rPr lang="en-US" sz="3300" dirty="0" smtClean="0"/>
              <a:t>Payment to bondholder at maturity of bond</a:t>
            </a:r>
          </a:p>
          <a:p>
            <a:r>
              <a:rPr lang="en-US" sz="3800" dirty="0" smtClean="0"/>
              <a:t>Coupon Rate</a:t>
            </a:r>
          </a:p>
          <a:p>
            <a:pPr lvl="1"/>
            <a:r>
              <a:rPr lang="en-US" sz="3300" dirty="0" smtClean="0"/>
              <a:t>Bond’s annual interest payment per dollar of par value</a:t>
            </a:r>
          </a:p>
          <a:p>
            <a:r>
              <a:rPr lang="en-US" sz="3800" dirty="0" smtClean="0"/>
              <a:t>Zero-Coupon Bond</a:t>
            </a:r>
          </a:p>
          <a:p>
            <a:pPr lvl="1"/>
            <a:r>
              <a:rPr lang="en-US" sz="3300" dirty="0" smtClean="0"/>
              <a:t>Pays no coupons, sells at discount, provides only payment of par value at maturity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4269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10.2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Bond Pricing between Coupon Dates</a:t>
            </a:r>
          </a:p>
          <a:p>
            <a:pPr lvl="1"/>
            <a:r>
              <a:rPr lang="en-US" dirty="0" smtClean="0"/>
              <a:t>Invoice price = Flat price + Accrued interest</a:t>
            </a:r>
          </a:p>
          <a:p>
            <a:r>
              <a:rPr lang="en-US" dirty="0" smtClean="0"/>
              <a:t>Bond Pricing in Excel</a:t>
            </a:r>
          </a:p>
          <a:p>
            <a:pPr lvl="1"/>
            <a:r>
              <a:rPr lang="en-US" dirty="0" smtClean="0"/>
              <a:t>=PRICE (settlement date, maturity date, annual coupon rate, yield to maturity, redemption value as percent of par value, number of coupon payments per year)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10.1 Valuing Bonds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90764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021859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Spreadsheets available in Connect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9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10.3 Bond Yields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02337" cy="4953000"/>
          </a:xfrm>
        </p:spPr>
        <p:txBody>
          <a:bodyPr/>
          <a:lstStyle/>
          <a:p>
            <a:r>
              <a:rPr lang="en-US" dirty="0" smtClean="0"/>
              <a:t>Yield to Maturity</a:t>
            </a:r>
          </a:p>
          <a:p>
            <a:pPr lvl="1"/>
            <a:r>
              <a:rPr lang="en-US" dirty="0" smtClean="0"/>
              <a:t>Discount rate that makes present value of bond’s payments equal to price.</a:t>
            </a:r>
          </a:p>
          <a:p>
            <a:r>
              <a:rPr lang="en-US" dirty="0" smtClean="0"/>
              <a:t>Current Yield</a:t>
            </a:r>
          </a:p>
          <a:p>
            <a:pPr lvl="1"/>
            <a:r>
              <a:rPr lang="en-US" dirty="0" smtClean="0"/>
              <a:t>Annual coupon divided by bond price</a:t>
            </a:r>
          </a:p>
          <a:p>
            <a:r>
              <a:rPr lang="en-US" dirty="0" smtClean="0"/>
              <a:t>Premium Bonds</a:t>
            </a:r>
          </a:p>
          <a:p>
            <a:pPr lvl="1"/>
            <a:r>
              <a:rPr lang="en-US" dirty="0" smtClean="0"/>
              <a:t>Bonds selling above par value</a:t>
            </a:r>
          </a:p>
          <a:p>
            <a:r>
              <a:rPr lang="en-US" dirty="0" smtClean="0"/>
              <a:t>Discount Bonds</a:t>
            </a:r>
          </a:p>
          <a:p>
            <a:pPr lvl="1"/>
            <a:r>
              <a:rPr lang="en-US" dirty="0" smtClean="0"/>
              <a:t>Bonds selling below par value</a:t>
            </a:r>
          </a:p>
        </p:txBody>
      </p:sp>
    </p:spTree>
    <p:extLst>
      <p:ext uri="{BB962C8B-B14F-4D97-AF65-F5344CB8AC3E}">
        <p14:creationId xmlns:p14="http://schemas.microsoft.com/office/powerpoint/2010/main" val="368870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Spreadsheet 10.2 Finding Yield to Maturity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7056439"/>
              </p:ext>
            </p:extLst>
          </p:nvPr>
        </p:nvGraphicFramePr>
        <p:xfrm>
          <a:off x="1219200" y="1905000"/>
          <a:ext cx="6781800" cy="3700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57600"/>
                <a:gridCol w="1452434"/>
                <a:gridCol w="334353"/>
                <a:gridCol w="1337413"/>
              </a:tblGrid>
              <a:tr h="452616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Semiannual coupons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Annual coupons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8425C"/>
                    </a:solidFill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Settlement date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1/1/2000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1/2/2000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Maturity date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1/1/2030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1/2/2030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Annual coupon rate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0.08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Bond price (flat)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127.676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127.676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Redemption value (% of face value)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100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Coupon payments per year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Yield to maturity (decimal) </a:t>
                      </a:r>
                      <a:endParaRPr lang="en-US" sz="1800" b="0" i="0" u="none" strike="noStrike" dirty="0">
                        <a:effectLst/>
                        <a:latin typeface="Geneva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0.0600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0.0599</a:t>
                      </a:r>
                      <a:endParaRPr lang="en-US" sz="1800" b="1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6308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501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The formula entered here is </a:t>
                      </a:r>
                      <a:r>
                        <a:rPr lang="en-US" sz="1800" u="none" strike="noStrike" dirty="0" smtClean="0">
                          <a:effectLst/>
                        </a:rPr>
                        <a:t>=YIELD(B3,B4,B5,B6,B7,B8</a:t>
                      </a:r>
                      <a:r>
                        <a:rPr lang="en-US" sz="1800" u="none" strike="noStrike" dirty="0">
                          <a:effectLst/>
                        </a:rPr>
                        <a:t>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1EA"/>
                    </a:solidFill>
                  </a:tcPr>
                </a:tc>
              </a:tr>
            </a:tbl>
          </a:graphicData>
        </a:graphic>
      </p:graphicFrame>
      <p:sp>
        <p:nvSpPr>
          <p:cNvPr id="6" name="Line 1"/>
          <p:cNvSpPr>
            <a:spLocks noChangeShapeType="1"/>
          </p:cNvSpPr>
          <p:nvPr/>
        </p:nvSpPr>
        <p:spPr bwMode="auto">
          <a:xfrm flipH="1">
            <a:off x="5045813" y="4895850"/>
            <a:ext cx="51435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2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10.3 Bond Yields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Yield to Call</a:t>
            </a:r>
          </a:p>
          <a:p>
            <a:pPr lvl="1"/>
            <a:r>
              <a:rPr lang="en-US" dirty="0" smtClean="0"/>
              <a:t>Calculated like yield to maturity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until call replaces time until maturity; call price replaces par value</a:t>
            </a:r>
          </a:p>
          <a:p>
            <a:pPr lvl="1"/>
            <a:r>
              <a:rPr lang="en-US" dirty="0" smtClean="0"/>
              <a:t>Premium bonds more likely to be called than discount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9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10.4 Bond Prices: Callable and Straight Debt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71575"/>
            <a:ext cx="7181850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5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10.3 Bond Yields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2337" cy="48768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 smtClean="0"/>
              <a:t>Realized Compound Returns versus Yield to Maturity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Realized compound return</a:t>
            </a:r>
          </a:p>
          <a:p>
            <a:pPr lvl="2">
              <a:spcAft>
                <a:spcPts val="0"/>
              </a:spcAft>
            </a:pPr>
            <a:r>
              <a:rPr lang="en-US" dirty="0"/>
              <a:t>C</a:t>
            </a:r>
            <a:r>
              <a:rPr lang="en-US" dirty="0" smtClean="0"/>
              <a:t>ompound rate of return on bond with all coupons reinvested until maturity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Horizon analysis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Analysis of bond returns over multiyear horizon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Based on forecasts of bond’s YTM and investment options</a:t>
            </a:r>
          </a:p>
          <a:p>
            <a:pPr lvl="1">
              <a:spcAft>
                <a:spcPts val="0"/>
              </a:spcAft>
            </a:pPr>
            <a:r>
              <a:rPr lang="en-US" sz="2400" dirty="0" smtClean="0"/>
              <a:t>Reinvestment rate risk</a:t>
            </a:r>
          </a:p>
          <a:p>
            <a:pPr lvl="2">
              <a:spcAft>
                <a:spcPts val="0"/>
              </a:spcAft>
            </a:pPr>
            <a:r>
              <a:rPr lang="en-US" dirty="0" smtClean="0"/>
              <a:t>Uncertainty surrounding cumulative future value of reinvested coupon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10.5 Growth of Invested Funds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143000"/>
            <a:ext cx="4342426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1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10.4 Bond Prices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Yield to Maturity versus Holding Period Return (HPR)</a:t>
            </a:r>
          </a:p>
          <a:p>
            <a:pPr lvl="1"/>
            <a:r>
              <a:rPr lang="en-US" dirty="0" smtClean="0"/>
              <a:t>Yield to maturity measures average </a:t>
            </a:r>
            <a:r>
              <a:rPr lang="en-US" dirty="0" err="1" smtClean="0"/>
              <a:t>RoR</a:t>
            </a:r>
            <a:r>
              <a:rPr lang="en-US" dirty="0" smtClean="0"/>
              <a:t> if investment held until bond matures</a:t>
            </a:r>
          </a:p>
          <a:p>
            <a:pPr lvl="1"/>
            <a:r>
              <a:rPr lang="en-US" dirty="0" smtClean="0"/>
              <a:t>HPR is </a:t>
            </a:r>
            <a:r>
              <a:rPr lang="en-US" dirty="0" err="1" smtClean="0"/>
              <a:t>RoR</a:t>
            </a:r>
            <a:r>
              <a:rPr lang="en-US" dirty="0" smtClean="0"/>
              <a:t> over particular investment period; depends on market price at end of period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8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10.6 Price Paths of Coupon Bonds in Case of Constant Market Interest Rates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1" y="1905000"/>
            <a:ext cx="8991600" cy="367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23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Figure 10.1 Prices/Yields of U.S. Treasury Bonds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450436"/>
              </p:ext>
            </p:extLst>
          </p:nvPr>
        </p:nvGraphicFramePr>
        <p:xfrm>
          <a:off x="76200" y="6248400"/>
          <a:ext cx="3581400" cy="190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814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Source: Wall Street Journal Online, August 15, 2014.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" y="2133600"/>
            <a:ext cx="9067626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10.4 Bond Prices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/>
              <a:t>Z</a:t>
            </a:r>
            <a:r>
              <a:rPr lang="en-US" dirty="0" smtClean="0"/>
              <a:t>ero-Coupon Bonds and Treasury STRIPS</a:t>
            </a:r>
          </a:p>
          <a:p>
            <a:pPr lvl="1"/>
            <a:r>
              <a:rPr lang="en-US" dirty="0" smtClean="0"/>
              <a:t>Zero-coupon bond: Carries no coupons, provides all return in form of price appreciation</a:t>
            </a:r>
          </a:p>
          <a:p>
            <a:pPr lvl="1"/>
            <a:r>
              <a:rPr lang="en-US" dirty="0" smtClean="0"/>
              <a:t>Separate Trading of Registered Interest and Principal of Securities (STRIPS): Oversees creation of zero-coupon bonds from coupon-bearing notes and bonds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4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10.7 Price of 30-Year Zero-Coupon Bond over Time at Yield to Maturity of 10%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16" y="1600200"/>
            <a:ext cx="637222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4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10.4 Bond Prices Over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dirty="0" smtClean="0"/>
              <a:t>After-Tax Returns</a:t>
            </a:r>
          </a:p>
          <a:p>
            <a:pPr lvl="1"/>
            <a:r>
              <a:rPr lang="en-US" dirty="0" smtClean="0"/>
              <a:t>Built-in price appreciation on original-issue discount bonds constitutes implicit interest payment to holder</a:t>
            </a:r>
          </a:p>
          <a:p>
            <a:pPr lvl="1"/>
            <a:r>
              <a:rPr lang="en-US" dirty="0" smtClean="0"/>
              <a:t>IRS calculates price appreciation schedule to determine taxable interest income for built-in appreciation</a:t>
            </a:r>
          </a:p>
        </p:txBody>
      </p:sp>
    </p:spTree>
    <p:extLst>
      <p:ext uri="{BB962C8B-B14F-4D97-AF65-F5344CB8AC3E}">
        <p14:creationId xmlns:p14="http://schemas.microsoft.com/office/powerpoint/2010/main" val="288217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dirty="0" smtClean="0"/>
              <a:t>Investment grade bond</a:t>
            </a:r>
          </a:p>
          <a:p>
            <a:pPr lvl="1"/>
            <a:r>
              <a:rPr lang="en-US" dirty="0" smtClean="0"/>
              <a:t>Rated BBB and above by S&amp;P or Baa and above by Moody’s</a:t>
            </a:r>
          </a:p>
          <a:p>
            <a:r>
              <a:rPr lang="en-US" dirty="0" smtClean="0"/>
              <a:t>Speculative grade or junk bond</a:t>
            </a:r>
          </a:p>
          <a:p>
            <a:pPr lvl="1"/>
            <a:r>
              <a:rPr lang="en-US" dirty="0" smtClean="0"/>
              <a:t>Rated BB or lower by S&amp;P, Ba or lower by Moody’s, or unrated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4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10.8 Bond Rating Classes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35642"/>
            <a:ext cx="8719169" cy="293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62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5181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Determinants of Bond Safety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Coverage ratios: Company earnings to fixed costs</a:t>
            </a:r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Leverage ratio: Debt to equity</a:t>
            </a:r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Liquidity ratios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Current: Current assets to current liabilities</a:t>
            </a:r>
          </a:p>
          <a:p>
            <a:pPr lvl="2">
              <a:spcAft>
                <a:spcPts val="0"/>
              </a:spcAft>
            </a:pPr>
            <a:r>
              <a:rPr lang="en-US" sz="2800" dirty="0" smtClean="0"/>
              <a:t>Quick: Assets excluding inventories to liabilities</a:t>
            </a:r>
          </a:p>
        </p:txBody>
      </p:sp>
    </p:spTree>
    <p:extLst>
      <p:ext uri="{BB962C8B-B14F-4D97-AF65-F5344CB8AC3E}">
        <p14:creationId xmlns:p14="http://schemas.microsoft.com/office/powerpoint/2010/main" val="337800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49986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86800" cy="51816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dirty="0" smtClean="0"/>
              <a:t>Determinants of Bond Safety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Profitability ratios: Measures of </a:t>
            </a:r>
            <a:r>
              <a:rPr lang="en-US" dirty="0" err="1" smtClean="0"/>
              <a:t>RoR</a:t>
            </a:r>
            <a:r>
              <a:rPr lang="en-US" dirty="0" smtClean="0"/>
              <a:t> on assets or equity</a:t>
            </a:r>
          </a:p>
          <a:p>
            <a:pPr lvl="1">
              <a:spcAft>
                <a:spcPts val="0"/>
              </a:spcAft>
            </a:pPr>
            <a:endParaRPr lang="en-US" dirty="0" smtClean="0"/>
          </a:p>
          <a:p>
            <a:pPr lvl="1">
              <a:spcAft>
                <a:spcPts val="0"/>
              </a:spcAft>
            </a:pPr>
            <a:r>
              <a:rPr lang="en-US" dirty="0" smtClean="0"/>
              <a:t>Cash flow-to-debt ratio: Total cash flow to outstanding debt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3200" dirty="0" smtClean="0"/>
              <a:t>Table 10.3 Financial Ratios and Default Risk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08" y="2209800"/>
            <a:ext cx="8776992" cy="283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39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Bond Indentures</a:t>
            </a:r>
          </a:p>
          <a:p>
            <a:pPr lvl="1"/>
            <a:r>
              <a:rPr lang="en-US" dirty="0" smtClean="0"/>
              <a:t>Indenture</a:t>
            </a:r>
          </a:p>
          <a:p>
            <a:pPr lvl="2"/>
            <a:r>
              <a:rPr lang="en-US" sz="2800" dirty="0" smtClean="0"/>
              <a:t>Defines contract between issuer and holder</a:t>
            </a:r>
          </a:p>
          <a:p>
            <a:pPr lvl="1"/>
            <a:r>
              <a:rPr lang="en-US" dirty="0" smtClean="0"/>
              <a:t>Sinking fund</a:t>
            </a:r>
          </a:p>
          <a:p>
            <a:pPr lvl="2"/>
            <a:r>
              <a:rPr lang="en-US" sz="2800" dirty="0" smtClean="0"/>
              <a:t>Indenture calling for issuer to periodically repurchase some proportion of outstanding bonds before maturity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7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02337" cy="4800600"/>
          </a:xfrm>
        </p:spPr>
        <p:txBody>
          <a:bodyPr/>
          <a:lstStyle/>
          <a:p>
            <a:r>
              <a:rPr lang="en-US" dirty="0" smtClean="0"/>
              <a:t>Bond Indentures</a:t>
            </a:r>
          </a:p>
          <a:p>
            <a:pPr lvl="1"/>
            <a:r>
              <a:rPr lang="en-US" dirty="0" smtClean="0"/>
              <a:t>Subordination clause</a:t>
            </a:r>
          </a:p>
          <a:p>
            <a:pPr lvl="2"/>
            <a:r>
              <a:rPr lang="en-US" sz="2800" dirty="0" smtClean="0"/>
              <a:t>Restrictions on additional borrowing stipulating senior bondholders paid first in event of bankruptcy </a:t>
            </a:r>
          </a:p>
          <a:p>
            <a:pPr lvl="1"/>
            <a:r>
              <a:rPr lang="en-US" dirty="0" smtClean="0"/>
              <a:t>Collateral</a:t>
            </a:r>
          </a:p>
          <a:p>
            <a:pPr lvl="2"/>
            <a:r>
              <a:rPr lang="en-US" sz="2800" dirty="0" smtClean="0"/>
              <a:t>Specific asset pledged against possible default</a:t>
            </a:r>
          </a:p>
          <a:p>
            <a:pPr lvl="1"/>
            <a:r>
              <a:rPr lang="en-US" dirty="0" smtClean="0"/>
              <a:t>Debenture</a:t>
            </a:r>
          </a:p>
          <a:p>
            <a:pPr lvl="2"/>
            <a:r>
              <a:rPr lang="en-US" sz="2800" dirty="0" smtClean="0"/>
              <a:t>Bond not backed by specific collateral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8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371600"/>
                <a:ext cx="8915401" cy="4876800"/>
              </a:xfrm>
            </p:spPr>
            <p:txBody>
              <a:bodyPr/>
              <a:lstStyle/>
              <a:p>
                <a:r>
                  <a:rPr lang="en-US" dirty="0" smtClean="0"/>
                  <a:t>Treasury Bonds and Notes</a:t>
                </a:r>
              </a:p>
              <a:p>
                <a:pPr lvl="1"/>
                <a:r>
                  <a:rPr lang="en-US" dirty="0" smtClean="0"/>
                  <a:t>Accrued interest and quoted bond prices</a:t>
                </a:r>
              </a:p>
              <a:p>
                <a:pPr lvl="2"/>
                <a:r>
                  <a:rPr lang="en-US" sz="2800" dirty="0" smtClean="0"/>
                  <a:t>Quoted prices do not include interest accruing between payment dates</a:t>
                </a:r>
              </a:p>
              <a:p>
                <a:pPr lvl="1"/>
                <a:r>
                  <a:rPr lang="en-US" sz="2400" dirty="0" smtClean="0"/>
                  <a:t>Accrued interest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</a:rPr>
                          <m:t>𝑨𝒏𝒏𝒖𝒂𝒍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𝒄𝒐𝒖𝒑𝒐𝒏</m:t>
                        </m:r>
                        <m:r>
                          <a:rPr lang="en-US" sz="20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𝒑𝒂𝒚𝒎𝒆𝒏𝒕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/>
                        <a:ea typeface="Cambria Math"/>
                      </a:rPr>
                      <m:t>×</m:t>
                    </m:r>
                    <m:f>
                      <m:fPr>
                        <m:ctrlPr>
                          <a:rPr lang="en-US" sz="20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𝑫𝒂𝒚𝒔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𝒔𝒊𝒏𝒄𝒆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𝒍𝒂𝒔𝒕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𝒄𝒐𝒖𝒑𝒐𝒏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𝒑𝒂𝒚𝒎𝒆𝒏𝒕</m:t>
                        </m:r>
                      </m:num>
                      <m:den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𝑫𝒂𝒚𝒔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𝒔𝒆𝒑𝒂𝒓𝒂𝒕𝒊𝒏𝒈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𝒄𝒐𝒖𝒑𝒐𝒏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000" b="1" i="1" smtClean="0">
                            <a:latin typeface="Cambria Math"/>
                            <a:ea typeface="Cambria Math"/>
                          </a:rPr>
                          <m:t>𝒑𝒂𝒚𝒎𝒆𝒏𝒕𝒔</m:t>
                        </m:r>
                      </m:den>
                    </m:f>
                  </m:oMath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371600"/>
                <a:ext cx="8915401" cy="4876800"/>
              </a:xfrm>
              <a:blipFill rotWithShape="1">
                <a:blip r:embed="rId3"/>
                <a:stretch>
                  <a:fillRect l="-1231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31058" y="4343400"/>
            <a:ext cx="8763000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dirty="0"/>
              <a:t>Example: Consider a bond with the following characteristics:  Semi-annual payments, coupon rate of 6%, $1,000 par value.  If 45 days have passed since the last coupon payment, what is the accrued interest?</a:t>
            </a:r>
          </a:p>
          <a:p>
            <a:pPr>
              <a:spcBef>
                <a:spcPct val="20000"/>
              </a:spcBef>
            </a:pPr>
            <a:endParaRPr lang="en-US" dirty="0"/>
          </a:p>
          <a:p>
            <a:pPr>
              <a:spcBef>
                <a:spcPct val="20000"/>
              </a:spcBef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597828"/>
              </p:ext>
            </p:extLst>
          </p:nvPr>
        </p:nvGraphicFramePr>
        <p:xfrm>
          <a:off x="2859958" y="5257800"/>
          <a:ext cx="35052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4" imgW="1498320" imgH="393480" progId="Equation.DSMT4">
                  <p:embed/>
                </p:oleObj>
              </mc:Choice>
              <mc:Fallback>
                <p:oleObj name="Equation" r:id="rId4" imgW="14983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958" y="5257800"/>
                        <a:ext cx="35052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3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Yield to Maturity and Default Risk</a:t>
            </a:r>
          </a:p>
          <a:p>
            <a:pPr lvl="1"/>
            <a:r>
              <a:rPr lang="en-US" dirty="0" smtClean="0"/>
              <a:t>Stated yield is maximum possible yield to maturity of bond</a:t>
            </a:r>
          </a:p>
          <a:p>
            <a:pPr lvl="1"/>
            <a:r>
              <a:rPr lang="en-US" dirty="0" smtClean="0"/>
              <a:t>Default premium</a:t>
            </a:r>
          </a:p>
          <a:p>
            <a:pPr lvl="2"/>
            <a:r>
              <a:rPr lang="en-US" sz="2800" dirty="0" smtClean="0"/>
              <a:t>Increment to promised yield that compensates investor for default risk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53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10.9 Callable Bond: Apple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540" y="1066800"/>
            <a:ext cx="4534380" cy="539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0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10.10 Yield Spreads among Corporate Bonds</a:t>
            </a:r>
            <a:endParaRPr lang="en-US" sz="28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47692"/>
            <a:ext cx="8796338" cy="329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43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10.5 Default Risk and Bond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02337" cy="4648200"/>
          </a:xfrm>
        </p:spPr>
        <p:txBody>
          <a:bodyPr/>
          <a:lstStyle/>
          <a:p>
            <a:r>
              <a:rPr lang="en-US" dirty="0" smtClean="0"/>
              <a:t>Credit Default Swaps (CDS)</a:t>
            </a:r>
          </a:p>
          <a:p>
            <a:pPr lvl="1"/>
            <a:r>
              <a:rPr lang="en-US" dirty="0" smtClean="0"/>
              <a:t>Insurance policy on default risk of corporate bond or loan</a:t>
            </a:r>
          </a:p>
          <a:p>
            <a:pPr lvl="1"/>
            <a:r>
              <a:rPr lang="en-US" dirty="0" smtClean="0"/>
              <a:t>Designed to allow lenders to buy protection against losses on large loans</a:t>
            </a:r>
          </a:p>
          <a:p>
            <a:pPr lvl="2"/>
            <a:r>
              <a:rPr lang="en-US" sz="2800" dirty="0" smtClean="0"/>
              <a:t>Later used to speculate on financial health of companies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71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>
            <a:normAutofit/>
          </a:bodyPr>
          <a:lstStyle/>
          <a:p>
            <a:r>
              <a:rPr lang="en-US" dirty="0" smtClean="0"/>
              <a:t>Figure 10.11  Prices of CDS, Greece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911178"/>
            <a:ext cx="8826843" cy="367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10.6 The Yield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02337" cy="4876800"/>
          </a:xfrm>
        </p:spPr>
        <p:txBody>
          <a:bodyPr/>
          <a:lstStyle/>
          <a:p>
            <a:r>
              <a:rPr lang="en-US" dirty="0" smtClean="0"/>
              <a:t>Yield Curve</a:t>
            </a:r>
          </a:p>
          <a:p>
            <a:pPr lvl="1"/>
            <a:r>
              <a:rPr lang="en-US" dirty="0" smtClean="0"/>
              <a:t>Graph of yield to maturity as function of term to maturity</a:t>
            </a:r>
          </a:p>
          <a:p>
            <a:r>
              <a:rPr lang="en-US" dirty="0" smtClean="0"/>
              <a:t>Term Structure of Interest Rates</a:t>
            </a:r>
          </a:p>
          <a:p>
            <a:pPr lvl="1"/>
            <a:r>
              <a:rPr lang="en-US" dirty="0" smtClean="0"/>
              <a:t>Relationship between yields to maturity and terms to maturity across bonds</a:t>
            </a:r>
          </a:p>
          <a:p>
            <a:r>
              <a:rPr lang="en-US" dirty="0" smtClean="0"/>
              <a:t>Expectations Hypothesis</a:t>
            </a:r>
          </a:p>
          <a:p>
            <a:pPr lvl="1"/>
            <a:r>
              <a:rPr lang="en-US" dirty="0" smtClean="0"/>
              <a:t>Yields to maturity determined solely by expectations of future short-term interest 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05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10.12 Treasury Yield Curve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8919753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7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91600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10.13 Returns to Two 2-Year Investment Strategies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7290104" cy="2981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14400" y="1676400"/>
            <a:ext cx="7543800" cy="3581400"/>
          </a:xfrm>
          <a:prstGeom prst="rect">
            <a:avLst/>
          </a:prstGeom>
          <a:noFill/>
          <a:ln>
            <a:solidFill>
              <a:srgbClr val="0B5B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10.6 The Yield </a:t>
            </a:r>
            <a:r>
              <a:rPr lang="en-US" dirty="0"/>
              <a:t>C</a:t>
            </a:r>
            <a:r>
              <a:rPr lang="en-US" dirty="0" smtClean="0"/>
              <a:t>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447800"/>
                <a:ext cx="8302337" cy="4572000"/>
              </a:xfrm>
            </p:spPr>
            <p:txBody>
              <a:bodyPr/>
              <a:lstStyle/>
              <a:p>
                <a:r>
                  <a:rPr lang="en-US" dirty="0" smtClean="0"/>
                  <a:t>Forward Rate</a:t>
                </a:r>
              </a:p>
              <a:p>
                <a:pPr lvl="1"/>
                <a:r>
                  <a:rPr lang="en-US" dirty="0" smtClean="0"/>
                  <a:t>Inferred short-term ROI for future period, makes expected total return of long-term bond equal to that of rolling over short-term bonds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(1+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(1+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447800"/>
                <a:ext cx="8302337" cy="4572000"/>
              </a:xfrm>
              <a:blipFill rotWithShape="1">
                <a:blip r:embed="rId2"/>
                <a:stretch>
                  <a:fillRect l="-1323" t="-1733" r="-12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943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10.6 The Yield Curve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</p:spPr>
            <p:txBody>
              <a:bodyPr/>
              <a:lstStyle/>
              <a:p>
                <a:r>
                  <a:rPr lang="en-US" dirty="0" smtClean="0"/>
                  <a:t>Liquidity Preference Theory</a:t>
                </a:r>
              </a:p>
              <a:p>
                <a:pPr lvl="1"/>
                <a:r>
                  <a:rPr lang="en-US" dirty="0" smtClean="0"/>
                  <a:t>Investors demand risk premium on long-term bonds</a:t>
                </a:r>
              </a:p>
              <a:p>
                <a:pPr lvl="1"/>
                <a:r>
                  <a:rPr lang="en-US" dirty="0" smtClean="0"/>
                  <a:t>Liquidity premium</a:t>
                </a:r>
              </a:p>
              <a:p>
                <a:pPr lvl="2"/>
                <a:r>
                  <a:rPr lang="en-US" sz="2800" dirty="0" smtClean="0"/>
                  <a:t>Extra expected return demanded by investors as compensation for greater risk of long-term bonds</a:t>
                </a:r>
              </a:p>
              <a:p>
                <a:pPr lvl="1"/>
                <a:r>
                  <a:rPr lang="en-US" dirty="0" smtClean="0"/>
                  <a:t>Spread between forward ROI and expected short sale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𝐿𝑖𝑞𝑢𝑖𝑑𝑖𝑡𝑦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𝑝𝑟𝑒𝑚𝑖𝑢𝑚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19200"/>
                <a:ext cx="8302337" cy="4800600"/>
              </a:xfrm>
              <a:blipFill rotWithShape="1">
                <a:blip r:embed="rId2"/>
                <a:stretch>
                  <a:fillRect l="-1323" t="-1650" r="-294" b="-8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09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10.2 Listing of Corporate Bonds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810860" cy="34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26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Figure 10.14 Illustrative Yield Curves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1"/>
            <a:ext cx="7184311" cy="528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49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686801" cy="836426"/>
          </a:xfrm>
        </p:spPr>
        <p:txBody>
          <a:bodyPr>
            <a:noAutofit/>
          </a:bodyPr>
          <a:lstStyle/>
          <a:p>
            <a:r>
              <a:rPr lang="en-US" sz="2800" dirty="0" smtClean="0"/>
              <a:t>Figure 10.15 Term Spread: Yields on 10-Year v. 90-day Treasuries</a:t>
            </a:r>
            <a:endParaRPr lang="en-US" sz="2800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41921"/>
            <a:ext cx="8845121" cy="499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47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Corporate Bonds</a:t>
            </a:r>
          </a:p>
          <a:p>
            <a:pPr lvl="1"/>
            <a:r>
              <a:rPr lang="en-US" dirty="0" smtClean="0"/>
              <a:t>Call provisions on corporate bonds</a:t>
            </a:r>
          </a:p>
          <a:p>
            <a:pPr lvl="2"/>
            <a:r>
              <a:rPr lang="en-US" sz="2800" dirty="0" smtClean="0"/>
              <a:t>Callable bonds: May be repurchased by issuer at specified call price during call period</a:t>
            </a:r>
          </a:p>
          <a:p>
            <a:pPr lvl="1"/>
            <a:r>
              <a:rPr lang="en-US" dirty="0" smtClean="0"/>
              <a:t>Convertible bonds</a:t>
            </a:r>
          </a:p>
          <a:p>
            <a:pPr lvl="2"/>
            <a:r>
              <a:rPr lang="en-US" sz="2800" dirty="0" smtClean="0"/>
              <a:t>Allow bondholder to exchange bond for specified number of common stock shares</a:t>
            </a:r>
          </a:p>
        </p:txBody>
      </p:sp>
    </p:spTree>
    <p:extLst>
      <p:ext uri="{BB962C8B-B14F-4D97-AF65-F5344CB8AC3E}">
        <p14:creationId xmlns:p14="http://schemas.microsoft.com/office/powerpoint/2010/main" val="355354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Corporate Bonds</a:t>
            </a:r>
          </a:p>
          <a:p>
            <a:pPr lvl="1"/>
            <a:r>
              <a:rPr lang="en-US" dirty="0" err="1" smtClean="0"/>
              <a:t>Puttable</a:t>
            </a:r>
            <a:r>
              <a:rPr lang="en-US" dirty="0" smtClean="0"/>
              <a:t> bonds</a:t>
            </a:r>
          </a:p>
          <a:p>
            <a:pPr lvl="2"/>
            <a:r>
              <a:rPr lang="en-US" sz="2800" dirty="0" smtClean="0"/>
              <a:t>Holder may choose to exchange for par value or to extend for given number of years</a:t>
            </a:r>
          </a:p>
          <a:p>
            <a:pPr lvl="1"/>
            <a:r>
              <a:rPr lang="en-US" dirty="0" smtClean="0"/>
              <a:t>Floating-rate bonds</a:t>
            </a:r>
          </a:p>
          <a:p>
            <a:pPr lvl="2"/>
            <a:r>
              <a:rPr lang="en-US" sz="2800" dirty="0" smtClean="0"/>
              <a:t>Coupon rates periodically reset according to specified market date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608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24400"/>
          </a:xfrm>
        </p:spPr>
        <p:txBody>
          <a:bodyPr/>
          <a:lstStyle/>
          <a:p>
            <a:r>
              <a:rPr lang="en-US" dirty="0" smtClean="0"/>
              <a:t>Preferred Stock</a:t>
            </a:r>
          </a:p>
          <a:p>
            <a:pPr lvl="1"/>
            <a:r>
              <a:rPr lang="en-US" dirty="0" smtClean="0"/>
              <a:t>Commonly pays fixed dividend</a:t>
            </a:r>
          </a:p>
          <a:p>
            <a:pPr lvl="2"/>
            <a:r>
              <a:rPr lang="en-US" sz="2800" dirty="0" smtClean="0"/>
              <a:t>Floating-rate preferred stock becoming more popular</a:t>
            </a:r>
          </a:p>
          <a:p>
            <a:pPr lvl="1"/>
            <a:r>
              <a:rPr lang="en-US" dirty="0" smtClean="0"/>
              <a:t>Dividends not normally tax-deductible</a:t>
            </a:r>
          </a:p>
          <a:p>
            <a:pPr lvl="2"/>
            <a:r>
              <a:rPr lang="en-US" sz="2800" dirty="0" smtClean="0"/>
              <a:t>Corporations that purchase other corporations’ preferred stock are taxed on only 30% of dividends received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22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9" y="152400"/>
            <a:ext cx="8549987" cy="836426"/>
          </a:xfrm>
        </p:spPr>
        <p:txBody>
          <a:bodyPr/>
          <a:lstStyle/>
          <a:p>
            <a:r>
              <a:rPr lang="en-US" dirty="0" smtClean="0"/>
              <a:t>10.1 Bond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02337" cy="4724400"/>
          </a:xfrm>
        </p:spPr>
        <p:txBody>
          <a:bodyPr/>
          <a:lstStyle/>
          <a:p>
            <a:r>
              <a:rPr lang="en-US" dirty="0" smtClean="0"/>
              <a:t>Other Domestic Issuers</a:t>
            </a:r>
          </a:p>
          <a:p>
            <a:pPr lvl="1"/>
            <a:r>
              <a:rPr lang="en-US" dirty="0" smtClean="0"/>
              <a:t>State, local governments (municipal bonds)</a:t>
            </a:r>
          </a:p>
          <a:p>
            <a:pPr lvl="1"/>
            <a:r>
              <a:rPr lang="en-US" dirty="0" smtClean="0"/>
              <a:t>Federal Home Loan Bank Board</a:t>
            </a:r>
          </a:p>
          <a:p>
            <a:pPr lvl="1"/>
            <a:r>
              <a:rPr lang="en-US" dirty="0" smtClean="0"/>
              <a:t>Farm Credit agencies</a:t>
            </a:r>
          </a:p>
          <a:p>
            <a:pPr lvl="1"/>
            <a:r>
              <a:rPr lang="en-US" dirty="0" err="1" smtClean="0"/>
              <a:t>Ginnie</a:t>
            </a:r>
            <a:r>
              <a:rPr lang="en-US" dirty="0" smtClean="0"/>
              <a:t> Mae, Fannie </a:t>
            </a:r>
            <a:r>
              <a:rPr lang="en-US" dirty="0"/>
              <a:t>M</a:t>
            </a:r>
            <a:r>
              <a:rPr lang="en-US" dirty="0" smtClean="0"/>
              <a:t>ae, Freddie Mac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0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KM Essentials 10e PPT 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KM_PPT_Ch01_11e_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654</TotalTime>
  <Words>1597</Words>
  <Application>Microsoft Office PowerPoint</Application>
  <PresentationFormat>On-screen Show (4:3)</PresentationFormat>
  <Paragraphs>249</Paragraphs>
  <Slides>51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BKM Essentials 10e PPT template</vt:lpstr>
      <vt:lpstr>BKM_PPT_Ch01_11e_NB</vt:lpstr>
      <vt:lpstr>Equation</vt:lpstr>
      <vt:lpstr>PowerPoint Presentation</vt:lpstr>
      <vt:lpstr>10.1 Bond Characteristics</vt:lpstr>
      <vt:lpstr>Figure 10.1 Prices/Yields of U.S. Treasury Bonds</vt:lpstr>
      <vt:lpstr>10.1 Bond Characteristics</vt:lpstr>
      <vt:lpstr>Figure 10.2 Listing of Corporate Bonds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10.1 Bond Characteristics</vt:lpstr>
      <vt:lpstr>Table 10.1 TIPS, Principal and Interest Payments</vt:lpstr>
      <vt:lpstr>10.2 Bond Pricing</vt:lpstr>
      <vt:lpstr>10.2 Bond Pricing: Example</vt:lpstr>
      <vt:lpstr>10.2 Bond Pricing</vt:lpstr>
      <vt:lpstr>Figure 10.3 Inverse Relationship between Bond Prices and Yields</vt:lpstr>
      <vt:lpstr>Table 10.2 Bond Prices at Different Interest Rates</vt:lpstr>
      <vt:lpstr>10.2 Bond Pricing</vt:lpstr>
      <vt:lpstr>Spreadsheet 10.1 Valuing Bonds</vt:lpstr>
      <vt:lpstr>10.3 Bond Yields</vt:lpstr>
      <vt:lpstr>Spreadsheet 10.2 Finding Yield to Maturity</vt:lpstr>
      <vt:lpstr>10.3 Bond Yields</vt:lpstr>
      <vt:lpstr>Figure 10.4 Bond Prices: Callable and Straight Debt</vt:lpstr>
      <vt:lpstr>10.3 Bond Yields</vt:lpstr>
      <vt:lpstr>Figure 10.5 Growth of Invested Funds</vt:lpstr>
      <vt:lpstr>10.4 Bond Prices Over Time</vt:lpstr>
      <vt:lpstr>Figure 10.6 Price Paths of Coupon Bonds in Case of Constant Market Interest Rates</vt:lpstr>
      <vt:lpstr>10.4 Bond Prices Over Time</vt:lpstr>
      <vt:lpstr>Figure 10.7 Price of 30-Year Zero-Coupon Bond over Time at Yield to Maturity of 10%</vt:lpstr>
      <vt:lpstr>10.4 Bond Prices Over Time</vt:lpstr>
      <vt:lpstr>10.5 Default Risk and Bond Pricing</vt:lpstr>
      <vt:lpstr>Figure 10.8 Bond Rating Classes</vt:lpstr>
      <vt:lpstr>10.5 Default Risk and Bond Pricing</vt:lpstr>
      <vt:lpstr>10.5 Default Risk and Bond Pricing</vt:lpstr>
      <vt:lpstr>Table 10.3 Financial Ratios and Default Risk</vt:lpstr>
      <vt:lpstr>10.5 Default Risk and Bond Pricing</vt:lpstr>
      <vt:lpstr>10.5 Default Risk and Bond Pricing</vt:lpstr>
      <vt:lpstr>10.5 Default Risk and Bond Pricing</vt:lpstr>
      <vt:lpstr>Figure 10.9 Callable Bond: Apple</vt:lpstr>
      <vt:lpstr>Figure 10.10 Yield Spreads among Corporate Bonds</vt:lpstr>
      <vt:lpstr>10.5 Default Risk and Bond Pricing</vt:lpstr>
      <vt:lpstr>Figure 10.11  Prices of CDS, Greece</vt:lpstr>
      <vt:lpstr>10.6 The Yield Curve</vt:lpstr>
      <vt:lpstr>Figure 10.12 Treasury Yield Curve</vt:lpstr>
      <vt:lpstr>Figure 10.13 Returns to Two 2-Year Investment Strategies</vt:lpstr>
      <vt:lpstr>10.6 The Yield Curve</vt:lpstr>
      <vt:lpstr>10.6 The Yield Curve</vt:lpstr>
      <vt:lpstr>Figure 10.14 Illustrative Yield Curves</vt:lpstr>
      <vt:lpstr>Figure 10.15 Term Spread: Yields on 10-Year v. 90-day Treasuries</vt:lpstr>
    </vt:vector>
  </TitlesOfParts>
  <Company>Saint Vincent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Racculia, Nicholas</dc:creator>
  <cp:lastModifiedBy>Administrator</cp:lastModifiedBy>
  <cp:revision>58</cp:revision>
  <dcterms:created xsi:type="dcterms:W3CDTF">2015-05-12T21:54:55Z</dcterms:created>
  <dcterms:modified xsi:type="dcterms:W3CDTF">2018-08-27T19:04:04Z</dcterms:modified>
</cp:coreProperties>
</file>