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0" r:id="rId2"/>
  </p:sldMasterIdLst>
  <p:notesMasterIdLst>
    <p:notesMasterId r:id="rId36"/>
  </p:notesMasterIdLst>
  <p:handoutMasterIdLst>
    <p:handoutMasterId r:id="rId37"/>
  </p:handout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88" r:id="rId14"/>
    <p:sldId id="289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66"/>
    <a:srgbClr val="14BEFF"/>
    <a:srgbClr val="A3A3A3"/>
    <a:srgbClr val="828282"/>
    <a:srgbClr val="3A3A3A"/>
    <a:srgbClr val="A0E6FF"/>
    <a:srgbClr val="14B9FF"/>
    <a:srgbClr val="000000"/>
    <a:srgbClr val="8CDCFF"/>
    <a:srgbClr val="6ED7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5" autoAdjust="0"/>
    <p:restoredTop sz="94599" autoAdjust="0"/>
  </p:normalViewPr>
  <p:slideViewPr>
    <p:cSldViewPr>
      <p:cViewPr>
        <p:scale>
          <a:sx n="77" d="100"/>
          <a:sy n="77" d="100"/>
        </p:scale>
        <p:origin x="-2604" y="-11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7" d="100"/>
          <a:sy n="87" d="100"/>
        </p:scale>
        <p:origin x="-894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8.8141294838145201E-2"/>
          <c:y val="5.6030183727034097E-2"/>
          <c:w val="0.83951027996500405"/>
          <c:h val="0.804841790609507"/>
        </c:manualLayout>
      </c:layout>
      <c:scatterChart>
        <c:scatterStyle val="lineMarker"/>
        <c:varyColors val="0"/>
        <c:ser>
          <c:idx val="0"/>
          <c:order val="0"/>
          <c:tx>
            <c:strRef>
              <c:f>'Fig 13.3,13.8'!$E$2</c:f>
              <c:strCache>
                <c:ptCount val="1"/>
                <c:pt idx="0">
                  <c:v>Treasury yield</c:v>
                </c:pt>
              </c:strCache>
            </c:strRef>
          </c:tx>
          <c:spPr>
            <a:ln w="31750">
              <a:prstDash val="solid"/>
            </a:ln>
          </c:spPr>
          <c:marker>
            <c:symbol val="none"/>
          </c:marker>
          <c:xVal>
            <c:numRef>
              <c:f>'Fig 13.3,13.8'!$D$3:$D$61</c:f>
              <c:numCache>
                <c:formatCode>General</c:formatCode>
                <c:ptCount val="59"/>
                <c:pt idx="0">
                  <c:v>1955</c:v>
                </c:pt>
                <c:pt idx="1">
                  <c:v>1956</c:v>
                </c:pt>
                <c:pt idx="2">
                  <c:v>1957</c:v>
                </c:pt>
                <c:pt idx="3">
                  <c:v>1958</c:v>
                </c:pt>
                <c:pt idx="4">
                  <c:v>1959</c:v>
                </c:pt>
                <c:pt idx="5">
                  <c:v>1960</c:v>
                </c:pt>
                <c:pt idx="6">
                  <c:v>1961</c:v>
                </c:pt>
                <c:pt idx="7">
                  <c:v>1962</c:v>
                </c:pt>
                <c:pt idx="8">
                  <c:v>1963</c:v>
                </c:pt>
                <c:pt idx="9">
                  <c:v>1964</c:v>
                </c:pt>
                <c:pt idx="10">
                  <c:v>1965</c:v>
                </c:pt>
                <c:pt idx="11">
                  <c:v>1966</c:v>
                </c:pt>
                <c:pt idx="12">
                  <c:v>1967</c:v>
                </c:pt>
                <c:pt idx="13">
                  <c:v>1968</c:v>
                </c:pt>
                <c:pt idx="14">
                  <c:v>1969</c:v>
                </c:pt>
                <c:pt idx="15">
                  <c:v>1970</c:v>
                </c:pt>
                <c:pt idx="16">
                  <c:v>1971</c:v>
                </c:pt>
                <c:pt idx="17">
                  <c:v>1972</c:v>
                </c:pt>
                <c:pt idx="18">
                  <c:v>1973</c:v>
                </c:pt>
                <c:pt idx="19">
                  <c:v>1974</c:v>
                </c:pt>
                <c:pt idx="20">
                  <c:v>1975</c:v>
                </c:pt>
                <c:pt idx="21">
                  <c:v>1976</c:v>
                </c:pt>
                <c:pt idx="22">
                  <c:v>1977</c:v>
                </c:pt>
                <c:pt idx="23">
                  <c:v>1978</c:v>
                </c:pt>
                <c:pt idx="24">
                  <c:v>1979</c:v>
                </c:pt>
                <c:pt idx="25">
                  <c:v>1980</c:v>
                </c:pt>
                <c:pt idx="26">
                  <c:v>1981</c:v>
                </c:pt>
                <c:pt idx="27">
                  <c:v>1982</c:v>
                </c:pt>
                <c:pt idx="28">
                  <c:v>1983</c:v>
                </c:pt>
                <c:pt idx="29">
                  <c:v>1984</c:v>
                </c:pt>
                <c:pt idx="30">
                  <c:v>1985</c:v>
                </c:pt>
                <c:pt idx="31">
                  <c:v>1986</c:v>
                </c:pt>
                <c:pt idx="32">
                  <c:v>1987</c:v>
                </c:pt>
                <c:pt idx="33">
                  <c:v>1988</c:v>
                </c:pt>
                <c:pt idx="34">
                  <c:v>1989</c:v>
                </c:pt>
                <c:pt idx="35">
                  <c:v>1990</c:v>
                </c:pt>
                <c:pt idx="36">
                  <c:v>1991</c:v>
                </c:pt>
                <c:pt idx="37">
                  <c:v>1992</c:v>
                </c:pt>
                <c:pt idx="38">
                  <c:v>1993</c:v>
                </c:pt>
                <c:pt idx="39">
                  <c:v>1994</c:v>
                </c:pt>
                <c:pt idx="40">
                  <c:v>1995</c:v>
                </c:pt>
                <c:pt idx="41">
                  <c:v>1996</c:v>
                </c:pt>
                <c:pt idx="42">
                  <c:v>1997</c:v>
                </c:pt>
                <c:pt idx="43">
                  <c:v>1998</c:v>
                </c:pt>
                <c:pt idx="44">
                  <c:v>1999</c:v>
                </c:pt>
                <c:pt idx="45">
                  <c:v>2000</c:v>
                </c:pt>
                <c:pt idx="46">
                  <c:v>2001</c:v>
                </c:pt>
                <c:pt idx="47">
                  <c:v>2002</c:v>
                </c:pt>
                <c:pt idx="48">
                  <c:v>2003</c:v>
                </c:pt>
                <c:pt idx="49">
                  <c:v>2004</c:v>
                </c:pt>
                <c:pt idx="50">
                  <c:v>2005</c:v>
                </c:pt>
                <c:pt idx="51">
                  <c:v>2006</c:v>
                </c:pt>
                <c:pt idx="52">
                  <c:v>2007</c:v>
                </c:pt>
                <c:pt idx="53">
                  <c:v>2008</c:v>
                </c:pt>
                <c:pt idx="54">
                  <c:v>2009</c:v>
                </c:pt>
                <c:pt idx="55">
                  <c:v>2010</c:v>
                </c:pt>
                <c:pt idx="56">
                  <c:v>2011</c:v>
                </c:pt>
                <c:pt idx="57">
                  <c:v>2012</c:v>
                </c:pt>
                <c:pt idx="58">
                  <c:v>2013</c:v>
                </c:pt>
              </c:numCache>
            </c:numRef>
          </c:xVal>
          <c:yVal>
            <c:numRef>
              <c:f>'Fig 13.3,13.8'!$E$3:$E$61</c:f>
              <c:numCache>
                <c:formatCode>0.00%</c:formatCode>
                <c:ptCount val="59"/>
                <c:pt idx="0">
                  <c:v>2.8199999999999999E-2</c:v>
                </c:pt>
                <c:pt idx="1">
                  <c:v>3.1800000000000002E-2</c:v>
                </c:pt>
                <c:pt idx="2">
                  <c:v>3.6499999999999998E-2</c:v>
                </c:pt>
                <c:pt idx="3">
                  <c:v>3.32E-2</c:v>
                </c:pt>
                <c:pt idx="4">
                  <c:v>4.3299999999999998E-2</c:v>
                </c:pt>
                <c:pt idx="5">
                  <c:v>4.1200000000000001E-2</c:v>
                </c:pt>
                <c:pt idx="6">
                  <c:v>3.8800000000000001E-2</c:v>
                </c:pt>
                <c:pt idx="7">
                  <c:v>3.95E-2</c:v>
                </c:pt>
                <c:pt idx="8">
                  <c:v>0.04</c:v>
                </c:pt>
                <c:pt idx="9">
                  <c:v>4.19E-2</c:v>
                </c:pt>
                <c:pt idx="10">
                  <c:v>4.2799999999999998E-2</c:v>
                </c:pt>
                <c:pt idx="11">
                  <c:v>4.9200000000000001E-2</c:v>
                </c:pt>
                <c:pt idx="12">
                  <c:v>5.0700000000000002E-2</c:v>
                </c:pt>
                <c:pt idx="13">
                  <c:v>5.6500000000000002E-2</c:v>
                </c:pt>
                <c:pt idx="14">
                  <c:v>6.6699999999999995E-2</c:v>
                </c:pt>
                <c:pt idx="15">
                  <c:v>7.3499999999999996E-2</c:v>
                </c:pt>
                <c:pt idx="16">
                  <c:v>6.1600000000000002E-2</c:v>
                </c:pt>
                <c:pt idx="17">
                  <c:v>6.2100000000000002E-2</c:v>
                </c:pt>
                <c:pt idx="18">
                  <c:v>6.8400000000000002E-2</c:v>
                </c:pt>
                <c:pt idx="19">
                  <c:v>7.5600000000000001E-2</c:v>
                </c:pt>
                <c:pt idx="20">
                  <c:v>7.9899999999999999E-2</c:v>
                </c:pt>
                <c:pt idx="21">
                  <c:v>7.6100000000000001E-2</c:v>
                </c:pt>
                <c:pt idx="22">
                  <c:v>7.4200000000000002E-2</c:v>
                </c:pt>
                <c:pt idx="23">
                  <c:v>8.4099999999999994E-2</c:v>
                </c:pt>
                <c:pt idx="24">
                  <c:v>9.4399999999999998E-2</c:v>
                </c:pt>
                <c:pt idx="25">
                  <c:v>0.11459999999999999</c:v>
                </c:pt>
                <c:pt idx="26">
                  <c:v>0.1391</c:v>
                </c:pt>
                <c:pt idx="27">
                  <c:v>0.13</c:v>
                </c:pt>
                <c:pt idx="28">
                  <c:v>0.111</c:v>
                </c:pt>
                <c:pt idx="29">
                  <c:v>0.1244</c:v>
                </c:pt>
                <c:pt idx="30">
                  <c:v>0.1062</c:v>
                </c:pt>
                <c:pt idx="31">
                  <c:v>7.6799999999999993E-2</c:v>
                </c:pt>
                <c:pt idx="32">
                  <c:v>8.3900000000000002E-2</c:v>
                </c:pt>
                <c:pt idx="33">
                  <c:v>8.8499999999999995E-2</c:v>
                </c:pt>
                <c:pt idx="34">
                  <c:v>8.4900000000000003E-2</c:v>
                </c:pt>
                <c:pt idx="35">
                  <c:v>8.5500000000000007E-2</c:v>
                </c:pt>
                <c:pt idx="36">
                  <c:v>7.8600000000000003E-2</c:v>
                </c:pt>
                <c:pt idx="37">
                  <c:v>7.0099999999999996E-2</c:v>
                </c:pt>
                <c:pt idx="38">
                  <c:v>5.8700000000000002E-2</c:v>
                </c:pt>
                <c:pt idx="39">
                  <c:v>7.0900000000000005E-2</c:v>
                </c:pt>
                <c:pt idx="40">
                  <c:v>6.5699999999999995E-2</c:v>
                </c:pt>
                <c:pt idx="41">
                  <c:v>6.4399999999999999E-2</c:v>
                </c:pt>
                <c:pt idx="42">
                  <c:v>6.3500000000000001E-2</c:v>
                </c:pt>
                <c:pt idx="43">
                  <c:v>5.2600000000000001E-2</c:v>
                </c:pt>
                <c:pt idx="44">
                  <c:v>5.6500000000000002E-2</c:v>
                </c:pt>
                <c:pt idx="45">
                  <c:v>6.0299999999999999E-2</c:v>
                </c:pt>
                <c:pt idx="46">
                  <c:v>5.0200000000000002E-2</c:v>
                </c:pt>
                <c:pt idx="47">
                  <c:v>4.6100000000000002E-2</c:v>
                </c:pt>
                <c:pt idx="48">
                  <c:v>4.0099999999999997E-2</c:v>
                </c:pt>
                <c:pt idx="49">
                  <c:v>4.2700000000000002E-2</c:v>
                </c:pt>
                <c:pt idx="50">
                  <c:v>4.2900000000000001E-2</c:v>
                </c:pt>
                <c:pt idx="51">
                  <c:v>4.8000000000000001E-2</c:v>
                </c:pt>
                <c:pt idx="52">
                  <c:v>4.6300000000000001E-2</c:v>
                </c:pt>
                <c:pt idx="53">
                  <c:v>3.6600000000000001E-2</c:v>
                </c:pt>
                <c:pt idx="54">
                  <c:v>3.2599999999999997E-2</c:v>
                </c:pt>
                <c:pt idx="55">
                  <c:v>3.2199999999999999E-2</c:v>
                </c:pt>
                <c:pt idx="56">
                  <c:v>2.7799999999999998E-2</c:v>
                </c:pt>
                <c:pt idx="57">
                  <c:v>1.8249999999999999E-2</c:v>
                </c:pt>
                <c:pt idx="58">
                  <c:v>2.3508000000000001E-2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'Fig 13.3,13.8'!$F$2</c:f>
              <c:strCache>
                <c:ptCount val="1"/>
                <c:pt idx="0">
                  <c:v>Earnings yield</c:v>
                </c:pt>
              </c:strCache>
            </c:strRef>
          </c:tx>
          <c:spPr>
            <a:ln w="31750"/>
          </c:spPr>
          <c:marker>
            <c:symbol val="none"/>
          </c:marker>
          <c:xVal>
            <c:numRef>
              <c:f>'Fig 13.3,13.8'!$D$3:$D$61</c:f>
              <c:numCache>
                <c:formatCode>General</c:formatCode>
                <c:ptCount val="59"/>
                <c:pt idx="0">
                  <c:v>1955</c:v>
                </c:pt>
                <c:pt idx="1">
                  <c:v>1956</c:v>
                </c:pt>
                <c:pt idx="2">
                  <c:v>1957</c:v>
                </c:pt>
                <c:pt idx="3">
                  <c:v>1958</c:v>
                </c:pt>
                <c:pt idx="4">
                  <c:v>1959</c:v>
                </c:pt>
                <c:pt idx="5">
                  <c:v>1960</c:v>
                </c:pt>
                <c:pt idx="6">
                  <c:v>1961</c:v>
                </c:pt>
                <c:pt idx="7">
                  <c:v>1962</c:v>
                </c:pt>
                <c:pt idx="8">
                  <c:v>1963</c:v>
                </c:pt>
                <c:pt idx="9">
                  <c:v>1964</c:v>
                </c:pt>
                <c:pt idx="10">
                  <c:v>1965</c:v>
                </c:pt>
                <c:pt idx="11">
                  <c:v>1966</c:v>
                </c:pt>
                <c:pt idx="12">
                  <c:v>1967</c:v>
                </c:pt>
                <c:pt idx="13">
                  <c:v>1968</c:v>
                </c:pt>
                <c:pt idx="14">
                  <c:v>1969</c:v>
                </c:pt>
                <c:pt idx="15">
                  <c:v>1970</c:v>
                </c:pt>
                <c:pt idx="16">
                  <c:v>1971</c:v>
                </c:pt>
                <c:pt idx="17">
                  <c:v>1972</c:v>
                </c:pt>
                <c:pt idx="18">
                  <c:v>1973</c:v>
                </c:pt>
                <c:pt idx="19">
                  <c:v>1974</c:v>
                </c:pt>
                <c:pt idx="20">
                  <c:v>1975</c:v>
                </c:pt>
                <c:pt idx="21">
                  <c:v>1976</c:v>
                </c:pt>
                <c:pt idx="22">
                  <c:v>1977</c:v>
                </c:pt>
                <c:pt idx="23">
                  <c:v>1978</c:v>
                </c:pt>
                <c:pt idx="24">
                  <c:v>1979</c:v>
                </c:pt>
                <c:pt idx="25">
                  <c:v>1980</c:v>
                </c:pt>
                <c:pt idx="26">
                  <c:v>1981</c:v>
                </c:pt>
                <c:pt idx="27">
                  <c:v>1982</c:v>
                </c:pt>
                <c:pt idx="28">
                  <c:v>1983</c:v>
                </c:pt>
                <c:pt idx="29">
                  <c:v>1984</c:v>
                </c:pt>
                <c:pt idx="30">
                  <c:v>1985</c:v>
                </c:pt>
                <c:pt idx="31">
                  <c:v>1986</c:v>
                </c:pt>
                <c:pt idx="32">
                  <c:v>1987</c:v>
                </c:pt>
                <c:pt idx="33">
                  <c:v>1988</c:v>
                </c:pt>
                <c:pt idx="34">
                  <c:v>1989</c:v>
                </c:pt>
                <c:pt idx="35">
                  <c:v>1990</c:v>
                </c:pt>
                <c:pt idx="36">
                  <c:v>1991</c:v>
                </c:pt>
                <c:pt idx="37">
                  <c:v>1992</c:v>
                </c:pt>
                <c:pt idx="38">
                  <c:v>1993</c:v>
                </c:pt>
                <c:pt idx="39">
                  <c:v>1994</c:v>
                </c:pt>
                <c:pt idx="40">
                  <c:v>1995</c:v>
                </c:pt>
                <c:pt idx="41">
                  <c:v>1996</c:v>
                </c:pt>
                <c:pt idx="42">
                  <c:v>1997</c:v>
                </c:pt>
                <c:pt idx="43">
                  <c:v>1998</c:v>
                </c:pt>
                <c:pt idx="44">
                  <c:v>1999</c:v>
                </c:pt>
                <c:pt idx="45">
                  <c:v>2000</c:v>
                </c:pt>
                <c:pt idx="46">
                  <c:v>2001</c:v>
                </c:pt>
                <c:pt idx="47">
                  <c:v>2002</c:v>
                </c:pt>
                <c:pt idx="48">
                  <c:v>2003</c:v>
                </c:pt>
                <c:pt idx="49">
                  <c:v>2004</c:v>
                </c:pt>
                <c:pt idx="50">
                  <c:v>2005</c:v>
                </c:pt>
                <c:pt idx="51">
                  <c:v>2006</c:v>
                </c:pt>
                <c:pt idx="52">
                  <c:v>2007</c:v>
                </c:pt>
                <c:pt idx="53">
                  <c:v>2008</c:v>
                </c:pt>
                <c:pt idx="54">
                  <c:v>2009</c:v>
                </c:pt>
                <c:pt idx="55">
                  <c:v>2010</c:v>
                </c:pt>
                <c:pt idx="56">
                  <c:v>2011</c:v>
                </c:pt>
                <c:pt idx="57">
                  <c:v>2012</c:v>
                </c:pt>
                <c:pt idx="58">
                  <c:v>2013</c:v>
                </c:pt>
              </c:numCache>
            </c:numRef>
          </c:xVal>
          <c:yVal>
            <c:numRef>
              <c:f>'Fig 13.3,13.8'!$F$3:$F$61</c:f>
              <c:numCache>
                <c:formatCode>0.00%</c:formatCode>
                <c:ptCount val="59"/>
                <c:pt idx="0">
                  <c:v>7.9500000000000001E-2</c:v>
                </c:pt>
                <c:pt idx="1">
                  <c:v>7.5499999999999998E-2</c:v>
                </c:pt>
                <c:pt idx="2">
                  <c:v>7.8899999999999998E-2</c:v>
                </c:pt>
                <c:pt idx="3">
                  <c:v>6.2300000000000001E-2</c:v>
                </c:pt>
                <c:pt idx="4">
                  <c:v>5.7799999999999997E-2</c:v>
                </c:pt>
                <c:pt idx="5">
                  <c:v>5.8999999999999997E-2</c:v>
                </c:pt>
                <c:pt idx="6">
                  <c:v>4.6199999999999998E-2</c:v>
                </c:pt>
                <c:pt idx="7">
                  <c:v>5.8200000000000002E-2</c:v>
                </c:pt>
                <c:pt idx="8">
                  <c:v>5.5E-2</c:v>
                </c:pt>
                <c:pt idx="9">
                  <c:v>5.3199999999999997E-2</c:v>
                </c:pt>
                <c:pt idx="10">
                  <c:v>5.5899999999999998E-2</c:v>
                </c:pt>
                <c:pt idx="11">
                  <c:v>6.6299999999999998E-2</c:v>
                </c:pt>
                <c:pt idx="12">
                  <c:v>5.7299999999999997E-2</c:v>
                </c:pt>
                <c:pt idx="13">
                  <c:v>5.67E-2</c:v>
                </c:pt>
                <c:pt idx="14">
                  <c:v>6.08E-2</c:v>
                </c:pt>
                <c:pt idx="15">
                  <c:v>6.4500000000000002E-2</c:v>
                </c:pt>
                <c:pt idx="16">
                  <c:v>5.4100000000000002E-2</c:v>
                </c:pt>
                <c:pt idx="17">
                  <c:v>5.5E-2</c:v>
                </c:pt>
                <c:pt idx="18">
                  <c:v>7.1199999999999999E-2</c:v>
                </c:pt>
                <c:pt idx="19">
                  <c:v>0.1159</c:v>
                </c:pt>
                <c:pt idx="20">
                  <c:v>9.1499999999999998E-2</c:v>
                </c:pt>
                <c:pt idx="21">
                  <c:v>8.8999999999999996E-2</c:v>
                </c:pt>
                <c:pt idx="22">
                  <c:v>0.1079</c:v>
                </c:pt>
                <c:pt idx="23">
                  <c:v>0.1203</c:v>
                </c:pt>
                <c:pt idx="24">
                  <c:v>0.1346</c:v>
                </c:pt>
                <c:pt idx="25">
                  <c:v>0.12659999999999999</c:v>
                </c:pt>
                <c:pt idx="26">
                  <c:v>0.1196</c:v>
                </c:pt>
                <c:pt idx="27">
                  <c:v>0.11600000000000001</c:v>
                </c:pt>
                <c:pt idx="28">
                  <c:v>8.0299999999999996E-2</c:v>
                </c:pt>
                <c:pt idx="29">
                  <c:v>0.1002</c:v>
                </c:pt>
                <c:pt idx="30">
                  <c:v>8.1199999999999994E-2</c:v>
                </c:pt>
                <c:pt idx="31">
                  <c:v>6.0900000000000003E-2</c:v>
                </c:pt>
                <c:pt idx="32">
                  <c:v>5.4800000000000001E-2</c:v>
                </c:pt>
                <c:pt idx="33">
                  <c:v>8.0100000000000005E-2</c:v>
                </c:pt>
                <c:pt idx="34">
                  <c:v>7.4099999999999999E-2</c:v>
                </c:pt>
                <c:pt idx="35">
                  <c:v>6.4699999999999994E-2</c:v>
                </c:pt>
                <c:pt idx="36">
                  <c:v>4.7899999999999998E-2</c:v>
                </c:pt>
                <c:pt idx="37">
                  <c:v>4.2200000000000001E-2</c:v>
                </c:pt>
                <c:pt idx="38">
                  <c:v>4.4600000000000001E-2</c:v>
                </c:pt>
                <c:pt idx="39">
                  <c:v>5.8299999999999998E-2</c:v>
                </c:pt>
                <c:pt idx="40">
                  <c:v>6.0900000000000003E-2</c:v>
                </c:pt>
                <c:pt idx="41">
                  <c:v>5.2400000000000002E-2</c:v>
                </c:pt>
                <c:pt idx="42">
                  <c:v>4.5699999999999998E-2</c:v>
                </c:pt>
                <c:pt idx="43">
                  <c:v>3.4599999999999999E-2</c:v>
                </c:pt>
                <c:pt idx="44">
                  <c:v>3.1699999999999999E-2</c:v>
                </c:pt>
                <c:pt idx="45">
                  <c:v>3.6299999999999999E-2</c:v>
                </c:pt>
                <c:pt idx="46">
                  <c:v>2.9499999999999998E-2</c:v>
                </c:pt>
                <c:pt idx="47">
                  <c:v>2.92E-2</c:v>
                </c:pt>
                <c:pt idx="48">
                  <c:v>3.8399999999999997E-2</c:v>
                </c:pt>
                <c:pt idx="49">
                  <c:v>4.8899999999999999E-2</c:v>
                </c:pt>
                <c:pt idx="50">
                  <c:v>5.3600000000000002E-2</c:v>
                </c:pt>
                <c:pt idx="51">
                  <c:v>5.7799999999999997E-2</c:v>
                </c:pt>
                <c:pt idx="52">
                  <c:v>5.2900000000000003E-2</c:v>
                </c:pt>
                <c:pt idx="53">
                  <c:v>3.5400000000000001E-2</c:v>
                </c:pt>
                <c:pt idx="54">
                  <c:v>1.8599999999999998E-2</c:v>
                </c:pt>
                <c:pt idx="55">
                  <c:v>6.0400000000000002E-2</c:v>
                </c:pt>
                <c:pt idx="56">
                  <c:v>6.7199999999999996E-2</c:v>
                </c:pt>
                <c:pt idx="57">
                  <c:v>6.2024999999999997E-2</c:v>
                </c:pt>
                <c:pt idx="58">
                  <c:v>5.57E-2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4884096"/>
        <c:axId val="64885888"/>
      </c:scatterChart>
      <c:valAx>
        <c:axId val="64884096"/>
        <c:scaling>
          <c:orientation val="minMax"/>
          <c:max val="2014"/>
          <c:min val="1955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/>
            </a:pPr>
            <a:endParaRPr lang="en-US"/>
          </a:p>
        </c:txPr>
        <c:crossAx val="64885888"/>
        <c:crosses val="autoZero"/>
        <c:crossBetween val="midCat"/>
        <c:majorUnit val="3"/>
      </c:valAx>
      <c:valAx>
        <c:axId val="64885888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crossAx val="64884096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65026268591425995"/>
          <c:y val="0.161653178769321"/>
          <c:w val="0.26223731408573903"/>
          <c:h val="0.1674343832021"/>
        </c:manualLayout>
      </c:layout>
      <c:overlay val="0"/>
      <c:spPr>
        <a:ln>
          <a:solidFill>
            <a:sysClr val="windowText" lastClr="000000"/>
          </a:solidFill>
        </a:ln>
      </c:spPr>
    </c:legend>
    <c:plotVisOnly val="1"/>
    <c:dispBlanksAs val="gap"/>
    <c:showDLblsOverMax val="0"/>
  </c:chart>
  <c:txPr>
    <a:bodyPr/>
    <a:lstStyle/>
    <a:p>
      <a:pPr>
        <a:defRPr sz="1600"/>
      </a:pPr>
      <a:endParaRPr lang="en-US"/>
    </a:p>
  </c:txPr>
  <c:externalData r:id="rId2">
    <c:autoUpdate val="0"/>
  </c:externalData>
  <c:userShapes r:id="rId3"/>
</c:chartSpac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1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8590477" cy="4904762"/>
        </a:xfrm>
        <a:prstGeom xmlns:a="http://schemas.openxmlformats.org/drawingml/2006/main" prst="rect">
          <a:avLst/>
        </a:prstGeom>
      </cdr:spPr>
    </cdr:pic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D8F94D-38D2-4693-A9A7-78A09C919C16}" type="datetimeFigureOut">
              <a:rPr lang="en-US" smtClean="0"/>
              <a:t>8/28/2018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552810-DC70-4E96-BC3C-DB3D3AF0AC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604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F63588-EB0F-465F-92AC-4CF585413BD4}" type="datetimeFigureOut">
              <a:rPr lang="en-US" smtClean="0"/>
              <a:t>8/28/2018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ACEA5F-E44E-4B30-86AE-751D093941F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81829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0" y="3962400"/>
            <a:ext cx="9144000" cy="1660962"/>
          </a:xfrm>
          <a:prstGeom prst="rect">
            <a:avLst/>
          </a:prstGeom>
          <a:solidFill>
            <a:schemeClr val="accent5">
              <a:lumMod val="40000"/>
              <a:lumOff val="6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0" y="1544540"/>
            <a:ext cx="9144000" cy="1351060"/>
          </a:xfrm>
          <a:prstGeom prst="rect">
            <a:avLst/>
          </a:prstGeom>
          <a:solidFill>
            <a:srgbClr val="3A3A3A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304800" y="1295400"/>
            <a:ext cx="1864230" cy="18288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2286000" y="1295400"/>
            <a:ext cx="6553200" cy="1828800"/>
          </a:xfrm>
          <a:prstGeom prst="rect">
            <a:avLst/>
          </a:prstGeom>
          <a:solidFill>
            <a:srgbClr val="14B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478974" y="1408978"/>
            <a:ext cx="6207826" cy="1601643"/>
          </a:xfrm>
        </p:spPr>
        <p:txBody>
          <a:bodyPr anchor="b">
            <a:noAutofit/>
          </a:bodyPr>
          <a:lstStyle>
            <a:lvl1pPr>
              <a:defRPr sz="4400" b="0" cap="none" baseline="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4068981"/>
            <a:ext cx="7004462" cy="14478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SzPct val="85000"/>
              <a:buFont typeface="Arial" pitchFamily="34" charset="0"/>
              <a:buNone/>
              <a:defRPr lang="en-US" sz="2800" i="0" kern="1200" dirty="0">
                <a:solidFill>
                  <a:srgbClr val="08425C"/>
                </a:solidFill>
                <a:latin typeface="Helvetica" pitchFamily="34" charset="0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Bodie, Kane, and Marcus</a:t>
            </a:r>
          </a:p>
          <a:p>
            <a:r>
              <a:rPr lang="en-US" i="1" dirty="0" smtClean="0"/>
              <a:t>Essentials of Investments</a:t>
            </a:r>
          </a:p>
          <a:p>
            <a:r>
              <a:rPr lang="en-US" i="0" dirty="0" smtClean="0"/>
              <a:t>Eleventh Edition</a:t>
            </a:r>
            <a:endParaRPr lang="en-US" i="1" dirty="0" smtClean="0"/>
          </a:p>
        </p:txBody>
      </p:sp>
      <p:cxnSp>
        <p:nvCxnSpPr>
          <p:cNvPr id="5" name="Straight Connector 4"/>
          <p:cNvCxnSpPr/>
          <p:nvPr userDrawn="1"/>
        </p:nvCxnSpPr>
        <p:spPr>
          <a:xfrm flipH="1">
            <a:off x="152400" y="1143000"/>
            <a:ext cx="8915400" cy="0"/>
          </a:xfrm>
          <a:prstGeom prst="line">
            <a:avLst/>
          </a:prstGeom>
          <a:ln w="57150">
            <a:solidFill>
              <a:srgbClr val="A0E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181100" y="1131125"/>
            <a:ext cx="0" cy="2148840"/>
          </a:xfrm>
          <a:prstGeom prst="line">
            <a:avLst/>
          </a:prstGeom>
          <a:ln w="57150">
            <a:solidFill>
              <a:srgbClr val="A0E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 flipH="1" flipV="1">
            <a:off x="157350" y="3255030"/>
            <a:ext cx="2011680" cy="0"/>
          </a:xfrm>
          <a:prstGeom prst="line">
            <a:avLst/>
          </a:prstGeom>
          <a:ln w="57150">
            <a:solidFill>
              <a:srgbClr val="A0E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578922" y="1344485"/>
            <a:ext cx="137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+mj-lt"/>
              </a:rPr>
              <a:t>Chapter</a:t>
            </a:r>
            <a:endParaRPr lang="en-US" sz="2000" b="1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 userDrawn="1"/>
        </p:nvSpPr>
        <p:spPr bwMode="auto">
          <a:xfrm>
            <a:off x="0" y="188688"/>
            <a:ext cx="8305800" cy="1066800"/>
          </a:xfrm>
          <a:prstGeom prst="rect">
            <a:avLst/>
          </a:prstGeom>
          <a:solidFill>
            <a:srgbClr val="E9D2D7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>
            <a:lvl1pPr>
              <a:defRPr>
                <a:solidFill>
                  <a:srgbClr val="25406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7116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1600"/>
            <a:ext cx="3008313" cy="857250"/>
          </a:xfrm>
        </p:spPr>
        <p:txBody>
          <a:bodyPr anchor="b"/>
          <a:lstStyle>
            <a:lvl1pPr algn="l"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255488"/>
            <a:ext cx="5111750" cy="4870675"/>
          </a:xfrm>
        </p:spPr>
        <p:txBody>
          <a:bodyPr/>
          <a:lstStyle>
            <a:lvl1pPr>
              <a:defRPr sz="3200"/>
            </a:lvl1pPr>
            <a:lvl2pPr>
              <a:buClr>
                <a:srgbClr val="C00000"/>
              </a:buClr>
              <a:defRPr sz="2800"/>
            </a:lvl2pPr>
            <a:lvl3pPr>
              <a:buClr>
                <a:srgbClr val="C00000"/>
              </a:buClr>
              <a:defRPr sz="2400"/>
            </a:lvl3pPr>
            <a:lvl4pPr>
              <a:buClr>
                <a:srgbClr val="C00000"/>
              </a:buClr>
              <a:defRPr sz="2000"/>
            </a:lvl4pPr>
            <a:lvl5pPr>
              <a:buClr>
                <a:srgbClr val="C00000"/>
              </a:buCl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286000"/>
            <a:ext cx="3008313" cy="38401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2"/>
          <p:cNvSpPr>
            <a:spLocks noChangeArrowheads="1"/>
          </p:cNvSpPr>
          <p:nvPr userDrawn="1"/>
        </p:nvSpPr>
        <p:spPr bwMode="auto">
          <a:xfrm>
            <a:off x="0" y="188688"/>
            <a:ext cx="8305800" cy="1066800"/>
          </a:xfrm>
          <a:prstGeom prst="rect">
            <a:avLst/>
          </a:prstGeom>
          <a:solidFill>
            <a:srgbClr val="E9D2D7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457200" y="152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onstantia" pitchFamily="18" charset="0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254061"/>
                </a:solidFill>
              </a:rPr>
              <a:t>Click to edit Master title style</a:t>
            </a:r>
            <a:endParaRPr lang="en-US" dirty="0">
              <a:solidFill>
                <a:srgbClr val="25406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8309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447799"/>
            <a:ext cx="5486400" cy="32797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2"/>
          <p:cNvSpPr>
            <a:spLocks noChangeArrowheads="1"/>
          </p:cNvSpPr>
          <p:nvPr userDrawn="1"/>
        </p:nvSpPr>
        <p:spPr bwMode="auto">
          <a:xfrm>
            <a:off x="0" y="188688"/>
            <a:ext cx="8305800" cy="1066800"/>
          </a:xfrm>
          <a:prstGeom prst="rect">
            <a:avLst/>
          </a:prstGeom>
          <a:solidFill>
            <a:srgbClr val="E9D2D7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457200" y="152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onstantia" pitchFamily="18" charset="0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254061"/>
                </a:solidFill>
              </a:rPr>
              <a:t>Click to edit Master title style</a:t>
            </a:r>
            <a:endParaRPr lang="en-US" dirty="0">
              <a:solidFill>
                <a:srgbClr val="25406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73965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buClr>
                <a:srgbClr val="C00000"/>
              </a:buClr>
              <a:defRPr/>
            </a:lvl1pPr>
            <a:lvl2pPr>
              <a:buClr>
                <a:srgbClr val="C00000"/>
              </a:buClr>
              <a:defRPr/>
            </a:lvl2pPr>
            <a:lvl3pPr>
              <a:buClr>
                <a:srgbClr val="C00000"/>
              </a:buClr>
              <a:defRPr/>
            </a:lvl3pPr>
            <a:lvl4pPr>
              <a:buClr>
                <a:srgbClr val="C00000"/>
              </a:buClr>
              <a:defRPr/>
            </a:lvl4pPr>
            <a:lvl5pPr>
              <a:buClr>
                <a:srgbClr val="C00000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2"/>
          <p:cNvSpPr>
            <a:spLocks noChangeArrowheads="1"/>
          </p:cNvSpPr>
          <p:nvPr userDrawn="1"/>
        </p:nvSpPr>
        <p:spPr bwMode="auto">
          <a:xfrm>
            <a:off x="0" y="188688"/>
            <a:ext cx="8305800" cy="1066800"/>
          </a:xfrm>
          <a:prstGeom prst="rect">
            <a:avLst/>
          </a:prstGeom>
          <a:solidFill>
            <a:srgbClr val="E9D2D7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5406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4778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55488"/>
            <a:ext cx="2057400" cy="4870675"/>
          </a:xfrm>
        </p:spPr>
        <p:txBody>
          <a:bodyPr vert="eaVert"/>
          <a:lstStyle>
            <a:lvl1pPr>
              <a:defRPr>
                <a:solidFill>
                  <a:sysClr val="windowText" lastClr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55488"/>
            <a:ext cx="6019800" cy="4870675"/>
          </a:xfrm>
        </p:spPr>
        <p:txBody>
          <a:bodyPr vert="eaVert"/>
          <a:lstStyle>
            <a:lvl1pPr>
              <a:buClr>
                <a:srgbClr val="C00000"/>
              </a:buClr>
              <a:defRPr/>
            </a:lvl1pPr>
            <a:lvl2pPr>
              <a:buClr>
                <a:srgbClr val="C00000"/>
              </a:buClr>
              <a:defRPr/>
            </a:lvl2pPr>
            <a:lvl3pPr>
              <a:buClr>
                <a:srgbClr val="C00000"/>
              </a:buClr>
              <a:defRPr/>
            </a:lvl3pPr>
            <a:lvl4pPr>
              <a:buClr>
                <a:srgbClr val="C00000"/>
              </a:buClr>
              <a:defRPr/>
            </a:lvl4pPr>
            <a:lvl5pPr>
              <a:buClr>
                <a:srgbClr val="C00000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2"/>
          <p:cNvSpPr>
            <a:spLocks noChangeArrowheads="1"/>
          </p:cNvSpPr>
          <p:nvPr userDrawn="1"/>
        </p:nvSpPr>
        <p:spPr bwMode="auto">
          <a:xfrm>
            <a:off x="0" y="188688"/>
            <a:ext cx="8305800" cy="1066800"/>
          </a:xfrm>
          <a:prstGeom prst="rect">
            <a:avLst/>
          </a:prstGeom>
          <a:solidFill>
            <a:srgbClr val="E9D2D7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23458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3737" y="1143000"/>
            <a:ext cx="8229600" cy="4876800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spcAft>
                <a:spcPts val="600"/>
              </a:spcAft>
              <a:buClr>
                <a:srgbClr val="BD130F"/>
              </a:buClr>
              <a:defRPr/>
            </a:lvl1pPr>
            <a:lvl2pPr>
              <a:spcBef>
                <a:spcPts val="600"/>
              </a:spcBef>
              <a:spcAft>
                <a:spcPts val="600"/>
              </a:spcAft>
              <a:buClr>
                <a:srgbClr val="BD130F"/>
              </a:buClr>
              <a:defRPr sz="2800"/>
            </a:lvl2pPr>
            <a:lvl3pPr>
              <a:spcBef>
                <a:spcPts val="600"/>
              </a:spcBef>
              <a:spcAft>
                <a:spcPts val="600"/>
              </a:spcAft>
              <a:buClr>
                <a:srgbClr val="BD130F"/>
              </a:buClr>
              <a:defRPr sz="2400"/>
            </a:lvl3pPr>
            <a:lvl4pPr>
              <a:spcBef>
                <a:spcPts val="600"/>
              </a:spcBef>
              <a:spcAft>
                <a:spcPts val="600"/>
              </a:spcAft>
              <a:buClr>
                <a:srgbClr val="BD130F"/>
              </a:buClr>
              <a:defRPr sz="2000"/>
            </a:lvl4pPr>
            <a:lvl5pPr>
              <a:spcBef>
                <a:spcPts val="600"/>
              </a:spcBef>
              <a:spcAft>
                <a:spcPts val="600"/>
              </a:spcAft>
              <a:buClr>
                <a:srgbClr val="BD130F"/>
              </a:buCl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28600" y="6513022"/>
            <a:ext cx="2895600" cy="329184"/>
          </a:xfrm>
          <a:prstGeom prst="rect">
            <a:avLst/>
          </a:prstGeom>
        </p:spPr>
        <p:txBody>
          <a:bodyPr/>
          <a:lstStyle/>
          <a:p>
            <a:fld id="{2527BE3B-A1AD-4533-AC82-542C3072038F}" type="datetimeFigureOut">
              <a:rPr lang="en-US" smtClean="0"/>
              <a:t>8/28/2018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502631"/>
            <a:ext cx="4114800" cy="32918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91400" y="6513022"/>
            <a:ext cx="1066800" cy="329184"/>
          </a:xfrm>
          <a:prstGeom prst="rect">
            <a:avLst/>
          </a:prstGeom>
        </p:spPr>
        <p:txBody>
          <a:bodyPr/>
          <a:lstStyle/>
          <a:p>
            <a:fld id="{6B3F3C93-D347-43C1-96C4-29FBAD3DA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182880"/>
          </a:xfrm>
          <a:prstGeom prst="rect">
            <a:avLst/>
          </a:prstGeom>
          <a:solidFill>
            <a:srgbClr val="14B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72737" y="990600"/>
            <a:ext cx="8991600" cy="0"/>
          </a:xfrm>
          <a:prstGeom prst="line">
            <a:avLst/>
          </a:prstGeom>
          <a:ln w="28575">
            <a:solidFill>
              <a:srgbClr val="A0E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 userDrawn="1"/>
        </p:nvSpPr>
        <p:spPr>
          <a:xfrm>
            <a:off x="0" y="6497089"/>
            <a:ext cx="9144000" cy="365760"/>
          </a:xfrm>
          <a:prstGeom prst="rect">
            <a:avLst/>
          </a:prstGeom>
          <a:solidFill>
            <a:srgbClr val="14B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7928263" y="6517871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B3F3C93-D347-43C1-96C4-29FBAD3DA734}" type="slidenum">
              <a:rPr lang="en-US" smtClean="0">
                <a:solidFill>
                  <a:srgbClr val="003366"/>
                </a:solidFill>
              </a:rPr>
              <a:pPr algn="r"/>
              <a:t>‹#›</a:t>
            </a:fld>
            <a:endParaRPr lang="en-US" dirty="0">
              <a:solidFill>
                <a:srgbClr val="003366"/>
              </a:solidFill>
            </a:endParaRPr>
          </a:p>
        </p:txBody>
      </p:sp>
      <p:sp>
        <p:nvSpPr>
          <p:cNvPr id="13" name="Footer Placeholder 4"/>
          <p:cNvSpPr txBox="1">
            <a:spLocks/>
          </p:cNvSpPr>
          <p:nvPr userDrawn="1"/>
        </p:nvSpPr>
        <p:spPr>
          <a:xfrm>
            <a:off x="0" y="6604907"/>
            <a:ext cx="9144000" cy="2530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003366"/>
                </a:solidFill>
              </a:rPr>
              <a:t>Copyright © </a:t>
            </a:r>
            <a:r>
              <a:rPr lang="en-US" dirty="0" smtClean="0">
                <a:solidFill>
                  <a:srgbClr val="003366"/>
                </a:solidFill>
              </a:rPr>
              <a:t>2019 </a:t>
            </a:r>
            <a:r>
              <a:rPr lang="en-US" dirty="0" smtClean="0">
                <a:solidFill>
                  <a:srgbClr val="003366"/>
                </a:solidFill>
              </a:rPr>
              <a:t>McGraw-Hill Education. All rights reserved. No reproduction or distribution without the prior written consent of McGraw-Hill Education.</a:t>
            </a:r>
            <a:endParaRPr lang="en-US" sz="700" dirty="0">
              <a:solidFill>
                <a:srgbClr val="0033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91933"/>
            <a:ext cx="3931920" cy="639762"/>
          </a:xfrm>
          <a:prstGeom prst="rect">
            <a:avLst/>
          </a:prstGeo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rgbClr val="0B5B7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53933"/>
            <a:ext cx="3931920" cy="3951288"/>
          </a:xfrm>
          <a:prstGeom prst="rect">
            <a:avLst/>
          </a:prstGeom>
        </p:spPr>
        <p:txBody>
          <a:bodyPr/>
          <a:lstStyle>
            <a:lvl1pPr>
              <a:buClr>
                <a:srgbClr val="BD130F"/>
              </a:buClr>
              <a:defRPr sz="2400"/>
            </a:lvl1pPr>
            <a:lvl2pPr>
              <a:buClr>
                <a:srgbClr val="BD130F"/>
              </a:buClr>
              <a:defRPr sz="2000"/>
            </a:lvl2pPr>
            <a:lvl3pPr>
              <a:buClr>
                <a:srgbClr val="BD130F"/>
              </a:buClr>
              <a:defRPr sz="1800"/>
            </a:lvl3pPr>
            <a:lvl4pPr>
              <a:buClr>
                <a:srgbClr val="BD130F"/>
              </a:buClr>
              <a:defRPr sz="1600"/>
            </a:lvl4pPr>
            <a:lvl5pPr>
              <a:buClr>
                <a:srgbClr val="BD130F"/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291933"/>
            <a:ext cx="3931920" cy="639762"/>
          </a:xfrm>
          <a:prstGeom prst="rect">
            <a:avLst/>
          </a:prstGeo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rgbClr val="0B5B7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053933"/>
            <a:ext cx="3931920" cy="3951288"/>
          </a:xfrm>
          <a:prstGeom prst="rect">
            <a:avLst/>
          </a:prstGeom>
        </p:spPr>
        <p:txBody>
          <a:bodyPr/>
          <a:lstStyle>
            <a:lvl1pPr>
              <a:buClr>
                <a:srgbClr val="BD130F"/>
              </a:buClr>
              <a:defRPr sz="2400"/>
            </a:lvl1pPr>
            <a:lvl2pPr>
              <a:buClr>
                <a:srgbClr val="BD130F"/>
              </a:buClr>
              <a:defRPr sz="2000"/>
            </a:lvl2pPr>
            <a:lvl3pPr>
              <a:buClr>
                <a:srgbClr val="BD130F"/>
              </a:buClr>
              <a:defRPr sz="1800"/>
            </a:lvl3pPr>
            <a:lvl4pPr>
              <a:buClr>
                <a:srgbClr val="BD130F"/>
              </a:buClr>
              <a:defRPr sz="1600"/>
            </a:lvl4pPr>
            <a:lvl5pPr>
              <a:buClr>
                <a:srgbClr val="BD130F"/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228600" y="6513022"/>
            <a:ext cx="2895600" cy="329184"/>
          </a:xfrm>
          <a:prstGeom prst="rect">
            <a:avLst/>
          </a:prstGeom>
        </p:spPr>
        <p:txBody>
          <a:bodyPr/>
          <a:lstStyle/>
          <a:p>
            <a:fld id="{2527BE3B-A1AD-4533-AC82-542C3072038F}" type="datetimeFigureOut">
              <a:rPr lang="en-US" smtClean="0"/>
              <a:t>8/28/2018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0" y="6502631"/>
            <a:ext cx="4114800" cy="32918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391400" y="6513022"/>
            <a:ext cx="1066800" cy="329184"/>
          </a:xfrm>
          <a:prstGeom prst="rect">
            <a:avLst/>
          </a:prstGeom>
        </p:spPr>
        <p:txBody>
          <a:bodyPr/>
          <a:lstStyle/>
          <a:p>
            <a:fld id="{6B3F3C93-D347-43C1-96C4-29FBAD3DA734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3632264"/>
            <a:ext cx="4709160" cy="794"/>
          </a:xfrm>
          <a:prstGeom prst="line">
            <a:avLst/>
          </a:prstGeom>
          <a:ln w="28575">
            <a:solidFill>
              <a:srgbClr val="A0E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>
            <a:off x="72737" y="990600"/>
            <a:ext cx="8991600" cy="0"/>
          </a:xfrm>
          <a:prstGeom prst="line">
            <a:avLst/>
          </a:prstGeom>
          <a:ln w="28575">
            <a:solidFill>
              <a:srgbClr val="A0E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 userDrawn="1"/>
        </p:nvSpPr>
        <p:spPr>
          <a:xfrm>
            <a:off x="0" y="6497089"/>
            <a:ext cx="9144000" cy="365760"/>
          </a:xfrm>
          <a:prstGeom prst="rect">
            <a:avLst/>
          </a:prstGeom>
          <a:solidFill>
            <a:srgbClr val="14B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7901145" y="6517871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B3F3C93-D347-43C1-96C4-29FBAD3DA734}" type="slidenum">
              <a:rPr lang="en-US" smtClean="0">
                <a:solidFill>
                  <a:srgbClr val="003366"/>
                </a:solidFill>
              </a:rPr>
              <a:pPr algn="r"/>
              <a:t>‹#›</a:t>
            </a:fld>
            <a:endParaRPr lang="en-US" dirty="0">
              <a:solidFill>
                <a:srgbClr val="003366"/>
              </a:solidFill>
            </a:endParaRPr>
          </a:p>
        </p:txBody>
      </p:sp>
      <p:sp>
        <p:nvSpPr>
          <p:cNvPr id="17" name="Rectangle 16"/>
          <p:cNvSpPr/>
          <p:nvPr userDrawn="1"/>
        </p:nvSpPr>
        <p:spPr>
          <a:xfrm>
            <a:off x="0" y="0"/>
            <a:ext cx="9144000" cy="182880"/>
          </a:xfrm>
          <a:prstGeom prst="rect">
            <a:avLst/>
          </a:prstGeom>
          <a:solidFill>
            <a:srgbClr val="14B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ooter Placeholder 4"/>
          <p:cNvSpPr txBox="1">
            <a:spLocks/>
          </p:cNvSpPr>
          <p:nvPr userDrawn="1"/>
        </p:nvSpPr>
        <p:spPr>
          <a:xfrm>
            <a:off x="0" y="6604907"/>
            <a:ext cx="9144000" cy="2530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003366"/>
                </a:solidFill>
              </a:rPr>
              <a:t>Copyright © 2018 McGraw-Hill Education. All rights reserved. No reproduction or distribution without the prior written consent of McGraw-Hill Education.</a:t>
            </a:r>
            <a:endParaRPr lang="en-US" sz="700" dirty="0">
              <a:solidFill>
                <a:srgbClr val="0033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-29863" y="1219200"/>
            <a:ext cx="9144000" cy="1524000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19200"/>
            <a:ext cx="7772400" cy="1470025"/>
          </a:xfrm>
        </p:spPr>
        <p:txBody>
          <a:bodyPr/>
          <a:lstStyle>
            <a:lvl1pPr>
              <a:defRPr>
                <a:solidFill>
                  <a:srgbClr val="D2F0FF"/>
                </a:solidFill>
                <a:latin typeface="Constantia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124200"/>
            <a:ext cx="6400800" cy="1600200"/>
          </a:xfrm>
        </p:spPr>
        <p:txBody>
          <a:bodyPr>
            <a:normAutofit/>
          </a:bodyPr>
          <a:lstStyle>
            <a:lvl1pPr marL="0" indent="0" algn="ctr">
              <a:buNone/>
              <a:defRPr sz="3600" b="1">
                <a:solidFill>
                  <a:srgbClr val="911E3C"/>
                </a:solidFill>
                <a:latin typeface="Cambria" panose="02040503050406030204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-1" y="6496050"/>
            <a:ext cx="9114137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000" i="1" dirty="0">
                <a:solidFill>
                  <a:prstClr val="black"/>
                </a:solidFill>
                <a:latin typeface="Arial" charset="0"/>
                <a:ea typeface="ＭＳ Ｐゴシック" charset="0"/>
              </a:rPr>
              <a:t>©</a:t>
            </a:r>
            <a:r>
              <a:rPr lang="en-US" sz="1000" i="1" dirty="0" smtClean="0">
                <a:solidFill>
                  <a:prstClr val="black"/>
                </a:solidFill>
                <a:latin typeface="Arial" charset="0"/>
                <a:ea typeface="ＭＳ Ｐゴシック" charset="0"/>
              </a:rPr>
              <a:t>2018 McGraw-Hill Education. </a:t>
            </a:r>
            <a:r>
              <a:rPr lang="en-US" sz="1100" i="1" dirty="0" smtClean="0">
                <a:solidFill>
                  <a:prstClr val="black"/>
                </a:solidFill>
                <a:latin typeface="Arial" charset="0"/>
                <a:ea typeface="ＭＳ Ｐゴシック" charset="0"/>
              </a:rPr>
              <a:t>All rights reserved. Authorized only for instructor use in the classroom.  No reproduction or further distribution permitted without the prior written consent of McGraw-Hill Education.</a:t>
            </a:r>
            <a:endParaRPr lang="en-US" sz="600" i="1" dirty="0">
              <a:solidFill>
                <a:prstClr val="black"/>
              </a:solidFill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93779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Clr>
                <a:srgbClr val="C00000"/>
              </a:buClr>
              <a:buFont typeface="Arial" pitchFamily="34" charset="0"/>
              <a:buChar char="•"/>
              <a:defRPr/>
            </a:lvl1pPr>
            <a:lvl2pPr marL="742950" indent="-285750">
              <a:buClr>
                <a:srgbClr val="C00000"/>
              </a:buClr>
              <a:buFont typeface="Arial" pitchFamily="34" charset="0"/>
              <a:buChar char="•"/>
              <a:defRPr/>
            </a:lvl2pPr>
            <a:lvl3pPr marL="1143000" indent="-228600">
              <a:buClr>
                <a:srgbClr val="C00000"/>
              </a:buClr>
              <a:buFont typeface="Arial" pitchFamily="34" charset="0"/>
              <a:buChar char="•"/>
              <a:defRPr/>
            </a:lvl3pPr>
            <a:lvl4pPr marL="1600200" indent="-228600">
              <a:buClr>
                <a:srgbClr val="C00000"/>
              </a:buClr>
              <a:buFont typeface="Arial" pitchFamily="34" charset="0"/>
              <a:buChar char="•"/>
              <a:defRPr/>
            </a:lvl4pPr>
            <a:lvl5pPr marL="2057400" indent="-228600">
              <a:buClr>
                <a:srgbClr val="C00000"/>
              </a:buClr>
              <a:buFont typeface="Arial" pitchFamily="34" charset="0"/>
              <a:buChar char="•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188688"/>
            <a:ext cx="8305800" cy="1066800"/>
          </a:xfrm>
          <a:prstGeom prst="rect">
            <a:avLst/>
          </a:prstGeom>
          <a:solidFill>
            <a:srgbClr val="E9D2D7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D2F0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>
            <a:lvl1pPr>
              <a:defRPr>
                <a:solidFill>
                  <a:srgbClr val="254061"/>
                </a:solidFill>
                <a:latin typeface="Constantia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Text Box 8"/>
          <p:cNvSpPr txBox="1">
            <a:spLocks noChangeArrowheads="1"/>
          </p:cNvSpPr>
          <p:nvPr userDrawn="1"/>
        </p:nvSpPr>
        <p:spPr bwMode="auto">
          <a:xfrm>
            <a:off x="0" y="6629400"/>
            <a:ext cx="27432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000" i="1" dirty="0">
                <a:solidFill>
                  <a:prstClr val="black"/>
                </a:solidFill>
                <a:latin typeface="Arial" charset="0"/>
                <a:ea typeface="ＭＳ Ｐゴシック" charset="0"/>
              </a:rPr>
              <a:t>©</a:t>
            </a:r>
            <a:r>
              <a:rPr lang="en-US" sz="1000" i="1" dirty="0" smtClean="0">
                <a:solidFill>
                  <a:prstClr val="black"/>
                </a:solidFill>
                <a:latin typeface="Arial" charset="0"/>
                <a:ea typeface="ＭＳ Ｐゴシック" charset="0"/>
              </a:rPr>
              <a:t>2018 McGraw-Hill Education</a:t>
            </a:r>
            <a:endParaRPr lang="en-US" sz="1000" i="1" dirty="0">
              <a:solidFill>
                <a:prstClr val="black"/>
              </a:solidFill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26560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ChangeArrowheads="1"/>
          </p:cNvSpPr>
          <p:nvPr userDrawn="1"/>
        </p:nvSpPr>
        <p:spPr bwMode="auto">
          <a:xfrm>
            <a:off x="0" y="188688"/>
            <a:ext cx="8305800" cy="1066800"/>
          </a:xfrm>
          <a:prstGeom prst="rect">
            <a:avLst/>
          </a:prstGeom>
          <a:solidFill>
            <a:srgbClr val="E9D2D7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52658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 marL="342900" indent="-342900">
              <a:buClr>
                <a:srgbClr val="C00000"/>
              </a:buClr>
              <a:buFont typeface="Arial" pitchFamily="34" charset="0"/>
              <a:buChar char="•"/>
              <a:defRPr sz="2800"/>
            </a:lvl1pPr>
            <a:lvl2pPr marL="742950" indent="-285750">
              <a:buClr>
                <a:srgbClr val="C00000"/>
              </a:buClr>
              <a:buFont typeface="Arial" pitchFamily="34" charset="0"/>
              <a:buChar char="•"/>
              <a:defRPr sz="2400"/>
            </a:lvl2pPr>
            <a:lvl3pPr marL="1143000" indent="-228600">
              <a:buClr>
                <a:srgbClr val="C00000"/>
              </a:buClr>
              <a:buFont typeface="Arial" pitchFamily="34" charset="0"/>
              <a:buChar char="•"/>
              <a:defRPr sz="2000"/>
            </a:lvl3pPr>
            <a:lvl4pPr marL="1600200" indent="-228600">
              <a:buClr>
                <a:srgbClr val="C00000"/>
              </a:buClr>
              <a:buFont typeface="Arial" pitchFamily="34" charset="0"/>
              <a:buChar char="•"/>
              <a:defRPr sz="1800"/>
            </a:lvl4pPr>
            <a:lvl5pPr marL="2057400" indent="-228600">
              <a:buClr>
                <a:srgbClr val="C00000"/>
              </a:buClr>
              <a:buFont typeface="Arial" pitchFamily="34" charset="0"/>
              <a:buChar char="•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2800" smtClean="0"/>
            </a:lvl1pPr>
            <a:lvl2pPr>
              <a:defRPr lang="en-US" sz="2400" smtClean="0"/>
            </a:lvl2pPr>
            <a:lvl3pPr>
              <a:defRPr lang="en-US" sz="2000" smtClean="0"/>
            </a:lvl3pPr>
            <a:lvl4pPr>
              <a:defRPr lang="en-US" sz="1800" smtClean="0"/>
            </a:lvl4pPr>
            <a:lvl5pPr>
              <a:defRPr lang="en-US" sz="1800"/>
            </a:lvl5pPr>
          </a:lstStyle>
          <a:p>
            <a:pPr lvl="0">
              <a:buClr>
                <a:srgbClr val="C00000"/>
              </a:buClr>
            </a:pPr>
            <a:r>
              <a:rPr lang="en-US" smtClean="0"/>
              <a:t>Click to edit Master text styles</a:t>
            </a:r>
          </a:p>
          <a:p>
            <a:pPr lvl="1">
              <a:buClr>
                <a:srgbClr val="C00000"/>
              </a:buClr>
            </a:pPr>
            <a:r>
              <a:rPr lang="en-US" smtClean="0"/>
              <a:t>Second level</a:t>
            </a:r>
          </a:p>
          <a:p>
            <a:pPr lvl="2">
              <a:buClr>
                <a:srgbClr val="C00000"/>
              </a:buClr>
            </a:pPr>
            <a:r>
              <a:rPr lang="en-US" smtClean="0"/>
              <a:t>Third level</a:t>
            </a:r>
          </a:p>
          <a:p>
            <a:pPr lvl="3">
              <a:buClr>
                <a:srgbClr val="C00000"/>
              </a:buClr>
            </a:pPr>
            <a:r>
              <a:rPr lang="en-US" smtClean="0"/>
              <a:t>Fourth level</a:t>
            </a:r>
          </a:p>
          <a:p>
            <a:pPr lvl="4">
              <a:buClr>
                <a:srgbClr val="C00000"/>
              </a:buClr>
            </a:pPr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2"/>
          <p:cNvSpPr>
            <a:spLocks noChangeArrowheads="1"/>
          </p:cNvSpPr>
          <p:nvPr userDrawn="1"/>
        </p:nvSpPr>
        <p:spPr bwMode="auto">
          <a:xfrm>
            <a:off x="0" y="188688"/>
            <a:ext cx="8305800" cy="1066800"/>
          </a:xfrm>
          <a:prstGeom prst="rect">
            <a:avLst/>
          </a:prstGeom>
          <a:solidFill>
            <a:srgbClr val="E9D2D7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254061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5406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15283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buClr>
                <a:srgbClr val="C00000"/>
              </a:buClr>
              <a:defRPr sz="2400"/>
            </a:lvl1pPr>
            <a:lvl2pPr>
              <a:buClr>
                <a:srgbClr val="C00000"/>
              </a:buClr>
              <a:defRPr sz="2000"/>
            </a:lvl2pPr>
            <a:lvl3pPr>
              <a:buClr>
                <a:srgbClr val="C00000"/>
              </a:buClr>
              <a:defRPr sz="1800"/>
            </a:lvl3pPr>
            <a:lvl4pPr>
              <a:buClr>
                <a:srgbClr val="C00000"/>
              </a:buClr>
              <a:defRPr sz="1600"/>
            </a:lvl4pPr>
            <a:lvl5pPr>
              <a:buClr>
                <a:srgbClr val="C00000"/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buClr>
                <a:srgbClr val="C00000"/>
              </a:buClr>
              <a:defRPr sz="2400"/>
            </a:lvl1pPr>
            <a:lvl2pPr>
              <a:buClr>
                <a:srgbClr val="C00000"/>
              </a:buClr>
              <a:defRPr sz="2000"/>
            </a:lvl2pPr>
            <a:lvl3pPr>
              <a:buClr>
                <a:srgbClr val="C00000"/>
              </a:buClr>
              <a:defRPr sz="1800"/>
            </a:lvl3pPr>
            <a:lvl4pPr>
              <a:buClr>
                <a:srgbClr val="C00000"/>
              </a:buClr>
              <a:defRPr sz="1600"/>
            </a:lvl4pPr>
            <a:lvl5pPr>
              <a:buClr>
                <a:srgbClr val="C00000"/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Rectangle 2"/>
          <p:cNvSpPr>
            <a:spLocks noChangeArrowheads="1"/>
          </p:cNvSpPr>
          <p:nvPr userDrawn="1"/>
        </p:nvSpPr>
        <p:spPr bwMode="auto">
          <a:xfrm>
            <a:off x="0" y="188688"/>
            <a:ext cx="8305800" cy="1066800"/>
          </a:xfrm>
          <a:prstGeom prst="rect">
            <a:avLst/>
          </a:prstGeom>
          <a:solidFill>
            <a:srgbClr val="E9D2D7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5406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5485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 userDrawn="1"/>
        </p:nvSpPr>
        <p:spPr bwMode="auto">
          <a:xfrm>
            <a:off x="0" y="188688"/>
            <a:ext cx="8305800" cy="1066800"/>
          </a:xfrm>
          <a:prstGeom prst="rect">
            <a:avLst/>
          </a:prstGeom>
          <a:solidFill>
            <a:srgbClr val="E9D2D7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5406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36955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213" y="152400"/>
            <a:ext cx="8565574" cy="8364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9" r:id="rId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rgbClr val="0B5B7F"/>
          </a:solidFill>
          <a:latin typeface="+mj-lt"/>
          <a:ea typeface="+mj-ea"/>
          <a:cs typeface="Aharoni" pitchFamily="2" charset="-79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85000"/>
            <a:alpha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buClr>
                <a:srgbClr val="C00000"/>
              </a:buClr>
            </a:pPr>
            <a:r>
              <a:rPr lang="en-US" dirty="0" smtClean="0"/>
              <a:t>Click to edit Master text styles</a:t>
            </a:r>
          </a:p>
          <a:p>
            <a:pPr lvl="1">
              <a:buClr>
                <a:srgbClr val="C00000"/>
              </a:buClr>
            </a:pPr>
            <a:r>
              <a:rPr lang="en-US" dirty="0" smtClean="0"/>
              <a:t>Second level</a:t>
            </a:r>
          </a:p>
          <a:p>
            <a:pPr lvl="2">
              <a:buClr>
                <a:srgbClr val="C00000"/>
              </a:buClr>
            </a:pPr>
            <a:r>
              <a:rPr lang="en-US" dirty="0" smtClean="0"/>
              <a:t>Third level</a:t>
            </a:r>
          </a:p>
          <a:p>
            <a:pPr lvl="3">
              <a:buClr>
                <a:srgbClr val="C00000"/>
              </a:buClr>
            </a:pPr>
            <a:r>
              <a:rPr lang="en-US" dirty="0" smtClean="0"/>
              <a:t>Fourth level</a:t>
            </a:r>
          </a:p>
          <a:p>
            <a:pPr lvl="4">
              <a:buClr>
                <a:srgbClr val="C00000"/>
              </a:buClr>
            </a:pPr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533400" y="6096000"/>
            <a:ext cx="8610600" cy="407432"/>
          </a:xfrm>
          <a:prstGeom prst="rect">
            <a:avLst/>
          </a:prstGeom>
          <a:solidFill>
            <a:srgbClr val="911E3C"/>
          </a:solidFill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1F497D">
                  <a:lumMod val="20000"/>
                  <a:lumOff val="80000"/>
                </a:srgbClr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4838700" y="6134100"/>
            <a:ext cx="43053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b="1" dirty="0">
                <a:solidFill>
                  <a:srgbClr val="D2F0FF"/>
                </a:solidFill>
                <a:latin typeface="Constantia" pitchFamily="18" charset="0"/>
                <a:ea typeface="ＭＳ Ｐゴシック" charset="0"/>
              </a:rPr>
              <a:t>INVESTMENTS</a:t>
            </a:r>
            <a:r>
              <a:rPr lang="en-US" sz="1600" b="1" dirty="0">
                <a:solidFill>
                  <a:srgbClr val="D2F0FF"/>
                </a:solidFill>
                <a:latin typeface="Constantia" pitchFamily="18" charset="0"/>
                <a:ea typeface="ＭＳ Ｐゴシック" charset="0"/>
              </a:rPr>
              <a:t> </a:t>
            </a:r>
            <a:r>
              <a:rPr lang="en-US" b="1" dirty="0">
                <a:solidFill>
                  <a:srgbClr val="D2F0FF"/>
                </a:solidFill>
                <a:latin typeface="Constantia" pitchFamily="18" charset="0"/>
                <a:ea typeface="ＭＳ Ｐゴシック" charset="0"/>
              </a:rPr>
              <a:t>|</a:t>
            </a:r>
            <a:r>
              <a:rPr lang="en-US" sz="1200" b="1" dirty="0">
                <a:solidFill>
                  <a:srgbClr val="D2F0FF"/>
                </a:solidFill>
                <a:latin typeface="Constantia" pitchFamily="18" charset="0"/>
                <a:ea typeface="ＭＳ Ｐゴシック" charset="0"/>
              </a:rPr>
              <a:t> </a:t>
            </a:r>
            <a:r>
              <a:rPr lang="en-US" sz="1400" b="1" dirty="0">
                <a:solidFill>
                  <a:srgbClr val="D2F0FF"/>
                </a:solidFill>
                <a:latin typeface="Constantia" pitchFamily="18" charset="0"/>
                <a:ea typeface="ＭＳ Ｐゴシック" charset="0"/>
              </a:rPr>
              <a:t>BODIE, KANE, MARCUS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4831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Constantia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lang="en-US" sz="3200" kern="1200" smtClean="0">
          <a:solidFill>
            <a:srgbClr val="25406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lang="en-US" sz="2800" kern="1200" smtClean="0">
          <a:solidFill>
            <a:srgbClr val="25406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en-US" sz="2400" kern="1200" smtClean="0">
          <a:solidFill>
            <a:srgbClr val="25406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lang="en-US" sz="2000" kern="1200" smtClean="0">
          <a:solidFill>
            <a:srgbClr val="25406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lang="en-US" sz="2000" kern="1200">
          <a:solidFill>
            <a:srgbClr val="25406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8.w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1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18.wmf"/><Relationship Id="rId4" Type="http://schemas.openxmlformats.org/officeDocument/2006/relationships/oleObject" Target="../embeddings/oleObject3.bin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20.wmf"/><Relationship Id="rId4" Type="http://schemas.openxmlformats.org/officeDocument/2006/relationships/oleObject" Target="../embeddings/oleObject5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wmf"/><Relationship Id="rId3" Type="http://schemas.openxmlformats.org/officeDocument/2006/relationships/image" Target="../media/image4.png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32222" y="1832520"/>
            <a:ext cx="6400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Helvetica" pitchFamily="34" charset="0"/>
              </a:rPr>
              <a:t>Equity Valuation</a:t>
            </a:r>
            <a:endParaRPr lang="en-US" sz="4400" dirty="0">
              <a:solidFill>
                <a:schemeClr val="bg1"/>
              </a:solidFill>
              <a:latin typeface="Helvetic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8922" y="4114800"/>
            <a:ext cx="5181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8425C"/>
                </a:solidFill>
                <a:latin typeface="Helvetica" pitchFamily="34" charset="0"/>
              </a:rPr>
              <a:t>Bodie, Kane, and Marcus</a:t>
            </a:r>
          </a:p>
          <a:p>
            <a:r>
              <a:rPr lang="en-US" sz="2800" i="1" dirty="0" smtClean="0">
                <a:solidFill>
                  <a:srgbClr val="08425C"/>
                </a:solidFill>
                <a:latin typeface="Helvetica" pitchFamily="34" charset="0"/>
              </a:rPr>
              <a:t>Essentials of Investments </a:t>
            </a:r>
            <a:r>
              <a:rPr lang="en-US" sz="2800" dirty="0" smtClean="0">
                <a:solidFill>
                  <a:srgbClr val="08425C"/>
                </a:solidFill>
                <a:latin typeface="Helvetica" pitchFamily="34" charset="0"/>
              </a:rPr>
              <a:t>Eleventh Edition</a:t>
            </a:r>
            <a:endParaRPr lang="en-US" sz="2800" i="1" dirty="0">
              <a:solidFill>
                <a:srgbClr val="08425C"/>
              </a:solidFill>
              <a:latin typeface="Helvetic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8922" y="1682008"/>
            <a:ext cx="1371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>
                <a:solidFill>
                  <a:schemeClr val="bg1"/>
                </a:solidFill>
                <a:latin typeface="Helvetica" pitchFamily="34" charset="0"/>
              </a:rPr>
              <a:t>13</a:t>
            </a:r>
            <a:endParaRPr lang="en-US" sz="2000" b="1" dirty="0">
              <a:solidFill>
                <a:schemeClr val="bg1"/>
              </a:solidFill>
              <a:latin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9999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152400"/>
            <a:ext cx="8549987" cy="836426"/>
          </a:xfrm>
        </p:spPr>
        <p:txBody>
          <a:bodyPr/>
          <a:lstStyle/>
          <a:p>
            <a:r>
              <a:rPr lang="en-US" dirty="0" smtClean="0"/>
              <a:t>13.3 Dividend Discount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302337" cy="4724400"/>
          </a:xfrm>
        </p:spPr>
        <p:txBody>
          <a:bodyPr/>
          <a:lstStyle/>
          <a:p>
            <a:r>
              <a:rPr lang="en-US" dirty="0" smtClean="0"/>
              <a:t>Life Cycles and Multistage Growth Models</a:t>
            </a:r>
          </a:p>
          <a:p>
            <a:pPr lvl="1"/>
            <a:r>
              <a:rPr lang="en-US" dirty="0" smtClean="0"/>
              <a:t>Two-stage DDM</a:t>
            </a:r>
          </a:p>
          <a:p>
            <a:pPr lvl="2"/>
            <a:r>
              <a:rPr lang="en-US" sz="2800" dirty="0" smtClean="0"/>
              <a:t>DDM in which dividend growth assumed to level off only at future date</a:t>
            </a:r>
          </a:p>
          <a:p>
            <a:pPr lvl="1"/>
            <a:r>
              <a:rPr lang="en-US" dirty="0" smtClean="0"/>
              <a:t>Multistage Growth Models</a:t>
            </a:r>
          </a:p>
          <a:p>
            <a:pPr lvl="2"/>
            <a:r>
              <a:rPr lang="en-US" dirty="0" smtClean="0"/>
              <a:t>Allow dividends per share to grow at several different rates as firm matures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5233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52400"/>
            <a:ext cx="9144000" cy="83642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13.3 Dividend Discount Models: Two Stage Example</a:t>
            </a:r>
            <a:endParaRPr lang="en-US" dirty="0"/>
          </a:p>
        </p:txBody>
      </p:sp>
      <p:graphicFrame>
        <p:nvGraphicFramePr>
          <p:cNvPr id="6" name="Objec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85479147"/>
              </p:ext>
            </p:extLst>
          </p:nvPr>
        </p:nvGraphicFramePr>
        <p:xfrm>
          <a:off x="228600" y="4267200"/>
          <a:ext cx="8710613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8" name="Equation" r:id="rId3" imgW="4228920" imgH="1130040" progId="Equation.DSMT4">
                  <p:embed/>
                </p:oleObj>
              </mc:Choice>
              <mc:Fallback>
                <p:oleObj name="Equation" r:id="rId3" imgW="4228920" imgH="1130040" progId="Equation.DSMT4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4267200"/>
                        <a:ext cx="8710613" cy="182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8839200" cy="3048000"/>
          </a:xfrm>
        </p:spPr>
        <p:txBody>
          <a:bodyPr/>
          <a:lstStyle/>
          <a:p>
            <a:pPr lvl="2"/>
            <a:r>
              <a:rPr lang="en-US" dirty="0" smtClean="0"/>
              <a:t>Consider the following information:</a:t>
            </a:r>
          </a:p>
          <a:p>
            <a:pPr lvl="3">
              <a:spcBef>
                <a:spcPct val="50000"/>
              </a:spcBef>
            </a:pPr>
            <a:r>
              <a:rPr lang="en-US" dirty="0" smtClean="0"/>
              <a:t>The firm’s </a:t>
            </a:r>
            <a:r>
              <a:rPr lang="en-US" dirty="0"/>
              <a:t>dividends </a:t>
            </a:r>
            <a:r>
              <a:rPr lang="en-US" dirty="0" smtClean="0"/>
              <a:t>are expected to grow at g</a:t>
            </a:r>
            <a:r>
              <a:rPr lang="en-US" baseline="-25000" dirty="0" smtClean="0"/>
              <a:t> </a:t>
            </a:r>
            <a:r>
              <a:rPr lang="en-US" dirty="0"/>
              <a:t>= 20</a:t>
            </a:r>
            <a:r>
              <a:rPr lang="en-US" dirty="0" smtClean="0"/>
              <a:t>% until t = 3 yrs.</a:t>
            </a:r>
            <a:endParaRPr lang="en-US" dirty="0"/>
          </a:p>
          <a:p>
            <a:pPr lvl="3"/>
            <a:r>
              <a:rPr lang="en-US" dirty="0"/>
              <a:t>At the start of year four, </a:t>
            </a:r>
            <a:r>
              <a:rPr lang="en-US" dirty="0" smtClean="0"/>
              <a:t>growth slows to </a:t>
            </a:r>
            <a:r>
              <a:rPr lang="en-US" dirty="0" err="1" smtClean="0"/>
              <a:t>g</a:t>
            </a:r>
            <a:r>
              <a:rPr lang="en-US" baseline="-25000" dirty="0" err="1" smtClean="0"/>
              <a:t>s</a:t>
            </a:r>
            <a:r>
              <a:rPr lang="en-US" dirty="0"/>
              <a:t>= 5%. </a:t>
            </a:r>
            <a:endParaRPr lang="en-US" dirty="0" smtClean="0"/>
          </a:p>
          <a:p>
            <a:pPr lvl="3"/>
            <a:r>
              <a:rPr lang="en-US" dirty="0"/>
              <a:t>The stock just paid a </a:t>
            </a:r>
            <a:r>
              <a:rPr lang="en-US" dirty="0" smtClean="0"/>
              <a:t>dividend Div</a:t>
            </a:r>
            <a:r>
              <a:rPr lang="en-US" baseline="-25000" dirty="0" smtClean="0"/>
              <a:t>0</a:t>
            </a:r>
            <a:r>
              <a:rPr lang="en-US" dirty="0" smtClean="0"/>
              <a:t> = </a:t>
            </a:r>
            <a:r>
              <a:rPr lang="en-US" dirty="0"/>
              <a:t>$</a:t>
            </a:r>
            <a:r>
              <a:rPr lang="en-US" dirty="0" smtClean="0"/>
              <a:t>1.00</a:t>
            </a:r>
          </a:p>
          <a:p>
            <a:pPr lvl="3"/>
            <a:r>
              <a:rPr lang="en-US" dirty="0" smtClean="0"/>
              <a:t>Assume a market capitalization rate of k </a:t>
            </a:r>
            <a:r>
              <a:rPr lang="en-US" dirty="0"/>
              <a:t>= 12% </a:t>
            </a:r>
            <a:endParaRPr lang="en-US" baseline="-25000" dirty="0"/>
          </a:p>
          <a:p>
            <a:pPr lvl="2">
              <a:spcBef>
                <a:spcPct val="50000"/>
              </a:spcBef>
            </a:pPr>
            <a:r>
              <a:rPr lang="en-US" dirty="0" smtClean="0"/>
              <a:t>What is the price, P</a:t>
            </a:r>
            <a:r>
              <a:rPr lang="en-US" baseline="-25000" dirty="0" smtClean="0"/>
              <a:t>0</a:t>
            </a:r>
            <a:r>
              <a:rPr lang="en-US" dirty="0" smtClean="0"/>
              <a:t>, of this stock?</a:t>
            </a:r>
          </a:p>
        </p:txBody>
      </p:sp>
    </p:spTree>
    <p:extLst>
      <p:ext uri="{BB962C8B-B14F-4D97-AF65-F5344CB8AC3E}">
        <p14:creationId xmlns:p14="http://schemas.microsoft.com/office/powerpoint/2010/main" val="2868031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52400"/>
            <a:ext cx="9144000" cy="836426"/>
          </a:xfrm>
        </p:spPr>
        <p:txBody>
          <a:bodyPr>
            <a:normAutofit/>
          </a:bodyPr>
          <a:lstStyle/>
          <a:p>
            <a:r>
              <a:rPr lang="en-US" dirty="0" smtClean="0"/>
              <a:t>13.3 Dividend Discount Models: Stock Value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52400" y="2133600"/>
            <a:ext cx="8839200" cy="3048000"/>
          </a:xfrm>
        </p:spPr>
        <p:txBody>
          <a:bodyPr/>
          <a:lstStyle/>
          <a:p>
            <a:pPr lvl="2"/>
            <a:r>
              <a:rPr lang="en-US" dirty="0" smtClean="0"/>
              <a:t>The Constant Growth Model states that a stocks value will be greater </a:t>
            </a:r>
          </a:p>
          <a:p>
            <a:pPr lvl="3">
              <a:spcBef>
                <a:spcPct val="50000"/>
              </a:spcBef>
            </a:pPr>
            <a:r>
              <a:rPr lang="en-US" dirty="0" smtClean="0"/>
              <a:t>The larger its expected dividend per share.</a:t>
            </a:r>
          </a:p>
          <a:p>
            <a:pPr lvl="3">
              <a:spcBef>
                <a:spcPct val="50000"/>
              </a:spcBef>
            </a:pPr>
            <a:r>
              <a:rPr lang="en-US" dirty="0" smtClean="0"/>
              <a:t>The lower the market capitalization rate, k.</a:t>
            </a:r>
          </a:p>
          <a:p>
            <a:pPr lvl="3">
              <a:spcBef>
                <a:spcPct val="50000"/>
              </a:spcBef>
            </a:pPr>
            <a:r>
              <a:rPr lang="en-US" dirty="0" smtClean="0"/>
              <a:t>The higher the expected growth rate of dividends.</a:t>
            </a:r>
          </a:p>
        </p:txBody>
      </p:sp>
    </p:spTree>
    <p:extLst>
      <p:ext uri="{BB962C8B-B14F-4D97-AF65-F5344CB8AC3E}">
        <p14:creationId xmlns:p14="http://schemas.microsoft.com/office/powerpoint/2010/main" val="2326136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52400"/>
            <a:ext cx="9144000" cy="836426"/>
          </a:xfrm>
        </p:spPr>
        <p:txBody>
          <a:bodyPr>
            <a:normAutofit/>
          </a:bodyPr>
          <a:lstStyle/>
          <a:p>
            <a:r>
              <a:rPr lang="en-US" dirty="0" smtClean="0"/>
              <a:t>13.3 Dividend Growth and Reinvestment</a:t>
            </a:r>
            <a:endParaRPr lang="en-US" dirty="0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524000"/>
            <a:ext cx="7153799" cy="436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5375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152400"/>
            <a:ext cx="8549987" cy="836426"/>
          </a:xfrm>
        </p:spPr>
        <p:txBody>
          <a:bodyPr/>
          <a:lstStyle/>
          <a:p>
            <a:r>
              <a:rPr lang="en-US" dirty="0" smtClean="0"/>
              <a:t>13.4 Price-Earnings Ratios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81000" y="1295400"/>
                <a:ext cx="8302337" cy="4724400"/>
              </a:xfrm>
            </p:spPr>
            <p:txBody>
              <a:bodyPr/>
              <a:lstStyle/>
              <a:p>
                <a:r>
                  <a:rPr lang="en-US" dirty="0" smtClean="0"/>
                  <a:t>Price Earnings Ratio and Growth Opportunities</a:t>
                </a:r>
              </a:p>
              <a:p>
                <a:pPr lvl="1"/>
                <a:r>
                  <a:rPr lang="en-US" dirty="0" smtClean="0"/>
                  <a:t>Price-earnings multiple</a:t>
                </a:r>
              </a:p>
              <a:p>
                <a:pPr lvl="2"/>
                <a:r>
                  <a:rPr lang="en-US" sz="2800" dirty="0" smtClean="0"/>
                  <a:t>Ratio of stock’s price to earnings per share</a:t>
                </a:r>
              </a:p>
              <a:p>
                <a:pPr lvl="1"/>
                <a:r>
                  <a:rPr lang="en-US" dirty="0" smtClean="0"/>
                  <a:t>Determinant of P/E ratio</a:t>
                </a:r>
              </a:p>
              <a:p>
                <a:pPr lvl="2"/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8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8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𝐸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en-US" sz="28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Cambria Math"/>
                          </a:rPr>
                          <m:t>𝑘</m:t>
                        </m:r>
                      </m:den>
                    </m:f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80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/>
                              </a:rPr>
                              <m:t>𝑃𝑉𝐺𝑂</m:t>
                            </m:r>
                          </m:num>
                          <m:den>
                            <m:f>
                              <m:fPr>
                                <m:ctrlPr>
                                  <a:rPr lang="en-US" sz="2800" b="0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sz="28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latin typeface="Cambria Math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𝑘</m:t>
                                </m:r>
                              </m:den>
                            </m:f>
                          </m:den>
                        </m:f>
                      </m:e>
                    </m:d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1295400"/>
                <a:ext cx="8302337" cy="4724400"/>
              </a:xfrm>
              <a:blipFill rotWithShape="1">
                <a:blip r:embed="rId2"/>
                <a:stretch>
                  <a:fillRect l="-1323" t="-16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26980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152400"/>
            <a:ext cx="8549987" cy="836426"/>
          </a:xfrm>
        </p:spPr>
        <p:txBody>
          <a:bodyPr/>
          <a:lstStyle/>
          <a:p>
            <a:r>
              <a:rPr lang="en-US" dirty="0" smtClean="0"/>
              <a:t>13.4 Price-Earnings Ratios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81000" y="1295400"/>
                <a:ext cx="8302337" cy="4724400"/>
              </a:xfrm>
            </p:spPr>
            <p:txBody>
              <a:bodyPr/>
              <a:lstStyle/>
              <a:p>
                <a:r>
                  <a:rPr lang="en-US" dirty="0" smtClean="0"/>
                  <a:t>P/E Ratio for Firm Growing at Long-Run Sustainable Pace</a:t>
                </a:r>
              </a:p>
              <a:p>
                <a:pPr lvl="1"/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𝐸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1−</m:t>
                        </m:r>
                        <m:r>
                          <a:rPr lang="en-US" b="0" i="1" smtClean="0">
                            <a:latin typeface="Cambria Math"/>
                          </a:rPr>
                          <m:t>𝑏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  <m:r>
                          <a:rPr lang="en-US" b="0" i="1" smtClean="0">
                            <a:latin typeface="Cambria Math"/>
                          </a:rPr>
                          <m:t>−(</m:t>
                        </m:r>
                        <m:r>
                          <a:rPr lang="en-US" b="0" i="1" smtClean="0">
                            <a:latin typeface="Cambria Math"/>
                          </a:rPr>
                          <m:t>𝑅𝑂𝐸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×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𝑏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)</m:t>
                        </m:r>
                      </m:den>
                    </m:f>
                  </m:oMath>
                </a14:m>
                <a:endParaRPr lang="en-US" dirty="0" smtClean="0"/>
              </a:p>
              <a:p>
                <a:r>
                  <a:rPr lang="en-US" dirty="0" smtClean="0"/>
                  <a:t>PEG Ratio</a:t>
                </a:r>
              </a:p>
              <a:p>
                <a:pPr lvl="1"/>
                <a:r>
                  <a:rPr lang="en-US" dirty="0" smtClean="0"/>
                  <a:t>Ratio of P/E multiple to earnings growth rate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1295400"/>
                <a:ext cx="8302337" cy="4724400"/>
              </a:xfrm>
              <a:blipFill rotWithShape="1">
                <a:blip r:embed="rId2"/>
                <a:stretch>
                  <a:fillRect l="-1323" t="-16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04613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763000" cy="836426"/>
          </a:xfrm>
        </p:spPr>
        <p:txBody>
          <a:bodyPr>
            <a:noAutofit/>
          </a:bodyPr>
          <a:lstStyle/>
          <a:p>
            <a:r>
              <a:rPr lang="en-US" sz="2800" dirty="0" smtClean="0"/>
              <a:t>Table 13.3 Effect of ROE and Plowback on Growth and P/E Ratio</a:t>
            </a:r>
            <a:endParaRPr lang="en-US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051" y="1219200"/>
            <a:ext cx="7620000" cy="492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8879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152400"/>
            <a:ext cx="8549987" cy="836426"/>
          </a:xfrm>
        </p:spPr>
        <p:txBody>
          <a:bodyPr/>
          <a:lstStyle/>
          <a:p>
            <a:r>
              <a:rPr lang="en-US" dirty="0" smtClean="0"/>
              <a:t>13.4 Price-Earnings Ratios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81000" y="1371600"/>
                <a:ext cx="8302337" cy="4648200"/>
              </a:xfrm>
            </p:spPr>
            <p:txBody>
              <a:bodyPr/>
              <a:lstStyle/>
              <a:p>
                <a:r>
                  <a:rPr lang="en-US" dirty="0" smtClean="0"/>
                  <a:t>P/E Ratios and Stock</a:t>
                </a:r>
              </a:p>
              <a:p>
                <a:pPr lvl="1"/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𝑃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𝐸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1−</m:t>
                        </m:r>
                        <m:r>
                          <a:rPr lang="en-US" b="0" i="1" smtClean="0">
                            <a:latin typeface="Cambria Math"/>
                          </a:rPr>
                          <m:t>𝑏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  <m:r>
                          <a:rPr lang="en-US" b="0" i="1" smtClean="0">
                            <a:latin typeface="Cambria Math"/>
                          </a:rPr>
                          <m:t>−</m:t>
                        </m:r>
                        <m:r>
                          <a:rPr lang="en-US" b="0" i="1" smtClean="0">
                            <a:latin typeface="Cambria Math"/>
                          </a:rPr>
                          <m:t>𝑔</m:t>
                        </m:r>
                      </m:den>
                    </m:f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All else equal, riskier </a:t>
                </a:r>
                <a:r>
                  <a:rPr lang="en-US" dirty="0"/>
                  <a:t>stocks have lower P/E </a:t>
                </a:r>
                <a:r>
                  <a:rPr lang="en-US" dirty="0" smtClean="0"/>
                  <a:t>multiples, higher required </a:t>
                </a:r>
                <a:r>
                  <a:rPr lang="en-US" dirty="0" err="1" smtClean="0"/>
                  <a:t>RoR</a:t>
                </a:r>
                <a:r>
                  <a:rPr lang="en-US" dirty="0" smtClean="0"/>
                  <a:t>, k</a:t>
                </a:r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1371600"/>
                <a:ext cx="8302337" cy="4648200"/>
              </a:xfrm>
              <a:blipFill rotWithShape="1">
                <a:blip r:embed="rId2"/>
                <a:stretch>
                  <a:fillRect l="-1323" t="-1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02413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836426"/>
          </a:xfrm>
        </p:spPr>
        <p:txBody>
          <a:bodyPr>
            <a:normAutofit/>
          </a:bodyPr>
          <a:lstStyle/>
          <a:p>
            <a:r>
              <a:rPr lang="en-US" sz="3600" dirty="0" smtClean="0"/>
              <a:t>Figure 13.3 P/E Ratio and Inflation</a:t>
            </a:r>
            <a:endParaRPr lang="en-US" sz="3600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447800"/>
            <a:ext cx="8897637" cy="4145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5790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152400"/>
            <a:ext cx="8549987" cy="836426"/>
          </a:xfrm>
        </p:spPr>
        <p:txBody>
          <a:bodyPr/>
          <a:lstStyle/>
          <a:p>
            <a:r>
              <a:rPr lang="en-US" dirty="0" smtClean="0"/>
              <a:t>13.4 Price-Earnings Ratios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302337" cy="4648200"/>
          </a:xfrm>
        </p:spPr>
        <p:txBody>
          <a:bodyPr/>
          <a:lstStyle/>
          <a:p>
            <a:r>
              <a:rPr lang="en-US" dirty="0" smtClean="0"/>
              <a:t>Pitfalls in P/E Analysis</a:t>
            </a:r>
          </a:p>
          <a:p>
            <a:pPr lvl="1"/>
            <a:r>
              <a:rPr lang="en-US" dirty="0" smtClean="0"/>
              <a:t>Earnings Management</a:t>
            </a:r>
          </a:p>
          <a:p>
            <a:pPr lvl="2"/>
            <a:r>
              <a:rPr lang="en-US" sz="2800" dirty="0" smtClean="0"/>
              <a:t>Practice of using flexibility in accounting rules to improve apparent profitability of firm</a:t>
            </a:r>
          </a:p>
          <a:p>
            <a:pPr lvl="2"/>
            <a:r>
              <a:rPr lang="en-US" sz="2800" dirty="0" smtClean="0"/>
              <a:t>Large amount of discretion in managing earnings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71420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152400"/>
            <a:ext cx="8549987" cy="836426"/>
          </a:xfrm>
        </p:spPr>
        <p:txBody>
          <a:bodyPr/>
          <a:lstStyle/>
          <a:p>
            <a:r>
              <a:rPr lang="en-US" dirty="0" smtClean="0"/>
              <a:t>13.1 Equity 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302337" cy="5334000"/>
          </a:xfrm>
        </p:spPr>
        <p:txBody>
          <a:bodyPr>
            <a:normAutofit/>
          </a:bodyPr>
          <a:lstStyle/>
          <a:p>
            <a:r>
              <a:rPr lang="en-US" sz="3500" dirty="0" smtClean="0"/>
              <a:t>Book Value</a:t>
            </a:r>
          </a:p>
          <a:p>
            <a:pPr lvl="1"/>
            <a:r>
              <a:rPr lang="en-US" sz="3000" dirty="0" smtClean="0"/>
              <a:t>Net worth of common equity according to a firm’s balance sheet</a:t>
            </a:r>
          </a:p>
          <a:p>
            <a:r>
              <a:rPr lang="en-US" sz="3500" dirty="0" smtClean="0"/>
              <a:t>Limitations of Book Value</a:t>
            </a:r>
          </a:p>
          <a:p>
            <a:pPr lvl="1"/>
            <a:r>
              <a:rPr lang="en-US" sz="3000" dirty="0" smtClean="0"/>
              <a:t>Liquidation value: </a:t>
            </a:r>
            <a:r>
              <a:rPr lang="en-US" sz="2600" dirty="0" smtClean="0"/>
              <a:t>Net amount realized by selling assets of firm and paying off debt</a:t>
            </a:r>
          </a:p>
          <a:p>
            <a:pPr lvl="1"/>
            <a:r>
              <a:rPr lang="en-US" sz="3000" dirty="0" smtClean="0"/>
              <a:t>Replacement cost: </a:t>
            </a:r>
            <a:r>
              <a:rPr lang="en-US" sz="2600" dirty="0" smtClean="0"/>
              <a:t>Cost to replace firm’s assets</a:t>
            </a:r>
          </a:p>
          <a:p>
            <a:pPr lvl="1"/>
            <a:r>
              <a:rPr lang="en-US" sz="3000" dirty="0"/>
              <a:t>Tobin’s </a:t>
            </a:r>
            <a:r>
              <a:rPr lang="en-US" sz="3000" dirty="0" smtClean="0"/>
              <a:t>q: </a:t>
            </a:r>
            <a:r>
              <a:rPr lang="en-US" sz="2600" dirty="0" smtClean="0"/>
              <a:t>Ratio </a:t>
            </a:r>
            <a:r>
              <a:rPr lang="en-US" sz="2600" dirty="0"/>
              <a:t>of </a:t>
            </a:r>
            <a:r>
              <a:rPr lang="en-US" sz="2600" dirty="0" smtClean="0"/>
              <a:t>firm’s market value </a:t>
            </a:r>
            <a:r>
              <a:rPr lang="en-US" sz="2600" dirty="0"/>
              <a:t>to replacement cost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0858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152400"/>
            <a:ext cx="8549987" cy="836426"/>
          </a:xfrm>
        </p:spPr>
        <p:txBody>
          <a:bodyPr>
            <a:normAutofit/>
          </a:bodyPr>
          <a:lstStyle/>
          <a:p>
            <a:r>
              <a:rPr lang="en-US" sz="3200" dirty="0" smtClean="0"/>
              <a:t>Figure 13.4 Earnings Growth for Two Companies</a:t>
            </a:r>
            <a:endParaRPr lang="en-US" sz="3200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752600"/>
            <a:ext cx="7277505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6807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152400"/>
            <a:ext cx="8549987" cy="836426"/>
          </a:xfrm>
        </p:spPr>
        <p:txBody>
          <a:bodyPr/>
          <a:lstStyle/>
          <a:p>
            <a:r>
              <a:rPr lang="en-US" dirty="0" smtClean="0"/>
              <a:t>Figure 13.5 Price-Earnings Ratios</a:t>
            </a:r>
            <a:endParaRPr lang="en-US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7788" y="1490663"/>
            <a:ext cx="6448425" cy="387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57218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152400"/>
            <a:ext cx="8549987" cy="836426"/>
          </a:xfrm>
        </p:spPr>
        <p:txBody>
          <a:bodyPr/>
          <a:lstStyle/>
          <a:p>
            <a:r>
              <a:rPr lang="en-US" dirty="0" smtClean="0"/>
              <a:t>13.4 Price-Earnings Ratios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302337" cy="5334000"/>
          </a:xfrm>
        </p:spPr>
        <p:txBody>
          <a:bodyPr>
            <a:normAutofit/>
          </a:bodyPr>
          <a:lstStyle/>
          <a:p>
            <a:r>
              <a:rPr lang="en-US" dirty="0" smtClean="0"/>
              <a:t>Combining P/E Analysis and the DDM</a:t>
            </a:r>
          </a:p>
          <a:p>
            <a:pPr lvl="1"/>
            <a:r>
              <a:rPr lang="en-US" dirty="0" smtClean="0"/>
              <a:t>Estimates stock price at horizon date</a:t>
            </a:r>
          </a:p>
          <a:p>
            <a:r>
              <a:rPr lang="en-US" dirty="0" smtClean="0"/>
              <a:t>Other Comparative Valuation Ratios</a:t>
            </a:r>
          </a:p>
          <a:p>
            <a:pPr lvl="1"/>
            <a:r>
              <a:rPr lang="en-US" dirty="0" smtClean="0"/>
              <a:t>Price-to-book: Indicates how aggressively market values firm </a:t>
            </a:r>
          </a:p>
          <a:p>
            <a:pPr lvl="1"/>
            <a:r>
              <a:rPr lang="en-US" dirty="0" smtClean="0"/>
              <a:t>Price-to-cash-flow: Cash flow less affected by accounting decisions than earnings</a:t>
            </a:r>
          </a:p>
          <a:p>
            <a:pPr lvl="1"/>
            <a:r>
              <a:rPr lang="en-US" dirty="0" smtClean="0"/>
              <a:t>Price-to-sales: For start-ups with no earnings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389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152400"/>
            <a:ext cx="8549987" cy="836426"/>
          </a:xfrm>
        </p:spPr>
        <p:txBody>
          <a:bodyPr>
            <a:normAutofit/>
          </a:bodyPr>
          <a:lstStyle/>
          <a:p>
            <a:r>
              <a:rPr lang="en-US" dirty="0" smtClean="0"/>
              <a:t>Figure 13.6 Valuation Ratios for S&amp;P 500</a:t>
            </a:r>
            <a:endParaRPr lang="en-US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799257"/>
            <a:ext cx="8934450" cy="3839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7220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152400"/>
            <a:ext cx="8549987" cy="836426"/>
          </a:xfrm>
        </p:spPr>
        <p:txBody>
          <a:bodyPr>
            <a:normAutofit/>
          </a:bodyPr>
          <a:lstStyle/>
          <a:p>
            <a:r>
              <a:rPr lang="en-US" dirty="0" smtClean="0"/>
              <a:t>13.5 Free Cash Flow Valuation Approaches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81000" y="1295400"/>
                <a:ext cx="8302337" cy="4724400"/>
              </a:xfrm>
            </p:spPr>
            <p:txBody>
              <a:bodyPr/>
              <a:lstStyle/>
              <a:p>
                <a:r>
                  <a:rPr lang="en-US" dirty="0" smtClean="0"/>
                  <a:t>Free Cash Flow for Firm (FCFF)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𝐹𝐶𝐹𝐹</m:t>
                    </m:r>
                    <m:r>
                      <a:rPr lang="en-US" b="0" i="1" smtClean="0">
                        <a:latin typeface="Cambria Math"/>
                      </a:rPr>
                      <m:t>= </m:t>
                    </m:r>
                    <m:r>
                      <a:rPr lang="en-US" b="0" i="1" smtClean="0">
                        <a:latin typeface="Cambria Math"/>
                      </a:rPr>
                      <m:t>𝐸𝐵𝐼𝑇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1−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𝑐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/>
                      </a:rPr>
                      <m:t>+</m:t>
                    </m:r>
                    <m:r>
                      <a:rPr lang="en-US" b="0" i="1" smtClean="0">
                        <a:latin typeface="Cambria Math"/>
                      </a:rPr>
                      <m:t>𝐷𝑒𝑝𝑟𝑒𝑐𝑖𝑎𝑡𝑖𝑜𝑛</m:t>
                    </m:r>
                    <m:r>
                      <a:rPr lang="en-US" b="0" i="1" smtClean="0">
                        <a:latin typeface="Cambria Math"/>
                      </a:rPr>
                      <m:t>−</m:t>
                    </m:r>
                    <m:r>
                      <a:rPr lang="en-US" b="0" i="1" smtClean="0">
                        <a:latin typeface="Cambria Math"/>
                      </a:rPr>
                      <m:t>𝐶𝑎𝑝𝑖𝑡𝑎𝑙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</a:rPr>
                      <m:t>𝑒𝑥𝑝𝑒𝑛𝑑𝑖𝑡𝑢𝑟𝑒𝑠</m:t>
                    </m:r>
                    <m:r>
                      <a:rPr lang="en-US" b="0" i="1" smtClean="0">
                        <a:latin typeface="Cambria Math"/>
                      </a:rPr>
                      <m:t>−</m:t>
                    </m:r>
                    <m:r>
                      <a:rPr lang="en-US" b="0" i="1" smtClean="0">
                        <a:latin typeface="Cambria Math"/>
                      </a:rPr>
                      <m:t>𝐼𝑛𝑐𝑟𝑒𝑎𝑠𝑒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</a:rPr>
                      <m:t>𝑖𝑛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</a:rPr>
                      <m:t>𝑁𝑊𝐶</m:t>
                    </m:r>
                  </m:oMath>
                </a14:m>
                <a:endParaRPr lang="en-US" b="0" i="1" dirty="0" smtClean="0"/>
              </a:p>
              <a:p>
                <a:pPr lvl="2"/>
                <a:r>
                  <a:rPr lang="en-US" dirty="0" smtClean="0"/>
                  <a:t>EBIT = Earnings before interest and taxes</a:t>
                </a: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i="1" dirty="0" smtClean="0"/>
                  <a:t> </a:t>
                </a:r>
                <a:r>
                  <a:rPr lang="en-US" dirty="0" smtClean="0"/>
                  <a:t>= Corporate tax rate</a:t>
                </a:r>
              </a:p>
              <a:p>
                <a:pPr lvl="2"/>
                <a:r>
                  <a:rPr lang="en-US" dirty="0" smtClean="0"/>
                  <a:t>NWC = Net working capital</a:t>
                </a:r>
              </a:p>
              <a:p>
                <a:r>
                  <a:rPr lang="en-US" dirty="0" smtClean="0"/>
                  <a:t>Free </a:t>
                </a:r>
                <a:r>
                  <a:rPr lang="en-US" dirty="0"/>
                  <a:t>Cash Flow to Equity Holders (FCFE)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𝐹𝐶𝐹𝐸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𝐹𝐶𝐹𝐹</m:t>
                    </m:r>
                    <m:r>
                      <a:rPr lang="en-US" i="1">
                        <a:latin typeface="Cambria Math"/>
                      </a:rPr>
                      <m:t>−</m:t>
                    </m:r>
                    <m:r>
                      <a:rPr lang="en-US" i="1">
                        <a:latin typeface="Cambria Math"/>
                      </a:rPr>
                      <m:t>𝐼𝑛𝑡𝑒𝑟𝑒𝑠𝑡</m:t>
                    </m:r>
                    <m:r>
                      <a:rPr lang="en-US" i="1">
                        <a:latin typeface="Cambria Math"/>
                      </a:rPr>
                      <m:t> </m:t>
                    </m:r>
                    <m:r>
                      <a:rPr lang="en-US" i="1">
                        <a:latin typeface="Cambria Math"/>
                      </a:rPr>
                      <m:t>𝑒𝑥𝑝𝑒𝑛𝑠𝑒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×</m:t>
                    </m:r>
                    <m:d>
                      <m:d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1−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𝑐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/>
                        <a:ea typeface="Cambria Math"/>
                      </a:rPr>
                      <m:t>+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𝐼𝑛𝑐𝑟𝑒𝑎𝑠𝑒𝑠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𝑖𝑛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𝑛𝑒𝑡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𝑑𝑒𝑏𝑡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1295400"/>
                <a:ext cx="8302337" cy="4724400"/>
              </a:xfrm>
              <a:blipFill rotWithShape="1">
                <a:blip r:embed="rId2"/>
                <a:stretch>
                  <a:fillRect l="-1323" t="-16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66185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152400"/>
            <a:ext cx="8549987" cy="836426"/>
          </a:xfrm>
        </p:spPr>
        <p:txBody>
          <a:bodyPr>
            <a:normAutofit/>
          </a:bodyPr>
          <a:lstStyle/>
          <a:p>
            <a:r>
              <a:rPr lang="en-US" dirty="0" smtClean="0"/>
              <a:t>13.5 Free Cash Flow Valuation Approaches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81000" y="1295400"/>
                <a:ext cx="8302337" cy="4724400"/>
              </a:xfrm>
            </p:spPr>
            <p:txBody>
              <a:bodyPr/>
              <a:lstStyle/>
              <a:p>
                <a:r>
                  <a:rPr lang="en-US" dirty="0" smtClean="0"/>
                  <a:t>Estimating Terminal Value using Constant Growth Model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𝐹𝑖𝑟𝑚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</a:rPr>
                      <m:t>𝑣𝑎𝑙𝑢𝑒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b="0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/>
                          </a:rPr>
                          <m:t>𝑡</m:t>
                        </m:r>
                        <m:r>
                          <a:rPr lang="en-US" b="0" i="1" smtClean="0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𝑇</m:t>
                        </m:r>
                      </m:sup>
                      <m:e>
                        <m:f>
                          <m:f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</a:rPr>
                              <m:t>1+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𝐹𝐶𝐹𝐹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𝑡</m:t>
                                </m:r>
                              </m:sub>
                            </m:sSub>
                          </m:num>
                          <m:den>
                            <m:sSup>
                              <m:sSup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(1+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𝑊𝐴𝐶𝐶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/>
                                  </a:rPr>
                                  <m:t>𝑡</m:t>
                                </m:r>
                              </m:sup>
                            </m:sSup>
                          </m:den>
                        </m:f>
                      </m:e>
                    </m:nary>
                    <m:r>
                      <a:rPr lang="en-US" b="0" i="1" smtClean="0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𝑇</m:t>
                            </m:r>
                          </m:sub>
                        </m:sSub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(1+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𝑊𝐴𝐶𝐶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)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𝑇</m:t>
                            </m:r>
                          </m:sup>
                        </m:sSup>
                      </m:den>
                    </m:f>
                  </m:oMath>
                </a14:m>
                <a:endParaRPr lang="en-US" dirty="0" smtClean="0"/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𝑇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 smtClean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𝐹𝐶𝐹𝐹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𝑇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+1</m:t>
                            </m:r>
                          </m:sub>
                        </m:sSub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𝑊𝐴𝐶𝐶</m:t>
                        </m:r>
                        <m:r>
                          <a:rPr lang="en-US" b="0" i="1" smtClean="0">
                            <a:latin typeface="Cambria Math"/>
                          </a:rPr>
                          <m:t>−</m:t>
                        </m:r>
                        <m:r>
                          <a:rPr lang="en-US" b="0" i="1" smtClean="0">
                            <a:latin typeface="Cambria Math"/>
                          </a:rPr>
                          <m:t>𝑔</m:t>
                        </m:r>
                      </m:den>
                    </m:f>
                  </m:oMath>
                </a14:m>
                <a:endParaRPr lang="en-US" dirty="0" smtClean="0"/>
              </a:p>
              <a:p>
                <a:pPr lvl="2"/>
                <a:r>
                  <a:rPr lang="en-US" dirty="0" smtClean="0"/>
                  <a:t>WACC = Weighted average cost of capital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1295400"/>
                <a:ext cx="8302337" cy="4724400"/>
              </a:xfrm>
              <a:blipFill rotWithShape="1">
                <a:blip r:embed="rId2"/>
                <a:stretch>
                  <a:fillRect l="-1323" t="-16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2927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152400"/>
            <a:ext cx="8549987" cy="83642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13.5 FCF Valuation Approaches: FCFF Example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1295400"/>
                <a:ext cx="8610600" cy="4572000"/>
              </a:xfrm>
            </p:spPr>
            <p:txBody>
              <a:bodyPr/>
              <a:lstStyle/>
              <a:p>
                <a:pPr lvl="2"/>
                <a:r>
                  <a:rPr lang="en-US" dirty="0"/>
                  <a:t>Suppose FCFF = $1 mil for years 1-4 and then is expected to grow at a rate of 3%.  Assume </a:t>
                </a:r>
                <a:r>
                  <a:rPr lang="en-US" dirty="0" smtClean="0"/>
                  <a:t>WACC = </a:t>
                </a:r>
                <a:r>
                  <a:rPr lang="en-US" dirty="0"/>
                  <a:t>15%</a:t>
                </a:r>
              </a:p>
              <a:p>
                <a:pPr lvl="1"/>
                <a:endParaRPr lang="en-US" b="0" i="1" dirty="0" smtClean="0">
                  <a:latin typeface="Cambria Math"/>
                </a:endParaRPr>
              </a:p>
              <a:p>
                <a:pPr lvl="1"/>
                <a:endParaRPr lang="en-US" i="1" dirty="0">
                  <a:latin typeface="Cambria Math"/>
                </a:endParaRPr>
              </a:p>
              <a:p>
                <a:pPr marL="274320" lvl="1" indent="0">
                  <a:buNone/>
                </a:pPr>
                <a:endParaRPr lang="en-US" b="0" i="1" dirty="0" smtClean="0">
                  <a:latin typeface="Cambria Math"/>
                </a:endParaRPr>
              </a:p>
              <a:p>
                <a:pPr lvl="1"/>
                <a:endParaRPr lang="en-US" i="1" dirty="0">
                  <a:latin typeface="Cambria Math"/>
                </a:endParaRPr>
              </a:p>
              <a:p>
                <a:pPr lvl="2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/>
                      <m:t>If</m:t>
                    </m:r>
                    <m:r>
                      <m:rPr>
                        <m:nor/>
                      </m:rPr>
                      <a:rPr lang="en-US" dirty="0"/>
                      <m:t> 500,000 </m:t>
                    </m:r>
                    <m:r>
                      <m:rPr>
                        <m:nor/>
                      </m:rPr>
                      <a:rPr lang="en-US" dirty="0"/>
                      <m:t>shares</m:t>
                    </m:r>
                    <m:r>
                      <m:rPr>
                        <m:nor/>
                      </m:rPr>
                      <a:rPr lang="en-US" dirty="0"/>
                      <m:t> </m:t>
                    </m:r>
                    <m:r>
                      <m:rPr>
                        <m:nor/>
                      </m:rPr>
                      <a:rPr lang="en-US" b="0" i="0" dirty="0" smtClean="0"/>
                      <m:t>are</m:t>
                    </m:r>
                    <m:r>
                      <m:rPr>
                        <m:nor/>
                      </m:rPr>
                      <a:rPr lang="en-US" b="0" i="0" dirty="0" smtClean="0"/>
                      <m:t> </m:t>
                    </m:r>
                    <m:r>
                      <m:rPr>
                        <m:nor/>
                      </m:rPr>
                      <a:rPr lang="en-US" dirty="0"/>
                      <m:t>outstanding</m:t>
                    </m:r>
                    <m:r>
                      <m:rPr>
                        <m:nor/>
                      </m:rPr>
                      <a:rPr lang="en-US" dirty="0"/>
                      <m:t>, </m:t>
                    </m:r>
                    <m:r>
                      <m:rPr>
                        <m:nor/>
                      </m:rPr>
                      <a:rPr lang="en-US" dirty="0"/>
                      <m:t>what</m:t>
                    </m:r>
                    <m:r>
                      <m:rPr>
                        <m:nor/>
                      </m:rPr>
                      <a:rPr lang="en-US" dirty="0"/>
                      <m:t> </m:t>
                    </m:r>
                    <m:r>
                      <m:rPr>
                        <m:nor/>
                      </m:rPr>
                      <a:rPr lang="en-US" dirty="0"/>
                      <m:t>is</m:t>
                    </m:r>
                    <m:r>
                      <m:rPr>
                        <m:nor/>
                      </m:rPr>
                      <a:rPr lang="en-US" dirty="0"/>
                      <m:t> </m:t>
                    </m:r>
                    <m:r>
                      <m:rPr>
                        <m:nor/>
                      </m:rPr>
                      <a:rPr lang="en-US" dirty="0"/>
                      <m:t>the</m:t>
                    </m:r>
                    <m:r>
                      <m:rPr>
                        <m:nor/>
                      </m:rPr>
                      <a:rPr lang="en-US" dirty="0"/>
                      <m:t> </m:t>
                    </m:r>
                    <m:r>
                      <m:rPr>
                        <m:nor/>
                      </m:rPr>
                      <a:rPr lang="en-US" dirty="0"/>
                      <m:t>predicted</m:t>
                    </m:r>
                    <m:r>
                      <m:rPr>
                        <m:nor/>
                      </m:rPr>
                      <a:rPr lang="en-US" dirty="0"/>
                      <m:t> </m:t>
                    </m:r>
                    <m:r>
                      <m:rPr>
                        <m:nor/>
                      </m:rPr>
                      <a:rPr lang="en-US" dirty="0"/>
                      <m:t>price</m:t>
                    </m:r>
                    <m:r>
                      <m:rPr>
                        <m:nor/>
                      </m:rPr>
                      <a:rPr lang="en-US" dirty="0"/>
                      <m:t> </m:t>
                    </m:r>
                    <m:r>
                      <m:rPr>
                        <m:nor/>
                      </m:rPr>
                      <a:rPr lang="en-US" dirty="0"/>
                      <m:t>of</m:t>
                    </m:r>
                    <m:r>
                      <m:rPr>
                        <m:nor/>
                      </m:rPr>
                      <a:rPr lang="en-US" dirty="0"/>
                      <m:t> </m:t>
                    </m:r>
                    <m:r>
                      <m:rPr>
                        <m:nor/>
                      </m:rPr>
                      <a:rPr lang="en-US" dirty="0"/>
                      <m:t>this</m:t>
                    </m:r>
                    <m:r>
                      <m:rPr>
                        <m:nor/>
                      </m:rPr>
                      <a:rPr lang="en-US" dirty="0"/>
                      <m:t> </m:t>
                    </m:r>
                    <m:r>
                      <m:rPr>
                        <m:nor/>
                      </m:rPr>
                      <a:rPr lang="en-US" dirty="0"/>
                      <m:t>stock</m:t>
                    </m:r>
                    <m:r>
                      <m:rPr>
                        <m:nor/>
                      </m:rPr>
                      <a:rPr lang="en-US" dirty="0"/>
                      <m:t> </m:t>
                    </m:r>
                    <m:r>
                      <m:rPr>
                        <m:nor/>
                      </m:rPr>
                      <a:rPr lang="en-US" dirty="0"/>
                      <m:t>if</m:t>
                    </m:r>
                    <m:r>
                      <m:rPr>
                        <m:nor/>
                      </m:rPr>
                      <a:rPr lang="en-US" dirty="0"/>
                      <m:t> </m:t>
                    </m:r>
                    <m:r>
                      <m:rPr>
                        <m:nor/>
                      </m:rPr>
                      <a:rPr lang="en-US" b="0" i="0" dirty="0" smtClean="0"/>
                      <m:t>the</m:t>
                    </m:r>
                    <m:r>
                      <m:rPr>
                        <m:nor/>
                      </m:rPr>
                      <a:rPr lang="en-US" b="0" i="0" dirty="0" smtClean="0"/>
                      <m:t> </m:t>
                    </m:r>
                    <m:r>
                      <m:rPr>
                        <m:nor/>
                      </m:rPr>
                      <a:rPr lang="en-US" b="0" i="0" dirty="0" smtClean="0"/>
                      <m:t>firm</m:t>
                    </m:r>
                    <m:r>
                      <m:rPr>
                        <m:nor/>
                      </m:rPr>
                      <a:rPr lang="en-US" b="0" i="0" dirty="0" smtClean="0"/>
                      <m:t> </m:t>
                    </m:r>
                    <m:r>
                      <m:rPr>
                        <m:nor/>
                      </m:rPr>
                      <a:rPr lang="en-US" b="0" i="0" dirty="0" smtClean="0"/>
                      <m:t>has</m:t>
                    </m:r>
                    <m:r>
                      <m:rPr>
                        <m:nor/>
                      </m:rPr>
                      <a:rPr lang="en-US" b="0" i="0" dirty="0" smtClean="0"/>
                      <m:t> $5,000,000 </m:t>
                    </m:r>
                    <m:r>
                      <m:rPr>
                        <m:nor/>
                      </m:rPr>
                      <a:rPr lang="en-US" dirty="0"/>
                      <m:t>of</m:t>
                    </m:r>
                    <m:r>
                      <m:rPr>
                        <m:nor/>
                      </m:rPr>
                      <a:rPr lang="en-US" dirty="0"/>
                      <m:t> </m:t>
                    </m:r>
                    <m:r>
                      <m:rPr>
                        <m:nor/>
                      </m:rPr>
                      <a:rPr lang="en-US" dirty="0"/>
                      <m:t>debt</m:t>
                    </m:r>
                    <m:r>
                      <m:rPr>
                        <m:nor/>
                      </m:rPr>
                      <a:rPr lang="en-US" dirty="0"/>
                      <m:t>?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295400"/>
                <a:ext cx="8610600" cy="4572000"/>
              </a:xfrm>
              <a:blipFill rotWithShape="1">
                <a:blip r:embed="rId3"/>
                <a:stretch>
                  <a:fillRect t="-933" r="-9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5145959"/>
              </p:ext>
            </p:extLst>
          </p:nvPr>
        </p:nvGraphicFramePr>
        <p:xfrm>
          <a:off x="1295400" y="2286000"/>
          <a:ext cx="6477000" cy="21960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4" name="Equation" r:id="rId4" imgW="3022560" imgH="1269720" progId="Equation.DSMT4">
                  <p:embed/>
                </p:oleObj>
              </mc:Choice>
              <mc:Fallback>
                <p:oleObj name="Equation" r:id="rId4" imgW="3022560" imgH="1269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2286000"/>
                        <a:ext cx="6477000" cy="219608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5314650"/>
              </p:ext>
            </p:extLst>
          </p:nvPr>
        </p:nvGraphicFramePr>
        <p:xfrm>
          <a:off x="1828800" y="5410200"/>
          <a:ext cx="5446712" cy="796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5" name="Equation" r:id="rId6" imgW="2311200" imgH="419040" progId="Equation.DSMT4">
                  <p:embed/>
                </p:oleObj>
              </mc:Choice>
              <mc:Fallback>
                <p:oleObj name="Equation" r:id="rId6" imgW="231120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5410200"/>
                        <a:ext cx="5446712" cy="796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09588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152400"/>
            <a:ext cx="8549987" cy="836426"/>
          </a:xfrm>
        </p:spPr>
        <p:txBody>
          <a:bodyPr>
            <a:normAutofit/>
          </a:bodyPr>
          <a:lstStyle/>
          <a:p>
            <a:r>
              <a:rPr lang="en-US" dirty="0" smtClean="0"/>
              <a:t>13.5 Free Cash Flow Valuation Approaches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81000" y="1295400"/>
                <a:ext cx="8302337" cy="4572000"/>
              </a:xfrm>
            </p:spPr>
            <p:txBody>
              <a:bodyPr/>
              <a:lstStyle/>
              <a:p>
                <a:r>
                  <a:rPr lang="en-US" dirty="0" smtClean="0"/>
                  <a:t>Market Value of Equity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𝑀𝑎𝑟𝑘𝑒𝑡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</a:rPr>
                      <m:t>𝑣𝑎𝑙𝑢𝑒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</a:rPr>
                      <m:t>𝑜𝑓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</a:rPr>
                      <m:t>𝑒𝑞𝑢𝑖𝑡𝑦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b="0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/>
                          </a:rPr>
                          <m:t>𝑡</m:t>
                        </m:r>
                        <m:r>
                          <a:rPr lang="en-US" b="0" i="1" smtClean="0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𝑇</m:t>
                        </m:r>
                      </m:sup>
                      <m:e>
                        <m:f>
                          <m:f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𝐹𝐶𝐹𝐸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𝑡</m:t>
                                </m:r>
                              </m:sub>
                            </m:sSub>
                          </m:num>
                          <m:den>
                            <m:sSup>
                              <m:sSup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(1+</m:t>
                                    </m:r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𝐸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/>
                                  </a:rPr>
                                  <m:t>𝑡</m:t>
                                </m:r>
                              </m:sup>
                            </m:sSup>
                          </m:den>
                        </m:f>
                        <m:r>
                          <a:rPr lang="en-US" b="0" i="1" smtClean="0">
                            <a:latin typeface="Cambria Math"/>
                          </a:rPr>
                          <m:t>+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𝑇</m:t>
                                </m:r>
                              </m:sub>
                            </m:sSub>
                          </m:num>
                          <m:den>
                            <m:sSup>
                              <m:sSup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(1+</m:t>
                                    </m:r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𝐸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/>
                                  </a:rPr>
                                  <m:t>𝑇</m:t>
                                </m:r>
                              </m:sup>
                            </m:sSup>
                          </m:den>
                        </m:f>
                      </m:e>
                    </m:nary>
                  </m:oMath>
                </a14:m>
                <a:endParaRPr lang="en-US" dirty="0" smtClean="0"/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𝑇</m:t>
                        </m:r>
                      </m:sub>
                    </m:sSub>
                    <m:r>
                      <a:rPr lang="en-US" sz="28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𝐹𝐶𝐹𝐸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/>
                              </a:rPr>
                              <m:t>𝑇</m:t>
                            </m:r>
                            <m:r>
                              <a:rPr lang="en-US" sz="2800" b="0" i="1" smtClean="0">
                                <a:latin typeface="Cambria Math"/>
                              </a:rPr>
                              <m:t>+1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𝑘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/>
                              </a:rPr>
                              <m:t>𝐸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𝑔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1295400"/>
                <a:ext cx="8302337" cy="4572000"/>
              </a:xfrm>
              <a:blipFill rotWithShape="1">
                <a:blip r:embed="rId2"/>
                <a:stretch>
                  <a:fillRect l="-1323" t="-17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18880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152400"/>
            <a:ext cx="8549987" cy="83642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13.5 FCF Valuation Approaches: FCFE Example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1295400"/>
                <a:ext cx="8610600" cy="4572000"/>
              </a:xfrm>
            </p:spPr>
            <p:txBody>
              <a:bodyPr/>
              <a:lstStyle/>
              <a:p>
                <a:pPr lvl="2"/>
                <a:r>
                  <a:rPr lang="en-US" dirty="0"/>
                  <a:t>Suppose FCFE = $900,000 for years 1-4 and then is expected to grow at a rate of 3%.  Assume </a:t>
                </a:r>
                <a:r>
                  <a:rPr lang="en-US" dirty="0" err="1" smtClean="0"/>
                  <a:t>k</a:t>
                </a:r>
                <a:r>
                  <a:rPr lang="en-US" baseline="-25000" dirty="0" err="1" smtClean="0"/>
                  <a:t>e</a:t>
                </a:r>
                <a:r>
                  <a:rPr lang="en-US" dirty="0" smtClean="0"/>
                  <a:t> = 18</a:t>
                </a:r>
                <a:r>
                  <a:rPr lang="en-US" dirty="0"/>
                  <a:t>%</a:t>
                </a:r>
              </a:p>
              <a:p>
                <a:pPr lvl="1"/>
                <a:endParaRPr lang="en-US" b="0" i="1" dirty="0" smtClean="0">
                  <a:latin typeface="Cambria Math"/>
                </a:endParaRPr>
              </a:p>
              <a:p>
                <a:pPr lvl="1"/>
                <a:endParaRPr lang="en-US" i="1" dirty="0">
                  <a:latin typeface="Cambria Math"/>
                </a:endParaRPr>
              </a:p>
              <a:p>
                <a:pPr lvl="1"/>
                <a:endParaRPr lang="en-US" b="0" i="1" dirty="0" smtClean="0">
                  <a:latin typeface="Cambria Math"/>
                </a:endParaRPr>
              </a:p>
              <a:p>
                <a:pPr lvl="1"/>
                <a:endParaRPr lang="en-US" i="1" dirty="0">
                  <a:latin typeface="Cambria Math"/>
                </a:endParaRPr>
              </a:p>
              <a:p>
                <a:pPr lvl="2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/>
                      <m:t>If</m:t>
                    </m:r>
                    <m:r>
                      <m:rPr>
                        <m:nor/>
                      </m:rPr>
                      <a:rPr lang="en-US" dirty="0"/>
                      <m:t> </m:t>
                    </m:r>
                    <m:r>
                      <m:rPr>
                        <m:nor/>
                      </m:rPr>
                      <a:rPr lang="en-US" dirty="0"/>
                      <m:t>there</m:t>
                    </m:r>
                    <m:r>
                      <m:rPr>
                        <m:nor/>
                      </m:rPr>
                      <a:rPr lang="en-US" dirty="0"/>
                      <m:t> </m:t>
                    </m:r>
                    <m:r>
                      <m:rPr>
                        <m:nor/>
                      </m:rPr>
                      <a:rPr lang="en-US" dirty="0"/>
                      <m:t>are</m:t>
                    </m:r>
                    <m:r>
                      <m:rPr>
                        <m:nor/>
                      </m:rPr>
                      <a:rPr lang="en-US" dirty="0"/>
                      <m:t> 500,000 </m:t>
                    </m:r>
                    <m:r>
                      <m:rPr>
                        <m:nor/>
                      </m:rPr>
                      <a:rPr lang="en-US" dirty="0"/>
                      <m:t>shares</m:t>
                    </m:r>
                    <m:r>
                      <m:rPr>
                        <m:nor/>
                      </m:rPr>
                      <a:rPr lang="en-US" dirty="0"/>
                      <m:t> </m:t>
                    </m:r>
                    <m:r>
                      <m:rPr>
                        <m:nor/>
                      </m:rPr>
                      <a:rPr lang="en-US" dirty="0"/>
                      <m:t>outstanding</m:t>
                    </m:r>
                    <m:r>
                      <m:rPr>
                        <m:nor/>
                      </m:rPr>
                      <a:rPr lang="en-US" dirty="0"/>
                      <m:t>, </m:t>
                    </m:r>
                    <m:r>
                      <m:rPr>
                        <m:nor/>
                      </m:rPr>
                      <a:rPr lang="en-US" dirty="0"/>
                      <m:t>what</m:t>
                    </m:r>
                    <m:r>
                      <m:rPr>
                        <m:nor/>
                      </m:rPr>
                      <a:rPr lang="en-US" dirty="0"/>
                      <m:t> </m:t>
                    </m:r>
                    <m:r>
                      <m:rPr>
                        <m:nor/>
                      </m:rPr>
                      <a:rPr lang="en-US" dirty="0"/>
                      <m:t>is</m:t>
                    </m:r>
                    <m:r>
                      <m:rPr>
                        <m:nor/>
                      </m:rPr>
                      <a:rPr lang="en-US" dirty="0"/>
                      <m:t> </m:t>
                    </m:r>
                    <m:r>
                      <m:rPr>
                        <m:nor/>
                      </m:rPr>
                      <a:rPr lang="en-US" dirty="0"/>
                      <m:t>the</m:t>
                    </m:r>
                    <m:r>
                      <m:rPr>
                        <m:nor/>
                      </m:rPr>
                      <a:rPr lang="en-US" dirty="0"/>
                      <m:t> </m:t>
                    </m:r>
                    <m:r>
                      <m:rPr>
                        <m:nor/>
                      </m:rPr>
                      <a:rPr lang="en-US" dirty="0"/>
                      <m:t>predicted</m:t>
                    </m:r>
                    <m:r>
                      <m:rPr>
                        <m:nor/>
                      </m:rPr>
                      <a:rPr lang="en-US" dirty="0"/>
                      <m:t> </m:t>
                    </m:r>
                    <m:r>
                      <m:rPr>
                        <m:nor/>
                      </m:rPr>
                      <a:rPr lang="en-US" dirty="0"/>
                      <m:t>price</m:t>
                    </m:r>
                    <m:r>
                      <m:rPr>
                        <m:nor/>
                      </m:rPr>
                      <a:rPr lang="en-US" dirty="0"/>
                      <m:t> </m:t>
                    </m:r>
                    <m:r>
                      <m:rPr>
                        <m:nor/>
                      </m:rPr>
                      <a:rPr lang="en-US" dirty="0"/>
                      <m:t>of</m:t>
                    </m:r>
                    <m:r>
                      <m:rPr>
                        <m:nor/>
                      </m:rPr>
                      <a:rPr lang="en-US" dirty="0"/>
                      <m:t> </m:t>
                    </m:r>
                    <m:r>
                      <m:rPr>
                        <m:nor/>
                      </m:rPr>
                      <a:rPr lang="en-US" dirty="0"/>
                      <m:t>this</m:t>
                    </m:r>
                    <m:r>
                      <m:rPr>
                        <m:nor/>
                      </m:rPr>
                      <a:rPr lang="en-US" dirty="0"/>
                      <m:t> </m:t>
                    </m:r>
                    <m:r>
                      <m:rPr>
                        <m:nor/>
                      </m:rPr>
                      <a:rPr lang="en-US" dirty="0"/>
                      <m:t>stock</m:t>
                    </m:r>
                    <m:r>
                      <m:rPr>
                        <m:nor/>
                      </m:rPr>
                      <a:rPr lang="en-US" dirty="0"/>
                      <m:t>? </m:t>
                    </m:r>
                    <m:r>
                      <m:rPr>
                        <m:nor/>
                      </m:rPr>
                      <a:rPr lang="en-US" b="0" i="0" dirty="0" smtClean="0"/>
                      <m:t>W</m:t>
                    </m:r>
                    <m:r>
                      <m:rPr>
                        <m:nor/>
                      </m:rPr>
                      <a:rPr lang="en-US" dirty="0"/>
                      <m:t>hy</m:t>
                    </m:r>
                    <m:r>
                      <m:rPr>
                        <m:nor/>
                      </m:rPr>
                      <a:rPr lang="en-US" dirty="0"/>
                      <m:t> </m:t>
                    </m:r>
                    <m:r>
                      <m:rPr>
                        <m:nor/>
                      </m:rPr>
                      <a:rPr lang="en-US" b="0" i="0" dirty="0" smtClean="0"/>
                      <m:t>can</m:t>
                    </m:r>
                    <m:r>
                      <m:rPr>
                        <m:nor/>
                      </m:rPr>
                      <a:rPr lang="en-US" b="0" i="0" dirty="0" smtClean="0"/>
                      <m:t> </m:t>
                    </m:r>
                    <m:r>
                      <m:rPr>
                        <m:nor/>
                      </m:rPr>
                      <a:rPr lang="en-US" b="0" i="0" dirty="0" smtClean="0"/>
                      <m:t>debt</m:t>
                    </m:r>
                    <m:r>
                      <m:rPr>
                        <m:nor/>
                      </m:rPr>
                      <a:rPr lang="en-US" b="0" i="0" dirty="0" smtClean="0"/>
                      <m:t> </m:t>
                    </m:r>
                    <m:r>
                      <m:rPr>
                        <m:nor/>
                      </m:rPr>
                      <a:rPr lang="en-US" b="0" i="0" dirty="0" smtClean="0"/>
                      <m:t>be</m:t>
                    </m:r>
                    <m:r>
                      <m:rPr>
                        <m:nor/>
                      </m:rPr>
                      <a:rPr lang="en-US" b="0" i="0" dirty="0" smtClean="0"/>
                      <m:t> </m:t>
                    </m:r>
                    <m:r>
                      <m:rPr>
                        <m:nor/>
                      </m:rPr>
                      <a:rPr lang="en-US" b="0" i="0" dirty="0" smtClean="0"/>
                      <m:t>ignored</m:t>
                    </m:r>
                    <m:r>
                      <m:rPr>
                        <m:nor/>
                      </m:rPr>
                      <a:rPr lang="en-US" b="0" i="0" dirty="0" smtClean="0"/>
                      <m:t>?</m:t>
                    </m:r>
                  </m:oMath>
                </a14:m>
                <a:endParaRPr lang="en-US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295400"/>
                <a:ext cx="8610600" cy="4572000"/>
              </a:xfrm>
              <a:blipFill rotWithShape="1">
                <a:blip r:embed="rId3"/>
                <a:stretch>
                  <a:fillRect t="-9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2060522"/>
              </p:ext>
            </p:extLst>
          </p:nvPr>
        </p:nvGraphicFramePr>
        <p:xfrm>
          <a:off x="533400" y="2133600"/>
          <a:ext cx="8002587" cy="23199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8" name="Equation" r:id="rId4" imgW="3568680" imgH="1282680" progId="Equation.DSMT4">
                  <p:embed/>
                </p:oleObj>
              </mc:Choice>
              <mc:Fallback>
                <p:oleObj name="Equation" r:id="rId4" imgW="3568680" imgH="1282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2133600"/>
                        <a:ext cx="8002587" cy="23199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0925430"/>
              </p:ext>
            </p:extLst>
          </p:nvPr>
        </p:nvGraphicFramePr>
        <p:xfrm>
          <a:off x="2743200" y="5410200"/>
          <a:ext cx="3709988" cy="796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9" name="Equation" r:id="rId6" imgW="1574640" imgH="419040" progId="Equation.DSMT4">
                  <p:embed/>
                </p:oleObj>
              </mc:Choice>
              <mc:Fallback>
                <p:oleObj name="Equation" r:id="rId6" imgW="157464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5410200"/>
                        <a:ext cx="3709988" cy="796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86680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152400"/>
            <a:ext cx="8549987" cy="836426"/>
          </a:xfrm>
        </p:spPr>
        <p:txBody>
          <a:bodyPr/>
          <a:lstStyle/>
          <a:p>
            <a:r>
              <a:rPr lang="en-US" dirty="0" smtClean="0"/>
              <a:t>Spreadsheet 13.2: FCF</a:t>
            </a:r>
            <a:endParaRPr lang="en-US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052383"/>
            <a:ext cx="7643941" cy="5337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4021" y="1143000"/>
            <a:ext cx="1162692" cy="928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1262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991599" cy="836426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Table 13.1 Apple and Alphabet Financial Highlights, April 2017</a:t>
            </a:r>
            <a:endParaRPr lang="en-US" sz="3200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066800"/>
            <a:ext cx="7448550" cy="5298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829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152400"/>
            <a:ext cx="8549987" cy="836426"/>
          </a:xfrm>
        </p:spPr>
        <p:txBody>
          <a:bodyPr>
            <a:normAutofit/>
          </a:bodyPr>
          <a:lstStyle/>
          <a:p>
            <a:r>
              <a:rPr lang="en-US" dirty="0" smtClean="0"/>
              <a:t>13.5 Free Cash Flow Valuation Approaches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229600" cy="4800600"/>
          </a:xfrm>
        </p:spPr>
        <p:txBody>
          <a:bodyPr/>
          <a:lstStyle/>
          <a:p>
            <a:r>
              <a:rPr lang="en-US" dirty="0" smtClean="0"/>
              <a:t>Comparing Valuation Models</a:t>
            </a:r>
          </a:p>
          <a:p>
            <a:pPr lvl="1"/>
            <a:r>
              <a:rPr lang="en-US" dirty="0" smtClean="0"/>
              <a:t>Model values differ in practice</a:t>
            </a:r>
          </a:p>
          <a:p>
            <a:pPr lvl="1"/>
            <a:r>
              <a:rPr lang="en-US" dirty="0" smtClean="0"/>
              <a:t>Differences stem from simplifying assumptions</a:t>
            </a:r>
          </a:p>
          <a:p>
            <a:r>
              <a:rPr lang="en-US" dirty="0" smtClean="0"/>
              <a:t>Problems with DCF Models</a:t>
            </a:r>
          </a:p>
          <a:p>
            <a:pPr lvl="1"/>
            <a:r>
              <a:rPr lang="en-US" dirty="0" smtClean="0"/>
              <a:t>DCF estimates are always somewhat imprecise</a:t>
            </a:r>
          </a:p>
          <a:p>
            <a:pPr lvl="1"/>
            <a:r>
              <a:rPr lang="en-US" dirty="0" smtClean="0"/>
              <a:t>Investors employ hierarchy of valuation</a:t>
            </a:r>
          </a:p>
          <a:p>
            <a:pPr lvl="2"/>
            <a:r>
              <a:rPr lang="en-US" sz="2800" dirty="0" smtClean="0"/>
              <a:t>Real estate, plant, equipment</a:t>
            </a:r>
          </a:p>
          <a:p>
            <a:pPr lvl="2"/>
            <a:r>
              <a:rPr lang="en-US" sz="2800" dirty="0" smtClean="0"/>
              <a:t>Economic profit on assets in place</a:t>
            </a:r>
          </a:p>
          <a:p>
            <a:pPr lvl="2"/>
            <a:r>
              <a:rPr lang="en-US" sz="2800" dirty="0" smtClean="0"/>
              <a:t>Growth opportunities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65783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152400"/>
            <a:ext cx="8549987" cy="836426"/>
          </a:xfrm>
        </p:spPr>
        <p:txBody>
          <a:bodyPr/>
          <a:lstStyle/>
          <a:p>
            <a:r>
              <a:rPr lang="en-US" dirty="0" smtClean="0"/>
              <a:t>13.6 The Aggregate Stock Market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76400"/>
            <a:ext cx="8302337" cy="3657600"/>
          </a:xfrm>
        </p:spPr>
        <p:txBody>
          <a:bodyPr/>
          <a:lstStyle/>
          <a:p>
            <a:r>
              <a:rPr lang="en-US" dirty="0" smtClean="0"/>
              <a:t>Forecasting Aggregate Stock Market</a:t>
            </a:r>
          </a:p>
          <a:p>
            <a:pPr lvl="1"/>
            <a:r>
              <a:rPr lang="en-US" dirty="0" smtClean="0"/>
              <a:t>Earnings multiplier applied at aggregate level</a:t>
            </a:r>
          </a:p>
          <a:p>
            <a:pPr lvl="2"/>
            <a:r>
              <a:rPr lang="en-US" sz="2800" dirty="0" smtClean="0"/>
              <a:t>Forecast corporate profits for period</a:t>
            </a:r>
          </a:p>
          <a:p>
            <a:pPr lvl="2"/>
            <a:r>
              <a:rPr lang="en-US" sz="2800" dirty="0" smtClean="0"/>
              <a:t>Derive estimate of aggregate P/E ratio based on long-term interest rates</a:t>
            </a:r>
          </a:p>
          <a:p>
            <a:pPr lvl="1"/>
            <a:r>
              <a:rPr lang="en-US" dirty="0" smtClean="0"/>
              <a:t>Some analysts use aggregate DDM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0720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152400"/>
            <a:ext cx="8549987" cy="836426"/>
          </a:xfrm>
        </p:spPr>
        <p:txBody>
          <a:bodyPr>
            <a:noAutofit/>
          </a:bodyPr>
          <a:lstStyle/>
          <a:p>
            <a:r>
              <a:rPr lang="en-US" sz="2800" dirty="0" smtClean="0"/>
              <a:t>Figure 13.7 Earnings Yield of S&amp;P 500 versus 10-Year Treasury Bond Yield</a:t>
            </a:r>
            <a:endParaRPr lang="en-US" sz="2800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21198693"/>
              </p:ext>
            </p:extLst>
          </p:nvPr>
        </p:nvGraphicFramePr>
        <p:xfrm>
          <a:off x="838200" y="1447800"/>
          <a:ext cx="7239000" cy="441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73706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152400"/>
            <a:ext cx="8549987" cy="836426"/>
          </a:xfrm>
        </p:spPr>
        <p:txBody>
          <a:bodyPr/>
          <a:lstStyle/>
          <a:p>
            <a:r>
              <a:rPr lang="en-US" dirty="0" smtClean="0"/>
              <a:t>Table 13.4 S&amp;P 500 Forecasts</a:t>
            </a:r>
            <a:endParaRPr lang="en-US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81200"/>
            <a:ext cx="8629650" cy="3358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7891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763000" cy="836426"/>
          </a:xfrm>
        </p:spPr>
        <p:txBody>
          <a:bodyPr>
            <a:normAutofit/>
          </a:bodyPr>
          <a:lstStyle/>
          <a:p>
            <a:r>
              <a:rPr lang="en-US" dirty="0"/>
              <a:t>13.2 Intrinsic Value versus Market Price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5387"/>
            <a:ext cx="8313137" cy="1362075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         = expected dividend per share          </a:t>
            </a:r>
          </a:p>
          <a:p>
            <a:r>
              <a:rPr lang="en-US" dirty="0"/>
              <a:t> </a:t>
            </a:r>
            <a:r>
              <a:rPr lang="en-US" dirty="0" smtClean="0"/>
              <a:t>   = current share price</a:t>
            </a:r>
          </a:p>
          <a:p>
            <a:r>
              <a:rPr lang="en-US" dirty="0"/>
              <a:t> </a:t>
            </a:r>
            <a:r>
              <a:rPr lang="en-US" dirty="0" smtClean="0"/>
              <a:t>        = expected end-of-year price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371600"/>
            <a:ext cx="7571100" cy="100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590800"/>
            <a:ext cx="942975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9" y="3200400"/>
            <a:ext cx="428625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810000"/>
            <a:ext cx="92392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04800" y="4495800"/>
            <a:ext cx="8534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Example: Suppose you purchased a share of DAR Inc. for $40 in January.  You expect to sell it for $42 in December and expect to receive a dividend of $2.42 during that year.  What is your expected HPR?</a:t>
            </a:r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1733895"/>
              </p:ext>
            </p:extLst>
          </p:nvPr>
        </p:nvGraphicFramePr>
        <p:xfrm>
          <a:off x="233363" y="5600700"/>
          <a:ext cx="8462962" cy="82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5" name="Equation" r:id="rId7" imgW="4406760" imgH="431640" progId="Equation.DSMT4">
                  <p:embed/>
                </p:oleObj>
              </mc:Choice>
              <mc:Fallback>
                <p:oleObj name="Equation" r:id="rId7" imgW="440676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33363" y="5600700"/>
                        <a:ext cx="8462962" cy="828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00452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839200" cy="836426"/>
          </a:xfrm>
        </p:spPr>
        <p:txBody>
          <a:bodyPr>
            <a:normAutofit/>
          </a:bodyPr>
          <a:lstStyle/>
          <a:p>
            <a:r>
              <a:rPr lang="en-US" dirty="0" smtClean="0"/>
              <a:t>13.2 Intrinsic Value versus Market Price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302337" cy="4800600"/>
          </a:xfrm>
        </p:spPr>
        <p:txBody>
          <a:bodyPr/>
          <a:lstStyle/>
          <a:p>
            <a:r>
              <a:rPr lang="en-US" b="0" dirty="0" smtClean="0"/>
              <a:t>Intrinsic Value</a:t>
            </a:r>
          </a:p>
          <a:p>
            <a:pPr lvl="1"/>
            <a:r>
              <a:rPr lang="en-US" dirty="0" smtClean="0"/>
              <a:t>Present value of firm’s expected future net cash flows discounted by required </a:t>
            </a:r>
            <a:r>
              <a:rPr lang="en-US" dirty="0" err="1" smtClean="0"/>
              <a:t>RoR</a:t>
            </a:r>
            <a:endParaRPr lang="en-US" b="0" dirty="0" smtClean="0"/>
          </a:p>
          <a:p>
            <a:r>
              <a:rPr lang="en-US" dirty="0" smtClean="0"/>
              <a:t>Market Capitalization Rate</a:t>
            </a:r>
          </a:p>
          <a:p>
            <a:pPr lvl="1"/>
            <a:r>
              <a:rPr lang="en-US" dirty="0" smtClean="0"/>
              <a:t>Market-consensus estimate of appropriate discount rate for firm’s cash flows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6884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839200" cy="836426"/>
          </a:xfrm>
        </p:spPr>
        <p:txBody>
          <a:bodyPr>
            <a:normAutofit/>
          </a:bodyPr>
          <a:lstStyle/>
          <a:p>
            <a:r>
              <a:rPr lang="en-US" dirty="0" smtClean="0"/>
              <a:t>13.2 Intrinsic Value versus Market Price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81000" y="1219200"/>
                <a:ext cx="8302337" cy="4800600"/>
              </a:xfrm>
            </p:spPr>
            <p:txBody>
              <a:bodyPr/>
              <a:lstStyle/>
              <a:p>
                <a:r>
                  <a:rPr lang="en-US" b="0" dirty="0" smtClean="0"/>
                  <a:t>Intrinsic Value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𝐸</m:t>
                        </m:r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𝐷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US" i="1">
                            <a:latin typeface="Cambria Math"/>
                          </a:rPr>
                          <m:t>+</m:t>
                        </m:r>
                        <m:r>
                          <a:rPr lang="en-US" i="1">
                            <a:latin typeface="Cambria Math"/>
                          </a:rPr>
                          <m:t>𝐸</m:t>
                        </m:r>
                        <m:r>
                          <a:rPr lang="en-US" i="1"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)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1+</m:t>
                        </m:r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den>
                    </m:f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For holding period H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𝐷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1+</m:t>
                        </m:r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𝐷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(1+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)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b="0" i="1" smtClean="0">
                        <a:latin typeface="Cambria Math"/>
                      </a:rPr>
                      <m:t>+…+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𝐷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𝐻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𝐻</m:t>
                            </m:r>
                          </m:sub>
                        </m:sSub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(1+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)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𝐻</m:t>
                            </m:r>
                          </m:sup>
                        </m:sSup>
                      </m:den>
                    </m:f>
                  </m:oMath>
                </a14:m>
                <a:endParaRPr lang="en-US" dirty="0" smtClean="0"/>
              </a:p>
              <a:p>
                <a:r>
                  <a:rPr lang="en-US" dirty="0" smtClean="0"/>
                  <a:t>Dividend Discount Model (DDM)</a:t>
                </a:r>
              </a:p>
              <a:p>
                <a:pPr lvl="1"/>
                <a:r>
                  <a:rPr lang="en-US" dirty="0" smtClean="0"/>
                  <a:t>Formula for intrinsic value of firm equal to present value of all expected future dividends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1219200"/>
                <a:ext cx="8302337" cy="4800600"/>
              </a:xfrm>
              <a:blipFill rotWithShape="1">
                <a:blip r:embed="rId2"/>
                <a:stretch>
                  <a:fillRect l="-1323" t="-16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48805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152400"/>
            <a:ext cx="8549987" cy="836426"/>
          </a:xfrm>
        </p:spPr>
        <p:txBody>
          <a:bodyPr/>
          <a:lstStyle/>
          <a:p>
            <a:r>
              <a:rPr lang="en-US" dirty="0" smtClean="0"/>
              <a:t>13.3 Dividend Discount Models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81000" y="1219200"/>
                <a:ext cx="8302337" cy="4800600"/>
              </a:xfrm>
            </p:spPr>
            <p:txBody>
              <a:bodyPr/>
              <a:lstStyle/>
              <a:p>
                <a:r>
                  <a:rPr lang="en-US" dirty="0" smtClean="0"/>
                  <a:t>Constant-Growth DDM</a:t>
                </a:r>
              </a:p>
              <a:p>
                <a:pPr lvl="1"/>
                <a:r>
                  <a:rPr lang="en-US" dirty="0" smtClean="0"/>
                  <a:t>Form of DDM that assumes dividends will grow at constant rate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 smtClean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𝐷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  <m:r>
                          <a:rPr lang="en-US" b="0" i="1" smtClean="0">
                            <a:latin typeface="Cambria Math"/>
                          </a:rPr>
                          <m:t>−</m:t>
                        </m:r>
                        <m:r>
                          <a:rPr lang="en-US" b="0" i="1" smtClean="0">
                            <a:latin typeface="Cambria Math"/>
                          </a:rPr>
                          <m:t>𝑔</m:t>
                        </m:r>
                      </m:den>
                    </m:f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Implies stock’s value greater if:</a:t>
                </a:r>
              </a:p>
              <a:p>
                <a:pPr lvl="2"/>
                <a:r>
                  <a:rPr lang="en-US" sz="2800" dirty="0" smtClean="0"/>
                  <a:t>Larger dividend per share</a:t>
                </a:r>
              </a:p>
              <a:p>
                <a:pPr lvl="2"/>
                <a:r>
                  <a:rPr lang="en-US" sz="2800" dirty="0" smtClean="0"/>
                  <a:t>Lower market capitalization rate, k</a:t>
                </a:r>
              </a:p>
              <a:p>
                <a:pPr lvl="2"/>
                <a:r>
                  <a:rPr lang="en-US" sz="2800" dirty="0" smtClean="0"/>
                  <a:t>Higher expected growth rate of dividends</a:t>
                </a:r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1219200"/>
                <a:ext cx="8302337" cy="4800600"/>
              </a:xfrm>
              <a:blipFill rotWithShape="1">
                <a:blip r:embed="rId2"/>
                <a:stretch>
                  <a:fillRect l="-1323" t="-1650" b="-15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72301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152400"/>
            <a:ext cx="8549987" cy="836426"/>
          </a:xfrm>
        </p:spPr>
        <p:txBody>
          <a:bodyPr/>
          <a:lstStyle/>
          <a:p>
            <a:r>
              <a:rPr lang="en-US" dirty="0" smtClean="0"/>
              <a:t>13.3 Dividend Discount Models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81000" y="1295400"/>
                <a:ext cx="8302337" cy="4572000"/>
              </a:xfrm>
            </p:spPr>
            <p:txBody>
              <a:bodyPr/>
              <a:lstStyle/>
              <a:p>
                <a:r>
                  <a:rPr lang="en-US" dirty="0" smtClean="0"/>
                  <a:t>For stock with market price = intrinsic value, expected holding period return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𝐸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𝑟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𝐷𝑖𝑣𝑖𝑑𝑒𝑛𝑑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</a:rPr>
                      <m:t>𝑦𝑖𝑒𝑙𝑑</m:t>
                    </m:r>
                    <m:r>
                      <a:rPr lang="en-US" b="0" i="1" smtClean="0">
                        <a:latin typeface="Cambria Math"/>
                      </a:rPr>
                      <m:t>+</m:t>
                    </m:r>
                    <m:r>
                      <a:rPr lang="en-US" b="0" i="1" smtClean="0">
                        <a:latin typeface="Cambria Math"/>
                      </a:rPr>
                      <m:t>𝐶𝑎𝑝𝑖𝑡𝑎𝑙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</a:rPr>
                      <m:t>𝑔𝑎𝑖𝑛𝑠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</a:rPr>
                      <m:t>𝑦𝑖𝑒𝑙𝑑</m:t>
                    </m:r>
                  </m:oMath>
                </a14:m>
                <a:endParaRPr lang="en-US" b="0" i="1" dirty="0" smtClean="0"/>
              </a:p>
              <a:p>
                <a:pPr lvl="1"/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𝐷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𝑜</m:t>
                            </m:r>
                          </m:sub>
                        </m:sSub>
                      </m:den>
                    </m:f>
                    <m:r>
                      <a:rPr lang="en-US" b="0" i="1" smtClean="0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i="1" smtClean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den>
                    </m:f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 smtClean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𝐷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den>
                    </m:f>
                    <m:r>
                      <a:rPr lang="en-US" b="0" i="1" smtClean="0">
                        <a:latin typeface="Cambria Math"/>
                      </a:rPr>
                      <m:t>+</m:t>
                    </m:r>
                    <m:r>
                      <a:rPr lang="en-US" b="0" i="1" smtClean="0">
                        <a:latin typeface="Cambria Math"/>
                      </a:rPr>
                      <m:t>𝑔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1295400"/>
                <a:ext cx="8302337" cy="4572000"/>
              </a:xfrm>
              <a:blipFill rotWithShape="1">
                <a:blip r:embed="rId2"/>
                <a:stretch>
                  <a:fillRect l="-1323" t="-1733" r="-26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04148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152400"/>
            <a:ext cx="8549987" cy="836426"/>
          </a:xfrm>
        </p:spPr>
        <p:txBody>
          <a:bodyPr/>
          <a:lstStyle/>
          <a:p>
            <a:r>
              <a:rPr lang="en-US" dirty="0" smtClean="0"/>
              <a:t>13.3 Dividend Discount Models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81000" y="1219200"/>
                <a:ext cx="8302337" cy="4800600"/>
              </a:xfrm>
            </p:spPr>
            <p:txBody>
              <a:bodyPr/>
              <a:lstStyle/>
              <a:p>
                <a:r>
                  <a:rPr lang="en-US" dirty="0" smtClean="0"/>
                  <a:t>Stock Prices and Investment Opportunities</a:t>
                </a:r>
              </a:p>
              <a:p>
                <a:pPr lvl="1"/>
                <a:r>
                  <a:rPr lang="en-US" dirty="0" smtClean="0"/>
                  <a:t>Dividend payout ratio</a:t>
                </a:r>
              </a:p>
              <a:p>
                <a:pPr lvl="2"/>
                <a:r>
                  <a:rPr lang="en-US" sz="2800" dirty="0" smtClean="0"/>
                  <a:t>Percentage of earnings paid as dividends</a:t>
                </a:r>
              </a:p>
              <a:p>
                <a:pPr lvl="1"/>
                <a:r>
                  <a:rPr lang="en-US" dirty="0" smtClean="0"/>
                  <a:t>Plowback ratio/earnings retention ratio</a:t>
                </a:r>
              </a:p>
              <a:p>
                <a:pPr lvl="2"/>
                <a:r>
                  <a:rPr lang="en-US" sz="2800" dirty="0" smtClean="0"/>
                  <a:t>Proportion of firm’s earnings reinvested in business</a:t>
                </a:r>
              </a:p>
              <a:p>
                <a:pPr lvl="1"/>
                <a:r>
                  <a:rPr lang="en-US" dirty="0" smtClean="0"/>
                  <a:t>Present value of growth opportunities (PVGO)</a:t>
                </a:r>
              </a:p>
              <a:p>
                <a:pPr lvl="2"/>
                <a:r>
                  <a:rPr lang="en-US" sz="2800" dirty="0" smtClean="0"/>
                  <a:t>Price = No-growth value per share + PVGO</a:t>
                </a: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sz="28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i="1" smtClean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8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𝐸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num>
                      <m:den>
                        <m:r>
                          <a:rPr lang="en-US" sz="2800" b="0" i="1" smtClean="0">
                            <a:latin typeface="Cambria Math"/>
                          </a:rPr>
                          <m:t>𝑘</m:t>
                        </m:r>
                      </m:den>
                    </m:f>
                    <m:r>
                      <a:rPr lang="en-US" sz="2800" b="0" i="1" smtClean="0">
                        <a:latin typeface="Cambria Math"/>
                      </a:rPr>
                      <m:t>+</m:t>
                    </m:r>
                    <m:r>
                      <a:rPr lang="en-US" sz="2800" b="0" i="1" smtClean="0">
                        <a:latin typeface="Cambria Math"/>
                      </a:rPr>
                      <m:t>𝑃𝑉𝐺𝑂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1219200"/>
                <a:ext cx="8302337" cy="4800600"/>
              </a:xfrm>
              <a:blipFill rotWithShape="1">
                <a:blip r:embed="rId2"/>
                <a:stretch>
                  <a:fillRect l="-1323" t="-1650" b="-81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76962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KM Essentials 10e PPT template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KM_PPT_Ch01_11e_NB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770</TotalTime>
  <Words>1263</Words>
  <Application>Microsoft Office PowerPoint</Application>
  <PresentationFormat>On-screen Show (4:3)</PresentationFormat>
  <Paragraphs>153</Paragraphs>
  <Slides>33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6" baseType="lpstr">
      <vt:lpstr>BKM Essentials 10e PPT template</vt:lpstr>
      <vt:lpstr>BKM_PPT_Ch01_11e_NB</vt:lpstr>
      <vt:lpstr>Equation</vt:lpstr>
      <vt:lpstr>PowerPoint Presentation</vt:lpstr>
      <vt:lpstr>13.1 Equity Valuation</vt:lpstr>
      <vt:lpstr>Table 13.1 Apple and Alphabet Financial Highlights, April 2017</vt:lpstr>
      <vt:lpstr>13.2 Intrinsic Value versus Market Price</vt:lpstr>
      <vt:lpstr>13.2 Intrinsic Value versus Market Price</vt:lpstr>
      <vt:lpstr>13.2 Intrinsic Value versus Market Price</vt:lpstr>
      <vt:lpstr>13.3 Dividend Discount Models</vt:lpstr>
      <vt:lpstr>13.3 Dividend Discount Models</vt:lpstr>
      <vt:lpstr>13.3 Dividend Discount Models</vt:lpstr>
      <vt:lpstr>13.3 Dividend Discount Models</vt:lpstr>
      <vt:lpstr>13.3 Dividend Discount Models: Two Stage Example</vt:lpstr>
      <vt:lpstr>13.3 Dividend Discount Models: Stock Value</vt:lpstr>
      <vt:lpstr>13.3 Dividend Growth and Reinvestment</vt:lpstr>
      <vt:lpstr>13.4 Price-Earnings Ratios</vt:lpstr>
      <vt:lpstr>13.4 Price-Earnings Ratios</vt:lpstr>
      <vt:lpstr>Table 13.3 Effect of ROE and Plowback on Growth and P/E Ratio</vt:lpstr>
      <vt:lpstr>13.4 Price-Earnings Ratios</vt:lpstr>
      <vt:lpstr>Figure 13.3 P/E Ratio and Inflation</vt:lpstr>
      <vt:lpstr>13.4 Price-Earnings Ratios</vt:lpstr>
      <vt:lpstr>Figure 13.4 Earnings Growth for Two Companies</vt:lpstr>
      <vt:lpstr>Figure 13.5 Price-Earnings Ratios</vt:lpstr>
      <vt:lpstr>13.4 Price-Earnings Ratios</vt:lpstr>
      <vt:lpstr>Figure 13.6 Valuation Ratios for S&amp;P 500</vt:lpstr>
      <vt:lpstr>13.5 Free Cash Flow Valuation Approaches</vt:lpstr>
      <vt:lpstr>13.5 Free Cash Flow Valuation Approaches</vt:lpstr>
      <vt:lpstr>13.5 FCF Valuation Approaches: FCFF Example</vt:lpstr>
      <vt:lpstr>13.5 Free Cash Flow Valuation Approaches</vt:lpstr>
      <vt:lpstr>13.5 FCF Valuation Approaches: FCFE Example</vt:lpstr>
      <vt:lpstr>Spreadsheet 13.2: FCF</vt:lpstr>
      <vt:lpstr>13.5 Free Cash Flow Valuation Approaches</vt:lpstr>
      <vt:lpstr>13.6 The Aggregate Stock Market</vt:lpstr>
      <vt:lpstr>Figure 13.7 Earnings Yield of S&amp;P 500 versus 10-Year Treasury Bond Yield</vt:lpstr>
      <vt:lpstr>Table 13.4 S&amp;P 500 Forecasts</vt:lpstr>
    </vt:vector>
  </TitlesOfParts>
  <Company>Saint Vincent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Racculia, Nicholas</dc:creator>
  <cp:lastModifiedBy>Administrator</cp:lastModifiedBy>
  <cp:revision>64</cp:revision>
  <dcterms:created xsi:type="dcterms:W3CDTF">2015-05-12T21:54:55Z</dcterms:created>
  <dcterms:modified xsi:type="dcterms:W3CDTF">2018-08-28T16:32:48Z</dcterms:modified>
</cp:coreProperties>
</file>