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4BEFF"/>
    <a:srgbClr val="A3A3A3"/>
    <a:srgbClr val="828282"/>
    <a:srgbClr val="3A3A3A"/>
    <a:srgbClr val="A0E6FF"/>
    <a:srgbClr val="14B9FF"/>
    <a:srgbClr val="000000"/>
    <a:srgbClr val="8CDCFF"/>
    <a:srgbClr val="6E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599" autoAdjust="0"/>
  </p:normalViewPr>
  <p:slideViewPr>
    <p:cSldViewPr>
      <p:cViewPr>
        <p:scale>
          <a:sx n="77" d="100"/>
          <a:sy n="77" d="100"/>
        </p:scale>
        <p:origin x="-2604" y="-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89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8F94D-38D2-4693-A9A7-78A09C919C16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52810-DC70-4E96-BC3C-DB3D3AF0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3588-EB0F-465F-92AC-4CF585413BD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EA5F-E44E-4B30-86AE-751D093941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962400"/>
            <a:ext cx="9144000" cy="1660962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544540"/>
            <a:ext cx="9144000" cy="1351060"/>
          </a:xfrm>
          <a:prstGeom prst="rect">
            <a:avLst/>
          </a:prstGeom>
          <a:solidFill>
            <a:srgbClr val="3A3A3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1295400"/>
            <a:ext cx="1864230" cy="1828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0" y="1295400"/>
            <a:ext cx="6553200" cy="182880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8974" y="1408978"/>
            <a:ext cx="6207826" cy="1601643"/>
          </a:xfrm>
        </p:spPr>
        <p:txBody>
          <a:bodyPr anchor="b">
            <a:noAutofit/>
          </a:bodyPr>
          <a:lstStyle>
            <a:lvl1pPr>
              <a:defRPr sz="4400" b="0" cap="none"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68981"/>
            <a:ext cx="7004462" cy="1447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2800" i="0" kern="1200" dirty="0">
                <a:solidFill>
                  <a:srgbClr val="08425C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Bodie, Kane, and Marcus</a:t>
            </a:r>
          </a:p>
          <a:p>
            <a:r>
              <a:rPr lang="en-US" i="1" dirty="0" smtClean="0"/>
              <a:t>Essentials of Investments</a:t>
            </a:r>
          </a:p>
          <a:p>
            <a:r>
              <a:rPr lang="en-US" i="0" dirty="0" smtClean="0"/>
              <a:t>Eleventh Edition</a:t>
            </a:r>
            <a:endParaRPr lang="en-US" i="1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52400" y="1143000"/>
            <a:ext cx="8915400" cy="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81100" y="1131125"/>
            <a:ext cx="0" cy="214884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 flipV="1">
            <a:off x="157350" y="3255030"/>
            <a:ext cx="2011680" cy="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78922" y="134448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Chapter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1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8572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5488"/>
            <a:ext cx="5111750" cy="4870675"/>
          </a:xfrm>
        </p:spPr>
        <p:txBody>
          <a:bodyPr/>
          <a:lstStyle>
            <a:lvl1pP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000"/>
            </a:lvl4pPr>
            <a:lvl5pPr>
              <a:buClr>
                <a:srgbClr val="C0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54061"/>
                </a:solidFill>
              </a:rPr>
              <a:t>Click to edit Master title style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0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54061"/>
                </a:solidFill>
              </a:rPr>
              <a:t>Click to edit Master title style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9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7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55488"/>
            <a:ext cx="2057400" cy="4870675"/>
          </a:xfrm>
        </p:spPr>
        <p:txBody>
          <a:bodyPr vert="eaVert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55488"/>
            <a:ext cx="6019800" cy="4870675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4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928263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>
                <a:solidFill>
                  <a:srgbClr val="003366"/>
                </a:solidFill>
              </a:rPr>
              <a:pPr algn="r"/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Copyright © </a:t>
            </a:r>
            <a:r>
              <a:rPr lang="en-US" dirty="0" smtClean="0">
                <a:solidFill>
                  <a:srgbClr val="003366"/>
                </a:solidFill>
              </a:rPr>
              <a:t>2019 </a:t>
            </a:r>
            <a:r>
              <a:rPr lang="en-US" dirty="0" smtClean="0">
                <a:solidFill>
                  <a:srgbClr val="003366"/>
                </a:solidFill>
              </a:rPr>
              <a:t>McGraw-Hill Education. All rights reserved. No reproduction or distribution without the prior written consent of McGraw-Hill Education.</a:t>
            </a:r>
            <a:endParaRPr lang="en-US" sz="7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3632264"/>
            <a:ext cx="4709160" cy="794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901145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>
                <a:solidFill>
                  <a:srgbClr val="003366"/>
                </a:solidFill>
              </a:rPr>
              <a:pPr algn="r"/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Copyright © 2018 McGraw-Hill Education. All rights reserved. No reproduction or distribution without the prior written consent of McGraw-Hill Education.</a:t>
            </a:r>
            <a:endParaRPr lang="en-US" sz="7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9863" y="1219200"/>
            <a:ext cx="91440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>
                <a:solidFill>
                  <a:srgbClr val="D2F0FF"/>
                </a:solidFill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911E3C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1" y="6496050"/>
            <a:ext cx="91141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©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2018 McGraw-Hill Education. </a:t>
            </a:r>
            <a:r>
              <a:rPr lang="en-US" sz="11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All rights reserved. Authorized only for instructor use in the classroom.  No reproduction or further distribution permitted without the prior written consent of McGraw-Hill Education.</a:t>
            </a:r>
            <a:endParaRPr lang="en-US" sz="600" i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7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2F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254061"/>
                </a:solidFill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0" y="6629400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©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2018 McGraw-Hill Education</a:t>
            </a:r>
            <a:endParaRPr lang="en-US" sz="1000" i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5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6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lvl="0">
              <a:buClr>
                <a:srgbClr val="C00000"/>
              </a:buClr>
            </a:pPr>
            <a:r>
              <a:rPr lang="en-US" smtClean="0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 smtClean="0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 smtClean="0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 smtClean="0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5406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2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4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9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213" y="152400"/>
            <a:ext cx="8565574" cy="83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B5B7F"/>
          </a:solidFill>
          <a:latin typeface="+mj-lt"/>
          <a:ea typeface="+mj-ea"/>
          <a:cs typeface="Aharoni" pitchFamily="2" charset="-79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6096000"/>
            <a:ext cx="8610600" cy="407432"/>
          </a:xfrm>
          <a:prstGeom prst="rect">
            <a:avLst/>
          </a:prstGeom>
          <a:solidFill>
            <a:srgbClr val="911E3C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>
                  <a:lumMod val="20000"/>
                  <a:lumOff val="8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38700" y="6134100"/>
            <a:ext cx="4305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INVESTMENTS</a:t>
            </a:r>
            <a:r>
              <a:rPr lang="en-US" sz="16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|</a:t>
            </a:r>
            <a:r>
              <a:rPr lang="en-US" sz="12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 </a:t>
            </a:r>
            <a:r>
              <a:rPr lang="en-US" sz="14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BODIE, KANE, MARCUS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rgbClr val="2540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rgbClr val="2540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rgbClr val="2540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>
          <a:solidFill>
            <a:srgbClr val="254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0460" y="1724023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elvetica" pitchFamily="34" charset="0"/>
              </a:rPr>
              <a:t>Option Valuation</a:t>
            </a:r>
            <a:endParaRPr lang="en-US" sz="4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922" y="41148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Bodie, Kane, and Marcus</a:t>
            </a:r>
          </a:p>
          <a:p>
            <a:r>
              <a:rPr lang="en-US" sz="2800" i="1" dirty="0" smtClean="0">
                <a:solidFill>
                  <a:srgbClr val="08425C"/>
                </a:solidFill>
                <a:latin typeface="Helvetica" pitchFamily="34" charset="0"/>
              </a:rPr>
              <a:t>Essentials of Investments </a:t>
            </a:r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Eleventh Edition</a:t>
            </a:r>
            <a:endParaRPr lang="en-US" sz="2800" i="1" dirty="0">
              <a:solidFill>
                <a:srgbClr val="08425C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922" y="1682008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Helvetica" pitchFamily="34" charset="0"/>
              </a:rPr>
              <a:t>16</a:t>
            </a:r>
            <a:endParaRPr lang="en-US" sz="2000" b="1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Figure 16.2A Probability Distributions for Final Stock Price, Three Subintervals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905739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403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Figure 16.2B Probability Distributions for Final Stock Price, Six Subintervals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" y="1236565"/>
            <a:ext cx="9078686" cy="493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95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12" y="152400"/>
            <a:ext cx="8702387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16.2C Probability Distributions for Final Stock Price, 20 Subintervals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247775"/>
            <a:ext cx="90868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456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16.3 Black-Scholes Option 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smtClean="0"/>
              <a:t>Black-Scholes Pricing Formula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Where</a:t>
            </a:r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60413"/>
            <a:ext cx="4724400" cy="49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84386"/>
            <a:ext cx="46863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76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16.3 Black-Scholes Option 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Black-Scholes Pricing Formula</a:t>
                </a:r>
              </a:p>
              <a:p>
                <a:pPr lvl="1"/>
                <a:r>
                  <a:rPr lang="en-US" dirty="0" smtClean="0"/>
                  <a:t>And where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= Current call option value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= Current stock price</a:t>
                </a:r>
              </a:p>
              <a:p>
                <a:pPr lvl="2"/>
                <a:r>
                  <a:rPr lang="en-US" i="1" dirty="0" smtClean="0"/>
                  <a:t>N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) = Probability of random draw &lt; </a:t>
                </a:r>
                <a:r>
                  <a:rPr lang="en-US" i="1" dirty="0" smtClean="0"/>
                  <a:t>d</a:t>
                </a:r>
              </a:p>
              <a:p>
                <a:pPr lvl="2"/>
                <a:r>
                  <a:rPr lang="en-US" i="1" dirty="0" smtClean="0"/>
                  <a:t>X</a:t>
                </a:r>
                <a:r>
                  <a:rPr lang="en-US" dirty="0" smtClean="0"/>
                  <a:t> = Exercise price</a:t>
                </a:r>
              </a:p>
              <a:p>
                <a:pPr lvl="2"/>
                <a:r>
                  <a:rPr lang="en-US" i="1" dirty="0" smtClean="0"/>
                  <a:t>e</a:t>
                </a:r>
                <a:r>
                  <a:rPr lang="en-US" dirty="0" smtClean="0"/>
                  <a:t> = Base of natural log function, roughly 2.71828</a:t>
                </a:r>
              </a:p>
              <a:p>
                <a:pPr lvl="2"/>
                <a:r>
                  <a:rPr lang="el-GR" dirty="0" smtClean="0"/>
                  <a:t>δ</a:t>
                </a:r>
                <a:r>
                  <a:rPr lang="en-US" dirty="0" smtClean="0"/>
                  <a:t> = Annual dividend yield of underlying stock</a:t>
                </a:r>
              </a:p>
              <a:p>
                <a:pPr lvl="2"/>
                <a:endParaRPr lang="en-US" dirty="0" smtClean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242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16.3 Black-Scholes Option 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Black-Scholes Pricing Formula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w</a:t>
            </a:r>
            <a:r>
              <a:rPr lang="en-US" dirty="0" smtClean="0"/>
              <a:t>here </a:t>
            </a:r>
          </a:p>
          <a:p>
            <a:pPr lvl="2"/>
            <a:r>
              <a:rPr lang="en-US" i="1" dirty="0" smtClean="0"/>
              <a:t>r </a:t>
            </a:r>
            <a:r>
              <a:rPr lang="en-US" dirty="0" smtClean="0"/>
              <a:t>= Risk-free interest rate</a:t>
            </a:r>
          </a:p>
          <a:p>
            <a:pPr lvl="2"/>
            <a:r>
              <a:rPr lang="en-US" i="1" dirty="0" smtClean="0"/>
              <a:t>T </a:t>
            </a:r>
            <a:r>
              <a:rPr lang="en-US" dirty="0" smtClean="0"/>
              <a:t>= Time until expiration</a:t>
            </a:r>
          </a:p>
          <a:p>
            <a:pPr lvl="2"/>
            <a:r>
              <a:rPr lang="en-US" dirty="0" err="1" smtClean="0"/>
              <a:t>ln</a:t>
            </a:r>
            <a:r>
              <a:rPr lang="en-US" dirty="0" smtClean="0"/>
              <a:t> = Natural logarithm</a:t>
            </a:r>
          </a:p>
          <a:p>
            <a:pPr lvl="2"/>
            <a:r>
              <a:rPr lang="en-US" dirty="0" smtClean="0"/>
              <a:t>σ = Standard deviation of annualized continuously compounded </a:t>
            </a:r>
            <a:r>
              <a:rPr lang="en-US" dirty="0" err="1" smtClean="0"/>
              <a:t>RoR</a:t>
            </a:r>
            <a:endParaRPr lang="en-US" dirty="0" smtClean="0"/>
          </a:p>
          <a:p>
            <a:pPr lvl="2"/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96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Figure 16.3 Standard Normal Probability Function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045284"/>
            <a:ext cx="626745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652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16.3 Black-Scholes Option 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Black-Scholes Pricing Formula</a:t>
            </a:r>
          </a:p>
          <a:p>
            <a:pPr lvl="1"/>
            <a:r>
              <a:rPr lang="en-US" dirty="0" smtClean="0"/>
              <a:t>Implied volatility</a:t>
            </a:r>
          </a:p>
          <a:p>
            <a:pPr lvl="2"/>
            <a:r>
              <a:rPr lang="en-US" sz="2800" dirty="0" smtClean="0"/>
              <a:t>Standard deviation of stock returns consistent with option’s market value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230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94" y="152400"/>
            <a:ext cx="9001506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Spreadsheet 16.1 Black-Scholes Call Option Values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" y="2057400"/>
            <a:ext cx="8925306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18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16.4 Finding Implied Volatility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40839" cy="400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54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16.1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Intrinsic Value</a:t>
            </a:r>
          </a:p>
          <a:p>
            <a:pPr lvl="1"/>
            <a:r>
              <a:rPr lang="en-US" dirty="0" smtClean="0"/>
              <a:t>Stock price minus exercise price, or profit that could be attained by immediate exercise of in-the-money call option</a:t>
            </a:r>
          </a:p>
          <a:p>
            <a:r>
              <a:rPr lang="en-US" dirty="0" smtClean="0"/>
              <a:t>Time Value</a:t>
            </a:r>
          </a:p>
          <a:p>
            <a:pPr lvl="1"/>
            <a:r>
              <a:rPr lang="en-US" dirty="0" smtClean="0"/>
              <a:t>Difference between option’s price and intrinsic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75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16.5 Implied Volatility of S&amp;P 500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95350"/>
            <a:ext cx="89535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117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16.3 Black-Scholes Option 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Put-Call Parity Relationship</a:t>
            </a:r>
          </a:p>
          <a:p>
            <a:pPr lvl="1"/>
            <a:r>
              <a:rPr lang="en-US" dirty="0" smtClean="0"/>
              <a:t>Represents relationship between put and call prices</a:t>
            </a:r>
          </a:p>
          <a:p>
            <a:pPr lvl="2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Extension for European call options on dividend-paying stocks</a:t>
            </a:r>
          </a:p>
          <a:p>
            <a:pPr lvl="2"/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52" y="4289610"/>
            <a:ext cx="6477000" cy="51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38481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126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16.6 Payoff-Pattern of Long Call–Short Put Position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4956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0862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69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16.3 Arbitrage Strategy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747838"/>
            <a:ext cx="795337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878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16.3 Black-Scholes Option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Option Valuation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Black-Sholes formula for European put option</a:t>
            </a:r>
          </a:p>
          <a:p>
            <a:pPr marL="548640" lvl="2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7772400" cy="48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485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16.4 Using the Black-Scholes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Hedge Ratios and Black-Scholes Formula</a:t>
            </a:r>
          </a:p>
          <a:p>
            <a:pPr lvl="1"/>
            <a:r>
              <a:rPr lang="en-US" dirty="0" smtClean="0"/>
              <a:t>Hedge ratio or delta</a:t>
            </a:r>
          </a:p>
          <a:p>
            <a:pPr lvl="2"/>
            <a:r>
              <a:rPr lang="en-US" sz="2800" dirty="0" smtClean="0"/>
              <a:t>Number of shares required to hedge price risk of holding one option</a:t>
            </a:r>
          </a:p>
          <a:p>
            <a:pPr lvl="1"/>
            <a:r>
              <a:rPr lang="en-US" dirty="0" smtClean="0"/>
              <a:t>Option elasticity</a:t>
            </a:r>
          </a:p>
          <a:p>
            <a:pPr lvl="2"/>
            <a:r>
              <a:rPr lang="en-US" sz="2800" dirty="0" smtClean="0"/>
              <a:t>Percentage increase in option’s value given 1% increase in value of underlying security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4528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Figure 16.7 Call Option Value and Hedge Ratio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323975"/>
            <a:ext cx="672465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000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16.4 Using the Black-Scholes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Portfolio Insurance</a:t>
            </a:r>
          </a:p>
          <a:p>
            <a:pPr lvl="1"/>
            <a:r>
              <a:rPr lang="en-US" dirty="0" smtClean="0"/>
              <a:t>Portfolio strategies that limit investment losses while maintaining upside potential</a:t>
            </a:r>
          </a:p>
          <a:p>
            <a:pPr lvl="1"/>
            <a:r>
              <a:rPr lang="en-US" dirty="0" smtClean="0"/>
              <a:t>Dynamic hedging</a:t>
            </a:r>
          </a:p>
          <a:p>
            <a:pPr lvl="2"/>
            <a:r>
              <a:rPr lang="en-US" sz="2800" dirty="0" smtClean="0"/>
              <a:t>Constant updating of hedge positions as market conditions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3782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16.8 Profit on Protective Put Strategy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143000"/>
            <a:ext cx="86296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029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16.9 Hedge Ratios Change as Stock Price Fluctuates</a:t>
            </a: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295400"/>
            <a:ext cx="70675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60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16.1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Determinants of Option Value</a:t>
            </a:r>
          </a:p>
          <a:p>
            <a:pPr lvl="1"/>
            <a:r>
              <a:rPr lang="en-US" dirty="0" smtClean="0"/>
              <a:t>Stock price</a:t>
            </a:r>
          </a:p>
          <a:p>
            <a:pPr lvl="1"/>
            <a:r>
              <a:rPr lang="en-US" dirty="0" smtClean="0"/>
              <a:t>Exercise price</a:t>
            </a:r>
          </a:p>
          <a:p>
            <a:pPr lvl="1"/>
            <a:r>
              <a:rPr lang="en-US" dirty="0" smtClean="0"/>
              <a:t>Volatility of price</a:t>
            </a:r>
          </a:p>
          <a:p>
            <a:pPr lvl="1"/>
            <a:r>
              <a:rPr lang="en-US" dirty="0" smtClean="0"/>
              <a:t>Time to expiration</a:t>
            </a:r>
          </a:p>
          <a:p>
            <a:pPr lvl="1"/>
            <a:r>
              <a:rPr lang="en-US" dirty="0" smtClean="0"/>
              <a:t>Interest rate</a:t>
            </a:r>
          </a:p>
          <a:p>
            <a:pPr lvl="1"/>
            <a:r>
              <a:rPr lang="en-US" dirty="0" smtClean="0"/>
              <a:t>Dividend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11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16.4 Using the Black-Scholes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229600" cy="4876800"/>
          </a:xfrm>
        </p:spPr>
        <p:txBody>
          <a:bodyPr/>
          <a:lstStyle/>
          <a:p>
            <a:r>
              <a:rPr lang="en-US" dirty="0" smtClean="0"/>
              <a:t>Option Pricing and the Crisis of 2008-2009</a:t>
            </a:r>
          </a:p>
          <a:p>
            <a:pPr lvl="1"/>
            <a:r>
              <a:rPr lang="en-US" dirty="0" smtClean="0"/>
              <a:t>When banks buy debt with </a:t>
            </a:r>
            <a:r>
              <a:rPr lang="en-US" smtClean="0"/>
              <a:t>limited liability, </a:t>
            </a:r>
            <a:r>
              <a:rPr lang="en-US" dirty="0" smtClean="0"/>
              <a:t>they implicitly write put option to borrower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" y="2743200"/>
            <a:ext cx="72485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442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16.10 Risky Loan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471613"/>
            <a:ext cx="86296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66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Figure 16.11 Value of Implicit Put Option on Loan Guarantee as % of Face Value of Debt</a:t>
            </a:r>
            <a:endParaRPr lang="en-US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9" y="1128713"/>
            <a:ext cx="8875185" cy="519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895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16.12 </a:t>
            </a:r>
            <a:r>
              <a:rPr lang="en-US" sz="3200" smtClean="0"/>
              <a:t>Implied Volatility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1" y="1828800"/>
            <a:ext cx="879374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98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Figure 16.1 Call Option Value before Expiration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162050"/>
            <a:ext cx="66960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17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Table 16.1 Determinants of Call Option Values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043113"/>
            <a:ext cx="75057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57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16.2 Binomial Option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Two-State Option Pricing</a:t>
            </a:r>
          </a:p>
          <a:p>
            <a:pPr lvl="1"/>
            <a:r>
              <a:rPr lang="en-US" dirty="0" smtClean="0"/>
              <a:t>Assume stock price can take one of two values</a:t>
            </a:r>
          </a:p>
          <a:p>
            <a:pPr lvl="2"/>
            <a:r>
              <a:rPr lang="en-US" sz="2800" dirty="0" smtClean="0"/>
              <a:t>Increase by </a:t>
            </a:r>
            <a:r>
              <a:rPr lang="en-US" sz="2800" i="1" dirty="0" smtClean="0"/>
              <a:t>u </a:t>
            </a:r>
            <a:r>
              <a:rPr lang="en-US" sz="2800" dirty="0" smtClean="0"/>
              <a:t>= 1.2, or fall by </a:t>
            </a:r>
            <a:r>
              <a:rPr lang="en-US" sz="2800" i="1" dirty="0" smtClean="0"/>
              <a:t>d </a:t>
            </a:r>
            <a:r>
              <a:rPr lang="en-US" sz="2800" dirty="0" smtClean="0"/>
              <a:t>= .9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58578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02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16.2 Binomial Option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Two-State Option Pricing</a:t>
            </a:r>
          </a:p>
          <a:p>
            <a:pPr lvl="1"/>
            <a:r>
              <a:rPr lang="en-US" dirty="0" smtClean="0"/>
              <a:t>Compare payoff to one share of stock, borrowing of $81.82 10% interest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/>
          </a:p>
          <a:p>
            <a:pPr lvl="2"/>
            <a:r>
              <a:rPr lang="en-US" sz="2800" dirty="0" smtClean="0"/>
              <a:t>Outlay is $18.18; payoff is three times call option</a:t>
            </a:r>
          </a:p>
          <a:p>
            <a:pPr marL="27432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3822"/>
            <a:ext cx="6510338" cy="108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33242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54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16.2 Binomial Option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Two-State Option Pricing</a:t>
            </a:r>
          </a:p>
          <a:p>
            <a:pPr lvl="1"/>
            <a:r>
              <a:rPr lang="en-US" dirty="0" smtClean="0"/>
              <a:t>Portfolio of one share and three call options is perfectly hedged</a:t>
            </a:r>
          </a:p>
          <a:p>
            <a:pPr lvl="2"/>
            <a:r>
              <a:rPr lang="en-US" dirty="0"/>
              <a:t> 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 smtClean="0"/>
              <a:t>Hedge ratio for two-state option</a:t>
            </a:r>
          </a:p>
          <a:p>
            <a:pPr lvl="3"/>
            <a:r>
              <a:rPr lang="en-US" dirty="0"/>
              <a:t> </a:t>
            </a:r>
            <a:r>
              <a:rPr lang="en-US" dirty="0" smtClean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771775"/>
            <a:ext cx="63055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00600"/>
            <a:ext cx="21240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21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16.2 Binomial Option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Generalizing the Two-State Approach</a:t>
            </a:r>
          </a:p>
          <a:p>
            <a:pPr lvl="1"/>
            <a:r>
              <a:rPr lang="en-US" dirty="0" smtClean="0"/>
              <a:t>Break up year into two intervals</a:t>
            </a:r>
          </a:p>
          <a:p>
            <a:pPr marL="548640" lvl="2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lvl="2"/>
            <a:endParaRPr lang="en-US" dirty="0"/>
          </a:p>
          <a:p>
            <a:pPr marL="548640" lvl="2" indent="0">
              <a:buNone/>
            </a:pPr>
            <a:endParaRPr lang="en-US" dirty="0"/>
          </a:p>
          <a:p>
            <a:pPr lvl="1"/>
            <a:r>
              <a:rPr lang="en-US" dirty="0" smtClean="0"/>
              <a:t> Subdivide further using the same pattern</a:t>
            </a:r>
          </a:p>
          <a:p>
            <a:pPr marL="822960" lvl="3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97" y="2252654"/>
            <a:ext cx="2566481" cy="167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8" y="4362227"/>
            <a:ext cx="365830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047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KM Essentials 10e PPT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KM_PPT_Ch01_11e_N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861</TotalTime>
  <Words>564</Words>
  <Application>Microsoft Office PowerPoint</Application>
  <PresentationFormat>On-screen Show (4:3)</PresentationFormat>
  <Paragraphs>108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BKM Essentials 10e PPT template</vt:lpstr>
      <vt:lpstr>BKM_PPT_Ch01_11e_NB</vt:lpstr>
      <vt:lpstr>PowerPoint Presentation</vt:lpstr>
      <vt:lpstr>16.1 Introduction</vt:lpstr>
      <vt:lpstr>16.1 Introduction</vt:lpstr>
      <vt:lpstr>Figure 16.1 Call Option Value before Expiration</vt:lpstr>
      <vt:lpstr>Table 16.1 Determinants of Call Option Values</vt:lpstr>
      <vt:lpstr>16.2 Binomial Option Pricing</vt:lpstr>
      <vt:lpstr>16.2 Binomial Option Pricing</vt:lpstr>
      <vt:lpstr>16.2 Binomial Option Pricing</vt:lpstr>
      <vt:lpstr>16.2 Binomial Option Pricing</vt:lpstr>
      <vt:lpstr>Figure 16.2A Probability Distributions for Final Stock Price, Three Subintervals</vt:lpstr>
      <vt:lpstr>Figure 16.2B Probability Distributions for Final Stock Price, Six Subintervals</vt:lpstr>
      <vt:lpstr>Figure 16.2C Probability Distributions for Final Stock Price, 20 Subintervals</vt:lpstr>
      <vt:lpstr>16.3 Black-Scholes Option Valuation</vt:lpstr>
      <vt:lpstr>16.3 Black-Scholes Option Valuation</vt:lpstr>
      <vt:lpstr>16.3 Black-Scholes Option Valuation</vt:lpstr>
      <vt:lpstr>Figure 16.3 Standard Normal Probability Function</vt:lpstr>
      <vt:lpstr>16.3 Black-Scholes Option Valuation</vt:lpstr>
      <vt:lpstr>Spreadsheet 16.1 Black-Scholes Call Option Values</vt:lpstr>
      <vt:lpstr>Figure 16.4 Finding Implied Volatility</vt:lpstr>
      <vt:lpstr>Figure 16.5 Implied Volatility of S&amp;P 500</vt:lpstr>
      <vt:lpstr>16.3 Black-Scholes Option Valuation</vt:lpstr>
      <vt:lpstr>Figure 16.6 Payoff-Pattern of Long Call–Short Put Position</vt:lpstr>
      <vt:lpstr>Table 16.3 Arbitrage Strategy</vt:lpstr>
      <vt:lpstr>16.3 Black-Scholes Option Valuation</vt:lpstr>
      <vt:lpstr>16.4 Using the Black-Scholes Formula</vt:lpstr>
      <vt:lpstr>Figure 16.7 Call Option Value and Hedge Ratio</vt:lpstr>
      <vt:lpstr>16.4 Using the Black-Scholes Formula</vt:lpstr>
      <vt:lpstr>Figure 16.8 Profit on Protective Put Strategy</vt:lpstr>
      <vt:lpstr>Figure 16.9 Hedge Ratios Change as Stock Price Fluctuates</vt:lpstr>
      <vt:lpstr>16.4 Using the Black-Scholes Formula</vt:lpstr>
      <vt:lpstr>Figure 16.10 Risky Loan</vt:lpstr>
      <vt:lpstr>Figure 16.11 Value of Implicit Put Option on Loan Guarantee as % of Face Value of Debt</vt:lpstr>
      <vt:lpstr>Figure 16.12 Implied Volatility</vt:lpstr>
    </vt:vector>
  </TitlesOfParts>
  <Company>Saint Vincent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Racculia, Nicholas</dc:creator>
  <cp:lastModifiedBy>Administrator</cp:lastModifiedBy>
  <cp:revision>71</cp:revision>
  <dcterms:created xsi:type="dcterms:W3CDTF">2015-05-12T21:54:55Z</dcterms:created>
  <dcterms:modified xsi:type="dcterms:W3CDTF">2018-08-28T16:35:14Z</dcterms:modified>
</cp:coreProperties>
</file>