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2222" y="1447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Futures Markets and Risk Management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17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versus Actual Delivery</a:t>
            </a:r>
          </a:p>
          <a:p>
            <a:pPr lvl="1"/>
            <a:r>
              <a:rPr lang="en-US" dirty="0" smtClean="0"/>
              <a:t>Regulations</a:t>
            </a:r>
          </a:p>
          <a:p>
            <a:pPr lvl="2"/>
            <a:r>
              <a:rPr lang="en-US" sz="2800" dirty="0" smtClean="0"/>
              <a:t>Regulated by Commodity Futures Trading Committee (CFTC)</a:t>
            </a:r>
          </a:p>
          <a:p>
            <a:pPr lvl="2"/>
            <a:r>
              <a:rPr lang="en-US" sz="2800" dirty="0" smtClean="0"/>
              <a:t>Exchange can set limits on one-day price changes</a:t>
            </a:r>
          </a:p>
          <a:p>
            <a:pPr lvl="1"/>
            <a:r>
              <a:rPr lang="en-US" dirty="0" smtClean="0"/>
              <a:t>Taxation</a:t>
            </a:r>
          </a:p>
          <a:p>
            <a:pPr lvl="2"/>
            <a:r>
              <a:rPr lang="en-US" sz="2800" dirty="0" smtClean="0"/>
              <a:t>Paid at year-end on cumulative profits/losses regardless of whether position is closed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46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Futures Market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990600"/>
            <a:ext cx="8229600" cy="5334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Trading Strategies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Speculation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 if you believe price will fall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 if you believe price will rise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Hedging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Long: Endowment fund will purchase stock in 3 months; manager buys futures now to protect against rise in price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Short: Hedge fund invests in long-term bonds; manager worries interest rates may increase and sells futures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0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Figure 17.4 Hedging Revenues Using Futures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23975"/>
            <a:ext cx="78581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8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Futures Market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7863" cy="4876800"/>
          </a:xfrm>
        </p:spPr>
        <p:txBody>
          <a:bodyPr/>
          <a:lstStyle/>
          <a:p>
            <a:r>
              <a:rPr lang="en-US" dirty="0" smtClean="0"/>
              <a:t>Basis and Hedging</a:t>
            </a:r>
          </a:p>
          <a:p>
            <a:pPr lvl="1"/>
            <a:r>
              <a:rPr lang="en-US" dirty="0" smtClean="0"/>
              <a:t>Basis</a:t>
            </a:r>
          </a:p>
          <a:p>
            <a:pPr lvl="2"/>
            <a:r>
              <a:rPr lang="en-US" sz="2800" dirty="0" smtClean="0"/>
              <a:t>Difference between futures price and spot price</a:t>
            </a:r>
          </a:p>
          <a:p>
            <a:pPr lvl="1"/>
            <a:r>
              <a:rPr lang="en-US" dirty="0" smtClean="0"/>
              <a:t>Basis risk</a:t>
            </a:r>
          </a:p>
          <a:p>
            <a:pPr lvl="2"/>
            <a:r>
              <a:rPr lang="en-US" sz="2800" dirty="0" smtClean="0"/>
              <a:t>Risk attributable to uncertain movements in spread between futures price and spot price</a:t>
            </a:r>
          </a:p>
          <a:p>
            <a:pPr lvl="1"/>
            <a:r>
              <a:rPr lang="en-US" dirty="0" smtClean="0"/>
              <a:t>Spread (futures)</a:t>
            </a:r>
          </a:p>
          <a:p>
            <a:pPr lvl="2"/>
            <a:r>
              <a:rPr lang="en-US" sz="2800" dirty="0" smtClean="0"/>
              <a:t>Taking long position in futures contract of one maturity and short position in another, in same commodity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9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Spot-Futures Parity Theorem</a:t>
            </a:r>
          </a:p>
          <a:p>
            <a:pPr lvl="1"/>
            <a:r>
              <a:rPr lang="en-US" dirty="0" smtClean="0"/>
              <a:t>Purchase commodity now, store to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Simultaneously take short position in futures</a:t>
            </a:r>
          </a:p>
          <a:p>
            <a:pPr lvl="1"/>
            <a:r>
              <a:rPr lang="en-US" dirty="0" smtClean="0"/>
              <a:t>“All-in cost” of purchasing commodity and storing it (including cost of funds) must equal futures price to prevent arbitrage</a:t>
            </a:r>
          </a:p>
        </p:txBody>
      </p:sp>
    </p:spTree>
    <p:extLst>
      <p:ext uri="{BB962C8B-B14F-4D97-AF65-F5344CB8AC3E}">
        <p14:creationId xmlns:p14="http://schemas.microsoft.com/office/powerpoint/2010/main" val="28754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No-Arbitrage Condition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Strategy: Cost 0 initially, cash flow at </a:t>
            </a:r>
            <a:r>
              <a:rPr lang="en-US" i="1" dirty="0" smtClean="0"/>
              <a:t>T</a:t>
            </a:r>
            <a:r>
              <a:rPr lang="en-US" dirty="0" smtClean="0"/>
              <a:t> must = 0, therefore:</a:t>
            </a:r>
          </a:p>
          <a:p>
            <a:pPr lvl="1"/>
            <a:r>
              <a:rPr lang="en-US" sz="2400" i="1" kern="0" dirty="0" smtClean="0">
                <a:solidFill>
                  <a:srgbClr val="000000"/>
                </a:solidFill>
              </a:rPr>
              <a:t>F</a:t>
            </a:r>
            <a:r>
              <a:rPr lang="en-US" sz="24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–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(1 + </a:t>
            </a:r>
            <a:r>
              <a:rPr lang="en-US" sz="24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 smtClean="0">
                <a:solidFill>
                  <a:srgbClr val="000000"/>
                </a:solidFill>
              </a:rPr>
              <a:t>T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>
                <a:solidFill>
                  <a:srgbClr val="000000"/>
                </a:solidFill>
              </a:rPr>
              <a:t>= </a:t>
            </a:r>
            <a:r>
              <a:rPr lang="en-US" sz="2400" kern="0" dirty="0" smtClean="0">
                <a:solidFill>
                  <a:srgbClr val="000000"/>
                </a:solidFill>
              </a:rPr>
              <a:t>0</a:t>
            </a:r>
          </a:p>
          <a:p>
            <a:pPr lvl="1"/>
            <a:r>
              <a:rPr lang="en-US" sz="2400" i="1" kern="0" dirty="0" smtClean="0">
                <a:solidFill>
                  <a:srgbClr val="000000"/>
                </a:solidFill>
              </a:rPr>
              <a:t>F</a:t>
            </a:r>
            <a:r>
              <a:rPr lang="en-US" sz="24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=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 (1 + </a:t>
            </a:r>
            <a:r>
              <a:rPr lang="en-US" sz="24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 smtClean="0">
                <a:solidFill>
                  <a:srgbClr val="000000"/>
                </a:solidFill>
              </a:rPr>
              <a:t>T</a:t>
            </a:r>
          </a:p>
          <a:p>
            <a:pPr lvl="1"/>
            <a:r>
              <a:rPr lang="en-US" sz="2400" kern="0" dirty="0" smtClean="0">
                <a:solidFill>
                  <a:srgbClr val="000000"/>
                </a:solidFill>
              </a:rPr>
              <a:t>Futures price = Spot price – Cost of carry</a:t>
            </a:r>
            <a:endParaRPr lang="en-US" sz="2400" kern="0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endParaRPr lang="en-US" sz="2000" kern="0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11549"/>
              </p:ext>
            </p:extLst>
          </p:nvPr>
        </p:nvGraphicFramePr>
        <p:xfrm>
          <a:off x="304800" y="1828801"/>
          <a:ext cx="8210551" cy="1750258"/>
        </p:xfrm>
        <a:graphic>
          <a:graphicData uri="http://schemas.openxmlformats.org/drawingml/2006/table">
            <a:tbl>
              <a:tblPr/>
              <a:tblGrid>
                <a:gridCol w="2924957"/>
                <a:gridCol w="2379240"/>
                <a:gridCol w="2906354"/>
              </a:tblGrid>
              <a:tr h="399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Cash Flow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Cash Flow at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 Borrow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(1+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2. Buy spot for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3. Sell futures short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  Total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30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 +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kern="1200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No-Arbitrage Condition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Strategies have same cash flows at same time, </a:t>
            </a:r>
            <a:r>
              <a:rPr lang="en-US" sz="2800" i="1" dirty="0" smtClean="0"/>
              <a:t>T</a:t>
            </a:r>
          </a:p>
          <a:p>
            <a:r>
              <a:rPr lang="en-US" sz="2800" i="1" kern="0" dirty="0" smtClean="0">
                <a:solidFill>
                  <a:srgbClr val="000000"/>
                </a:solidFill>
              </a:rPr>
              <a:t>F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</a:t>
            </a:r>
            <a:r>
              <a:rPr lang="en-US" sz="2800" kern="0" dirty="0" smtClean="0">
                <a:solidFill>
                  <a:srgbClr val="000000"/>
                </a:solidFill>
              </a:rPr>
              <a:t>/(</a:t>
            </a:r>
            <a:r>
              <a:rPr lang="en-US" sz="2800" kern="0" dirty="0">
                <a:solidFill>
                  <a:srgbClr val="000000"/>
                </a:solidFill>
              </a:rPr>
              <a:t>1</a:t>
            </a:r>
            <a:r>
              <a:rPr lang="en-US" sz="2800" i="1" kern="0" dirty="0">
                <a:solidFill>
                  <a:srgbClr val="000000"/>
                </a:solidFill>
              </a:rPr>
              <a:t> + </a:t>
            </a:r>
            <a:r>
              <a:rPr lang="en-US" sz="2800" i="1" kern="0" dirty="0" err="1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800" kern="0" dirty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>
                <a:solidFill>
                  <a:srgbClr val="000000"/>
                </a:solidFill>
              </a:rPr>
              <a:t>T</a:t>
            </a:r>
            <a:r>
              <a:rPr lang="en-US" sz="2800" i="1" kern="0" dirty="0">
                <a:solidFill>
                  <a:srgbClr val="000000"/>
                </a:solidFill>
              </a:rPr>
              <a:t> </a:t>
            </a:r>
            <a:r>
              <a:rPr lang="en-US" sz="2800" kern="0" dirty="0">
                <a:solidFill>
                  <a:srgbClr val="000000"/>
                </a:solidFill>
              </a:rPr>
              <a:t>=</a:t>
            </a:r>
            <a:r>
              <a:rPr lang="en-US" sz="2800" i="1" kern="0" dirty="0">
                <a:solidFill>
                  <a:srgbClr val="000000"/>
                </a:solidFill>
              </a:rPr>
              <a:t> S</a:t>
            </a:r>
            <a:r>
              <a:rPr lang="en-US" sz="2800" kern="0" baseline="-25000" dirty="0">
                <a:solidFill>
                  <a:srgbClr val="000000"/>
                </a:solidFill>
              </a:rPr>
              <a:t>0</a:t>
            </a:r>
            <a:r>
              <a:rPr lang="en-US" sz="2800" i="1" kern="0" baseline="-25000" dirty="0">
                <a:solidFill>
                  <a:srgbClr val="000000"/>
                </a:solidFill>
              </a:rPr>
              <a:t> </a:t>
            </a:r>
            <a:endParaRPr lang="en-US" sz="2800" i="1" kern="0" baseline="-25000" dirty="0" smtClean="0">
              <a:solidFill>
                <a:srgbClr val="000000"/>
              </a:solidFill>
            </a:endParaRPr>
          </a:p>
          <a:p>
            <a:r>
              <a:rPr lang="en-US" sz="2800" i="1" kern="0" dirty="0" smtClean="0">
                <a:solidFill>
                  <a:srgbClr val="000000"/>
                </a:solidFill>
              </a:rPr>
              <a:t>F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800" kern="0" dirty="0" smtClean="0">
                <a:solidFill>
                  <a:srgbClr val="000000"/>
                </a:solidFill>
              </a:rPr>
              <a:t>=</a:t>
            </a:r>
            <a:r>
              <a:rPr lang="en-US" sz="2800" i="1" kern="0" dirty="0" smtClean="0">
                <a:solidFill>
                  <a:srgbClr val="000000"/>
                </a:solidFill>
              </a:rPr>
              <a:t> S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</a:t>
            </a:r>
            <a:r>
              <a:rPr lang="en-US" sz="2800" kern="0" dirty="0" smtClean="0">
                <a:solidFill>
                  <a:srgbClr val="000000"/>
                </a:solidFill>
              </a:rPr>
              <a:t>(1</a:t>
            </a:r>
            <a:r>
              <a:rPr lang="en-US" sz="2800" i="1" kern="0" dirty="0" smtClean="0">
                <a:solidFill>
                  <a:srgbClr val="000000"/>
                </a:solidFill>
              </a:rPr>
              <a:t> + </a:t>
            </a:r>
            <a:r>
              <a:rPr lang="en-US" sz="28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800" kern="0" dirty="0" smtClean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 smtClean="0">
                <a:solidFill>
                  <a:srgbClr val="000000"/>
                </a:solidFill>
              </a:rPr>
              <a:t>T</a:t>
            </a:r>
          </a:p>
          <a:p>
            <a:r>
              <a:rPr lang="en-US" sz="2800" kern="0" dirty="0" smtClean="0">
                <a:solidFill>
                  <a:srgbClr val="000000"/>
                </a:solidFill>
              </a:rPr>
              <a:t>Futures price = Spot price - Cost of carry</a:t>
            </a:r>
            <a:endParaRPr lang="en-US" sz="2800" kern="0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endParaRPr lang="en-US" sz="2000" kern="0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80311"/>
              </p:ext>
            </p:extLst>
          </p:nvPr>
        </p:nvGraphicFramePr>
        <p:xfrm>
          <a:off x="457201" y="1828802"/>
          <a:ext cx="7848601" cy="1645920"/>
        </p:xfrm>
        <a:graphic>
          <a:graphicData uri="http://schemas.openxmlformats.org/drawingml/2006/table">
            <a:tbl>
              <a:tblPr/>
              <a:tblGrid>
                <a:gridCol w="1456817"/>
                <a:gridCol w="2666357"/>
                <a:gridCol w="1676952"/>
                <a:gridCol w="2048475"/>
              </a:tblGrid>
              <a:tr h="294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Flows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Flows at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A: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Buy gold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B: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Long Futures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 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Invest in bills: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endParaRPr lang="en-US" sz="1600" b="1">
                        <a:latin typeface="+mj-lt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Total for B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Figure 17.5 S&amp;P 500 Monthly Dividend Yield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9" y="1752600"/>
            <a:ext cx="885384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1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17.6 Gold Futures Prices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809712" cy="391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2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Stock-Index Futures</a:t>
            </a:r>
          </a:p>
          <a:p>
            <a:pPr lvl="1"/>
            <a:r>
              <a:rPr lang="en-US" dirty="0" smtClean="0"/>
              <a:t>Available on domestic and international stocks</a:t>
            </a:r>
          </a:p>
          <a:p>
            <a:pPr lvl="1"/>
            <a:r>
              <a:rPr lang="en-US" dirty="0" smtClean="0"/>
              <a:t>Several advantages over direct stock purchase</a:t>
            </a:r>
          </a:p>
          <a:p>
            <a:pPr lvl="2"/>
            <a:r>
              <a:rPr lang="en-US" sz="2800" dirty="0" smtClean="0"/>
              <a:t>Lower transaction costs</a:t>
            </a:r>
          </a:p>
          <a:p>
            <a:pPr lvl="2"/>
            <a:r>
              <a:rPr lang="en-US" sz="2800" dirty="0" smtClean="0"/>
              <a:t>Easier to implement timing/allocation strategies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17.1 Futures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3010"/>
            <a:ext cx="8229600" cy="546399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Forward</a:t>
            </a:r>
            <a:r>
              <a:rPr lang="en-US" dirty="0"/>
              <a:t> </a:t>
            </a:r>
            <a:r>
              <a:rPr lang="en-US" dirty="0" smtClean="0"/>
              <a:t>Contract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Arrangement calling for future delivery of asset at agreed-upon price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Basics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Futures price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Agreed-upon price paid on futures contract at maturity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 position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Trader who commits to purchasing asset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 position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Trader who commits to delivering asset</a:t>
            </a:r>
          </a:p>
        </p:txBody>
      </p:sp>
    </p:spTree>
    <p:extLst>
      <p:ext uri="{BB962C8B-B14F-4D97-AF65-F5344CB8AC3E}">
        <p14:creationId xmlns:p14="http://schemas.microsoft.com/office/powerpoint/2010/main" val="42220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17.2 Stock Index Futures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1625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0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17.3 Correlations among Indexes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8" y="2057400"/>
            <a:ext cx="886360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2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Creating Synthetic Stock Positions</a:t>
            </a:r>
          </a:p>
          <a:p>
            <a:pPr lvl="1"/>
            <a:r>
              <a:rPr lang="en-US" dirty="0" smtClean="0"/>
              <a:t>Synthetic stock purchase</a:t>
            </a:r>
          </a:p>
          <a:p>
            <a:pPr lvl="3"/>
            <a:r>
              <a:rPr lang="en-US" dirty="0" smtClean="0"/>
              <a:t>Purchase of stock-index futures instead of actual shares</a:t>
            </a:r>
          </a:p>
          <a:p>
            <a:pPr lvl="3"/>
            <a:r>
              <a:rPr lang="en-US" dirty="0" smtClean="0"/>
              <a:t>Allows frequent trading at low cost</a:t>
            </a:r>
          </a:p>
          <a:p>
            <a:pPr lvl="3"/>
            <a:r>
              <a:rPr lang="en-US" dirty="0" smtClean="0"/>
              <a:t>Useful for foreign investments</a:t>
            </a:r>
          </a:p>
          <a:p>
            <a:pPr lvl="2"/>
            <a:r>
              <a:rPr lang="en-US" dirty="0" smtClean="0"/>
              <a:t>Classic market-timing strategy</a:t>
            </a:r>
          </a:p>
          <a:p>
            <a:pPr lvl="3"/>
            <a:r>
              <a:rPr lang="en-US" dirty="0" smtClean="0"/>
              <a:t>Switch between Treasury bills and stocks based on market conditions</a:t>
            </a:r>
          </a:p>
          <a:p>
            <a:pPr lvl="3"/>
            <a:r>
              <a:rPr lang="en-US" dirty="0" smtClean="0"/>
              <a:t>Cheaper to buy Treasury bills then shift stock market exposure by buying and selling stock-index futures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Arbitrage</a:t>
            </a:r>
          </a:p>
          <a:p>
            <a:pPr lvl="1"/>
            <a:r>
              <a:rPr lang="en-US" dirty="0" smtClean="0"/>
              <a:t>Exploiting mispricing between underlying stocks and futures index contract</a:t>
            </a:r>
          </a:p>
          <a:p>
            <a:pPr lvl="1"/>
            <a:r>
              <a:rPr lang="en-US" dirty="0" smtClean="0"/>
              <a:t>Futures price too high</a:t>
            </a:r>
          </a:p>
          <a:p>
            <a:pPr lvl="2"/>
            <a:r>
              <a:rPr lang="en-US" sz="2800" dirty="0" smtClean="0"/>
              <a:t>Short futures; buy underlying stocks</a:t>
            </a:r>
          </a:p>
          <a:p>
            <a:pPr lvl="1"/>
            <a:r>
              <a:rPr lang="en-US" dirty="0" smtClean="0"/>
              <a:t>Futures price too low</a:t>
            </a:r>
          </a:p>
          <a:p>
            <a:pPr lvl="2"/>
            <a:r>
              <a:rPr lang="en-US" sz="2800" dirty="0" smtClean="0"/>
              <a:t>Long futures; sell underlying stocks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70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600200"/>
            <a:ext cx="8229600" cy="4419600"/>
          </a:xfrm>
        </p:spPr>
        <p:txBody>
          <a:bodyPr/>
          <a:lstStyle/>
          <a:p>
            <a:r>
              <a:rPr lang="en-US" dirty="0" smtClean="0"/>
              <a:t>Index Arbitrage</a:t>
            </a:r>
          </a:p>
          <a:p>
            <a:pPr lvl="1"/>
            <a:r>
              <a:rPr lang="en-US" dirty="0" smtClean="0"/>
              <a:t>Difficult to do in practice</a:t>
            </a:r>
          </a:p>
          <a:p>
            <a:pPr lvl="2"/>
            <a:r>
              <a:rPr lang="en-US" sz="2800" dirty="0" smtClean="0"/>
              <a:t>Transaction costs often too large</a:t>
            </a:r>
          </a:p>
          <a:p>
            <a:pPr lvl="2"/>
            <a:r>
              <a:rPr lang="en-US" sz="2800" dirty="0" smtClean="0"/>
              <a:t>Trades must be done simultaneously</a:t>
            </a:r>
          </a:p>
          <a:p>
            <a:pPr lvl="3"/>
            <a:r>
              <a:rPr lang="en-US" sz="2800" dirty="0" smtClean="0"/>
              <a:t>Program Trading</a:t>
            </a:r>
          </a:p>
        </p:txBody>
      </p:sp>
    </p:spTree>
    <p:extLst>
      <p:ext uri="{BB962C8B-B14F-4D97-AF65-F5344CB8AC3E}">
        <p14:creationId xmlns:p14="http://schemas.microsoft.com/office/powerpoint/2010/main" val="10168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Currency</a:t>
            </a:r>
          </a:p>
          <a:p>
            <a:pPr lvl="1"/>
            <a:r>
              <a:rPr lang="en-US" dirty="0" smtClean="0"/>
              <a:t>Forward contracts</a:t>
            </a:r>
          </a:p>
          <a:p>
            <a:pPr lvl="2"/>
            <a:r>
              <a:rPr lang="en-US" sz="2800" dirty="0" smtClean="0"/>
              <a:t>Currency markets largest in world</a:t>
            </a:r>
          </a:p>
          <a:p>
            <a:pPr lvl="2"/>
            <a:r>
              <a:rPr lang="en-US" sz="2800" dirty="0" smtClean="0"/>
              <a:t>Available from large banks</a:t>
            </a:r>
          </a:p>
          <a:p>
            <a:pPr lvl="2"/>
            <a:r>
              <a:rPr lang="en-US" sz="2800" dirty="0" smtClean="0"/>
              <a:t>Used extensively to hedge foreign currency transactions</a:t>
            </a:r>
          </a:p>
          <a:p>
            <a:pPr lvl="1"/>
            <a:r>
              <a:rPr lang="en-US" dirty="0" smtClean="0"/>
              <a:t>Futures contracts available for major currencies at CME, the LIFFE, etc.</a:t>
            </a:r>
          </a:p>
          <a:p>
            <a:pPr lvl="2"/>
            <a:r>
              <a:rPr lang="en-US" sz="2800" dirty="0" smtClean="0"/>
              <a:t>March, June, September, December delivery contracts available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17.7 Foreign Exchange Rates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680" y="1066800"/>
            <a:ext cx="5490519" cy="540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0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181600"/>
          </a:xfrm>
        </p:spPr>
        <p:txBody>
          <a:bodyPr/>
          <a:lstStyle/>
          <a:p>
            <a:r>
              <a:rPr lang="en-US" dirty="0" smtClean="0"/>
              <a:t>Interest Rate Futures</a:t>
            </a:r>
          </a:p>
          <a:p>
            <a:pPr lvl="1"/>
            <a:r>
              <a:rPr lang="en-US" sz="3200" dirty="0"/>
              <a:t>Major contracts </a:t>
            </a:r>
            <a:r>
              <a:rPr lang="en-US" sz="3200" dirty="0" smtClean="0"/>
              <a:t>include: Eurodollars</a:t>
            </a:r>
            <a:r>
              <a:rPr lang="en-US" sz="3200" dirty="0"/>
              <a:t>, Treasury </a:t>
            </a:r>
            <a:r>
              <a:rPr lang="en-US" sz="3200" dirty="0" smtClean="0"/>
              <a:t>bills</a:t>
            </a:r>
            <a:r>
              <a:rPr lang="en-US" sz="3200" dirty="0"/>
              <a:t>, Treasury </a:t>
            </a:r>
            <a:r>
              <a:rPr lang="en-US" sz="3200" dirty="0" smtClean="0"/>
              <a:t>notes, </a:t>
            </a:r>
            <a:r>
              <a:rPr lang="en-US" sz="3200" dirty="0"/>
              <a:t>and Treasury </a:t>
            </a:r>
            <a:r>
              <a:rPr lang="en-US" sz="3200" dirty="0" smtClean="0"/>
              <a:t>bonds</a:t>
            </a:r>
          </a:p>
          <a:p>
            <a:pPr lvl="1"/>
            <a:r>
              <a:rPr lang="en-US" sz="3200" dirty="0" smtClean="0"/>
              <a:t>Some </a:t>
            </a:r>
            <a:r>
              <a:rPr lang="en-US" sz="3200" dirty="0"/>
              <a:t>foreign interest </a:t>
            </a:r>
            <a:r>
              <a:rPr lang="en-US" sz="3200" dirty="0" smtClean="0"/>
              <a:t>rate contracts </a:t>
            </a:r>
            <a:r>
              <a:rPr lang="en-US" sz="3200" dirty="0"/>
              <a:t>are also </a:t>
            </a:r>
            <a:r>
              <a:rPr lang="en-US" sz="3200" dirty="0" smtClean="0"/>
              <a:t>available</a:t>
            </a:r>
          </a:p>
          <a:p>
            <a:pPr lvl="1"/>
            <a:r>
              <a:rPr lang="en-US" sz="3200" dirty="0" smtClean="0"/>
              <a:t>Short </a:t>
            </a:r>
            <a:r>
              <a:rPr lang="en-US" sz="3200" dirty="0"/>
              <a:t>position </a:t>
            </a:r>
            <a:r>
              <a:rPr lang="en-US" sz="3200" dirty="0" smtClean="0"/>
              <a:t>in contracts </a:t>
            </a:r>
            <a:r>
              <a:rPr lang="en-US" sz="3200" dirty="0"/>
              <a:t>will benefit if interest rates </a:t>
            </a:r>
            <a:r>
              <a:rPr lang="en-US" sz="3200" dirty="0" smtClean="0"/>
              <a:t>increase</a:t>
            </a:r>
          </a:p>
          <a:p>
            <a:pPr lvl="1"/>
            <a:r>
              <a:rPr lang="en-US" sz="3200" dirty="0" smtClean="0"/>
              <a:t>Long </a:t>
            </a:r>
            <a:r>
              <a:rPr lang="en-US" sz="3200" dirty="0"/>
              <a:t>position benefits if interest rates </a:t>
            </a:r>
            <a:r>
              <a:rPr lang="en-US" sz="3200" dirty="0" smtClean="0"/>
              <a:t>fall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47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Futures</a:t>
            </a:r>
          </a:p>
          <a:p>
            <a:pPr lvl="1"/>
            <a:r>
              <a:rPr lang="en-US" dirty="0"/>
              <a:t>Hedging with </a:t>
            </a:r>
            <a:r>
              <a:rPr lang="en-US" dirty="0" smtClean="0"/>
              <a:t>futures </a:t>
            </a:r>
            <a:r>
              <a:rPr lang="en-US" dirty="0"/>
              <a:t>often </a:t>
            </a:r>
            <a:r>
              <a:rPr lang="en-US" dirty="0" smtClean="0"/>
              <a:t>requires cross-hedge</a:t>
            </a:r>
          </a:p>
          <a:p>
            <a:pPr lvl="2"/>
            <a:r>
              <a:rPr lang="en-US" sz="2800" dirty="0" smtClean="0"/>
              <a:t>Hedging </a:t>
            </a:r>
            <a:r>
              <a:rPr lang="en-US" sz="2800" dirty="0"/>
              <a:t>spot position with a futures </a:t>
            </a:r>
            <a:r>
              <a:rPr lang="en-US" sz="2800" dirty="0" smtClean="0"/>
              <a:t>contract </a:t>
            </a:r>
            <a:r>
              <a:rPr lang="en-US" sz="2800" dirty="0"/>
              <a:t>that </a:t>
            </a:r>
            <a:r>
              <a:rPr lang="en-US" sz="2800" dirty="0" smtClean="0"/>
              <a:t>has </a:t>
            </a:r>
            <a:r>
              <a:rPr lang="en-US" sz="2800" dirty="0"/>
              <a:t>different underlying </a:t>
            </a:r>
            <a:r>
              <a:rPr lang="en-US" sz="2800" dirty="0" smtClean="0"/>
              <a:t>asset</a:t>
            </a:r>
          </a:p>
          <a:p>
            <a:pPr lvl="3"/>
            <a:r>
              <a:rPr lang="en-US" sz="2800" dirty="0" smtClean="0"/>
              <a:t>Example: Hedge corporate bond </a:t>
            </a:r>
            <a:r>
              <a:rPr lang="en-US" sz="2800" dirty="0"/>
              <a:t>by selling </a:t>
            </a:r>
            <a:r>
              <a:rPr lang="en-US" sz="2800" dirty="0" smtClean="0"/>
              <a:t>Treasury-bond </a:t>
            </a:r>
            <a:r>
              <a:rPr lang="en-US" sz="2800" dirty="0"/>
              <a:t>futures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88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17.6 Swaps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</a:t>
            </a:r>
            <a:r>
              <a:rPr lang="en-US" dirty="0"/>
              <a:t>s</a:t>
            </a:r>
            <a:r>
              <a:rPr lang="en-US" dirty="0" smtClean="0"/>
              <a:t>waps</a:t>
            </a:r>
            <a:endParaRPr lang="en-US" dirty="0"/>
          </a:p>
          <a:p>
            <a:pPr lvl="2"/>
            <a:r>
              <a:rPr lang="en-US" sz="2800" dirty="0" smtClean="0"/>
              <a:t>One pays the other a fixed </a:t>
            </a:r>
            <a:r>
              <a:rPr lang="en-US" sz="2800" dirty="0"/>
              <a:t>rate of interest in exchange for </a:t>
            </a:r>
            <a:r>
              <a:rPr lang="en-US" sz="2800" dirty="0" smtClean="0"/>
              <a:t>a variable </a:t>
            </a:r>
            <a:r>
              <a:rPr lang="en-US" sz="2800" dirty="0"/>
              <a:t>rate of </a:t>
            </a:r>
            <a:r>
              <a:rPr lang="en-US" sz="2800" dirty="0" smtClean="0"/>
              <a:t>interest</a:t>
            </a:r>
          </a:p>
          <a:p>
            <a:pPr lvl="2"/>
            <a:r>
              <a:rPr lang="en-US" sz="2800" dirty="0" smtClean="0"/>
              <a:t>No principal exchanged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3" y="3363092"/>
            <a:ext cx="8991600" cy="294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17.2 Profits to Buyers/Sellers of Futures and Options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838325"/>
            <a:ext cx="88487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17.6 Swaps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 Swaps</a:t>
            </a:r>
          </a:p>
          <a:p>
            <a:pPr lvl="1"/>
            <a:r>
              <a:rPr lang="en-US" dirty="0"/>
              <a:t>Two parties agree to swap principal and interest payments at a fixed exchange </a:t>
            </a:r>
            <a:r>
              <a:rPr lang="en-US" dirty="0" smtClean="0"/>
              <a:t>rate</a:t>
            </a:r>
          </a:p>
          <a:p>
            <a:pPr lvl="1"/>
            <a:r>
              <a:rPr lang="en-US" sz="2800" dirty="0" smtClean="0"/>
              <a:t>Firm </a:t>
            </a:r>
            <a:r>
              <a:rPr lang="en-US" sz="2800" dirty="0"/>
              <a:t>may borrow money in whatever currency has lowest interest </a:t>
            </a:r>
            <a:r>
              <a:rPr lang="en-US" sz="2800" dirty="0" smtClean="0"/>
              <a:t>rate and then </a:t>
            </a:r>
            <a:r>
              <a:rPr lang="en-US" sz="2800" dirty="0"/>
              <a:t>swap payments into </a:t>
            </a:r>
            <a:r>
              <a:rPr lang="en-US" sz="2800" dirty="0" smtClean="0"/>
              <a:t>currency preferred</a:t>
            </a:r>
          </a:p>
        </p:txBody>
      </p:sp>
    </p:spTree>
    <p:extLst>
      <p:ext uri="{BB962C8B-B14F-4D97-AF65-F5344CB8AC3E}">
        <p14:creationId xmlns:p14="http://schemas.microsoft.com/office/powerpoint/2010/main" val="5612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17.1 Futures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Contracts</a:t>
            </a:r>
          </a:p>
          <a:p>
            <a:pPr lvl="1"/>
            <a:r>
              <a:rPr lang="en-US" dirty="0" smtClean="0"/>
              <a:t>Single stock futures</a:t>
            </a:r>
          </a:p>
          <a:p>
            <a:pPr lvl="2"/>
            <a:r>
              <a:rPr lang="en-US" sz="2800" dirty="0" smtClean="0"/>
              <a:t>Futures contract on shares of individual company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07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17.1 Samples of Futures Contracts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143000"/>
            <a:ext cx="87439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7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2116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Clearinghouse and Open Interest</a:t>
            </a:r>
          </a:p>
          <a:p>
            <a:pPr lvl="1"/>
            <a:r>
              <a:rPr lang="en-US" sz="3000" dirty="0" smtClean="0"/>
              <a:t>Clearinghouse</a:t>
            </a:r>
          </a:p>
          <a:p>
            <a:pPr lvl="2"/>
            <a:r>
              <a:rPr lang="en-US" sz="2800" dirty="0" smtClean="0"/>
              <a:t>Facilitates trading; may be intermediary between two traders</a:t>
            </a:r>
          </a:p>
          <a:p>
            <a:pPr lvl="1"/>
            <a:r>
              <a:rPr lang="en-US" sz="3000" dirty="0" smtClean="0"/>
              <a:t>Closing out positions</a:t>
            </a:r>
          </a:p>
          <a:p>
            <a:pPr lvl="2"/>
            <a:r>
              <a:rPr lang="en-US" sz="2800" dirty="0" smtClean="0"/>
              <a:t>Reversing trade</a:t>
            </a:r>
          </a:p>
          <a:p>
            <a:pPr lvl="2"/>
            <a:r>
              <a:rPr lang="en-US" sz="2800" dirty="0" smtClean="0"/>
              <a:t>Take or make delivery</a:t>
            </a:r>
          </a:p>
          <a:p>
            <a:pPr lvl="2"/>
            <a:r>
              <a:rPr lang="en-US" sz="2800" dirty="0" smtClean="0"/>
              <a:t>Most trades reversed and do not involve actual delivery</a:t>
            </a:r>
          </a:p>
          <a:p>
            <a:pPr lvl="1"/>
            <a:r>
              <a:rPr lang="en-US" sz="3000" dirty="0" smtClean="0"/>
              <a:t>Open interest</a:t>
            </a:r>
          </a:p>
          <a:p>
            <a:pPr lvl="2"/>
            <a:r>
              <a:rPr lang="en-US" sz="2800" dirty="0" smtClean="0"/>
              <a:t>Opened contracts not offset with reversing trade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5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17.3 Trading with and without Clearinghouse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681163"/>
            <a:ext cx="77438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9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66800"/>
            <a:ext cx="8229600" cy="4876800"/>
          </a:xfrm>
        </p:spPr>
        <p:txBody>
          <a:bodyPr/>
          <a:lstStyle/>
          <a:p>
            <a:r>
              <a:rPr lang="en-US" dirty="0" smtClean="0"/>
              <a:t>Marking to Market and Margin Account</a:t>
            </a:r>
          </a:p>
          <a:p>
            <a:pPr lvl="1"/>
            <a:r>
              <a:rPr lang="en-US" dirty="0" smtClean="0"/>
              <a:t>Marking to Market</a:t>
            </a:r>
          </a:p>
          <a:p>
            <a:pPr lvl="2"/>
            <a:r>
              <a:rPr lang="en-US" sz="2800" dirty="0" smtClean="0"/>
              <a:t>Daily settlement of obligations on futures positions</a:t>
            </a:r>
          </a:p>
          <a:p>
            <a:pPr lvl="1"/>
            <a:r>
              <a:rPr lang="en-US" dirty="0" smtClean="0"/>
              <a:t>Maintenance Origin</a:t>
            </a:r>
          </a:p>
          <a:p>
            <a:pPr lvl="2"/>
            <a:r>
              <a:rPr lang="en-US" sz="2800" dirty="0" smtClean="0"/>
              <a:t>Value below which trader’s margin may not fall; triggers margin call</a:t>
            </a:r>
          </a:p>
          <a:p>
            <a:pPr lvl="1"/>
            <a:r>
              <a:rPr lang="en-US" dirty="0" smtClean="0"/>
              <a:t>Convergence Property</a:t>
            </a:r>
          </a:p>
          <a:p>
            <a:pPr lvl="2"/>
            <a:r>
              <a:rPr lang="en-US" sz="2800" dirty="0" smtClean="0"/>
              <a:t>Convergence of futures prices/spot prices at maturity of futures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19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versus Actual Delivery</a:t>
            </a:r>
          </a:p>
          <a:p>
            <a:pPr lvl="1"/>
            <a:r>
              <a:rPr lang="en-US" dirty="0" smtClean="0"/>
              <a:t>Cash settlement</a:t>
            </a:r>
          </a:p>
          <a:p>
            <a:pPr lvl="2"/>
            <a:r>
              <a:rPr lang="en-US" sz="2800" dirty="0" smtClean="0"/>
              <a:t>Cash value of underlying asset delivered to satisfy contract</a:t>
            </a:r>
          </a:p>
        </p:txBody>
      </p:sp>
    </p:spTree>
    <p:extLst>
      <p:ext uri="{BB962C8B-B14F-4D97-AF65-F5344CB8AC3E}">
        <p14:creationId xmlns:p14="http://schemas.microsoft.com/office/powerpoint/2010/main" val="3093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904</TotalTime>
  <Words>926</Words>
  <Application>Microsoft Office PowerPoint</Application>
  <PresentationFormat>On-screen Show (4:3)</PresentationFormat>
  <Paragraphs>184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BKM Essentials 10e PPT template</vt:lpstr>
      <vt:lpstr>BKM_PPT_Ch01_11e_NB</vt:lpstr>
      <vt:lpstr>PowerPoint Presentation</vt:lpstr>
      <vt:lpstr>17.1 Futures Contract</vt:lpstr>
      <vt:lpstr>Figure 17.2 Profits to Buyers/Sellers of Futures and Options</vt:lpstr>
      <vt:lpstr>17.1 Futures Contracts</vt:lpstr>
      <vt:lpstr>Table 17.1 Samples of Futures Contracts</vt:lpstr>
      <vt:lpstr>17.2 Trading Mechanics</vt:lpstr>
      <vt:lpstr>Figure 17.3 Trading with and without Clearinghouse</vt:lpstr>
      <vt:lpstr>17.2 Trading Mechanics</vt:lpstr>
      <vt:lpstr>17.2 Trading Mechanics</vt:lpstr>
      <vt:lpstr>17.2 Trading Mechanics</vt:lpstr>
      <vt:lpstr>17.3 Futures Market Strategies</vt:lpstr>
      <vt:lpstr>Figure 17.4 Hedging Revenues Using Futures</vt:lpstr>
      <vt:lpstr>17.3 Futures Market Strategies</vt:lpstr>
      <vt:lpstr>17.4 Futures Prices</vt:lpstr>
      <vt:lpstr>17.4 Futures Prices</vt:lpstr>
      <vt:lpstr>17.4 Futures Prices</vt:lpstr>
      <vt:lpstr>Figure 17.5 S&amp;P 500 Monthly Dividend Yield</vt:lpstr>
      <vt:lpstr>Figure 17.6 Gold Futures Prices</vt:lpstr>
      <vt:lpstr>17.5 Financial Futures</vt:lpstr>
      <vt:lpstr>Table 17.2 Stock Index Futures</vt:lpstr>
      <vt:lpstr>Table 17.3 Correlations among Indexes</vt:lpstr>
      <vt:lpstr>17.5 Financial Futures</vt:lpstr>
      <vt:lpstr>17.5 Financial Futures</vt:lpstr>
      <vt:lpstr>17.5 Financial Futures</vt:lpstr>
      <vt:lpstr>17.5 Financial Futures</vt:lpstr>
      <vt:lpstr>Figure 17.7 Foreign Exchange Rates</vt:lpstr>
      <vt:lpstr>17.5 Financial Futures</vt:lpstr>
      <vt:lpstr>17.5 Financial Futures</vt:lpstr>
      <vt:lpstr>17.6 Swaps</vt:lpstr>
      <vt:lpstr>17.6 Swaps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74</cp:revision>
  <dcterms:created xsi:type="dcterms:W3CDTF">2015-05-12T21:54:55Z</dcterms:created>
  <dcterms:modified xsi:type="dcterms:W3CDTF">2018-08-28T16:36:27Z</dcterms:modified>
</cp:coreProperties>
</file>