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58" r:id="rId5"/>
    <p:sldId id="292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7" r:id="rId28"/>
    <p:sldId id="290" r:id="rId29"/>
    <p:sldId id="291" r:id="rId30"/>
    <p:sldId id="293" r:id="rId31"/>
    <p:sldId id="288" r:id="rId32"/>
    <p:sldId id="289" r:id="rId33"/>
    <p:sldId id="282" r:id="rId34"/>
    <p:sldId id="283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4BEFF"/>
    <a:srgbClr val="A3A3A3"/>
    <a:srgbClr val="828282"/>
    <a:srgbClr val="3A3A3A"/>
    <a:srgbClr val="A0E6FF"/>
    <a:srgbClr val="14B9FF"/>
    <a:srgbClr val="000000"/>
    <a:srgbClr val="8CDCFF"/>
    <a:srgbClr val="6E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99" autoAdjust="0"/>
  </p:normalViewPr>
  <p:slideViewPr>
    <p:cSldViewPr>
      <p:cViewPr>
        <p:scale>
          <a:sx n="77" d="100"/>
          <a:sy n="77" d="100"/>
        </p:scale>
        <p:origin x="-2604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F94D-38D2-4693-A9A7-78A09C919C16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2810-DC70-4E96-BC3C-DB3D3AF0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F159B95-54DA-4DC2-B59B-4152101621C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3A3A3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Eleventh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5488"/>
            <a:ext cx="5111750" cy="4870675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55488"/>
            <a:ext cx="2057400" cy="4870675"/>
          </a:xfrm>
        </p:spPr>
        <p:txBody>
          <a:bodyPr vert="eaVert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5488"/>
            <a:ext cx="6019800" cy="487067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</a:t>
            </a:r>
            <a:r>
              <a:rPr lang="en-US" dirty="0" smtClean="0">
                <a:solidFill>
                  <a:srgbClr val="003366"/>
                </a:solidFill>
              </a:rPr>
              <a:t>2019 </a:t>
            </a:r>
            <a:r>
              <a:rPr lang="en-US" dirty="0" smtClean="0">
                <a:solidFill>
                  <a:srgbClr val="003366"/>
                </a:solidFill>
              </a:rPr>
              <a:t>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rgbClr val="D2F0FF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911E3C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" y="6496050"/>
            <a:ext cx="9114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Education. </a:t>
            </a:r>
            <a:r>
              <a:rPr lang="en-US" sz="11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All rights reserved. Authorized only for instructor use in the classroom.  No reproduction or further distribution permitted without the prior written consent of McGraw-Hill Education.</a:t>
            </a:r>
            <a:endParaRPr lang="en-US" sz="6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2F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6629400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</a:t>
            </a:r>
            <a:endParaRPr lang="en-US" sz="10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5406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096000"/>
            <a:ext cx="8610600" cy="407432"/>
          </a:xfrm>
          <a:prstGeom prst="rect">
            <a:avLst/>
          </a:prstGeom>
          <a:solidFill>
            <a:srgbClr val="911E3C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>
                  <a:lumMod val="20000"/>
                  <a:lumOff val="8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38700" y="6134100"/>
            <a:ext cx="430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INVESTMENTS</a:t>
            </a:r>
            <a:r>
              <a:rPr lang="en-US" sz="16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|</a:t>
            </a:r>
            <a:r>
              <a:rPr lang="en-US" sz="12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2222" y="1447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</a:rPr>
              <a:t>Portfolio Performance Evaluation </a:t>
            </a:r>
            <a:endParaRPr lang="en-US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Eleventh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922" y="1682008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Helvetica" pitchFamily="34" charset="0"/>
              </a:rPr>
              <a:t>18</a:t>
            </a:r>
            <a:endParaRPr lang="en-US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18.2 </a:t>
            </a:r>
            <a:r>
              <a:rPr lang="en-US" i="1" dirty="0" smtClean="0"/>
              <a:t>M</a:t>
            </a:r>
            <a:r>
              <a:rPr lang="en-US" baseline="30000" dirty="0" smtClean="0"/>
              <a:t>2 </a:t>
            </a:r>
            <a:r>
              <a:rPr lang="en-US" dirty="0" smtClean="0"/>
              <a:t>of Portfolio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114425"/>
            <a:ext cx="79724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3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Treynor</a:t>
                </a:r>
                <a:r>
                  <a:rPr lang="en-US" dirty="0" smtClean="0"/>
                  <a:t> Measure</a:t>
                </a:r>
              </a:p>
              <a:p>
                <a:pPr lvl="1"/>
                <a:r>
                  <a:rPr lang="en-US" dirty="0"/>
                  <a:t>Ratio of portfolio excess return to beta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Used to evaluate portfolio that is part of larger portfolio with different managers</a:t>
                </a:r>
              </a:p>
              <a:p>
                <a:r>
                  <a:rPr lang="en-US" dirty="0" smtClean="0"/>
                  <a:t>Figure 18.1 Example: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8156"/>
              </p:ext>
            </p:extLst>
          </p:nvPr>
        </p:nvGraphicFramePr>
        <p:xfrm>
          <a:off x="3048000" y="4800600"/>
          <a:ext cx="1981200" cy="14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1117440" imgH="812520" progId="Equation.DSMT4">
                  <p:embed/>
                </p:oleObj>
              </mc:Choice>
              <mc:Fallback>
                <p:oleObj name="Equation" r:id="rId4" imgW="11174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00600"/>
                        <a:ext cx="1981200" cy="1440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9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Ratio</a:t>
            </a:r>
          </a:p>
          <a:p>
            <a:pPr lvl="1"/>
            <a:r>
              <a:rPr lang="en-US" dirty="0" smtClean="0"/>
              <a:t>Ratio </a:t>
            </a:r>
            <a:r>
              <a:rPr lang="en-US" dirty="0"/>
              <a:t>of alpha to standard deviation of diversifiable </a:t>
            </a:r>
            <a:r>
              <a:rPr lang="en-US" dirty="0" smtClean="0"/>
              <a:t>risk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Sharpe Ratio of the Optimized Portfolio is then: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12076"/>
              </p:ext>
            </p:extLst>
          </p:nvPr>
        </p:nvGraphicFramePr>
        <p:xfrm>
          <a:off x="2093913" y="2486025"/>
          <a:ext cx="31273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1523880" imgH="457200" progId="Equation.DSMT4">
                  <p:embed/>
                </p:oleObj>
              </mc:Choice>
              <mc:Fallback>
                <p:oleObj name="Equation" r:id="rId3" imgW="1523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3913" y="2486025"/>
                        <a:ext cx="31273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746165"/>
              </p:ext>
            </p:extLst>
          </p:nvPr>
        </p:nvGraphicFramePr>
        <p:xfrm>
          <a:off x="2209800" y="4114800"/>
          <a:ext cx="2616200" cy="128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1244520" imgH="609480" progId="Equation.DSMT4">
                  <p:embed/>
                </p:oleObj>
              </mc:Choice>
              <mc:Fallback>
                <p:oleObj name="Equation" r:id="rId5" imgW="1244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4114800"/>
                        <a:ext cx="2616200" cy="1281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1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18.1 </a:t>
            </a:r>
            <a:r>
              <a:rPr lang="en-US" dirty="0" smtClean="0"/>
              <a:t>Information Ratio: Example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02816"/>
              </p:ext>
            </p:extLst>
          </p:nvPr>
        </p:nvGraphicFramePr>
        <p:xfrm>
          <a:off x="609600" y="1447800"/>
          <a:ext cx="3176588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1511280" imgH="1549080" progId="Equation.DSMT4">
                  <p:embed/>
                </p:oleObj>
              </mc:Choice>
              <mc:Fallback>
                <p:oleObj name="Equation" r:id="rId3" imgW="151128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447800"/>
                        <a:ext cx="3176588" cy="325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747487"/>
              </p:ext>
            </p:extLst>
          </p:nvPr>
        </p:nvGraphicFramePr>
        <p:xfrm>
          <a:off x="4876800" y="1371600"/>
          <a:ext cx="3176588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1511280" imgH="1574640" progId="Equation.DSMT4">
                  <p:embed/>
                </p:oleObj>
              </mc:Choice>
              <mc:Fallback>
                <p:oleObj name="Equation" r:id="rId5" imgW="151128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3176588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1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18.1 Performance Measure applications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7460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2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Jensen Measure</a:t>
                </a:r>
              </a:p>
              <a:p>
                <a:pPr lvl="1"/>
                <a:r>
                  <a:rPr lang="en-US" dirty="0" smtClean="0"/>
                  <a:t>Alpha of an investment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  <a:p>
                <a:pPr marL="547688" lvl="2" indent="193675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Portfolio alpha</a:t>
                </a:r>
              </a:p>
              <a:p>
                <a:pPr marL="547688" lvl="2" indent="193675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 smtClean="0"/>
                  <a:t> = Average excess return on the portfolio</a:t>
                </a:r>
              </a:p>
              <a:p>
                <a:pPr marL="547688" lvl="2" indent="193675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 smtClean="0"/>
                  <a:t> = Portfolio beta</a:t>
                </a:r>
              </a:p>
              <a:p>
                <a:pPr marL="547688" lvl="2" indent="193675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 smtClean="0"/>
                  <a:t> = Average excess return on the market</a:t>
                </a:r>
              </a:p>
              <a:p>
                <a:pPr lvl="2"/>
                <a:r>
                  <a:rPr lang="en-US" dirty="0" smtClean="0"/>
                  <a:t> Measure of abnormal return</a:t>
                </a:r>
              </a:p>
              <a:p>
                <a:pPr lvl="2"/>
                <a:r>
                  <a:rPr lang="en-US" dirty="0" smtClean="0"/>
                  <a:t>Must establish statistical significance via regression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7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Alpha Capture and Transport</a:t>
            </a:r>
          </a:p>
          <a:p>
            <a:pPr lvl="1"/>
            <a:r>
              <a:rPr lang="en-US" dirty="0" smtClean="0"/>
              <a:t>Alpha transport</a:t>
            </a:r>
          </a:p>
          <a:p>
            <a:pPr lvl="2"/>
            <a:r>
              <a:rPr lang="en-US" sz="2800" dirty="0" smtClean="0"/>
              <a:t>Establishing alpha while using index products </a:t>
            </a:r>
            <a:r>
              <a:rPr lang="en-US" sz="2800" dirty="0"/>
              <a:t>to both hedge </a:t>
            </a:r>
            <a:r>
              <a:rPr lang="en-US" sz="2800" dirty="0" smtClean="0"/>
              <a:t>market exposure and establish exposure to desired sectors</a:t>
            </a:r>
          </a:p>
          <a:p>
            <a:pPr lvl="1"/>
            <a:r>
              <a:rPr lang="en-US" dirty="0" smtClean="0"/>
              <a:t>Alpha capture</a:t>
            </a:r>
          </a:p>
          <a:p>
            <a:pPr lvl="2"/>
            <a:r>
              <a:rPr lang="en-US" sz="2800" dirty="0" smtClean="0"/>
              <a:t>Construction of positive-alpha portfolio with systematic risk hedged away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9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3000" dirty="0" smtClean="0"/>
              <a:t>Table 18.2 Alpha Capture/Transfer, Healthcare Sector</a:t>
            </a:r>
            <a:endParaRPr lang="en-US" sz="3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" y="1371600"/>
            <a:ext cx="899769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989" y="4419600"/>
            <a:ext cx="899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*If </a:t>
            </a:r>
            <a:r>
              <a:rPr lang="en-US" i="1" dirty="0"/>
              <a:t>P </a:t>
            </a:r>
            <a:r>
              <a:rPr lang="en-US" dirty="0"/>
              <a:t>’s alpha is negative, then reverse the sign of </a:t>
            </a:r>
            <a:r>
              <a:rPr lang="en-US" i="1" dirty="0" err="1"/>
              <a:t>w</a:t>
            </a:r>
            <a:r>
              <a:rPr lang="en-US" i="1" baseline="-25000" dirty="0" err="1"/>
              <a:t>P</a:t>
            </a:r>
            <a:r>
              <a:rPr lang="en-US" i="1" dirty="0"/>
              <a:t> </a:t>
            </a:r>
            <a:r>
              <a:rPr lang="en-US" dirty="0"/>
              <a:t>and adjust the signs of </a:t>
            </a:r>
            <a:r>
              <a:rPr lang="en-US" i="1" dirty="0" err="1"/>
              <a:t>w</a:t>
            </a:r>
            <a:r>
              <a:rPr lang="en-US" i="1" baseline="-25000" dirty="0" err="1"/>
              <a:t>M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w</a:t>
            </a:r>
            <a:r>
              <a:rPr lang="en-US" i="1" baseline="-25000" dirty="0" err="1"/>
              <a:t>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31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18.1 Investment Clients, Service Providers, Objectives of Performance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Evaluation with Multi-Index Model</a:t>
                </a:r>
              </a:p>
              <a:p>
                <a:pPr lvl="1"/>
                <a:r>
                  <a:rPr lang="en-US" dirty="0" smtClean="0"/>
                  <a:t>Use multi-index model such as </a:t>
                </a:r>
                <a:r>
                  <a:rPr lang="en-US" dirty="0" err="1" smtClean="0"/>
                  <a:t>Fama</a:t>
                </a:r>
                <a:r>
                  <a:rPr lang="en-US" dirty="0" smtClean="0"/>
                  <a:t>-French to establish expected return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𝑃𝑡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  <a:ea typeface="Cambria Math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𝑆𝑀𝐵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𝑆𝑀𝐵𝑡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  <a:ea typeface="Cambria Math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𝐻𝑀𝐿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𝐻𝑀𝐿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𝑃𝑡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β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𝑆𝑀𝐵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𝑆𝑀𝐵𝑡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β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𝐻𝑀𝐿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𝐻𝑀𝐿𝑡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dirty="0" smtClean="0"/>
                  <a:t>This allows estimation of alpha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6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18.2 Style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</a:t>
            </a:r>
            <a:r>
              <a:rPr lang="en-US" dirty="0"/>
              <a:t>by William Sharpe</a:t>
            </a:r>
          </a:p>
          <a:p>
            <a:pPr lvl="1"/>
            <a:r>
              <a:rPr lang="en-US" dirty="0"/>
              <a:t>1992 study of mutual fund </a:t>
            </a:r>
            <a:r>
              <a:rPr lang="en-US" dirty="0" smtClean="0"/>
              <a:t>performance shows 91.5</a:t>
            </a:r>
            <a:r>
              <a:rPr lang="en-US" dirty="0"/>
              <a:t>% of variation in return could be explained by the funds’ </a:t>
            </a:r>
            <a:r>
              <a:rPr lang="en-US" dirty="0" smtClean="0"/>
              <a:t>asset allocations </a:t>
            </a:r>
            <a:r>
              <a:rPr lang="en-US" dirty="0"/>
              <a:t>to bills, bonds and stocks</a:t>
            </a:r>
          </a:p>
          <a:p>
            <a:pPr lvl="1"/>
            <a:r>
              <a:rPr lang="en-US" dirty="0"/>
              <a:t>Later studies show that </a:t>
            </a:r>
            <a:r>
              <a:rPr lang="en-US" dirty="0" smtClean="0"/>
              <a:t>&gt; 90% </a:t>
            </a:r>
            <a:r>
              <a:rPr lang="en-US" dirty="0"/>
              <a:t>of the variation in return could be explained by the funds’ allocation to a broader range of asset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18.1 Investment Clients, Service Providers, Objectives of Performance Evaluation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6" y="1143000"/>
            <a:ext cx="853786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Passive Management</a:t>
            </a:r>
          </a:p>
          <a:p>
            <a:pPr lvl="1"/>
            <a:r>
              <a:rPr lang="en-US" dirty="0" smtClean="0"/>
              <a:t>Diversified portfolio with no security mispricing identification</a:t>
            </a:r>
          </a:p>
          <a:p>
            <a:r>
              <a:rPr lang="en-US" dirty="0" smtClean="0"/>
              <a:t>Active Management</a:t>
            </a:r>
          </a:p>
          <a:p>
            <a:pPr lvl="1"/>
            <a:r>
              <a:rPr lang="en-US" dirty="0" smtClean="0"/>
              <a:t>Forecasting broad markets and/or identifying mispriced securities to achieve higher returns</a:t>
            </a:r>
          </a:p>
          <a:p>
            <a:r>
              <a:rPr lang="en-US" dirty="0" smtClean="0"/>
              <a:t>Market Timing</a:t>
            </a:r>
          </a:p>
          <a:p>
            <a:pPr lvl="1"/>
            <a:r>
              <a:rPr lang="en-US" dirty="0" smtClean="0"/>
              <a:t>Relative performance drives fund movement between risky portfolio and cash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4941"/>
            <a:ext cx="8915400" cy="775659"/>
          </a:xfrm>
        </p:spPr>
        <p:txBody>
          <a:bodyPr>
            <a:noAutofit/>
          </a:bodyPr>
          <a:lstStyle/>
          <a:p>
            <a:r>
              <a:rPr lang="en-US" sz="3000" dirty="0" smtClean="0"/>
              <a:t>Table 18.4 Sharpe’s Style Portfolios for Magellan Fund</a:t>
            </a:r>
            <a:endParaRPr lang="en-US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9886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Figure 18.4 Fidelity Magellan Fund Cumulative Return Difference versus Style Benchmark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9533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Figure 18.5 Average Tracking Error, 636 Mutual Funds, 85-89</a:t>
            </a:r>
            <a:endParaRPr lang="en-US" sz="2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6535"/>
            <a:ext cx="6738937" cy="509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18.3 Morningstar’s Risk-Adjusted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peer groups established based on Morningstar style definitions</a:t>
            </a:r>
          </a:p>
          <a:p>
            <a:r>
              <a:rPr lang="en-US" dirty="0" smtClean="0"/>
              <a:t>Risk-adjusted performance ranked; then stars assigned according to table</a:t>
            </a:r>
            <a:endParaRPr lang="en-US" dirty="0"/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78400"/>
              </p:ext>
            </p:extLst>
          </p:nvPr>
        </p:nvGraphicFramePr>
        <p:xfrm>
          <a:off x="2514600" y="3657600"/>
          <a:ext cx="3860800" cy="1996440"/>
        </p:xfrm>
        <a:graphic>
          <a:graphicData uri="http://schemas.openxmlformats.org/drawingml/2006/table">
            <a:tbl>
              <a:tblPr/>
              <a:tblGrid>
                <a:gridCol w="2462212"/>
                <a:gridCol w="1398588"/>
              </a:tblGrid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Percentile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Stars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25C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0-10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10-32.5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32.5-67.5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3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67.5-90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4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90-100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4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Figure 18.6 Rankings Based on Morningstar’s Category RARs and Excess Return Sharpe Ratios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96659" cy="384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18.4 Risk Adjustments with Changing Portfolio Composition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Performance Measures</a:t>
            </a:r>
          </a:p>
          <a:p>
            <a:pPr lvl="1"/>
            <a:r>
              <a:rPr lang="en-US" dirty="0" smtClean="0"/>
              <a:t>Assume fund maintains constant level of risk</a:t>
            </a:r>
          </a:p>
          <a:p>
            <a:pPr lvl="2"/>
            <a:r>
              <a:rPr lang="en-US" sz="2800" dirty="0" smtClean="0"/>
              <a:t>Particularly problematic for funds engaging in active asset allocation</a:t>
            </a:r>
          </a:p>
          <a:p>
            <a:pPr lvl="1"/>
            <a:r>
              <a:rPr lang="en-US" dirty="0" smtClean="0"/>
              <a:t>In large universe of funds, some will have abnormal performance each period by chance</a:t>
            </a:r>
            <a:endParaRPr lang="en-US" dirty="0"/>
          </a:p>
          <a:p>
            <a:pPr lvl="1"/>
            <a:r>
              <a:rPr lang="en-US" dirty="0" smtClean="0"/>
              <a:t>Survivorship bias</a:t>
            </a:r>
          </a:p>
          <a:p>
            <a:pPr lvl="2"/>
            <a:r>
              <a:rPr lang="en-US" sz="2800" dirty="0" smtClean="0"/>
              <a:t>Upward bias in average fund performance due to failure to account for failed funds over sample period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7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18.5 Market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876800"/>
          </a:xfrm>
        </p:spPr>
        <p:txBody>
          <a:bodyPr/>
          <a:lstStyle/>
          <a:p>
            <a:r>
              <a:rPr lang="en-US" dirty="0" smtClean="0"/>
              <a:t>Adjust asset allocation for changes in market</a:t>
            </a:r>
          </a:p>
          <a:p>
            <a:pPr lvl="1"/>
            <a:r>
              <a:rPr lang="en-US" dirty="0" smtClean="0"/>
              <a:t>Shift between </a:t>
            </a:r>
            <a:r>
              <a:rPr lang="en-US" dirty="0"/>
              <a:t>stocks and money market instruments or </a:t>
            </a:r>
            <a:r>
              <a:rPr lang="en-US" dirty="0" smtClean="0"/>
              <a:t>bonds</a:t>
            </a:r>
          </a:p>
          <a:p>
            <a:pPr lvl="1"/>
            <a:r>
              <a:rPr lang="en-US" dirty="0" smtClean="0"/>
              <a:t>Option-like if one has perfect ability to forecast </a:t>
            </a:r>
            <a:endParaRPr lang="en-US" dirty="0"/>
          </a:p>
          <a:p>
            <a:pPr lvl="1"/>
            <a:r>
              <a:rPr lang="en-US" dirty="0"/>
              <a:t>Little evidence of </a:t>
            </a:r>
            <a:r>
              <a:rPr lang="en-US" dirty="0" smtClean="0"/>
              <a:t>persistent market-timing ability</a:t>
            </a:r>
          </a:p>
          <a:p>
            <a:r>
              <a:rPr lang="en-US" dirty="0"/>
              <a:t>With Imperfect Ability to Forecast</a:t>
            </a:r>
          </a:p>
          <a:p>
            <a:pPr lvl="1"/>
            <a:r>
              <a:rPr lang="en-US" dirty="0"/>
              <a:t>Takes long time horizon to judge ability</a:t>
            </a:r>
          </a:p>
          <a:p>
            <a:pPr lvl="1"/>
            <a:r>
              <a:rPr lang="en-US" dirty="0"/>
              <a:t>Judge proportions of correct </a:t>
            </a:r>
            <a:r>
              <a:rPr lang="en-US" dirty="0" smtClean="0"/>
              <a:t>calls: </a:t>
            </a:r>
            <a:r>
              <a:rPr lang="en-US" sz="2800" dirty="0" smtClean="0"/>
              <a:t>Bull vs. Bear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18.8A No Market Timing, Constant Beta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714500"/>
            <a:ext cx="62103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18.8B Market Timing, Beta Increases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57350"/>
            <a:ext cx="61912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18.8C Market Timing, 2 Betas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54" y="1600200"/>
            <a:ext cx="6265777" cy="425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18.1 Investment Clients, Service Providers, Objectives of Performance Evaluation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82348"/>
            <a:ext cx="4691063" cy="534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3432463" cy="4876800"/>
          </a:xfrm>
        </p:spPr>
        <p:txBody>
          <a:bodyPr/>
          <a:lstStyle/>
          <a:p>
            <a:r>
              <a:rPr lang="en-US" dirty="0" smtClean="0"/>
              <a:t>Comparison Universe:</a:t>
            </a:r>
          </a:p>
          <a:p>
            <a:pPr lvl="1"/>
            <a:r>
              <a:rPr lang="en-US" dirty="0" smtClean="0"/>
              <a:t>Set of portfolio managers with similar investment styles used to assess relative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12" y="152400"/>
            <a:ext cx="8702387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18.9 Rate of Return: Perfect Market Timer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362075"/>
            <a:ext cx="64674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199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Table 18.5 Performance of Cash, Stocks: Perfect Timing Strategies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3527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18.5 Performance Attribution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Decomposing overall performance into components</a:t>
            </a:r>
          </a:p>
          <a:p>
            <a:pPr lvl="1"/>
            <a:r>
              <a:rPr lang="en-US" dirty="0" smtClean="0"/>
              <a:t>Determined by specific portfolio choices</a:t>
            </a:r>
          </a:p>
          <a:p>
            <a:pPr lvl="2"/>
            <a:r>
              <a:rPr lang="en-US" sz="2800" dirty="0" smtClean="0"/>
              <a:t>Broad asset allocation among types of securities</a:t>
            </a:r>
          </a:p>
          <a:p>
            <a:pPr lvl="2"/>
            <a:r>
              <a:rPr lang="en-US" sz="2800" dirty="0" smtClean="0"/>
              <a:t>Industry weighting in equity portfolio</a:t>
            </a:r>
          </a:p>
          <a:p>
            <a:pPr lvl="2"/>
            <a:r>
              <a:rPr lang="en-US" sz="2800" dirty="0" smtClean="0"/>
              <a:t>Security choice</a:t>
            </a:r>
          </a:p>
          <a:p>
            <a:pPr lvl="2"/>
            <a:r>
              <a:rPr lang="en-US" sz="2800" dirty="0" smtClean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4057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18.6 Performance of Managed Portfolio</a:t>
            </a:r>
            <a:endParaRPr lang="en-US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6320"/>
            <a:ext cx="7560843" cy="251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3701317"/>
            <a:ext cx="8839200" cy="292808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Bogey</a:t>
            </a:r>
          </a:p>
          <a:p>
            <a:pPr lvl="1"/>
            <a:r>
              <a:rPr lang="en-US" dirty="0" smtClean="0"/>
              <a:t>Benchmark portfolio comprised of three indexes with given weights</a:t>
            </a:r>
          </a:p>
          <a:p>
            <a:pPr lvl="2"/>
            <a:r>
              <a:rPr lang="en-US" sz="2800" dirty="0" smtClean="0"/>
              <a:t>Bogey return represents return on unmanaged portfolio</a:t>
            </a:r>
          </a:p>
          <a:p>
            <a:pPr lvl="2"/>
            <a:r>
              <a:rPr lang="en-US" sz="2800" dirty="0" smtClean="0"/>
              <a:t>Weights represent standard portfolio for typical risk tolerance of given type of client or typical fund in category</a:t>
            </a:r>
          </a:p>
        </p:txBody>
      </p:sp>
    </p:spTree>
    <p:extLst>
      <p:ext uri="{BB962C8B-B14F-4D97-AF65-F5344CB8AC3E}">
        <p14:creationId xmlns:p14="http://schemas.microsoft.com/office/powerpoint/2010/main" val="31367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18.7 Performance Attribution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" y="1316617"/>
            <a:ext cx="8985784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1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18.8 Sector Allocation within Equity Market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25544" cy="420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3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Table 18.9 Portfolio Attribution: Summary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90250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7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4563" cy="836613"/>
          </a:xfrm>
        </p:spPr>
        <p:txBody>
          <a:bodyPr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/>
              <a:t>18.1 Investment Clients, Service Providers, Objectives of Performance Evaluation</a:t>
            </a:r>
            <a:endParaRPr lang="en-US" sz="3200" dirty="0" smtClean="0">
              <a:solidFill>
                <a:srgbClr val="0B5B7F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40724" y="1066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182563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45720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marL="730250" indent="-18097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Arithmetic </a:t>
            </a:r>
            <a:r>
              <a:rPr lang="en-US" sz="2800" dirty="0">
                <a:solidFill>
                  <a:srgbClr val="292934"/>
                </a:solidFill>
              </a:rPr>
              <a:t>average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Sum of returns in each period divided by </a:t>
            </a:r>
            <a:r>
              <a:rPr lang="en-US" sz="2000" dirty="0" smtClean="0">
                <a:solidFill>
                  <a:srgbClr val="292934"/>
                </a:solidFill>
              </a:rPr>
              <a:t>number of </a:t>
            </a:r>
            <a:r>
              <a:rPr lang="en-US" sz="2000" dirty="0">
                <a:solidFill>
                  <a:srgbClr val="292934"/>
                </a:solidFill>
              </a:rPr>
              <a:t>periods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2800" dirty="0" smtClean="0">
              <a:solidFill>
                <a:srgbClr val="292934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Geometric </a:t>
            </a:r>
            <a:r>
              <a:rPr lang="en-US" sz="2800" dirty="0">
                <a:solidFill>
                  <a:srgbClr val="292934"/>
                </a:solidFill>
              </a:rPr>
              <a:t>average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000" dirty="0" smtClean="0">
                <a:solidFill>
                  <a:srgbClr val="292934"/>
                </a:solidFill>
              </a:rPr>
              <a:t>Single </a:t>
            </a:r>
            <a:r>
              <a:rPr lang="en-US" sz="2000" dirty="0">
                <a:solidFill>
                  <a:srgbClr val="292934"/>
                </a:solidFill>
              </a:rPr>
              <a:t>per-period </a:t>
            </a:r>
            <a:r>
              <a:rPr lang="en-US" sz="2000" dirty="0" smtClean="0">
                <a:solidFill>
                  <a:srgbClr val="292934"/>
                </a:solidFill>
              </a:rPr>
              <a:t>return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000" dirty="0" smtClean="0">
                <a:solidFill>
                  <a:srgbClr val="292934"/>
                </a:solidFill>
              </a:rPr>
              <a:t>Gives </a:t>
            </a:r>
            <a:r>
              <a:rPr lang="en-US" sz="2000" dirty="0">
                <a:solidFill>
                  <a:srgbClr val="292934"/>
                </a:solidFill>
              </a:rPr>
              <a:t>same cumulative performance as sequence of actual returns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Compound period-by-period </a:t>
            </a:r>
            <a:r>
              <a:rPr lang="en-US" sz="2000" dirty="0" smtClean="0">
                <a:solidFill>
                  <a:srgbClr val="292934"/>
                </a:solidFill>
              </a:rPr>
              <a:t>returns</a:t>
            </a:r>
            <a:endParaRPr lang="en-US" sz="2800" dirty="0" smtClean="0">
              <a:solidFill>
                <a:srgbClr val="292934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endParaRPr lang="en-US" sz="2800" dirty="0" smtClean="0">
              <a:solidFill>
                <a:srgbClr val="292934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  <a:buClr>
                <a:srgbClr val="C00000"/>
              </a:buClr>
              <a:buSzPct val="85000"/>
              <a:buFont typeface="Arial" charset="0"/>
              <a:buChar char="•"/>
            </a:pPr>
            <a:r>
              <a:rPr lang="en-US" sz="2800" dirty="0" smtClean="0">
                <a:solidFill>
                  <a:srgbClr val="292934"/>
                </a:solidFill>
              </a:rPr>
              <a:t>Dollar-weighted </a:t>
            </a:r>
            <a:r>
              <a:rPr lang="en-US" sz="2800" dirty="0">
                <a:solidFill>
                  <a:srgbClr val="292934"/>
                </a:solidFill>
              </a:rPr>
              <a:t>average return</a:t>
            </a:r>
          </a:p>
          <a:p>
            <a:pPr lvl="2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Arial" charset="0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Internal rate of 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2021632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18.1 Investment Clients, Service Providers, Objectives of Performance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Risk-Adjusted Performance</a:t>
                </a:r>
              </a:p>
              <a:p>
                <a:pPr lvl="1"/>
                <a:r>
                  <a:rPr lang="en-US" dirty="0" smtClean="0"/>
                  <a:t>To measure abnormal performance, must measure normal performance</a:t>
                </a:r>
              </a:p>
              <a:p>
                <a:pPr lvl="2"/>
                <a:r>
                  <a:rPr lang="en-US" sz="2800" dirty="0" smtClean="0"/>
                  <a:t>Single index model can be used</a:t>
                </a:r>
              </a:p>
              <a:p>
                <a:pPr lvl="3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sz="2800" dirty="0" smtClean="0"/>
                  <a:t>From this the expected return </a:t>
                </a:r>
                <a:r>
                  <a:rPr lang="en-US" sz="2800" i="1" dirty="0" smtClean="0"/>
                  <a:t>E</a:t>
                </a:r>
                <a:r>
                  <a:rPr lang="en-US" sz="2800" dirty="0" smtClean="0"/>
                  <a:t>(</a:t>
                </a:r>
                <a:r>
                  <a:rPr lang="en-US" sz="2800" i="1" dirty="0" smtClean="0"/>
                  <a:t>R</a:t>
                </a:r>
                <a:r>
                  <a:rPr lang="en-US" sz="2800" i="1" baseline="-25000" dirty="0" smtClean="0"/>
                  <a:t>P</a:t>
                </a:r>
                <a:r>
                  <a:rPr lang="en-US" sz="2800" dirty="0" smtClean="0"/>
                  <a:t>)  can be found</a:t>
                </a:r>
              </a:p>
              <a:p>
                <a:pPr lvl="3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𝑀𝑡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2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18.1 Investment Clients, Service Providers, Objectives of Performance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Risk-Adjusted Performance</a:t>
                </a:r>
              </a:p>
              <a:p>
                <a:pPr lvl="1"/>
                <a:r>
                  <a:rPr lang="en-US" dirty="0" smtClean="0"/>
                  <a:t>Variance of market-driven return component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  <a:ea typeface="Cambria Math"/>
                              </a:rPr>
                              <m:t>β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𝑀𝑡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Variance of return on </a:t>
                </a:r>
                <a:r>
                  <a:rPr lang="en-US" i="1" dirty="0" smtClean="0"/>
                  <a:t>P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</a:rPr>
                          <m:t>β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𝑀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9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18.1 Investment Clients, Service Providers, Objectives of Performance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Sharpe Ratio</a:t>
                </a:r>
              </a:p>
              <a:p>
                <a:pPr lvl="1"/>
                <a:r>
                  <a:rPr lang="en-US" dirty="0" smtClean="0"/>
                  <a:t>Reward-to-volatility ratio, excess return to standard deviation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𝑆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Used when choosing among competing portfolios that will not be mixed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5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18.1 Investment Clients, Service Providers, Objectives of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Measure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difference between managed portfolio leveraged to match volatility of passive index and return on that </a:t>
            </a:r>
            <a:r>
              <a:rPr lang="en-US" dirty="0" smtClean="0"/>
              <a:t>index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65289"/>
              </p:ext>
            </p:extLst>
          </p:nvPr>
        </p:nvGraphicFramePr>
        <p:xfrm>
          <a:off x="2514600" y="3276600"/>
          <a:ext cx="4114800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904760" imgH="1396800" progId="Equation.DSMT4">
                  <p:embed/>
                </p:oleObj>
              </mc:Choice>
              <mc:Fallback>
                <p:oleObj name="Equation" r:id="rId3" imgW="190476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3276600"/>
                        <a:ext cx="4114800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7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18.1 M</a:t>
            </a:r>
            <a:r>
              <a:rPr lang="en-US" baseline="30000" dirty="0"/>
              <a:t>2</a:t>
            </a:r>
            <a:r>
              <a:rPr lang="en-US" dirty="0"/>
              <a:t> Measure</a:t>
            </a:r>
            <a:r>
              <a:rPr lang="en-US" dirty="0" smtClean="0"/>
              <a:t>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Figure 18.1</a:t>
            </a:r>
          </a:p>
          <a:p>
            <a:pPr lvl="1"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Suppose that instead of investing all its funds in P, the endowment had invested </a:t>
            </a:r>
            <a:r>
              <a:rPr lang="en-US" sz="2000" dirty="0" smtClean="0">
                <a:latin typeface="Times New Roman" pitchFamily="18" charset="0"/>
              </a:rPr>
              <a:t>only 76.76</a:t>
            </a:r>
            <a:r>
              <a:rPr lang="en-US" sz="2000" dirty="0">
                <a:latin typeface="Times New Roman" pitchFamily="18" charset="0"/>
              </a:rPr>
              <a:t>%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en-US" sz="2000" baseline="-25000" dirty="0" smtClean="0">
                <a:latin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</a:rPr>
              <a:t>/</a:t>
            </a: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en-US" sz="2000" baseline="-25000" dirty="0" smtClean="0">
                <a:latin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</a:rPr>
              <a:t>=18.5/24.1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</a:rPr>
              <a:t>its funds, with the remainder placed in </a:t>
            </a:r>
            <a:r>
              <a:rPr lang="en-US" sz="2000" dirty="0" smtClean="0">
                <a:latin typeface="Times New Roman" pitchFamily="18" charset="0"/>
              </a:rPr>
              <a:t>risk-free assets</a:t>
            </a:r>
            <a:r>
              <a:rPr lang="en-US" sz="2000" dirty="0">
                <a:latin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48400" y="17526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553577"/>
              </p:ext>
            </p:extLst>
          </p:nvPr>
        </p:nvGraphicFramePr>
        <p:xfrm>
          <a:off x="1752600" y="3581400"/>
          <a:ext cx="578802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2679480" imgH="774360" progId="Equation.DSMT4">
                  <p:embed/>
                </p:oleObj>
              </mc:Choice>
              <mc:Fallback>
                <p:oleObj name="Equation" r:id="rId3" imgW="26794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578802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3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KM_PPT_Ch01_11e_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930</TotalTime>
  <Words>1145</Words>
  <Application>Microsoft Office PowerPoint</Application>
  <PresentationFormat>On-screen Show (4:3)</PresentationFormat>
  <Paragraphs>146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BKM Essentials 10e PPT template</vt:lpstr>
      <vt:lpstr>BKM_PPT_Ch01_11e_NB</vt:lpstr>
      <vt:lpstr>Equation</vt:lpstr>
      <vt:lpstr>PowerPoint Presentation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18.1 Investment Clients, Service Providers, Objectives of Performance Evaluation</vt:lpstr>
      <vt:lpstr>18.1 M2 Measure: Example</vt:lpstr>
      <vt:lpstr>Figure 18.2 M2 of Portfolio</vt:lpstr>
      <vt:lpstr>18.1 Investment Clients, Service Providers, Objectives of Performance Evaluation</vt:lpstr>
      <vt:lpstr>18.1 Investment Clients, Service Providers, Objectives of Performance Evaluation</vt:lpstr>
      <vt:lpstr>18.1 Information Ratio: Example</vt:lpstr>
      <vt:lpstr>18.1 Performance Measure applications</vt:lpstr>
      <vt:lpstr>18.1 Investment Clients, Service Providers, Objectives of Performance Evaluation</vt:lpstr>
      <vt:lpstr>18.1 Investment Clients, Service Providers, Objectives of Performance Evaluation</vt:lpstr>
      <vt:lpstr>Table 18.2 Alpha Capture/Transfer, Healthcare Sector</vt:lpstr>
      <vt:lpstr>18.1 Investment Clients, Service Providers, Objectives of Performance Evaluation</vt:lpstr>
      <vt:lpstr>18.2 Style Analysis</vt:lpstr>
      <vt:lpstr>Table 18.4 Sharpe’s Style Portfolios for Magellan Fund</vt:lpstr>
      <vt:lpstr>Figure 18.4 Fidelity Magellan Fund Cumulative Return Difference versus Style Benchmark</vt:lpstr>
      <vt:lpstr>Figure 18.5 Average Tracking Error, 636 Mutual Funds, 85-89</vt:lpstr>
      <vt:lpstr>18.3 Morningstar’s Risk-Adjusted Rating</vt:lpstr>
      <vt:lpstr>Figure 18.6 Rankings Based on Morningstar’s Category RARs and Excess Return Sharpe Ratios</vt:lpstr>
      <vt:lpstr>18.4 Risk Adjustments with Changing Portfolio Composition</vt:lpstr>
      <vt:lpstr>18.5 Market Timing</vt:lpstr>
      <vt:lpstr>Figure 18.8A No Market Timing, Constant Beta</vt:lpstr>
      <vt:lpstr>Figure 18.8B Market Timing, Beta Increases</vt:lpstr>
      <vt:lpstr>Figure 18.8C Market Timing, 2 Betas</vt:lpstr>
      <vt:lpstr>Figure 18.9 Rate of Return: Perfect Market Timer</vt:lpstr>
      <vt:lpstr>Table 18.5 Performance of Cash, Stocks: Perfect Timing Strategies</vt:lpstr>
      <vt:lpstr>18.5 Performance Attribution Procedures</vt:lpstr>
      <vt:lpstr>Table 18.6 Performance of Managed Portfolio</vt:lpstr>
      <vt:lpstr>Table 18.7 Performance Attribution</vt:lpstr>
      <vt:lpstr>Table 18.8 Sector Allocation within Equity Market</vt:lpstr>
      <vt:lpstr>Table 18.9 Portfolio Attribution: Summary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Administrator</cp:lastModifiedBy>
  <cp:revision>76</cp:revision>
  <dcterms:created xsi:type="dcterms:W3CDTF">2015-05-12T21:54:55Z</dcterms:created>
  <dcterms:modified xsi:type="dcterms:W3CDTF">2018-08-28T16:37:11Z</dcterms:modified>
</cp:coreProperties>
</file>