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0" r:id="rId2"/>
  </p:sldMasterIdLst>
  <p:notesMasterIdLst>
    <p:notesMasterId r:id="rId28"/>
  </p:notesMasterIdLst>
  <p:handoutMasterIdLst>
    <p:handoutMasterId r:id="rId2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14BEFF"/>
    <a:srgbClr val="A3A3A3"/>
    <a:srgbClr val="828282"/>
    <a:srgbClr val="3A3A3A"/>
    <a:srgbClr val="A0E6FF"/>
    <a:srgbClr val="14B9FF"/>
    <a:srgbClr val="000000"/>
    <a:srgbClr val="8CDCFF"/>
    <a:srgbClr val="6E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599" autoAdjust="0"/>
  </p:normalViewPr>
  <p:slideViewPr>
    <p:cSldViewPr>
      <p:cViewPr>
        <p:scale>
          <a:sx n="77" d="100"/>
          <a:sy n="77" d="100"/>
        </p:scale>
        <p:origin x="-2604" y="-1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89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8F94D-38D2-4693-A9A7-78A09C919C16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52810-DC70-4E96-BC3C-DB3D3AF0A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0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63588-EB0F-465F-92AC-4CF585413BD4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CEA5F-E44E-4B30-86AE-751D093941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8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3962400"/>
            <a:ext cx="9144000" cy="1660962"/>
          </a:xfrm>
          <a:prstGeom prst="rect">
            <a:avLst/>
          </a:prstGeom>
          <a:solidFill>
            <a:schemeClr val="accent5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544540"/>
            <a:ext cx="9144000" cy="1351060"/>
          </a:xfrm>
          <a:prstGeom prst="rect">
            <a:avLst/>
          </a:prstGeom>
          <a:solidFill>
            <a:srgbClr val="3A3A3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1295400"/>
            <a:ext cx="1864230" cy="1828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0" y="1295400"/>
            <a:ext cx="6553200" cy="182880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78974" y="1408978"/>
            <a:ext cx="6207826" cy="1601643"/>
          </a:xfrm>
        </p:spPr>
        <p:txBody>
          <a:bodyPr anchor="b">
            <a:noAutofit/>
          </a:bodyPr>
          <a:lstStyle>
            <a:lvl1pPr>
              <a:defRPr sz="4400" b="0" cap="none" baseline="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068981"/>
            <a:ext cx="7004462" cy="14478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lang="en-US" sz="2800" i="0" kern="1200" dirty="0">
                <a:solidFill>
                  <a:srgbClr val="08425C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Bodie, Kane, and Marcus</a:t>
            </a:r>
          </a:p>
          <a:p>
            <a:r>
              <a:rPr lang="en-US" i="1" dirty="0" smtClean="0"/>
              <a:t>Essentials of Investments</a:t>
            </a:r>
          </a:p>
          <a:p>
            <a:r>
              <a:rPr lang="en-US" i="0" dirty="0" smtClean="0"/>
              <a:t>Eleventh Edition</a:t>
            </a:r>
            <a:endParaRPr lang="en-US" i="1" dirty="0" smtClean="0"/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152400" y="1143000"/>
            <a:ext cx="8915400" cy="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81100" y="1131125"/>
            <a:ext cx="0" cy="214884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 flipV="1">
            <a:off x="157350" y="3255030"/>
            <a:ext cx="2011680" cy="0"/>
          </a:xfrm>
          <a:prstGeom prst="line">
            <a:avLst/>
          </a:prstGeom>
          <a:ln w="57150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578922" y="1344485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</a:rPr>
              <a:t>Chapter</a:t>
            </a:r>
            <a:endParaRPr lang="en-US" sz="2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16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008313" cy="8572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55488"/>
            <a:ext cx="5111750" cy="4870675"/>
          </a:xfrm>
        </p:spPr>
        <p:txBody>
          <a:bodyPr/>
          <a:lstStyle>
            <a:lvl1pPr>
              <a:defRPr sz="3200"/>
            </a:lvl1pPr>
            <a:lvl2pPr>
              <a:buClr>
                <a:srgbClr val="C00000"/>
              </a:buClr>
              <a:defRPr sz="2800"/>
            </a:lvl2pPr>
            <a:lvl3pPr>
              <a:buClr>
                <a:srgbClr val="C00000"/>
              </a:buClr>
              <a:defRPr sz="2400"/>
            </a:lvl3pPr>
            <a:lvl4pPr>
              <a:buClr>
                <a:srgbClr val="C00000"/>
              </a:buClr>
              <a:defRPr sz="2000"/>
            </a:lvl4pPr>
            <a:lvl5pPr>
              <a:buClr>
                <a:srgbClr val="C0000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000"/>
            <a:ext cx="3008313" cy="3840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onstantia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54061"/>
                </a:solidFill>
              </a:rPr>
              <a:t>Click to edit Master title style</a:t>
            </a:r>
            <a:endParaRPr lang="en-US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309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799"/>
            <a:ext cx="5486400" cy="3279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onstantia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254061"/>
                </a:solidFill>
              </a:rPr>
              <a:t>Click to edit Master title style</a:t>
            </a:r>
            <a:endParaRPr lang="en-US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96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77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55488"/>
            <a:ext cx="2057400" cy="4870675"/>
          </a:xfrm>
        </p:spPr>
        <p:txBody>
          <a:bodyPr vert="eaVert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55488"/>
            <a:ext cx="6019800" cy="4870675"/>
          </a:xfrm>
        </p:spPr>
        <p:txBody>
          <a:bodyPr vert="eaVert"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4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4876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/>
            </a:lvl1pPr>
            <a:lvl2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400"/>
            </a:lvl3pPr>
            <a:lvl4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2000"/>
            </a:lvl4pPr>
            <a:lvl5pPr>
              <a:spcBef>
                <a:spcPts val="600"/>
              </a:spcBef>
              <a:spcAft>
                <a:spcPts val="600"/>
              </a:spcAft>
              <a:buClr>
                <a:srgbClr val="BD130F"/>
              </a:buCl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928263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>
                <a:solidFill>
                  <a:srgbClr val="003366"/>
                </a:solidFill>
              </a:rPr>
              <a:pPr algn="r"/>
              <a:t>‹#›</a:t>
            </a:fld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3366"/>
                </a:solidFill>
              </a:rPr>
              <a:t>Copyright © </a:t>
            </a:r>
            <a:r>
              <a:rPr lang="en-US" dirty="0" smtClean="0">
                <a:solidFill>
                  <a:srgbClr val="003366"/>
                </a:solidFill>
              </a:rPr>
              <a:t>2019 </a:t>
            </a:r>
            <a:r>
              <a:rPr lang="en-US" dirty="0" smtClean="0">
                <a:solidFill>
                  <a:srgbClr val="003366"/>
                </a:solidFill>
              </a:rPr>
              <a:t>McGraw-Hill Education. All rights reserved. No reproduction or distribution without the prior written consent of McGraw-Hill Education.</a:t>
            </a:r>
            <a:endParaRPr lang="en-US" sz="7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B5B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91933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B5B7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053933"/>
            <a:ext cx="3931920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BD130F"/>
              </a:buClr>
              <a:defRPr sz="2400"/>
            </a:lvl1pPr>
            <a:lvl2pPr>
              <a:buClr>
                <a:srgbClr val="BD130F"/>
              </a:buClr>
              <a:defRPr sz="2000"/>
            </a:lvl2pPr>
            <a:lvl3pPr>
              <a:buClr>
                <a:srgbClr val="BD130F"/>
              </a:buClr>
              <a:defRPr sz="1800"/>
            </a:lvl3pPr>
            <a:lvl4pPr>
              <a:buClr>
                <a:srgbClr val="BD130F"/>
              </a:buClr>
              <a:defRPr sz="1600"/>
            </a:lvl4pPr>
            <a:lvl5pPr>
              <a:buClr>
                <a:srgbClr val="BD130F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513022"/>
            <a:ext cx="2895600" cy="329184"/>
          </a:xfrm>
          <a:prstGeom prst="rect">
            <a:avLst/>
          </a:prstGeom>
        </p:spPr>
        <p:txBody>
          <a:bodyPr/>
          <a:lstStyle/>
          <a:p>
            <a:fld id="{2527BE3B-A1AD-4533-AC82-542C3072038F}" type="datetimeFigureOut">
              <a:rPr lang="en-US" smtClean="0"/>
              <a:t>8/28/2018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502631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91400" y="6513022"/>
            <a:ext cx="1066800" cy="329184"/>
          </a:xfrm>
          <a:prstGeom prst="rect">
            <a:avLst/>
          </a:prstGeom>
        </p:spPr>
        <p:txBody>
          <a:bodyPr/>
          <a:lstStyle/>
          <a:p>
            <a:fld id="{6B3F3C93-D347-43C1-96C4-29FBAD3DA73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3632264"/>
            <a:ext cx="4709160" cy="794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72737" y="990600"/>
            <a:ext cx="8991600" cy="0"/>
          </a:xfrm>
          <a:prstGeom prst="line">
            <a:avLst/>
          </a:prstGeom>
          <a:ln w="28575">
            <a:solidFill>
              <a:srgbClr val="A0E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 userDrawn="1"/>
        </p:nvSpPr>
        <p:spPr>
          <a:xfrm>
            <a:off x="0" y="6497089"/>
            <a:ext cx="9144000" cy="36576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7901145" y="6517871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B3F3C93-D347-43C1-96C4-29FBAD3DA734}" type="slidenum">
              <a:rPr lang="en-US" smtClean="0">
                <a:solidFill>
                  <a:srgbClr val="003366"/>
                </a:solidFill>
              </a:rPr>
              <a:pPr algn="r"/>
              <a:t>‹#›</a:t>
            </a:fld>
            <a:endParaRPr lang="en-US" dirty="0">
              <a:solidFill>
                <a:srgbClr val="003366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14B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0" y="6604907"/>
            <a:ext cx="9144000" cy="2530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3366"/>
                </a:solidFill>
              </a:rPr>
              <a:t>Copyright © 2018 McGraw-Hill Education. All rights reserved. No reproduction or distribution without the prior written consent of McGraw-Hill Education.</a:t>
            </a:r>
            <a:endParaRPr lang="en-US" sz="7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9863" y="1219200"/>
            <a:ext cx="9144000" cy="1524000"/>
          </a:xfrm>
          <a:prstGeom prst="rect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>
            <a:lvl1pPr>
              <a:defRPr>
                <a:solidFill>
                  <a:srgbClr val="D2F0FF"/>
                </a:solidFill>
                <a:latin typeface="Constant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6002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rgbClr val="911E3C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-1" y="6496050"/>
            <a:ext cx="91141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 i="1" dirty="0">
                <a:solidFill>
                  <a:prstClr val="black"/>
                </a:solidFill>
                <a:latin typeface="Arial" charset="0"/>
                <a:ea typeface="ＭＳ Ｐゴシック" charset="0"/>
              </a:rPr>
              <a:t>©</a:t>
            </a:r>
            <a:r>
              <a:rPr lang="en-US" sz="10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2018 McGraw-Hill Education. </a:t>
            </a:r>
            <a:r>
              <a:rPr lang="en-US" sz="11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All rights reserved. Authorized only for instructor use in the classroom.  No reproduction or further distribution permitted without the prior written consent of McGraw-Hill Education.</a:t>
            </a:r>
            <a:endParaRPr lang="en-US" sz="600" i="1" dirty="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377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/>
            </a:lvl1pPr>
            <a:lvl2pPr marL="742950" indent="-285750">
              <a:buClr>
                <a:srgbClr val="C00000"/>
              </a:buClr>
              <a:buFont typeface="Arial" pitchFamily="34" charset="0"/>
              <a:buChar char="•"/>
              <a:defRPr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D2F0FF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>
                <a:solidFill>
                  <a:srgbClr val="254061"/>
                </a:solidFill>
                <a:latin typeface="Constant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Box 8"/>
          <p:cNvSpPr txBox="1">
            <a:spLocks noChangeArrowheads="1"/>
          </p:cNvSpPr>
          <p:nvPr userDrawn="1"/>
        </p:nvSpPr>
        <p:spPr bwMode="auto">
          <a:xfrm>
            <a:off x="0" y="6629400"/>
            <a:ext cx="2743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000" i="1" dirty="0">
                <a:solidFill>
                  <a:prstClr val="black"/>
                </a:solidFill>
                <a:latin typeface="Arial" charset="0"/>
                <a:ea typeface="ＭＳ Ｐゴシック" charset="0"/>
              </a:rPr>
              <a:t>©</a:t>
            </a:r>
            <a:r>
              <a:rPr lang="en-US" sz="1000" i="1" dirty="0" smtClean="0">
                <a:solidFill>
                  <a:prstClr val="black"/>
                </a:solidFill>
                <a:latin typeface="Arial" charset="0"/>
                <a:ea typeface="ＭＳ Ｐゴシック" charset="0"/>
              </a:rPr>
              <a:t>2018 McGraw-Hill Education</a:t>
            </a:r>
            <a:endParaRPr lang="en-US" sz="1000" i="1" dirty="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56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265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Clr>
                <a:srgbClr val="C00000"/>
              </a:buClr>
              <a:buFont typeface="Arial" pitchFamily="34" charset="0"/>
              <a:buChar char="•"/>
              <a:defRPr sz="2800"/>
            </a:lvl1pPr>
            <a:lvl2pPr marL="742950" indent="-285750">
              <a:buClr>
                <a:srgbClr val="C00000"/>
              </a:buClr>
              <a:buFont typeface="Arial" pitchFamily="34" charset="0"/>
              <a:buChar char="•"/>
              <a:defRPr sz="2400"/>
            </a:lvl2pPr>
            <a:lvl3pPr marL="1143000" indent="-228600">
              <a:buClr>
                <a:srgbClr val="C00000"/>
              </a:buClr>
              <a:buFont typeface="Arial" pitchFamily="34" charset="0"/>
              <a:buChar char="•"/>
              <a:defRPr sz="2000"/>
            </a:lvl3pPr>
            <a:lvl4pPr marL="1600200" indent="-228600">
              <a:buClr>
                <a:srgbClr val="C00000"/>
              </a:buClr>
              <a:buFont typeface="Arial" pitchFamily="34" charset="0"/>
              <a:buChar char="•"/>
              <a:defRPr sz="1800"/>
            </a:lvl4pPr>
            <a:lvl5pPr marL="2057400" indent="-228600">
              <a:buClr>
                <a:srgbClr val="C00000"/>
              </a:buClr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800" smtClean="0"/>
            </a:lvl1pPr>
            <a:lvl2pPr>
              <a:defRPr lang="en-US" sz="2400" smtClean="0"/>
            </a:lvl2pPr>
            <a:lvl3pPr>
              <a:defRPr lang="en-US" sz="20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lvl="0">
              <a:buClr>
                <a:srgbClr val="C00000"/>
              </a:buClr>
            </a:pPr>
            <a:r>
              <a:rPr lang="en-US" smtClean="0"/>
              <a:t>Click to edit Master text styles</a:t>
            </a:r>
          </a:p>
          <a:p>
            <a:pPr lvl="1">
              <a:buClr>
                <a:srgbClr val="C00000"/>
              </a:buClr>
            </a:pPr>
            <a:r>
              <a:rPr lang="en-US" smtClean="0"/>
              <a:t>Second level</a:t>
            </a:r>
          </a:p>
          <a:p>
            <a:pPr lvl="2">
              <a:buClr>
                <a:srgbClr val="C00000"/>
              </a:buClr>
            </a:pPr>
            <a:r>
              <a:rPr lang="en-US" smtClean="0"/>
              <a:t>Third level</a:t>
            </a:r>
          </a:p>
          <a:p>
            <a:pPr lvl="3">
              <a:buClr>
                <a:srgbClr val="C00000"/>
              </a:buClr>
            </a:pPr>
            <a:r>
              <a:rPr lang="en-US" smtClean="0"/>
              <a:t>Fourth level</a:t>
            </a:r>
          </a:p>
          <a:p>
            <a:pPr lvl="4">
              <a:buClr>
                <a:srgbClr val="C00000"/>
              </a:buClr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5406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528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C00000"/>
              </a:buClr>
              <a:defRPr sz="2400"/>
            </a:lvl1pPr>
            <a:lvl2pPr>
              <a:buClr>
                <a:srgbClr val="C00000"/>
              </a:buClr>
              <a:defRPr sz="2000"/>
            </a:lvl2pPr>
            <a:lvl3pPr>
              <a:buClr>
                <a:srgbClr val="C00000"/>
              </a:buClr>
              <a:defRPr sz="1800"/>
            </a:lvl3pPr>
            <a:lvl4pPr>
              <a:buClr>
                <a:srgbClr val="C00000"/>
              </a:buClr>
              <a:defRPr sz="1600"/>
            </a:lvl4pPr>
            <a:lvl5pPr>
              <a:buClr>
                <a:srgbClr val="C0000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4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188688"/>
            <a:ext cx="8305800" cy="1066800"/>
          </a:xfrm>
          <a:prstGeom prst="rect">
            <a:avLst/>
          </a:prstGeom>
          <a:solidFill>
            <a:srgbClr val="E9D2D7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540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695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213" y="152400"/>
            <a:ext cx="8565574" cy="836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9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B5B7F"/>
          </a:solidFill>
          <a:latin typeface="+mj-lt"/>
          <a:ea typeface="+mj-ea"/>
          <a:cs typeface="Aharoni" pitchFamily="2" charset="-79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C00000"/>
              </a:buClr>
            </a:pPr>
            <a:r>
              <a:rPr lang="en-US" dirty="0" smtClean="0"/>
              <a:t>Click to edit Master text styles</a:t>
            </a:r>
          </a:p>
          <a:p>
            <a:pPr lvl="1">
              <a:buClr>
                <a:srgbClr val="C00000"/>
              </a:buClr>
            </a:pPr>
            <a:r>
              <a:rPr lang="en-US" dirty="0" smtClean="0"/>
              <a:t>Second level</a:t>
            </a:r>
          </a:p>
          <a:p>
            <a:pPr lvl="2">
              <a:buClr>
                <a:srgbClr val="C00000"/>
              </a:buClr>
            </a:pPr>
            <a:r>
              <a:rPr lang="en-US" dirty="0" smtClean="0"/>
              <a:t>Third level</a:t>
            </a:r>
          </a:p>
          <a:p>
            <a:pPr lvl="3">
              <a:buClr>
                <a:srgbClr val="C00000"/>
              </a:buClr>
            </a:pPr>
            <a:r>
              <a:rPr lang="en-US" dirty="0" smtClean="0"/>
              <a:t>Fourth level</a:t>
            </a:r>
          </a:p>
          <a:p>
            <a:pPr lvl="4">
              <a:buClr>
                <a:srgbClr val="C00000"/>
              </a:buClr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3400" y="6096000"/>
            <a:ext cx="8610600" cy="407432"/>
          </a:xfrm>
          <a:prstGeom prst="rect">
            <a:avLst/>
          </a:prstGeom>
          <a:solidFill>
            <a:srgbClr val="911E3C"/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1F497D">
                  <a:lumMod val="20000"/>
                  <a:lumOff val="80000"/>
                </a:srgbClr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8700" y="6134100"/>
            <a:ext cx="4305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INVESTMENTS</a:t>
            </a:r>
            <a:r>
              <a:rPr lang="en-US" sz="16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 </a:t>
            </a:r>
            <a:r>
              <a:rPr lang="en-US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|</a:t>
            </a:r>
            <a:r>
              <a:rPr lang="en-US" sz="12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 </a:t>
            </a:r>
            <a:r>
              <a:rPr lang="en-US" sz="1400" b="1" dirty="0">
                <a:solidFill>
                  <a:srgbClr val="D2F0FF"/>
                </a:solidFill>
                <a:latin typeface="Constantia" pitchFamily="18" charset="0"/>
                <a:ea typeface="ＭＳ Ｐゴシック" charset="0"/>
              </a:rPr>
              <a:t>BODIE, KANE, MARCUS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3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3200" kern="1200" smtClean="0">
          <a:solidFill>
            <a:srgbClr val="2540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800" kern="1200" smtClean="0">
          <a:solidFill>
            <a:srgbClr val="2540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400" kern="1200" smtClean="0">
          <a:solidFill>
            <a:srgbClr val="2540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000" kern="1200" smtClean="0">
          <a:solidFill>
            <a:srgbClr val="2540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2000" kern="1200">
          <a:solidFill>
            <a:srgbClr val="2540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2222" y="1447799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US" sz="4400" dirty="0">
                <a:solidFill>
                  <a:schemeClr val="bg1"/>
                </a:solidFill>
              </a:rPr>
              <a:t>Investors and the Investment Process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8922" y="41148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Bodie, Kane, and Marcus</a:t>
            </a:r>
          </a:p>
          <a:p>
            <a:r>
              <a:rPr lang="en-US" sz="2800" i="1" dirty="0" smtClean="0">
                <a:solidFill>
                  <a:srgbClr val="08425C"/>
                </a:solidFill>
                <a:latin typeface="Helvetica" pitchFamily="34" charset="0"/>
              </a:rPr>
              <a:t>Essentials of Investments </a:t>
            </a:r>
            <a:r>
              <a:rPr lang="en-US" sz="2800" dirty="0" smtClean="0">
                <a:solidFill>
                  <a:srgbClr val="08425C"/>
                </a:solidFill>
                <a:latin typeface="Helvetica" pitchFamily="34" charset="0"/>
              </a:rPr>
              <a:t>Eleventh Edition</a:t>
            </a:r>
            <a:endParaRPr lang="en-US" sz="2800" i="1" dirty="0">
              <a:solidFill>
                <a:srgbClr val="08425C"/>
              </a:solidFill>
              <a:latin typeface="Helvetic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922" y="1682008"/>
            <a:ext cx="137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latin typeface="Helvetica" pitchFamily="34" charset="0"/>
              </a:rPr>
              <a:t>22</a:t>
            </a:r>
            <a:endParaRPr lang="en-US" sz="2000" b="1" dirty="0">
              <a:solidFill>
                <a:schemeClr val="bg1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99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22.2 Investor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6" y="1143000"/>
            <a:ext cx="8537863" cy="4876800"/>
          </a:xfrm>
        </p:spPr>
        <p:txBody>
          <a:bodyPr/>
          <a:lstStyle/>
          <a:p>
            <a:r>
              <a:rPr lang="en-US" dirty="0" smtClean="0"/>
              <a:t>Insurance Companies</a:t>
            </a:r>
          </a:p>
          <a:p>
            <a:pPr lvl="1"/>
            <a:r>
              <a:rPr lang="en-US" dirty="0" smtClean="0"/>
              <a:t>Life insurance companies	</a:t>
            </a:r>
          </a:p>
          <a:p>
            <a:pPr lvl="2"/>
            <a:r>
              <a:rPr lang="en-US" sz="2800" dirty="0"/>
              <a:t>Term </a:t>
            </a:r>
            <a:r>
              <a:rPr lang="en-US" sz="2800" dirty="0" smtClean="0"/>
              <a:t>insurance</a:t>
            </a:r>
            <a:endParaRPr lang="en-US" sz="2800" dirty="0"/>
          </a:p>
          <a:p>
            <a:pPr lvl="2"/>
            <a:r>
              <a:rPr lang="en-US" sz="2800" dirty="0" smtClean="0"/>
              <a:t>Whole-life </a:t>
            </a:r>
            <a:r>
              <a:rPr lang="en-US" sz="2800" dirty="0"/>
              <a:t>policies (insurance + savings at fixed rate)</a:t>
            </a:r>
          </a:p>
          <a:p>
            <a:pPr lvl="2"/>
            <a:r>
              <a:rPr lang="en-US" sz="2800" dirty="0"/>
              <a:t>Variations of the two with </a:t>
            </a:r>
            <a:r>
              <a:rPr lang="en-US" sz="2800" dirty="0" smtClean="0"/>
              <a:t>variable-rate savings</a:t>
            </a:r>
            <a:endParaRPr lang="en-US" sz="2800" dirty="0"/>
          </a:p>
          <a:p>
            <a:pPr lvl="2"/>
            <a:r>
              <a:rPr lang="en-US" sz="2800" dirty="0"/>
              <a:t>Investments </a:t>
            </a:r>
            <a:r>
              <a:rPr lang="en-US" sz="2800" dirty="0" smtClean="0"/>
              <a:t>set </a:t>
            </a:r>
            <a:r>
              <a:rPr lang="en-US" sz="2800" dirty="0"/>
              <a:t>up as hedges against potential claims of </a:t>
            </a:r>
            <a:r>
              <a:rPr lang="en-US" sz="2800" dirty="0" smtClean="0"/>
              <a:t>policyholders</a:t>
            </a: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4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22.2 Investor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Insurance Companies</a:t>
            </a:r>
          </a:p>
          <a:p>
            <a:pPr lvl="1"/>
            <a:r>
              <a:rPr lang="en-US" dirty="0" smtClean="0"/>
              <a:t>Non-life-insurance companies</a:t>
            </a:r>
          </a:p>
          <a:p>
            <a:pPr lvl="2"/>
            <a:r>
              <a:rPr lang="en-US" sz="2800" dirty="0" smtClean="0"/>
              <a:t>Premiums </a:t>
            </a:r>
            <a:r>
              <a:rPr lang="en-US" sz="2800" dirty="0"/>
              <a:t>not paid back to policyholders for </a:t>
            </a:r>
            <a:r>
              <a:rPr lang="en-US" sz="2800" dirty="0" smtClean="0"/>
              <a:t>losses, are invested</a:t>
            </a:r>
            <a:endParaRPr lang="en-US" sz="2800" dirty="0"/>
          </a:p>
          <a:p>
            <a:pPr lvl="2"/>
            <a:r>
              <a:rPr lang="en-US" sz="2800" dirty="0"/>
              <a:t>Hedge against potential claims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53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22.2 Investor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Banks</a:t>
            </a:r>
          </a:p>
          <a:p>
            <a:pPr lvl="1"/>
            <a:r>
              <a:rPr lang="en-US" dirty="0"/>
              <a:t>Sources of funds: predominantly </a:t>
            </a:r>
            <a:r>
              <a:rPr lang="en-US" dirty="0" smtClean="0"/>
              <a:t>deposits, </a:t>
            </a:r>
            <a:r>
              <a:rPr lang="en-US" dirty="0"/>
              <a:t>some borrowed funds</a:t>
            </a:r>
          </a:p>
          <a:p>
            <a:pPr lvl="1"/>
            <a:r>
              <a:rPr lang="en-US" dirty="0"/>
              <a:t>Investment of funds: </a:t>
            </a:r>
            <a:r>
              <a:rPr lang="en-US" dirty="0" smtClean="0"/>
              <a:t>predominantly loans </a:t>
            </a:r>
            <a:r>
              <a:rPr lang="en-US" dirty="0"/>
              <a:t>and </a:t>
            </a:r>
            <a:r>
              <a:rPr lang="en-US" dirty="0" smtClean="0"/>
              <a:t>fixed-income </a:t>
            </a:r>
            <a:r>
              <a:rPr lang="en-US" dirty="0"/>
              <a:t>securities</a:t>
            </a:r>
          </a:p>
          <a:p>
            <a:pPr lvl="1"/>
            <a:r>
              <a:rPr lang="en-US" dirty="0"/>
              <a:t>Active in </a:t>
            </a:r>
            <a:r>
              <a:rPr lang="en-US" dirty="0" smtClean="0"/>
              <a:t>securitized </a:t>
            </a:r>
            <a:r>
              <a:rPr lang="en-US" dirty="0"/>
              <a:t>loan and asset markets</a:t>
            </a:r>
          </a:p>
          <a:p>
            <a:pPr lvl="1"/>
            <a:r>
              <a:rPr lang="en-US" dirty="0"/>
              <a:t>Not active in equity except in </a:t>
            </a:r>
            <a:r>
              <a:rPr lang="en-US" dirty="0" smtClean="0"/>
              <a:t>trust </a:t>
            </a:r>
            <a:r>
              <a:rPr lang="en-US" dirty="0"/>
              <a:t>f</a:t>
            </a:r>
            <a:r>
              <a:rPr lang="en-US" dirty="0" smtClean="0"/>
              <a:t>unction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1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22.4 Matrix of Objectives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5" y="1600200"/>
            <a:ext cx="8991600" cy="2875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391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22.3 Investor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Liquidity</a:t>
            </a:r>
          </a:p>
          <a:p>
            <a:pPr lvl="1"/>
            <a:r>
              <a:rPr lang="en-US" sz="3200" dirty="0"/>
              <a:t>Speed and ease with which </a:t>
            </a:r>
            <a:r>
              <a:rPr lang="en-US" sz="3200" dirty="0" smtClean="0"/>
              <a:t>asset </a:t>
            </a:r>
            <a:r>
              <a:rPr lang="en-US" sz="3200" dirty="0"/>
              <a:t>can be converted into </a:t>
            </a:r>
            <a:r>
              <a:rPr lang="en-US" sz="3200" dirty="0" smtClean="0"/>
              <a:t>cash at or near its value</a:t>
            </a:r>
            <a:endParaRPr lang="en-US" sz="3200" dirty="0"/>
          </a:p>
          <a:p>
            <a:pPr lvl="1"/>
            <a:r>
              <a:rPr lang="en-US" sz="3200" dirty="0"/>
              <a:t>Need for cash on short notice increases liquidity requirement, </a:t>
            </a:r>
            <a:r>
              <a:rPr lang="en-US" sz="3200" dirty="0" smtClean="0"/>
              <a:t>decreases return</a:t>
            </a:r>
          </a:p>
          <a:p>
            <a:r>
              <a:rPr lang="en-US" dirty="0" smtClean="0"/>
              <a:t>Investment Horizon</a:t>
            </a:r>
          </a:p>
          <a:p>
            <a:pPr lvl="1"/>
            <a:r>
              <a:rPr lang="en-US" sz="3200" dirty="0"/>
              <a:t>P</a:t>
            </a:r>
            <a:r>
              <a:rPr lang="en-US" sz="3200" dirty="0" smtClean="0"/>
              <a:t>lanned </a:t>
            </a:r>
            <a:r>
              <a:rPr lang="en-US" sz="3200" dirty="0"/>
              <a:t>liquidation date</a:t>
            </a:r>
          </a:p>
          <a:p>
            <a:pPr lvl="1"/>
            <a:r>
              <a:rPr lang="en-US" sz="3200" dirty="0"/>
              <a:t>Affects portfolio risk and security maturity dates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0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22.3 Investor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Regulations</a:t>
            </a:r>
          </a:p>
          <a:p>
            <a:pPr lvl="1"/>
            <a:r>
              <a:rPr lang="en-US" dirty="0" smtClean="0"/>
              <a:t>Institutional investors</a:t>
            </a:r>
          </a:p>
          <a:p>
            <a:pPr lvl="2"/>
            <a:r>
              <a:rPr lang="en-US" sz="2800" dirty="0" smtClean="0"/>
              <a:t>Example: Mutual </a:t>
            </a:r>
            <a:r>
              <a:rPr lang="en-US" sz="2800" dirty="0"/>
              <a:t>funds may not hold more than 5% of the stock of any publicly traded </a:t>
            </a:r>
            <a:r>
              <a:rPr lang="en-US" sz="2800" dirty="0" smtClean="0"/>
              <a:t>corporation</a:t>
            </a:r>
            <a:endParaRPr lang="en-US" sz="2800" dirty="0"/>
          </a:p>
          <a:p>
            <a:pPr lvl="1"/>
            <a:r>
              <a:rPr lang="en-US" dirty="0"/>
              <a:t>Prudent investor rule</a:t>
            </a:r>
          </a:p>
          <a:p>
            <a:pPr lvl="2"/>
            <a:r>
              <a:rPr lang="en-US" sz="2800" dirty="0"/>
              <a:t>The fiduciary responsibility of a professional investor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1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22.3 Investor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7" y="1143000"/>
            <a:ext cx="8229600" cy="5334000"/>
          </a:xfrm>
        </p:spPr>
        <p:txBody>
          <a:bodyPr/>
          <a:lstStyle/>
          <a:p>
            <a:r>
              <a:rPr lang="en-US" dirty="0"/>
              <a:t>Tax Considerations </a:t>
            </a:r>
          </a:p>
          <a:p>
            <a:pPr lvl="1"/>
            <a:r>
              <a:rPr lang="en-US" dirty="0"/>
              <a:t>Special considerations related to tax position </a:t>
            </a:r>
            <a:r>
              <a:rPr lang="en-US" dirty="0" smtClean="0"/>
              <a:t>of </a:t>
            </a:r>
            <a:r>
              <a:rPr lang="en-US" dirty="0"/>
              <a:t>investor</a:t>
            </a:r>
          </a:p>
          <a:p>
            <a:r>
              <a:rPr lang="en-US" dirty="0"/>
              <a:t>Unique Needs</a:t>
            </a:r>
          </a:p>
          <a:p>
            <a:pPr lvl="1"/>
            <a:r>
              <a:rPr lang="en-US" dirty="0"/>
              <a:t>Special considerations related </a:t>
            </a:r>
            <a:r>
              <a:rPr lang="en-US" dirty="0" smtClean="0"/>
              <a:t>to </a:t>
            </a:r>
            <a:r>
              <a:rPr lang="en-US" dirty="0"/>
              <a:t>underlying investors</a:t>
            </a:r>
          </a:p>
          <a:p>
            <a:pPr lvl="1"/>
            <a:r>
              <a:rPr lang="en-US" dirty="0"/>
              <a:t>Diversify away from </a:t>
            </a:r>
            <a:r>
              <a:rPr lang="en-US" dirty="0" smtClean="0"/>
              <a:t>industry </a:t>
            </a:r>
            <a:r>
              <a:rPr lang="en-US" dirty="0"/>
              <a:t>in which they work</a:t>
            </a:r>
          </a:p>
          <a:p>
            <a:pPr lvl="1"/>
            <a:r>
              <a:rPr lang="en-US" dirty="0"/>
              <a:t>Financial needs may </a:t>
            </a:r>
            <a:r>
              <a:rPr lang="en-US" dirty="0" smtClean="0"/>
              <a:t>determine riskiness of </a:t>
            </a:r>
            <a:r>
              <a:rPr lang="en-US" dirty="0"/>
              <a:t>portfolio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17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22.5 Matrix of Constraints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90800"/>
            <a:ext cx="8991600" cy="2016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03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22.4 Investment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Asset Allocation Decision</a:t>
            </a:r>
          </a:p>
          <a:p>
            <a:pPr lvl="1"/>
            <a:r>
              <a:rPr lang="en-US" dirty="0"/>
              <a:t>Money market assets</a:t>
            </a:r>
          </a:p>
          <a:p>
            <a:pPr lvl="2"/>
            <a:r>
              <a:rPr lang="en-US" sz="2800" dirty="0"/>
              <a:t>Based on liquidity </a:t>
            </a:r>
            <a:r>
              <a:rPr lang="en-US" sz="2800" dirty="0" smtClean="0"/>
              <a:t>needs</a:t>
            </a:r>
          </a:p>
          <a:p>
            <a:pPr lvl="2"/>
            <a:r>
              <a:rPr lang="en-US" sz="2800" dirty="0"/>
              <a:t>U</a:t>
            </a:r>
            <a:r>
              <a:rPr lang="en-US" sz="2800" dirty="0" smtClean="0"/>
              <a:t>sed </a:t>
            </a:r>
            <a:r>
              <a:rPr lang="en-US" sz="2800" dirty="0"/>
              <a:t>to gain more diversification </a:t>
            </a:r>
          </a:p>
          <a:p>
            <a:pPr lvl="1"/>
            <a:r>
              <a:rPr lang="en-US" dirty="0"/>
              <a:t>Fixed-income securities</a:t>
            </a:r>
          </a:p>
          <a:p>
            <a:pPr lvl="2"/>
            <a:r>
              <a:rPr lang="en-US" sz="2800" dirty="0"/>
              <a:t>Primarily </a:t>
            </a:r>
            <a:r>
              <a:rPr lang="en-US" sz="2800" dirty="0" smtClean="0"/>
              <a:t>bonds</a:t>
            </a:r>
          </a:p>
          <a:p>
            <a:pPr lvl="2"/>
            <a:r>
              <a:rPr lang="en-US" sz="2800" dirty="0" smtClean="0"/>
              <a:t>Gain </a:t>
            </a:r>
            <a:r>
              <a:rPr lang="en-US" sz="2800" dirty="0"/>
              <a:t>diversification and safety with higher real return than </a:t>
            </a:r>
            <a:r>
              <a:rPr lang="en-US" sz="2800" dirty="0" smtClean="0"/>
              <a:t>money </a:t>
            </a:r>
            <a:r>
              <a:rPr lang="en-US" sz="2800" dirty="0"/>
              <a:t>market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14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22.4 Investment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Asset Allocation Decision</a:t>
            </a:r>
          </a:p>
          <a:p>
            <a:pPr lvl="1"/>
            <a:r>
              <a:rPr lang="en-US" dirty="0" smtClean="0"/>
              <a:t>Stocks</a:t>
            </a:r>
          </a:p>
          <a:p>
            <a:pPr lvl="2"/>
            <a:r>
              <a:rPr lang="en-US" sz="2800" dirty="0"/>
              <a:t>Value </a:t>
            </a:r>
            <a:r>
              <a:rPr lang="en-US" sz="2800" dirty="0" smtClean="0"/>
              <a:t>versus growth</a:t>
            </a:r>
            <a:endParaRPr lang="en-US" sz="2800" dirty="0"/>
          </a:p>
          <a:p>
            <a:pPr lvl="2"/>
            <a:r>
              <a:rPr lang="en-US" sz="2800" dirty="0"/>
              <a:t>Large </a:t>
            </a:r>
            <a:r>
              <a:rPr lang="en-US" sz="2800" dirty="0" smtClean="0"/>
              <a:t>versus small</a:t>
            </a:r>
            <a:endParaRPr lang="en-US" sz="2800" dirty="0"/>
          </a:p>
          <a:p>
            <a:pPr lvl="2"/>
            <a:r>
              <a:rPr lang="en-US" sz="2800" dirty="0"/>
              <a:t>Sector </a:t>
            </a:r>
            <a:r>
              <a:rPr lang="en-US" sz="2800" dirty="0" smtClean="0"/>
              <a:t>weights</a:t>
            </a:r>
            <a:endParaRPr lang="en-US" sz="2800" dirty="0"/>
          </a:p>
          <a:p>
            <a:pPr lvl="2"/>
            <a:r>
              <a:rPr lang="en-US" sz="2800" dirty="0"/>
              <a:t>Dividend </a:t>
            </a:r>
            <a:r>
              <a:rPr lang="en-US" sz="2800" dirty="0" smtClean="0"/>
              <a:t>versus </a:t>
            </a:r>
            <a:r>
              <a:rPr lang="en-US" sz="2800" dirty="0"/>
              <a:t>capital </a:t>
            </a:r>
            <a:r>
              <a:rPr lang="en-US" sz="2800" dirty="0" smtClean="0"/>
              <a:t>gains</a:t>
            </a:r>
            <a:endParaRPr lang="en-US" sz="28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4" y="152400"/>
            <a:ext cx="9077326" cy="836426"/>
          </a:xfrm>
        </p:spPr>
        <p:txBody>
          <a:bodyPr>
            <a:noAutofit/>
          </a:bodyPr>
          <a:lstStyle/>
          <a:p>
            <a:r>
              <a:rPr lang="en-US" sz="2800" dirty="0" smtClean="0"/>
              <a:t>Table 22.1 Components of Investment Management Process</a:t>
            </a:r>
            <a:endParaRPr lang="en-US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1371600"/>
            <a:ext cx="9001125" cy="4431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50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22.4 Investment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Asset Allocation Decision</a:t>
            </a:r>
          </a:p>
          <a:p>
            <a:pPr lvl="1"/>
            <a:r>
              <a:rPr lang="en-US" dirty="0"/>
              <a:t>Non-U.S. stocks and bonds</a:t>
            </a:r>
          </a:p>
          <a:p>
            <a:pPr lvl="1"/>
            <a:r>
              <a:rPr lang="en-US" dirty="0"/>
              <a:t>Real estate</a:t>
            </a:r>
          </a:p>
          <a:p>
            <a:pPr lvl="2"/>
            <a:r>
              <a:rPr lang="en-US" sz="2800" dirty="0"/>
              <a:t>REITs</a:t>
            </a:r>
          </a:p>
          <a:p>
            <a:pPr lvl="2"/>
            <a:r>
              <a:rPr lang="en-US" sz="2800" dirty="0"/>
              <a:t>Direct holdings</a:t>
            </a:r>
          </a:p>
          <a:p>
            <a:pPr lvl="1"/>
            <a:r>
              <a:rPr lang="en-US" dirty="0"/>
              <a:t>Precious metals and other commodities</a:t>
            </a:r>
          </a:p>
          <a:p>
            <a:pPr lvl="2"/>
            <a:r>
              <a:rPr lang="en-US" sz="2800" dirty="0"/>
              <a:t>Difficult to predict </a:t>
            </a:r>
            <a:r>
              <a:rPr lang="en-US" sz="2800" dirty="0" smtClean="0"/>
              <a:t>value; </a:t>
            </a:r>
            <a:r>
              <a:rPr lang="en-US" sz="2800" dirty="0"/>
              <a:t>no cash flow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92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22.4 Investment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Asset Allocation Decision</a:t>
            </a:r>
          </a:p>
          <a:p>
            <a:pPr lvl="1"/>
            <a:r>
              <a:rPr lang="en-US" dirty="0"/>
              <a:t>Choices </a:t>
            </a:r>
            <a:r>
              <a:rPr lang="en-US" dirty="0" smtClean="0"/>
              <a:t>determined by:</a:t>
            </a:r>
            <a:endParaRPr lang="en-US" dirty="0"/>
          </a:p>
          <a:p>
            <a:pPr lvl="2"/>
            <a:r>
              <a:rPr lang="en-US" sz="2800" dirty="0"/>
              <a:t>Capital market expectations</a:t>
            </a:r>
          </a:p>
          <a:p>
            <a:pPr lvl="2"/>
            <a:r>
              <a:rPr lang="en-US" sz="2800" dirty="0"/>
              <a:t>Risk tolerance</a:t>
            </a:r>
          </a:p>
          <a:p>
            <a:pPr lvl="2"/>
            <a:r>
              <a:rPr lang="en-US" sz="2800" dirty="0"/>
              <a:t>Financial needs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31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22.4 Investment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Top-Down Policy for Institutional Investors</a:t>
            </a:r>
          </a:p>
          <a:p>
            <a:pPr lvl="1"/>
            <a:r>
              <a:rPr lang="en-US" dirty="0"/>
              <a:t>Investment Committee </a:t>
            </a:r>
          </a:p>
          <a:p>
            <a:pPr lvl="2"/>
            <a:r>
              <a:rPr lang="en-US" sz="2800" dirty="0"/>
              <a:t>Comprised of senior </a:t>
            </a:r>
            <a:r>
              <a:rPr lang="en-US" sz="2800" dirty="0" smtClean="0"/>
              <a:t>management; </a:t>
            </a:r>
            <a:r>
              <a:rPr lang="en-US" sz="2800" dirty="0"/>
              <a:t>formulates investment policies and </a:t>
            </a:r>
            <a:r>
              <a:rPr lang="en-US" sz="2800" dirty="0" smtClean="0"/>
              <a:t>verifies implementation</a:t>
            </a:r>
            <a:endParaRPr lang="en-US" sz="2800" dirty="0"/>
          </a:p>
          <a:p>
            <a:pPr lvl="2"/>
            <a:r>
              <a:rPr lang="en-US" sz="2800" dirty="0" smtClean="0"/>
              <a:t>Establishes </a:t>
            </a:r>
            <a:r>
              <a:rPr lang="en-US" sz="2800" dirty="0"/>
              <a:t>asset </a:t>
            </a:r>
            <a:r>
              <a:rPr lang="en-US" sz="2800" dirty="0" smtClean="0"/>
              <a:t>universe (approved </a:t>
            </a:r>
            <a:r>
              <a:rPr lang="en-US" sz="2800" dirty="0"/>
              <a:t>list of assets in which </a:t>
            </a:r>
            <a:r>
              <a:rPr lang="en-US" sz="2800" dirty="0" smtClean="0"/>
              <a:t>company’s </a:t>
            </a:r>
            <a:r>
              <a:rPr lang="en-US" sz="2800" dirty="0"/>
              <a:t>portfolios may </a:t>
            </a:r>
            <a:r>
              <a:rPr lang="en-US" sz="2800" dirty="0" smtClean="0"/>
              <a:t>invest)</a:t>
            </a:r>
            <a:endParaRPr lang="en-US" sz="2800" dirty="0"/>
          </a:p>
          <a:p>
            <a:pPr lvl="2"/>
            <a:r>
              <a:rPr lang="en-US" sz="2800" dirty="0"/>
              <a:t>Formulates broad asset allocation </a:t>
            </a:r>
            <a:r>
              <a:rPr lang="en-US" sz="2800" dirty="0" smtClean="0"/>
              <a:t>decisions</a:t>
            </a:r>
            <a:endParaRPr lang="en-US" sz="28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6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Figure 22.2 Asset Allocation and Security Selection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4" y="1503257"/>
            <a:ext cx="8991600" cy="3944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47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22.4 Investment Policies: Active vs. Passive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172986"/>
              </p:ext>
            </p:extLst>
          </p:nvPr>
        </p:nvGraphicFramePr>
        <p:xfrm>
          <a:off x="609600" y="2590800"/>
          <a:ext cx="8001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425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Passive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425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Aims for Better than Average Returns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Aims</a:t>
                      </a:r>
                      <a:r>
                        <a:rPr lang="en-US" baseline="0" dirty="0" smtClean="0"/>
                        <a:t> for Average Returns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Active Asset Allocation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Does</a:t>
                      </a:r>
                      <a:r>
                        <a:rPr lang="en-US" baseline="0" dirty="0" smtClean="0"/>
                        <a:t> not Attempt to Time the Market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Active Security Selection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Indexing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Balance</a:t>
                      </a:r>
                      <a:r>
                        <a:rPr lang="en-US" baseline="0" dirty="0" smtClean="0"/>
                        <a:t> Likelihood of Better Returns with Costs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Seeks Low Cost Financial</a:t>
                      </a:r>
                      <a:r>
                        <a:rPr lang="en-US" baseline="0" dirty="0" smtClean="0"/>
                        <a:t> Products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1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22.5 Monitoring and Revising Investment Portfolios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By </a:t>
            </a:r>
            <a:r>
              <a:rPr lang="en-US" sz="2800" dirty="0"/>
              <a:t>time of </a:t>
            </a:r>
            <a:r>
              <a:rPr lang="en-US" sz="2800" dirty="0" smtClean="0"/>
              <a:t>completion, </a:t>
            </a:r>
            <a:r>
              <a:rPr lang="en-US" sz="2800" dirty="0"/>
              <a:t>inputs may be out of </a:t>
            </a:r>
            <a:r>
              <a:rPr lang="en-US" sz="2800" dirty="0" smtClean="0"/>
              <a:t>date 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dirty="0"/>
              <a:t>strategy </a:t>
            </a:r>
            <a:r>
              <a:rPr lang="en-US" sz="2800" dirty="0" smtClean="0"/>
              <a:t>revisions</a:t>
            </a:r>
            <a:endParaRPr lang="en-US" sz="2800" dirty="0"/>
          </a:p>
          <a:p>
            <a:r>
              <a:rPr lang="en-US" sz="2800" dirty="0"/>
              <a:t>Client circumstances can change over </a:t>
            </a:r>
            <a:r>
              <a:rPr lang="en-US" sz="2800" dirty="0" smtClean="0"/>
              <a:t>time</a:t>
            </a:r>
            <a:endParaRPr lang="en-US" sz="2800" dirty="0"/>
          </a:p>
          <a:p>
            <a:r>
              <a:rPr lang="en-US" sz="2800" dirty="0" smtClean="0"/>
              <a:t>As prices change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smtClean="0"/>
              <a:t>Portfolio </a:t>
            </a:r>
            <a:r>
              <a:rPr lang="en-US" sz="2800" dirty="0"/>
              <a:t>weights </a:t>
            </a:r>
            <a:r>
              <a:rPr lang="en-US" sz="2800" dirty="0" smtClean="0"/>
              <a:t>change</a:t>
            </a:r>
          </a:p>
          <a:p>
            <a:r>
              <a:rPr lang="en-US" sz="2800" dirty="0" smtClean="0"/>
              <a:t>Asset </a:t>
            </a:r>
            <a:r>
              <a:rPr lang="en-US" sz="2800" dirty="0"/>
              <a:t>allocation will change over </a:t>
            </a:r>
            <a:r>
              <a:rPr lang="en-US" sz="2800" dirty="0" smtClean="0"/>
              <a:t>time</a:t>
            </a:r>
            <a:endParaRPr lang="en-US" sz="2800" dirty="0"/>
          </a:p>
          <a:p>
            <a:r>
              <a:rPr lang="en-US" sz="2800" dirty="0" smtClean="0"/>
              <a:t>Investing is </a:t>
            </a:r>
            <a:r>
              <a:rPr lang="en-US" sz="2800" dirty="0"/>
              <a:t>a dynamic </a:t>
            </a:r>
            <a:r>
              <a:rPr lang="en-US" sz="2800" dirty="0" smtClean="0"/>
              <a:t>process: Update and Reevaluate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58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Figure 22.1 Investment Management Process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1114425"/>
            <a:ext cx="8982075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051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Table 22.2 Components of Investment Policy Statement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819275"/>
            <a:ext cx="6934200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42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Table 22.3 Determination of Portfolio Policies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1514475"/>
            <a:ext cx="7134225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69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22.2 Investor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736" y="1143000"/>
            <a:ext cx="8537863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Individual Investors</a:t>
            </a:r>
          </a:p>
          <a:p>
            <a:pPr lvl="1"/>
            <a:r>
              <a:rPr lang="en-US" dirty="0"/>
              <a:t>Balance </a:t>
            </a:r>
            <a:r>
              <a:rPr lang="en-US" dirty="0" smtClean="0"/>
              <a:t>risk/return </a:t>
            </a:r>
            <a:r>
              <a:rPr lang="en-US" dirty="0"/>
              <a:t>throughout </a:t>
            </a:r>
            <a:r>
              <a:rPr lang="en-US" dirty="0" smtClean="0"/>
              <a:t>life</a:t>
            </a:r>
            <a:endParaRPr lang="en-US" dirty="0"/>
          </a:p>
          <a:p>
            <a:pPr lvl="1"/>
            <a:r>
              <a:rPr lang="en-US" dirty="0" smtClean="0"/>
              <a:t>Wealth </a:t>
            </a:r>
            <a:r>
              <a:rPr lang="en-US" dirty="0"/>
              <a:t>shifts from human capital to financial </a:t>
            </a:r>
            <a:r>
              <a:rPr lang="en-US" dirty="0" smtClean="0"/>
              <a:t>capital with age, increasing </a:t>
            </a:r>
            <a:r>
              <a:rPr lang="en-US" dirty="0"/>
              <a:t>portfolio </a:t>
            </a:r>
            <a:r>
              <a:rPr lang="en-US" dirty="0" smtClean="0"/>
              <a:t>choice importance</a:t>
            </a:r>
            <a:endParaRPr lang="en-US" dirty="0"/>
          </a:p>
          <a:p>
            <a:pPr lvl="1"/>
            <a:r>
              <a:rPr lang="en-US" dirty="0"/>
              <a:t>Life </a:t>
            </a:r>
            <a:r>
              <a:rPr lang="en-US" dirty="0" smtClean="0"/>
              <a:t>cycle critical in determining risk-return </a:t>
            </a:r>
            <a:r>
              <a:rPr lang="en-US" dirty="0"/>
              <a:t>trade-off</a:t>
            </a:r>
          </a:p>
          <a:p>
            <a:pPr lvl="2"/>
            <a:r>
              <a:rPr lang="en-US" i="1" dirty="0"/>
              <a:t>Younger investors</a:t>
            </a:r>
          </a:p>
          <a:p>
            <a:pPr lvl="3"/>
            <a:r>
              <a:rPr lang="en-US" sz="2400" dirty="0"/>
              <a:t>Willing to bear more risk for higher returns</a:t>
            </a:r>
          </a:p>
          <a:p>
            <a:pPr lvl="2"/>
            <a:r>
              <a:rPr lang="en-US" i="1" dirty="0"/>
              <a:t>Older investors</a:t>
            </a:r>
          </a:p>
          <a:p>
            <a:pPr lvl="3"/>
            <a:r>
              <a:rPr lang="en-US" sz="2400" dirty="0"/>
              <a:t>Willing to accept lower returns for lower risk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48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22.2 Investor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Investors</a:t>
            </a:r>
          </a:p>
          <a:p>
            <a:pPr lvl="1"/>
            <a:r>
              <a:rPr lang="en-US" dirty="0"/>
              <a:t>Personal </a:t>
            </a:r>
            <a:r>
              <a:rPr lang="en-US" dirty="0" smtClean="0"/>
              <a:t>trusts</a:t>
            </a:r>
            <a:endParaRPr lang="en-US" dirty="0"/>
          </a:p>
          <a:p>
            <a:pPr lvl="2"/>
            <a:r>
              <a:rPr lang="en-US" sz="2800" dirty="0" smtClean="0"/>
              <a:t>Trustee holds interest in asset for benefit of another person</a:t>
            </a:r>
          </a:p>
          <a:p>
            <a:pPr lvl="2"/>
            <a:r>
              <a:rPr lang="en-US" sz="2800" dirty="0" smtClean="0"/>
              <a:t>Management subject to prudent investor rules</a:t>
            </a:r>
          </a:p>
          <a:p>
            <a:pPr lvl="1"/>
            <a:r>
              <a:rPr lang="en-US" dirty="0" smtClean="0"/>
              <a:t>Mutual funds</a:t>
            </a:r>
          </a:p>
          <a:p>
            <a:pPr lvl="2"/>
            <a:r>
              <a:rPr lang="en-US" sz="2800" dirty="0" smtClean="0"/>
              <a:t>Objectives vary with type of fund</a:t>
            </a:r>
          </a:p>
          <a:p>
            <a:pPr lvl="2"/>
            <a:r>
              <a:rPr lang="en-US" sz="2800" dirty="0" smtClean="0"/>
              <a:t>Detailed in prospectus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14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22.2 Investor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Investors</a:t>
            </a:r>
          </a:p>
          <a:p>
            <a:pPr lvl="1"/>
            <a:r>
              <a:rPr lang="en-US" dirty="0"/>
              <a:t>Pension </a:t>
            </a:r>
            <a:r>
              <a:rPr lang="en-US" dirty="0" smtClean="0"/>
              <a:t>funds</a:t>
            </a:r>
            <a:endParaRPr lang="en-US" dirty="0"/>
          </a:p>
          <a:p>
            <a:pPr lvl="2"/>
            <a:r>
              <a:rPr lang="en-US" sz="2800" dirty="0"/>
              <a:t>Defined benefit</a:t>
            </a:r>
            <a:r>
              <a:rPr lang="en-US" sz="2800" dirty="0" smtClean="0"/>
              <a:t>: Depends </a:t>
            </a:r>
            <a:r>
              <a:rPr lang="en-US" sz="2800" dirty="0"/>
              <a:t>on </a:t>
            </a:r>
            <a:r>
              <a:rPr lang="en-US" sz="2800" dirty="0" smtClean="0"/>
              <a:t>tenure, salary;  investment risk </a:t>
            </a:r>
            <a:r>
              <a:rPr lang="en-US" sz="2800" dirty="0"/>
              <a:t>borne </a:t>
            </a:r>
            <a:r>
              <a:rPr lang="en-US" sz="2800" dirty="0" smtClean="0"/>
              <a:t>by company</a:t>
            </a:r>
            <a:endParaRPr lang="en-US" sz="2800" dirty="0"/>
          </a:p>
          <a:p>
            <a:pPr lvl="2"/>
            <a:r>
              <a:rPr lang="en-US" sz="2800" dirty="0"/>
              <a:t>Defined contribution: Employee and employer </a:t>
            </a:r>
            <a:r>
              <a:rPr lang="en-US" sz="2800" dirty="0" smtClean="0"/>
              <a:t>contribute </a:t>
            </a:r>
            <a:r>
              <a:rPr lang="en-US" sz="2800" dirty="0"/>
              <a:t>set amount </a:t>
            </a:r>
            <a:r>
              <a:rPr lang="en-US" sz="2800" dirty="0" smtClean="0"/>
              <a:t>to </a:t>
            </a:r>
            <a:r>
              <a:rPr lang="en-US" sz="2800" dirty="0"/>
              <a:t>individual’s retirement </a:t>
            </a:r>
            <a:r>
              <a:rPr lang="en-US" sz="2800" dirty="0" smtClean="0"/>
              <a:t>fund; </a:t>
            </a:r>
            <a:r>
              <a:rPr lang="en-US" sz="2800" dirty="0"/>
              <a:t>benefit depends on investment </a:t>
            </a:r>
            <a:r>
              <a:rPr lang="en-US" sz="2800" dirty="0" smtClean="0"/>
              <a:t>performance; investment risk </a:t>
            </a:r>
            <a:r>
              <a:rPr lang="en-US" sz="2800" dirty="0"/>
              <a:t>borne </a:t>
            </a:r>
            <a:r>
              <a:rPr lang="en-US" sz="2800" dirty="0" smtClean="0"/>
              <a:t>by individual</a:t>
            </a:r>
            <a:endParaRPr lang="en-US" sz="28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5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22.2 Investor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Investors</a:t>
            </a:r>
          </a:p>
          <a:p>
            <a:pPr lvl="1"/>
            <a:r>
              <a:rPr lang="en-US" dirty="0"/>
              <a:t>Endowment </a:t>
            </a:r>
            <a:r>
              <a:rPr lang="en-US" dirty="0" smtClean="0"/>
              <a:t>funds</a:t>
            </a:r>
            <a:endParaRPr lang="en-US" dirty="0"/>
          </a:p>
          <a:p>
            <a:pPr lvl="2"/>
            <a:r>
              <a:rPr lang="en-US" sz="2800" dirty="0"/>
              <a:t>Gifts to nonprofits that are invested</a:t>
            </a:r>
          </a:p>
          <a:p>
            <a:pPr lvl="2"/>
            <a:r>
              <a:rPr lang="en-US" sz="2800" dirty="0"/>
              <a:t>Funds from </a:t>
            </a:r>
            <a:r>
              <a:rPr lang="en-US" sz="2800" dirty="0" smtClean="0"/>
              <a:t>endowment </a:t>
            </a:r>
            <a:r>
              <a:rPr lang="en-US" sz="2800" dirty="0"/>
              <a:t>used by the nonprofit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85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KM Essentials 10e PPT templat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KM_PPT_Ch01_11e_N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877</TotalTime>
  <Words>626</Words>
  <Application>Microsoft Office PowerPoint</Application>
  <PresentationFormat>On-screen Show (4:3)</PresentationFormat>
  <Paragraphs>128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BKM Essentials 10e PPT template</vt:lpstr>
      <vt:lpstr>BKM_PPT_Ch01_11e_NB</vt:lpstr>
      <vt:lpstr>PowerPoint Presentation</vt:lpstr>
      <vt:lpstr>Table 22.1 Components of Investment Management Process</vt:lpstr>
      <vt:lpstr>Figure 22.1 Investment Management Process</vt:lpstr>
      <vt:lpstr>Table 22.2 Components of Investment Policy Statement</vt:lpstr>
      <vt:lpstr>Table 22.3 Determination of Portfolio Policies</vt:lpstr>
      <vt:lpstr>22.2 Investor Objectives</vt:lpstr>
      <vt:lpstr>22.2 Investor Objectives</vt:lpstr>
      <vt:lpstr>22.2 Investor Objectives</vt:lpstr>
      <vt:lpstr>22.2 Investor Objectives</vt:lpstr>
      <vt:lpstr>22.2 Investor Objectives</vt:lpstr>
      <vt:lpstr>22.2 Investor Objectives</vt:lpstr>
      <vt:lpstr>22.2 Investor Objectives</vt:lpstr>
      <vt:lpstr>Table 22.4 Matrix of Objectives</vt:lpstr>
      <vt:lpstr>22.3 Investor Constraints</vt:lpstr>
      <vt:lpstr>22.3 Investor Constraints</vt:lpstr>
      <vt:lpstr>22.3 Investor Constraints</vt:lpstr>
      <vt:lpstr>Table 22.5 Matrix of Constraints</vt:lpstr>
      <vt:lpstr>22.4 Investment Policies</vt:lpstr>
      <vt:lpstr>22.4 Investment Policies</vt:lpstr>
      <vt:lpstr>22.4 Investment Policies</vt:lpstr>
      <vt:lpstr>22.4 Investment Policies</vt:lpstr>
      <vt:lpstr>22.4 Investment Policies</vt:lpstr>
      <vt:lpstr>Figure 22.2 Asset Allocation and Security Selection</vt:lpstr>
      <vt:lpstr>22.4 Investment Policies: Active vs. Passive</vt:lpstr>
      <vt:lpstr>22.5 Monitoring and Revising Investment Portfolios</vt:lpstr>
    </vt:vector>
  </TitlesOfParts>
  <Company>Saint Vincent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Racculia, Nicholas</dc:creator>
  <cp:lastModifiedBy>Administrator</cp:lastModifiedBy>
  <cp:revision>81</cp:revision>
  <dcterms:created xsi:type="dcterms:W3CDTF">2015-05-12T21:54:55Z</dcterms:created>
  <dcterms:modified xsi:type="dcterms:W3CDTF">2018-08-28T16:39:42Z</dcterms:modified>
</cp:coreProperties>
</file>