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83" r:id="rId3"/>
    <p:sldMasterId id="2147483687" r:id="rId4"/>
  </p:sldMasterIdLst>
  <p:notesMasterIdLst>
    <p:notesMasterId r:id="rId34"/>
  </p:notesMasterIdLst>
  <p:sldIdLst>
    <p:sldId id="264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380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/>
    <p:restoredTop sz="95232" autoAdjust="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B27DC-8395-4E79-A2DC-92B4BD900151}" type="datetimeFigureOut">
              <a:rPr lang="it-IT" smtClean="0"/>
              <a:t>23/09/2019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D54C0-1B5F-4C46-91FE-923A881994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33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 userDrawn="1"/>
        </p:nvCxnSpPr>
        <p:spPr>
          <a:xfrm>
            <a:off x="7152117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 userDrawn="1"/>
        </p:nvCxnSpPr>
        <p:spPr>
          <a:xfrm>
            <a:off x="10800523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8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 userDrawn="1"/>
        </p:nvCxnSpPr>
        <p:spPr>
          <a:xfrm>
            <a:off x="7152117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 userDrawn="1"/>
        </p:nvCxnSpPr>
        <p:spPr>
          <a:xfrm>
            <a:off x="10800523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20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3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91400" tIns="45700" rIns="91400" bIns="45700"/>
          <a:lstStyle/>
          <a:p>
            <a:r>
              <a:rPr lang="it-IT"/>
              <a:t>Fare clic per modificare lo stile del titolo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48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 userDrawn="1"/>
        </p:nvCxnSpPr>
        <p:spPr>
          <a:xfrm>
            <a:off x="7152117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 userDrawn="1"/>
        </p:nvCxnSpPr>
        <p:spPr>
          <a:xfrm>
            <a:off x="10800523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45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4952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 userDrawn="1"/>
        </p:nvCxnSpPr>
        <p:spPr>
          <a:xfrm>
            <a:off x="7152117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 userDrawn="1"/>
        </p:nvCxnSpPr>
        <p:spPr>
          <a:xfrm>
            <a:off x="10800523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1"/>
          <p:cNvSpPr txBox="1">
            <a:spLocks/>
          </p:cNvSpPr>
          <p:nvPr userDrawn="1"/>
        </p:nvSpPr>
        <p:spPr>
          <a:xfrm>
            <a:off x="6768075" y="4389107"/>
            <a:ext cx="4800600" cy="179990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67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LIUC</a:t>
            </a:r>
            <a:br>
              <a:rPr kumimoji="0" lang="it-IT" sz="1867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67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Corso Giacomo Matteotti, 22 – 21053  Castellanza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67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+39 0331 572111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6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Risultati immagini per liu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44" y="2418409"/>
            <a:ext cx="2844337" cy="189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36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>
            <a:cxnSpLocks/>
          </p:cNvCxnSpPr>
          <p:nvPr/>
        </p:nvCxnSpPr>
        <p:spPr>
          <a:xfrm>
            <a:off x="2609850" y="4677139"/>
            <a:ext cx="902858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32315" y="-273579"/>
            <a:ext cx="246179" cy="4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867" tIns="60933" rIns="121867" bIns="60933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2400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7824195" y="191440"/>
            <a:ext cx="246179" cy="4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867" tIns="60933" rIns="121867" bIns="60933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2400">
              <a:solidFill>
                <a:prstClr val="black"/>
              </a:solidFill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99B37B3-6103-CB4A-830D-D0CF6F01A6A4}"/>
              </a:ext>
            </a:extLst>
          </p:cNvPr>
          <p:cNvSpPr/>
          <p:nvPr userDrawn="1"/>
        </p:nvSpPr>
        <p:spPr>
          <a:xfrm>
            <a:off x="152400" y="133920"/>
            <a:ext cx="2088232" cy="1296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60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lvl1pPr algn="l" defTabSz="1218570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51" indent="-456951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94" indent="-380804" algn="l" defTabSz="12185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203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80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770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1036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328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606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884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67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70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48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38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404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671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960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239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7152117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10800523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cxnSpLocks/>
          </p:cNvCxnSpPr>
          <p:nvPr/>
        </p:nvCxnSpPr>
        <p:spPr>
          <a:xfrm>
            <a:off x="344884" y="855001"/>
            <a:ext cx="10044256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numero diapositiva 5"/>
          <p:cNvSpPr txBox="1">
            <a:spLocks/>
          </p:cNvSpPr>
          <p:nvPr/>
        </p:nvSpPr>
        <p:spPr>
          <a:xfrm>
            <a:off x="10862644" y="6388532"/>
            <a:ext cx="1199456" cy="265733"/>
          </a:xfrm>
          <a:prstGeom prst="rect">
            <a:avLst/>
          </a:prstGeom>
        </p:spPr>
        <p:txBody>
          <a:bodyPr lIns="121867" tIns="60933" rIns="121867" bIns="60933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665C219-06EB-47EA-9AA3-74DD280A91C7}" type="slidenum">
              <a:rPr lang="it-IT" sz="1467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pPr algn="ctr"/>
              <a:t>‹N›</a:t>
            </a:fld>
            <a:endParaRPr lang="it-IT" sz="1467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7152117" y="6613851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10800523" y="6613851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data 3"/>
          <p:cNvSpPr txBox="1">
            <a:spLocks/>
          </p:cNvSpPr>
          <p:nvPr/>
        </p:nvSpPr>
        <p:spPr>
          <a:xfrm>
            <a:off x="4067997" y="6405332"/>
            <a:ext cx="3468191" cy="365125"/>
          </a:xfrm>
          <a:prstGeom prst="rect">
            <a:avLst/>
          </a:prstGeom>
        </p:spPr>
        <p:txBody>
          <a:bodyPr vert="horz" lIns="121867" tIns="60933" rIns="121867" bIns="60933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67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 </a:t>
            </a:r>
          </a:p>
        </p:txBody>
      </p:sp>
      <p:cxnSp>
        <p:nvCxnSpPr>
          <p:cNvPr id="26" name="Connettore 1 14"/>
          <p:cNvCxnSpPr>
            <a:cxnSpLocks/>
          </p:cNvCxnSpPr>
          <p:nvPr userDrawn="1"/>
        </p:nvCxnSpPr>
        <p:spPr>
          <a:xfrm>
            <a:off x="344884" y="6309320"/>
            <a:ext cx="11260445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7"/>
          <p:cNvSpPr txBox="1">
            <a:spLocks noChangeArrowheads="1"/>
          </p:cNvSpPr>
          <p:nvPr userDrawn="1"/>
        </p:nvSpPr>
        <p:spPr bwMode="auto">
          <a:xfrm>
            <a:off x="3311718" y="6405332"/>
            <a:ext cx="5649383" cy="352863"/>
          </a:xfrm>
          <a:prstGeom prst="rect">
            <a:avLst/>
          </a:prstGeom>
          <a:noFill/>
          <a:ln>
            <a:noFill/>
          </a:ln>
          <a:extLst/>
        </p:spPr>
        <p:txBody>
          <a:bodyPr lIns="121867" tIns="60933" rIns="121867" bIns="60933"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Candara" pitchFamily="34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ndara" pitchFamily="34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ndara" pitchFamily="34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ndara" pitchFamily="34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bg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bg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bg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bg1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 b="0" kern="0" dirty="0">
                <a:solidFill>
                  <a:prstClr val="white">
                    <a:lumMod val="50000"/>
                  </a:prstClr>
                </a:solidFill>
              </a:rPr>
              <a:t>© 2019 </a:t>
            </a:r>
            <a:r>
              <a:rPr lang="en-US" sz="1333" b="0" kern="0" dirty="0" err="1">
                <a:solidFill>
                  <a:prstClr val="white">
                    <a:lumMod val="50000"/>
                  </a:prstClr>
                </a:solidFill>
              </a:rPr>
              <a:t>Liuc</a:t>
            </a:r>
            <a:r>
              <a:rPr lang="en-US" sz="1333" b="0" kern="0" dirty="0">
                <a:solidFill>
                  <a:prstClr val="white">
                    <a:lumMod val="50000"/>
                  </a:prstClr>
                </a:solidFill>
              </a:rPr>
              <a:t> All rights reserved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31A0FEFE-DE36-0E4D-95E7-6A8FEEA61876}"/>
              </a:ext>
            </a:extLst>
          </p:cNvPr>
          <p:cNvSpPr/>
          <p:nvPr userDrawn="1"/>
        </p:nvSpPr>
        <p:spPr>
          <a:xfrm>
            <a:off x="10670623" y="137199"/>
            <a:ext cx="1391477" cy="879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710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sldNum="0" hdr="0" ftr="0" dt="0"/>
  <p:txStyles>
    <p:titleStyle>
      <a:lvl1pPr algn="l" defTabSz="121857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51" indent="-456951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90094" indent="-380804" algn="l" defTabSz="12185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203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2480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770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036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328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606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884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67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70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48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38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404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671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960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239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 userDrawn="1"/>
        </p:nvCxnSpPr>
        <p:spPr>
          <a:xfrm>
            <a:off x="7152117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 userDrawn="1"/>
        </p:nvCxnSpPr>
        <p:spPr>
          <a:xfrm>
            <a:off x="10800523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 userDrawn="1"/>
        </p:nvCxnSpPr>
        <p:spPr>
          <a:xfrm>
            <a:off x="344884" y="740701"/>
            <a:ext cx="9505056" cy="0"/>
          </a:xfrm>
          <a:prstGeom prst="line">
            <a:avLst/>
          </a:prstGeom>
          <a:ln w="952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numero diapositiva 5"/>
          <p:cNvSpPr txBox="1">
            <a:spLocks/>
          </p:cNvSpPr>
          <p:nvPr userDrawn="1"/>
        </p:nvSpPr>
        <p:spPr>
          <a:xfrm>
            <a:off x="10862644" y="6388532"/>
            <a:ext cx="1199456" cy="26573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665C219-06EB-47EA-9AA3-74DD280A91C7}" type="slidenum">
              <a:rPr lang="it-IT" sz="140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pPr algn="ctr"/>
              <a:t>‹N›</a:t>
            </a:fld>
            <a:endParaRPr lang="it-IT" sz="14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9" name="Connettore 1 18"/>
          <p:cNvCxnSpPr/>
          <p:nvPr userDrawn="1"/>
        </p:nvCxnSpPr>
        <p:spPr>
          <a:xfrm>
            <a:off x="7152117" y="6613851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 userDrawn="1"/>
        </p:nvCxnSpPr>
        <p:spPr>
          <a:xfrm>
            <a:off x="10800523" y="6613851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data 3"/>
          <p:cNvSpPr txBox="1">
            <a:spLocks/>
          </p:cNvSpPr>
          <p:nvPr userDrawn="1"/>
        </p:nvSpPr>
        <p:spPr>
          <a:xfrm>
            <a:off x="4067970" y="6405331"/>
            <a:ext cx="3468191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67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 </a:t>
            </a:r>
          </a:p>
        </p:txBody>
      </p:sp>
      <p:cxnSp>
        <p:nvCxnSpPr>
          <p:cNvPr id="26" name="Connettore 1 14"/>
          <p:cNvCxnSpPr/>
          <p:nvPr userDrawn="1"/>
        </p:nvCxnSpPr>
        <p:spPr>
          <a:xfrm>
            <a:off x="2330892" y="6309320"/>
            <a:ext cx="9274437" cy="0"/>
          </a:xfrm>
          <a:prstGeom prst="line">
            <a:avLst/>
          </a:prstGeom>
          <a:ln w="952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7"/>
          <p:cNvSpPr txBox="1">
            <a:spLocks noChangeArrowheads="1"/>
          </p:cNvSpPr>
          <p:nvPr userDrawn="1"/>
        </p:nvSpPr>
        <p:spPr bwMode="auto">
          <a:xfrm>
            <a:off x="3311691" y="6405331"/>
            <a:ext cx="5649383" cy="32213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Candara" pitchFamily="34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ndara" pitchFamily="34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ndara" pitchFamily="34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ndara" pitchFamily="34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bg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bg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bg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bg1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 b="0" kern="0" dirty="0">
                <a:solidFill>
                  <a:prstClr val="white">
                    <a:lumMod val="50000"/>
                  </a:prstClr>
                </a:solidFill>
              </a:rPr>
              <a:t>© 2019 </a:t>
            </a:r>
            <a:r>
              <a:rPr lang="en-US" sz="1333" b="0" kern="0" dirty="0" err="1">
                <a:solidFill>
                  <a:prstClr val="white">
                    <a:lumMod val="50000"/>
                  </a:prstClr>
                </a:solidFill>
              </a:rPr>
              <a:t>Progetto</a:t>
            </a:r>
            <a:r>
              <a:rPr lang="en-US" sz="1333" b="0" kern="0" dirty="0">
                <a:solidFill>
                  <a:prstClr val="white">
                    <a:lumMod val="50000"/>
                  </a:prstClr>
                </a:solidFill>
              </a:rPr>
              <a:t> All rights reserved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29AE28CF-611A-4F0A-96CD-7E4FAEB64E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9900" y="6000768"/>
            <a:ext cx="2129115" cy="67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9840416" y="4005064"/>
            <a:ext cx="225557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67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92F0700-66DF-C345-9055-3E02E3EB03DA}"/>
              </a:ext>
            </a:extLst>
          </p:cNvPr>
          <p:cNvSpPr txBox="1">
            <a:spLocks/>
          </p:cNvSpPr>
          <p:nvPr/>
        </p:nvSpPr>
        <p:spPr>
          <a:xfrm>
            <a:off x="1181100" y="4019550"/>
            <a:ext cx="113347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5080" indent="457200" algn="ctr">
              <a:lnSpc>
                <a:spcPct val="100000"/>
              </a:lnSpc>
              <a:spcBef>
                <a:spcPts val="105"/>
              </a:spcBef>
            </a:pPr>
            <a:r>
              <a:rPr lang="it-IT" sz="2800" spc="-1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 </a:t>
            </a:r>
            <a:r>
              <a:rPr lang="it-IT" sz="2800" spc="-2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sviluppo </a:t>
            </a:r>
            <a:r>
              <a:rPr lang="it-IT" sz="2800" spc="-1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delle </a:t>
            </a:r>
            <a:r>
              <a:rPr lang="it-IT" sz="2800" spc="-25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connessioni  </a:t>
            </a:r>
            <a:r>
              <a:rPr lang="it-IT" sz="2800" spc="-2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emotive </a:t>
            </a:r>
            <a:r>
              <a:rPr lang="it-IT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 </a:t>
            </a:r>
            <a:r>
              <a:rPr lang="it-IT" sz="2800" spc="-2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digitali </a:t>
            </a:r>
            <a:r>
              <a:rPr lang="it-IT" sz="2800" spc="-1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sui </a:t>
            </a:r>
            <a:r>
              <a:rPr lang="it-IT" sz="2800" spc="-15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Social</a:t>
            </a:r>
            <a:r>
              <a:rPr lang="it-IT" sz="2800" spc="-3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2800" spc="-25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Network</a:t>
            </a:r>
            <a:endParaRPr lang="it-IT" sz="28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7F976A8-2817-0C47-9C62-24D346BFFD77}"/>
              </a:ext>
            </a:extLst>
          </p:cNvPr>
          <p:cNvSpPr/>
          <p:nvPr/>
        </p:nvSpPr>
        <p:spPr>
          <a:xfrm>
            <a:off x="4229101" y="1333500"/>
            <a:ext cx="4596002" cy="2307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D2854C-0001-49AD-831F-0EC1BB13CB68}"/>
              </a:ext>
            </a:extLst>
          </p:cNvPr>
          <p:cNvSpPr txBox="1"/>
          <p:nvPr/>
        </p:nvSpPr>
        <p:spPr>
          <a:xfrm>
            <a:off x="2485747" y="4841335"/>
            <a:ext cx="261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Professore Andrea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Farinet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48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4">
            <a:extLst>
              <a:ext uri="{FF2B5EF4-FFF2-40B4-BE49-F238E27FC236}">
                <a16:creationId xmlns:a16="http://schemas.microsoft.com/office/drawing/2014/main" id="{C716C8C6-F692-944B-894C-7399C132A462}"/>
              </a:ext>
            </a:extLst>
          </p:cNvPr>
          <p:cNvSpPr/>
          <p:nvPr/>
        </p:nvSpPr>
        <p:spPr>
          <a:xfrm>
            <a:off x="3301745" y="1643634"/>
            <a:ext cx="4949952" cy="569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80A5B02C-B444-8F4A-A5D8-0C1451094AE1}"/>
              </a:ext>
            </a:extLst>
          </p:cNvPr>
          <p:cNvSpPr txBox="1"/>
          <p:nvPr/>
        </p:nvSpPr>
        <p:spPr>
          <a:xfrm>
            <a:off x="1777695" y="1108329"/>
            <a:ext cx="7768590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clienti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diventano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più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preziosi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lungo il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«percorso </a:t>
            </a: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prevedibile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connessione</a:t>
            </a:r>
            <a:r>
              <a:rPr sz="1800" b="0" spc="-11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emotiva»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228600" algn="ctr">
              <a:lnSpc>
                <a:spcPct val="100000"/>
              </a:lnSpc>
            </a:pPr>
            <a:r>
              <a:rPr sz="1800" b="1" spc="-5" dirty="0">
                <a:solidFill>
                  <a:schemeClr val="tx2"/>
                </a:solidFill>
                <a:latin typeface="Candara"/>
                <a:cs typeface="Candara"/>
              </a:rPr>
              <a:t>Riconnessione</a:t>
            </a:r>
            <a:endParaRPr sz="18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36A63AA3-8EF3-9040-BDE9-810EC39BFF0E}"/>
              </a:ext>
            </a:extLst>
          </p:cNvPr>
          <p:cNvSpPr/>
          <p:nvPr/>
        </p:nvSpPr>
        <p:spPr>
          <a:xfrm>
            <a:off x="3301745" y="2891789"/>
            <a:ext cx="4949952" cy="569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45DEF572-D50F-C848-AF43-547512F5A102}"/>
              </a:ext>
            </a:extLst>
          </p:cNvPr>
          <p:cNvSpPr txBox="1"/>
          <p:nvPr/>
        </p:nvSpPr>
        <p:spPr>
          <a:xfrm>
            <a:off x="4697349" y="3012186"/>
            <a:ext cx="2157730" cy="299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tx2"/>
                </a:solidFill>
                <a:latin typeface="Candara"/>
                <a:cs typeface="Candara"/>
              </a:rPr>
              <a:t>Soddisfazione</a:t>
            </a:r>
            <a:r>
              <a:rPr sz="1800" b="1" spc="-75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chemeClr val="tx2"/>
                </a:solidFill>
                <a:latin typeface="Candara"/>
                <a:cs typeface="Candara"/>
              </a:rPr>
              <a:t>elevata</a:t>
            </a:r>
            <a:endParaRPr sz="18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5DAF0D71-F99D-DC4E-939D-00352E306A1B}"/>
              </a:ext>
            </a:extLst>
          </p:cNvPr>
          <p:cNvSpPr/>
          <p:nvPr/>
        </p:nvSpPr>
        <p:spPr>
          <a:xfrm>
            <a:off x="3301745" y="4164330"/>
            <a:ext cx="4950460" cy="570230"/>
          </a:xfrm>
          <a:custGeom>
            <a:avLst/>
            <a:gdLst/>
            <a:ahLst/>
            <a:cxnLst/>
            <a:rect l="l" t="t" r="r" b="b"/>
            <a:pathLst>
              <a:path w="4950459" h="570229">
                <a:moveTo>
                  <a:pt x="0" y="94995"/>
                </a:moveTo>
                <a:lnTo>
                  <a:pt x="7467" y="58025"/>
                </a:lnTo>
                <a:lnTo>
                  <a:pt x="27828" y="27828"/>
                </a:lnTo>
                <a:lnTo>
                  <a:pt x="58025" y="7467"/>
                </a:lnTo>
                <a:lnTo>
                  <a:pt x="94995" y="0"/>
                </a:lnTo>
                <a:lnTo>
                  <a:pt x="4854956" y="0"/>
                </a:lnTo>
                <a:lnTo>
                  <a:pt x="4891926" y="7467"/>
                </a:lnTo>
                <a:lnTo>
                  <a:pt x="4922123" y="27828"/>
                </a:lnTo>
                <a:lnTo>
                  <a:pt x="4942484" y="58025"/>
                </a:lnTo>
                <a:lnTo>
                  <a:pt x="4949952" y="94995"/>
                </a:lnTo>
                <a:lnTo>
                  <a:pt x="4949952" y="474979"/>
                </a:lnTo>
                <a:lnTo>
                  <a:pt x="4942484" y="511950"/>
                </a:lnTo>
                <a:lnTo>
                  <a:pt x="4922123" y="542147"/>
                </a:lnTo>
                <a:lnTo>
                  <a:pt x="4891926" y="562508"/>
                </a:lnTo>
                <a:lnTo>
                  <a:pt x="4854956" y="569975"/>
                </a:lnTo>
                <a:lnTo>
                  <a:pt x="94995" y="569975"/>
                </a:lnTo>
                <a:lnTo>
                  <a:pt x="58025" y="562508"/>
                </a:lnTo>
                <a:lnTo>
                  <a:pt x="27828" y="542147"/>
                </a:lnTo>
                <a:lnTo>
                  <a:pt x="7467" y="511950"/>
                </a:lnTo>
                <a:lnTo>
                  <a:pt x="0" y="474979"/>
                </a:lnTo>
                <a:lnTo>
                  <a:pt x="0" y="9499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812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16C869B8-7476-1B42-84CC-997D1754EC9B}"/>
              </a:ext>
            </a:extLst>
          </p:cNvPr>
          <p:cNvSpPr txBox="1"/>
          <p:nvPr/>
        </p:nvSpPr>
        <p:spPr>
          <a:xfrm>
            <a:off x="3653155" y="4284344"/>
            <a:ext cx="4245610" cy="299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tx2"/>
                </a:solidFill>
                <a:latin typeface="Candara"/>
                <a:cs typeface="Candara"/>
              </a:rPr>
              <a:t>Percezione </a:t>
            </a:r>
            <a:r>
              <a:rPr sz="1800" b="1" dirty="0">
                <a:solidFill>
                  <a:schemeClr val="tx2"/>
                </a:solidFill>
                <a:latin typeface="Candara"/>
                <a:cs typeface="Candara"/>
              </a:rPr>
              <a:t>della </a:t>
            </a:r>
            <a:r>
              <a:rPr sz="1800" b="1" spc="-5" dirty="0">
                <a:solidFill>
                  <a:schemeClr val="tx2"/>
                </a:solidFill>
                <a:latin typeface="Candara"/>
                <a:cs typeface="Candara"/>
              </a:rPr>
              <a:t>differenziazione del</a:t>
            </a:r>
            <a:r>
              <a:rPr sz="1800" b="1" spc="-25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sz="1800" b="1" dirty="0">
                <a:solidFill>
                  <a:schemeClr val="tx2"/>
                </a:solidFill>
                <a:latin typeface="Candara"/>
                <a:cs typeface="Candara"/>
              </a:rPr>
              <a:t>brand</a:t>
            </a:r>
            <a:endParaRPr sz="18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BC719880-91AD-4149-ADCC-45C3B642AD87}"/>
              </a:ext>
            </a:extLst>
          </p:cNvPr>
          <p:cNvSpPr/>
          <p:nvPr/>
        </p:nvSpPr>
        <p:spPr>
          <a:xfrm>
            <a:off x="3301745" y="5471921"/>
            <a:ext cx="4949952" cy="569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65C5991E-CD24-0040-AD03-007CB7F3F34C}"/>
              </a:ext>
            </a:extLst>
          </p:cNvPr>
          <p:cNvSpPr txBox="1"/>
          <p:nvPr/>
        </p:nvSpPr>
        <p:spPr>
          <a:xfrm>
            <a:off x="4438268" y="5591962"/>
            <a:ext cx="2676525" cy="300355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tx2"/>
                </a:solidFill>
                <a:latin typeface="Candara"/>
                <a:cs typeface="Candara"/>
              </a:rPr>
              <a:t>Piena connessione</a:t>
            </a:r>
            <a:r>
              <a:rPr sz="1800" b="1" spc="-7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chemeClr val="tx2"/>
                </a:solidFill>
                <a:latin typeface="Candara"/>
                <a:cs typeface="Candara"/>
              </a:rPr>
              <a:t>emotiva</a:t>
            </a:r>
            <a:endParaRPr sz="18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A9C10C7B-0F36-7442-AA45-7022605E9785}"/>
              </a:ext>
            </a:extLst>
          </p:cNvPr>
          <p:cNvSpPr/>
          <p:nvPr/>
        </p:nvSpPr>
        <p:spPr>
          <a:xfrm>
            <a:off x="5565648" y="2314955"/>
            <a:ext cx="420624" cy="458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000FFF8D-47F3-DE4C-AE86-6BB23E5C26D0}"/>
              </a:ext>
            </a:extLst>
          </p:cNvPr>
          <p:cNvSpPr/>
          <p:nvPr/>
        </p:nvSpPr>
        <p:spPr>
          <a:xfrm>
            <a:off x="5565648" y="3567683"/>
            <a:ext cx="420624" cy="458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0">
            <a:extLst>
              <a:ext uri="{FF2B5EF4-FFF2-40B4-BE49-F238E27FC236}">
                <a16:creationId xmlns:a16="http://schemas.microsoft.com/office/drawing/2014/main" id="{E7DE4F13-A4CE-6543-B31D-0061299D8D06}"/>
              </a:ext>
            </a:extLst>
          </p:cNvPr>
          <p:cNvSpPr/>
          <p:nvPr/>
        </p:nvSpPr>
        <p:spPr>
          <a:xfrm>
            <a:off x="5565648" y="4888992"/>
            <a:ext cx="420624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A77C79E9-964C-442F-8211-54FEB70EB30E}"/>
              </a:ext>
            </a:extLst>
          </p:cNvPr>
          <p:cNvSpPr txBox="1">
            <a:spLocks/>
          </p:cNvSpPr>
          <p:nvPr/>
        </p:nvSpPr>
        <p:spPr>
          <a:xfrm>
            <a:off x="461329" y="275081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kern="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Identificazione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20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4">
            <a:extLst>
              <a:ext uri="{FF2B5EF4-FFF2-40B4-BE49-F238E27FC236}">
                <a16:creationId xmlns:a16="http://schemas.microsoft.com/office/drawing/2014/main" id="{1B9B467E-D633-3E41-85D5-EAC25EA3E044}"/>
              </a:ext>
            </a:extLst>
          </p:cNvPr>
          <p:cNvSpPr txBox="1"/>
          <p:nvPr/>
        </p:nvSpPr>
        <p:spPr>
          <a:xfrm>
            <a:off x="588975" y="1213865"/>
            <a:ext cx="10597185" cy="1261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solidFill>
                  <a:schemeClr val="tx2"/>
                </a:solidFill>
                <a:latin typeface="Candara"/>
                <a:cs typeface="Candara"/>
              </a:rPr>
              <a:t>La prima </a:t>
            </a:r>
            <a:r>
              <a:rPr sz="1800" dirty="0">
                <a:solidFill>
                  <a:schemeClr val="tx2"/>
                </a:solidFill>
                <a:latin typeface="Candara"/>
                <a:cs typeface="Candara"/>
              </a:rPr>
              <a:t>scelta </a:t>
            </a:r>
            <a:r>
              <a:rPr sz="1800" spc="-5" dirty="0">
                <a:solidFill>
                  <a:schemeClr val="tx2"/>
                </a:solidFill>
                <a:latin typeface="Candara"/>
                <a:cs typeface="Candara"/>
              </a:rPr>
              <a:t>cruciale </a:t>
            </a:r>
            <a:r>
              <a:rPr sz="1800" dirty="0">
                <a:solidFill>
                  <a:schemeClr val="tx2"/>
                </a:solidFill>
                <a:latin typeface="Candara"/>
                <a:cs typeface="Candara"/>
              </a:rPr>
              <a:t>per </a:t>
            </a:r>
            <a:r>
              <a:rPr sz="1800" spc="-5" dirty="0">
                <a:solidFill>
                  <a:schemeClr val="tx2"/>
                </a:solidFill>
                <a:latin typeface="Candara"/>
                <a:cs typeface="Candara"/>
              </a:rPr>
              <a:t>segmentare la domanda </a:t>
            </a:r>
            <a:r>
              <a:rPr sz="1800" dirty="0">
                <a:solidFill>
                  <a:schemeClr val="tx2"/>
                </a:solidFill>
                <a:latin typeface="Candara"/>
                <a:cs typeface="Candara"/>
              </a:rPr>
              <a:t>è </a:t>
            </a:r>
            <a:r>
              <a:rPr sz="1800" b="1" spc="-5" dirty="0">
                <a:solidFill>
                  <a:schemeClr val="tx2"/>
                </a:solidFill>
                <a:latin typeface="Candara"/>
                <a:cs typeface="Candara"/>
              </a:rPr>
              <a:t>individuare il descrittore  che permetta di identificare gruppi </a:t>
            </a:r>
            <a:r>
              <a:rPr sz="1800" b="1" dirty="0">
                <a:solidFill>
                  <a:schemeClr val="tx2"/>
                </a:solidFill>
                <a:latin typeface="Candara"/>
                <a:cs typeface="Candara"/>
              </a:rPr>
              <a:t>di </a:t>
            </a:r>
            <a:r>
              <a:rPr sz="1800" b="1" spc="-5" dirty="0">
                <a:solidFill>
                  <a:schemeClr val="tx2"/>
                </a:solidFill>
                <a:latin typeface="Candara"/>
                <a:cs typeface="Candara"/>
              </a:rPr>
              <a:t>clienti omogenei </a:t>
            </a:r>
            <a:r>
              <a:rPr sz="1800" b="1" spc="-10" dirty="0">
                <a:solidFill>
                  <a:schemeClr val="tx2"/>
                </a:solidFill>
                <a:latin typeface="Candara"/>
                <a:cs typeface="Candara"/>
              </a:rPr>
              <a:t>tra </a:t>
            </a:r>
            <a:r>
              <a:rPr sz="1800" b="1" dirty="0">
                <a:solidFill>
                  <a:schemeClr val="tx2"/>
                </a:solidFill>
                <a:latin typeface="Candara"/>
                <a:cs typeface="Candara"/>
              </a:rPr>
              <a:t>di </a:t>
            </a:r>
            <a:r>
              <a:rPr sz="1800" b="1" spc="-5" dirty="0">
                <a:solidFill>
                  <a:schemeClr val="tx2"/>
                </a:solidFill>
                <a:latin typeface="Candara"/>
                <a:cs typeface="Candara"/>
              </a:rPr>
              <a:t>loro</a:t>
            </a:r>
            <a:r>
              <a:rPr sz="1800" spc="-5" dirty="0">
                <a:solidFill>
                  <a:schemeClr val="tx2"/>
                </a:solidFill>
                <a:latin typeface="Candara"/>
                <a:cs typeface="Candara"/>
              </a:rPr>
              <a:t>, ossia gruppi </a:t>
            </a:r>
            <a:r>
              <a:rPr sz="1800" spc="-10" dirty="0">
                <a:solidFill>
                  <a:schemeClr val="tx2"/>
                </a:solidFill>
                <a:latin typeface="Candara"/>
                <a:cs typeface="Candara"/>
              </a:rPr>
              <a:t>di  </a:t>
            </a:r>
            <a:r>
              <a:rPr sz="1800" dirty="0">
                <a:solidFill>
                  <a:schemeClr val="tx2"/>
                </a:solidFill>
                <a:latin typeface="Candara"/>
                <a:cs typeface="Candara"/>
              </a:rPr>
              <a:t>clienti con caratteristiche </a:t>
            </a:r>
            <a:r>
              <a:rPr sz="1800" spc="-5" dirty="0">
                <a:solidFill>
                  <a:schemeClr val="tx2"/>
                </a:solidFill>
                <a:latin typeface="Candara"/>
                <a:cs typeface="Candara"/>
              </a:rPr>
              <a:t>comportamentali</a:t>
            </a:r>
            <a:r>
              <a:rPr sz="1800" spc="-6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chemeClr val="tx2"/>
                </a:solidFill>
                <a:latin typeface="Candara"/>
                <a:cs typeface="Candara"/>
              </a:rPr>
              <a:t>simili.</a:t>
            </a: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chemeClr val="tx2"/>
                </a:solidFill>
                <a:latin typeface="Candara"/>
                <a:cs typeface="Candara"/>
              </a:rPr>
              <a:t>Le </a:t>
            </a:r>
            <a:r>
              <a:rPr sz="1800" dirty="0">
                <a:solidFill>
                  <a:schemeClr val="tx2"/>
                </a:solidFill>
                <a:latin typeface="Candara"/>
                <a:cs typeface="Candara"/>
              </a:rPr>
              <a:t>domande che l’azienda </a:t>
            </a:r>
            <a:r>
              <a:rPr sz="1800" spc="-5" dirty="0">
                <a:solidFill>
                  <a:schemeClr val="tx2"/>
                </a:solidFill>
                <a:latin typeface="Candara"/>
                <a:cs typeface="Candara"/>
              </a:rPr>
              <a:t>potrebbe porsi</a:t>
            </a:r>
            <a:r>
              <a:rPr sz="1800" spc="-2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chemeClr val="tx2"/>
                </a:solidFill>
                <a:latin typeface="Candara"/>
                <a:cs typeface="Candara"/>
              </a:rPr>
              <a:t>sono:</a:t>
            </a:r>
          </a:p>
        </p:txBody>
      </p:sp>
      <p:sp>
        <p:nvSpPr>
          <p:cNvPr id="38" name="object 5">
            <a:extLst>
              <a:ext uri="{FF2B5EF4-FFF2-40B4-BE49-F238E27FC236}">
                <a16:creationId xmlns:a16="http://schemas.microsoft.com/office/drawing/2014/main" id="{D283D881-FAEA-F345-84B1-517F0356CCF5}"/>
              </a:ext>
            </a:extLst>
          </p:cNvPr>
          <p:cNvSpPr/>
          <p:nvPr/>
        </p:nvSpPr>
        <p:spPr>
          <a:xfrm>
            <a:off x="1866137" y="2870157"/>
            <a:ext cx="2641600" cy="594360"/>
          </a:xfrm>
          <a:custGeom>
            <a:avLst/>
            <a:gdLst/>
            <a:ahLst/>
            <a:cxnLst/>
            <a:rect l="l" t="t" r="r" b="b"/>
            <a:pathLst>
              <a:path w="2641600" h="716279">
                <a:moveTo>
                  <a:pt x="2521712" y="0"/>
                </a:moveTo>
                <a:lnTo>
                  <a:pt x="119379" y="0"/>
                </a:lnTo>
                <a:lnTo>
                  <a:pt x="72914" y="9384"/>
                </a:lnTo>
                <a:lnTo>
                  <a:pt x="34967" y="34972"/>
                </a:lnTo>
                <a:lnTo>
                  <a:pt x="9382" y="72919"/>
                </a:lnTo>
                <a:lnTo>
                  <a:pt x="0" y="119379"/>
                </a:lnTo>
                <a:lnTo>
                  <a:pt x="0" y="596900"/>
                </a:lnTo>
                <a:lnTo>
                  <a:pt x="9382" y="643360"/>
                </a:lnTo>
                <a:lnTo>
                  <a:pt x="34967" y="681307"/>
                </a:lnTo>
                <a:lnTo>
                  <a:pt x="72914" y="706895"/>
                </a:lnTo>
                <a:lnTo>
                  <a:pt x="119379" y="716279"/>
                </a:lnTo>
                <a:lnTo>
                  <a:pt x="2521712" y="716279"/>
                </a:lnTo>
                <a:lnTo>
                  <a:pt x="2568172" y="706895"/>
                </a:lnTo>
                <a:lnTo>
                  <a:pt x="2606119" y="681307"/>
                </a:lnTo>
                <a:lnTo>
                  <a:pt x="2631707" y="643360"/>
                </a:lnTo>
                <a:lnTo>
                  <a:pt x="2641091" y="596900"/>
                </a:lnTo>
                <a:lnTo>
                  <a:pt x="2641091" y="119379"/>
                </a:lnTo>
                <a:lnTo>
                  <a:pt x="2631707" y="72919"/>
                </a:lnTo>
                <a:lnTo>
                  <a:pt x="2606119" y="34972"/>
                </a:lnTo>
                <a:lnTo>
                  <a:pt x="2568172" y="9384"/>
                </a:lnTo>
                <a:lnTo>
                  <a:pt x="252171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7">
            <a:extLst>
              <a:ext uri="{FF2B5EF4-FFF2-40B4-BE49-F238E27FC236}">
                <a16:creationId xmlns:a16="http://schemas.microsoft.com/office/drawing/2014/main" id="{6F26B813-A7E3-334C-897B-819BA12301F0}"/>
              </a:ext>
            </a:extLst>
          </p:cNvPr>
          <p:cNvSpPr txBox="1"/>
          <p:nvPr/>
        </p:nvSpPr>
        <p:spPr>
          <a:xfrm>
            <a:off x="2052624" y="3015285"/>
            <a:ext cx="226631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solidFill>
                  <a:srgbClr val="FFFFFF"/>
                </a:solidFill>
                <a:latin typeface="Candara"/>
                <a:cs typeface="Candara"/>
              </a:rPr>
              <a:t>Cos’è </a:t>
            </a: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la</a:t>
            </a:r>
            <a:r>
              <a:rPr sz="1700" b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ndara"/>
                <a:cs typeface="Candara"/>
              </a:rPr>
              <a:t>segmentazione?</a:t>
            </a:r>
            <a:endParaRPr sz="1700" dirty="0">
              <a:latin typeface="Candara"/>
              <a:cs typeface="Candara"/>
            </a:endParaRP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8E646E01-7A23-CE4B-B66F-A537DA54901C}"/>
              </a:ext>
            </a:extLst>
          </p:cNvPr>
          <p:cNvSpPr/>
          <p:nvPr/>
        </p:nvSpPr>
        <p:spPr>
          <a:xfrm>
            <a:off x="5151881" y="2870157"/>
            <a:ext cx="4968240" cy="594360"/>
          </a:xfrm>
          <a:custGeom>
            <a:avLst/>
            <a:gdLst/>
            <a:ahLst/>
            <a:cxnLst/>
            <a:rect l="l" t="t" r="r" b="b"/>
            <a:pathLst>
              <a:path w="4968240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4860289" y="0"/>
                </a:lnTo>
                <a:lnTo>
                  <a:pt x="4902285" y="8491"/>
                </a:lnTo>
                <a:lnTo>
                  <a:pt x="4936601" y="31638"/>
                </a:lnTo>
                <a:lnTo>
                  <a:pt x="4959748" y="65954"/>
                </a:lnTo>
                <a:lnTo>
                  <a:pt x="4968239" y="107950"/>
                </a:lnTo>
                <a:lnTo>
                  <a:pt x="4968239" y="539750"/>
                </a:lnTo>
                <a:lnTo>
                  <a:pt x="4959748" y="581745"/>
                </a:lnTo>
                <a:lnTo>
                  <a:pt x="4936601" y="616061"/>
                </a:lnTo>
                <a:lnTo>
                  <a:pt x="4902285" y="639208"/>
                </a:lnTo>
                <a:lnTo>
                  <a:pt x="4860289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19812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9">
            <a:extLst>
              <a:ext uri="{FF2B5EF4-FFF2-40B4-BE49-F238E27FC236}">
                <a16:creationId xmlns:a16="http://schemas.microsoft.com/office/drawing/2014/main" id="{C43704FB-7E2D-C840-8D73-C648A439AE19}"/>
              </a:ext>
            </a:extLst>
          </p:cNvPr>
          <p:cNvSpPr txBox="1"/>
          <p:nvPr/>
        </p:nvSpPr>
        <p:spPr>
          <a:xfrm>
            <a:off x="5632067" y="2915920"/>
            <a:ext cx="4007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chemeClr val="tx2"/>
                </a:solidFill>
                <a:latin typeface="Candara"/>
                <a:cs typeface="Candara"/>
              </a:rPr>
              <a:t>Suddividere </a:t>
            </a:r>
            <a:r>
              <a:rPr sz="1600" spc="-10" dirty="0">
                <a:solidFill>
                  <a:schemeClr val="tx2"/>
                </a:solidFill>
                <a:latin typeface="Candara"/>
                <a:cs typeface="Candara"/>
              </a:rPr>
              <a:t>la domanda </a:t>
            </a:r>
            <a:r>
              <a:rPr sz="1600" spc="-5" dirty="0">
                <a:solidFill>
                  <a:schemeClr val="tx2"/>
                </a:solidFill>
                <a:latin typeface="Candara"/>
                <a:cs typeface="Candara"/>
              </a:rPr>
              <a:t>in gruppi di clienti</a:t>
            </a:r>
            <a:r>
              <a:rPr sz="1600" spc="95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chemeClr val="tx2"/>
                </a:solidFill>
                <a:latin typeface="Candara"/>
                <a:cs typeface="Candara"/>
              </a:rPr>
              <a:t>con</a:t>
            </a:r>
            <a:endParaRPr sz="1600" dirty="0">
              <a:solidFill>
                <a:schemeClr val="tx2"/>
              </a:solidFill>
              <a:latin typeface="Candara"/>
              <a:cs typeface="Candara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chemeClr val="tx2"/>
                </a:solidFill>
                <a:latin typeface="Candara"/>
                <a:cs typeface="Candara"/>
              </a:rPr>
              <a:t>comportamenti</a:t>
            </a:r>
            <a:r>
              <a:rPr sz="1600" spc="4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chemeClr val="tx2"/>
                </a:solidFill>
                <a:latin typeface="Candara"/>
                <a:cs typeface="Candara"/>
              </a:rPr>
              <a:t>omogenei</a:t>
            </a:r>
            <a:endParaRPr sz="16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5932F787-52B0-BB44-8213-577C0DBB04C7}"/>
              </a:ext>
            </a:extLst>
          </p:cNvPr>
          <p:cNvSpPr/>
          <p:nvPr/>
        </p:nvSpPr>
        <p:spPr>
          <a:xfrm>
            <a:off x="1866137" y="3668779"/>
            <a:ext cx="2641600" cy="594360"/>
          </a:xfrm>
          <a:custGeom>
            <a:avLst/>
            <a:gdLst/>
            <a:ahLst/>
            <a:cxnLst/>
            <a:rect l="l" t="t" r="r" b="b"/>
            <a:pathLst>
              <a:path w="2641600" h="716279">
                <a:moveTo>
                  <a:pt x="2521712" y="0"/>
                </a:moveTo>
                <a:lnTo>
                  <a:pt x="119379" y="0"/>
                </a:lnTo>
                <a:lnTo>
                  <a:pt x="72914" y="9384"/>
                </a:lnTo>
                <a:lnTo>
                  <a:pt x="34967" y="34972"/>
                </a:lnTo>
                <a:lnTo>
                  <a:pt x="9382" y="72919"/>
                </a:lnTo>
                <a:lnTo>
                  <a:pt x="0" y="119380"/>
                </a:lnTo>
                <a:lnTo>
                  <a:pt x="0" y="596900"/>
                </a:lnTo>
                <a:lnTo>
                  <a:pt x="9382" y="643360"/>
                </a:lnTo>
                <a:lnTo>
                  <a:pt x="34967" y="681307"/>
                </a:lnTo>
                <a:lnTo>
                  <a:pt x="72914" y="706895"/>
                </a:lnTo>
                <a:lnTo>
                  <a:pt x="119379" y="716280"/>
                </a:lnTo>
                <a:lnTo>
                  <a:pt x="2521712" y="716280"/>
                </a:lnTo>
                <a:lnTo>
                  <a:pt x="2568172" y="706895"/>
                </a:lnTo>
                <a:lnTo>
                  <a:pt x="2606119" y="681307"/>
                </a:lnTo>
                <a:lnTo>
                  <a:pt x="2631707" y="643360"/>
                </a:lnTo>
                <a:lnTo>
                  <a:pt x="2641092" y="596900"/>
                </a:lnTo>
                <a:lnTo>
                  <a:pt x="2641092" y="119380"/>
                </a:lnTo>
                <a:lnTo>
                  <a:pt x="2631707" y="72919"/>
                </a:lnTo>
                <a:lnTo>
                  <a:pt x="2606119" y="34972"/>
                </a:lnTo>
                <a:lnTo>
                  <a:pt x="2568172" y="9384"/>
                </a:lnTo>
                <a:lnTo>
                  <a:pt x="252171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2">
            <a:extLst>
              <a:ext uri="{FF2B5EF4-FFF2-40B4-BE49-F238E27FC236}">
                <a16:creationId xmlns:a16="http://schemas.microsoft.com/office/drawing/2014/main" id="{4706A1F1-581B-0848-A34D-8A767255E5B3}"/>
              </a:ext>
            </a:extLst>
          </p:cNvPr>
          <p:cNvSpPr txBox="1"/>
          <p:nvPr/>
        </p:nvSpPr>
        <p:spPr>
          <a:xfrm>
            <a:off x="2078544" y="3812781"/>
            <a:ext cx="22167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FFFFFF"/>
                </a:solidFill>
                <a:latin typeface="Candara"/>
                <a:cs typeface="Candara"/>
              </a:rPr>
              <a:t>Cosa </a:t>
            </a: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è importante</a:t>
            </a:r>
            <a:r>
              <a:rPr sz="1700" b="1" spc="-1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fare?</a:t>
            </a:r>
            <a:endParaRPr sz="1700" dirty="0">
              <a:latin typeface="Candara"/>
              <a:cs typeface="Candara"/>
            </a:endParaRPr>
          </a:p>
        </p:txBody>
      </p:sp>
      <p:sp>
        <p:nvSpPr>
          <p:cNvPr id="44" name="object 13">
            <a:extLst>
              <a:ext uri="{FF2B5EF4-FFF2-40B4-BE49-F238E27FC236}">
                <a16:creationId xmlns:a16="http://schemas.microsoft.com/office/drawing/2014/main" id="{0391302D-7EC6-1C46-9632-698B688F8588}"/>
              </a:ext>
            </a:extLst>
          </p:cNvPr>
          <p:cNvSpPr/>
          <p:nvPr/>
        </p:nvSpPr>
        <p:spPr>
          <a:xfrm>
            <a:off x="1866137" y="4467402"/>
            <a:ext cx="2641600" cy="593090"/>
          </a:xfrm>
          <a:custGeom>
            <a:avLst/>
            <a:gdLst/>
            <a:ahLst/>
            <a:cxnLst/>
            <a:rect l="l" t="t" r="r" b="b"/>
            <a:pathLst>
              <a:path w="2641600" h="716279">
                <a:moveTo>
                  <a:pt x="2521712" y="0"/>
                </a:moveTo>
                <a:lnTo>
                  <a:pt x="119379" y="0"/>
                </a:lnTo>
                <a:lnTo>
                  <a:pt x="72914" y="9384"/>
                </a:lnTo>
                <a:lnTo>
                  <a:pt x="34967" y="34972"/>
                </a:lnTo>
                <a:lnTo>
                  <a:pt x="9382" y="72919"/>
                </a:lnTo>
                <a:lnTo>
                  <a:pt x="0" y="119379"/>
                </a:lnTo>
                <a:lnTo>
                  <a:pt x="0" y="596900"/>
                </a:lnTo>
                <a:lnTo>
                  <a:pt x="9382" y="643360"/>
                </a:lnTo>
                <a:lnTo>
                  <a:pt x="34967" y="681307"/>
                </a:lnTo>
                <a:lnTo>
                  <a:pt x="72914" y="706895"/>
                </a:lnTo>
                <a:lnTo>
                  <a:pt x="119379" y="716279"/>
                </a:lnTo>
                <a:lnTo>
                  <a:pt x="2521712" y="716279"/>
                </a:lnTo>
                <a:lnTo>
                  <a:pt x="2568172" y="706895"/>
                </a:lnTo>
                <a:lnTo>
                  <a:pt x="2606119" y="681307"/>
                </a:lnTo>
                <a:lnTo>
                  <a:pt x="2631707" y="643360"/>
                </a:lnTo>
                <a:lnTo>
                  <a:pt x="2641091" y="596900"/>
                </a:lnTo>
                <a:lnTo>
                  <a:pt x="2641091" y="119379"/>
                </a:lnTo>
                <a:lnTo>
                  <a:pt x="2631707" y="72919"/>
                </a:lnTo>
                <a:lnTo>
                  <a:pt x="2606119" y="34972"/>
                </a:lnTo>
                <a:lnTo>
                  <a:pt x="2568172" y="9384"/>
                </a:lnTo>
                <a:lnTo>
                  <a:pt x="252171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5">
            <a:extLst>
              <a:ext uri="{FF2B5EF4-FFF2-40B4-BE49-F238E27FC236}">
                <a16:creationId xmlns:a16="http://schemas.microsoft.com/office/drawing/2014/main" id="{79997B08-D4A1-3443-9D2B-7224AAF0AB38}"/>
              </a:ext>
            </a:extLst>
          </p:cNvPr>
          <p:cNvSpPr txBox="1"/>
          <p:nvPr/>
        </p:nvSpPr>
        <p:spPr>
          <a:xfrm>
            <a:off x="2327781" y="4491849"/>
            <a:ext cx="172466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marR="5080" indent="-327025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FFFFFF"/>
                </a:solidFill>
                <a:latin typeface="Candara"/>
                <a:cs typeface="Candara"/>
              </a:rPr>
              <a:t>Come </a:t>
            </a: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si </a:t>
            </a:r>
            <a:r>
              <a:rPr sz="1700" b="1" spc="-5" dirty="0">
                <a:solidFill>
                  <a:srgbClr val="FFFFFF"/>
                </a:solidFill>
                <a:latin typeface="Candara"/>
                <a:cs typeface="Candara"/>
              </a:rPr>
              <a:t>scelgono</a:t>
            </a:r>
            <a:r>
              <a:rPr sz="1700" b="1" spc="-8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i  </a:t>
            </a:r>
            <a:r>
              <a:rPr sz="1700" b="1" spc="-5" dirty="0">
                <a:solidFill>
                  <a:srgbClr val="FFFFFF"/>
                </a:solidFill>
                <a:latin typeface="Candara"/>
                <a:cs typeface="Candara"/>
              </a:rPr>
              <a:t>descrittori?</a:t>
            </a:r>
            <a:endParaRPr sz="1700" dirty="0">
              <a:latin typeface="Candara"/>
              <a:cs typeface="Candara"/>
            </a:endParaRPr>
          </a:p>
        </p:txBody>
      </p:sp>
      <p:sp>
        <p:nvSpPr>
          <p:cNvPr id="46" name="object 17">
            <a:extLst>
              <a:ext uri="{FF2B5EF4-FFF2-40B4-BE49-F238E27FC236}">
                <a16:creationId xmlns:a16="http://schemas.microsoft.com/office/drawing/2014/main" id="{2278F79B-7096-0C49-A44D-F0982727A5E1}"/>
              </a:ext>
            </a:extLst>
          </p:cNvPr>
          <p:cNvSpPr/>
          <p:nvPr/>
        </p:nvSpPr>
        <p:spPr>
          <a:xfrm>
            <a:off x="1866137" y="5264755"/>
            <a:ext cx="2641600" cy="593090"/>
          </a:xfrm>
          <a:custGeom>
            <a:avLst/>
            <a:gdLst/>
            <a:ahLst/>
            <a:cxnLst/>
            <a:rect l="l" t="t" r="r" b="b"/>
            <a:pathLst>
              <a:path w="2641600" h="716279">
                <a:moveTo>
                  <a:pt x="0" y="119380"/>
                </a:moveTo>
                <a:lnTo>
                  <a:pt x="9382" y="72919"/>
                </a:lnTo>
                <a:lnTo>
                  <a:pt x="34967" y="34972"/>
                </a:lnTo>
                <a:lnTo>
                  <a:pt x="72914" y="9384"/>
                </a:lnTo>
                <a:lnTo>
                  <a:pt x="119379" y="0"/>
                </a:lnTo>
                <a:lnTo>
                  <a:pt x="2521712" y="0"/>
                </a:lnTo>
                <a:lnTo>
                  <a:pt x="2568172" y="9384"/>
                </a:lnTo>
                <a:lnTo>
                  <a:pt x="2606119" y="34972"/>
                </a:lnTo>
                <a:lnTo>
                  <a:pt x="2631707" y="72919"/>
                </a:lnTo>
                <a:lnTo>
                  <a:pt x="2641091" y="119380"/>
                </a:lnTo>
                <a:lnTo>
                  <a:pt x="2641091" y="596900"/>
                </a:lnTo>
                <a:lnTo>
                  <a:pt x="2631707" y="643365"/>
                </a:lnTo>
                <a:lnTo>
                  <a:pt x="2606119" y="681312"/>
                </a:lnTo>
                <a:lnTo>
                  <a:pt x="2568172" y="706897"/>
                </a:lnTo>
                <a:lnTo>
                  <a:pt x="2521712" y="716280"/>
                </a:lnTo>
                <a:lnTo>
                  <a:pt x="119379" y="716280"/>
                </a:lnTo>
                <a:lnTo>
                  <a:pt x="72914" y="706897"/>
                </a:lnTo>
                <a:lnTo>
                  <a:pt x="34967" y="681312"/>
                </a:lnTo>
                <a:lnTo>
                  <a:pt x="9382" y="643365"/>
                </a:lnTo>
                <a:lnTo>
                  <a:pt x="0" y="596900"/>
                </a:lnTo>
                <a:lnTo>
                  <a:pt x="0" y="11938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8">
            <a:extLst>
              <a:ext uri="{FF2B5EF4-FFF2-40B4-BE49-F238E27FC236}">
                <a16:creationId xmlns:a16="http://schemas.microsoft.com/office/drawing/2014/main" id="{CFDBE1B3-A9EE-C04E-9CD5-5315691299F7}"/>
              </a:ext>
            </a:extLst>
          </p:cNvPr>
          <p:cNvSpPr txBox="1"/>
          <p:nvPr/>
        </p:nvSpPr>
        <p:spPr>
          <a:xfrm>
            <a:off x="1962453" y="5294934"/>
            <a:ext cx="2412365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0880" marR="5080" indent="-678815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Esiste una</a:t>
            </a:r>
            <a:r>
              <a:rPr sz="1700" b="1" spc="-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ndara"/>
                <a:cs typeface="Candara"/>
              </a:rPr>
              <a:t>segmentazione  universale?</a:t>
            </a:r>
            <a:endParaRPr sz="1700" dirty="0">
              <a:latin typeface="Candara"/>
              <a:cs typeface="Candara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1C2F7224-D8B2-4140-81F6-A7490551EF04}"/>
              </a:ext>
            </a:extLst>
          </p:cNvPr>
          <p:cNvSpPr/>
          <p:nvPr/>
        </p:nvSpPr>
        <p:spPr>
          <a:xfrm>
            <a:off x="4627625" y="5277882"/>
            <a:ext cx="302260" cy="566835"/>
          </a:xfrm>
          <a:custGeom>
            <a:avLst/>
            <a:gdLst/>
            <a:ahLst/>
            <a:cxnLst/>
            <a:rect l="l" t="t" r="r" b="b"/>
            <a:pathLst>
              <a:path w="302260" h="594360">
                <a:moveTo>
                  <a:pt x="0" y="0"/>
                </a:moveTo>
                <a:lnTo>
                  <a:pt x="301751" y="297180"/>
                </a:lnTo>
                <a:lnTo>
                  <a:pt x="0" y="5943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286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09AC7C52-5CDD-D740-9B12-B77AAE0D39B3}"/>
              </a:ext>
            </a:extLst>
          </p:cNvPr>
          <p:cNvSpPr/>
          <p:nvPr/>
        </p:nvSpPr>
        <p:spPr>
          <a:xfrm>
            <a:off x="5151881" y="3658159"/>
            <a:ext cx="4968240" cy="594360"/>
          </a:xfrm>
          <a:custGeom>
            <a:avLst/>
            <a:gdLst/>
            <a:ahLst/>
            <a:cxnLst/>
            <a:rect l="l" t="t" r="r" b="b"/>
            <a:pathLst>
              <a:path w="4968240" h="716279">
                <a:moveTo>
                  <a:pt x="0" y="119380"/>
                </a:moveTo>
                <a:lnTo>
                  <a:pt x="9384" y="72919"/>
                </a:lnTo>
                <a:lnTo>
                  <a:pt x="34972" y="34972"/>
                </a:lnTo>
                <a:lnTo>
                  <a:pt x="72919" y="9384"/>
                </a:lnTo>
                <a:lnTo>
                  <a:pt x="119379" y="0"/>
                </a:lnTo>
                <a:lnTo>
                  <a:pt x="4848859" y="0"/>
                </a:lnTo>
                <a:lnTo>
                  <a:pt x="4895320" y="9384"/>
                </a:lnTo>
                <a:lnTo>
                  <a:pt x="4933267" y="34972"/>
                </a:lnTo>
                <a:lnTo>
                  <a:pt x="4958855" y="72919"/>
                </a:lnTo>
                <a:lnTo>
                  <a:pt x="4968239" y="119380"/>
                </a:lnTo>
                <a:lnTo>
                  <a:pt x="4968239" y="596900"/>
                </a:lnTo>
                <a:lnTo>
                  <a:pt x="4958855" y="643360"/>
                </a:lnTo>
                <a:lnTo>
                  <a:pt x="4933267" y="681307"/>
                </a:lnTo>
                <a:lnTo>
                  <a:pt x="4895320" y="706895"/>
                </a:lnTo>
                <a:lnTo>
                  <a:pt x="4848859" y="716280"/>
                </a:lnTo>
                <a:lnTo>
                  <a:pt x="119379" y="716280"/>
                </a:lnTo>
                <a:lnTo>
                  <a:pt x="72919" y="706895"/>
                </a:lnTo>
                <a:lnTo>
                  <a:pt x="34972" y="681307"/>
                </a:lnTo>
                <a:lnTo>
                  <a:pt x="9384" y="643360"/>
                </a:lnTo>
                <a:lnTo>
                  <a:pt x="0" y="596900"/>
                </a:lnTo>
                <a:lnTo>
                  <a:pt x="0" y="119380"/>
                </a:lnTo>
                <a:close/>
              </a:path>
            </a:pathLst>
          </a:custGeom>
          <a:ln w="19812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83627ECA-D25D-1347-AA82-203087BA92D7}"/>
              </a:ext>
            </a:extLst>
          </p:cNvPr>
          <p:cNvSpPr txBox="1"/>
          <p:nvPr/>
        </p:nvSpPr>
        <p:spPr>
          <a:xfrm>
            <a:off x="6079741" y="3799493"/>
            <a:ext cx="311213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chemeClr val="tx2"/>
                </a:solidFill>
                <a:latin typeface="Candara"/>
                <a:cs typeface="Candara"/>
              </a:rPr>
              <a:t>Individuare </a:t>
            </a:r>
            <a:r>
              <a:rPr sz="1600" spc="-5" dirty="0">
                <a:solidFill>
                  <a:schemeClr val="tx2"/>
                </a:solidFill>
                <a:latin typeface="Candara"/>
                <a:cs typeface="Candara"/>
              </a:rPr>
              <a:t>i descrittori più</a:t>
            </a:r>
            <a:r>
              <a:rPr sz="1600" spc="11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chemeClr val="tx2"/>
                </a:solidFill>
                <a:latin typeface="Candara"/>
                <a:cs typeface="Candara"/>
              </a:rPr>
              <a:t>adeguati</a:t>
            </a:r>
            <a:endParaRPr sz="16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190D4110-7154-D64D-A9F4-70AFE6BA78D6}"/>
              </a:ext>
            </a:extLst>
          </p:cNvPr>
          <p:cNvSpPr/>
          <p:nvPr/>
        </p:nvSpPr>
        <p:spPr>
          <a:xfrm>
            <a:off x="5151881" y="4488739"/>
            <a:ext cx="4968240" cy="566835"/>
          </a:xfrm>
          <a:custGeom>
            <a:avLst/>
            <a:gdLst/>
            <a:ahLst/>
            <a:cxnLst/>
            <a:rect l="l" t="t" r="r" b="b"/>
            <a:pathLst>
              <a:path w="4968240" h="716279">
                <a:moveTo>
                  <a:pt x="0" y="119380"/>
                </a:moveTo>
                <a:lnTo>
                  <a:pt x="9384" y="72919"/>
                </a:lnTo>
                <a:lnTo>
                  <a:pt x="34972" y="34972"/>
                </a:lnTo>
                <a:lnTo>
                  <a:pt x="72919" y="9384"/>
                </a:lnTo>
                <a:lnTo>
                  <a:pt x="119379" y="0"/>
                </a:lnTo>
                <a:lnTo>
                  <a:pt x="4848859" y="0"/>
                </a:lnTo>
                <a:lnTo>
                  <a:pt x="4895320" y="9384"/>
                </a:lnTo>
                <a:lnTo>
                  <a:pt x="4933267" y="34972"/>
                </a:lnTo>
                <a:lnTo>
                  <a:pt x="4958855" y="72919"/>
                </a:lnTo>
                <a:lnTo>
                  <a:pt x="4968239" y="119380"/>
                </a:lnTo>
                <a:lnTo>
                  <a:pt x="4968239" y="596900"/>
                </a:lnTo>
                <a:lnTo>
                  <a:pt x="4958855" y="643360"/>
                </a:lnTo>
                <a:lnTo>
                  <a:pt x="4933267" y="681307"/>
                </a:lnTo>
                <a:lnTo>
                  <a:pt x="4895320" y="706895"/>
                </a:lnTo>
                <a:lnTo>
                  <a:pt x="4848859" y="716280"/>
                </a:lnTo>
                <a:lnTo>
                  <a:pt x="119379" y="716280"/>
                </a:lnTo>
                <a:lnTo>
                  <a:pt x="72919" y="706895"/>
                </a:lnTo>
                <a:lnTo>
                  <a:pt x="34972" y="681307"/>
                </a:lnTo>
                <a:lnTo>
                  <a:pt x="9384" y="643360"/>
                </a:lnTo>
                <a:lnTo>
                  <a:pt x="0" y="596900"/>
                </a:lnTo>
                <a:lnTo>
                  <a:pt x="0" y="119380"/>
                </a:lnTo>
                <a:close/>
              </a:path>
            </a:pathLst>
          </a:custGeom>
          <a:ln w="19812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EECEECCB-D526-624A-8EDD-C3A0244C1114}"/>
              </a:ext>
            </a:extLst>
          </p:cNvPr>
          <p:cNvSpPr txBox="1"/>
          <p:nvPr/>
        </p:nvSpPr>
        <p:spPr>
          <a:xfrm>
            <a:off x="5726681" y="4532113"/>
            <a:ext cx="3818254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chemeClr val="tx2"/>
                </a:solidFill>
                <a:latin typeface="Candara"/>
                <a:cs typeface="Candara"/>
              </a:rPr>
              <a:t>Devono </a:t>
            </a:r>
            <a:r>
              <a:rPr sz="1600" spc="-5" dirty="0">
                <a:solidFill>
                  <a:schemeClr val="tx2"/>
                </a:solidFill>
                <a:latin typeface="Candara"/>
                <a:cs typeface="Candara"/>
              </a:rPr>
              <a:t>risultare realmente discriminanti</a:t>
            </a:r>
            <a:r>
              <a:rPr sz="1600" spc="105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chemeClr val="tx2"/>
                </a:solidFill>
                <a:latin typeface="Candara"/>
                <a:cs typeface="Candara"/>
              </a:rPr>
              <a:t>dei</a:t>
            </a:r>
            <a:endParaRPr sz="1600" dirty="0">
              <a:solidFill>
                <a:schemeClr val="tx2"/>
              </a:solidFill>
              <a:latin typeface="Candara"/>
              <a:cs typeface="Candara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chemeClr val="tx2"/>
                </a:solidFill>
                <a:latin typeface="Candara"/>
                <a:cs typeface="Candara"/>
              </a:rPr>
              <a:t>comportamenti</a:t>
            </a:r>
            <a:r>
              <a:rPr sz="1600" spc="4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chemeClr val="tx2"/>
                </a:solidFill>
                <a:latin typeface="Candara"/>
                <a:cs typeface="Candara"/>
              </a:rPr>
              <a:t>d’acquisto</a:t>
            </a:r>
            <a:endParaRPr sz="16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3354A0EB-3F21-1C4F-A732-FF5DCCDACA49}"/>
              </a:ext>
            </a:extLst>
          </p:cNvPr>
          <p:cNvSpPr/>
          <p:nvPr/>
        </p:nvSpPr>
        <p:spPr>
          <a:xfrm>
            <a:off x="5151688" y="5291794"/>
            <a:ext cx="4968240" cy="566051"/>
          </a:xfrm>
          <a:custGeom>
            <a:avLst/>
            <a:gdLst/>
            <a:ahLst/>
            <a:cxnLst/>
            <a:rect l="l" t="t" r="r" b="b"/>
            <a:pathLst>
              <a:path w="4968240" h="716279">
                <a:moveTo>
                  <a:pt x="0" y="119380"/>
                </a:moveTo>
                <a:lnTo>
                  <a:pt x="9384" y="72919"/>
                </a:lnTo>
                <a:lnTo>
                  <a:pt x="34972" y="34972"/>
                </a:lnTo>
                <a:lnTo>
                  <a:pt x="72919" y="9384"/>
                </a:lnTo>
                <a:lnTo>
                  <a:pt x="119379" y="0"/>
                </a:lnTo>
                <a:lnTo>
                  <a:pt x="4848859" y="0"/>
                </a:lnTo>
                <a:lnTo>
                  <a:pt x="4895320" y="9384"/>
                </a:lnTo>
                <a:lnTo>
                  <a:pt x="4933267" y="34972"/>
                </a:lnTo>
                <a:lnTo>
                  <a:pt x="4958855" y="72919"/>
                </a:lnTo>
                <a:lnTo>
                  <a:pt x="4968239" y="119380"/>
                </a:lnTo>
                <a:lnTo>
                  <a:pt x="4968239" y="596900"/>
                </a:lnTo>
                <a:lnTo>
                  <a:pt x="4958855" y="643365"/>
                </a:lnTo>
                <a:lnTo>
                  <a:pt x="4933267" y="681312"/>
                </a:lnTo>
                <a:lnTo>
                  <a:pt x="4895320" y="706897"/>
                </a:lnTo>
                <a:lnTo>
                  <a:pt x="4848859" y="716280"/>
                </a:lnTo>
                <a:lnTo>
                  <a:pt x="119379" y="716280"/>
                </a:lnTo>
                <a:lnTo>
                  <a:pt x="72919" y="706897"/>
                </a:lnTo>
                <a:lnTo>
                  <a:pt x="34972" y="681312"/>
                </a:lnTo>
                <a:lnTo>
                  <a:pt x="9384" y="643365"/>
                </a:lnTo>
                <a:lnTo>
                  <a:pt x="0" y="596900"/>
                </a:lnTo>
                <a:lnTo>
                  <a:pt x="0" y="119380"/>
                </a:lnTo>
                <a:close/>
              </a:path>
            </a:pathLst>
          </a:custGeom>
          <a:ln w="19812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6">
            <a:extLst>
              <a:ext uri="{FF2B5EF4-FFF2-40B4-BE49-F238E27FC236}">
                <a16:creationId xmlns:a16="http://schemas.microsoft.com/office/drawing/2014/main" id="{5B57A695-4E5B-D943-95BE-9DD0B45FFA31}"/>
              </a:ext>
            </a:extLst>
          </p:cNvPr>
          <p:cNvSpPr txBox="1"/>
          <p:nvPr/>
        </p:nvSpPr>
        <p:spPr>
          <a:xfrm>
            <a:off x="5346950" y="5318279"/>
            <a:ext cx="45777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4405" marR="5080" indent="-9423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chemeClr val="tx2"/>
                </a:solidFill>
                <a:latin typeface="Candara"/>
                <a:cs typeface="Candara"/>
              </a:rPr>
              <a:t>No, ve ne è una specifica per ogni azienda in base </a:t>
            </a:r>
            <a:r>
              <a:rPr sz="1600" spc="-10" dirty="0">
                <a:solidFill>
                  <a:schemeClr val="tx2"/>
                </a:solidFill>
                <a:latin typeface="Candara"/>
                <a:cs typeface="Candara"/>
              </a:rPr>
              <a:t>alla  </a:t>
            </a:r>
            <a:r>
              <a:rPr sz="1600" spc="-5" dirty="0">
                <a:solidFill>
                  <a:schemeClr val="tx2"/>
                </a:solidFill>
                <a:latin typeface="Candara"/>
                <a:cs typeface="Candara"/>
              </a:rPr>
              <a:t>natura </a:t>
            </a:r>
            <a:r>
              <a:rPr sz="1600" spc="-10" dirty="0">
                <a:solidFill>
                  <a:schemeClr val="tx2"/>
                </a:solidFill>
                <a:latin typeface="Candara"/>
                <a:cs typeface="Candara"/>
              </a:rPr>
              <a:t>del </a:t>
            </a:r>
            <a:r>
              <a:rPr sz="1600" spc="-5" dirty="0">
                <a:solidFill>
                  <a:schemeClr val="tx2"/>
                </a:solidFill>
                <a:latin typeface="Candara"/>
                <a:cs typeface="Candara"/>
              </a:rPr>
              <a:t>mercato in cui</a:t>
            </a:r>
            <a:r>
              <a:rPr sz="1600" spc="8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chemeClr val="tx2"/>
                </a:solidFill>
                <a:latin typeface="Candara"/>
                <a:cs typeface="Candara"/>
              </a:rPr>
              <a:t>opera</a:t>
            </a:r>
            <a:endParaRPr sz="16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55" name="object 28">
            <a:extLst>
              <a:ext uri="{FF2B5EF4-FFF2-40B4-BE49-F238E27FC236}">
                <a16:creationId xmlns:a16="http://schemas.microsoft.com/office/drawing/2014/main" id="{71E6E8FF-2562-AE45-8B2D-64F40BC31A7C}"/>
              </a:ext>
            </a:extLst>
          </p:cNvPr>
          <p:cNvSpPr/>
          <p:nvPr/>
        </p:nvSpPr>
        <p:spPr>
          <a:xfrm>
            <a:off x="4627625" y="4478993"/>
            <a:ext cx="302260" cy="566835"/>
          </a:xfrm>
          <a:custGeom>
            <a:avLst/>
            <a:gdLst/>
            <a:ahLst/>
            <a:cxnLst/>
            <a:rect l="l" t="t" r="r" b="b"/>
            <a:pathLst>
              <a:path w="302260" h="593089">
                <a:moveTo>
                  <a:pt x="0" y="0"/>
                </a:moveTo>
                <a:lnTo>
                  <a:pt x="301751" y="296418"/>
                </a:lnTo>
                <a:lnTo>
                  <a:pt x="0" y="5928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286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0">
            <a:extLst>
              <a:ext uri="{FF2B5EF4-FFF2-40B4-BE49-F238E27FC236}">
                <a16:creationId xmlns:a16="http://schemas.microsoft.com/office/drawing/2014/main" id="{B2F84461-4D7B-B74D-A833-BB4436BAE69F}"/>
              </a:ext>
            </a:extLst>
          </p:cNvPr>
          <p:cNvSpPr/>
          <p:nvPr/>
        </p:nvSpPr>
        <p:spPr>
          <a:xfrm>
            <a:off x="4610862" y="3700483"/>
            <a:ext cx="302260" cy="542544"/>
          </a:xfrm>
          <a:custGeom>
            <a:avLst/>
            <a:gdLst/>
            <a:ahLst/>
            <a:cxnLst/>
            <a:rect l="l" t="t" r="r" b="b"/>
            <a:pathLst>
              <a:path w="302260" h="594360">
                <a:moveTo>
                  <a:pt x="0" y="0"/>
                </a:moveTo>
                <a:lnTo>
                  <a:pt x="301751" y="297179"/>
                </a:lnTo>
                <a:lnTo>
                  <a:pt x="0" y="5943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286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2">
            <a:extLst>
              <a:ext uri="{FF2B5EF4-FFF2-40B4-BE49-F238E27FC236}">
                <a16:creationId xmlns:a16="http://schemas.microsoft.com/office/drawing/2014/main" id="{7AC997F1-4AF9-0642-91F7-0DAD1B18DE30}"/>
              </a:ext>
            </a:extLst>
          </p:cNvPr>
          <p:cNvSpPr/>
          <p:nvPr/>
        </p:nvSpPr>
        <p:spPr>
          <a:xfrm>
            <a:off x="4610862" y="2897682"/>
            <a:ext cx="302260" cy="566835"/>
          </a:xfrm>
          <a:custGeom>
            <a:avLst/>
            <a:gdLst/>
            <a:ahLst/>
            <a:cxnLst/>
            <a:rect l="l" t="t" r="r" b="b"/>
            <a:pathLst>
              <a:path w="302260" h="594360">
                <a:moveTo>
                  <a:pt x="0" y="0"/>
                </a:moveTo>
                <a:lnTo>
                  <a:pt x="301751" y="297180"/>
                </a:lnTo>
                <a:lnTo>
                  <a:pt x="0" y="5943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286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87E27ABA-AE62-4C97-827D-A5F19F864866}"/>
              </a:ext>
            </a:extLst>
          </p:cNvPr>
          <p:cNvSpPr txBox="1">
            <a:spLocks/>
          </p:cNvSpPr>
          <p:nvPr/>
        </p:nvSpPr>
        <p:spPr>
          <a:xfrm>
            <a:off x="461329" y="275081"/>
            <a:ext cx="68183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kern="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Identificazione – La segmentazione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63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234968F-DAE3-F24E-94E8-83F0788951C8}"/>
              </a:ext>
            </a:extLst>
          </p:cNvPr>
          <p:cNvSpPr txBox="1"/>
          <p:nvPr/>
        </p:nvSpPr>
        <p:spPr>
          <a:xfrm>
            <a:off x="914400" y="1186259"/>
            <a:ext cx="9997440" cy="3813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200000"/>
              </a:lnSpc>
              <a:spcBef>
                <a:spcPts val="100"/>
              </a:spcBef>
            </a:pP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risultati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degli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studi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condotti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da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Zaltman si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coniugano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perfettamente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con lo studio </a:t>
            </a:r>
            <a:r>
              <a:rPr sz="1800" b="0" spc="10" dirty="0">
                <a:solidFill>
                  <a:schemeClr val="tx2"/>
                </a:solidFill>
                <a:latin typeface="Calibri Light"/>
                <a:cs typeface="Calibri Light"/>
              </a:rPr>
              <a:t>di 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Magids,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Zorfas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 Leemon,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impiegando come descrittori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per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la segmentazione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i  </a:t>
            </a: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motivatori</a:t>
            </a:r>
            <a:r>
              <a:rPr sz="1800" b="0" spc="-5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emotivi.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12700" marR="6985" algn="just">
              <a:lnSpc>
                <a:spcPct val="200000"/>
              </a:lnSpc>
            </a:pP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clienti si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considerano emotivamente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connessi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con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il </a:t>
            </a: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brand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quando quest’ultimo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è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in 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linea</a:t>
            </a:r>
            <a:r>
              <a:rPr sz="1800" b="0" spc="-6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con</a:t>
            </a:r>
            <a:r>
              <a:rPr sz="1800" b="0" spc="-6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5" dirty="0">
                <a:solidFill>
                  <a:schemeClr val="tx2"/>
                </a:solidFill>
                <a:latin typeface="Calibri Light"/>
                <a:cs typeface="Calibri Light"/>
              </a:rPr>
              <a:t>le</a:t>
            </a:r>
            <a:r>
              <a:rPr sz="1800" b="0" spc="-4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loro</a:t>
            </a:r>
            <a:r>
              <a:rPr sz="1800" b="0" spc="-5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motivazioni</a:t>
            </a:r>
            <a:r>
              <a:rPr sz="1800" b="0" spc="-6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</a:t>
            </a:r>
            <a:r>
              <a:rPr sz="1800" b="0" spc="-2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5" dirty="0">
                <a:solidFill>
                  <a:schemeClr val="tx2"/>
                </a:solidFill>
                <a:latin typeface="Calibri Light"/>
                <a:cs typeface="Calibri Light"/>
              </a:rPr>
              <a:t>li</a:t>
            </a:r>
            <a:r>
              <a:rPr sz="1800" b="0" spc="-4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aiuta</a:t>
            </a:r>
            <a:r>
              <a:rPr sz="1800" b="0" spc="-6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</a:t>
            </a: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 soddisfare</a:t>
            </a:r>
            <a:r>
              <a:rPr sz="1800" b="0" spc="-6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desideri</a:t>
            </a:r>
            <a:r>
              <a:rPr sz="1800" b="0" spc="-6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radicati</a:t>
            </a:r>
            <a:r>
              <a:rPr sz="1800" b="0" spc="-5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</a:t>
            </a:r>
            <a:r>
              <a:rPr sz="1800" b="0" spc="-2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spesso</a:t>
            </a:r>
            <a:r>
              <a:rPr sz="1800" b="0" spc="-6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inconsci.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12700" marR="6350" algn="just">
              <a:lnSpc>
                <a:spcPct val="200000"/>
              </a:lnSpc>
            </a:pP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Identificare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misurare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motivatori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emotivi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è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complicato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in quanto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non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sempre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clienti 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ne sono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consapevoli: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questi sentimenti,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infatti,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differiscono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quasi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sempre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dalle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ragioni 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dichiarate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che inducono il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cliente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scegliere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un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determinato</a:t>
            </a:r>
            <a:r>
              <a:rPr sz="1800" b="0" spc="8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brand.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5DB6CA2F-0C9B-524F-9F6C-35E55C764ED3}"/>
              </a:ext>
            </a:extLst>
          </p:cNvPr>
          <p:cNvSpPr/>
          <p:nvPr/>
        </p:nvSpPr>
        <p:spPr>
          <a:xfrm>
            <a:off x="4123944" y="4889232"/>
            <a:ext cx="3944111" cy="1156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56F8361-6EE1-4192-9FED-D2C19534F5DE}"/>
              </a:ext>
            </a:extLst>
          </p:cNvPr>
          <p:cNvSpPr txBox="1">
            <a:spLocks/>
          </p:cNvSpPr>
          <p:nvPr/>
        </p:nvSpPr>
        <p:spPr>
          <a:xfrm>
            <a:off x="461329" y="275081"/>
            <a:ext cx="68183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kern="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Identificazione – I motivatori emotivi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24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D03D09C-2A37-F547-AF98-91E327189064}"/>
              </a:ext>
            </a:extLst>
          </p:cNvPr>
          <p:cNvSpPr txBox="1"/>
          <p:nvPr/>
        </p:nvSpPr>
        <p:spPr>
          <a:xfrm>
            <a:off x="476198" y="899840"/>
            <a:ext cx="7437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La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tabella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illustra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i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principali driver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per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innescare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una piena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connessione</a:t>
            </a:r>
            <a:r>
              <a:rPr sz="1800" b="0" spc="13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emotiva.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DE0C4D7A-981C-4F42-8748-37EF0436C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318858"/>
              </p:ext>
            </p:extLst>
          </p:nvPr>
        </p:nvGraphicFramePr>
        <p:xfrm>
          <a:off x="1779270" y="1381249"/>
          <a:ext cx="8633460" cy="4664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6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6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Sono ispirato dal desiderio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di:</a:t>
                      </a:r>
                      <a:endParaRPr sz="1800" dirty="0">
                        <a:latin typeface="Candara"/>
                        <a:cs typeface="Candara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Le aziende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possono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sfruttare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questo</a:t>
                      </a:r>
                      <a:endParaRPr sz="1800" dirty="0">
                        <a:latin typeface="Candara"/>
                        <a:cs typeface="Candar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motivatore aiutando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i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clienti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a:</a:t>
                      </a:r>
                      <a:endParaRPr sz="1800" dirty="0">
                        <a:latin typeface="Candara"/>
                        <a:cs typeface="Candar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800" b="1" spc="-5" dirty="0">
                          <a:latin typeface="Candara"/>
                          <a:cs typeface="Candara"/>
                        </a:rPr>
                        <a:t>Distinguermi </a:t>
                      </a:r>
                      <a:r>
                        <a:rPr sz="1800" b="1" dirty="0">
                          <a:latin typeface="Candara"/>
                          <a:cs typeface="Candara"/>
                        </a:rPr>
                        <a:t>dalla</a:t>
                      </a:r>
                      <a:r>
                        <a:rPr sz="1800" b="1" spc="-2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spc="-5" dirty="0">
                          <a:latin typeface="Candara"/>
                          <a:cs typeface="Candara"/>
                        </a:rPr>
                        <a:t>massa</a:t>
                      </a:r>
                      <a:endParaRPr sz="1800" dirty="0">
                        <a:latin typeface="Candara"/>
                        <a:cs typeface="Candara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5" dirty="0">
                          <a:latin typeface="Candara"/>
                          <a:cs typeface="Candara"/>
                        </a:rPr>
                        <a:t>Presentare una sola identità</a:t>
                      </a:r>
                      <a:r>
                        <a:rPr sz="1600" spc="6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sociale;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10" dirty="0">
                          <a:latin typeface="Candara"/>
                          <a:cs typeface="Candara"/>
                        </a:rPr>
                        <a:t>Apparire</a:t>
                      </a:r>
                      <a:r>
                        <a:rPr sz="16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speciali;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ndara"/>
                          <a:cs typeface="Candara"/>
                        </a:rPr>
                        <a:t>Credere nel</a:t>
                      </a:r>
                      <a:r>
                        <a:rPr sz="1800" b="1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spc="-5" dirty="0">
                          <a:latin typeface="Candara"/>
                          <a:cs typeface="Candara"/>
                        </a:rPr>
                        <a:t>futuro</a:t>
                      </a:r>
                      <a:endParaRPr sz="1800">
                        <a:latin typeface="Candara"/>
                        <a:cs typeface="Candar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492125" indent="-28702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5" dirty="0">
                          <a:latin typeface="Candara"/>
                          <a:cs typeface="Candara"/>
                        </a:rPr>
                        <a:t>Percepire il futuro più positivamente </a:t>
                      </a:r>
                      <a:r>
                        <a:rPr sz="1600" spc="-10" dirty="0">
                          <a:latin typeface="Candara"/>
                          <a:cs typeface="Candara"/>
                        </a:rPr>
                        <a:t>del 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passato;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  <a:p>
                      <a:pPr marL="378460" marR="27622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10" dirty="0">
                          <a:latin typeface="Candara"/>
                          <a:cs typeface="Candara"/>
                        </a:rPr>
                        <a:t>Farsi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un </a:t>
                      </a:r>
                      <a:r>
                        <a:rPr sz="1600" spc="-10" dirty="0">
                          <a:latin typeface="Candara"/>
                          <a:cs typeface="Candara"/>
                        </a:rPr>
                        <a:t>quadro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mentale positivo di ciò che  </a:t>
                      </a:r>
                      <a:r>
                        <a:rPr sz="1600" spc="-10" dirty="0">
                          <a:latin typeface="Candara"/>
                          <a:cs typeface="Candara"/>
                        </a:rPr>
                        <a:t>accadrà;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ndara"/>
                          <a:cs typeface="Candara"/>
                        </a:rPr>
                        <a:t>Provare un </a:t>
                      </a:r>
                      <a:r>
                        <a:rPr sz="1800" b="1" spc="-5" dirty="0">
                          <a:latin typeface="Candara"/>
                          <a:cs typeface="Candara"/>
                        </a:rPr>
                        <a:t>senso </a:t>
                      </a:r>
                      <a:r>
                        <a:rPr sz="1800" b="1" dirty="0">
                          <a:latin typeface="Candara"/>
                          <a:cs typeface="Candara"/>
                        </a:rPr>
                        <a:t>di</a:t>
                      </a:r>
                      <a:r>
                        <a:rPr sz="1800" b="1" spc="-8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spc="-5" dirty="0">
                          <a:latin typeface="Candara"/>
                          <a:cs typeface="Candara"/>
                        </a:rPr>
                        <a:t>benessere</a:t>
                      </a:r>
                      <a:endParaRPr sz="1800">
                        <a:latin typeface="Candara"/>
                        <a:cs typeface="Candar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442595" indent="-28702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10" dirty="0">
                          <a:latin typeface="Candara"/>
                          <a:cs typeface="Candara"/>
                        </a:rPr>
                        <a:t>Convincersi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che la vita è in linea con le  aspettative e si è raggiunto un</a:t>
                      </a:r>
                      <a:r>
                        <a:rPr sz="1600" spc="7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equilibrio;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5" dirty="0">
                          <a:latin typeface="Candara"/>
                          <a:cs typeface="Candara"/>
                        </a:rPr>
                        <a:t>Liberarsi </a:t>
                      </a:r>
                      <a:r>
                        <a:rPr sz="1600" spc="-10" dirty="0">
                          <a:latin typeface="Candara"/>
                          <a:cs typeface="Candara"/>
                        </a:rPr>
                        <a:t>dallo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stress rimuovendo conflitti</a:t>
                      </a:r>
                      <a:r>
                        <a:rPr sz="1600" spc="14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e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ndara"/>
                          <a:cs typeface="Candara"/>
                        </a:rPr>
                        <a:t>minacce;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151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800" b="1" dirty="0">
                          <a:latin typeface="Candara"/>
                          <a:cs typeface="Candara"/>
                        </a:rPr>
                        <a:t>Provare un </a:t>
                      </a:r>
                      <a:r>
                        <a:rPr sz="1800" b="1" spc="-5" dirty="0">
                          <a:latin typeface="Candara"/>
                          <a:cs typeface="Candara"/>
                        </a:rPr>
                        <a:t>senso </a:t>
                      </a:r>
                      <a:r>
                        <a:rPr sz="1800" b="1" dirty="0">
                          <a:latin typeface="Candara"/>
                          <a:cs typeface="Candara"/>
                        </a:rPr>
                        <a:t>di</a:t>
                      </a:r>
                      <a:r>
                        <a:rPr sz="1800" b="1" spc="-8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dirty="0">
                          <a:latin typeface="Candara"/>
                          <a:cs typeface="Candara"/>
                        </a:rPr>
                        <a:t>libertà</a:t>
                      </a:r>
                      <a:endParaRPr sz="1800">
                        <a:latin typeface="Candara"/>
                        <a:cs typeface="Candara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217170" indent="-28702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10" dirty="0">
                          <a:latin typeface="Candara"/>
                          <a:cs typeface="Candara"/>
                        </a:rPr>
                        <a:t>Agire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in modo indipendente, senza obblighi  né</a:t>
                      </a:r>
                      <a:r>
                        <a:rPr sz="16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limitazioni;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1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ndara"/>
                          <a:cs typeface="Candara"/>
                        </a:rPr>
                        <a:t>Provare un </a:t>
                      </a:r>
                      <a:r>
                        <a:rPr sz="1800" b="1" spc="-5" dirty="0">
                          <a:latin typeface="Candara"/>
                          <a:cs typeface="Candara"/>
                        </a:rPr>
                        <a:t>senso </a:t>
                      </a:r>
                      <a:r>
                        <a:rPr sz="1800" b="1" dirty="0">
                          <a:latin typeface="Candara"/>
                          <a:cs typeface="Candara"/>
                        </a:rPr>
                        <a:t>di</a:t>
                      </a:r>
                      <a:r>
                        <a:rPr sz="1800" b="1" spc="-8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spc="-5" dirty="0">
                          <a:latin typeface="Candara"/>
                          <a:cs typeface="Candara"/>
                        </a:rPr>
                        <a:t>eccitazione</a:t>
                      </a:r>
                      <a:endParaRPr sz="1800" dirty="0">
                        <a:latin typeface="Candara"/>
                        <a:cs typeface="Candar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621030" indent="-28702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10" dirty="0">
                          <a:latin typeface="Candara"/>
                          <a:cs typeface="Candara"/>
                        </a:rPr>
                        <a:t>Provare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piacere ed eccitazione a livello  </a:t>
                      </a:r>
                      <a:r>
                        <a:rPr sz="1600" spc="-10" dirty="0">
                          <a:latin typeface="Candara"/>
                          <a:cs typeface="Candara"/>
                        </a:rPr>
                        <a:t>viscerale;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  <a:p>
                      <a:pPr marL="378460" marR="105727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5" dirty="0">
                          <a:latin typeface="Candara"/>
                          <a:cs typeface="Candara"/>
                        </a:rPr>
                        <a:t>Partecipare ad </a:t>
                      </a:r>
                      <a:r>
                        <a:rPr sz="1600" spc="-10" dirty="0">
                          <a:latin typeface="Candara"/>
                          <a:cs typeface="Candara"/>
                        </a:rPr>
                        <a:t>eventi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stimolanti e  indipendenti;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F9767C1F-6D89-403E-92E2-559A348E91CC}"/>
              </a:ext>
            </a:extLst>
          </p:cNvPr>
          <p:cNvSpPr txBox="1">
            <a:spLocks/>
          </p:cNvSpPr>
          <p:nvPr/>
        </p:nvSpPr>
        <p:spPr>
          <a:xfrm>
            <a:off x="461329" y="275081"/>
            <a:ext cx="68183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kern="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Identificazione – I motivatori emotivi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66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C0237A6E-C3D5-BE48-8A23-ABE366A20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623195"/>
              </p:ext>
            </p:extLst>
          </p:nvPr>
        </p:nvGraphicFramePr>
        <p:xfrm>
          <a:off x="1779270" y="929640"/>
          <a:ext cx="8633460" cy="52701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6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8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Sono ispirato dal desiderio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di:</a:t>
                      </a:r>
                      <a:endParaRPr sz="1800" dirty="0">
                        <a:latin typeface="Candara"/>
                        <a:cs typeface="Candara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Le aziende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possono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valorizzare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questo</a:t>
                      </a:r>
                      <a:endParaRPr sz="1800" dirty="0">
                        <a:latin typeface="Candara"/>
                        <a:cs typeface="Candar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motivatore aiutando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i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clienti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a:</a:t>
                      </a:r>
                      <a:endParaRPr sz="1800" dirty="0">
                        <a:latin typeface="Candara"/>
                        <a:cs typeface="Candar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5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ndara"/>
                          <a:cs typeface="Candara"/>
                        </a:rPr>
                        <a:t>Provare un </a:t>
                      </a:r>
                      <a:r>
                        <a:rPr sz="1800" b="1" spc="-5" dirty="0">
                          <a:latin typeface="Candara"/>
                          <a:cs typeface="Candara"/>
                        </a:rPr>
                        <a:t>senso </a:t>
                      </a:r>
                      <a:r>
                        <a:rPr sz="1800" b="1" dirty="0">
                          <a:latin typeface="Candara"/>
                          <a:cs typeface="Candara"/>
                        </a:rPr>
                        <a:t>di</a:t>
                      </a:r>
                      <a:r>
                        <a:rPr sz="1800" b="1" spc="-9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spc="-5" dirty="0">
                          <a:latin typeface="Candara"/>
                          <a:cs typeface="Candara"/>
                        </a:rPr>
                        <a:t>appartenenza</a:t>
                      </a:r>
                      <a:endParaRPr sz="1800" dirty="0">
                        <a:latin typeface="Candara"/>
                        <a:cs typeface="Candar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10" dirty="0">
                          <a:latin typeface="Candara"/>
                          <a:cs typeface="Candara"/>
                        </a:rPr>
                        <a:t>Avere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un’affiliazione con persone a</a:t>
                      </a:r>
                      <a:r>
                        <a:rPr sz="1600" spc="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cui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ndara"/>
                          <a:cs typeface="Candara"/>
                        </a:rPr>
                        <a:t>assomigliano o vorrebbero</a:t>
                      </a:r>
                      <a:r>
                        <a:rPr sz="1600" spc="9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assomigliare;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10" dirty="0">
                          <a:latin typeface="Candara"/>
                          <a:cs typeface="Candara"/>
                        </a:rPr>
                        <a:t>Sentirsi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parte di un</a:t>
                      </a:r>
                      <a:r>
                        <a:rPr sz="1600" spc="3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gruppo;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ndara"/>
                          <a:cs typeface="Candara"/>
                        </a:rPr>
                        <a:t>Proteggere</a:t>
                      </a:r>
                      <a:r>
                        <a:rPr sz="1800" b="1" spc="-3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spc="-5" dirty="0">
                          <a:latin typeface="Candara"/>
                          <a:cs typeface="Candara"/>
                        </a:rPr>
                        <a:t>l’ambiente</a:t>
                      </a:r>
                      <a:endParaRPr sz="1800" dirty="0">
                        <a:latin typeface="Candara"/>
                        <a:cs typeface="Candar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260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5" dirty="0">
                          <a:latin typeface="Candara"/>
                          <a:cs typeface="Candara"/>
                        </a:rPr>
                        <a:t>Diffondere la convinzione che l’ambiente</a:t>
                      </a:r>
                      <a:r>
                        <a:rPr sz="1600" spc="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è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ndara"/>
                          <a:cs typeface="Candara"/>
                        </a:rPr>
                        <a:t>sacro;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  <a:p>
                      <a:pPr marL="378460" marR="72707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10" dirty="0">
                          <a:latin typeface="Candara"/>
                          <a:cs typeface="Candara"/>
                        </a:rPr>
                        <a:t>Agire concretamente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per migliorare il  proprio</a:t>
                      </a:r>
                      <a:r>
                        <a:rPr sz="1600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ambiente;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latin typeface="Candara"/>
                          <a:cs typeface="Candara"/>
                        </a:rPr>
                        <a:t>Diventare </a:t>
                      </a:r>
                      <a:r>
                        <a:rPr sz="1800" b="1" dirty="0">
                          <a:latin typeface="Candara"/>
                          <a:cs typeface="Candara"/>
                        </a:rPr>
                        <a:t>la </a:t>
                      </a:r>
                      <a:r>
                        <a:rPr sz="1800" b="1" spc="-5" dirty="0">
                          <a:latin typeface="Candara"/>
                          <a:cs typeface="Candara"/>
                        </a:rPr>
                        <a:t>persona che voglio</a:t>
                      </a:r>
                      <a:r>
                        <a:rPr sz="1800" b="1" spc="-5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spc="-5" dirty="0">
                          <a:latin typeface="Candara"/>
                          <a:cs typeface="Candara"/>
                        </a:rPr>
                        <a:t>essere</a:t>
                      </a:r>
                      <a:endParaRPr sz="1800">
                        <a:latin typeface="Candara"/>
                        <a:cs typeface="Candar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10" dirty="0">
                          <a:latin typeface="Candara"/>
                          <a:cs typeface="Candara"/>
                        </a:rPr>
                        <a:t>Soddisfare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un </a:t>
                      </a:r>
                      <a:r>
                        <a:rPr sz="1600" spc="-10" dirty="0">
                          <a:latin typeface="Candara"/>
                          <a:cs typeface="Candara"/>
                        </a:rPr>
                        <a:t>desiderio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di</a:t>
                      </a:r>
                      <a:r>
                        <a:rPr sz="1600" spc="6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auto-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ndara"/>
                          <a:cs typeface="Candara"/>
                        </a:rPr>
                        <a:t>miglioramento</a:t>
                      </a:r>
                      <a:r>
                        <a:rPr sz="1600" spc="3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continuo;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  <a:p>
                      <a:pPr marL="378460" marR="84836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5" dirty="0">
                          <a:latin typeface="Candara"/>
                          <a:cs typeface="Candara"/>
                        </a:rPr>
                        <a:t>Essere all’altezza </a:t>
                      </a:r>
                      <a:r>
                        <a:rPr sz="1600" spc="-10" dirty="0">
                          <a:latin typeface="Candara"/>
                          <a:cs typeface="Candara"/>
                        </a:rPr>
                        <a:t>della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proprio auto-  immagine</a:t>
                      </a:r>
                      <a:r>
                        <a:rPr sz="1600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600" spc="-10" dirty="0">
                          <a:latin typeface="Candara"/>
                          <a:cs typeface="Candara"/>
                        </a:rPr>
                        <a:t>ideale;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5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ndara"/>
                          <a:cs typeface="Candara"/>
                        </a:rPr>
                        <a:t>Sentirmi </a:t>
                      </a:r>
                      <a:r>
                        <a:rPr sz="1800" b="1" dirty="0">
                          <a:latin typeface="Candara"/>
                          <a:cs typeface="Candara"/>
                        </a:rPr>
                        <a:t>al</a:t>
                      </a:r>
                      <a:r>
                        <a:rPr sz="1800" b="1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spc="-5" dirty="0">
                          <a:latin typeface="Candara"/>
                          <a:cs typeface="Candara"/>
                        </a:rPr>
                        <a:t>sicuro</a:t>
                      </a:r>
                      <a:endParaRPr sz="1800">
                        <a:latin typeface="Candara"/>
                        <a:cs typeface="Candar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118745" indent="-28702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10" dirty="0">
                          <a:latin typeface="Candara"/>
                          <a:cs typeface="Candara"/>
                        </a:rPr>
                        <a:t>Convincersi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che </a:t>
                      </a:r>
                      <a:r>
                        <a:rPr sz="1600" spc="-10" dirty="0">
                          <a:latin typeface="Candara"/>
                          <a:cs typeface="Candara"/>
                        </a:rPr>
                        <a:t>quello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che hanno oggi sarà lì  anche</a:t>
                      </a:r>
                      <a:r>
                        <a:rPr sz="1600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domani;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5" dirty="0">
                          <a:latin typeface="Candara"/>
                          <a:cs typeface="Candara"/>
                        </a:rPr>
                        <a:t>Perseguire obiettivi e sogni senza</a:t>
                      </a:r>
                      <a:r>
                        <a:rPr sz="1600" spc="10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timore;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4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ndara"/>
                          <a:cs typeface="Candara"/>
                        </a:rPr>
                        <a:t>Avere </a:t>
                      </a:r>
                      <a:r>
                        <a:rPr sz="1800" b="1" spc="-5" dirty="0">
                          <a:latin typeface="Candara"/>
                          <a:cs typeface="Candara"/>
                        </a:rPr>
                        <a:t>successo nella</a:t>
                      </a:r>
                      <a:r>
                        <a:rPr sz="1800" b="1" spc="-3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spc="-5" dirty="0">
                          <a:latin typeface="Candara"/>
                          <a:cs typeface="Candara"/>
                        </a:rPr>
                        <a:t>vita</a:t>
                      </a:r>
                      <a:endParaRPr sz="1800">
                        <a:latin typeface="Candara"/>
                        <a:cs typeface="Candar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736600" indent="-28702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10" dirty="0">
                          <a:latin typeface="Candara"/>
                          <a:cs typeface="Candara"/>
                        </a:rPr>
                        <a:t>Convincersi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di </a:t>
                      </a:r>
                      <a:r>
                        <a:rPr sz="1600" spc="-10" dirty="0">
                          <a:latin typeface="Candara"/>
                          <a:cs typeface="Candara"/>
                        </a:rPr>
                        <a:t>vivere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una vita piena </a:t>
                      </a:r>
                      <a:r>
                        <a:rPr sz="1600" spc="-10" dirty="0">
                          <a:latin typeface="Candara"/>
                          <a:cs typeface="Candara"/>
                        </a:rPr>
                        <a:t>di 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significato;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  <a:p>
                      <a:pPr marL="378460" marR="68643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15" dirty="0">
                          <a:latin typeface="Candara"/>
                          <a:cs typeface="Candara"/>
                        </a:rPr>
                        <a:t>Trovare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dei </a:t>
                      </a:r>
                      <a:r>
                        <a:rPr sz="1600" spc="-10" dirty="0">
                          <a:latin typeface="Candara"/>
                          <a:cs typeface="Candara"/>
                        </a:rPr>
                        <a:t>valori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che </a:t>
                      </a:r>
                      <a:r>
                        <a:rPr sz="1600" spc="-10" dirty="0">
                          <a:latin typeface="Candara"/>
                          <a:cs typeface="Candara"/>
                        </a:rPr>
                        <a:t>vanno aldilà dei 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parametri finanziari e</a:t>
                      </a:r>
                      <a:r>
                        <a:rPr sz="1600" spc="2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socioeconomici;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2">
            <a:extLst>
              <a:ext uri="{FF2B5EF4-FFF2-40B4-BE49-F238E27FC236}">
                <a16:creationId xmlns:a16="http://schemas.microsoft.com/office/drawing/2014/main" id="{FC4202E2-4B07-4B54-B224-2D60A6A4C8E9}"/>
              </a:ext>
            </a:extLst>
          </p:cNvPr>
          <p:cNvSpPr txBox="1">
            <a:spLocks/>
          </p:cNvSpPr>
          <p:nvPr/>
        </p:nvSpPr>
        <p:spPr>
          <a:xfrm>
            <a:off x="461329" y="275081"/>
            <a:ext cx="68183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kern="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Identificazione – I motivatori emotivi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48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D4C551FF-1EF7-C349-8A92-38C46362B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408675"/>
              </p:ext>
            </p:extLst>
          </p:nvPr>
        </p:nvGraphicFramePr>
        <p:xfrm>
          <a:off x="1779270" y="1549831"/>
          <a:ext cx="8633460" cy="4277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6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Sono ispirato dal desiderio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di:</a:t>
                      </a:r>
                      <a:endParaRPr sz="1800" dirty="0">
                        <a:latin typeface="Candara"/>
                        <a:cs typeface="Candara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664845" marR="372745" indent="-2819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Le aziende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possono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sfruttare questo  motivatore aiutando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i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clienti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a:</a:t>
                      </a:r>
                      <a:endParaRPr sz="1800" dirty="0">
                        <a:latin typeface="Candara"/>
                        <a:cs typeface="Candar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dirty="0">
                          <a:latin typeface="Candara"/>
                          <a:cs typeface="Candara"/>
                        </a:rPr>
                        <a:t>Provare un </a:t>
                      </a:r>
                      <a:r>
                        <a:rPr sz="1800" b="1" spc="-5" dirty="0">
                          <a:latin typeface="Candara"/>
                          <a:cs typeface="Candara"/>
                        </a:rPr>
                        <a:t>senso </a:t>
                      </a:r>
                      <a:r>
                        <a:rPr sz="1800" b="1" dirty="0">
                          <a:latin typeface="Candara"/>
                          <a:cs typeface="Candara"/>
                        </a:rPr>
                        <a:t>di</a:t>
                      </a:r>
                      <a:r>
                        <a:rPr sz="1800" b="1" spc="-8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800" b="1" spc="-5" dirty="0">
                          <a:latin typeface="Candara"/>
                          <a:cs typeface="Candara"/>
                        </a:rPr>
                        <a:t>conquista</a:t>
                      </a:r>
                      <a:endParaRPr sz="1800">
                        <a:latin typeface="Candara"/>
                        <a:cs typeface="Candar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405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5" dirty="0">
                          <a:latin typeface="Candara"/>
                          <a:cs typeface="Candara"/>
                        </a:rPr>
                        <a:t>Raggiungere i propri</a:t>
                      </a:r>
                      <a:r>
                        <a:rPr sz="1600" spc="4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obiettivi;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800" b="1" spc="-5" dirty="0">
                          <a:latin typeface="Candara"/>
                          <a:cs typeface="Candara"/>
                        </a:rPr>
                        <a:t>Superiorità/Narcisismo</a:t>
                      </a:r>
                      <a:endParaRPr sz="1800">
                        <a:latin typeface="Candara"/>
                        <a:cs typeface="Candara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420370" indent="-28702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10" dirty="0">
                          <a:latin typeface="Candara"/>
                          <a:cs typeface="Candara"/>
                        </a:rPr>
                        <a:t>Sentirsi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unici ed apparire migliori rispetto  agli</a:t>
                      </a:r>
                      <a:r>
                        <a:rPr sz="1600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altri;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800" b="1" spc="-5" dirty="0">
                          <a:latin typeface="Candara"/>
                          <a:cs typeface="Candara"/>
                        </a:rPr>
                        <a:t>Internazionalizzazione</a:t>
                      </a:r>
                      <a:endParaRPr sz="1800">
                        <a:latin typeface="Candara"/>
                        <a:cs typeface="Candara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652780" indent="-28702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5" dirty="0">
                          <a:latin typeface="Candara"/>
                          <a:cs typeface="Candara"/>
                        </a:rPr>
                        <a:t>Entrare in contatto con Paesi e culture  differenti.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800" b="1" spc="-5" dirty="0">
                          <a:latin typeface="Candara"/>
                          <a:cs typeface="Candara"/>
                        </a:rPr>
                        <a:t>Aiutare </a:t>
                      </a:r>
                      <a:r>
                        <a:rPr sz="1800" b="1" dirty="0">
                          <a:latin typeface="Candara"/>
                          <a:cs typeface="Candara"/>
                        </a:rPr>
                        <a:t>la</a:t>
                      </a:r>
                      <a:r>
                        <a:rPr sz="1800" b="1" spc="-5" dirty="0">
                          <a:latin typeface="Candara"/>
                          <a:cs typeface="Candara"/>
                        </a:rPr>
                        <a:t> comunità</a:t>
                      </a:r>
                      <a:endParaRPr sz="1800">
                        <a:latin typeface="Candara"/>
                        <a:cs typeface="Candara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375285" indent="-28702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10" dirty="0">
                          <a:latin typeface="Candara"/>
                          <a:cs typeface="Candara"/>
                        </a:rPr>
                        <a:t>Soddisfare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il proprio senso di sostenibilità  sociale;</a:t>
                      </a:r>
                      <a:endParaRPr sz="1600">
                        <a:latin typeface="Candara"/>
                        <a:cs typeface="Candar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latin typeface="Candara"/>
                          <a:cs typeface="Candara"/>
                        </a:rPr>
                        <a:t>Compensazione</a:t>
                      </a:r>
                      <a:endParaRPr sz="1800">
                        <a:latin typeface="Candara"/>
                        <a:cs typeface="Candar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405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10" dirty="0">
                          <a:latin typeface="Candara"/>
                          <a:cs typeface="Candara"/>
                        </a:rPr>
                        <a:t>Colmare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il loro </a:t>
                      </a:r>
                      <a:r>
                        <a:rPr sz="1600" spc="-10" dirty="0">
                          <a:latin typeface="Candara"/>
                          <a:cs typeface="Candara"/>
                        </a:rPr>
                        <a:t>vuoto</a:t>
                      </a:r>
                      <a:r>
                        <a:rPr sz="1600" spc="10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interiore;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800" b="1" spc="-5" dirty="0">
                          <a:latin typeface="Candara"/>
                          <a:cs typeface="Candara"/>
                        </a:rPr>
                        <a:t>Socializzare</a:t>
                      </a:r>
                      <a:endParaRPr sz="1800">
                        <a:latin typeface="Candara"/>
                        <a:cs typeface="Candara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98425" indent="-28702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10" dirty="0">
                          <a:latin typeface="Candara"/>
                          <a:cs typeface="Candara"/>
                        </a:rPr>
                        <a:t>Soddisfare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la necessità di instaurare relazioni  con gli</a:t>
                      </a:r>
                      <a:r>
                        <a:rPr sz="1600" spc="2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altri;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800" b="1" spc="-5" dirty="0">
                          <a:latin typeface="Candara"/>
                          <a:cs typeface="Candara"/>
                        </a:rPr>
                        <a:t>Maturità</a:t>
                      </a:r>
                      <a:endParaRPr sz="1800" dirty="0">
                        <a:latin typeface="Candara"/>
                        <a:cs typeface="Candara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10" dirty="0">
                          <a:latin typeface="Candara"/>
                          <a:cs typeface="Candara"/>
                        </a:rPr>
                        <a:t>Avere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un atteggiamento più</a:t>
                      </a:r>
                      <a:r>
                        <a:rPr sz="1600" spc="8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responsabile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ndara"/>
                          <a:cs typeface="Candara"/>
                        </a:rPr>
                        <a:t>rispetto a </a:t>
                      </a:r>
                      <a:r>
                        <a:rPr sz="1600" spc="-10" dirty="0">
                          <a:latin typeface="Candara"/>
                          <a:cs typeface="Candara"/>
                        </a:rPr>
                        <a:t>quello</a:t>
                      </a:r>
                      <a:r>
                        <a:rPr sz="1600" spc="6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1600" spc="-5" dirty="0">
                          <a:latin typeface="Candara"/>
                          <a:cs typeface="Candara"/>
                        </a:rPr>
                        <a:t>attuale;</a:t>
                      </a:r>
                      <a:endParaRPr sz="1600" dirty="0">
                        <a:latin typeface="Candara"/>
                        <a:cs typeface="Candar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5">
            <a:extLst>
              <a:ext uri="{FF2B5EF4-FFF2-40B4-BE49-F238E27FC236}">
                <a16:creationId xmlns:a16="http://schemas.microsoft.com/office/drawing/2014/main" id="{4DF689B7-5A2D-8843-B409-2EA0E0531C43}"/>
              </a:ext>
            </a:extLst>
          </p:cNvPr>
          <p:cNvSpPr txBox="1"/>
          <p:nvPr/>
        </p:nvSpPr>
        <p:spPr>
          <a:xfrm>
            <a:off x="2130526" y="984131"/>
            <a:ext cx="7533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motivatori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individuati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da Magids,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Zorfas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 Leemon è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possibile aggiungerne</a:t>
            </a:r>
            <a:r>
              <a:rPr sz="1800" b="0" spc="18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altri.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C96DD213-DC40-40BA-872D-8B67A173E502}"/>
              </a:ext>
            </a:extLst>
          </p:cNvPr>
          <p:cNvSpPr txBox="1">
            <a:spLocks/>
          </p:cNvSpPr>
          <p:nvPr/>
        </p:nvSpPr>
        <p:spPr>
          <a:xfrm>
            <a:off x="461329" y="275081"/>
            <a:ext cx="68183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kern="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Identificazione – I nuovi driver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97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AF92117-2FC2-9A45-8B8C-F6BD299C9661}"/>
              </a:ext>
            </a:extLst>
          </p:cNvPr>
          <p:cNvSpPr txBox="1"/>
          <p:nvPr/>
        </p:nvSpPr>
        <p:spPr>
          <a:xfrm>
            <a:off x="543255" y="913637"/>
            <a:ext cx="10383825" cy="80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Lo sviluppo e </a:t>
            </a:r>
            <a:r>
              <a:rPr sz="1800" b="0" spc="5" dirty="0">
                <a:solidFill>
                  <a:schemeClr val="tx2"/>
                </a:solidFill>
                <a:latin typeface="Calibri Light"/>
                <a:cs typeface="Calibri Light"/>
              </a:rPr>
              <a:t>il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miglioramento delle connessioni emotive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richiede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che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l’azienda faccia  leva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su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due punti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fondamentali: la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comunicazione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ed il</a:t>
            </a:r>
            <a:r>
              <a:rPr sz="1800" b="0" spc="5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coinvolgimento</a:t>
            </a:r>
            <a:r>
              <a:rPr sz="1800" b="0" spc="-20" dirty="0">
                <a:solidFill>
                  <a:srgbClr val="990000"/>
                </a:solidFill>
                <a:latin typeface="Calibri Light"/>
                <a:cs typeface="Calibri Light"/>
              </a:rPr>
              <a:t>.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0DA3E745-662D-D844-B8D4-292426F46C81}"/>
              </a:ext>
            </a:extLst>
          </p:cNvPr>
          <p:cNvSpPr/>
          <p:nvPr/>
        </p:nvSpPr>
        <p:spPr>
          <a:xfrm>
            <a:off x="3934968" y="1873758"/>
            <a:ext cx="4535423" cy="3110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FFC401F5-5B67-624A-B602-76EF41BA2F52}"/>
              </a:ext>
            </a:extLst>
          </p:cNvPr>
          <p:cNvSpPr txBox="1"/>
          <p:nvPr/>
        </p:nvSpPr>
        <p:spPr>
          <a:xfrm>
            <a:off x="543255" y="5032396"/>
            <a:ext cx="10897108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Per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catturare il cuore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la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mente dei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consumatori ogni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campagna di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rinnovamento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del  brand deve dare priorità alla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creazione </a:t>
            </a:r>
            <a:r>
              <a:rPr sz="1800" b="0" spc="5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esperienze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significative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che intrattengano il  consumatore lungo il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suo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viaggio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conoscenza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interazione con il</a:t>
            </a:r>
            <a:r>
              <a:rPr sz="1800" b="0" spc="17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prodotto.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F10BB74-12BA-4555-9DFE-2E0611D78DF3}"/>
              </a:ext>
            </a:extLst>
          </p:cNvPr>
          <p:cNvSpPr txBox="1">
            <a:spLocks/>
          </p:cNvSpPr>
          <p:nvPr/>
        </p:nvSpPr>
        <p:spPr>
          <a:xfrm>
            <a:off x="461329" y="275081"/>
            <a:ext cx="68183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kern="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Sviluppo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84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4">
            <a:extLst>
              <a:ext uri="{FF2B5EF4-FFF2-40B4-BE49-F238E27FC236}">
                <a16:creationId xmlns:a16="http://schemas.microsoft.com/office/drawing/2014/main" id="{5C27B263-7407-E849-B88D-496A0754C0F1}"/>
              </a:ext>
            </a:extLst>
          </p:cNvPr>
          <p:cNvSpPr/>
          <p:nvPr/>
        </p:nvSpPr>
        <p:spPr>
          <a:xfrm>
            <a:off x="9869423" y="4617719"/>
            <a:ext cx="1643633" cy="1482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2">
            <a:extLst>
              <a:ext uri="{FF2B5EF4-FFF2-40B4-BE49-F238E27FC236}">
                <a16:creationId xmlns:a16="http://schemas.microsoft.com/office/drawing/2014/main" id="{59A9AB40-17B8-E143-931C-BA24BF6A6802}"/>
              </a:ext>
            </a:extLst>
          </p:cNvPr>
          <p:cNvSpPr/>
          <p:nvPr/>
        </p:nvSpPr>
        <p:spPr>
          <a:xfrm>
            <a:off x="685037" y="1145286"/>
            <a:ext cx="2540635" cy="1080770"/>
          </a:xfrm>
          <a:custGeom>
            <a:avLst/>
            <a:gdLst/>
            <a:ahLst/>
            <a:cxnLst/>
            <a:rect l="l" t="t" r="r" b="b"/>
            <a:pathLst>
              <a:path w="2540635" h="1080770">
                <a:moveTo>
                  <a:pt x="0" y="180086"/>
                </a:moveTo>
                <a:lnTo>
                  <a:pt x="6433" y="132218"/>
                </a:lnTo>
                <a:lnTo>
                  <a:pt x="24588" y="89201"/>
                </a:lnTo>
                <a:lnTo>
                  <a:pt x="52747" y="52752"/>
                </a:lnTo>
                <a:lnTo>
                  <a:pt x="89195" y="24590"/>
                </a:lnTo>
                <a:lnTo>
                  <a:pt x="132213" y="6434"/>
                </a:lnTo>
                <a:lnTo>
                  <a:pt x="180086" y="0"/>
                </a:lnTo>
                <a:lnTo>
                  <a:pt x="2360422" y="0"/>
                </a:lnTo>
                <a:lnTo>
                  <a:pt x="2408289" y="6434"/>
                </a:lnTo>
                <a:lnTo>
                  <a:pt x="2451306" y="24590"/>
                </a:lnTo>
                <a:lnTo>
                  <a:pt x="2487755" y="52752"/>
                </a:lnTo>
                <a:lnTo>
                  <a:pt x="2515917" y="89201"/>
                </a:lnTo>
                <a:lnTo>
                  <a:pt x="2534073" y="132218"/>
                </a:lnTo>
                <a:lnTo>
                  <a:pt x="2540508" y="180086"/>
                </a:lnTo>
                <a:lnTo>
                  <a:pt x="2540508" y="900429"/>
                </a:lnTo>
                <a:lnTo>
                  <a:pt x="2534073" y="948297"/>
                </a:lnTo>
                <a:lnTo>
                  <a:pt x="2515917" y="991314"/>
                </a:lnTo>
                <a:lnTo>
                  <a:pt x="2487755" y="1027763"/>
                </a:lnTo>
                <a:lnTo>
                  <a:pt x="2451306" y="1055925"/>
                </a:lnTo>
                <a:lnTo>
                  <a:pt x="2408289" y="1074081"/>
                </a:lnTo>
                <a:lnTo>
                  <a:pt x="2360422" y="1080515"/>
                </a:lnTo>
                <a:lnTo>
                  <a:pt x="180086" y="1080515"/>
                </a:lnTo>
                <a:lnTo>
                  <a:pt x="132213" y="1074081"/>
                </a:lnTo>
                <a:lnTo>
                  <a:pt x="89195" y="1055925"/>
                </a:lnTo>
                <a:lnTo>
                  <a:pt x="52747" y="1027763"/>
                </a:lnTo>
                <a:lnTo>
                  <a:pt x="24588" y="991314"/>
                </a:lnTo>
                <a:lnTo>
                  <a:pt x="6433" y="948297"/>
                </a:lnTo>
                <a:lnTo>
                  <a:pt x="0" y="900429"/>
                </a:lnTo>
                <a:lnTo>
                  <a:pt x="0" y="180086"/>
                </a:lnTo>
                <a:close/>
              </a:path>
            </a:pathLst>
          </a:custGeom>
          <a:solidFill>
            <a:schemeClr val="tx2"/>
          </a:solidFill>
          <a:ln w="19812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3">
            <a:extLst>
              <a:ext uri="{FF2B5EF4-FFF2-40B4-BE49-F238E27FC236}">
                <a16:creationId xmlns:a16="http://schemas.microsoft.com/office/drawing/2014/main" id="{39CCA291-973E-204C-AC08-4206B57D5BDE}"/>
              </a:ext>
            </a:extLst>
          </p:cNvPr>
          <p:cNvSpPr txBox="1"/>
          <p:nvPr/>
        </p:nvSpPr>
        <p:spPr>
          <a:xfrm>
            <a:off x="837082" y="1158620"/>
            <a:ext cx="2233295" cy="100203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Candara"/>
                <a:cs typeface="Candara"/>
              </a:rPr>
              <a:t>Connessione  emozionale</a:t>
            </a:r>
            <a:endParaRPr sz="3200" dirty="0">
              <a:latin typeface="Candara"/>
              <a:cs typeface="Candara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6BC4555-8D28-D04D-BF14-E2EC68EB9E42}"/>
              </a:ext>
            </a:extLst>
          </p:cNvPr>
          <p:cNvSpPr/>
          <p:nvPr/>
        </p:nvSpPr>
        <p:spPr>
          <a:xfrm>
            <a:off x="1908048" y="3648455"/>
            <a:ext cx="2369820" cy="1424940"/>
          </a:xfrm>
          <a:custGeom>
            <a:avLst/>
            <a:gdLst/>
            <a:ahLst/>
            <a:cxnLst/>
            <a:rect l="l" t="t" r="r" b="b"/>
            <a:pathLst>
              <a:path w="2369820" h="1424939">
                <a:moveTo>
                  <a:pt x="2369820" y="0"/>
                </a:moveTo>
                <a:lnTo>
                  <a:pt x="2369820" y="229616"/>
                </a:lnTo>
                <a:lnTo>
                  <a:pt x="229704" y="229616"/>
                </a:lnTo>
                <a:lnTo>
                  <a:pt x="229704" y="1424940"/>
                </a:lnTo>
                <a:lnTo>
                  <a:pt x="0" y="1424940"/>
                </a:lnTo>
                <a:lnTo>
                  <a:pt x="0" y="0"/>
                </a:lnTo>
                <a:lnTo>
                  <a:pt x="2369820" y="0"/>
                </a:lnTo>
                <a:close/>
              </a:path>
            </a:pathLst>
          </a:custGeom>
          <a:solidFill>
            <a:schemeClr val="tx2"/>
          </a:solidFill>
          <a:ln w="12192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67852E2-16AF-9B4D-ABE3-888B513B4382}"/>
              </a:ext>
            </a:extLst>
          </p:cNvPr>
          <p:cNvSpPr txBox="1"/>
          <p:nvPr/>
        </p:nvSpPr>
        <p:spPr>
          <a:xfrm>
            <a:off x="2224277" y="4109245"/>
            <a:ext cx="2002789" cy="8902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635" algn="ctr">
              <a:lnSpc>
                <a:spcPct val="91700"/>
              </a:lnSpc>
              <a:spcBef>
                <a:spcPts val="300"/>
              </a:spcBef>
            </a:pPr>
            <a:r>
              <a:rPr sz="2000" spc="-5" dirty="0">
                <a:solidFill>
                  <a:schemeClr val="tx2"/>
                </a:solidFill>
                <a:latin typeface="Candara"/>
                <a:cs typeface="Candara"/>
              </a:rPr>
              <a:t>Valorizzazione  </a:t>
            </a:r>
            <a:r>
              <a:rPr sz="2000" dirty="0">
                <a:solidFill>
                  <a:schemeClr val="tx2"/>
                </a:solidFill>
                <a:latin typeface="Candara"/>
                <a:cs typeface="Candara"/>
              </a:rPr>
              <a:t>delle emozioni</a:t>
            </a:r>
            <a:r>
              <a:rPr sz="2000" spc="-114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chemeClr val="tx2"/>
                </a:solidFill>
                <a:latin typeface="Candara"/>
                <a:cs typeface="Candara"/>
              </a:rPr>
              <a:t>dei  clienti</a:t>
            </a: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3293D073-C8B0-564C-9BA9-D8A313FCD8E9}"/>
              </a:ext>
            </a:extLst>
          </p:cNvPr>
          <p:cNvSpPr/>
          <p:nvPr/>
        </p:nvSpPr>
        <p:spPr>
          <a:xfrm>
            <a:off x="3878579" y="3000755"/>
            <a:ext cx="403860" cy="403860"/>
          </a:xfrm>
          <a:custGeom>
            <a:avLst/>
            <a:gdLst/>
            <a:ahLst/>
            <a:cxnLst/>
            <a:rect l="l" t="t" r="r" b="b"/>
            <a:pathLst>
              <a:path w="403860" h="403860">
                <a:moveTo>
                  <a:pt x="0" y="403860"/>
                </a:moveTo>
                <a:lnTo>
                  <a:pt x="403859" y="0"/>
                </a:lnTo>
                <a:lnTo>
                  <a:pt x="403859" y="403860"/>
                </a:lnTo>
                <a:lnTo>
                  <a:pt x="0" y="403860"/>
                </a:lnTo>
                <a:close/>
              </a:path>
            </a:pathLst>
          </a:custGeom>
          <a:solidFill>
            <a:schemeClr val="tx2"/>
          </a:solidFill>
          <a:ln w="12192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4764D503-56ED-DB4B-B78A-5C04A386192E}"/>
              </a:ext>
            </a:extLst>
          </p:cNvPr>
          <p:cNvSpPr/>
          <p:nvPr/>
        </p:nvSpPr>
        <p:spPr>
          <a:xfrm>
            <a:off x="4527803" y="3001010"/>
            <a:ext cx="2369820" cy="229870"/>
          </a:xfrm>
          <a:custGeom>
            <a:avLst/>
            <a:gdLst/>
            <a:ahLst/>
            <a:cxnLst/>
            <a:rect l="l" t="t" r="r" b="b"/>
            <a:pathLst>
              <a:path w="2369820" h="229870">
                <a:moveTo>
                  <a:pt x="0" y="229869"/>
                </a:moveTo>
                <a:lnTo>
                  <a:pt x="2369820" y="229869"/>
                </a:lnTo>
                <a:lnTo>
                  <a:pt x="2369820" y="0"/>
                </a:lnTo>
                <a:lnTo>
                  <a:pt x="0" y="0"/>
                </a:lnTo>
                <a:lnTo>
                  <a:pt x="0" y="229869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EA645B26-3467-F94A-B32F-88A0185C5872}"/>
              </a:ext>
            </a:extLst>
          </p:cNvPr>
          <p:cNvSpPr/>
          <p:nvPr/>
        </p:nvSpPr>
        <p:spPr>
          <a:xfrm>
            <a:off x="4527803" y="3000755"/>
            <a:ext cx="2369820" cy="1424940"/>
          </a:xfrm>
          <a:custGeom>
            <a:avLst/>
            <a:gdLst/>
            <a:ahLst/>
            <a:cxnLst/>
            <a:rect l="l" t="t" r="r" b="b"/>
            <a:pathLst>
              <a:path w="2369820" h="1424939">
                <a:moveTo>
                  <a:pt x="2369820" y="0"/>
                </a:moveTo>
                <a:lnTo>
                  <a:pt x="2369820" y="229616"/>
                </a:lnTo>
                <a:lnTo>
                  <a:pt x="229743" y="229616"/>
                </a:lnTo>
                <a:lnTo>
                  <a:pt x="229743" y="1424940"/>
                </a:lnTo>
                <a:lnTo>
                  <a:pt x="0" y="1424940"/>
                </a:lnTo>
                <a:lnTo>
                  <a:pt x="0" y="0"/>
                </a:lnTo>
                <a:lnTo>
                  <a:pt x="2369820" y="0"/>
                </a:lnTo>
                <a:close/>
              </a:path>
            </a:pathLst>
          </a:custGeom>
          <a:solidFill>
            <a:schemeClr val="tx2"/>
          </a:solidFill>
          <a:ln w="12192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FCFBC5F2-132B-CB4C-B176-D9E47E90769E}"/>
              </a:ext>
            </a:extLst>
          </p:cNvPr>
          <p:cNvSpPr txBox="1"/>
          <p:nvPr/>
        </p:nvSpPr>
        <p:spPr>
          <a:xfrm>
            <a:off x="4792726" y="3340430"/>
            <a:ext cx="2308860" cy="8909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algn="ctr">
              <a:lnSpc>
                <a:spcPct val="91800"/>
              </a:lnSpc>
              <a:spcBef>
                <a:spcPts val="300"/>
              </a:spcBef>
            </a:pPr>
            <a:r>
              <a:rPr sz="2000" dirty="0">
                <a:solidFill>
                  <a:schemeClr val="tx2"/>
                </a:solidFill>
                <a:latin typeface="Candara"/>
                <a:cs typeface="Candara"/>
              </a:rPr>
              <a:t>Condivisione </a:t>
            </a:r>
            <a:r>
              <a:rPr sz="2000" spc="-5" dirty="0">
                <a:solidFill>
                  <a:schemeClr val="tx2"/>
                </a:solidFill>
                <a:latin typeface="Candara"/>
                <a:cs typeface="Candara"/>
              </a:rPr>
              <a:t>dei</a:t>
            </a:r>
            <a:r>
              <a:rPr sz="2000" spc="-11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chemeClr val="tx2"/>
                </a:solidFill>
                <a:latin typeface="Candara"/>
                <a:cs typeface="Candara"/>
              </a:rPr>
              <a:t>loro  valori, </a:t>
            </a:r>
            <a:r>
              <a:rPr sz="2000" dirty="0">
                <a:solidFill>
                  <a:schemeClr val="tx2"/>
                </a:solidFill>
                <a:latin typeface="Candara"/>
                <a:cs typeface="Candara"/>
              </a:rPr>
              <a:t>nel </a:t>
            </a:r>
            <a:r>
              <a:rPr sz="2000" spc="-5" dirty="0">
                <a:solidFill>
                  <a:schemeClr val="tx2"/>
                </a:solidFill>
                <a:latin typeface="Candara"/>
                <a:cs typeface="Candara"/>
              </a:rPr>
              <a:t>rispetto di  </a:t>
            </a:r>
            <a:r>
              <a:rPr sz="2000" dirty="0">
                <a:solidFill>
                  <a:schemeClr val="tx2"/>
                </a:solidFill>
                <a:latin typeface="Candara"/>
                <a:cs typeface="Candara"/>
              </a:rPr>
              <a:t>quelli</a:t>
            </a:r>
            <a:r>
              <a:rPr sz="2000" spc="-3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chemeClr val="tx2"/>
                </a:solidFill>
                <a:latin typeface="Candara"/>
                <a:cs typeface="Candara"/>
              </a:rPr>
              <a:t>aziendali</a:t>
            </a:r>
            <a:endParaRPr sz="20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42CF6BA0-EABA-0744-8AF7-0BAD7FFDEB2A}"/>
              </a:ext>
            </a:extLst>
          </p:cNvPr>
          <p:cNvSpPr/>
          <p:nvPr/>
        </p:nvSpPr>
        <p:spPr>
          <a:xfrm>
            <a:off x="6498335" y="2353055"/>
            <a:ext cx="403860" cy="403860"/>
          </a:xfrm>
          <a:custGeom>
            <a:avLst/>
            <a:gdLst/>
            <a:ahLst/>
            <a:cxnLst/>
            <a:rect l="l" t="t" r="r" b="b"/>
            <a:pathLst>
              <a:path w="403860" h="403860">
                <a:moveTo>
                  <a:pt x="0" y="403860"/>
                </a:moveTo>
                <a:lnTo>
                  <a:pt x="403860" y="0"/>
                </a:lnTo>
                <a:lnTo>
                  <a:pt x="403860" y="403860"/>
                </a:lnTo>
                <a:lnTo>
                  <a:pt x="0" y="403860"/>
                </a:lnTo>
                <a:close/>
              </a:path>
            </a:pathLst>
          </a:custGeom>
          <a:solidFill>
            <a:schemeClr val="tx2"/>
          </a:solidFill>
          <a:ln w="12192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F84D58EA-DCCA-BC45-B202-1F582B6DE65C}"/>
              </a:ext>
            </a:extLst>
          </p:cNvPr>
          <p:cNvSpPr/>
          <p:nvPr/>
        </p:nvSpPr>
        <p:spPr>
          <a:xfrm>
            <a:off x="7147559" y="2353055"/>
            <a:ext cx="2369820" cy="1423670"/>
          </a:xfrm>
          <a:custGeom>
            <a:avLst/>
            <a:gdLst/>
            <a:ahLst/>
            <a:cxnLst/>
            <a:rect l="l" t="t" r="r" b="b"/>
            <a:pathLst>
              <a:path w="2369820" h="1423670">
                <a:moveTo>
                  <a:pt x="2369819" y="0"/>
                </a:moveTo>
                <a:lnTo>
                  <a:pt x="2369819" y="229362"/>
                </a:lnTo>
                <a:lnTo>
                  <a:pt x="229488" y="229362"/>
                </a:lnTo>
                <a:lnTo>
                  <a:pt x="229488" y="1423416"/>
                </a:lnTo>
                <a:lnTo>
                  <a:pt x="0" y="1423416"/>
                </a:lnTo>
                <a:lnTo>
                  <a:pt x="0" y="0"/>
                </a:lnTo>
                <a:lnTo>
                  <a:pt x="2369819" y="0"/>
                </a:lnTo>
                <a:close/>
              </a:path>
            </a:pathLst>
          </a:custGeom>
          <a:solidFill>
            <a:schemeClr val="tx2"/>
          </a:solidFill>
          <a:ln w="12192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9">
            <a:extLst>
              <a:ext uri="{FF2B5EF4-FFF2-40B4-BE49-F238E27FC236}">
                <a16:creationId xmlns:a16="http://schemas.microsoft.com/office/drawing/2014/main" id="{AC3717FA-ED99-A747-80AE-79083B2FB7C7}"/>
              </a:ext>
            </a:extLst>
          </p:cNvPr>
          <p:cNvSpPr txBox="1"/>
          <p:nvPr/>
        </p:nvSpPr>
        <p:spPr>
          <a:xfrm>
            <a:off x="7496936" y="2692095"/>
            <a:ext cx="1909445" cy="144907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3175" algn="ctr">
              <a:lnSpc>
                <a:spcPct val="91600"/>
              </a:lnSpc>
              <a:spcBef>
                <a:spcPts val="305"/>
              </a:spcBef>
            </a:pPr>
            <a:r>
              <a:rPr sz="2000" dirty="0">
                <a:solidFill>
                  <a:schemeClr val="tx2"/>
                </a:solidFill>
                <a:latin typeface="Candara"/>
                <a:cs typeface="Candara"/>
              </a:rPr>
              <a:t>Comunicazione  umana e sincera  </a:t>
            </a:r>
            <a:r>
              <a:rPr sz="2000" spc="-5" dirty="0">
                <a:solidFill>
                  <a:schemeClr val="tx2"/>
                </a:solidFill>
                <a:latin typeface="Candara"/>
                <a:cs typeface="Candara"/>
              </a:rPr>
              <a:t>per raggiungere</a:t>
            </a:r>
            <a:r>
              <a:rPr sz="2000" spc="-85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chemeClr val="tx2"/>
                </a:solidFill>
                <a:latin typeface="Candara"/>
                <a:cs typeface="Candara"/>
              </a:rPr>
              <a:t>i  </a:t>
            </a:r>
            <a:r>
              <a:rPr sz="2000" spc="-5" dirty="0">
                <a:solidFill>
                  <a:schemeClr val="tx2"/>
                </a:solidFill>
                <a:latin typeface="Candara"/>
                <a:cs typeface="Candara"/>
              </a:rPr>
              <a:t>clienti </a:t>
            </a:r>
            <a:r>
              <a:rPr sz="2000" dirty="0">
                <a:solidFill>
                  <a:schemeClr val="tx2"/>
                </a:solidFill>
                <a:latin typeface="Candara"/>
                <a:cs typeface="Candara"/>
              </a:rPr>
              <a:t>in</a:t>
            </a:r>
            <a:r>
              <a:rPr sz="2000" spc="-7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chemeClr val="tx2"/>
                </a:solidFill>
                <a:latin typeface="Candara"/>
                <a:cs typeface="Candara"/>
              </a:rPr>
              <a:t>maniera  diretta</a:t>
            </a:r>
            <a:endParaRPr sz="20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1E7D4106-0FB7-47DE-857A-F3DD1C896719}"/>
              </a:ext>
            </a:extLst>
          </p:cNvPr>
          <p:cNvSpPr txBox="1">
            <a:spLocks/>
          </p:cNvSpPr>
          <p:nvPr/>
        </p:nvSpPr>
        <p:spPr>
          <a:xfrm>
            <a:off x="461329" y="275081"/>
            <a:ext cx="68183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kern="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Sviluppo – Connessione emozionale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81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0BAADE7D-9460-584F-B5B0-B4EE0BA04D05}"/>
              </a:ext>
            </a:extLst>
          </p:cNvPr>
          <p:cNvSpPr txBox="1"/>
          <p:nvPr/>
        </p:nvSpPr>
        <p:spPr>
          <a:xfrm>
            <a:off x="568806" y="1182231"/>
            <a:ext cx="11120274" cy="44935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5080" indent="-358775">
              <a:lnSpc>
                <a:spcPct val="150100"/>
              </a:lnSpc>
              <a:spcBef>
                <a:spcPts val="100"/>
              </a:spcBef>
            </a:pPr>
            <a:r>
              <a:rPr sz="1800" b="1" i="1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«I </a:t>
            </a:r>
            <a:r>
              <a:rPr sz="1800" b="1" i="1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brand </a:t>
            </a:r>
            <a:r>
              <a:rPr sz="1800" b="1" i="1" spc="-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che </a:t>
            </a:r>
            <a:r>
              <a:rPr sz="1800" b="1" i="1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sono </a:t>
            </a:r>
            <a:r>
              <a:rPr sz="1800" b="1" i="1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in </a:t>
            </a:r>
            <a:r>
              <a:rPr sz="1800" b="1" i="1" spc="-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grado </a:t>
            </a:r>
            <a:r>
              <a:rPr sz="1800" b="1" i="1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di </a:t>
            </a:r>
            <a:r>
              <a:rPr sz="1800" b="1" i="1" spc="-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trascendere </a:t>
            </a:r>
            <a:r>
              <a:rPr sz="1800" b="1" i="1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la </a:t>
            </a:r>
            <a:r>
              <a:rPr sz="1800" b="1" i="1" spc="-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dimensione </a:t>
            </a:r>
            <a:r>
              <a:rPr sz="1800" b="1" i="1" spc="-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razionale </a:t>
            </a:r>
            <a:r>
              <a:rPr sz="1800" b="1" i="1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del proprio </a:t>
            </a:r>
            <a:r>
              <a:rPr sz="1800" b="1" i="1" spc="-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prodotto </a:t>
            </a:r>
            <a:r>
              <a:rPr sz="1800" b="1" i="1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  </a:t>
            </a:r>
            <a:r>
              <a:rPr sz="1800" b="1" i="1" spc="-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ritagliarsi</a:t>
            </a:r>
            <a:r>
              <a:rPr sz="1800" b="1" i="1" spc="-6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un</a:t>
            </a:r>
            <a:r>
              <a:rPr sz="1800" b="1" i="1" spc="-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 posto</a:t>
            </a:r>
            <a:r>
              <a:rPr sz="1800" b="1" i="1" spc="-3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1800" b="1" i="1" spc="-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nella</a:t>
            </a:r>
            <a:r>
              <a:rPr sz="1800" b="1" i="1" spc="-4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1800" b="1" i="1" spc="-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mente</a:t>
            </a:r>
            <a:r>
              <a:rPr sz="1800" b="1" i="1" spc="-4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dei</a:t>
            </a:r>
            <a:r>
              <a:rPr sz="1800" b="1" i="1" spc="-4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1800" b="1" i="1" spc="-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clienti</a:t>
            </a:r>
            <a:r>
              <a:rPr sz="1800" b="1" i="1" spc="-3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1800" b="1" i="1" spc="-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resteranno</a:t>
            </a:r>
            <a:r>
              <a:rPr sz="1800" b="1" i="1" spc="-4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1800" b="1" i="1" spc="-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rilevanti</a:t>
            </a:r>
            <a:r>
              <a:rPr sz="1800" b="1" i="1" spc="-4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1800" b="1" i="1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per</a:t>
            </a:r>
            <a:r>
              <a:rPr sz="1800" b="1" i="1" spc="-5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1800" b="1" i="1" spc="-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molto</a:t>
            </a:r>
            <a:r>
              <a:rPr sz="1800" b="1" i="1" spc="-3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1800" b="1" i="1" spc="-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tempo».</a:t>
            </a:r>
            <a:endParaRPr sz="1800" b="1" dirty="0">
              <a:solidFill>
                <a:schemeClr val="tx2">
                  <a:lumMod val="75000"/>
                </a:schemeClr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299085" marR="29209" indent="-287020" algn="just">
              <a:lnSpc>
                <a:spcPct val="150100"/>
              </a:lnSpc>
              <a:buFont typeface="Arial"/>
              <a:buChar char="•"/>
              <a:tabLst>
                <a:tab pos="299720" algn="l"/>
              </a:tabLst>
            </a:pP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Occorre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fare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appello al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lato emotivo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dei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clienti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interagire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in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modo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motivante, 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condividendo gli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stessi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valori,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mostrando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empatia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comunicando con</a:t>
            </a:r>
            <a:r>
              <a:rPr sz="1800" b="0" spc="10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umanità.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buClr>
                <a:srgbClr val="990000"/>
              </a:buClr>
              <a:buFont typeface="Arial"/>
              <a:buChar char="•"/>
            </a:pPr>
            <a:endParaRPr sz="18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299085" marR="28575" indent="-287020" algn="just">
              <a:lnSpc>
                <a:spcPct val="150000"/>
              </a:lnSpc>
              <a:spcBef>
                <a:spcPts val="1170"/>
              </a:spcBef>
              <a:buFont typeface="Arial"/>
              <a:buChar char="•"/>
              <a:tabLst>
                <a:tab pos="299720" algn="l"/>
              </a:tabLst>
            </a:pP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Poiché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il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modo </a:t>
            </a:r>
            <a:r>
              <a:rPr sz="1800" b="0" spc="5" dirty="0">
                <a:solidFill>
                  <a:schemeClr val="tx2"/>
                </a:solidFill>
                <a:latin typeface="Calibri Light"/>
                <a:cs typeface="Calibri Light"/>
              </a:rPr>
              <a:t>in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cui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un’azienda </a:t>
            </a: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fa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sentire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propri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clienti determina le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loro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opinioni  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le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loro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decisioni </a:t>
            </a:r>
            <a:r>
              <a:rPr sz="1800" b="0" spc="5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acquisto,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è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importante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stimolare le emozioni positive, </a:t>
            </a:r>
            <a:r>
              <a:rPr sz="1800" b="0" spc="-25" dirty="0">
                <a:solidFill>
                  <a:schemeClr val="tx2"/>
                </a:solidFill>
                <a:latin typeface="Calibri Light"/>
                <a:cs typeface="Calibri Light"/>
              </a:rPr>
              <a:t>l’auto- 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identificazione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il</a:t>
            </a:r>
            <a:r>
              <a:rPr sz="1800" b="0" spc="1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passaparola.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buClr>
                <a:srgbClr val="990000"/>
              </a:buClr>
              <a:buFont typeface="Arial"/>
              <a:buChar char="•"/>
            </a:pPr>
            <a:endParaRPr sz="18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90000"/>
              </a:buClr>
              <a:buFont typeface="Arial"/>
              <a:buChar char="•"/>
            </a:pPr>
            <a:endParaRPr sz="195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La</a:t>
            </a:r>
            <a:r>
              <a:rPr sz="1800" b="0" spc="13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soddisfazione</a:t>
            </a:r>
            <a:r>
              <a:rPr sz="1800" b="0" spc="13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del</a:t>
            </a:r>
            <a:r>
              <a:rPr sz="1800" b="0" spc="12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cliente,</a:t>
            </a:r>
            <a:r>
              <a:rPr sz="1800" b="0" spc="14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da</a:t>
            </a:r>
            <a:r>
              <a:rPr sz="1800" b="0" spc="13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sola,</a:t>
            </a:r>
            <a:r>
              <a:rPr sz="1800" b="0" spc="13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non</a:t>
            </a:r>
            <a:r>
              <a:rPr sz="1800" b="0" spc="13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basta</a:t>
            </a:r>
            <a:r>
              <a:rPr sz="1800" b="0" spc="13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in</a:t>
            </a:r>
            <a:r>
              <a:rPr sz="1800" b="0" spc="14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quanto</a:t>
            </a:r>
            <a:r>
              <a:rPr sz="1800" b="0" spc="13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i</a:t>
            </a:r>
            <a:r>
              <a:rPr sz="1800" b="0" spc="13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clienti</a:t>
            </a:r>
            <a:r>
              <a:rPr sz="1800" b="0" spc="12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soddisfatti</a:t>
            </a:r>
            <a:r>
              <a:rPr sz="1800" b="0" spc="13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senza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299085">
              <a:lnSpc>
                <a:spcPct val="100000"/>
              </a:lnSpc>
              <a:spcBef>
                <a:spcPts val="1085"/>
              </a:spcBef>
            </a:pP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legami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verso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il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brand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sono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solitamente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motivati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solo da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offerte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</a:t>
            </a:r>
            <a:r>
              <a:rPr sz="1800" b="0" spc="11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ricompense.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FBC316E-D9CC-496B-87F2-45093FB2DFAB}"/>
              </a:ext>
            </a:extLst>
          </p:cNvPr>
          <p:cNvSpPr txBox="1">
            <a:spLocks/>
          </p:cNvSpPr>
          <p:nvPr/>
        </p:nvSpPr>
        <p:spPr>
          <a:xfrm>
            <a:off x="461329" y="275081"/>
            <a:ext cx="68183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kern="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Sviluppo – Connessione emozionale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90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37D96874-4DC8-FB4A-97F4-ED76F4B85D7B}"/>
              </a:ext>
            </a:extLst>
          </p:cNvPr>
          <p:cNvSpPr txBox="1"/>
          <p:nvPr/>
        </p:nvSpPr>
        <p:spPr>
          <a:xfrm>
            <a:off x="2776537" y="1198371"/>
            <a:ext cx="6638925" cy="10635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6075" marR="5080" indent="-1604010">
              <a:lnSpc>
                <a:spcPct val="150100"/>
              </a:lnSpc>
              <a:spcBef>
                <a:spcPts val="100"/>
              </a:spcBef>
            </a:pPr>
            <a:r>
              <a:rPr sz="2400" b="1" i="1" spc="-15" dirty="0">
                <a:solidFill>
                  <a:schemeClr val="tx2"/>
                </a:solidFill>
                <a:latin typeface="Calibri Light"/>
                <a:cs typeface="Calibri Light"/>
              </a:rPr>
              <a:t>«La </a:t>
            </a:r>
            <a:r>
              <a:rPr sz="2400" b="1" i="1" spc="-5" dirty="0">
                <a:solidFill>
                  <a:schemeClr val="tx2"/>
                </a:solidFill>
                <a:latin typeface="Calibri Light"/>
                <a:cs typeface="Calibri Light"/>
              </a:rPr>
              <a:t>più </a:t>
            </a:r>
            <a:r>
              <a:rPr sz="2400" b="1" i="1" spc="-25" dirty="0">
                <a:solidFill>
                  <a:schemeClr val="tx2"/>
                </a:solidFill>
                <a:latin typeface="Calibri Light"/>
                <a:cs typeface="Calibri Light"/>
              </a:rPr>
              <a:t>completa piattaforma </a:t>
            </a:r>
            <a:r>
              <a:rPr sz="2400" b="1" i="1" spc="-5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sz="2400" b="1" i="1" spc="-30" dirty="0">
                <a:solidFill>
                  <a:schemeClr val="tx2"/>
                </a:solidFill>
                <a:latin typeface="Calibri Light"/>
                <a:cs typeface="Calibri Light"/>
              </a:rPr>
              <a:t>marketing </a:t>
            </a:r>
            <a:r>
              <a:rPr sz="2400" b="1" i="1" spc="-15" dirty="0">
                <a:solidFill>
                  <a:schemeClr val="tx2"/>
                </a:solidFill>
                <a:latin typeface="Calibri Light"/>
                <a:cs typeface="Calibri Light"/>
              </a:rPr>
              <a:t>multicanale  </a:t>
            </a:r>
            <a:r>
              <a:rPr sz="2400" b="1" i="1" spc="-25" dirty="0">
                <a:solidFill>
                  <a:schemeClr val="tx2"/>
                </a:solidFill>
                <a:latin typeface="Calibri Light"/>
                <a:cs typeface="Calibri Light"/>
              </a:rPr>
              <a:t>integrata, </a:t>
            </a:r>
            <a:r>
              <a:rPr sz="2400" b="1" i="1" spc="-5" dirty="0">
                <a:solidFill>
                  <a:schemeClr val="tx2"/>
                </a:solidFill>
                <a:latin typeface="Calibri Light"/>
                <a:cs typeface="Calibri Light"/>
              </a:rPr>
              <a:t>in </a:t>
            </a:r>
            <a:r>
              <a:rPr sz="2400" b="1" i="1" spc="-20" dirty="0">
                <a:solidFill>
                  <a:schemeClr val="tx2"/>
                </a:solidFill>
                <a:latin typeface="Calibri Light"/>
                <a:cs typeface="Calibri Light"/>
              </a:rPr>
              <a:t>modalità</a:t>
            </a:r>
            <a:r>
              <a:rPr sz="2400" b="1" i="1" spc="-8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2400" b="1" i="1" spc="-10" dirty="0">
                <a:solidFill>
                  <a:schemeClr val="tx2"/>
                </a:solidFill>
                <a:latin typeface="Calibri Light"/>
                <a:cs typeface="Calibri Light"/>
              </a:rPr>
              <a:t>cloud»</a:t>
            </a:r>
            <a:endParaRPr sz="2400" b="1" dirty="0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837864F3-C6D6-6348-AF80-DD21B9CE37C4}"/>
              </a:ext>
            </a:extLst>
          </p:cNvPr>
          <p:cNvSpPr txBox="1">
            <a:spLocks/>
          </p:cNvSpPr>
          <p:nvPr/>
        </p:nvSpPr>
        <p:spPr>
          <a:xfrm>
            <a:off x="1110277" y="3032505"/>
            <a:ext cx="9361843" cy="19473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800" b="0" i="0">
                <a:solidFill>
                  <a:srgbClr val="990000"/>
                </a:solidFill>
                <a:latin typeface="Calibri Light"/>
                <a:ea typeface="+mn-ea"/>
                <a:cs typeface="Calibri Ligh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51155" marR="0" lvl="0" indent="-28702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1790" algn="l"/>
                <a:tab pos="352425" algn="l"/>
              </a:tabLst>
              <a:defRPr/>
            </a:pPr>
            <a:r>
              <a:rPr kumimoji="0" lang="it-IT" sz="1800" b="0" i="0" u="none" strike="noStrike" kern="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Oracle Corporation</a:t>
            </a:r>
          </a:p>
          <a:p>
            <a:pPr marL="52069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Arial"/>
              <a:buChar char="•"/>
              <a:tabLst/>
              <a:defRPr/>
            </a:pPr>
            <a:endParaRPr kumimoji="0" lang="it-IT" sz="21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52069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990000"/>
              </a:buClr>
              <a:buSzTx/>
              <a:buFont typeface="Arial"/>
              <a:buChar char="•"/>
              <a:tabLst/>
              <a:defRPr/>
            </a:pPr>
            <a:endParaRPr kumimoji="0" lang="it-IT" sz="16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115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1790" algn="l"/>
                <a:tab pos="352425" algn="l"/>
              </a:tabLst>
              <a:defRPr/>
            </a:pPr>
            <a:r>
              <a:rPr kumimoji="0" lang="it-IT" sz="1800" b="0" i="0" u="none" strike="noStrike" kern="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Oracle </a:t>
            </a:r>
            <a:r>
              <a:rPr kumimoji="0" lang="it-IT" sz="1800" b="0" i="0" u="none" strike="noStrike" kern="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Italia</a:t>
            </a:r>
          </a:p>
          <a:p>
            <a:pPr marL="52069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990000"/>
              </a:buClr>
              <a:buSzTx/>
              <a:buFont typeface="Arial"/>
              <a:buChar char="•"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1155" marR="5080" lvl="0" indent="-28702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1790" algn="l"/>
                <a:tab pos="352425" algn="l"/>
                <a:tab pos="721995" algn="l"/>
                <a:tab pos="1376045" algn="l"/>
                <a:tab pos="2640965" algn="l"/>
                <a:tab pos="3255645" algn="l"/>
                <a:tab pos="3917315" algn="l"/>
                <a:tab pos="5314950" algn="l"/>
                <a:tab pos="6339205" algn="l"/>
                <a:tab pos="7098030" algn="l"/>
              </a:tabLst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La	</a:t>
            </a:r>
            <a:r>
              <a:rPr kumimoji="0" lang="it-IT" sz="1800" b="0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value</a:t>
            </a:r>
            <a:r>
              <a:rPr kumimoji="0" lang="it-IT" sz="180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	</a:t>
            </a:r>
            <a:r>
              <a:rPr kumimoji="0" lang="it-IT" sz="1800" b="0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pro</a:t>
            </a:r>
            <a:r>
              <a:rPr kumimoji="0" lang="it-IT" sz="1800" b="0" i="1" u="none" strike="noStrike" kern="0" cap="none" spc="1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</a:t>
            </a:r>
            <a:r>
              <a:rPr kumimoji="0" lang="it-IT" sz="1800" b="0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osit</a:t>
            </a:r>
            <a:r>
              <a:rPr kumimoji="0" lang="it-IT" sz="1800" b="0" i="1" u="none" strike="noStrike" kern="0" cap="none" spc="-1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</a:t>
            </a:r>
            <a:r>
              <a:rPr kumimoji="0" lang="it-IT" sz="1800" b="0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o</a:t>
            </a:r>
            <a:r>
              <a:rPr kumimoji="0" lang="it-IT" sz="1800" b="0" i="1" u="none" strike="noStrike" kern="0" cap="none" spc="15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:	DMP	</a:t>
            </a:r>
            <a:r>
              <a:rPr kumimoji="0" lang="it-IT" sz="1800" b="0" i="0" u="none" strike="noStrike" kern="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(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D</a:t>
            </a:r>
            <a:r>
              <a:rPr kumimoji="0" lang="it-IT" sz="1800" b="0" i="0" u="none" strike="noStrike" kern="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</a:t>
            </a:r>
            <a:r>
              <a:rPr kumimoji="0" lang="it-IT" sz="1800" b="0" i="0" u="none" strike="noStrike" kern="0" cap="none" spc="-3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	M</a:t>
            </a:r>
            <a:r>
              <a:rPr kumimoji="0" lang="it-IT" sz="1800" b="0" i="0" u="none" strike="noStrike" kern="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na</a:t>
            </a:r>
            <a:r>
              <a:rPr kumimoji="0" lang="it-IT" sz="1800" b="0" i="0" u="none" strike="noStrike" kern="0" cap="none" spc="-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g</a:t>
            </a:r>
            <a:r>
              <a:rPr kumimoji="0" lang="it-IT" sz="1800" b="0" i="0" u="none" strike="noStrike" kern="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</a:t>
            </a:r>
            <a:r>
              <a:rPr kumimoji="0" lang="it-IT" sz="1800" b="0" i="0" u="none" strike="noStrike" kern="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</a:t>
            </a:r>
            <a:r>
              <a:rPr kumimoji="0" lang="it-IT" sz="1800" b="0" i="0" u="none" strike="noStrike" kern="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</a:t>
            </a:r>
            <a:r>
              <a:rPr kumimoji="0" lang="it-IT" sz="1800" b="0" i="0" u="none" strike="noStrike" kern="0" cap="none" spc="-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t	Pl</a:t>
            </a:r>
            <a:r>
              <a:rPr kumimoji="0" lang="it-IT" sz="1800" b="0" i="0" u="none" strike="noStrike" kern="0" cap="none" spc="-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t</a:t>
            </a:r>
            <a:r>
              <a:rPr kumimoji="0" lang="it-IT" sz="1800" b="0" i="0" u="none" strike="noStrike" kern="0" cap="none" spc="-5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f</a:t>
            </a:r>
            <a:r>
              <a:rPr kumimoji="0" lang="it-IT" sz="1800" b="0" i="0" u="none" strike="noStrike" kern="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or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m)	</a:t>
            </a:r>
            <a:r>
              <a:rPr kumimoji="0" lang="it-IT" sz="1800" b="0" i="0" u="none" strike="noStrike" kern="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O</a:t>
            </a:r>
            <a:r>
              <a:rPr kumimoji="0" lang="it-IT" sz="1800" b="0" i="0" u="none" strike="noStrike" kern="0" cap="none" spc="-3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r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</a:t>
            </a:r>
            <a:r>
              <a:rPr kumimoji="0" lang="it-IT" sz="1800" b="0" i="0" u="none" strike="noStrike" kern="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c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le	M</a:t>
            </a:r>
            <a:r>
              <a:rPr kumimoji="0" lang="it-IT" sz="1800" b="0" i="0" u="none" strike="noStrike" kern="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r</a:t>
            </a:r>
            <a:r>
              <a:rPr kumimoji="0" lang="it-IT" sz="1800" b="0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k</a:t>
            </a:r>
            <a:r>
              <a:rPr kumimoji="0" lang="it-IT" sz="1800" b="0" i="0" u="none" strike="noStrike" kern="0" cap="none" spc="-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t</a:t>
            </a:r>
            <a:r>
              <a:rPr kumimoji="0" lang="it-IT" sz="1800" b="0" i="0" u="none" strike="noStrike" kern="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</a:t>
            </a:r>
            <a:r>
              <a:rPr kumimoji="0" lang="it-IT" sz="1800" b="0" i="0" u="none" strike="noStrike" kern="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g  </a:t>
            </a:r>
            <a:r>
              <a:rPr kumimoji="0" lang="it-IT" sz="1800" b="0" i="0" u="none" strike="noStrike" kern="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Automation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FD3F132-1495-4D6B-A9DC-A37A0F49969C}"/>
              </a:ext>
            </a:extLst>
          </p:cNvPr>
          <p:cNvSpPr txBox="1">
            <a:spLocks/>
          </p:cNvSpPr>
          <p:nvPr/>
        </p:nvSpPr>
        <p:spPr>
          <a:xfrm>
            <a:off x="461329" y="275081"/>
            <a:ext cx="68183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kern="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La partnership con Oracle Italia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7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19241" y="217950"/>
            <a:ext cx="3552395" cy="553943"/>
          </a:xfrm>
          <a:prstGeom prst="rect">
            <a:avLst/>
          </a:prstGeom>
          <a:noFill/>
        </p:spPr>
        <p:txBody>
          <a:bodyPr wrap="square" lIns="121867" tIns="60933" rIns="121867" bIns="60933" rtlCol="0">
            <a:spAutoFit/>
          </a:bodyPr>
          <a:lstStyle/>
          <a:p>
            <a:pPr marL="0" marR="0" lvl="0" indent="0" algn="l" defTabSz="1218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Premessa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06164434-6D81-C149-A715-9F706AA923A9}"/>
              </a:ext>
            </a:extLst>
          </p:cNvPr>
          <p:cNvSpPr txBox="1"/>
          <p:nvPr/>
        </p:nvSpPr>
        <p:spPr>
          <a:xfrm>
            <a:off x="468630" y="1028503"/>
            <a:ext cx="8781414" cy="3310522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4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0" spc="-20" dirty="0">
                <a:solidFill>
                  <a:schemeClr val="tx2"/>
                </a:solidFill>
                <a:latin typeface="Calibri Light"/>
                <a:cs typeface="Calibri Light"/>
              </a:rPr>
              <a:t>Introduzione</a:t>
            </a:r>
            <a:endParaRPr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299085" marR="5080" indent="-287020">
              <a:lnSpc>
                <a:spcPts val="3160"/>
              </a:lnSpc>
              <a:spcBef>
                <a:spcPts val="27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0" spc="-20" dirty="0">
                <a:solidFill>
                  <a:schemeClr val="tx2"/>
                </a:solidFill>
                <a:latin typeface="Calibri Light"/>
                <a:cs typeface="Calibri Light"/>
              </a:rPr>
              <a:t>Esperienza specifica </a:t>
            </a:r>
            <a:r>
              <a:rPr b="0" spc="-15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b="0" spc="-20" dirty="0">
                <a:solidFill>
                  <a:schemeClr val="tx2"/>
                </a:solidFill>
                <a:latin typeface="Calibri Light"/>
                <a:cs typeface="Calibri Light"/>
              </a:rPr>
              <a:t>Andrea </a:t>
            </a:r>
            <a:r>
              <a:rPr b="0" spc="-30" dirty="0">
                <a:solidFill>
                  <a:schemeClr val="tx2"/>
                </a:solidFill>
                <a:latin typeface="Calibri Light"/>
                <a:cs typeface="Calibri Light"/>
              </a:rPr>
              <a:t>Farinet(www.andreafarinet.eu) nell’economia </a:t>
            </a:r>
            <a:r>
              <a:rPr b="0" spc="-20" dirty="0">
                <a:solidFill>
                  <a:schemeClr val="tx2"/>
                </a:solidFill>
                <a:latin typeface="Calibri Light"/>
                <a:cs typeface="Calibri Light"/>
              </a:rPr>
              <a:t>digitale </a:t>
            </a:r>
            <a:r>
              <a:rPr b="0" spc="-15" dirty="0">
                <a:solidFill>
                  <a:schemeClr val="tx2"/>
                </a:solidFill>
                <a:latin typeface="Calibri Light"/>
                <a:cs typeface="Calibri Light"/>
              </a:rPr>
              <a:t>dal  </a:t>
            </a:r>
            <a:r>
              <a:rPr b="0" dirty="0">
                <a:solidFill>
                  <a:schemeClr val="tx2"/>
                </a:solidFill>
                <a:latin typeface="Calibri Light"/>
                <a:cs typeface="Calibri Light"/>
              </a:rPr>
              <a:t>1999</a:t>
            </a:r>
            <a:endParaRPr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0" spc="-25" dirty="0">
                <a:solidFill>
                  <a:schemeClr val="tx2"/>
                </a:solidFill>
                <a:latin typeface="Calibri Light"/>
                <a:cs typeface="Calibri Light"/>
              </a:rPr>
              <a:t>Direttore</a:t>
            </a:r>
            <a:r>
              <a:rPr b="0" spc="-6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b="0" spc="-5" dirty="0">
                <a:solidFill>
                  <a:schemeClr val="tx2"/>
                </a:solidFill>
                <a:latin typeface="Calibri Light"/>
                <a:cs typeface="Calibri Light"/>
              </a:rPr>
              <a:t>del</a:t>
            </a:r>
            <a:r>
              <a:rPr b="0" spc="-5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b="0" spc="-5" dirty="0">
                <a:solidFill>
                  <a:schemeClr val="tx2"/>
                </a:solidFill>
                <a:latin typeface="Calibri Light"/>
                <a:cs typeface="Calibri Light"/>
              </a:rPr>
              <a:t>MINB</a:t>
            </a:r>
            <a:r>
              <a:rPr b="0" spc="-6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b="0" spc="-15" dirty="0">
                <a:solidFill>
                  <a:schemeClr val="tx2"/>
                </a:solidFill>
                <a:latin typeface="Calibri Light"/>
                <a:cs typeface="Calibri Light"/>
              </a:rPr>
              <a:t>(Master</a:t>
            </a:r>
            <a:r>
              <a:rPr b="0" spc="-5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b="0" dirty="0">
                <a:solidFill>
                  <a:schemeClr val="tx2"/>
                </a:solidFill>
                <a:latin typeface="Calibri Light"/>
                <a:cs typeface="Calibri Light"/>
              </a:rPr>
              <a:t>in</a:t>
            </a:r>
            <a:r>
              <a:rPr b="0" spc="-6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b="0" spc="-20" dirty="0">
                <a:solidFill>
                  <a:schemeClr val="tx2"/>
                </a:solidFill>
                <a:latin typeface="Calibri Light"/>
                <a:cs typeface="Calibri Light"/>
              </a:rPr>
              <a:t>Internet</a:t>
            </a:r>
            <a:r>
              <a:rPr b="0" spc="-4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b="0" spc="-15" dirty="0">
                <a:solidFill>
                  <a:schemeClr val="tx2"/>
                </a:solidFill>
                <a:latin typeface="Calibri Light"/>
                <a:cs typeface="Calibri Light"/>
              </a:rPr>
              <a:t>Business)</a:t>
            </a:r>
            <a:r>
              <a:rPr b="0" spc="-5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b="0" spc="-25" dirty="0">
                <a:solidFill>
                  <a:schemeClr val="tx2"/>
                </a:solidFill>
                <a:latin typeface="Calibri Light"/>
                <a:cs typeface="Calibri Light"/>
              </a:rPr>
              <a:t>Università</a:t>
            </a:r>
            <a:r>
              <a:rPr b="0" spc="-6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b="0" spc="-15" dirty="0">
                <a:solidFill>
                  <a:schemeClr val="tx2"/>
                </a:solidFill>
                <a:latin typeface="Calibri Light"/>
                <a:cs typeface="Calibri Light"/>
              </a:rPr>
              <a:t>Bocconi</a:t>
            </a:r>
            <a:r>
              <a:rPr b="0" spc="-7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b="0" dirty="0">
                <a:solidFill>
                  <a:schemeClr val="tx2"/>
                </a:solidFill>
                <a:latin typeface="Calibri Light"/>
                <a:cs typeface="Calibri Light"/>
              </a:rPr>
              <a:t>2001</a:t>
            </a:r>
            <a:endParaRPr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0" spc="-10" dirty="0">
                <a:solidFill>
                  <a:schemeClr val="tx2"/>
                </a:solidFill>
                <a:latin typeface="Calibri Light"/>
                <a:cs typeface="Calibri Light"/>
              </a:rPr>
              <a:t>Dal </a:t>
            </a:r>
            <a:r>
              <a:rPr b="0" spc="-20" dirty="0">
                <a:solidFill>
                  <a:schemeClr val="tx2"/>
                </a:solidFill>
                <a:latin typeface="Calibri Light"/>
                <a:cs typeface="Calibri Light"/>
              </a:rPr>
              <a:t>marketing </a:t>
            </a:r>
            <a:r>
              <a:rPr b="0" dirty="0">
                <a:solidFill>
                  <a:schemeClr val="tx2"/>
                </a:solidFill>
                <a:latin typeface="Calibri Light"/>
                <a:cs typeface="Calibri Light"/>
              </a:rPr>
              <a:t>al </a:t>
            </a:r>
            <a:r>
              <a:rPr b="0" spc="-15" dirty="0">
                <a:solidFill>
                  <a:schemeClr val="tx2"/>
                </a:solidFill>
                <a:latin typeface="Calibri Light"/>
                <a:cs typeface="Calibri Light"/>
              </a:rPr>
              <a:t>socialing: </a:t>
            </a:r>
            <a:r>
              <a:rPr b="0" spc="-10" dirty="0">
                <a:solidFill>
                  <a:schemeClr val="tx2"/>
                </a:solidFill>
                <a:latin typeface="Calibri Light"/>
                <a:cs typeface="Calibri Light"/>
              </a:rPr>
              <a:t>quali</a:t>
            </a:r>
            <a:r>
              <a:rPr b="0" spc="-22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b="0" spc="-15" dirty="0">
                <a:solidFill>
                  <a:schemeClr val="tx2"/>
                </a:solidFill>
                <a:latin typeface="Calibri Light"/>
                <a:cs typeface="Calibri Light"/>
              </a:rPr>
              <a:t>riflessioni?</a:t>
            </a:r>
            <a:endParaRPr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104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0" spc="-5" dirty="0">
                <a:solidFill>
                  <a:schemeClr val="tx2"/>
                </a:solidFill>
                <a:latin typeface="Calibri Light"/>
                <a:cs typeface="Calibri Light"/>
              </a:rPr>
              <a:t>Le</a:t>
            </a:r>
            <a:r>
              <a:rPr b="0" spc="-3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b="0" spc="-15" dirty="0">
                <a:solidFill>
                  <a:schemeClr val="tx2"/>
                </a:solidFill>
                <a:latin typeface="Calibri Light"/>
                <a:cs typeface="Calibri Light"/>
              </a:rPr>
              <a:t>relazioni,</a:t>
            </a:r>
            <a:r>
              <a:rPr b="0" spc="-5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b="0" dirty="0">
                <a:solidFill>
                  <a:schemeClr val="tx2"/>
                </a:solidFill>
                <a:latin typeface="Calibri Light"/>
                <a:cs typeface="Calibri Light"/>
              </a:rPr>
              <a:t>le</a:t>
            </a:r>
            <a:r>
              <a:rPr b="0" spc="-5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b="0" spc="-20" dirty="0">
                <a:solidFill>
                  <a:schemeClr val="tx2"/>
                </a:solidFill>
                <a:latin typeface="Calibri Light"/>
                <a:cs typeface="Calibri Light"/>
              </a:rPr>
              <a:t>connessioni</a:t>
            </a:r>
            <a:r>
              <a:rPr b="0" spc="-5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b="0" spc="-15" dirty="0">
                <a:solidFill>
                  <a:schemeClr val="tx2"/>
                </a:solidFill>
                <a:latin typeface="Calibri Light"/>
                <a:cs typeface="Calibri Light"/>
              </a:rPr>
              <a:t>digitali</a:t>
            </a:r>
            <a:r>
              <a:rPr b="0" spc="-7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b="0" dirty="0">
                <a:solidFill>
                  <a:schemeClr val="tx2"/>
                </a:solidFill>
                <a:latin typeface="Calibri Light"/>
                <a:cs typeface="Calibri Light"/>
              </a:rPr>
              <a:t>e</a:t>
            </a:r>
            <a:r>
              <a:rPr b="0" spc="-3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b="0" dirty="0">
                <a:solidFill>
                  <a:schemeClr val="tx2"/>
                </a:solidFill>
                <a:latin typeface="Calibri Light"/>
                <a:cs typeface="Calibri Light"/>
              </a:rPr>
              <a:t>le</a:t>
            </a:r>
            <a:r>
              <a:rPr b="0" spc="-3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b="0" spc="-20" dirty="0">
                <a:solidFill>
                  <a:schemeClr val="tx2"/>
                </a:solidFill>
                <a:latin typeface="Calibri Light"/>
                <a:cs typeface="Calibri Light"/>
              </a:rPr>
              <a:t>connessioni</a:t>
            </a:r>
            <a:r>
              <a:rPr b="0" spc="-5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b="0" spc="-15" dirty="0">
                <a:solidFill>
                  <a:schemeClr val="tx2"/>
                </a:solidFill>
                <a:latin typeface="Calibri Light"/>
                <a:cs typeface="Calibri Light"/>
              </a:rPr>
              <a:t>emotive</a:t>
            </a:r>
            <a:endParaRPr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0" spc="-5" dirty="0">
                <a:solidFill>
                  <a:schemeClr val="tx2"/>
                </a:solidFill>
                <a:latin typeface="Calibri Light"/>
                <a:cs typeface="Calibri Light"/>
              </a:rPr>
              <a:t>La </a:t>
            </a:r>
            <a:r>
              <a:rPr b="0" spc="-20" dirty="0">
                <a:solidFill>
                  <a:schemeClr val="tx2"/>
                </a:solidFill>
                <a:latin typeface="Calibri Light"/>
                <a:cs typeface="Calibri Light"/>
              </a:rPr>
              <a:t>partnership </a:t>
            </a:r>
            <a:r>
              <a:rPr b="0" spc="-10" dirty="0">
                <a:solidFill>
                  <a:schemeClr val="tx2"/>
                </a:solidFill>
                <a:latin typeface="Calibri Light"/>
                <a:cs typeface="Calibri Light"/>
              </a:rPr>
              <a:t>con</a:t>
            </a:r>
            <a:r>
              <a:rPr b="0" spc="-13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b="0" spc="-15" dirty="0">
                <a:solidFill>
                  <a:schemeClr val="tx2"/>
                </a:solidFill>
                <a:latin typeface="Calibri Light"/>
                <a:cs typeface="Calibri Light"/>
              </a:rPr>
              <a:t>Oracle</a:t>
            </a:r>
            <a:endParaRPr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299085" marR="5715" indent="-287020">
              <a:lnSpc>
                <a:spcPts val="3160"/>
              </a:lnSpc>
              <a:spcBef>
                <a:spcPts val="2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0" spc="-10" dirty="0">
                <a:solidFill>
                  <a:schemeClr val="tx2"/>
                </a:solidFill>
                <a:latin typeface="Calibri Light"/>
                <a:cs typeface="Calibri Light"/>
              </a:rPr>
              <a:t>Le </a:t>
            </a:r>
            <a:r>
              <a:rPr b="0" spc="-20" dirty="0">
                <a:solidFill>
                  <a:schemeClr val="tx2"/>
                </a:solidFill>
                <a:latin typeface="Calibri Light"/>
                <a:cs typeface="Calibri Light"/>
              </a:rPr>
              <a:t>possibili aree </a:t>
            </a:r>
            <a:r>
              <a:rPr b="0" spc="-15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b="0" spc="-20" dirty="0">
                <a:solidFill>
                  <a:schemeClr val="tx2"/>
                </a:solidFill>
                <a:latin typeface="Calibri Light"/>
                <a:cs typeface="Calibri Light"/>
              </a:rPr>
              <a:t>collaborazione: Ruling Companies, </a:t>
            </a:r>
            <a:r>
              <a:rPr b="0" spc="-25" dirty="0">
                <a:solidFill>
                  <a:schemeClr val="tx2"/>
                </a:solidFill>
                <a:latin typeface="Calibri Light"/>
                <a:cs typeface="Calibri Light"/>
              </a:rPr>
              <a:t>European </a:t>
            </a:r>
            <a:r>
              <a:rPr b="0" spc="-20" dirty="0">
                <a:solidFill>
                  <a:schemeClr val="tx2"/>
                </a:solidFill>
                <a:latin typeface="Calibri Light"/>
                <a:cs typeface="Calibri Light"/>
              </a:rPr>
              <a:t>Socialing Forum </a:t>
            </a:r>
            <a:r>
              <a:rPr b="0" spc="-15" dirty="0">
                <a:solidFill>
                  <a:schemeClr val="tx2"/>
                </a:solidFill>
                <a:latin typeface="Calibri Light"/>
                <a:cs typeface="Calibri Light"/>
              </a:rPr>
              <a:t>2016,  </a:t>
            </a:r>
            <a:r>
              <a:rPr b="0" spc="-25" dirty="0">
                <a:solidFill>
                  <a:schemeClr val="tx2"/>
                </a:solidFill>
                <a:latin typeface="Calibri Light"/>
                <a:cs typeface="Calibri Light"/>
              </a:rPr>
              <a:t>World </a:t>
            </a:r>
            <a:r>
              <a:rPr b="0" spc="-15" dirty="0">
                <a:solidFill>
                  <a:schemeClr val="tx2"/>
                </a:solidFill>
                <a:latin typeface="Calibri Light"/>
                <a:cs typeface="Calibri Light"/>
              </a:rPr>
              <a:t>Business Forum</a:t>
            </a:r>
            <a:r>
              <a:rPr b="0" spc="-18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b="0" dirty="0">
                <a:solidFill>
                  <a:schemeClr val="tx2"/>
                </a:solidFill>
                <a:latin typeface="Calibri Light"/>
                <a:cs typeface="Calibri Light"/>
              </a:rPr>
              <a:t>2016</a:t>
            </a:r>
            <a:endParaRPr dirty="0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9B2A4DE9-C12E-DB43-85B8-DE329AB0C6A1}"/>
              </a:ext>
            </a:extLst>
          </p:cNvPr>
          <p:cNvSpPr/>
          <p:nvPr/>
        </p:nvSpPr>
        <p:spPr>
          <a:xfrm>
            <a:off x="4415346" y="4339025"/>
            <a:ext cx="3361308" cy="1685471"/>
          </a:xfrm>
          <a:prstGeom prst="rect">
            <a:avLst/>
          </a:prstGeom>
          <a:blipFill>
            <a:blip r:embed="rId2" cstate="print"/>
            <a:stretch>
              <a:fillRect r="-59184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6339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325A7D0-C604-4488-9016-F73392294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19" t="20714" r="17634" b="12381"/>
          <a:stretch/>
        </p:blipFill>
        <p:spPr>
          <a:xfrm>
            <a:off x="2258786" y="1265465"/>
            <a:ext cx="7674428" cy="45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41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AB1A75DE-7C49-FE45-B207-CE359EA991F9}"/>
              </a:ext>
            </a:extLst>
          </p:cNvPr>
          <p:cNvSpPr txBox="1"/>
          <p:nvPr/>
        </p:nvSpPr>
        <p:spPr>
          <a:xfrm>
            <a:off x="1274775" y="1621916"/>
            <a:ext cx="9926625" cy="37625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pc="-20" dirty="0">
                <a:solidFill>
                  <a:schemeClr val="tx2"/>
                </a:solidFill>
                <a:latin typeface="Calibri Light"/>
                <a:cs typeface="Calibri Light"/>
              </a:rPr>
              <a:t>Nell’ambito </a:t>
            </a:r>
            <a:r>
              <a:rPr dirty="0">
                <a:solidFill>
                  <a:schemeClr val="tx2"/>
                </a:solidFill>
                <a:latin typeface="Calibri Light"/>
                <a:cs typeface="Calibri Light"/>
              </a:rPr>
              <a:t>delle </a:t>
            </a:r>
            <a:r>
              <a:rPr spc="-10" dirty="0">
                <a:solidFill>
                  <a:schemeClr val="tx2"/>
                </a:solidFill>
                <a:latin typeface="Calibri Light"/>
                <a:cs typeface="Calibri Light"/>
              </a:rPr>
              <a:t>tecnologie </a:t>
            </a:r>
            <a:r>
              <a:rPr dirty="0">
                <a:solidFill>
                  <a:schemeClr val="tx2"/>
                </a:solidFill>
                <a:latin typeface="Calibri Light"/>
                <a:cs typeface="Calibri Light"/>
              </a:rPr>
              <a:t>funzionali allo </a:t>
            </a:r>
            <a:r>
              <a:rPr spc="-5" dirty="0">
                <a:solidFill>
                  <a:schemeClr val="tx2"/>
                </a:solidFill>
                <a:latin typeface="Calibri Light"/>
                <a:cs typeface="Calibri Light"/>
              </a:rPr>
              <a:t>sviluppo </a:t>
            </a:r>
            <a:r>
              <a:rPr dirty="0">
                <a:solidFill>
                  <a:schemeClr val="tx2"/>
                </a:solidFill>
                <a:latin typeface="Calibri Light"/>
                <a:cs typeface="Calibri Light"/>
              </a:rPr>
              <a:t>delle </a:t>
            </a:r>
            <a:r>
              <a:rPr spc="-5" dirty="0">
                <a:solidFill>
                  <a:schemeClr val="tx2"/>
                </a:solidFill>
                <a:latin typeface="Calibri Light"/>
                <a:cs typeface="Calibri Light"/>
              </a:rPr>
              <a:t>connessioni </a:t>
            </a:r>
            <a:r>
              <a:rPr spc="-10" dirty="0">
                <a:solidFill>
                  <a:schemeClr val="tx2"/>
                </a:solidFill>
                <a:latin typeface="Calibri Light"/>
                <a:cs typeface="Calibri Light"/>
              </a:rPr>
              <a:t>emotive, Oracle  fornisce </a:t>
            </a:r>
            <a:r>
              <a:rPr dirty="0">
                <a:solidFill>
                  <a:schemeClr val="tx2"/>
                </a:solidFill>
                <a:latin typeface="Calibri Light"/>
                <a:cs typeface="Calibri Light"/>
              </a:rPr>
              <a:t>un </a:t>
            </a:r>
            <a:r>
              <a:rPr spc="-5" dirty="0">
                <a:solidFill>
                  <a:schemeClr val="tx2"/>
                </a:solidFill>
                <a:latin typeface="Calibri Light"/>
                <a:cs typeface="Calibri Light"/>
              </a:rPr>
              <a:t>importante </a:t>
            </a:r>
            <a:r>
              <a:rPr spc="-10" dirty="0">
                <a:solidFill>
                  <a:schemeClr val="tx2"/>
                </a:solidFill>
                <a:latin typeface="Calibri Light"/>
                <a:cs typeface="Calibri Light"/>
              </a:rPr>
              <a:t>contributo </a:t>
            </a:r>
            <a:r>
              <a:rPr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spc="-5" dirty="0">
                <a:solidFill>
                  <a:schemeClr val="tx2"/>
                </a:solidFill>
                <a:latin typeface="Calibri Light"/>
                <a:cs typeface="Calibri Light"/>
              </a:rPr>
              <a:t>supporto </a:t>
            </a:r>
            <a:r>
              <a:rPr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spc="-10" dirty="0">
                <a:solidFill>
                  <a:schemeClr val="tx2"/>
                </a:solidFill>
                <a:latin typeface="Calibri Light"/>
                <a:cs typeface="Calibri Light"/>
              </a:rPr>
              <a:t>affiancamento </a:t>
            </a:r>
            <a:r>
              <a:rPr dirty="0">
                <a:solidFill>
                  <a:schemeClr val="tx2"/>
                </a:solidFill>
                <a:latin typeface="Calibri Light"/>
                <a:cs typeface="Calibri Light"/>
              </a:rPr>
              <a:t>per gli esperti  </a:t>
            </a:r>
            <a:r>
              <a:rPr spc="-10" dirty="0">
                <a:solidFill>
                  <a:schemeClr val="tx2"/>
                </a:solidFill>
                <a:latin typeface="Calibri Light"/>
                <a:cs typeface="Calibri Light"/>
              </a:rPr>
              <a:t>marketing </a:t>
            </a:r>
            <a:r>
              <a:rPr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spc="-5" dirty="0">
                <a:solidFill>
                  <a:schemeClr val="tx2"/>
                </a:solidFill>
                <a:latin typeface="Calibri Light"/>
                <a:cs typeface="Calibri Light"/>
              </a:rPr>
              <a:t>pubblicitari </a:t>
            </a:r>
            <a:r>
              <a:rPr dirty="0">
                <a:solidFill>
                  <a:schemeClr val="tx2"/>
                </a:solidFill>
                <a:latin typeface="Calibri Light"/>
                <a:cs typeface="Calibri Light"/>
              </a:rPr>
              <a:t>per </a:t>
            </a:r>
            <a:r>
              <a:rPr spc="-10" dirty="0">
                <a:solidFill>
                  <a:schemeClr val="tx2"/>
                </a:solidFill>
                <a:latin typeface="Calibri Light"/>
                <a:cs typeface="Calibri Light"/>
              </a:rPr>
              <a:t>creare</a:t>
            </a:r>
            <a:r>
              <a:rPr spc="3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pc="-10" dirty="0">
                <a:solidFill>
                  <a:schemeClr val="tx2"/>
                </a:solidFill>
                <a:latin typeface="Calibri Light"/>
                <a:cs typeface="Calibri Light"/>
              </a:rPr>
              <a:t>engagement.</a:t>
            </a:r>
            <a:endParaRPr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12700" marR="5080" algn="just">
              <a:lnSpc>
                <a:spcPct val="150000"/>
              </a:lnSpc>
            </a:pPr>
            <a:r>
              <a:rPr spc="-10" dirty="0">
                <a:solidFill>
                  <a:schemeClr val="tx2"/>
                </a:solidFill>
                <a:latin typeface="Calibri Light"/>
                <a:cs typeface="Calibri Light"/>
              </a:rPr>
              <a:t>Oracle Marketing </a:t>
            </a:r>
            <a:r>
              <a:rPr dirty="0">
                <a:solidFill>
                  <a:schemeClr val="tx2"/>
                </a:solidFill>
                <a:latin typeface="Calibri Light"/>
                <a:cs typeface="Calibri Light"/>
              </a:rPr>
              <a:t>Cloud è un </a:t>
            </a:r>
            <a:r>
              <a:rPr spc="-10" dirty="0">
                <a:solidFill>
                  <a:schemeClr val="tx2"/>
                </a:solidFill>
                <a:latin typeface="Calibri Light"/>
                <a:cs typeface="Calibri Light"/>
              </a:rPr>
              <a:t>sofisticato sistema </a:t>
            </a:r>
            <a:r>
              <a:rPr spc="-5" dirty="0">
                <a:solidFill>
                  <a:schemeClr val="tx2"/>
                </a:solidFill>
                <a:latin typeface="Calibri Light"/>
                <a:cs typeface="Calibri Light"/>
              </a:rPr>
              <a:t>che </a:t>
            </a:r>
            <a:r>
              <a:rPr spc="-10" dirty="0">
                <a:solidFill>
                  <a:schemeClr val="tx2"/>
                </a:solidFill>
                <a:latin typeface="Calibri Light"/>
                <a:cs typeface="Calibri Light"/>
              </a:rPr>
              <a:t>consente </a:t>
            </a:r>
            <a:r>
              <a:rPr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spc="-20" dirty="0">
                <a:solidFill>
                  <a:schemeClr val="tx2"/>
                </a:solidFill>
                <a:latin typeface="Calibri Light"/>
                <a:cs typeface="Calibri Light"/>
              </a:rPr>
              <a:t>collegare, </a:t>
            </a:r>
            <a:r>
              <a:rPr spc="-25" dirty="0">
                <a:solidFill>
                  <a:schemeClr val="tx2"/>
                </a:solidFill>
                <a:latin typeface="Calibri Light"/>
                <a:cs typeface="Calibri Light"/>
              </a:rPr>
              <a:t>clusterizzare  </a:t>
            </a:r>
            <a:r>
              <a:rPr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spc="-20" dirty="0">
                <a:solidFill>
                  <a:schemeClr val="tx2"/>
                </a:solidFill>
                <a:latin typeface="Calibri Light"/>
                <a:cs typeface="Calibri Light"/>
              </a:rPr>
              <a:t>analizzare </a:t>
            </a:r>
            <a:r>
              <a:rPr spc="-5" dirty="0">
                <a:solidFill>
                  <a:schemeClr val="tx2"/>
                </a:solidFill>
                <a:latin typeface="Calibri Light"/>
                <a:cs typeface="Calibri Light"/>
              </a:rPr>
              <a:t>dati </a:t>
            </a:r>
            <a:r>
              <a:rPr spc="-10" dirty="0">
                <a:solidFill>
                  <a:schemeClr val="tx2"/>
                </a:solidFill>
                <a:latin typeface="Calibri Light"/>
                <a:cs typeface="Calibri Light"/>
              </a:rPr>
              <a:t>rilevanti, </a:t>
            </a:r>
            <a:r>
              <a:rPr dirty="0">
                <a:solidFill>
                  <a:schemeClr val="tx2"/>
                </a:solidFill>
                <a:latin typeface="Calibri Light"/>
                <a:cs typeface="Calibri Light"/>
              </a:rPr>
              <a:t>al fine di </a:t>
            </a:r>
            <a:r>
              <a:rPr spc="-15" dirty="0">
                <a:solidFill>
                  <a:schemeClr val="tx2"/>
                </a:solidFill>
                <a:latin typeface="Calibri Light"/>
                <a:cs typeface="Calibri Light"/>
              </a:rPr>
              <a:t>ottenere </a:t>
            </a:r>
            <a:r>
              <a:rPr dirty="0">
                <a:solidFill>
                  <a:schemeClr val="tx2"/>
                </a:solidFill>
                <a:latin typeface="Calibri Light"/>
                <a:cs typeface="Calibri Light"/>
              </a:rPr>
              <a:t>una </a:t>
            </a:r>
            <a:r>
              <a:rPr spc="-5" dirty="0">
                <a:solidFill>
                  <a:schemeClr val="tx2"/>
                </a:solidFill>
                <a:latin typeface="Calibri Light"/>
                <a:cs typeface="Calibri Light"/>
              </a:rPr>
              <a:t>visione </a:t>
            </a:r>
            <a:r>
              <a:rPr dirty="0">
                <a:solidFill>
                  <a:schemeClr val="tx2"/>
                </a:solidFill>
                <a:latin typeface="Calibri Light"/>
                <a:cs typeface="Calibri Light"/>
              </a:rPr>
              <a:t>più </a:t>
            </a:r>
            <a:r>
              <a:rPr spc="-10" dirty="0">
                <a:solidFill>
                  <a:schemeClr val="tx2"/>
                </a:solidFill>
                <a:latin typeface="Calibri Light"/>
                <a:cs typeface="Calibri Light"/>
              </a:rPr>
              <a:t>completa </a:t>
            </a:r>
            <a:r>
              <a:rPr dirty="0">
                <a:solidFill>
                  <a:schemeClr val="tx2"/>
                </a:solidFill>
                <a:latin typeface="Calibri Light"/>
                <a:cs typeface="Calibri Light"/>
              </a:rPr>
              <a:t>del </a:t>
            </a:r>
            <a:r>
              <a:rPr spc="-5" dirty="0">
                <a:solidFill>
                  <a:schemeClr val="tx2"/>
                </a:solidFill>
                <a:latin typeface="Calibri Light"/>
                <a:cs typeface="Calibri Light"/>
              </a:rPr>
              <a:t>pubblico </a:t>
            </a:r>
            <a:r>
              <a:rPr dirty="0">
                <a:solidFill>
                  <a:schemeClr val="tx2"/>
                </a:solidFill>
                <a:latin typeface="Calibri Light"/>
                <a:cs typeface="Calibri Light"/>
              </a:rPr>
              <a:t>di  </a:t>
            </a:r>
            <a:r>
              <a:rPr spc="-10" dirty="0">
                <a:solidFill>
                  <a:schemeClr val="tx2"/>
                </a:solidFill>
                <a:latin typeface="Calibri Light"/>
                <a:cs typeface="Calibri Light"/>
              </a:rPr>
              <a:t>riferimento</a:t>
            </a:r>
            <a:r>
              <a:rPr spc="-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pc="-15" dirty="0">
                <a:solidFill>
                  <a:schemeClr val="tx2"/>
                </a:solidFill>
                <a:latin typeface="Calibri Light"/>
                <a:cs typeface="Calibri Light"/>
              </a:rPr>
              <a:t>dell’azienda.</a:t>
            </a:r>
            <a:endParaRPr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12700" algn="just">
              <a:spcBef>
                <a:spcPts val="1085"/>
              </a:spcBef>
            </a:pPr>
            <a:r>
              <a:rPr dirty="0">
                <a:solidFill>
                  <a:schemeClr val="tx2"/>
                </a:solidFill>
                <a:latin typeface="Calibri Light"/>
                <a:cs typeface="Calibri Light"/>
              </a:rPr>
              <a:t>I principali </a:t>
            </a:r>
            <a:r>
              <a:rPr spc="-15" dirty="0">
                <a:solidFill>
                  <a:schemeClr val="tx2"/>
                </a:solidFill>
                <a:latin typeface="Calibri Light"/>
                <a:cs typeface="Calibri Light"/>
              </a:rPr>
              <a:t>prodotti forniti </a:t>
            </a:r>
            <a:r>
              <a:rPr dirty="0">
                <a:solidFill>
                  <a:schemeClr val="tx2"/>
                </a:solidFill>
                <a:latin typeface="Calibri Light"/>
                <a:cs typeface="Calibri Light"/>
              </a:rPr>
              <a:t>da </a:t>
            </a:r>
            <a:r>
              <a:rPr spc="-10" dirty="0">
                <a:solidFill>
                  <a:schemeClr val="tx2"/>
                </a:solidFill>
                <a:latin typeface="Calibri Light"/>
                <a:cs typeface="Calibri Light"/>
              </a:rPr>
              <a:t>Oracle</a:t>
            </a:r>
            <a:r>
              <a:rPr spc="8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pc="-5" dirty="0" err="1">
                <a:solidFill>
                  <a:schemeClr val="tx2"/>
                </a:solidFill>
                <a:latin typeface="Calibri Light"/>
                <a:cs typeface="Calibri Light"/>
              </a:rPr>
              <a:t>sono</a:t>
            </a:r>
            <a:r>
              <a:rPr spc="-5" dirty="0">
                <a:solidFill>
                  <a:schemeClr val="tx2"/>
                </a:solidFill>
                <a:latin typeface="Calibri Light"/>
                <a:cs typeface="Calibri Light"/>
              </a:rPr>
              <a:t>:</a:t>
            </a:r>
            <a:endParaRPr lang="it-IT" spc="-5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298450" indent="-285750" algn="just">
              <a:spcBef>
                <a:spcPts val="1085"/>
              </a:spcBef>
              <a:buFontTx/>
              <a:buChar char="-"/>
            </a:pPr>
            <a:r>
              <a:rPr lang="it-IT" spc="-5" dirty="0" err="1">
                <a:solidFill>
                  <a:schemeClr val="tx2"/>
                </a:solidFill>
                <a:latin typeface="Calibri Light"/>
                <a:cs typeface="Calibri Light"/>
              </a:rPr>
              <a:t>Bluekai</a:t>
            </a:r>
            <a:endParaRPr lang="it-IT" spc="-5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298450" indent="-285750" algn="just">
              <a:spcBef>
                <a:spcPts val="1085"/>
              </a:spcBef>
              <a:buFontTx/>
              <a:buChar char="-"/>
            </a:pPr>
            <a:r>
              <a:rPr lang="it-IT" spc="-5" dirty="0" err="1">
                <a:solidFill>
                  <a:schemeClr val="tx2"/>
                </a:solidFill>
                <a:latin typeface="Calibri Light"/>
                <a:cs typeface="Calibri Light"/>
              </a:rPr>
              <a:t>Eloqua</a:t>
            </a:r>
            <a:endParaRPr lang="it-IT" spc="-5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298450" indent="-285750" algn="just">
              <a:spcBef>
                <a:spcPts val="1085"/>
              </a:spcBef>
              <a:buFontTx/>
              <a:buChar char="-"/>
            </a:pPr>
            <a:endParaRPr dirty="0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76E65CB6-4C94-A24F-8D5E-16E0DAE455D7}"/>
              </a:ext>
            </a:extLst>
          </p:cNvPr>
          <p:cNvSpPr txBox="1">
            <a:spLocks/>
          </p:cNvSpPr>
          <p:nvPr/>
        </p:nvSpPr>
        <p:spPr>
          <a:xfrm>
            <a:off x="369518" y="229361"/>
            <a:ext cx="542168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u="none" strike="noStrike" kern="0" cap="none" spc="-3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Sviluppo -  strumenti Oracle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27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D734BCE7-0951-124E-A98B-1099427C94E9}"/>
              </a:ext>
            </a:extLst>
          </p:cNvPr>
          <p:cNvSpPr txBox="1"/>
          <p:nvPr/>
        </p:nvSpPr>
        <p:spPr>
          <a:xfrm>
            <a:off x="1003146" y="1548070"/>
            <a:ext cx="9576105" cy="2918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50100"/>
              </a:lnSpc>
              <a:spcBef>
                <a:spcPts val="100"/>
              </a:spcBef>
            </a:pP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BlueKai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è una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grande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piattaforma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dati che consente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all’azienda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personalizzare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le  campagne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marketing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online, offline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 mobile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con informazioni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più ricche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che  riguardano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clienti</a:t>
            </a:r>
            <a:r>
              <a:rPr sz="1800" b="0" spc="4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target.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12700" marR="5080" algn="just">
              <a:lnSpc>
                <a:spcPts val="3240"/>
              </a:lnSpc>
              <a:spcBef>
                <a:spcPts val="285"/>
              </a:spcBef>
            </a:pP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La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piattaforma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possiede </a:t>
            </a:r>
            <a:r>
              <a:rPr sz="1800" b="0" spc="5" dirty="0">
                <a:solidFill>
                  <a:schemeClr val="tx2"/>
                </a:solidFill>
                <a:latin typeface="Calibri Light"/>
                <a:cs typeface="Calibri Light"/>
              </a:rPr>
              <a:t>il </a:t>
            </a: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terzo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più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grande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data marketplace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del mondo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con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oltre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4,2  miliardi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profili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clienti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livello internazionale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cui 112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milioni a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livello italiano</a:t>
            </a:r>
            <a:r>
              <a:rPr sz="1800" b="0" spc="16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.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Step: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20" dirty="0">
                <a:solidFill>
                  <a:schemeClr val="tx2"/>
                </a:solidFill>
                <a:latin typeface="Calibri Light"/>
                <a:cs typeface="Calibri Light"/>
              </a:rPr>
              <a:t>Connected</a:t>
            </a:r>
            <a:r>
              <a:rPr sz="1800" b="1" spc="-8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1" spc="-15" dirty="0">
                <a:solidFill>
                  <a:schemeClr val="tx2"/>
                </a:solidFill>
                <a:latin typeface="Calibri Light"/>
                <a:cs typeface="Calibri Light"/>
              </a:rPr>
              <a:t>data;</a:t>
            </a:r>
            <a:endParaRPr sz="1800" b="1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5" dirty="0">
                <a:solidFill>
                  <a:schemeClr val="tx2"/>
                </a:solidFill>
                <a:latin typeface="Calibri Light"/>
                <a:cs typeface="Calibri Light"/>
              </a:rPr>
              <a:t>Actionable audience</a:t>
            </a:r>
            <a:r>
              <a:rPr sz="1800" b="1" spc="-10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1" spc="-15" dirty="0">
                <a:solidFill>
                  <a:schemeClr val="tx2"/>
                </a:solidFill>
                <a:latin typeface="Calibri Light"/>
                <a:cs typeface="Calibri Light"/>
              </a:rPr>
              <a:t>profile.</a:t>
            </a:r>
            <a:endParaRPr sz="1800" b="1" dirty="0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C7E8B38E-6B8B-6E4D-80D2-11FCAB8BC64F}"/>
              </a:ext>
            </a:extLst>
          </p:cNvPr>
          <p:cNvSpPr/>
          <p:nvPr/>
        </p:nvSpPr>
        <p:spPr>
          <a:xfrm>
            <a:off x="3812286" y="3713748"/>
            <a:ext cx="4567428" cy="2180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1B925DD-BC06-F848-95BE-204348DB746C}"/>
              </a:ext>
            </a:extLst>
          </p:cNvPr>
          <p:cNvSpPr txBox="1">
            <a:spLocks/>
          </p:cNvSpPr>
          <p:nvPr/>
        </p:nvSpPr>
        <p:spPr>
          <a:xfrm>
            <a:off x="369518" y="229361"/>
            <a:ext cx="542168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u="none" strike="noStrike" kern="0" cap="none" spc="-3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Sviluppo -  strumenti Oracle: </a:t>
            </a:r>
            <a:r>
              <a:rPr kumimoji="0" lang="it-IT" sz="2800" u="none" strike="noStrike" kern="0" cap="none" spc="-3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BlueKai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90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0">
            <a:extLst>
              <a:ext uri="{FF2B5EF4-FFF2-40B4-BE49-F238E27FC236}">
                <a16:creationId xmlns:a16="http://schemas.microsoft.com/office/drawing/2014/main" id="{E49404B7-CC71-D141-8C0F-6EF4E2510B85}"/>
              </a:ext>
            </a:extLst>
          </p:cNvPr>
          <p:cNvSpPr txBox="1"/>
          <p:nvPr/>
        </p:nvSpPr>
        <p:spPr>
          <a:xfrm>
            <a:off x="729341" y="1316543"/>
            <a:ext cx="10123715" cy="293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chemeClr val="tx2"/>
                </a:solidFill>
                <a:latin typeface="Candara"/>
                <a:cs typeface="Candara"/>
              </a:rPr>
              <a:t>Step</a:t>
            </a:r>
            <a:r>
              <a:rPr sz="2200" b="1" spc="-1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sz="2200" b="1" spc="-5" dirty="0">
                <a:solidFill>
                  <a:schemeClr val="tx2"/>
                </a:solidFill>
                <a:latin typeface="Candara"/>
                <a:cs typeface="Candara"/>
              </a:rPr>
              <a:t>1</a:t>
            </a:r>
            <a:endParaRPr sz="2200" dirty="0">
              <a:solidFill>
                <a:schemeClr val="tx2"/>
              </a:solidFill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BlueKai</a:t>
            </a:r>
            <a:r>
              <a:rPr sz="1800" b="0" spc="-4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è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funzionale</a:t>
            </a:r>
            <a:r>
              <a:rPr sz="1800" b="0" spc="2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alla</a:t>
            </a:r>
            <a:r>
              <a:rPr sz="1800" b="0" spc="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1" spc="-15" dirty="0">
                <a:solidFill>
                  <a:schemeClr val="tx2"/>
                </a:solidFill>
                <a:latin typeface="Calibri Light"/>
                <a:cs typeface="Calibri Light"/>
              </a:rPr>
              <a:t>gestione</a:t>
            </a:r>
            <a:r>
              <a:rPr sz="1800" b="1" spc="-7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1" dirty="0">
                <a:solidFill>
                  <a:schemeClr val="tx2"/>
                </a:solidFill>
                <a:latin typeface="Calibri Light"/>
                <a:cs typeface="Calibri Light"/>
              </a:rPr>
              <a:t>di</a:t>
            </a:r>
            <a:r>
              <a:rPr sz="1800" b="1" spc="-4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1" spc="-5" dirty="0">
                <a:solidFill>
                  <a:schemeClr val="tx2"/>
                </a:solidFill>
                <a:latin typeface="Calibri Light"/>
                <a:cs typeface="Calibri Light"/>
              </a:rPr>
              <a:t>una</a:t>
            </a:r>
            <a:r>
              <a:rPr sz="1800" b="1" spc="-5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1" spc="-20" dirty="0">
                <a:solidFill>
                  <a:schemeClr val="tx2"/>
                </a:solidFill>
                <a:latin typeface="Calibri Light"/>
                <a:cs typeface="Calibri Light"/>
              </a:rPr>
              <a:t>ingente</a:t>
            </a:r>
            <a:r>
              <a:rPr sz="1800" b="1" spc="-6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1" spc="-20" dirty="0">
                <a:solidFill>
                  <a:schemeClr val="tx2"/>
                </a:solidFill>
                <a:latin typeface="Calibri Light"/>
                <a:cs typeface="Calibri Light"/>
              </a:rPr>
              <a:t>quantità</a:t>
            </a:r>
            <a:r>
              <a:rPr sz="1800" b="1" spc="-6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1" dirty="0">
                <a:solidFill>
                  <a:schemeClr val="tx2"/>
                </a:solidFill>
                <a:latin typeface="Calibri Light"/>
                <a:cs typeface="Calibri Light"/>
              </a:rPr>
              <a:t>di</a:t>
            </a:r>
            <a:r>
              <a:rPr sz="1800" b="1" spc="-5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1" spc="-5" dirty="0">
                <a:solidFill>
                  <a:schemeClr val="tx2"/>
                </a:solidFill>
                <a:latin typeface="Calibri Light"/>
                <a:cs typeface="Calibri Light"/>
              </a:rPr>
              <a:t>dati</a:t>
            </a:r>
            <a:r>
              <a:rPr sz="1800" b="1" spc="-6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suddivisi</a:t>
            </a:r>
            <a:r>
              <a:rPr sz="1800" b="0" spc="1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in: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8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1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chemeClr val="tx2"/>
                </a:solidFill>
                <a:latin typeface="Calibri Light"/>
                <a:cs typeface="Calibri Light"/>
              </a:rPr>
              <a:t>1° </a:t>
            </a:r>
            <a:r>
              <a:rPr sz="1800" b="1" spc="-10" dirty="0">
                <a:solidFill>
                  <a:schemeClr val="tx2"/>
                </a:solidFill>
                <a:latin typeface="Calibri Light"/>
                <a:cs typeface="Calibri Light"/>
              </a:rPr>
              <a:t>Party </a:t>
            </a:r>
            <a:r>
              <a:rPr sz="1800" b="1" spc="-15" dirty="0">
                <a:solidFill>
                  <a:schemeClr val="tx2"/>
                </a:solidFill>
                <a:latin typeface="Calibri Light"/>
                <a:cs typeface="Calibri Light"/>
              </a:rPr>
              <a:t>Data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: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dati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elementari rilevati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da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diversi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siti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web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 social</a:t>
            </a:r>
            <a:r>
              <a:rPr sz="1800" b="0" spc="3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network;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chemeClr val="tx2"/>
                </a:solidFill>
                <a:latin typeface="Calibri Light"/>
                <a:cs typeface="Calibri Light"/>
              </a:rPr>
              <a:t>2° </a:t>
            </a:r>
            <a:r>
              <a:rPr sz="1800" b="1" spc="-10" dirty="0">
                <a:solidFill>
                  <a:schemeClr val="tx2"/>
                </a:solidFill>
                <a:latin typeface="Calibri Light"/>
                <a:cs typeface="Calibri Light"/>
              </a:rPr>
              <a:t>Party </a:t>
            </a:r>
            <a:r>
              <a:rPr sz="1800" b="1" spc="-15" dirty="0">
                <a:solidFill>
                  <a:schemeClr val="tx2"/>
                </a:solidFill>
                <a:latin typeface="Calibri Light"/>
                <a:cs typeface="Calibri Light"/>
              </a:rPr>
              <a:t>Data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: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dati condivisi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con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seconde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parti ad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uso</a:t>
            </a:r>
            <a:r>
              <a:rPr sz="1800" b="0" spc="-6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privato;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355600" marR="5080" indent="-343535">
              <a:lnSpc>
                <a:spcPct val="15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  <a:tab pos="1788160" algn="l"/>
              </a:tabLst>
            </a:pPr>
            <a:r>
              <a:rPr sz="1800" b="1" spc="-10" dirty="0">
                <a:solidFill>
                  <a:schemeClr val="tx2"/>
                </a:solidFill>
                <a:latin typeface="Calibri Light"/>
                <a:cs typeface="Calibri Light"/>
              </a:rPr>
              <a:t>3°</a:t>
            </a:r>
            <a:r>
              <a:rPr sz="1800" b="1" spc="18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1" spc="-20" dirty="0">
                <a:solidFill>
                  <a:schemeClr val="tx2"/>
                </a:solidFill>
                <a:latin typeface="Calibri Light"/>
                <a:cs typeface="Calibri Light"/>
              </a:rPr>
              <a:t>Party</a:t>
            </a:r>
            <a:r>
              <a:rPr sz="1800" b="1" spc="15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1" spc="-20" dirty="0">
                <a:solidFill>
                  <a:schemeClr val="tx2"/>
                </a:solidFill>
                <a:latin typeface="Calibri Light"/>
                <a:cs typeface="Calibri Light"/>
              </a:rPr>
              <a:t>Data</a:t>
            </a: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:	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dati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messi a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disposizione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del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pubblico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Marketplace, alimentato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da 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Oracle Data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Cloud;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dirty="0">
                <a:solidFill>
                  <a:schemeClr val="tx2"/>
                </a:solidFill>
                <a:latin typeface="Calibri Light"/>
                <a:cs typeface="Calibri Light"/>
              </a:rPr>
              <a:t>4 ° </a:t>
            </a:r>
            <a:r>
              <a:rPr sz="1800" b="1" spc="-15" dirty="0">
                <a:solidFill>
                  <a:schemeClr val="tx2"/>
                </a:solidFill>
                <a:latin typeface="Calibri Light"/>
                <a:cs typeface="Calibri Light"/>
              </a:rPr>
              <a:t>Party Data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: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dati offline riportati in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forma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virtuale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grazie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Oracle</a:t>
            </a:r>
            <a:r>
              <a:rPr sz="1800" b="0" spc="3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Datalogix.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337271C-CEA9-8E4F-9A0E-673D691793BD}"/>
              </a:ext>
            </a:extLst>
          </p:cNvPr>
          <p:cNvSpPr txBox="1">
            <a:spLocks/>
          </p:cNvSpPr>
          <p:nvPr/>
        </p:nvSpPr>
        <p:spPr>
          <a:xfrm>
            <a:off x="369518" y="229361"/>
            <a:ext cx="542168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u="none" strike="noStrike" kern="0" cap="none" spc="-3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Sviluppo -  strumenti Oracle: </a:t>
            </a:r>
            <a:r>
              <a:rPr kumimoji="0" lang="it-IT" sz="2800" u="none" strike="noStrike" kern="0" cap="none" spc="-3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BlueKai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2663F1F-B90D-7B4D-BF51-C7325E3FC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58" y="4899280"/>
            <a:ext cx="56769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96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4870156D-EF01-F849-A928-3FECD9A9A71D}"/>
              </a:ext>
            </a:extLst>
          </p:cNvPr>
          <p:cNvSpPr txBox="1">
            <a:spLocks/>
          </p:cNvSpPr>
          <p:nvPr/>
        </p:nvSpPr>
        <p:spPr>
          <a:xfrm>
            <a:off x="369518" y="229361"/>
            <a:ext cx="542168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u="none" strike="noStrike" kern="0" cap="none" spc="-3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Sviluppo -  strumenti Oracle: </a:t>
            </a:r>
            <a:r>
              <a:rPr kumimoji="0" lang="it-IT" sz="2800" u="none" strike="noStrike" kern="0" cap="none" spc="-3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BlueKai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19">
            <a:extLst>
              <a:ext uri="{FF2B5EF4-FFF2-40B4-BE49-F238E27FC236}">
                <a16:creationId xmlns:a16="http://schemas.microsoft.com/office/drawing/2014/main" id="{704F099C-AC62-EA44-84AE-555365AFF3C3}"/>
              </a:ext>
            </a:extLst>
          </p:cNvPr>
          <p:cNvSpPr txBox="1"/>
          <p:nvPr/>
        </p:nvSpPr>
        <p:spPr>
          <a:xfrm>
            <a:off x="772886" y="1168011"/>
            <a:ext cx="10874828" cy="3492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chemeClr val="tx2"/>
                </a:solidFill>
                <a:latin typeface="Candara"/>
                <a:cs typeface="Candara"/>
              </a:rPr>
              <a:t>Step 2</a:t>
            </a:r>
            <a:endParaRPr sz="2200" dirty="0">
              <a:solidFill>
                <a:schemeClr val="tx2"/>
              </a:solidFill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dati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raccolti vengono utilizzati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per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costruire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un </a:t>
            </a:r>
            <a:r>
              <a:rPr sz="1800" b="1" spc="-15" dirty="0">
                <a:solidFill>
                  <a:schemeClr val="tx2"/>
                </a:solidFill>
                <a:latin typeface="Calibri Light"/>
                <a:cs typeface="Calibri Light"/>
              </a:rPr>
              <a:t>Actionable Audience</a:t>
            </a:r>
            <a:r>
              <a:rPr sz="1800" b="1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1" spc="-15" dirty="0">
                <a:solidFill>
                  <a:schemeClr val="tx2"/>
                </a:solidFill>
                <a:latin typeface="Calibri Light"/>
                <a:cs typeface="Calibri Light"/>
              </a:rPr>
              <a:t>Profile.</a:t>
            </a:r>
            <a:endParaRPr sz="1800" b="1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8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355600" marR="5715" indent="-343535">
              <a:lnSpc>
                <a:spcPct val="150100"/>
              </a:lnSpc>
              <a:spcBef>
                <a:spcPts val="1170"/>
              </a:spcBef>
              <a:buFont typeface="Arial"/>
              <a:buChar char="•"/>
              <a:tabLst>
                <a:tab pos="355600" algn="l"/>
                <a:tab pos="356235" algn="l"/>
                <a:tab pos="1489075" algn="l"/>
                <a:tab pos="2712085" algn="l"/>
                <a:tab pos="3335020" algn="l"/>
                <a:tab pos="3937635" algn="l"/>
                <a:tab pos="4284980" algn="l"/>
                <a:tab pos="5063490" algn="l"/>
                <a:tab pos="5373370" algn="l"/>
                <a:tab pos="6440170" algn="l"/>
                <a:tab pos="7746365" algn="l"/>
              </a:tabLst>
            </a:pP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Un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i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fi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ando	</a:t>
            </a:r>
            <a:r>
              <a:rPr sz="1800" b="0" spc="10" dirty="0">
                <a:solidFill>
                  <a:schemeClr val="tx2"/>
                </a:solidFill>
                <a:latin typeface="Calibri Light"/>
                <a:cs typeface="Calibri Light"/>
              </a:rPr>
              <a:t>1</a:t>
            </a:r>
            <a:r>
              <a:rPr sz="1800" b="0" spc="-25" dirty="0">
                <a:solidFill>
                  <a:schemeClr val="tx2"/>
                </a:solidFill>
                <a:latin typeface="Calibri Light"/>
                <a:cs typeface="Calibri Light"/>
              </a:rPr>
              <a:t>s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t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-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2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nd-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3</a:t>
            </a:r>
            <a:r>
              <a:rPr sz="1800" b="0" spc="-25" dirty="0">
                <a:solidFill>
                  <a:schemeClr val="tx2"/>
                </a:solidFill>
                <a:latin typeface="Calibri Light"/>
                <a:cs typeface="Calibri Light"/>
              </a:rPr>
              <a:t>r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	pa</a:t>
            </a:r>
            <a:r>
              <a:rPr sz="1800" b="0" spc="5" dirty="0">
                <a:solidFill>
                  <a:schemeClr val="tx2"/>
                </a:solidFill>
                <a:latin typeface="Calibri Light"/>
                <a:cs typeface="Calibri Light"/>
              </a:rPr>
              <a:t>r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ty	d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a</a:t>
            </a:r>
            <a:r>
              <a:rPr sz="1800" b="0" spc="-30" dirty="0">
                <a:solidFill>
                  <a:schemeClr val="tx2"/>
                </a:solidFill>
                <a:latin typeface="Calibri Light"/>
                <a:cs typeface="Calibri Light"/>
              </a:rPr>
              <a:t>t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a,	g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l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i	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esper</a:t>
            </a:r>
            <a:r>
              <a:rPr sz="1800" b="0" spc="5" dirty="0">
                <a:solidFill>
                  <a:schemeClr val="tx2"/>
                </a:solidFill>
                <a:latin typeface="Calibri Light"/>
                <a:cs typeface="Calibri Light"/>
              </a:rPr>
              <a:t>t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i	di	m</a:t>
            </a:r>
            <a:r>
              <a:rPr sz="1800" b="0" spc="5" dirty="0">
                <a:solidFill>
                  <a:schemeClr val="tx2"/>
                </a:solidFill>
                <a:latin typeface="Calibri Light"/>
                <a:cs typeface="Calibri Light"/>
              </a:rPr>
              <a:t>a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r</a:t>
            </a:r>
            <a:r>
              <a:rPr sz="1800" b="0" spc="-60" dirty="0">
                <a:solidFill>
                  <a:schemeClr val="tx2"/>
                </a:solidFill>
                <a:latin typeface="Calibri Light"/>
                <a:cs typeface="Calibri Light"/>
              </a:rPr>
              <a:t>k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e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t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i</a:t>
            </a:r>
            <a:r>
              <a:rPr sz="1800" b="0" spc="10" dirty="0">
                <a:solidFill>
                  <a:schemeClr val="tx2"/>
                </a:solidFill>
                <a:latin typeface="Calibri Light"/>
                <a:cs typeface="Calibri Light"/>
              </a:rPr>
              <a:t>n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g	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o</a:t>
            </a:r>
            <a:r>
              <a:rPr sz="1800" b="0" spc="-30" dirty="0">
                <a:solidFill>
                  <a:schemeClr val="tx2"/>
                </a:solidFill>
                <a:latin typeface="Calibri Light"/>
                <a:cs typeface="Calibri Light"/>
              </a:rPr>
              <a:t>s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truis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c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on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o	un  </a:t>
            </a:r>
            <a:r>
              <a:rPr sz="1800" b="1" spc="-15" dirty="0">
                <a:solidFill>
                  <a:schemeClr val="tx2"/>
                </a:solidFill>
                <a:latin typeface="Calibri Light"/>
                <a:cs typeface="Calibri Light"/>
              </a:rPr>
              <a:t>audience profile</a:t>
            </a:r>
            <a:r>
              <a:rPr sz="1800" b="1" spc="-10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1" spc="-15" dirty="0">
                <a:solidFill>
                  <a:schemeClr val="tx2"/>
                </a:solidFill>
                <a:latin typeface="Calibri Light"/>
                <a:cs typeface="Calibri Light"/>
              </a:rPr>
              <a:t>anonimo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;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355600" marR="5080" indent="-343535">
              <a:lnSpc>
                <a:spcPct val="15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Attraverso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canali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dispositivi online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offline connessi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ai social,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Oracle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DMP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attiva 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gli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audience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data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per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utilizzarli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nella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pubblicità digitale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delle aziende</a:t>
            </a:r>
            <a:r>
              <a:rPr sz="1800" b="0" spc="12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clienti;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Questo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aiuta il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traffico verso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loro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siti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web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finalizzati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alla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conversione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dei</a:t>
            </a:r>
            <a:r>
              <a:rPr sz="1800" b="0" spc="15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clienti;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351155" indent="-33909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351155" algn="l"/>
                <a:tab pos="351790" algn="l"/>
              </a:tabLst>
            </a:pP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BlueKai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da’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significato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dati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 vi associa nomi,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recapiti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telefonici,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email</a:t>
            </a:r>
            <a:r>
              <a:rPr sz="1800" b="0" spc="10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etc.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7CC53324-8FAF-4B47-949B-B935A10A7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358" y="5156214"/>
            <a:ext cx="5511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60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1A7BD88-A360-7745-9ADE-017236D8618B}"/>
              </a:ext>
            </a:extLst>
          </p:cNvPr>
          <p:cNvSpPr txBox="1">
            <a:spLocks/>
          </p:cNvSpPr>
          <p:nvPr/>
        </p:nvSpPr>
        <p:spPr>
          <a:xfrm>
            <a:off x="369518" y="229361"/>
            <a:ext cx="542168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u="none" strike="noStrike" kern="0" cap="none" spc="-3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Sviluppo -  strumenti Oracle: </a:t>
            </a:r>
            <a:r>
              <a:rPr kumimoji="0" lang="it-IT" sz="2800" u="none" strike="noStrike" kern="0" cap="none" spc="-3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Eloqua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B10022BB-75E1-4041-8BE5-0AE2AB1D5575}"/>
              </a:ext>
            </a:extLst>
          </p:cNvPr>
          <p:cNvSpPr txBox="1"/>
          <p:nvPr/>
        </p:nvSpPr>
        <p:spPr>
          <a:xfrm>
            <a:off x="1003147" y="1547716"/>
            <a:ext cx="10185705" cy="37625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Oracle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Eloqua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è un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software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che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consente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agli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esperti </a:t>
            </a:r>
            <a:r>
              <a:rPr sz="1800" b="0" spc="5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marketing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pianificare ed  eseguire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campagne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automatiche,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offrendo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allo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stesso tempo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una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customer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experience 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personalizzata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per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ogni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prospect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in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ogni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canale, come e-mail,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display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search, video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  mobile.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</a:pP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Eloqua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permette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ingaggiare il pubblico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giusto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al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momento giusto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 di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tenere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traccia 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dei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risultati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ottenuti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tramite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le campagne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di</a:t>
            </a:r>
            <a:r>
              <a:rPr sz="1800" b="0" spc="6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marketing.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Step: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20" dirty="0">
                <a:solidFill>
                  <a:schemeClr val="tx2"/>
                </a:solidFill>
                <a:latin typeface="Calibri Light"/>
                <a:cs typeface="Calibri Light"/>
              </a:rPr>
              <a:t>Intelligent</a:t>
            </a:r>
            <a:r>
              <a:rPr sz="1800" b="1" spc="-5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1" spc="-25" dirty="0">
                <a:solidFill>
                  <a:schemeClr val="tx2"/>
                </a:solidFill>
                <a:latin typeface="Calibri Light"/>
                <a:cs typeface="Calibri Light"/>
              </a:rPr>
              <a:t>Orchestration;</a:t>
            </a:r>
            <a:endParaRPr sz="1800" b="1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5" dirty="0">
                <a:solidFill>
                  <a:schemeClr val="tx2"/>
                </a:solidFill>
                <a:latin typeface="Calibri Light"/>
                <a:cs typeface="Calibri Light"/>
              </a:rPr>
              <a:t>Digital experience</a:t>
            </a:r>
            <a:r>
              <a:rPr sz="1800" b="1" spc="-10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1" spc="-20" dirty="0">
                <a:solidFill>
                  <a:schemeClr val="tx2"/>
                </a:solidFill>
                <a:latin typeface="Calibri Light"/>
                <a:cs typeface="Calibri Light"/>
              </a:rPr>
              <a:t>management;</a:t>
            </a:r>
            <a:endParaRPr sz="1800" b="1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20" dirty="0">
                <a:solidFill>
                  <a:schemeClr val="tx2"/>
                </a:solidFill>
                <a:latin typeface="Calibri Light"/>
                <a:cs typeface="Calibri Light"/>
              </a:rPr>
              <a:t>Optimization </a:t>
            </a:r>
            <a:r>
              <a:rPr sz="1800" b="1" dirty="0">
                <a:solidFill>
                  <a:schemeClr val="tx2"/>
                </a:solidFill>
                <a:latin typeface="Calibri Light"/>
                <a:cs typeface="Calibri Light"/>
              </a:rPr>
              <a:t>&amp;</a:t>
            </a:r>
            <a:r>
              <a:rPr sz="1800" b="1" spc="-7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1" spc="-15" dirty="0">
                <a:solidFill>
                  <a:schemeClr val="tx2"/>
                </a:solidFill>
                <a:latin typeface="Calibri Light"/>
                <a:cs typeface="Calibri Light"/>
              </a:rPr>
              <a:t>Insights.</a:t>
            </a:r>
            <a:endParaRPr sz="1800" b="1" dirty="0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61697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4DB06CA-63BB-594C-BD3E-DE3F6A5D506C}"/>
              </a:ext>
            </a:extLst>
          </p:cNvPr>
          <p:cNvSpPr/>
          <p:nvPr/>
        </p:nvSpPr>
        <p:spPr>
          <a:xfrm>
            <a:off x="996043" y="1065316"/>
            <a:ext cx="10335986" cy="3927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>
              <a:lnSpc>
                <a:spcPct val="100000"/>
              </a:lnSpc>
              <a:spcBef>
                <a:spcPts val="95"/>
              </a:spcBef>
            </a:pPr>
            <a:r>
              <a:rPr lang="it-IT" sz="2200" b="1" spc="-5" dirty="0" err="1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Step</a:t>
            </a:r>
            <a:r>
              <a:rPr lang="it-IT" sz="2200" b="1" spc="-5" dirty="0">
                <a:solidFill>
                  <a:schemeClr val="tx2">
                    <a:lumMod val="75000"/>
                  </a:schemeClr>
                </a:solidFill>
                <a:latin typeface="Candara"/>
                <a:cs typeface="Candara"/>
              </a:rPr>
              <a:t> 3</a:t>
            </a:r>
            <a:endParaRPr lang="it-IT" sz="2200" dirty="0">
              <a:solidFill>
                <a:schemeClr val="tx2">
                  <a:lumMod val="75000"/>
                </a:schemeClr>
              </a:solidFill>
              <a:latin typeface="Candara"/>
              <a:cs typeface="Candara"/>
            </a:endParaRPr>
          </a:p>
          <a:p>
            <a:pPr marL="12700" marR="5080">
              <a:lnSpc>
                <a:spcPct val="150000"/>
              </a:lnSpc>
              <a:spcBef>
                <a:spcPts val="1500"/>
              </a:spcBef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Una </a:t>
            </a:r>
            <a:r>
              <a:rPr lang="it-IT" spc="-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volta convertito </a:t>
            </a:r>
            <a:r>
              <a:rPr lang="it-IT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il </a:t>
            </a:r>
            <a:r>
              <a:rPr lang="it-IT" spc="-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cliente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 </a:t>
            </a:r>
            <a:r>
              <a:rPr lang="it-IT" spc="-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condivise </a:t>
            </a:r>
            <a:r>
              <a:rPr lang="it-IT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le sue </a:t>
            </a:r>
            <a:r>
              <a:rPr lang="it-IT" spc="-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informazioni </a:t>
            </a:r>
            <a:r>
              <a:rPr lang="it-IT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di </a:t>
            </a:r>
            <a:r>
              <a:rPr lang="it-IT" spc="-2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contatto, </a:t>
            </a:r>
            <a:r>
              <a:rPr lang="it-IT" spc="-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diventa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un  </a:t>
            </a:r>
            <a:r>
              <a:rPr lang="it-IT" spc="-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profilo </a:t>
            </a:r>
            <a:r>
              <a:rPr lang="it-IT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noto all'interno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del </a:t>
            </a:r>
            <a:r>
              <a:rPr lang="it-IT" spc="-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Marketing </a:t>
            </a:r>
            <a:r>
              <a:rPr lang="it-IT" spc="-5" dirty="0" err="1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Cloud</a:t>
            </a:r>
            <a:r>
              <a:rPr lang="it-IT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per </a:t>
            </a:r>
            <a:r>
              <a:rPr lang="it-IT" spc="-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l'orchestrazione</a:t>
            </a:r>
            <a:r>
              <a:rPr lang="it-IT" spc="5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it-IT" spc="-2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intelligente.</a:t>
            </a:r>
            <a:endParaRPr lang="it-IT" dirty="0">
              <a:solidFill>
                <a:schemeClr val="tx2">
                  <a:lumMod val="75000"/>
                </a:schemeClr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lang="it-IT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it-IT" sz="195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it-IT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Gli </a:t>
            </a:r>
            <a:r>
              <a:rPr lang="it-IT" spc="-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addetti </a:t>
            </a:r>
            <a:r>
              <a:rPr lang="it-IT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coordinano le </a:t>
            </a:r>
            <a:r>
              <a:rPr lang="it-IT" spc="-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interazioni </a:t>
            </a:r>
            <a:r>
              <a:rPr lang="it-IT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con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i </a:t>
            </a:r>
            <a:r>
              <a:rPr lang="it-IT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clienti </a:t>
            </a:r>
            <a:r>
              <a:rPr lang="it-IT" spc="-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attraverso </a:t>
            </a:r>
            <a:r>
              <a:rPr lang="it-IT" spc="-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tutti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i</a:t>
            </a:r>
            <a:r>
              <a:rPr lang="it-IT" spc="12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it-IT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canali;</a:t>
            </a:r>
            <a:endParaRPr lang="it-IT" dirty="0">
              <a:solidFill>
                <a:schemeClr val="tx2">
                  <a:lumMod val="75000"/>
                </a:schemeClr>
              </a:solidFill>
              <a:latin typeface="Calibri Light"/>
              <a:cs typeface="Calibri Light"/>
            </a:endParaRPr>
          </a:p>
          <a:p>
            <a:pPr marL="355600" marR="5080" indent="-343535">
              <a:lnSpc>
                <a:spcPct val="15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it-IT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Gli </a:t>
            </a:r>
            <a:r>
              <a:rPr lang="it-IT" spc="-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utenti </a:t>
            </a:r>
            <a:r>
              <a:rPr lang="it-IT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utilizzano </a:t>
            </a:r>
            <a:r>
              <a:rPr lang="it-IT" b="1" spc="-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Oracle </a:t>
            </a:r>
            <a:r>
              <a:rPr lang="it-IT" b="1" spc="-30" dirty="0" err="1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Responsys</a:t>
            </a:r>
            <a:r>
              <a:rPr lang="it-IT" spc="-3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, </a:t>
            </a:r>
            <a:r>
              <a:rPr lang="it-IT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che </a:t>
            </a:r>
            <a:r>
              <a:rPr lang="it-IT" spc="-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alimenta </a:t>
            </a:r>
            <a:r>
              <a:rPr lang="it-IT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le </a:t>
            </a:r>
            <a:r>
              <a:rPr lang="it-IT" spc="-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interazioni </a:t>
            </a:r>
            <a:r>
              <a:rPr lang="it-IT" spc="-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attraverso </a:t>
            </a:r>
            <a:r>
              <a:rPr lang="it-IT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canali  come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e-mail , SMS, e </a:t>
            </a:r>
            <a:r>
              <a:rPr lang="it-IT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altre </a:t>
            </a:r>
            <a:r>
              <a:rPr lang="it-IT" spc="-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aree</a:t>
            </a:r>
            <a:r>
              <a:rPr lang="it-IT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it-IT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commerciali;</a:t>
            </a:r>
            <a:endParaRPr lang="it-IT" dirty="0">
              <a:solidFill>
                <a:schemeClr val="tx2">
                  <a:lumMod val="75000"/>
                </a:schemeClr>
              </a:solidFill>
              <a:latin typeface="Calibri Light"/>
              <a:cs typeface="Calibri Light"/>
            </a:endParaRPr>
          </a:p>
          <a:p>
            <a:pPr marL="355600" marR="6350" indent="-343535">
              <a:lnSpc>
                <a:spcPct val="15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  <a:tab pos="6507480" algn="l"/>
              </a:tabLst>
            </a:pPr>
            <a:r>
              <a:rPr lang="it-IT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Disponendo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di </a:t>
            </a:r>
            <a:r>
              <a:rPr lang="it-IT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un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hub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 per </a:t>
            </a:r>
            <a:r>
              <a:rPr lang="it-IT" spc="-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orchestrare </a:t>
            </a:r>
            <a:r>
              <a:rPr lang="it-IT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le </a:t>
            </a:r>
            <a:r>
              <a:rPr lang="it-IT" spc="-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interazioni 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dei </a:t>
            </a:r>
            <a:r>
              <a:rPr lang="it-IT" spc="16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it-IT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team,</a:t>
            </a:r>
            <a:r>
              <a:rPr lang="it-IT" spc="10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it-IT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gli	esperti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possono  </a:t>
            </a:r>
            <a:r>
              <a:rPr lang="it-IT" spc="-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rimuovere </a:t>
            </a:r>
            <a:r>
              <a:rPr lang="it-IT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silos </a:t>
            </a:r>
            <a:r>
              <a:rPr lang="it-IT" spc="-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interni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 </a:t>
            </a:r>
            <a:r>
              <a:rPr lang="it-IT" spc="-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offrire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una </a:t>
            </a:r>
            <a:r>
              <a:rPr lang="it-IT" spc="-10" dirty="0" err="1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customer</a:t>
            </a:r>
            <a:r>
              <a:rPr lang="it-IT" spc="-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it-IT" spc="-5" dirty="0" err="1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experience</a:t>
            </a:r>
            <a:r>
              <a:rPr lang="it-IT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più</a:t>
            </a:r>
            <a:r>
              <a:rPr lang="it-IT" spc="114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it-IT" spc="-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coerente.</a:t>
            </a:r>
            <a:endParaRPr lang="it-IT" dirty="0">
              <a:solidFill>
                <a:schemeClr val="tx2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3572F2F-5026-8C41-9C40-87CD103F9ABB}"/>
              </a:ext>
            </a:extLst>
          </p:cNvPr>
          <p:cNvSpPr txBox="1">
            <a:spLocks/>
          </p:cNvSpPr>
          <p:nvPr/>
        </p:nvSpPr>
        <p:spPr>
          <a:xfrm>
            <a:off x="369518" y="229361"/>
            <a:ext cx="542168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u="none" strike="noStrike" kern="0" cap="none" spc="-3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Sviluppo -  strumenti Oracle: </a:t>
            </a:r>
            <a:r>
              <a:rPr kumimoji="0" lang="it-IT" sz="2800" u="none" strike="noStrike" kern="0" cap="none" spc="-3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Eloqua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01DA78F-F2F5-8B43-A3D1-23772B0D8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170" y="5193030"/>
            <a:ext cx="5448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12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A352415-1D65-EF4B-8317-56443DB35195}"/>
              </a:ext>
            </a:extLst>
          </p:cNvPr>
          <p:cNvSpPr/>
          <p:nvPr/>
        </p:nvSpPr>
        <p:spPr>
          <a:xfrm>
            <a:off x="740772" y="1292449"/>
            <a:ext cx="10710455" cy="3931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70">
              <a:lnSpc>
                <a:spcPct val="100000"/>
              </a:lnSpc>
              <a:spcBef>
                <a:spcPts val="95"/>
              </a:spcBef>
            </a:pPr>
            <a:r>
              <a:rPr lang="it-IT" sz="2200" b="1" spc="-5" dirty="0" err="1">
                <a:solidFill>
                  <a:schemeClr val="tx2"/>
                </a:solidFill>
                <a:latin typeface="Candara"/>
                <a:cs typeface="Candara"/>
              </a:rPr>
              <a:t>Step</a:t>
            </a:r>
            <a:r>
              <a:rPr lang="it-IT" sz="2200" b="1" spc="-5" dirty="0">
                <a:solidFill>
                  <a:schemeClr val="tx2"/>
                </a:solidFill>
                <a:latin typeface="Candara"/>
                <a:cs typeface="Candara"/>
              </a:rPr>
              <a:t> 4</a:t>
            </a:r>
            <a:endParaRPr lang="it-IT" sz="2200" dirty="0">
              <a:solidFill>
                <a:schemeClr val="tx2"/>
              </a:solidFill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it-IT" sz="21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it-IT" b="1" spc="-15" dirty="0" err="1">
                <a:solidFill>
                  <a:schemeClr val="tx2"/>
                </a:solidFill>
                <a:latin typeface="Calibri Light"/>
                <a:cs typeface="Calibri Light"/>
              </a:rPr>
              <a:t>Eloqua</a:t>
            </a:r>
            <a:r>
              <a:rPr lang="it-IT" spc="-1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permette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creare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campagne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marketing</a:t>
            </a:r>
            <a:r>
              <a:rPr lang="it-IT" spc="1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sequenziali.</a:t>
            </a:r>
            <a:endParaRPr lang="it-IT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lang="it-IT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50000"/>
              </a:lnSpc>
              <a:spcBef>
                <a:spcPts val="117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Quando i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clienti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interagiscono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con il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brand,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il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Marketing </a:t>
            </a:r>
            <a:r>
              <a:rPr lang="it-IT" spc="-5" dirty="0" err="1">
                <a:solidFill>
                  <a:schemeClr val="tx2"/>
                </a:solidFill>
                <a:latin typeface="Calibri Light"/>
                <a:cs typeface="Calibri Light"/>
              </a:rPr>
              <a:t>Cloud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individua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il momento 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giusto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per </a:t>
            </a:r>
            <a:r>
              <a:rPr lang="it-IT" spc="-15" dirty="0">
                <a:solidFill>
                  <a:schemeClr val="tx2"/>
                </a:solidFill>
                <a:latin typeface="Calibri Light"/>
                <a:cs typeface="Calibri Light"/>
              </a:rPr>
              <a:t>attivare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connessioni con il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Digital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Experience</a:t>
            </a:r>
            <a:r>
              <a:rPr lang="it-IT" spc="9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Management;</a:t>
            </a:r>
            <a:endParaRPr lang="it-IT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299085" marR="5080" indent="-287020">
              <a:lnSpc>
                <a:spcPts val="3240"/>
              </a:lnSpc>
              <a:spcBef>
                <a:spcPts val="2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Oracle Commerce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Oracle </a:t>
            </a:r>
            <a:r>
              <a:rPr lang="it-IT" spc="-25" dirty="0">
                <a:solidFill>
                  <a:schemeClr val="tx2"/>
                </a:solidFill>
                <a:latin typeface="Calibri Light"/>
                <a:cs typeface="Calibri Light"/>
              </a:rPr>
              <a:t>Web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Center </a:t>
            </a:r>
            <a:r>
              <a:rPr lang="it-IT" spc="-5" dirty="0" err="1">
                <a:solidFill>
                  <a:schemeClr val="tx2"/>
                </a:solidFill>
                <a:latin typeface="Calibri Light"/>
                <a:cs typeface="Calibri Light"/>
              </a:rPr>
              <a:t>Sities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 aiutano gli esperti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a </a:t>
            </a:r>
            <a:r>
              <a:rPr lang="it-IT" spc="-15" dirty="0">
                <a:solidFill>
                  <a:schemeClr val="tx2"/>
                </a:solidFill>
                <a:latin typeface="Calibri Light"/>
                <a:cs typeface="Calibri Light"/>
              </a:rPr>
              <a:t>gestire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il sito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e  </a:t>
            </a:r>
            <a:r>
              <a:rPr lang="it-IT" spc="-15" dirty="0">
                <a:solidFill>
                  <a:schemeClr val="tx2"/>
                </a:solidFill>
                <a:latin typeface="Calibri Light"/>
                <a:cs typeface="Calibri Light"/>
              </a:rPr>
              <a:t>fornire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contenuti web personalizzati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per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ogni singolo</a:t>
            </a:r>
            <a:r>
              <a:rPr lang="it-IT" spc="13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cliente;</a:t>
            </a:r>
            <a:endParaRPr lang="it-IT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299085" marR="6350" indent="-287020">
              <a:lnSpc>
                <a:spcPts val="324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Oracle Content Marketing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Oracle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Social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Marketing concorrono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alla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creazione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di 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contenuti rilevanti, </a:t>
            </a:r>
            <a:r>
              <a:rPr lang="it-IT" spc="-20" dirty="0">
                <a:solidFill>
                  <a:schemeClr val="tx2"/>
                </a:solidFill>
                <a:latin typeface="Calibri Light"/>
                <a:cs typeface="Calibri Light"/>
              </a:rPr>
              <a:t>all’ascolto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ed all’interazione con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i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canali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social</a:t>
            </a:r>
            <a:r>
              <a:rPr lang="it-IT" spc="9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fondamentali.</a:t>
            </a:r>
            <a:endParaRPr lang="it-IT" dirty="0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433D2C5-22ED-FC42-9F14-2AF1386EF12B}"/>
              </a:ext>
            </a:extLst>
          </p:cNvPr>
          <p:cNvSpPr txBox="1">
            <a:spLocks/>
          </p:cNvSpPr>
          <p:nvPr/>
        </p:nvSpPr>
        <p:spPr>
          <a:xfrm>
            <a:off x="369518" y="229361"/>
            <a:ext cx="542168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u="none" strike="noStrike" kern="0" cap="none" spc="-3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Sviluppo -  strumenti Oracle: </a:t>
            </a:r>
            <a:r>
              <a:rPr kumimoji="0" lang="it-IT" sz="2800" u="none" strike="noStrike" kern="0" cap="none" spc="-3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Eloqua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B559186-D172-B442-A19C-535E603F2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730" y="5223653"/>
            <a:ext cx="5346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28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982F247-489A-0D40-8219-F40687CC52E5}"/>
              </a:ext>
            </a:extLst>
          </p:cNvPr>
          <p:cNvSpPr/>
          <p:nvPr/>
        </p:nvSpPr>
        <p:spPr>
          <a:xfrm>
            <a:off x="867591" y="1314835"/>
            <a:ext cx="10456817" cy="3134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>
              <a:lnSpc>
                <a:spcPct val="100000"/>
              </a:lnSpc>
              <a:spcBef>
                <a:spcPts val="95"/>
              </a:spcBef>
            </a:pPr>
            <a:r>
              <a:rPr lang="it-IT" sz="2200" b="1" spc="-5" dirty="0" err="1">
                <a:solidFill>
                  <a:schemeClr val="tx2"/>
                </a:solidFill>
                <a:latin typeface="Candara"/>
                <a:cs typeface="Candara"/>
              </a:rPr>
              <a:t>Step</a:t>
            </a:r>
            <a:r>
              <a:rPr lang="it-IT" sz="2200" b="1" spc="-5" dirty="0">
                <a:solidFill>
                  <a:schemeClr val="tx2"/>
                </a:solidFill>
                <a:latin typeface="Candara"/>
                <a:cs typeface="Candara"/>
              </a:rPr>
              <a:t> 5</a:t>
            </a:r>
            <a:endParaRPr lang="it-IT" sz="2200" dirty="0">
              <a:solidFill>
                <a:schemeClr val="tx2"/>
              </a:solidFill>
              <a:latin typeface="Candara"/>
              <a:cs typeface="Candara"/>
            </a:endParaRPr>
          </a:p>
          <a:p>
            <a:pPr marL="12700" marR="6350" algn="just">
              <a:lnSpc>
                <a:spcPct val="150000"/>
              </a:lnSpc>
              <a:spcBef>
                <a:spcPts val="1490"/>
              </a:spcBef>
            </a:pPr>
            <a:r>
              <a:rPr lang="it-IT" spc="-25" dirty="0">
                <a:solidFill>
                  <a:schemeClr val="tx2"/>
                </a:solidFill>
                <a:latin typeface="Calibri Light"/>
                <a:cs typeface="Calibri Light"/>
              </a:rPr>
              <a:t>Tramite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i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processi di </a:t>
            </a:r>
            <a:r>
              <a:rPr lang="it-IT" b="1" spc="-20" dirty="0" err="1">
                <a:solidFill>
                  <a:schemeClr val="tx2"/>
                </a:solidFill>
                <a:latin typeface="Calibri Light"/>
                <a:cs typeface="Calibri Light"/>
              </a:rPr>
              <a:t>Optimization</a:t>
            </a:r>
            <a:r>
              <a:rPr lang="it-IT" b="1" spc="-2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b="1"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lang="it-IT" b="1" spc="-15" dirty="0" err="1">
                <a:solidFill>
                  <a:schemeClr val="tx2"/>
                </a:solidFill>
                <a:latin typeface="Calibri Light"/>
                <a:cs typeface="Calibri Light"/>
              </a:rPr>
              <a:t>Insights</a:t>
            </a:r>
            <a:r>
              <a:rPr lang="it-IT" b="1" spc="-1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è possibile </a:t>
            </a:r>
            <a:r>
              <a:rPr lang="it-IT" spc="-15" dirty="0">
                <a:solidFill>
                  <a:schemeClr val="tx2"/>
                </a:solidFill>
                <a:latin typeface="Calibri Light"/>
                <a:cs typeface="Calibri Light"/>
              </a:rPr>
              <a:t>testare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i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contenuti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realizzare 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previsioni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sui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comportamenti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del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destinatario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dei messaggi,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personalizzando  </a:t>
            </a:r>
            <a:r>
              <a:rPr lang="it-IT" spc="-20" dirty="0">
                <a:solidFill>
                  <a:schemeClr val="tx2"/>
                </a:solidFill>
                <a:latin typeface="Calibri Light"/>
                <a:cs typeface="Calibri Light"/>
              </a:rPr>
              <a:t>l’esperienza.</a:t>
            </a:r>
            <a:endParaRPr lang="it-IT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lang="it-IT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50000"/>
              </a:lnSpc>
              <a:spcBef>
                <a:spcPts val="1175"/>
              </a:spcBef>
              <a:buFont typeface="Arial"/>
              <a:buChar char="•"/>
              <a:tabLst>
                <a:tab pos="299720" algn="l"/>
              </a:tabLst>
            </a:pPr>
            <a:r>
              <a:rPr lang="it-IT" spc="-20" dirty="0">
                <a:solidFill>
                  <a:schemeClr val="tx2"/>
                </a:solidFill>
                <a:latin typeface="Calibri Light"/>
                <a:cs typeface="Calibri Light"/>
              </a:rPr>
              <a:t>Attraverso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le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analisi </a:t>
            </a:r>
            <a:r>
              <a:rPr lang="it-IT" spc="-15" dirty="0">
                <a:solidFill>
                  <a:schemeClr val="tx2"/>
                </a:solidFill>
                <a:latin typeface="Calibri Light"/>
                <a:cs typeface="Calibri Light"/>
              </a:rPr>
              <a:t>realizzate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con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Oracle </a:t>
            </a:r>
            <a:r>
              <a:rPr lang="it-IT" spc="-5" dirty="0" err="1">
                <a:solidFill>
                  <a:schemeClr val="tx2"/>
                </a:solidFill>
                <a:latin typeface="Calibri Light"/>
                <a:cs typeface="Calibri Light"/>
              </a:rPr>
              <a:t>Maxymiser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Oracle Marketing </a:t>
            </a:r>
            <a:r>
              <a:rPr lang="it-IT" dirty="0" err="1">
                <a:solidFill>
                  <a:schemeClr val="tx2"/>
                </a:solidFill>
                <a:latin typeface="Calibri Light"/>
                <a:cs typeface="Calibri Light"/>
              </a:rPr>
              <a:t>Cloud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 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Analytics, gli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esperti di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marketing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riescono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ad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ottimizzare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l'esperienza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per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ogni 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cliente;</a:t>
            </a:r>
            <a:endParaRPr lang="it-IT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299085" indent="-287020" algn="just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720" algn="l"/>
              </a:tabLst>
            </a:pP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Si perviene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così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ai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risultati ed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agli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obiettivi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raggiunti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dalla funzione</a:t>
            </a:r>
            <a:r>
              <a:rPr lang="it-IT" spc="11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marketing.</a:t>
            </a:r>
            <a:endParaRPr lang="it-IT" dirty="0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14FC42B-B4ED-944D-BBEE-52C5755045DA}"/>
              </a:ext>
            </a:extLst>
          </p:cNvPr>
          <p:cNvSpPr txBox="1">
            <a:spLocks/>
          </p:cNvSpPr>
          <p:nvPr/>
        </p:nvSpPr>
        <p:spPr>
          <a:xfrm>
            <a:off x="369518" y="229361"/>
            <a:ext cx="542168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u="none" strike="noStrike" kern="0" cap="none" spc="-3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Sviluppo -  strumenti Oracle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A28F763-E44D-5F47-A092-117E13FB6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49" y="4862830"/>
            <a:ext cx="5575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19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follow us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56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7">
            <a:extLst>
              <a:ext uri="{FF2B5EF4-FFF2-40B4-BE49-F238E27FC236}">
                <a16:creationId xmlns:a16="http://schemas.microsoft.com/office/drawing/2014/main" id="{7BE3794B-8F00-0440-8DF8-012A3398AC03}"/>
              </a:ext>
            </a:extLst>
          </p:cNvPr>
          <p:cNvSpPr/>
          <p:nvPr/>
        </p:nvSpPr>
        <p:spPr>
          <a:xfrm>
            <a:off x="3691128" y="3829812"/>
            <a:ext cx="4809744" cy="2410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5">
            <a:extLst>
              <a:ext uri="{FF2B5EF4-FFF2-40B4-BE49-F238E27FC236}">
                <a16:creationId xmlns:a16="http://schemas.microsoft.com/office/drawing/2014/main" id="{58CC31B8-7ABC-BB40-A31F-0904BABEEAA6}"/>
              </a:ext>
            </a:extLst>
          </p:cNvPr>
          <p:cNvSpPr txBox="1"/>
          <p:nvPr/>
        </p:nvSpPr>
        <p:spPr>
          <a:xfrm>
            <a:off x="370634" y="1217282"/>
            <a:ext cx="8781414" cy="276229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299085" lvl="0" indent="-287020">
              <a:spcBef>
                <a:spcPts val="13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it-IT" sz="2000" spc="-15" dirty="0">
                <a:solidFill>
                  <a:schemeClr val="tx2"/>
                </a:solidFill>
                <a:latin typeface="Calibri Light"/>
                <a:cs typeface="Calibri Light"/>
              </a:rPr>
              <a:t>Collaborazione </a:t>
            </a:r>
            <a:r>
              <a:rPr lang="it-IT" sz="2000" spc="-10" dirty="0">
                <a:solidFill>
                  <a:schemeClr val="tx2"/>
                </a:solidFill>
                <a:latin typeface="Calibri Light"/>
                <a:cs typeface="Calibri Light"/>
              </a:rPr>
              <a:t>con </a:t>
            </a:r>
            <a:r>
              <a:rPr lang="it-IT" sz="2000" spc="-20" dirty="0">
                <a:solidFill>
                  <a:schemeClr val="tx2"/>
                </a:solidFill>
                <a:latin typeface="Calibri Light"/>
                <a:cs typeface="Calibri Light"/>
              </a:rPr>
              <a:t>Università </a:t>
            </a:r>
            <a:r>
              <a:rPr lang="it-IT" sz="2000" spc="-5" dirty="0">
                <a:solidFill>
                  <a:schemeClr val="tx2"/>
                </a:solidFill>
                <a:latin typeface="Calibri Light"/>
                <a:cs typeface="Calibri Light"/>
              </a:rPr>
              <a:t>di</a:t>
            </a:r>
            <a:r>
              <a:rPr lang="it-IT" sz="2000" spc="-14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z="2000" spc="-20" dirty="0">
                <a:solidFill>
                  <a:schemeClr val="tx2"/>
                </a:solidFill>
                <a:latin typeface="Calibri Light"/>
                <a:cs typeface="Calibri Light"/>
              </a:rPr>
              <a:t>Harvard</a:t>
            </a:r>
            <a:endParaRPr lang="it-IT" sz="20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299085" lvl="0" indent="-287020"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it-IT" sz="2000" spc="-20" dirty="0">
                <a:solidFill>
                  <a:schemeClr val="tx2"/>
                </a:solidFill>
                <a:latin typeface="Calibri Light"/>
                <a:cs typeface="Calibri Light"/>
              </a:rPr>
              <a:t>Centro </a:t>
            </a:r>
            <a:r>
              <a:rPr lang="it-IT" sz="2000" spc="-5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lang="it-IT" sz="2000" spc="-15" dirty="0">
                <a:solidFill>
                  <a:schemeClr val="tx2"/>
                </a:solidFill>
                <a:latin typeface="Calibri Light"/>
                <a:cs typeface="Calibri Light"/>
              </a:rPr>
              <a:t>ricerca </a:t>
            </a:r>
            <a:r>
              <a:rPr lang="it-IT" sz="2000" spc="-10" dirty="0" err="1">
                <a:solidFill>
                  <a:schemeClr val="tx2"/>
                </a:solidFill>
                <a:latin typeface="Calibri Light"/>
                <a:cs typeface="Calibri Light"/>
              </a:rPr>
              <a:t>Mind</a:t>
            </a:r>
            <a:r>
              <a:rPr lang="it-IT" sz="2000" spc="-10" dirty="0">
                <a:solidFill>
                  <a:schemeClr val="tx2"/>
                </a:solidFill>
                <a:latin typeface="Calibri Light"/>
                <a:cs typeface="Calibri Light"/>
              </a:rPr>
              <a:t>, </a:t>
            </a:r>
            <a:r>
              <a:rPr lang="it-IT" sz="2000" spc="-20" dirty="0" err="1">
                <a:solidFill>
                  <a:schemeClr val="tx2"/>
                </a:solidFill>
                <a:latin typeface="Calibri Light"/>
                <a:cs typeface="Calibri Light"/>
              </a:rPr>
              <a:t>Brain&amp;Behaviour</a:t>
            </a:r>
            <a:r>
              <a:rPr lang="it-IT" sz="2000" spc="-2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z="2000" spc="-35" dirty="0">
                <a:solidFill>
                  <a:schemeClr val="tx2"/>
                </a:solidFill>
                <a:latin typeface="Calibri Light"/>
                <a:cs typeface="Calibri Light"/>
              </a:rPr>
              <a:t>(</a:t>
            </a:r>
            <a:r>
              <a:rPr lang="it-IT" sz="2000" spc="-35" dirty="0" err="1">
                <a:solidFill>
                  <a:schemeClr val="tx2"/>
                </a:solidFill>
                <a:latin typeface="Calibri Light"/>
                <a:cs typeface="Calibri Light"/>
              </a:rPr>
              <a:t>Prof.Gerald</a:t>
            </a:r>
            <a:r>
              <a:rPr lang="it-IT" sz="2000" spc="-23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z="2000" spc="-15" dirty="0" err="1">
                <a:solidFill>
                  <a:schemeClr val="tx2"/>
                </a:solidFill>
                <a:latin typeface="Calibri Light"/>
                <a:cs typeface="Calibri Light"/>
              </a:rPr>
              <a:t>Zaltman</a:t>
            </a:r>
            <a:r>
              <a:rPr lang="it-IT" sz="2000" spc="-15" dirty="0">
                <a:solidFill>
                  <a:schemeClr val="tx2"/>
                </a:solidFill>
                <a:latin typeface="Calibri Light"/>
                <a:cs typeface="Calibri Light"/>
              </a:rPr>
              <a:t>)</a:t>
            </a:r>
            <a:endParaRPr lang="it-IT" sz="20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299085" lvl="0" indent="-287020"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it-IT" sz="2000" spc="-20" dirty="0" err="1">
                <a:solidFill>
                  <a:schemeClr val="tx2"/>
                </a:solidFill>
                <a:latin typeface="Calibri Light"/>
                <a:cs typeface="Calibri Light"/>
              </a:rPr>
              <a:t>Customer</a:t>
            </a:r>
            <a:r>
              <a:rPr lang="it-IT" sz="2000" spc="-2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z="2000" spc="-10" dirty="0" err="1">
                <a:solidFill>
                  <a:schemeClr val="tx2"/>
                </a:solidFill>
                <a:latin typeface="Calibri Light"/>
                <a:cs typeface="Calibri Light"/>
              </a:rPr>
              <a:t>thinking</a:t>
            </a:r>
            <a:r>
              <a:rPr lang="it-IT" sz="2000" spc="-1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z="2000"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lang="it-IT" sz="2000" spc="-20" dirty="0">
                <a:solidFill>
                  <a:schemeClr val="tx2"/>
                </a:solidFill>
                <a:latin typeface="Calibri Light"/>
                <a:cs typeface="Calibri Light"/>
              </a:rPr>
              <a:t>Company</a:t>
            </a:r>
            <a:r>
              <a:rPr lang="it-IT" sz="2000" spc="-16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z="2000" spc="-10" dirty="0" err="1">
                <a:solidFill>
                  <a:schemeClr val="tx2"/>
                </a:solidFill>
                <a:latin typeface="Calibri Light"/>
                <a:cs typeface="Calibri Light"/>
              </a:rPr>
              <a:t>thinking</a:t>
            </a:r>
            <a:endParaRPr lang="it-IT" sz="20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299085" lvl="0" indent="-287020"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it-IT" sz="2000" dirty="0">
                <a:solidFill>
                  <a:schemeClr val="tx2"/>
                </a:solidFill>
                <a:latin typeface="Calibri Light"/>
                <a:cs typeface="Calibri Light"/>
              </a:rPr>
              <a:t>Il </a:t>
            </a:r>
            <a:r>
              <a:rPr lang="it-IT" sz="2000" spc="-10" dirty="0">
                <a:solidFill>
                  <a:schemeClr val="tx2"/>
                </a:solidFill>
                <a:latin typeface="Calibri Light"/>
                <a:cs typeface="Calibri Light"/>
              </a:rPr>
              <a:t>ruolo </a:t>
            </a:r>
            <a:r>
              <a:rPr lang="it-IT" sz="2000" spc="-5" dirty="0">
                <a:solidFill>
                  <a:schemeClr val="tx2"/>
                </a:solidFill>
                <a:latin typeface="Calibri Light"/>
                <a:cs typeface="Calibri Light"/>
              </a:rPr>
              <a:t>della </a:t>
            </a:r>
            <a:r>
              <a:rPr lang="it-IT" sz="2000" spc="-20" dirty="0">
                <a:solidFill>
                  <a:schemeClr val="tx2"/>
                </a:solidFill>
                <a:latin typeface="Calibri Light"/>
                <a:cs typeface="Calibri Light"/>
              </a:rPr>
              <a:t>comunicazione, interazione </a:t>
            </a:r>
            <a:r>
              <a:rPr lang="it-IT" sz="2000" dirty="0">
                <a:solidFill>
                  <a:schemeClr val="tx2"/>
                </a:solidFill>
                <a:latin typeface="Calibri Light"/>
                <a:cs typeface="Calibri Light"/>
              </a:rPr>
              <a:t>e</a:t>
            </a:r>
            <a:r>
              <a:rPr lang="it-IT" sz="2000" spc="-15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z="2000" spc="-25" dirty="0">
                <a:solidFill>
                  <a:schemeClr val="tx2"/>
                </a:solidFill>
                <a:latin typeface="Calibri Light"/>
                <a:cs typeface="Calibri Light"/>
              </a:rPr>
              <a:t>coinvolgimento</a:t>
            </a:r>
            <a:endParaRPr lang="it-IT" sz="20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299085" lvl="0" indent="-287020">
              <a:spcBef>
                <a:spcPts val="12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it-IT" sz="2000" dirty="0">
                <a:solidFill>
                  <a:schemeClr val="tx2"/>
                </a:solidFill>
                <a:latin typeface="Calibri Light"/>
                <a:cs typeface="Calibri Light"/>
              </a:rPr>
              <a:t>Le </a:t>
            </a:r>
            <a:r>
              <a:rPr lang="it-IT" sz="2000" spc="-15" dirty="0">
                <a:solidFill>
                  <a:schemeClr val="tx2"/>
                </a:solidFill>
                <a:latin typeface="Calibri Light"/>
                <a:cs typeface="Calibri Light"/>
              </a:rPr>
              <a:t>connessioni </a:t>
            </a:r>
            <a:r>
              <a:rPr lang="it-IT" sz="2000" spc="-10" dirty="0">
                <a:solidFill>
                  <a:schemeClr val="tx2"/>
                </a:solidFill>
                <a:latin typeface="Calibri Light"/>
                <a:cs typeface="Calibri Light"/>
              </a:rPr>
              <a:t>digitali </a:t>
            </a:r>
            <a:r>
              <a:rPr lang="it-IT" sz="2000" dirty="0">
                <a:solidFill>
                  <a:schemeClr val="tx2"/>
                </a:solidFill>
                <a:latin typeface="Calibri Light"/>
                <a:cs typeface="Calibri Light"/>
              </a:rPr>
              <a:t>e le </a:t>
            </a:r>
            <a:r>
              <a:rPr lang="it-IT" sz="2000" spc="-15" dirty="0">
                <a:solidFill>
                  <a:schemeClr val="tx2"/>
                </a:solidFill>
                <a:latin typeface="Calibri Light"/>
                <a:cs typeface="Calibri Light"/>
              </a:rPr>
              <a:t>connessioni</a:t>
            </a:r>
            <a:r>
              <a:rPr lang="it-IT" sz="2000" spc="-20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z="2000" spc="-15" dirty="0">
                <a:solidFill>
                  <a:schemeClr val="tx2"/>
                </a:solidFill>
                <a:latin typeface="Calibri Light"/>
                <a:cs typeface="Calibri Light"/>
              </a:rPr>
              <a:t>emotive</a:t>
            </a:r>
            <a:endParaRPr lang="it-IT" sz="20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299085" lvl="0" indent="-287020"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it-IT" sz="2000" spc="-55" dirty="0">
                <a:solidFill>
                  <a:schemeClr val="tx2"/>
                </a:solidFill>
                <a:latin typeface="Calibri Light"/>
                <a:cs typeface="Calibri Light"/>
              </a:rPr>
              <a:t>L’offerta </a:t>
            </a:r>
            <a:r>
              <a:rPr lang="it-IT" sz="2000" spc="-15" dirty="0">
                <a:solidFill>
                  <a:schemeClr val="tx2"/>
                </a:solidFill>
                <a:latin typeface="Calibri Light"/>
                <a:cs typeface="Calibri Light"/>
              </a:rPr>
              <a:t>come </a:t>
            </a:r>
            <a:r>
              <a:rPr lang="it-IT" sz="2000" spc="-25" dirty="0">
                <a:solidFill>
                  <a:schemeClr val="tx2"/>
                </a:solidFill>
                <a:latin typeface="Calibri Light"/>
                <a:cs typeface="Calibri Light"/>
              </a:rPr>
              <a:t>prodotto</a:t>
            </a:r>
            <a:r>
              <a:rPr lang="it-IT" sz="2000" spc="-10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z="2000" spc="-15" dirty="0">
                <a:solidFill>
                  <a:schemeClr val="tx2"/>
                </a:solidFill>
                <a:latin typeface="Calibri Light"/>
                <a:cs typeface="Calibri Light"/>
              </a:rPr>
              <a:t>culturale</a:t>
            </a:r>
            <a:endParaRPr lang="it-IT" sz="2000" dirty="0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BF00BA-4201-4391-A4AC-E1784A817292}"/>
              </a:ext>
            </a:extLst>
          </p:cNvPr>
          <p:cNvSpPr txBox="1"/>
          <p:nvPr/>
        </p:nvSpPr>
        <p:spPr>
          <a:xfrm>
            <a:off x="319241" y="217950"/>
            <a:ext cx="3552395" cy="553943"/>
          </a:xfrm>
          <a:prstGeom prst="rect">
            <a:avLst/>
          </a:prstGeom>
          <a:noFill/>
        </p:spPr>
        <p:txBody>
          <a:bodyPr wrap="square" lIns="121867" tIns="60933" rIns="121867" bIns="60933" rtlCol="0">
            <a:spAutoFit/>
          </a:bodyPr>
          <a:lstStyle/>
          <a:p>
            <a:pPr marL="0" marR="0" lvl="0" indent="0" algn="l" defTabSz="1218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Le basi metodologiche</a:t>
            </a:r>
          </a:p>
        </p:txBody>
      </p:sp>
    </p:spTree>
    <p:extLst>
      <p:ext uri="{BB962C8B-B14F-4D97-AF65-F5344CB8AC3E}">
        <p14:creationId xmlns:p14="http://schemas.microsoft.com/office/powerpoint/2010/main" val="172465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1851A711-C555-5540-BB31-2C4C8FF38554}"/>
              </a:ext>
            </a:extLst>
          </p:cNvPr>
          <p:cNvSpPr/>
          <p:nvPr/>
        </p:nvSpPr>
        <p:spPr>
          <a:xfrm>
            <a:off x="4726000" y="3910583"/>
            <a:ext cx="3327654" cy="2209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D5771F2B-1D14-DE41-B147-A27825BA6B18}"/>
              </a:ext>
            </a:extLst>
          </p:cNvPr>
          <p:cNvSpPr txBox="1"/>
          <p:nvPr/>
        </p:nvSpPr>
        <p:spPr>
          <a:xfrm>
            <a:off x="822960" y="1082120"/>
            <a:ext cx="10287000" cy="27186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200000"/>
              </a:lnSpc>
              <a:spcBef>
                <a:spcPts val="105"/>
              </a:spcBef>
            </a:pP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Per connessioni </a:t>
            </a: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emotive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si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intende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la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creazione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relazioni durevoli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significative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con 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il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cliente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basate principalmente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sullo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sviluppo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di un </a:t>
            </a:r>
            <a:r>
              <a:rPr sz="1800" b="0" i="1" spc="-20" dirty="0">
                <a:solidFill>
                  <a:schemeClr val="tx2"/>
                </a:solidFill>
                <a:latin typeface="Calibri Light"/>
                <a:cs typeface="Calibri Light"/>
              </a:rPr>
              <a:t>forte engagement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emozionale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tra </a:t>
            </a:r>
            <a:r>
              <a:rPr sz="1800" b="0" spc="10" dirty="0">
                <a:solidFill>
                  <a:schemeClr val="tx2"/>
                </a:solidFill>
                <a:latin typeface="Calibri Light"/>
                <a:cs typeface="Calibri Light"/>
              </a:rPr>
              <a:t>il 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brand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il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suoi</a:t>
            </a:r>
            <a:r>
              <a:rPr sz="1800" b="0" spc="3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0" dirty="0" err="1">
                <a:solidFill>
                  <a:schemeClr val="tx2"/>
                </a:solidFill>
                <a:latin typeface="Calibri Light"/>
                <a:cs typeface="Calibri Light"/>
              </a:rPr>
              <a:t>interlocutori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.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</a:p>
          <a:p>
            <a:pPr marL="12700" marR="5080" algn="just">
              <a:lnSpc>
                <a:spcPct val="200000"/>
              </a:lnSpc>
              <a:spcBef>
                <a:spcPts val="105"/>
              </a:spcBef>
            </a:pPr>
            <a:r>
              <a:rPr sz="1800" b="0" spc="-10" dirty="0" err="1">
                <a:solidFill>
                  <a:schemeClr val="tx2"/>
                </a:solidFill>
                <a:latin typeface="Calibri Light"/>
                <a:cs typeface="Calibri Light"/>
              </a:rPr>
              <a:t>Questo</a:t>
            </a:r>
            <a:r>
              <a:rPr sz="1800" b="0" spc="25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legame</a:t>
            </a:r>
            <a:r>
              <a:rPr sz="1800" b="0" spc="28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consente</a:t>
            </a:r>
            <a:r>
              <a:rPr sz="1800" b="0" spc="26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di</a:t>
            </a:r>
            <a:r>
              <a:rPr sz="1800" b="0" spc="27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incrementare</a:t>
            </a:r>
            <a:r>
              <a:rPr sz="1800" b="0" spc="26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notevolmente</a:t>
            </a:r>
            <a:r>
              <a:rPr sz="1800" b="0" spc="26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sia</a:t>
            </a:r>
            <a:r>
              <a:rPr sz="1800" b="0" spc="27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la</a:t>
            </a:r>
            <a:r>
              <a:rPr sz="1800" b="0" spc="27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i="1" spc="-5" dirty="0">
                <a:solidFill>
                  <a:schemeClr val="tx2"/>
                </a:solidFill>
                <a:latin typeface="Calibri Light"/>
                <a:cs typeface="Calibri Light"/>
              </a:rPr>
              <a:t>loyalty</a:t>
            </a:r>
            <a:r>
              <a:rPr sz="1800" b="0" i="1" spc="26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dei</a:t>
            </a:r>
            <a:r>
              <a:rPr sz="1800" b="0" spc="26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 err="1">
                <a:solidFill>
                  <a:schemeClr val="tx2"/>
                </a:solidFill>
                <a:latin typeface="Calibri Light"/>
                <a:cs typeface="Calibri Light"/>
              </a:rPr>
              <a:t>clienti</a:t>
            </a:r>
            <a:r>
              <a:rPr sz="1800" b="0" spc="27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 err="1">
                <a:solidFill>
                  <a:schemeClr val="tx2"/>
                </a:solidFill>
                <a:latin typeface="Calibri Light"/>
                <a:cs typeface="Calibri Light"/>
              </a:rPr>
              <a:t>che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 err="1">
                <a:solidFill>
                  <a:schemeClr val="tx2"/>
                </a:solidFill>
                <a:latin typeface="Calibri Light"/>
                <a:cs typeface="Calibri Light"/>
              </a:rPr>
              <a:t>il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i="1" spc="-5" dirty="0">
                <a:solidFill>
                  <a:schemeClr val="tx2"/>
                </a:solidFill>
                <a:latin typeface="Calibri Light"/>
                <a:cs typeface="Calibri Light"/>
              </a:rPr>
              <a:t>volume delle</a:t>
            </a:r>
            <a:r>
              <a:rPr sz="1800" b="0" i="1" spc="4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i="1" spc="-10" dirty="0" err="1">
                <a:solidFill>
                  <a:schemeClr val="tx2"/>
                </a:solidFill>
                <a:latin typeface="Calibri Light"/>
                <a:cs typeface="Calibri Light"/>
              </a:rPr>
              <a:t>vendite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.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Le aziende </a:t>
            </a:r>
            <a:r>
              <a:rPr sz="1800" b="0" spc="-5" dirty="0" err="1">
                <a:solidFill>
                  <a:schemeClr val="tx2"/>
                </a:solidFill>
                <a:latin typeface="Calibri Light"/>
                <a:cs typeface="Calibri Light"/>
              </a:rPr>
              <a:t>che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  </a:t>
            </a:r>
            <a:r>
              <a:rPr sz="1800" b="0" spc="-5" dirty="0" err="1">
                <a:solidFill>
                  <a:schemeClr val="tx2"/>
                </a:solidFill>
                <a:latin typeface="Calibri Light"/>
                <a:cs typeface="Calibri Light"/>
              </a:rPr>
              <a:t>ries</a:t>
            </a:r>
            <a:r>
              <a:rPr lang="it-IT"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ono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ad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attivare 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connessioni 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con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propri 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clienti,   </a:t>
            </a:r>
            <a:r>
              <a:rPr sz="1800" b="0" spc="-10" dirty="0" err="1">
                <a:solidFill>
                  <a:schemeClr val="tx2"/>
                </a:solidFill>
                <a:latin typeface="Calibri Light"/>
                <a:cs typeface="Calibri Light"/>
              </a:rPr>
              <a:t>trascendendo</a:t>
            </a:r>
            <a:r>
              <a:rPr sz="1800" b="0" spc="35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la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 err="1">
                <a:solidFill>
                  <a:schemeClr val="tx2"/>
                </a:solidFill>
                <a:latin typeface="Calibri Light"/>
                <a:cs typeface="Calibri Light"/>
              </a:rPr>
              <a:t>semplice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 soddisfazione, superano la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concorrenza </a:t>
            </a:r>
            <a:r>
              <a:rPr sz="1800" b="0" spc="114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del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26%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nel </a:t>
            </a:r>
            <a:r>
              <a:rPr sz="1800" b="0" i="1" spc="-5" dirty="0">
                <a:solidFill>
                  <a:schemeClr val="tx2"/>
                </a:solidFill>
                <a:latin typeface="Calibri Light"/>
                <a:cs typeface="Calibri Light"/>
              </a:rPr>
              <a:t>margine </a:t>
            </a:r>
            <a:r>
              <a:rPr sz="1800" b="0" i="1" dirty="0">
                <a:solidFill>
                  <a:schemeClr val="tx2"/>
                </a:solidFill>
                <a:latin typeface="Calibri Light"/>
                <a:cs typeface="Calibri Light"/>
              </a:rPr>
              <a:t>lordo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dell’85%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dirty="0" err="1">
                <a:solidFill>
                  <a:schemeClr val="tx2"/>
                </a:solidFill>
                <a:latin typeface="Calibri Light"/>
                <a:cs typeface="Calibri Light"/>
              </a:rPr>
              <a:t>nel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tasso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sz="1800" b="0" i="1" spc="-5" dirty="0">
                <a:solidFill>
                  <a:schemeClr val="tx2"/>
                </a:solidFill>
                <a:latin typeface="Calibri Light"/>
                <a:cs typeface="Calibri Light"/>
              </a:rPr>
              <a:t>crescita delle</a:t>
            </a:r>
            <a:r>
              <a:rPr sz="1800" b="0" i="1" spc="6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i="1" spc="-10" dirty="0">
                <a:solidFill>
                  <a:schemeClr val="tx2"/>
                </a:solidFill>
                <a:latin typeface="Calibri Light"/>
                <a:cs typeface="Calibri Light"/>
              </a:rPr>
              <a:t>vendite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.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B1755E6-9BF2-4C74-8A58-8F5C99AF6E39}"/>
              </a:ext>
            </a:extLst>
          </p:cNvPr>
          <p:cNvSpPr txBox="1"/>
          <p:nvPr/>
        </p:nvSpPr>
        <p:spPr>
          <a:xfrm>
            <a:off x="319241" y="217950"/>
            <a:ext cx="3552395" cy="553943"/>
          </a:xfrm>
          <a:prstGeom prst="rect">
            <a:avLst/>
          </a:prstGeom>
          <a:noFill/>
        </p:spPr>
        <p:txBody>
          <a:bodyPr wrap="square" lIns="121867" tIns="60933" rIns="121867" bIns="60933" rtlCol="0">
            <a:spAutoFit/>
          </a:bodyPr>
          <a:lstStyle/>
          <a:p>
            <a:pPr marL="0" marR="0" lvl="0" indent="0" algn="l" defTabSz="1218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Definizione</a:t>
            </a:r>
          </a:p>
        </p:txBody>
      </p:sp>
    </p:spTree>
    <p:extLst>
      <p:ext uri="{BB962C8B-B14F-4D97-AF65-F5344CB8AC3E}">
        <p14:creationId xmlns:p14="http://schemas.microsoft.com/office/powerpoint/2010/main" val="278298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547D7A03-3D6E-4548-BD90-B9A5711F1138}"/>
              </a:ext>
            </a:extLst>
          </p:cNvPr>
          <p:cNvSpPr txBox="1"/>
          <p:nvPr/>
        </p:nvSpPr>
        <p:spPr>
          <a:xfrm>
            <a:off x="648766" y="1362568"/>
            <a:ext cx="9135314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Secondo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evidenze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empiriche,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clienti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emotivamente</a:t>
            </a:r>
            <a:r>
              <a:rPr sz="1800" b="0" spc="2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coinvolti: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8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Sono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molto </a:t>
            </a: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fedeli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al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brand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propensi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ad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acquistarne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i</a:t>
            </a:r>
            <a:r>
              <a:rPr sz="1800" b="0" spc="-12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prodotti;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buClr>
                <a:srgbClr val="990000"/>
              </a:buClr>
              <a:buFont typeface="Arial"/>
              <a:buChar char="•"/>
            </a:pPr>
            <a:endParaRPr sz="21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90000"/>
              </a:buClr>
            </a:pPr>
            <a:endParaRPr sz="165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Sono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tre volte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più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inclini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ad </a:t>
            </a: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acquistare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ancora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lo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stesso</a:t>
            </a:r>
            <a:r>
              <a:rPr sz="1800" b="0" spc="-19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marchio;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buClr>
                <a:srgbClr val="990000"/>
              </a:buClr>
              <a:buFont typeface="Arial"/>
              <a:buChar char="•"/>
            </a:pPr>
            <a:endParaRPr sz="21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90000"/>
              </a:buClr>
              <a:buFont typeface="Arial"/>
              <a:buChar char="•"/>
            </a:pPr>
            <a:endParaRPr sz="165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Sono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meno </a:t>
            </a: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propensi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ad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acquistarne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altri</a:t>
            </a:r>
            <a:r>
              <a:rPr sz="1800" b="0" spc="-6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prodotti;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buClr>
                <a:srgbClr val="990000"/>
              </a:buClr>
              <a:buFont typeface="Arial"/>
              <a:buChar char="•"/>
            </a:pPr>
            <a:endParaRPr sz="21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90000"/>
              </a:buClr>
              <a:buFont typeface="Arial"/>
              <a:buChar char="•"/>
            </a:pPr>
            <a:endParaRPr sz="165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0" spc="-30" dirty="0">
                <a:solidFill>
                  <a:schemeClr val="tx2"/>
                </a:solidFill>
                <a:latin typeface="Calibri Light"/>
                <a:cs typeface="Calibri Light"/>
              </a:rPr>
              <a:t>Tendono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essere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meno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sensibili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al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prezzo.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37FD3855-DD45-8544-A7EA-FBA7CD2BE672}"/>
              </a:ext>
            </a:extLst>
          </p:cNvPr>
          <p:cNvSpPr/>
          <p:nvPr/>
        </p:nvSpPr>
        <p:spPr>
          <a:xfrm>
            <a:off x="7956804" y="3215639"/>
            <a:ext cx="2604516" cy="2606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EF2D8C5-BEF7-4FFF-B66C-C60C279F146A}"/>
              </a:ext>
            </a:extLst>
          </p:cNvPr>
          <p:cNvSpPr txBox="1"/>
          <p:nvPr/>
        </p:nvSpPr>
        <p:spPr>
          <a:xfrm>
            <a:off x="319241" y="217950"/>
            <a:ext cx="3552395" cy="553943"/>
          </a:xfrm>
          <a:prstGeom prst="rect">
            <a:avLst/>
          </a:prstGeom>
          <a:noFill/>
        </p:spPr>
        <p:txBody>
          <a:bodyPr wrap="square" lIns="121867" tIns="60933" rIns="121867" bIns="60933" rtlCol="0">
            <a:spAutoFit/>
          </a:bodyPr>
          <a:lstStyle/>
          <a:p>
            <a:pPr marL="0" marR="0" lvl="0" indent="0" algn="l" defTabSz="1218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Definizione</a:t>
            </a:r>
          </a:p>
        </p:txBody>
      </p:sp>
    </p:spTree>
    <p:extLst>
      <p:ext uri="{BB962C8B-B14F-4D97-AF65-F5344CB8AC3E}">
        <p14:creationId xmlns:p14="http://schemas.microsoft.com/office/powerpoint/2010/main" val="383278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A15DE75A-9BDC-9249-AB9B-EE96DAE460C8}"/>
              </a:ext>
            </a:extLst>
          </p:cNvPr>
          <p:cNvSpPr/>
          <p:nvPr/>
        </p:nvSpPr>
        <p:spPr>
          <a:xfrm>
            <a:off x="3889247" y="3759708"/>
            <a:ext cx="4809744" cy="2410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76201666-8F06-6444-9FDA-00C74EDDA44B}"/>
              </a:ext>
            </a:extLst>
          </p:cNvPr>
          <p:cNvSpPr txBox="1"/>
          <p:nvPr/>
        </p:nvSpPr>
        <p:spPr>
          <a:xfrm>
            <a:off x="726504" y="1421130"/>
            <a:ext cx="10495151" cy="215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200000"/>
              </a:lnSpc>
              <a:spcBef>
                <a:spcPts val="100"/>
              </a:spcBef>
            </a:pP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Assumere decisioni </a:t>
            </a: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d’acquisto</a:t>
            </a:r>
            <a:r>
              <a:rPr sz="1800" b="0" spc="36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attraverso 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approcci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razionale,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valutando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gli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aspetti  meramente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funzionali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ed economici,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è solo una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piccola parte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del </a:t>
            </a:r>
            <a:r>
              <a:rPr sz="1800" b="0" i="1" spc="-5" dirty="0">
                <a:solidFill>
                  <a:schemeClr val="tx2"/>
                </a:solidFill>
                <a:latin typeface="Calibri Light"/>
                <a:cs typeface="Calibri Light"/>
              </a:rPr>
              <a:t>ciclo decisionale </a:t>
            </a:r>
            <a:r>
              <a:rPr sz="1800" b="0" i="1" dirty="0">
                <a:solidFill>
                  <a:schemeClr val="tx2"/>
                </a:solidFill>
                <a:latin typeface="Calibri Light"/>
                <a:cs typeface="Calibri Light"/>
              </a:rPr>
              <a:t>del  </a:t>
            </a:r>
            <a:r>
              <a:rPr sz="1800" b="0" i="1" spc="-10" dirty="0">
                <a:solidFill>
                  <a:schemeClr val="tx2"/>
                </a:solidFill>
                <a:latin typeface="Calibri Light"/>
                <a:cs typeface="Calibri Light"/>
              </a:rPr>
              <a:t>cliente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: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oltre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il 50%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sz="1800" b="0" spc="-30" dirty="0">
                <a:solidFill>
                  <a:schemeClr val="tx2"/>
                </a:solidFill>
                <a:latin typeface="Calibri Light"/>
                <a:cs typeface="Calibri Light"/>
              </a:rPr>
              <a:t>un’esperienza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si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basa sulle </a:t>
            </a:r>
            <a:r>
              <a:rPr sz="1800" b="0" i="1" spc="-15" dirty="0">
                <a:solidFill>
                  <a:schemeClr val="tx2"/>
                </a:solidFill>
                <a:latin typeface="Calibri Light"/>
                <a:cs typeface="Calibri Light"/>
              </a:rPr>
              <a:t>emozioni </a:t>
            </a:r>
            <a:r>
              <a:rPr sz="1800" b="0" i="1"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clienti si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aspettano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di 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essere </a:t>
            </a: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“positivamente, </a:t>
            </a:r>
            <a:r>
              <a:rPr sz="1800" b="0" spc="-25" dirty="0">
                <a:solidFill>
                  <a:schemeClr val="tx2"/>
                </a:solidFill>
                <a:latin typeface="Calibri Light"/>
                <a:cs typeface="Calibri Light"/>
              </a:rPr>
              <a:t>emotivamente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indelebilmente colpiti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ad </a:t>
            </a: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ogni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livello della </a:t>
            </a: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loro </a:t>
            </a:r>
            <a:r>
              <a:rPr sz="1800" b="0" spc="36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esperienza </a:t>
            </a: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commerciale”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(Pine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Gilmore,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The Experience</a:t>
            </a:r>
            <a:r>
              <a:rPr sz="1800" b="0" spc="-7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Economy).</a:t>
            </a:r>
            <a:endParaRPr lang="it-IT" sz="1800" b="0" spc="-10" dirty="0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2F82DF2-6379-48AD-B4FF-B62E1EFD389D}"/>
              </a:ext>
            </a:extLst>
          </p:cNvPr>
          <p:cNvSpPr txBox="1"/>
          <p:nvPr/>
        </p:nvSpPr>
        <p:spPr>
          <a:xfrm>
            <a:off x="319241" y="217950"/>
            <a:ext cx="3552395" cy="553943"/>
          </a:xfrm>
          <a:prstGeom prst="rect">
            <a:avLst/>
          </a:prstGeom>
          <a:noFill/>
        </p:spPr>
        <p:txBody>
          <a:bodyPr wrap="square" lIns="121867" tIns="60933" rIns="121867" bIns="60933" rtlCol="0">
            <a:spAutoFit/>
          </a:bodyPr>
          <a:lstStyle/>
          <a:p>
            <a:pPr marL="0" marR="0" lvl="0" indent="0" algn="l" defTabSz="1218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Definizione</a:t>
            </a:r>
          </a:p>
        </p:txBody>
      </p:sp>
    </p:spTree>
    <p:extLst>
      <p:ext uri="{BB962C8B-B14F-4D97-AF65-F5344CB8AC3E}">
        <p14:creationId xmlns:p14="http://schemas.microsoft.com/office/powerpoint/2010/main" val="428851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>
            <a:extLst>
              <a:ext uri="{FF2B5EF4-FFF2-40B4-BE49-F238E27FC236}">
                <a16:creationId xmlns:a16="http://schemas.microsoft.com/office/drawing/2014/main" id="{3837AC75-A80B-D747-B22D-0AEDE6F8D71B}"/>
              </a:ext>
            </a:extLst>
          </p:cNvPr>
          <p:cNvSpPr/>
          <p:nvPr/>
        </p:nvSpPr>
        <p:spPr>
          <a:xfrm>
            <a:off x="7985760" y="1143000"/>
            <a:ext cx="2279204" cy="496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18EB143-F5BF-9F4E-9DEA-281AF17F1C41}"/>
              </a:ext>
            </a:extLst>
          </p:cNvPr>
          <p:cNvSpPr/>
          <p:nvPr/>
        </p:nvSpPr>
        <p:spPr>
          <a:xfrm>
            <a:off x="1234441" y="1025022"/>
            <a:ext cx="6096000" cy="71769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Lo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studio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condotto da </a:t>
            </a:r>
            <a:r>
              <a:rPr lang="it-IT" b="1" spc="-15" dirty="0" err="1">
                <a:solidFill>
                  <a:schemeClr val="tx2"/>
                </a:solidFill>
                <a:latin typeface="Calibri Light"/>
                <a:cs typeface="Calibri Light"/>
              </a:rPr>
              <a:t>Magids</a:t>
            </a:r>
            <a:r>
              <a:rPr lang="it-IT" b="1" spc="-15" dirty="0">
                <a:solidFill>
                  <a:schemeClr val="tx2"/>
                </a:solidFill>
                <a:latin typeface="Calibri Light"/>
                <a:cs typeface="Calibri Light"/>
              </a:rPr>
              <a:t>, </a:t>
            </a:r>
            <a:r>
              <a:rPr lang="it-IT" b="1" spc="-25" dirty="0" err="1">
                <a:solidFill>
                  <a:schemeClr val="tx2"/>
                </a:solidFill>
                <a:latin typeface="Calibri Light"/>
                <a:cs typeface="Calibri Light"/>
              </a:rPr>
              <a:t>Zorfas</a:t>
            </a:r>
            <a:r>
              <a:rPr lang="it-IT" b="1" spc="-2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b="1"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lang="it-IT" b="1" spc="-20" dirty="0" err="1">
                <a:solidFill>
                  <a:schemeClr val="tx2"/>
                </a:solidFill>
                <a:latin typeface="Calibri Light"/>
                <a:cs typeface="Calibri Light"/>
              </a:rPr>
              <a:t>Leemon</a:t>
            </a:r>
            <a:r>
              <a:rPr lang="it-IT" b="1" spc="-2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ha passato in  rassegna numerosi casi di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aziende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operanti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in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diversi </a:t>
            </a:r>
            <a:r>
              <a:rPr lang="it-IT" spc="-15" dirty="0">
                <a:solidFill>
                  <a:schemeClr val="tx2"/>
                </a:solidFill>
                <a:latin typeface="Calibri Light"/>
                <a:cs typeface="Calibri Light"/>
              </a:rPr>
              <a:t>settori 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ed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ha messo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in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luce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che, man mano che si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approfondiscono 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le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relazioni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dei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clienti con il brand,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i </a:t>
            </a:r>
            <a:r>
              <a:rPr lang="it-IT" spc="-20" dirty="0">
                <a:solidFill>
                  <a:schemeClr val="tx2"/>
                </a:solidFill>
                <a:latin typeface="Calibri Light"/>
                <a:cs typeface="Calibri Light"/>
              </a:rPr>
              <a:t>cluster «pienamente  connessi»</a:t>
            </a:r>
            <a:r>
              <a:rPr lang="it-IT" spc="9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pc="-20" dirty="0">
                <a:solidFill>
                  <a:schemeClr val="tx2"/>
                </a:solidFill>
                <a:latin typeface="Calibri Light"/>
                <a:cs typeface="Calibri Light"/>
              </a:rPr>
              <a:t>creano</a:t>
            </a:r>
            <a:r>
              <a:rPr lang="it-IT" spc="8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pc="-15" dirty="0">
                <a:solidFill>
                  <a:schemeClr val="tx2"/>
                </a:solidFill>
                <a:latin typeface="Calibri Light"/>
                <a:cs typeface="Calibri Light"/>
              </a:rPr>
              <a:t>un</a:t>
            </a:r>
            <a:r>
              <a:rPr lang="it-IT" spc="8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pc="-20" dirty="0">
                <a:solidFill>
                  <a:schemeClr val="tx2"/>
                </a:solidFill>
                <a:latin typeface="Calibri Light"/>
                <a:cs typeface="Calibri Light"/>
              </a:rPr>
              <a:t>valore</a:t>
            </a:r>
            <a:r>
              <a:rPr lang="it-IT" spc="7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pc="-15" dirty="0">
                <a:solidFill>
                  <a:schemeClr val="tx2"/>
                </a:solidFill>
                <a:latin typeface="Calibri Light"/>
                <a:cs typeface="Calibri Light"/>
              </a:rPr>
              <a:t>pari</a:t>
            </a:r>
            <a:r>
              <a:rPr lang="it-IT" spc="10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al</a:t>
            </a:r>
            <a:r>
              <a:rPr lang="it-IT" spc="8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pc="-15" dirty="0">
                <a:solidFill>
                  <a:schemeClr val="tx2"/>
                </a:solidFill>
                <a:latin typeface="Calibri Light"/>
                <a:cs typeface="Calibri Light"/>
              </a:rPr>
              <a:t>+52%</a:t>
            </a:r>
            <a:r>
              <a:rPr lang="it-IT" spc="9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rispetto</a:t>
            </a:r>
            <a:r>
              <a:rPr lang="it-IT" spc="8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a</a:t>
            </a:r>
            <a:r>
              <a:rPr lang="it-IT" spc="10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quelli</a:t>
            </a:r>
            <a:r>
              <a:rPr lang="it-IT" spc="10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che risultano essere solo «molto soddisfatti». L’adozione di questi nuovi approcci potrebbe risultare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altamente </a:t>
            </a:r>
            <a:r>
              <a:rPr lang="it-IT" spc="-15" dirty="0">
                <a:solidFill>
                  <a:schemeClr val="tx2"/>
                </a:solidFill>
                <a:latin typeface="Calibri Light"/>
                <a:cs typeface="Calibri Light"/>
              </a:rPr>
              <a:t>profittevole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per </a:t>
            </a:r>
            <a:r>
              <a:rPr lang="it-IT" spc="-20" dirty="0">
                <a:solidFill>
                  <a:schemeClr val="tx2"/>
                </a:solidFill>
                <a:latin typeface="Calibri Light"/>
                <a:cs typeface="Calibri Light"/>
              </a:rPr>
              <a:t>l’azienda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che, seguendo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alcuni  specifici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accorgimenti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seguito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elencati, potrebbe </a:t>
            </a:r>
            <a:r>
              <a:rPr lang="it-IT" spc="-15" dirty="0">
                <a:solidFill>
                  <a:schemeClr val="tx2"/>
                </a:solidFill>
                <a:latin typeface="Calibri Light"/>
                <a:cs typeface="Calibri Light"/>
              </a:rPr>
              <a:t>contare 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s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u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u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n </a:t>
            </a:r>
            <a:r>
              <a:rPr lang="it-IT" spc="-15" dirty="0">
                <a:solidFill>
                  <a:schemeClr val="tx2"/>
                </a:solidFill>
                <a:latin typeface="Calibri Light"/>
                <a:cs typeface="Calibri Light"/>
              </a:rPr>
              <a:t>e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l</a:t>
            </a:r>
            <a:r>
              <a:rPr lang="it-IT" spc="-30" dirty="0">
                <a:solidFill>
                  <a:schemeClr val="tx2"/>
                </a:solidFill>
                <a:latin typeface="Calibri Light"/>
                <a:cs typeface="Calibri Light"/>
              </a:rPr>
              <a:t>e</a:t>
            </a:r>
            <a:r>
              <a:rPr lang="it-IT" spc="-50" dirty="0">
                <a:solidFill>
                  <a:schemeClr val="tx2"/>
                </a:solidFill>
                <a:latin typeface="Calibri Light"/>
                <a:cs typeface="Calibri Light"/>
              </a:rPr>
              <a:t>v</a:t>
            </a:r>
            <a:r>
              <a:rPr lang="it-IT" spc="-35" dirty="0">
                <a:solidFill>
                  <a:schemeClr val="tx2"/>
                </a:solidFill>
                <a:latin typeface="Calibri Light"/>
                <a:cs typeface="Calibri Light"/>
              </a:rPr>
              <a:t>a</a:t>
            </a:r>
            <a:r>
              <a:rPr lang="it-IT" spc="-20" dirty="0">
                <a:solidFill>
                  <a:schemeClr val="tx2"/>
                </a:solidFill>
                <a:latin typeface="Calibri Light"/>
                <a:cs typeface="Calibri Light"/>
              </a:rPr>
              <a:t>t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o </a:t>
            </a:r>
            <a:r>
              <a:rPr lang="it-IT" spc="-40" dirty="0">
                <a:solidFill>
                  <a:schemeClr val="tx2"/>
                </a:solidFill>
                <a:latin typeface="Calibri Light"/>
                <a:cs typeface="Calibri Light"/>
              </a:rPr>
              <a:t>v</a:t>
            </a:r>
            <a:r>
              <a:rPr lang="it-IT" spc="-20" dirty="0">
                <a:solidFill>
                  <a:schemeClr val="tx2"/>
                </a:solidFill>
                <a:latin typeface="Calibri Light"/>
                <a:cs typeface="Calibri Light"/>
              </a:rPr>
              <a:t>a</a:t>
            </a:r>
            <a:r>
              <a:rPr lang="it-IT" spc="-40" dirty="0">
                <a:solidFill>
                  <a:schemeClr val="tx2"/>
                </a:solidFill>
                <a:latin typeface="Calibri Light"/>
                <a:cs typeface="Calibri Light"/>
              </a:rPr>
              <a:t>nt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a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g</a:t>
            </a:r>
            <a:r>
              <a:rPr lang="it-IT" spc="-35" dirty="0">
                <a:solidFill>
                  <a:schemeClr val="tx2"/>
                </a:solidFill>
                <a:latin typeface="Calibri Light"/>
                <a:cs typeface="Calibri Light"/>
              </a:rPr>
              <a:t>g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io </a:t>
            </a:r>
            <a:r>
              <a:rPr lang="it-IT" spc="-25" dirty="0">
                <a:solidFill>
                  <a:schemeClr val="tx2"/>
                </a:solidFill>
                <a:latin typeface="Calibri Light"/>
                <a:cs typeface="Calibri Light"/>
              </a:rPr>
              <a:t>c</a:t>
            </a:r>
            <a:r>
              <a:rPr lang="it-IT" spc="-15" dirty="0">
                <a:solidFill>
                  <a:schemeClr val="tx2"/>
                </a:solidFill>
                <a:latin typeface="Calibri Light"/>
                <a:cs typeface="Calibri Light"/>
              </a:rPr>
              <a:t>o</a:t>
            </a:r>
            <a:r>
              <a:rPr lang="it-IT" spc="-30" dirty="0">
                <a:solidFill>
                  <a:schemeClr val="tx2"/>
                </a:solidFill>
                <a:latin typeface="Calibri Light"/>
                <a:cs typeface="Calibri Light"/>
              </a:rPr>
              <a:t>m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p</a:t>
            </a:r>
            <a:r>
              <a:rPr lang="it-IT" spc="-40" dirty="0">
                <a:solidFill>
                  <a:schemeClr val="tx2"/>
                </a:solidFill>
                <a:latin typeface="Calibri Light"/>
                <a:cs typeface="Calibri Light"/>
              </a:rPr>
              <a:t>e</a:t>
            </a:r>
            <a:r>
              <a:rPr lang="it-IT" spc="-20" dirty="0">
                <a:solidFill>
                  <a:schemeClr val="tx2"/>
                </a:solidFill>
                <a:latin typeface="Calibri Light"/>
                <a:cs typeface="Calibri Light"/>
              </a:rPr>
              <a:t>t</a:t>
            </a:r>
            <a:r>
              <a:rPr lang="it-IT" spc="-15" dirty="0">
                <a:solidFill>
                  <a:schemeClr val="tx2"/>
                </a:solidFill>
                <a:latin typeface="Calibri Light"/>
                <a:cs typeface="Calibri Light"/>
              </a:rPr>
              <a:t>i</a:t>
            </a:r>
            <a:r>
              <a:rPr lang="it-IT" spc="-20" dirty="0">
                <a:solidFill>
                  <a:schemeClr val="tx2"/>
                </a:solidFill>
                <a:latin typeface="Calibri Light"/>
                <a:cs typeface="Calibri Light"/>
              </a:rPr>
              <a:t>t</a:t>
            </a:r>
            <a:r>
              <a:rPr lang="it-IT" spc="-15" dirty="0">
                <a:solidFill>
                  <a:schemeClr val="tx2"/>
                </a:solidFill>
                <a:latin typeface="Calibri Light"/>
                <a:cs typeface="Calibri Light"/>
              </a:rPr>
              <a:t>i</a:t>
            </a:r>
            <a:r>
              <a:rPr lang="it-IT" spc="-25" dirty="0">
                <a:solidFill>
                  <a:schemeClr val="tx2"/>
                </a:solidFill>
                <a:latin typeface="Calibri Light"/>
                <a:cs typeface="Calibri Light"/>
              </a:rPr>
              <a:t>v</a:t>
            </a:r>
            <a:r>
              <a:rPr lang="it-IT" spc="-20" dirty="0">
                <a:solidFill>
                  <a:schemeClr val="tx2"/>
                </a:solidFill>
                <a:latin typeface="Calibri Light"/>
                <a:cs typeface="Calibri Light"/>
              </a:rPr>
              <a:t>o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. Sono </a:t>
            </a:r>
            <a:r>
              <a:rPr lang="it-IT" spc="-15" dirty="0">
                <a:solidFill>
                  <a:schemeClr val="tx2"/>
                </a:solidFill>
                <a:latin typeface="Calibri Light"/>
                <a:cs typeface="Calibri Light"/>
              </a:rPr>
              <a:t>stati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individuati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circa 300 </a:t>
            </a:r>
            <a:r>
              <a:rPr lang="it-IT" spc="-25" dirty="0" err="1">
                <a:solidFill>
                  <a:schemeClr val="tx2"/>
                </a:solidFill>
                <a:latin typeface="Calibri Light"/>
                <a:cs typeface="Calibri Light"/>
              </a:rPr>
              <a:t>motivatori</a:t>
            </a:r>
            <a:r>
              <a:rPr lang="it-IT" spc="-2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pc="-15" dirty="0">
                <a:solidFill>
                  <a:schemeClr val="tx2"/>
                </a:solidFill>
                <a:latin typeface="Calibri Light"/>
                <a:cs typeface="Calibri Light"/>
              </a:rPr>
              <a:t>emotivi,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ma 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ciascuna </a:t>
            </a:r>
            <a:r>
              <a:rPr lang="it-IT" spc="-15" dirty="0">
                <a:solidFill>
                  <a:schemeClr val="tx2"/>
                </a:solidFill>
                <a:latin typeface="Calibri Light"/>
                <a:cs typeface="Calibri Light"/>
              </a:rPr>
              <a:t>realtà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aziendale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dovrà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ridefinire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quelli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che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più </a:t>
            </a:r>
            <a:r>
              <a:rPr lang="it-IT" spc="10" dirty="0">
                <a:solidFill>
                  <a:schemeClr val="tx2"/>
                </a:solidFill>
                <a:latin typeface="Calibri Light"/>
                <a:cs typeface="Calibri Light"/>
              </a:rPr>
              <a:t>si 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addicono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al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brand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inventarne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nuovi, </a:t>
            </a:r>
            <a:r>
              <a:rPr lang="it-IT" dirty="0">
                <a:solidFill>
                  <a:schemeClr val="tx2"/>
                </a:solidFill>
                <a:latin typeface="Calibri Light"/>
                <a:cs typeface="Calibri Light"/>
              </a:rPr>
              <a:t>dopo </a:t>
            </a:r>
            <a:r>
              <a:rPr lang="it-IT" spc="-10" dirty="0">
                <a:solidFill>
                  <a:schemeClr val="tx2"/>
                </a:solidFill>
                <a:latin typeface="Calibri Light"/>
                <a:cs typeface="Calibri Light"/>
              </a:rPr>
              <a:t>averli </a:t>
            </a:r>
            <a:r>
              <a:rPr lang="it-IT" spc="-15" dirty="0">
                <a:solidFill>
                  <a:schemeClr val="tx2"/>
                </a:solidFill>
                <a:latin typeface="Calibri Light"/>
                <a:cs typeface="Calibri Light"/>
              </a:rPr>
              <a:t>testati 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su campioni</a:t>
            </a:r>
            <a:r>
              <a:rPr lang="it-IT" spc="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t-IT" spc="-5" dirty="0">
                <a:solidFill>
                  <a:schemeClr val="tx2"/>
                </a:solidFill>
                <a:latin typeface="Calibri Light"/>
                <a:cs typeface="Calibri Light"/>
              </a:rPr>
              <a:t>specifici.</a:t>
            </a:r>
            <a:endParaRPr lang="it-IT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endParaRPr lang="it-IT" spc="-5" dirty="0">
              <a:solidFill>
                <a:srgbClr val="990000"/>
              </a:solidFill>
              <a:latin typeface="Calibri Light"/>
              <a:cs typeface="Calibri Light"/>
            </a:endParaRPr>
          </a:p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endParaRPr lang="it-IT" spc="-5" dirty="0">
              <a:solidFill>
                <a:srgbClr val="990000"/>
              </a:solidFill>
              <a:latin typeface="Calibri Light"/>
              <a:cs typeface="Calibri Light"/>
            </a:endParaRPr>
          </a:p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endParaRPr lang="it-IT" spc="-5" dirty="0">
              <a:solidFill>
                <a:srgbClr val="990000"/>
              </a:solidFill>
              <a:latin typeface="Calibri Light"/>
              <a:cs typeface="Calibri Light"/>
            </a:endParaRPr>
          </a:p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endParaRPr lang="it-IT" spc="-5" dirty="0">
              <a:solidFill>
                <a:srgbClr val="990000"/>
              </a:solidFill>
              <a:latin typeface="Calibri Light"/>
              <a:cs typeface="Calibri Light"/>
            </a:endParaRPr>
          </a:p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endParaRPr lang="it-IT" dirty="0">
              <a:latin typeface="Calibri Light"/>
              <a:cs typeface="Calibri Ligh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9779314-C287-4A74-8E36-7FCC5F284A89}"/>
              </a:ext>
            </a:extLst>
          </p:cNvPr>
          <p:cNvSpPr txBox="1"/>
          <p:nvPr/>
        </p:nvSpPr>
        <p:spPr>
          <a:xfrm>
            <a:off x="319241" y="217950"/>
            <a:ext cx="3552395" cy="553943"/>
          </a:xfrm>
          <a:prstGeom prst="rect">
            <a:avLst/>
          </a:prstGeom>
          <a:noFill/>
        </p:spPr>
        <p:txBody>
          <a:bodyPr wrap="square" lIns="121867" tIns="60933" rIns="121867" bIns="60933" rtlCol="0">
            <a:spAutoFit/>
          </a:bodyPr>
          <a:lstStyle/>
          <a:p>
            <a:pPr marL="0" marR="0" lvl="0" indent="0" algn="l" defTabSz="1218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Definizione</a:t>
            </a:r>
          </a:p>
        </p:txBody>
      </p:sp>
    </p:spTree>
    <p:extLst>
      <p:ext uri="{BB962C8B-B14F-4D97-AF65-F5344CB8AC3E}">
        <p14:creationId xmlns:p14="http://schemas.microsoft.com/office/powerpoint/2010/main" val="221747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EB6E12F0-B96E-6043-A047-46DB3BB4215F}"/>
              </a:ext>
            </a:extLst>
          </p:cNvPr>
          <p:cNvSpPr/>
          <p:nvPr/>
        </p:nvSpPr>
        <p:spPr>
          <a:xfrm>
            <a:off x="6618986" y="4386769"/>
            <a:ext cx="3285744" cy="1778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C91B0E8E-1DC6-E248-AB85-07241F180597}"/>
              </a:ext>
            </a:extLst>
          </p:cNvPr>
          <p:cNvSpPr/>
          <p:nvPr/>
        </p:nvSpPr>
        <p:spPr>
          <a:xfrm>
            <a:off x="2470404" y="4205667"/>
            <a:ext cx="3625596" cy="1959229"/>
          </a:xfrm>
          <a:prstGeom prst="rect">
            <a:avLst/>
          </a:prstGeom>
          <a:blipFill>
            <a:blip r:embed="rId3" cstate="print"/>
            <a:stretch>
              <a:fillRect t="1300" b="-7944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9B5CFA49-2EA6-FD43-AA16-18268F77A367}"/>
              </a:ext>
            </a:extLst>
          </p:cNvPr>
          <p:cNvSpPr txBox="1"/>
          <p:nvPr/>
        </p:nvSpPr>
        <p:spPr>
          <a:xfrm>
            <a:off x="1905000" y="1112202"/>
            <a:ext cx="7999730" cy="3002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Per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creare </a:t>
            </a:r>
            <a:r>
              <a:rPr sz="1800" b="0" i="1" spc="-20" dirty="0">
                <a:solidFill>
                  <a:schemeClr val="tx2"/>
                </a:solidFill>
                <a:latin typeface="Calibri Light"/>
                <a:cs typeface="Calibri Light"/>
              </a:rPr>
              <a:t>engagement </a:t>
            </a: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attraverso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l’uso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dei social media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si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può </a:t>
            </a: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far</a:t>
            </a:r>
            <a:r>
              <a:rPr sz="1800" b="0" spc="8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leva: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5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b="0" spc="-25" dirty="0">
                <a:solidFill>
                  <a:schemeClr val="tx2"/>
                </a:solidFill>
                <a:latin typeface="Calibri Light"/>
                <a:cs typeface="Calibri Light"/>
              </a:rPr>
              <a:t>Listening&amp;Sentiment </a:t>
            </a: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Analysis,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metodo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analisi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applicata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social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network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che 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fornisce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analisi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qualitative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di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ciò che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gli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utenti postano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sui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social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network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 dunque  pensano di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determinate</a:t>
            </a:r>
            <a:r>
              <a:rPr sz="1800" b="0" spc="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questioni;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buClr>
                <a:srgbClr val="990000"/>
              </a:buClr>
              <a:buFont typeface="Arial"/>
              <a:buChar char="•"/>
            </a:pPr>
            <a:endParaRPr sz="18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50000"/>
              </a:lnSpc>
              <a:spcBef>
                <a:spcPts val="1175"/>
              </a:spcBef>
              <a:buFont typeface="Arial"/>
              <a:buChar char="•"/>
              <a:tabLst>
                <a:tab pos="299720" algn="l"/>
              </a:tabLst>
            </a:pPr>
            <a:r>
              <a:rPr sz="1800" b="0" spc="-20" dirty="0">
                <a:solidFill>
                  <a:schemeClr val="tx2"/>
                </a:solidFill>
                <a:latin typeface="Calibri Light"/>
                <a:cs typeface="Calibri Light"/>
              </a:rPr>
              <a:t>Analytics&amp;Strategic </a:t>
            </a:r>
            <a:r>
              <a:rPr sz="1800" b="0" spc="-25" dirty="0">
                <a:solidFill>
                  <a:schemeClr val="tx2"/>
                </a:solidFill>
                <a:latin typeface="Calibri Light"/>
                <a:cs typeface="Calibri Light"/>
              </a:rPr>
              <a:t>Engagement,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che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consiste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nella stimolazione all’interazione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  alla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conversazione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delle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persone secondo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identità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e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obiettivi </a:t>
            </a:r>
            <a:r>
              <a:rPr sz="1800" b="0" dirty="0">
                <a:solidFill>
                  <a:schemeClr val="tx2"/>
                </a:solidFill>
                <a:latin typeface="Calibri Light"/>
                <a:cs typeface="Calibri Light"/>
              </a:rPr>
              <a:t>di business</a:t>
            </a:r>
            <a:r>
              <a:rPr sz="1800" b="0" spc="105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chemeClr val="tx2"/>
                </a:solidFill>
                <a:latin typeface="Calibri Light"/>
                <a:cs typeface="Calibri Light"/>
              </a:rPr>
              <a:t>definiti.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50AEE82-CF05-4C2F-A6B9-A3781C412833}"/>
              </a:ext>
            </a:extLst>
          </p:cNvPr>
          <p:cNvSpPr txBox="1"/>
          <p:nvPr/>
        </p:nvSpPr>
        <p:spPr>
          <a:xfrm>
            <a:off x="319241" y="217950"/>
            <a:ext cx="3552395" cy="553943"/>
          </a:xfrm>
          <a:prstGeom prst="rect">
            <a:avLst/>
          </a:prstGeom>
          <a:noFill/>
        </p:spPr>
        <p:txBody>
          <a:bodyPr wrap="square" lIns="121867" tIns="60933" rIns="121867" bIns="60933" rtlCol="0">
            <a:spAutoFit/>
          </a:bodyPr>
          <a:lstStyle/>
          <a:p>
            <a:pPr marL="0" marR="0" lvl="0" indent="0" algn="l" defTabSz="1218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Definizione</a:t>
            </a:r>
          </a:p>
        </p:txBody>
      </p:sp>
    </p:spTree>
    <p:extLst>
      <p:ext uri="{BB962C8B-B14F-4D97-AF65-F5344CB8AC3E}">
        <p14:creationId xmlns:p14="http://schemas.microsoft.com/office/powerpoint/2010/main" val="3865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E9130F75-AD53-D14D-BDA0-069976F9687D}"/>
              </a:ext>
            </a:extLst>
          </p:cNvPr>
          <p:cNvSpPr txBox="1">
            <a:spLocks/>
          </p:cNvSpPr>
          <p:nvPr/>
        </p:nvSpPr>
        <p:spPr>
          <a:xfrm>
            <a:off x="461329" y="275081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kern="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Identificazione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380D6031-B7B5-A34B-AA78-A45AA1553882}"/>
              </a:ext>
            </a:extLst>
          </p:cNvPr>
          <p:cNvSpPr txBox="1"/>
          <p:nvPr/>
        </p:nvSpPr>
        <p:spPr>
          <a:xfrm>
            <a:off x="3513200" y="1143000"/>
            <a:ext cx="4872355" cy="682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100"/>
              </a:spcBef>
            </a:pPr>
            <a:r>
              <a:rPr sz="1800" b="0" spc="-15" dirty="0">
                <a:solidFill>
                  <a:schemeClr val="tx2"/>
                </a:solidFill>
                <a:latin typeface="Calibri Light"/>
                <a:cs typeface="Calibri Light"/>
              </a:rPr>
              <a:t>Per attivare connessioni emotive</a:t>
            </a:r>
            <a:r>
              <a:rPr sz="1800" b="0" spc="-10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chemeClr val="tx2"/>
                </a:solidFill>
                <a:latin typeface="Calibri Light"/>
                <a:cs typeface="Calibri Light"/>
              </a:rPr>
              <a:t>occorrerà:</a:t>
            </a:r>
            <a:endParaRPr sz="18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F1E90399-2CDB-384B-B5B1-0AC8F89574D3}"/>
              </a:ext>
            </a:extLst>
          </p:cNvPr>
          <p:cNvSpPr/>
          <p:nvPr/>
        </p:nvSpPr>
        <p:spPr>
          <a:xfrm>
            <a:off x="2484882" y="2562606"/>
            <a:ext cx="6536436" cy="569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F17468F8-63D3-0748-8C68-2BCE1791C9A6}"/>
              </a:ext>
            </a:extLst>
          </p:cNvPr>
          <p:cNvSpPr txBox="1"/>
          <p:nvPr/>
        </p:nvSpPr>
        <p:spPr>
          <a:xfrm>
            <a:off x="3811904" y="2682620"/>
            <a:ext cx="3881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tx2"/>
                </a:solidFill>
                <a:latin typeface="Candara"/>
                <a:cs typeface="Candara"/>
              </a:rPr>
              <a:t>Identificare specifici motivatori</a:t>
            </a:r>
            <a:r>
              <a:rPr sz="1800" b="1" spc="-4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chemeClr val="tx2"/>
                </a:solidFill>
                <a:latin typeface="Candara"/>
                <a:cs typeface="Candara"/>
              </a:rPr>
              <a:t>emotivi</a:t>
            </a:r>
            <a:endParaRPr sz="18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F87DF2BD-2B93-354A-9E41-AC96409B12A6}"/>
              </a:ext>
            </a:extLst>
          </p:cNvPr>
          <p:cNvSpPr/>
          <p:nvPr/>
        </p:nvSpPr>
        <p:spPr>
          <a:xfrm>
            <a:off x="2484882" y="3466335"/>
            <a:ext cx="6536436" cy="568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47440D1C-68DC-E842-B63B-4B7D17895D8C}"/>
              </a:ext>
            </a:extLst>
          </p:cNvPr>
          <p:cNvSpPr txBox="1"/>
          <p:nvPr/>
        </p:nvSpPr>
        <p:spPr>
          <a:xfrm>
            <a:off x="4844034" y="3585791"/>
            <a:ext cx="18180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tx2"/>
                </a:solidFill>
                <a:latin typeface="Candara"/>
                <a:cs typeface="Candara"/>
              </a:rPr>
              <a:t>Misurare i</a:t>
            </a:r>
            <a:r>
              <a:rPr sz="1800" b="1" spc="-105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chemeClr val="tx2"/>
                </a:solidFill>
                <a:latin typeface="Candara"/>
                <a:cs typeface="Candara"/>
              </a:rPr>
              <a:t>risultati</a:t>
            </a:r>
            <a:endParaRPr sz="18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350041BB-2F51-DF4C-A149-A85945A26656}"/>
              </a:ext>
            </a:extLst>
          </p:cNvPr>
          <p:cNvSpPr/>
          <p:nvPr/>
        </p:nvSpPr>
        <p:spPr>
          <a:xfrm>
            <a:off x="2484882" y="4368540"/>
            <a:ext cx="6536436" cy="5684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EDCA15DA-9527-FE41-8F60-84D001FC3A70}"/>
              </a:ext>
            </a:extLst>
          </p:cNvPr>
          <p:cNvSpPr txBox="1"/>
          <p:nvPr/>
        </p:nvSpPr>
        <p:spPr>
          <a:xfrm>
            <a:off x="3575685" y="4488302"/>
            <a:ext cx="4354195" cy="299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tx2"/>
                </a:solidFill>
                <a:latin typeface="Candara"/>
                <a:cs typeface="Candara"/>
              </a:rPr>
              <a:t>Comprendere </a:t>
            </a:r>
            <a:r>
              <a:rPr sz="1800" b="1" dirty="0">
                <a:solidFill>
                  <a:schemeClr val="tx2"/>
                </a:solidFill>
                <a:latin typeface="Candara"/>
                <a:cs typeface="Candara"/>
              </a:rPr>
              <a:t>la </a:t>
            </a:r>
            <a:r>
              <a:rPr sz="1800" b="1" spc="-5" dirty="0">
                <a:solidFill>
                  <a:schemeClr val="tx2"/>
                </a:solidFill>
                <a:latin typeface="Candara"/>
                <a:cs typeface="Candara"/>
              </a:rPr>
              <a:t>relazione</a:t>
            </a:r>
            <a:r>
              <a:rPr sz="1800" b="1" spc="-45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chemeClr val="tx2"/>
                </a:solidFill>
                <a:latin typeface="Candara"/>
                <a:cs typeface="Candara"/>
              </a:rPr>
              <a:t>cliente-motivatori</a:t>
            </a:r>
            <a:endParaRPr sz="18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315C5539-68D5-3F4B-BCC7-1E2F4E003405}"/>
              </a:ext>
            </a:extLst>
          </p:cNvPr>
          <p:cNvSpPr/>
          <p:nvPr/>
        </p:nvSpPr>
        <p:spPr>
          <a:xfrm>
            <a:off x="2484882" y="5270744"/>
            <a:ext cx="6536436" cy="568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C34BE385-5044-0342-A07A-A72B2B753CF9}"/>
              </a:ext>
            </a:extLst>
          </p:cNvPr>
          <p:cNvSpPr txBox="1"/>
          <p:nvPr/>
        </p:nvSpPr>
        <p:spPr>
          <a:xfrm>
            <a:off x="3497960" y="5405110"/>
            <a:ext cx="4508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tx2"/>
                </a:solidFill>
                <a:latin typeface="Candara"/>
                <a:cs typeface="Candara"/>
              </a:rPr>
              <a:t>Modellizzare l’impatto</a:t>
            </a:r>
            <a:r>
              <a:rPr sz="1800" b="1" spc="3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chemeClr val="tx2"/>
                </a:solidFill>
                <a:latin typeface="Candara"/>
                <a:cs typeface="Candara"/>
              </a:rPr>
              <a:t>economico-finanziario</a:t>
            </a:r>
            <a:endParaRPr sz="18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2DBFCBF5-7821-104B-9FBF-9BC78B32DFED}"/>
              </a:ext>
            </a:extLst>
          </p:cNvPr>
          <p:cNvSpPr/>
          <p:nvPr/>
        </p:nvSpPr>
        <p:spPr>
          <a:xfrm>
            <a:off x="2484882" y="1675640"/>
            <a:ext cx="6536690" cy="570230"/>
          </a:xfrm>
          <a:custGeom>
            <a:avLst/>
            <a:gdLst/>
            <a:ahLst/>
            <a:cxnLst/>
            <a:rect l="l" t="t" r="r" b="b"/>
            <a:pathLst>
              <a:path w="6536690" h="570230">
                <a:moveTo>
                  <a:pt x="0" y="94996"/>
                </a:moveTo>
                <a:lnTo>
                  <a:pt x="7467" y="58025"/>
                </a:lnTo>
                <a:lnTo>
                  <a:pt x="27828" y="27828"/>
                </a:lnTo>
                <a:lnTo>
                  <a:pt x="58025" y="7467"/>
                </a:lnTo>
                <a:lnTo>
                  <a:pt x="94996" y="0"/>
                </a:lnTo>
                <a:lnTo>
                  <a:pt x="6441440" y="0"/>
                </a:lnTo>
                <a:lnTo>
                  <a:pt x="6478410" y="7467"/>
                </a:lnTo>
                <a:lnTo>
                  <a:pt x="6508607" y="27828"/>
                </a:lnTo>
                <a:lnTo>
                  <a:pt x="6528968" y="58025"/>
                </a:lnTo>
                <a:lnTo>
                  <a:pt x="6536436" y="94996"/>
                </a:lnTo>
                <a:lnTo>
                  <a:pt x="6536436" y="474979"/>
                </a:lnTo>
                <a:lnTo>
                  <a:pt x="6528968" y="511950"/>
                </a:lnTo>
                <a:lnTo>
                  <a:pt x="6508607" y="542147"/>
                </a:lnTo>
                <a:lnTo>
                  <a:pt x="6478410" y="562508"/>
                </a:lnTo>
                <a:lnTo>
                  <a:pt x="6441440" y="569976"/>
                </a:lnTo>
                <a:lnTo>
                  <a:pt x="94996" y="569976"/>
                </a:lnTo>
                <a:lnTo>
                  <a:pt x="58025" y="562508"/>
                </a:lnTo>
                <a:lnTo>
                  <a:pt x="27828" y="542147"/>
                </a:lnTo>
                <a:lnTo>
                  <a:pt x="7467" y="511950"/>
                </a:lnTo>
                <a:lnTo>
                  <a:pt x="0" y="474979"/>
                </a:lnTo>
                <a:lnTo>
                  <a:pt x="0" y="9499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812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id="{525CB5F3-7FAC-2743-87B4-5B9DB4FB20BD}"/>
              </a:ext>
            </a:extLst>
          </p:cNvPr>
          <p:cNvSpPr txBox="1"/>
          <p:nvPr/>
        </p:nvSpPr>
        <p:spPr>
          <a:xfrm>
            <a:off x="3317049" y="1388366"/>
            <a:ext cx="4872355" cy="682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55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chemeClr val="tx2"/>
                </a:solidFill>
                <a:latin typeface="Candara"/>
                <a:cs typeface="Candara"/>
              </a:rPr>
              <a:t>Effettuare ricerche </a:t>
            </a:r>
            <a:r>
              <a:rPr sz="1800" b="1" dirty="0">
                <a:solidFill>
                  <a:schemeClr val="tx2"/>
                </a:solidFill>
                <a:latin typeface="Candara"/>
                <a:cs typeface="Candara"/>
              </a:rPr>
              <a:t>di </a:t>
            </a:r>
            <a:r>
              <a:rPr sz="1800" b="1" spc="-5" dirty="0">
                <a:solidFill>
                  <a:schemeClr val="tx2"/>
                </a:solidFill>
                <a:latin typeface="Candara"/>
                <a:cs typeface="Candara"/>
              </a:rPr>
              <a:t>mercato </a:t>
            </a:r>
            <a:r>
              <a:rPr sz="1800" b="1" dirty="0">
                <a:solidFill>
                  <a:schemeClr val="tx2"/>
                </a:solidFill>
                <a:latin typeface="Candara"/>
                <a:cs typeface="Candara"/>
              </a:rPr>
              <a:t>e </a:t>
            </a:r>
            <a:r>
              <a:rPr sz="1800" b="1" spc="-5" dirty="0">
                <a:solidFill>
                  <a:schemeClr val="tx2"/>
                </a:solidFill>
                <a:latin typeface="Candara"/>
                <a:cs typeface="Candara"/>
              </a:rPr>
              <a:t>analisi del</a:t>
            </a:r>
            <a:r>
              <a:rPr sz="1800" b="1" spc="-65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chemeClr val="tx2"/>
                </a:solidFill>
                <a:latin typeface="Candara"/>
                <a:cs typeface="Candara"/>
              </a:rPr>
              <a:t>cliente</a:t>
            </a:r>
            <a:endParaRPr sz="18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42780099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metra template 16_9 ottobre 2015" id="{BD2C93C2-A5AC-4D29-96A9-CFF38CFBC44F}" vid="{384DBA89-B5A6-4ED5-AA33-74F50EA5D342}"/>
    </a:ext>
  </a:extLst>
</a:theme>
</file>

<file path=ppt/theme/theme2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metra template 16_9 ottobre 2015" id="{BD2C93C2-A5AC-4D29-96A9-CFF38CFBC44F}" vid="{13160177-3225-4523-8B55-5BE85DBE8861}"/>
    </a:ext>
  </a:extLst>
</a:theme>
</file>

<file path=ppt/theme/theme3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metra template 16_9 ottobre 2015" id="{BD2C93C2-A5AC-4D29-96A9-CFF38CFBC44F}" vid="{13160177-3225-4523-8B55-5BE85DBE8861}"/>
    </a:ext>
  </a:extLst>
</a:theme>
</file>

<file path=ppt/theme/theme4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metra template 16_9 ottobre 2015" id="{BD2C93C2-A5AC-4D29-96A9-CFF38CFBC44F}" vid="{A22998B5-D6F5-42BA-8E36-21CF84CB26A6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1962</Words>
  <Application>Microsoft Office PowerPoint</Application>
  <PresentationFormat>Widescreen</PresentationFormat>
  <Paragraphs>233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Candara</vt:lpstr>
      <vt:lpstr>Times New Roman</vt:lpstr>
      <vt:lpstr>1_Tema di Office</vt:lpstr>
      <vt:lpstr>4_Tema di Office</vt:lpstr>
      <vt:lpstr>5_Tema di Office</vt:lpstr>
      <vt:lpstr>6_Tema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Antonacci</dc:creator>
  <cp:lastModifiedBy>Francesco Antonacci</cp:lastModifiedBy>
  <cp:revision>102</cp:revision>
  <dcterms:created xsi:type="dcterms:W3CDTF">2019-09-10T09:11:20Z</dcterms:created>
  <dcterms:modified xsi:type="dcterms:W3CDTF">2019-09-23T14:31:06Z</dcterms:modified>
</cp:coreProperties>
</file>