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8" r:id="rId2"/>
    <p:sldMasterId id="2147483671" r:id="rId3"/>
  </p:sldMasterIdLst>
  <p:notesMasterIdLst>
    <p:notesMasterId r:id="rId23"/>
  </p:notesMasterIdLst>
  <p:sldIdLst>
    <p:sldId id="456" r:id="rId4"/>
    <p:sldId id="462" r:id="rId5"/>
    <p:sldId id="463" r:id="rId6"/>
    <p:sldId id="464" r:id="rId7"/>
    <p:sldId id="465" r:id="rId8"/>
    <p:sldId id="466" r:id="rId9"/>
    <p:sldId id="467" r:id="rId10"/>
    <p:sldId id="480" r:id="rId11"/>
    <p:sldId id="470" r:id="rId12"/>
    <p:sldId id="468" r:id="rId13"/>
    <p:sldId id="471" r:id="rId14"/>
    <p:sldId id="472" r:id="rId15"/>
    <p:sldId id="473" r:id="rId16"/>
    <p:sldId id="474" r:id="rId17"/>
    <p:sldId id="475" r:id="rId18"/>
    <p:sldId id="476" r:id="rId19"/>
    <p:sldId id="477" r:id="rId20"/>
    <p:sldId id="478" r:id="rId21"/>
    <p:sldId id="380" r:id="rId22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02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26BB-4582-4968-B053-92F3873D5D0E}" type="datetimeFigureOut">
              <a:rPr lang="it-IT" smtClean="0"/>
              <a:t>25/09/2019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82A9B-0DD5-4647-A80A-01A4D53604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68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655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>
            <a:off x="5364088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 userDrawn="1"/>
        </p:nvCxnSpPr>
        <p:spPr>
          <a:xfrm>
            <a:off x="8100392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31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>
            <a:off x="5364088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 userDrawn="1"/>
        </p:nvCxnSpPr>
        <p:spPr>
          <a:xfrm>
            <a:off x="8100392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1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488" y="6481763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58BB-08FF-4B55-BE1C-8D79A6503055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3924470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>
            <a:off x="5364088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 userDrawn="1"/>
        </p:nvCxnSpPr>
        <p:spPr>
          <a:xfrm>
            <a:off x="8100392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/>
          <p:cNvSpPr txBox="1">
            <a:spLocks/>
          </p:cNvSpPr>
          <p:nvPr userDrawn="1"/>
        </p:nvSpPr>
        <p:spPr>
          <a:xfrm>
            <a:off x="5076056" y="4389107"/>
            <a:ext cx="3600450" cy="179990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LIUC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Corso Giacomo Matteotti, 22 – 21053  Castellanza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+39 0331 572111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Risultati immagini per liu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418409"/>
            <a:ext cx="2133253" cy="189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4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>
            <a:cxnSpLocks/>
          </p:cNvCxnSpPr>
          <p:nvPr/>
        </p:nvCxnSpPr>
        <p:spPr>
          <a:xfrm>
            <a:off x="2555776" y="4677139"/>
            <a:ext cx="648072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4236" y="-2120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800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5868145" y="2529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800"/>
          </a:p>
        </p:txBody>
      </p:sp>
      <p:pic>
        <p:nvPicPr>
          <p:cNvPr id="1026" name="Picture 2" descr="Risultati immagini per liuc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232248" cy="198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2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5364088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8100392" y="6624736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51520" y="740701"/>
            <a:ext cx="72008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numero diapositiva 5"/>
          <p:cNvSpPr txBox="1">
            <a:spLocks/>
          </p:cNvSpPr>
          <p:nvPr/>
        </p:nvSpPr>
        <p:spPr>
          <a:xfrm>
            <a:off x="8146983" y="6388532"/>
            <a:ext cx="899592" cy="26573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/>
            <a:fld id="{4665C219-06EB-47EA-9AA3-74DD280A91C7}" type="slidenum">
              <a:rPr lang="it-IT" sz="1050" b="0" kern="120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rPr>
              <a:pPr marL="0" algn="ctr" defTabSz="914400" rtl="0" eaLnBrk="1" latinLnBrk="0" hangingPunct="1"/>
              <a:t>‹N›</a:t>
            </a:fld>
            <a:endParaRPr lang="it-IT" sz="1050" b="0" kern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5364088" y="6613851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8100392" y="6613851"/>
            <a:ext cx="0" cy="260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data 3"/>
          <p:cNvSpPr txBox="1">
            <a:spLocks/>
          </p:cNvSpPr>
          <p:nvPr/>
        </p:nvSpPr>
        <p:spPr>
          <a:xfrm>
            <a:off x="3050978" y="6405331"/>
            <a:ext cx="260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0" baseline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it-IT" sz="1100" b="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6" name="Connettore 1 14"/>
          <p:cNvCxnSpPr/>
          <p:nvPr userDrawn="1"/>
        </p:nvCxnSpPr>
        <p:spPr>
          <a:xfrm>
            <a:off x="395536" y="6309320"/>
            <a:ext cx="8352928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7"/>
          <p:cNvSpPr txBox="1">
            <a:spLocks noChangeArrowheads="1"/>
          </p:cNvSpPr>
          <p:nvPr userDrawn="1"/>
        </p:nvSpPr>
        <p:spPr bwMode="auto">
          <a:xfrm>
            <a:off x="2483769" y="6405331"/>
            <a:ext cx="4237037" cy="2646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1pPr>
            <a:lvl2pPr marL="742950" indent="-28575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2pPr>
            <a:lvl3pPr marL="11430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3pPr>
            <a:lvl4pPr marL="16002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4pPr>
            <a:lvl5pPr marL="2057400" indent="-228600" eaLnBrk="0" hangingPunct="0">
              <a:defRPr sz="1600" b="1">
                <a:solidFill>
                  <a:schemeClr val="bg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600" b="1">
                <a:solidFill>
                  <a:schemeClr val="bg1"/>
                </a:solidFill>
                <a:latin typeface="Candar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</a:rPr>
              <a:t>© 2019 LIUC  All rights reserved</a:t>
            </a:r>
          </a:p>
        </p:txBody>
      </p:sp>
      <p:pic>
        <p:nvPicPr>
          <p:cNvPr id="12" name="Picture 2" descr="Risultati immagini per liuc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918" y="68626"/>
            <a:ext cx="948571" cy="84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7380312" y="4005064"/>
            <a:ext cx="169168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08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E76E5F-7AD4-48A0-8C5C-CBADA57ACEBA}"/>
              </a:ext>
            </a:extLst>
          </p:cNvPr>
          <p:cNvSpPr txBox="1"/>
          <p:nvPr/>
        </p:nvSpPr>
        <p:spPr>
          <a:xfrm>
            <a:off x="2438400" y="3794968"/>
            <a:ext cx="5516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Capitolo 1 </a:t>
            </a:r>
          </a:p>
          <a:p>
            <a:r>
              <a:rPr lang="it-IT" sz="2800" b="1" dirty="0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lang="it-IT" sz="2800" b="1" dirty="0" err="1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socialing</a:t>
            </a:r>
            <a:r>
              <a:rPr lang="it-IT" sz="2800" b="1" dirty="0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valori, principi esperienze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7C64A5-806B-4746-8627-F27B8AACA28B}"/>
              </a:ext>
            </a:extLst>
          </p:cNvPr>
          <p:cNvSpPr txBox="1"/>
          <p:nvPr/>
        </p:nvSpPr>
        <p:spPr>
          <a:xfrm>
            <a:off x="2466975" y="4774167"/>
            <a:ext cx="246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Docente Andrea </a:t>
            </a:r>
            <a:r>
              <a:rPr lang="it-IT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Farinet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A37F3B1-9BD5-43D4-8B83-B09324559896}"/>
              </a:ext>
            </a:extLst>
          </p:cNvPr>
          <p:cNvSpPr/>
          <p:nvPr/>
        </p:nvSpPr>
        <p:spPr>
          <a:xfrm>
            <a:off x="2971800" y="1715144"/>
            <a:ext cx="2943359" cy="2030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80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4A79F6F-5E6F-4598-B1AC-839A3E65F1C6}"/>
              </a:ext>
            </a:extLst>
          </p:cNvPr>
          <p:cNvSpPr txBox="1"/>
          <p:nvPr/>
        </p:nvSpPr>
        <p:spPr>
          <a:xfrm>
            <a:off x="477202" y="4122292"/>
            <a:ext cx="819721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2. È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necessario presentare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la propria storia, le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proprie radici  ed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i </a:t>
            </a:r>
            <a:r>
              <a:rPr sz="2500" spc="-10" dirty="0">
                <a:solidFill>
                  <a:srgbClr val="003366"/>
                </a:solidFill>
                <a:latin typeface="Candara"/>
                <a:cs typeface="Candara"/>
              </a:rPr>
              <a:t>propri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obiettivi con </a:t>
            </a:r>
            <a:r>
              <a:rPr sz="2500" spc="-10" dirty="0">
                <a:solidFill>
                  <a:srgbClr val="003366"/>
                </a:solidFill>
                <a:latin typeface="Candara"/>
                <a:cs typeface="Candara"/>
              </a:rPr>
              <a:t>trasparenza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ed</a:t>
            </a:r>
            <a:r>
              <a:rPr sz="2500" spc="13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autenticità.</a:t>
            </a:r>
            <a:endParaRPr sz="2500">
              <a:latin typeface="Candara"/>
              <a:cs typeface="Candar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F550F25-9005-479D-A994-952CDFDF202A}"/>
              </a:ext>
            </a:extLst>
          </p:cNvPr>
          <p:cNvSpPr/>
          <p:nvPr/>
        </p:nvSpPr>
        <p:spPr>
          <a:xfrm>
            <a:off x="2969260" y="1412239"/>
            <a:ext cx="3388360" cy="25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FA86073-1D52-446A-B405-E5CAD26C719C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5669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15" dirty="0">
                <a:solidFill>
                  <a:srgbClr val="000066"/>
                </a:solidFill>
              </a:rPr>
              <a:t>Socialing Strategy: la reputazione</a:t>
            </a:r>
            <a:endParaRPr lang="it-IT" b="1" spc="-5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307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79F3968-D07F-4536-A1A1-78513F6EAD83}"/>
              </a:ext>
            </a:extLst>
          </p:cNvPr>
          <p:cNvSpPr txBox="1"/>
          <p:nvPr/>
        </p:nvSpPr>
        <p:spPr>
          <a:xfrm>
            <a:off x="410527" y="1438591"/>
            <a:ext cx="3941445" cy="288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3. La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nostra reputazione  digitale nascerà da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un 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equilibrio complementare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tra 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elementi </a:t>
            </a:r>
            <a:r>
              <a:rPr sz="2500" i="1" dirty="0">
                <a:solidFill>
                  <a:srgbClr val="003366"/>
                </a:solidFill>
                <a:latin typeface="Candara"/>
                <a:cs typeface="Candara"/>
              </a:rPr>
              <a:t>off-line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e </a:t>
            </a:r>
            <a:r>
              <a:rPr sz="2500" spc="-10" dirty="0">
                <a:solidFill>
                  <a:srgbClr val="003366"/>
                </a:solidFill>
                <a:latin typeface="Candara"/>
                <a:cs typeface="Candara"/>
              </a:rPr>
              <a:t>presenza  </a:t>
            </a:r>
            <a:r>
              <a:rPr sz="2500" i="1" spc="-5" dirty="0">
                <a:solidFill>
                  <a:srgbClr val="003366"/>
                </a:solidFill>
                <a:latin typeface="Candara"/>
                <a:cs typeface="Candara"/>
              </a:rPr>
              <a:t>on-line.</a:t>
            </a:r>
            <a:endParaRPr sz="2500">
              <a:latin typeface="Candara"/>
              <a:cs typeface="Candar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4803E40-E032-4CFD-AF41-384D4888214F}"/>
              </a:ext>
            </a:extLst>
          </p:cNvPr>
          <p:cNvSpPr/>
          <p:nvPr/>
        </p:nvSpPr>
        <p:spPr>
          <a:xfrm>
            <a:off x="4782820" y="1549370"/>
            <a:ext cx="4137660" cy="3906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3BA9BBB-F21A-4137-BB71-EB8FB2FBDDB4}"/>
              </a:ext>
            </a:extLst>
          </p:cNvPr>
          <p:cNvSpPr/>
          <p:nvPr/>
        </p:nvSpPr>
        <p:spPr>
          <a:xfrm>
            <a:off x="4932679" y="1699260"/>
            <a:ext cx="3616960" cy="338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0B46E0F-A797-4CF8-B772-CF2003892221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5669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15" dirty="0">
                <a:solidFill>
                  <a:srgbClr val="000066"/>
                </a:solidFill>
              </a:rPr>
              <a:t>Socialing Strategy: la reputazione </a:t>
            </a:r>
            <a:r>
              <a:rPr lang="it-IT" i="1" spc="-15" dirty="0">
                <a:solidFill>
                  <a:srgbClr val="000066"/>
                </a:solidFill>
              </a:rPr>
              <a:t>(segue)</a:t>
            </a:r>
            <a:endParaRPr lang="it-IT" i="1" spc="-5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8614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2568ED5-EA06-4486-B52B-B1E006967D5E}"/>
              </a:ext>
            </a:extLst>
          </p:cNvPr>
          <p:cNvSpPr txBox="1"/>
          <p:nvPr/>
        </p:nvSpPr>
        <p:spPr>
          <a:xfrm>
            <a:off x="4132834" y="1489900"/>
            <a:ext cx="4350385" cy="34563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4. Da </a:t>
            </a:r>
            <a:r>
              <a:rPr sz="2500" spc="-10" dirty="0">
                <a:solidFill>
                  <a:srgbClr val="003366"/>
                </a:solidFill>
                <a:latin typeface="Candara"/>
                <a:cs typeface="Candara"/>
              </a:rPr>
              <a:t>sempre,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qualsiasi </a:t>
            </a:r>
            <a:r>
              <a:rPr sz="2500" spc="-10" dirty="0">
                <a:solidFill>
                  <a:srgbClr val="003366"/>
                </a:solidFill>
                <a:latin typeface="Candara"/>
                <a:cs typeface="Candara"/>
              </a:rPr>
              <a:t>presenza 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social, richiede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tre </a:t>
            </a:r>
            <a:r>
              <a:rPr sz="2500" spc="-10" dirty="0">
                <a:solidFill>
                  <a:srgbClr val="003366"/>
                </a:solidFill>
                <a:latin typeface="Candara"/>
                <a:cs typeface="Candara"/>
              </a:rPr>
              <a:t>prerequisiti 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culturali:</a:t>
            </a:r>
            <a:endParaRPr sz="2500">
              <a:latin typeface="Candara"/>
              <a:cs typeface="Candara"/>
            </a:endParaRPr>
          </a:p>
          <a:p>
            <a:pPr marL="584200" indent="-571500">
              <a:lnSpc>
                <a:spcPct val="100000"/>
              </a:lnSpc>
              <a:spcBef>
                <a:spcPts val="150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Informalità</a:t>
            </a:r>
            <a:endParaRPr sz="2500">
              <a:latin typeface="Candara"/>
              <a:cs typeface="Candara"/>
            </a:endParaRPr>
          </a:p>
          <a:p>
            <a:pPr marL="584200" indent="-571500">
              <a:lnSpc>
                <a:spcPct val="100000"/>
              </a:lnSpc>
              <a:spcBef>
                <a:spcPts val="150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Reciprocità</a:t>
            </a:r>
            <a:endParaRPr sz="2500">
              <a:latin typeface="Candara"/>
              <a:cs typeface="Candara"/>
            </a:endParaRPr>
          </a:p>
          <a:p>
            <a:pPr marL="584200" indent="-571500">
              <a:lnSpc>
                <a:spcPct val="100000"/>
              </a:lnSpc>
              <a:spcBef>
                <a:spcPts val="150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500" spc="-15" dirty="0">
                <a:solidFill>
                  <a:srgbClr val="003366"/>
                </a:solidFill>
                <a:latin typeface="Candara"/>
                <a:cs typeface="Candara"/>
              </a:rPr>
              <a:t>Velocità</a:t>
            </a:r>
            <a:endParaRPr sz="2500">
              <a:latin typeface="Candara"/>
              <a:cs typeface="Candar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403801C-236C-4104-B42D-03FCB7D5CC1D}"/>
              </a:ext>
            </a:extLst>
          </p:cNvPr>
          <p:cNvSpPr/>
          <p:nvPr/>
        </p:nvSpPr>
        <p:spPr>
          <a:xfrm>
            <a:off x="109220" y="1915160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8EE29FC-1EAF-4B2E-86D6-A1215F4BC417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5669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15" dirty="0">
                <a:solidFill>
                  <a:srgbClr val="000066"/>
                </a:solidFill>
              </a:rPr>
              <a:t>Socialing Strategy: le modalità comunicative</a:t>
            </a:r>
            <a:endParaRPr lang="it-IT" b="1" spc="-5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15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CB97C62-02CE-4639-B669-E2252CD67704}"/>
              </a:ext>
            </a:extLst>
          </p:cNvPr>
          <p:cNvSpPr txBox="1"/>
          <p:nvPr/>
        </p:nvSpPr>
        <p:spPr>
          <a:xfrm>
            <a:off x="499427" y="1341564"/>
            <a:ext cx="7361555" cy="288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5.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I contenuti e i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servizi offerti agli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interlocutori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devono  rispondere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a tre</a:t>
            </a:r>
            <a:r>
              <a:rPr sz="2500" spc="4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requisiti:</a:t>
            </a:r>
            <a:endParaRPr sz="2500">
              <a:latin typeface="Candara"/>
              <a:cs typeface="Candara"/>
            </a:endParaRPr>
          </a:p>
          <a:p>
            <a:pPr marL="584200" indent="-572135">
              <a:lnSpc>
                <a:spcPct val="100000"/>
              </a:lnSpc>
              <a:spcBef>
                <a:spcPts val="1505"/>
              </a:spcBef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Rilevanza</a:t>
            </a:r>
            <a:endParaRPr sz="2500">
              <a:latin typeface="Candara"/>
              <a:cs typeface="Candara"/>
            </a:endParaRPr>
          </a:p>
          <a:p>
            <a:pPr marL="584200" indent="-572135">
              <a:lnSpc>
                <a:spcPct val="100000"/>
              </a:lnSpc>
              <a:spcBef>
                <a:spcPts val="1500"/>
              </a:spcBef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Creatività</a:t>
            </a:r>
            <a:endParaRPr sz="2500">
              <a:latin typeface="Candara"/>
              <a:cs typeface="Candara"/>
            </a:endParaRPr>
          </a:p>
          <a:p>
            <a:pPr marL="584200" indent="-572135">
              <a:lnSpc>
                <a:spcPct val="100000"/>
              </a:lnSpc>
              <a:spcBef>
                <a:spcPts val="1500"/>
              </a:spcBef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Condivisione</a:t>
            </a:r>
            <a:endParaRPr sz="2500">
              <a:latin typeface="Candara"/>
              <a:cs typeface="Candar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01D5F81-8890-417B-A2EE-F1C81EA6AE09}"/>
              </a:ext>
            </a:extLst>
          </p:cNvPr>
          <p:cNvSpPr/>
          <p:nvPr/>
        </p:nvSpPr>
        <p:spPr>
          <a:xfrm>
            <a:off x="3990392" y="2738194"/>
            <a:ext cx="4325540" cy="304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C868FA2-F767-4D2B-AB8E-971D00231337}"/>
              </a:ext>
            </a:extLst>
          </p:cNvPr>
          <p:cNvSpPr/>
          <p:nvPr/>
        </p:nvSpPr>
        <p:spPr>
          <a:xfrm>
            <a:off x="4140200" y="2887979"/>
            <a:ext cx="3804920" cy="2524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37438DB-87C7-45B1-B75F-F4B435004E9A}"/>
              </a:ext>
            </a:extLst>
          </p:cNvPr>
          <p:cNvSpPr txBox="1">
            <a:spLocks/>
          </p:cNvSpPr>
          <p:nvPr/>
        </p:nvSpPr>
        <p:spPr>
          <a:xfrm>
            <a:off x="329564" y="270890"/>
            <a:ext cx="73615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15" dirty="0">
                <a:solidFill>
                  <a:srgbClr val="000066"/>
                </a:solidFill>
              </a:rPr>
              <a:t>Socialing Strategy: i contenuti e i servizi digitali</a:t>
            </a:r>
            <a:endParaRPr lang="it-IT" b="1" spc="-5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570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0B597A8-291D-47A0-9BE3-84AAB2CB1BC5}"/>
              </a:ext>
            </a:extLst>
          </p:cNvPr>
          <p:cNvSpPr txBox="1"/>
          <p:nvPr/>
        </p:nvSpPr>
        <p:spPr>
          <a:xfrm>
            <a:off x="467677" y="1367091"/>
            <a:ext cx="7767320" cy="116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6. Le relazioni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saranno attivate con persone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individuabili e 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connotabili che richiederanno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un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approccio</a:t>
            </a:r>
            <a:r>
              <a:rPr sz="2500" spc="8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500" spc="-10" dirty="0">
                <a:solidFill>
                  <a:srgbClr val="003366"/>
                </a:solidFill>
                <a:latin typeface="Candara"/>
                <a:cs typeface="Candara"/>
              </a:rPr>
              <a:t>specifico.</a:t>
            </a:r>
            <a:endParaRPr sz="2500">
              <a:latin typeface="Candara"/>
              <a:cs typeface="Candar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3C0B603-11B9-4A46-B2A6-A67321258946}"/>
              </a:ext>
            </a:extLst>
          </p:cNvPr>
          <p:cNvSpPr/>
          <p:nvPr/>
        </p:nvSpPr>
        <p:spPr>
          <a:xfrm>
            <a:off x="3007360" y="3012439"/>
            <a:ext cx="331216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97D9944-BAC3-49A4-9406-0F78C884A69F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5669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15" dirty="0">
                <a:solidFill>
                  <a:srgbClr val="000066"/>
                </a:solidFill>
              </a:rPr>
              <a:t>Socialing Strategy: i nostri interlocutori</a:t>
            </a:r>
            <a:endParaRPr lang="it-IT" b="1" spc="-5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677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B7C1946-8ADD-4011-A55C-D709D8D0C3AF}"/>
              </a:ext>
            </a:extLst>
          </p:cNvPr>
          <p:cNvSpPr txBox="1"/>
          <p:nvPr/>
        </p:nvSpPr>
        <p:spPr>
          <a:xfrm>
            <a:off x="474027" y="3600577"/>
            <a:ext cx="7940675" cy="174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7. Inizialmente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sarà fondamentale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la </a:t>
            </a:r>
            <a:r>
              <a:rPr sz="2500" spc="-10" dirty="0">
                <a:solidFill>
                  <a:srgbClr val="003366"/>
                </a:solidFill>
                <a:latin typeface="Candara"/>
                <a:cs typeface="Candara"/>
              </a:rPr>
              <a:t>capacità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di ascolto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e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di  dialogo: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conterà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di più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la qualità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che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la quantità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degli  interlocutori.</a:t>
            </a:r>
            <a:endParaRPr sz="2500">
              <a:latin typeface="Candara"/>
              <a:cs typeface="Candar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010BE7C-CB72-4597-8AD0-6401658D80F2}"/>
              </a:ext>
            </a:extLst>
          </p:cNvPr>
          <p:cNvSpPr/>
          <p:nvPr/>
        </p:nvSpPr>
        <p:spPr>
          <a:xfrm>
            <a:off x="2849879" y="1049019"/>
            <a:ext cx="3843020" cy="287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4AAF5DB-A50A-48CB-9191-63BD9CC96E9E}"/>
              </a:ext>
            </a:extLst>
          </p:cNvPr>
          <p:cNvSpPr/>
          <p:nvPr/>
        </p:nvSpPr>
        <p:spPr>
          <a:xfrm>
            <a:off x="3045460" y="1244600"/>
            <a:ext cx="3253740" cy="2280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318D3F1-5CEF-4D84-A022-AE21DFB15EE8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5669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15" dirty="0">
                <a:solidFill>
                  <a:srgbClr val="000066"/>
                </a:solidFill>
              </a:rPr>
              <a:t>Socialing Strategy: il momento conoscitivo</a:t>
            </a:r>
            <a:endParaRPr lang="it-IT" b="1" spc="-5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790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5BF4F1-E913-4214-B8DE-BC9B816839CA}"/>
              </a:ext>
            </a:extLst>
          </p:cNvPr>
          <p:cNvSpPr txBox="1"/>
          <p:nvPr/>
        </p:nvSpPr>
        <p:spPr>
          <a:xfrm>
            <a:off x="474027" y="1295716"/>
            <a:ext cx="7400290" cy="2312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8.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La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presenza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sui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diversi Social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Network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dovrà essere  coordinata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e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integrata con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il sito Internet,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privilegiando  sempre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la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logica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della</a:t>
            </a:r>
            <a:r>
              <a:rPr sz="2500" spc="5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multimedialità</a:t>
            </a:r>
            <a:endParaRPr sz="25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e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dell’interattività.</a:t>
            </a:r>
            <a:endParaRPr sz="2500">
              <a:latin typeface="Candara"/>
              <a:cs typeface="Candar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A241492-312C-417B-94B6-565A550080FE}"/>
              </a:ext>
            </a:extLst>
          </p:cNvPr>
          <p:cNvSpPr/>
          <p:nvPr/>
        </p:nvSpPr>
        <p:spPr>
          <a:xfrm>
            <a:off x="3576824" y="3607288"/>
            <a:ext cx="5165351" cy="1913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66F99BB-C363-49BE-B6D7-4FC6692E5582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5669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15" dirty="0">
                <a:solidFill>
                  <a:srgbClr val="000066"/>
                </a:solidFill>
              </a:rPr>
              <a:t>Socialing Strategy: il momento realizzativo</a:t>
            </a:r>
            <a:endParaRPr lang="it-IT" b="1" spc="-5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712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9806EB-2471-4950-B09B-58BDF8E71258}"/>
              </a:ext>
            </a:extLst>
          </p:cNvPr>
          <p:cNvSpPr txBox="1">
            <a:spLocks/>
          </p:cNvSpPr>
          <p:nvPr/>
        </p:nvSpPr>
        <p:spPr>
          <a:xfrm>
            <a:off x="895350" y="1528000"/>
            <a:ext cx="7353299" cy="34563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9695" marR="5080">
              <a:lnSpc>
                <a:spcPct val="150100"/>
              </a:lnSpc>
              <a:spcBef>
                <a:spcPts val="95"/>
              </a:spcBef>
            </a:pPr>
            <a:r>
              <a:rPr lang="it-IT" b="1" spc="-5">
                <a:latin typeface="Candara"/>
                <a:cs typeface="Candara"/>
              </a:rPr>
              <a:t>9</a:t>
            </a:r>
            <a:r>
              <a:rPr lang="it-IT" spc="-5"/>
              <a:t>. </a:t>
            </a:r>
            <a:r>
              <a:rPr lang="it-IT"/>
              <a:t>È </a:t>
            </a:r>
            <a:r>
              <a:rPr lang="it-IT" spc="-10"/>
              <a:t>necessario creare </a:t>
            </a:r>
            <a:r>
              <a:rPr lang="it-IT"/>
              <a:t>un </a:t>
            </a:r>
            <a:r>
              <a:rPr lang="it-IT" spc="-10"/>
              <a:t>Social  </a:t>
            </a:r>
            <a:r>
              <a:rPr lang="it-IT" spc="-5"/>
              <a:t>Network </a:t>
            </a:r>
            <a:r>
              <a:rPr lang="it-IT" spc="-40"/>
              <a:t>Team </a:t>
            </a:r>
            <a:r>
              <a:rPr lang="it-IT" spc="-5"/>
              <a:t>che contenga al suo  </a:t>
            </a:r>
            <a:r>
              <a:rPr lang="it-IT"/>
              <a:t>interno tre </a:t>
            </a:r>
            <a:r>
              <a:rPr lang="it-IT" spc="-10"/>
              <a:t>competenze:</a:t>
            </a:r>
          </a:p>
          <a:p>
            <a:pPr marL="3211195" indent="-572135">
              <a:spcBef>
                <a:spcPts val="1505"/>
              </a:spcBef>
              <a:buFont typeface="Arial"/>
              <a:buChar char="•"/>
              <a:tabLst>
                <a:tab pos="3211830" algn="l"/>
                <a:tab pos="3212465" algn="l"/>
              </a:tabLst>
            </a:pPr>
            <a:r>
              <a:rPr lang="it-IT" spc="-5"/>
              <a:t>Relationship</a:t>
            </a:r>
            <a:r>
              <a:rPr lang="it-IT"/>
              <a:t> </a:t>
            </a:r>
            <a:r>
              <a:rPr lang="it-IT" spc="-5"/>
              <a:t>Management</a:t>
            </a:r>
          </a:p>
          <a:p>
            <a:pPr marL="3211195" indent="-572135">
              <a:spcBef>
                <a:spcPts val="1500"/>
              </a:spcBef>
              <a:buFont typeface="Arial"/>
              <a:buChar char="•"/>
              <a:tabLst>
                <a:tab pos="3211830" algn="l"/>
                <a:tab pos="3212465" algn="l"/>
              </a:tabLst>
            </a:pPr>
            <a:r>
              <a:rPr lang="it-IT"/>
              <a:t>Content</a:t>
            </a:r>
            <a:r>
              <a:rPr lang="it-IT" spc="-25"/>
              <a:t> </a:t>
            </a:r>
            <a:r>
              <a:rPr lang="it-IT" spc="-5"/>
              <a:t>Management</a:t>
            </a:r>
          </a:p>
          <a:p>
            <a:pPr marL="3211195" indent="-572135">
              <a:spcBef>
                <a:spcPts val="1500"/>
              </a:spcBef>
              <a:buFont typeface="Arial"/>
              <a:buChar char="•"/>
              <a:tabLst>
                <a:tab pos="3211830" algn="l"/>
                <a:tab pos="3212465" algn="l"/>
              </a:tabLst>
            </a:pPr>
            <a:r>
              <a:rPr lang="it-IT" spc="-5"/>
              <a:t>Community</a:t>
            </a:r>
            <a:r>
              <a:rPr lang="it-IT" spc="5"/>
              <a:t> </a:t>
            </a:r>
            <a:r>
              <a:rPr lang="it-IT" spc="-5"/>
              <a:t>Management</a:t>
            </a:r>
            <a:endParaRPr lang="it-IT" spc="-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B20EEFC-ACFA-464F-9C76-44525A0742CF}"/>
              </a:ext>
            </a:extLst>
          </p:cNvPr>
          <p:cNvSpPr/>
          <p:nvPr/>
        </p:nvSpPr>
        <p:spPr>
          <a:xfrm>
            <a:off x="236220" y="2320081"/>
            <a:ext cx="3022600" cy="2013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D346C13-8F57-442A-9F9D-CD8BA900EA39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5669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15" dirty="0">
                <a:solidFill>
                  <a:srgbClr val="000066"/>
                </a:solidFill>
              </a:rPr>
              <a:t>Socialing Strategy: le competenze necessarie</a:t>
            </a:r>
            <a:endParaRPr lang="it-IT" b="1" spc="-5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37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E070414-64A0-4056-A590-9F7E25293645}"/>
              </a:ext>
            </a:extLst>
          </p:cNvPr>
          <p:cNvSpPr txBox="1"/>
          <p:nvPr/>
        </p:nvSpPr>
        <p:spPr>
          <a:xfrm>
            <a:off x="413702" y="1367091"/>
            <a:ext cx="8142605" cy="116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541020" algn="l"/>
                <a:tab pos="866140" algn="l"/>
                <a:tab pos="2451735" algn="l"/>
                <a:tab pos="3947795" algn="l"/>
                <a:tab pos="4273550" algn="l"/>
                <a:tab pos="5871210" algn="l"/>
                <a:tab pos="6531609" algn="l"/>
                <a:tab pos="7883525" algn="l"/>
              </a:tabLst>
            </a:pPr>
            <a:r>
              <a:rPr sz="2500" spc="5" dirty="0">
                <a:solidFill>
                  <a:srgbClr val="003366"/>
                </a:solidFill>
                <a:latin typeface="Candara"/>
                <a:cs typeface="Candara"/>
              </a:rPr>
              <a:t>10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.	È	ne</a:t>
            </a:r>
            <a:r>
              <a:rPr sz="2500" spc="-15" dirty="0">
                <a:solidFill>
                  <a:srgbClr val="003366"/>
                </a:solidFill>
                <a:latin typeface="Candara"/>
                <a:cs typeface="Candara"/>
              </a:rPr>
              <a:t>c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e</a:t>
            </a:r>
            <a:r>
              <a:rPr sz="2500" spc="-15" dirty="0">
                <a:solidFill>
                  <a:srgbClr val="003366"/>
                </a:solidFill>
                <a:latin typeface="Candara"/>
                <a:cs typeface="Candara"/>
              </a:rPr>
              <a:t>s</a:t>
            </a:r>
            <a:r>
              <a:rPr sz="2500" spc="10" dirty="0">
                <a:solidFill>
                  <a:srgbClr val="003366"/>
                </a:solidFill>
                <a:latin typeface="Candara"/>
                <a:cs typeface="Candara"/>
              </a:rPr>
              <a:t>s</a:t>
            </a:r>
            <a:r>
              <a:rPr sz="2500" spc="-10" dirty="0">
                <a:solidFill>
                  <a:srgbClr val="003366"/>
                </a:solidFill>
                <a:latin typeface="Candara"/>
                <a:cs typeface="Candara"/>
              </a:rPr>
              <a:t>a</a:t>
            </a:r>
            <a:r>
              <a:rPr sz="2500" spc="10" dirty="0">
                <a:solidFill>
                  <a:srgbClr val="003366"/>
                </a:solidFill>
                <a:latin typeface="Candara"/>
                <a:cs typeface="Candara"/>
              </a:rPr>
              <a:t>r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io	</a:t>
            </a:r>
            <a:r>
              <a:rPr sz="2500" spc="10" dirty="0">
                <a:solidFill>
                  <a:srgbClr val="003366"/>
                </a:solidFill>
                <a:latin typeface="Candara"/>
                <a:cs typeface="Candara"/>
              </a:rPr>
              <a:t>f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or</a:t>
            </a:r>
            <a:r>
              <a:rPr sz="2500" spc="-20" dirty="0">
                <a:solidFill>
                  <a:srgbClr val="003366"/>
                </a:solidFill>
                <a:latin typeface="Candara"/>
                <a:cs typeface="Candara"/>
              </a:rPr>
              <a:t>m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ula</a:t>
            </a:r>
            <a:r>
              <a:rPr sz="2500" spc="5" dirty="0">
                <a:solidFill>
                  <a:srgbClr val="003366"/>
                </a:solidFill>
                <a:latin typeface="Candara"/>
                <a:cs typeface="Candara"/>
              </a:rPr>
              <a:t>r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e	e	</a:t>
            </a:r>
            <a:r>
              <a:rPr sz="2500" spc="-15" dirty="0">
                <a:solidFill>
                  <a:srgbClr val="003366"/>
                </a:solidFill>
                <a:latin typeface="Candara"/>
                <a:cs typeface="Candara"/>
              </a:rPr>
              <a:t>p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e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r</a:t>
            </a:r>
            <a:r>
              <a:rPr sz="2500" spc="-10" dirty="0">
                <a:solidFill>
                  <a:srgbClr val="003366"/>
                </a:solidFill>
                <a:latin typeface="Candara"/>
                <a:cs typeface="Candara"/>
              </a:rPr>
              <a:t>s</a:t>
            </a:r>
            <a:r>
              <a:rPr sz="2500" spc="10" dirty="0">
                <a:solidFill>
                  <a:srgbClr val="003366"/>
                </a:solidFill>
                <a:latin typeface="Candara"/>
                <a:cs typeface="Candara"/>
              </a:rPr>
              <a:t>e</a:t>
            </a:r>
            <a:r>
              <a:rPr sz="2500" spc="-15" dirty="0">
                <a:solidFill>
                  <a:srgbClr val="003366"/>
                </a:solidFill>
                <a:latin typeface="Candara"/>
                <a:cs typeface="Candara"/>
              </a:rPr>
              <a:t>g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uire	una	</a:t>
            </a:r>
            <a:r>
              <a:rPr sz="2500" spc="-10" dirty="0">
                <a:solidFill>
                  <a:srgbClr val="003366"/>
                </a:solidFill>
                <a:latin typeface="Candara"/>
                <a:cs typeface="Candara"/>
              </a:rPr>
              <a:t>s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tr</a:t>
            </a:r>
            <a:r>
              <a:rPr sz="2500" spc="-15" dirty="0">
                <a:solidFill>
                  <a:srgbClr val="003366"/>
                </a:solidFill>
                <a:latin typeface="Candara"/>
                <a:cs typeface="Candara"/>
              </a:rPr>
              <a:t>a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teg</a:t>
            </a:r>
            <a:r>
              <a:rPr sz="2500" spc="15" dirty="0">
                <a:solidFill>
                  <a:srgbClr val="003366"/>
                </a:solidFill>
                <a:latin typeface="Candara"/>
                <a:cs typeface="Candara"/>
              </a:rPr>
              <a:t>i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a	</a:t>
            </a:r>
            <a:r>
              <a:rPr sz="2500" spc="5" dirty="0">
                <a:solidFill>
                  <a:srgbClr val="003366"/>
                </a:solidFill>
                <a:latin typeface="Candara"/>
                <a:cs typeface="Candara"/>
              </a:rPr>
              <a:t>di 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lungo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periodo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da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adattare</a:t>
            </a:r>
            <a:r>
              <a:rPr sz="2500" spc="2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costantemente.</a:t>
            </a:r>
            <a:endParaRPr sz="2500">
              <a:latin typeface="Candara"/>
              <a:cs typeface="Candar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67C54F9-7D39-4CFE-984D-A7A044FAFD02}"/>
              </a:ext>
            </a:extLst>
          </p:cNvPr>
          <p:cNvSpPr/>
          <p:nvPr/>
        </p:nvSpPr>
        <p:spPr>
          <a:xfrm>
            <a:off x="2285908" y="3032719"/>
            <a:ext cx="4973457" cy="280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A23087C-C0FF-41EF-9736-A87160A608AD}"/>
              </a:ext>
            </a:extLst>
          </p:cNvPr>
          <p:cNvSpPr/>
          <p:nvPr/>
        </p:nvSpPr>
        <p:spPr>
          <a:xfrm>
            <a:off x="2435860" y="3182620"/>
            <a:ext cx="4452620" cy="2288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580035B-7827-48CC-A645-F68E3CAD6250}"/>
              </a:ext>
            </a:extLst>
          </p:cNvPr>
          <p:cNvSpPr txBox="1">
            <a:spLocks/>
          </p:cNvSpPr>
          <p:nvPr/>
        </p:nvSpPr>
        <p:spPr>
          <a:xfrm>
            <a:off x="329564" y="270890"/>
            <a:ext cx="65589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15" dirty="0">
                <a:solidFill>
                  <a:srgbClr val="000066"/>
                </a:solidFill>
              </a:rPr>
              <a:t>Socialing Strategy: gli obiettivi di lungo periodo</a:t>
            </a:r>
            <a:endParaRPr lang="it-IT" b="1" spc="-5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764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follow us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it-IT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56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6CC3144D-82BA-480E-A907-47D52E946A33}"/>
              </a:ext>
            </a:extLst>
          </p:cNvPr>
          <p:cNvSpPr txBox="1"/>
          <p:nvPr/>
        </p:nvSpPr>
        <p:spPr>
          <a:xfrm>
            <a:off x="474027" y="1079759"/>
            <a:ext cx="7360284" cy="458724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2300" b="1" spc="-5" dirty="0">
                <a:solidFill>
                  <a:srgbClr val="00AF50"/>
                </a:solidFill>
                <a:latin typeface="Candara"/>
                <a:cs typeface="Candara"/>
              </a:rPr>
              <a:t>Nuova cultura</a:t>
            </a:r>
            <a:r>
              <a:rPr sz="2300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ndara"/>
                <a:cs typeface="Candara"/>
              </a:rPr>
              <a:t>umanistica</a:t>
            </a:r>
            <a:endParaRPr sz="2300" dirty="0">
              <a:latin typeface="Candara"/>
              <a:cs typeface="Candara"/>
            </a:endParaRPr>
          </a:p>
          <a:p>
            <a:pPr marL="187960" marR="5080" indent="-175895">
              <a:lnSpc>
                <a:spcPct val="150000"/>
              </a:lnSpc>
              <a:spcBef>
                <a:spcPts val="40"/>
              </a:spcBef>
              <a:buFont typeface="Arial"/>
              <a:buChar char="•"/>
              <a:tabLst>
                <a:tab pos="188595" algn="l"/>
              </a:tabLst>
            </a:pP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Gli esseri </a:t>
            </a:r>
            <a:r>
              <a:rPr sz="2200" dirty="0">
                <a:solidFill>
                  <a:srgbClr val="003366"/>
                </a:solidFill>
                <a:latin typeface="Candara"/>
                <a:cs typeface="Candara"/>
              </a:rPr>
              <a:t>umani </a:t>
            </a: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(maturi, adulti, consapevoli, informati, </a:t>
            </a:r>
            <a:r>
              <a:rPr sz="2200" dirty="0">
                <a:solidFill>
                  <a:srgbClr val="003366"/>
                </a:solidFill>
                <a:latin typeface="Candara"/>
                <a:cs typeface="Candara"/>
              </a:rPr>
              <a:t>critici)  </a:t>
            </a: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sono </a:t>
            </a:r>
            <a:r>
              <a:rPr sz="2200" dirty="0">
                <a:solidFill>
                  <a:srgbClr val="003366"/>
                </a:solidFill>
                <a:latin typeface="Candara"/>
                <a:cs typeface="Candara"/>
              </a:rPr>
              <a:t>il centro </a:t>
            </a: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dell’organizzazione</a:t>
            </a:r>
            <a:r>
              <a:rPr sz="2200" spc="-11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economica;</a:t>
            </a:r>
            <a:endParaRPr sz="2200" dirty="0">
              <a:latin typeface="Candara"/>
              <a:cs typeface="Candara"/>
            </a:endParaRPr>
          </a:p>
          <a:p>
            <a:pPr marL="187960" indent="-175895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188595" algn="l"/>
              </a:tabLst>
            </a:pPr>
            <a:r>
              <a:rPr sz="2200" spc="-10" dirty="0">
                <a:solidFill>
                  <a:srgbClr val="003366"/>
                </a:solidFill>
                <a:latin typeface="Candara"/>
                <a:cs typeface="Candara"/>
              </a:rPr>
              <a:t>Valorizzazione </a:t>
            </a: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del territorio </a:t>
            </a:r>
            <a:r>
              <a:rPr sz="2200" dirty="0">
                <a:solidFill>
                  <a:srgbClr val="003366"/>
                </a:solidFill>
                <a:latin typeface="Candara"/>
                <a:cs typeface="Candara"/>
              </a:rPr>
              <a:t>e </a:t>
            </a: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rispetto</a:t>
            </a:r>
            <a:r>
              <a:rPr sz="2200" spc="-4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dell’ambiente;</a:t>
            </a:r>
            <a:endParaRPr sz="2200" dirty="0">
              <a:latin typeface="Candara"/>
              <a:cs typeface="Candara"/>
            </a:endParaRPr>
          </a:p>
          <a:p>
            <a:pPr marL="187960" indent="-17589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188595" algn="l"/>
              </a:tabLst>
            </a:pP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Equilibrio tra necessità personali</a:t>
            </a:r>
            <a:r>
              <a:rPr sz="2200" spc="-3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200" dirty="0">
                <a:solidFill>
                  <a:srgbClr val="003366"/>
                </a:solidFill>
                <a:latin typeface="Candara"/>
                <a:cs typeface="Candara"/>
              </a:rPr>
              <a:t>e</a:t>
            </a:r>
            <a:endParaRPr sz="2200" dirty="0">
              <a:latin typeface="Candara"/>
              <a:cs typeface="Candara"/>
            </a:endParaRPr>
          </a:p>
          <a:p>
            <a:pPr marL="18796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istanze</a:t>
            </a:r>
            <a:r>
              <a:rPr sz="2200" spc="-1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sociali;</a:t>
            </a:r>
            <a:endParaRPr sz="2200" dirty="0">
              <a:latin typeface="Candara"/>
              <a:cs typeface="Candara"/>
            </a:endParaRPr>
          </a:p>
          <a:p>
            <a:pPr marL="187960" indent="-175895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188595" algn="l"/>
              </a:tabLst>
            </a:pP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Condivisione </a:t>
            </a:r>
            <a:r>
              <a:rPr sz="2200" dirty="0">
                <a:solidFill>
                  <a:srgbClr val="003366"/>
                </a:solidFill>
                <a:latin typeface="Candara"/>
                <a:cs typeface="Candara"/>
              </a:rPr>
              <a:t>e </a:t>
            </a: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coesione</a:t>
            </a:r>
            <a:r>
              <a:rPr sz="2200" spc="-4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sociale;</a:t>
            </a:r>
            <a:endParaRPr sz="2200" dirty="0">
              <a:latin typeface="Candara"/>
              <a:cs typeface="Candara"/>
            </a:endParaRPr>
          </a:p>
          <a:p>
            <a:pPr marL="187960" marR="3204845" indent="-175895">
              <a:lnSpc>
                <a:spcPts val="3960"/>
              </a:lnSpc>
              <a:spcBef>
                <a:spcPts val="350"/>
              </a:spcBef>
              <a:buFont typeface="Arial"/>
              <a:buChar char="•"/>
              <a:tabLst>
                <a:tab pos="188595" algn="l"/>
              </a:tabLst>
            </a:pP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Democrazia economica </a:t>
            </a:r>
            <a:r>
              <a:rPr sz="2200" dirty="0">
                <a:solidFill>
                  <a:srgbClr val="003366"/>
                </a:solidFill>
                <a:latin typeface="Candara"/>
                <a:cs typeface="Candara"/>
              </a:rPr>
              <a:t>e</a:t>
            </a:r>
            <a:r>
              <a:rPr sz="2200" spc="-7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200" spc="-5" dirty="0">
                <a:solidFill>
                  <a:srgbClr val="003366"/>
                </a:solidFill>
                <a:latin typeface="Candara"/>
                <a:cs typeface="Candara"/>
              </a:rPr>
              <a:t>giustizia  sociale.</a:t>
            </a:r>
            <a:endParaRPr sz="2200" dirty="0">
              <a:latin typeface="Candara"/>
              <a:cs typeface="Candara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6F9D6C2-E9AB-4847-A40F-AE5EB7F63BA0}"/>
              </a:ext>
            </a:extLst>
          </p:cNvPr>
          <p:cNvSpPr/>
          <p:nvPr/>
        </p:nvSpPr>
        <p:spPr>
          <a:xfrm>
            <a:off x="5222240" y="3444240"/>
            <a:ext cx="3454400" cy="2418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ACA062DC-BD34-45E2-9BC8-38F5E914D64A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39611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5" dirty="0">
                <a:solidFill>
                  <a:srgbClr val="000066"/>
                </a:solidFill>
              </a:rPr>
              <a:t>Lo scenario di</a:t>
            </a:r>
            <a:r>
              <a:rPr lang="it-IT" b="1" spc="-50" dirty="0">
                <a:solidFill>
                  <a:srgbClr val="000066"/>
                </a:solidFill>
              </a:rPr>
              <a:t> </a:t>
            </a:r>
            <a:r>
              <a:rPr lang="it-IT" b="1" spc="-5" dirty="0">
                <a:solidFill>
                  <a:srgbClr val="000066"/>
                </a:solidFill>
              </a:rPr>
              <a:t>riferimento</a:t>
            </a:r>
          </a:p>
        </p:txBody>
      </p:sp>
    </p:spTree>
    <p:extLst>
      <p:ext uri="{BB962C8B-B14F-4D97-AF65-F5344CB8AC3E}">
        <p14:creationId xmlns:p14="http://schemas.microsoft.com/office/powerpoint/2010/main" val="3294608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BBFC004-40F7-4613-B098-EB17FE067C8A}"/>
              </a:ext>
            </a:extLst>
          </p:cNvPr>
          <p:cNvSpPr txBox="1"/>
          <p:nvPr/>
        </p:nvSpPr>
        <p:spPr>
          <a:xfrm>
            <a:off x="408940" y="1272412"/>
            <a:ext cx="1981835" cy="107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300" b="1" spc="-20" dirty="0">
                <a:solidFill>
                  <a:srgbClr val="00AF50"/>
                </a:solidFill>
                <a:latin typeface="Candara"/>
                <a:cs typeface="Candara"/>
              </a:rPr>
              <a:t>L’impresa</a:t>
            </a:r>
            <a:r>
              <a:rPr sz="2300" b="1" spc="-55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ndara"/>
                <a:cs typeface="Candara"/>
              </a:rPr>
              <a:t>come  </a:t>
            </a:r>
            <a:r>
              <a:rPr sz="2300" b="1" dirty="0">
                <a:solidFill>
                  <a:srgbClr val="00AF50"/>
                </a:solidFill>
                <a:latin typeface="Candara"/>
                <a:cs typeface="Candara"/>
              </a:rPr>
              <a:t>luogo</a:t>
            </a:r>
            <a:r>
              <a:rPr sz="2300" b="1" spc="-15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ndara"/>
                <a:cs typeface="Candara"/>
              </a:rPr>
              <a:t>sociale</a:t>
            </a:r>
            <a:endParaRPr sz="2300">
              <a:latin typeface="Candara"/>
              <a:cs typeface="Candar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63655FC-A3E7-4032-86C0-42B0A022A8F8}"/>
              </a:ext>
            </a:extLst>
          </p:cNvPr>
          <p:cNvSpPr txBox="1"/>
          <p:nvPr/>
        </p:nvSpPr>
        <p:spPr>
          <a:xfrm>
            <a:off x="408940" y="3308857"/>
            <a:ext cx="3731260" cy="2128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300" spc="-5" dirty="0">
                <a:solidFill>
                  <a:srgbClr val="003366"/>
                </a:solidFill>
                <a:latin typeface="Candara"/>
                <a:cs typeface="Candara"/>
              </a:rPr>
              <a:t>Attuazione di strategie  </a:t>
            </a:r>
            <a:r>
              <a:rPr sz="2300" i="1" spc="-5" dirty="0">
                <a:solidFill>
                  <a:srgbClr val="003366"/>
                </a:solidFill>
                <a:latin typeface="Candara"/>
                <a:cs typeface="Candara"/>
              </a:rPr>
              <a:t>socialing </a:t>
            </a:r>
            <a:r>
              <a:rPr sz="2300" i="1" dirty="0">
                <a:solidFill>
                  <a:srgbClr val="003366"/>
                </a:solidFill>
                <a:latin typeface="Candara"/>
                <a:cs typeface="Candara"/>
              </a:rPr>
              <a:t>oriented </a:t>
            </a:r>
            <a:r>
              <a:rPr sz="2300" spc="-5" dirty="0">
                <a:solidFill>
                  <a:srgbClr val="003366"/>
                </a:solidFill>
                <a:latin typeface="Candara"/>
                <a:cs typeface="Candara"/>
              </a:rPr>
              <a:t>che partono  dell’analisi dei bisogni </a:t>
            </a:r>
            <a:r>
              <a:rPr sz="2300" spc="-10" dirty="0">
                <a:solidFill>
                  <a:srgbClr val="003366"/>
                </a:solidFill>
                <a:latin typeface="Candara"/>
                <a:cs typeface="Candara"/>
              </a:rPr>
              <a:t>effettivi  </a:t>
            </a:r>
            <a:r>
              <a:rPr sz="2300" spc="-5" dirty="0">
                <a:solidFill>
                  <a:srgbClr val="003366"/>
                </a:solidFill>
                <a:latin typeface="Candara"/>
                <a:cs typeface="Candara"/>
              </a:rPr>
              <a:t>della</a:t>
            </a:r>
            <a:r>
              <a:rPr sz="2300" spc="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300" spc="-5" dirty="0">
                <a:solidFill>
                  <a:srgbClr val="003366"/>
                </a:solidFill>
                <a:latin typeface="Candara"/>
                <a:cs typeface="Candara"/>
              </a:rPr>
              <a:t>domanda</a:t>
            </a:r>
            <a:endParaRPr sz="2300">
              <a:latin typeface="Candara"/>
              <a:cs typeface="Candar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9F0ED2C-273D-4CF4-AEE5-FD8EA99F9533}"/>
              </a:ext>
            </a:extLst>
          </p:cNvPr>
          <p:cNvSpPr/>
          <p:nvPr/>
        </p:nvSpPr>
        <p:spPr>
          <a:xfrm>
            <a:off x="1120139" y="2547620"/>
            <a:ext cx="444500" cy="576580"/>
          </a:xfrm>
          <a:custGeom>
            <a:avLst/>
            <a:gdLst/>
            <a:ahLst/>
            <a:cxnLst/>
            <a:rect l="l" t="t" r="r" b="b"/>
            <a:pathLst>
              <a:path w="444500" h="576580">
                <a:moveTo>
                  <a:pt x="444500" y="354710"/>
                </a:moveTo>
                <a:lnTo>
                  <a:pt x="0" y="354710"/>
                </a:lnTo>
                <a:lnTo>
                  <a:pt x="222250" y="576579"/>
                </a:lnTo>
                <a:lnTo>
                  <a:pt x="444500" y="354710"/>
                </a:lnTo>
                <a:close/>
              </a:path>
              <a:path w="444500" h="576580">
                <a:moveTo>
                  <a:pt x="333375" y="0"/>
                </a:moveTo>
                <a:lnTo>
                  <a:pt x="111125" y="0"/>
                </a:lnTo>
                <a:lnTo>
                  <a:pt x="111125" y="354710"/>
                </a:lnTo>
                <a:lnTo>
                  <a:pt x="333375" y="354710"/>
                </a:lnTo>
                <a:lnTo>
                  <a:pt x="33337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7DA8898-BA3C-4C3D-9C78-BA4B4B489D4E}"/>
              </a:ext>
            </a:extLst>
          </p:cNvPr>
          <p:cNvSpPr/>
          <p:nvPr/>
        </p:nvSpPr>
        <p:spPr>
          <a:xfrm>
            <a:off x="1120139" y="2547620"/>
            <a:ext cx="444500" cy="576580"/>
          </a:xfrm>
          <a:custGeom>
            <a:avLst/>
            <a:gdLst/>
            <a:ahLst/>
            <a:cxnLst/>
            <a:rect l="l" t="t" r="r" b="b"/>
            <a:pathLst>
              <a:path w="444500" h="576580">
                <a:moveTo>
                  <a:pt x="0" y="354710"/>
                </a:moveTo>
                <a:lnTo>
                  <a:pt x="111125" y="354710"/>
                </a:lnTo>
                <a:lnTo>
                  <a:pt x="111125" y="0"/>
                </a:lnTo>
                <a:lnTo>
                  <a:pt x="333375" y="0"/>
                </a:lnTo>
                <a:lnTo>
                  <a:pt x="333375" y="354710"/>
                </a:lnTo>
                <a:lnTo>
                  <a:pt x="444500" y="354710"/>
                </a:lnTo>
                <a:lnTo>
                  <a:pt x="222250" y="576579"/>
                </a:lnTo>
                <a:lnTo>
                  <a:pt x="0" y="35471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8C0203F-B5F2-4A51-A364-8D6A1E039157}"/>
              </a:ext>
            </a:extLst>
          </p:cNvPr>
          <p:cNvSpPr/>
          <p:nvPr/>
        </p:nvSpPr>
        <p:spPr>
          <a:xfrm>
            <a:off x="3990166" y="1201276"/>
            <a:ext cx="3256540" cy="234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70002E0-98CC-430F-8173-85655F6B95F3}"/>
              </a:ext>
            </a:extLst>
          </p:cNvPr>
          <p:cNvSpPr/>
          <p:nvPr/>
        </p:nvSpPr>
        <p:spPr>
          <a:xfrm>
            <a:off x="4140200" y="1351279"/>
            <a:ext cx="2735579" cy="182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71FEDC8-8638-480D-823F-0CA00B0FDC03}"/>
              </a:ext>
            </a:extLst>
          </p:cNvPr>
          <p:cNvSpPr txBox="1"/>
          <p:nvPr/>
        </p:nvSpPr>
        <p:spPr>
          <a:xfrm>
            <a:off x="5660390" y="3334892"/>
            <a:ext cx="2519045" cy="2129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0"/>
              </a:spcBef>
            </a:pPr>
            <a:r>
              <a:rPr sz="2300" spc="-5" dirty="0">
                <a:solidFill>
                  <a:srgbClr val="003366"/>
                </a:solidFill>
                <a:latin typeface="Candara"/>
                <a:cs typeface="Candara"/>
              </a:rPr>
              <a:t>Il consumatore  diventa partner  dell’impresa </a:t>
            </a:r>
            <a:r>
              <a:rPr sz="2300" dirty="0">
                <a:solidFill>
                  <a:srgbClr val="003366"/>
                </a:solidFill>
                <a:latin typeface="Candara"/>
                <a:cs typeface="Candara"/>
              </a:rPr>
              <a:t>nel  </a:t>
            </a:r>
            <a:r>
              <a:rPr sz="2300" spc="-5" dirty="0">
                <a:solidFill>
                  <a:srgbClr val="003366"/>
                </a:solidFill>
                <a:latin typeface="Candara"/>
                <a:cs typeface="Candara"/>
              </a:rPr>
              <a:t>processo di</a:t>
            </a:r>
            <a:r>
              <a:rPr sz="2300" spc="-4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300" spc="-5" dirty="0">
                <a:solidFill>
                  <a:srgbClr val="003366"/>
                </a:solidFill>
                <a:latin typeface="Candara"/>
                <a:cs typeface="Candara"/>
              </a:rPr>
              <a:t>scambio</a:t>
            </a:r>
            <a:endParaRPr sz="2300">
              <a:latin typeface="Candara"/>
              <a:cs typeface="Candara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59F5024-8EF4-4D96-8A90-B37C37A1254A}"/>
              </a:ext>
            </a:extLst>
          </p:cNvPr>
          <p:cNvSpPr/>
          <p:nvPr/>
        </p:nvSpPr>
        <p:spPr>
          <a:xfrm>
            <a:off x="4706620" y="4150359"/>
            <a:ext cx="576580" cy="441959"/>
          </a:xfrm>
          <a:custGeom>
            <a:avLst/>
            <a:gdLst/>
            <a:ahLst/>
            <a:cxnLst/>
            <a:rect l="l" t="t" r="r" b="b"/>
            <a:pathLst>
              <a:path w="576579" h="441960">
                <a:moveTo>
                  <a:pt x="355218" y="0"/>
                </a:moveTo>
                <a:lnTo>
                  <a:pt x="355218" y="110489"/>
                </a:lnTo>
                <a:lnTo>
                  <a:pt x="0" y="110489"/>
                </a:lnTo>
                <a:lnTo>
                  <a:pt x="0" y="331469"/>
                </a:lnTo>
                <a:lnTo>
                  <a:pt x="355218" y="331469"/>
                </a:lnTo>
                <a:lnTo>
                  <a:pt x="355218" y="441959"/>
                </a:lnTo>
                <a:lnTo>
                  <a:pt x="576579" y="220979"/>
                </a:lnTo>
                <a:lnTo>
                  <a:pt x="35521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8C57C34C-5A45-4666-B085-FD4950994F54}"/>
              </a:ext>
            </a:extLst>
          </p:cNvPr>
          <p:cNvSpPr/>
          <p:nvPr/>
        </p:nvSpPr>
        <p:spPr>
          <a:xfrm>
            <a:off x="4706620" y="4150359"/>
            <a:ext cx="576580" cy="441959"/>
          </a:xfrm>
          <a:custGeom>
            <a:avLst/>
            <a:gdLst/>
            <a:ahLst/>
            <a:cxnLst/>
            <a:rect l="l" t="t" r="r" b="b"/>
            <a:pathLst>
              <a:path w="576579" h="441960">
                <a:moveTo>
                  <a:pt x="355218" y="441959"/>
                </a:moveTo>
                <a:lnTo>
                  <a:pt x="355218" y="331469"/>
                </a:lnTo>
                <a:lnTo>
                  <a:pt x="0" y="331469"/>
                </a:lnTo>
                <a:lnTo>
                  <a:pt x="0" y="110489"/>
                </a:lnTo>
                <a:lnTo>
                  <a:pt x="355218" y="110489"/>
                </a:lnTo>
                <a:lnTo>
                  <a:pt x="355218" y="0"/>
                </a:lnTo>
                <a:lnTo>
                  <a:pt x="576579" y="220979"/>
                </a:lnTo>
                <a:lnTo>
                  <a:pt x="355218" y="44195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96CA7239-0338-47EC-BBA7-46D49922AD0B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5669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15" dirty="0">
                <a:solidFill>
                  <a:srgbClr val="000066"/>
                </a:solidFill>
              </a:rPr>
              <a:t>L’impresa sociale</a:t>
            </a:r>
            <a:endParaRPr lang="it-IT" b="1" spc="-5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652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A55328F-2274-4B78-AB82-76DD8066A4FF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6261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dirty="0">
                <a:solidFill>
                  <a:srgbClr val="000066"/>
                </a:solidFill>
              </a:rPr>
              <a:t>Il </a:t>
            </a:r>
            <a:r>
              <a:rPr lang="it-IT" b="1" spc="-5" dirty="0">
                <a:solidFill>
                  <a:srgbClr val="000066"/>
                </a:solidFill>
              </a:rPr>
              <a:t>Socialing: </a:t>
            </a:r>
            <a:r>
              <a:rPr lang="it-IT" b="1" dirty="0">
                <a:solidFill>
                  <a:srgbClr val="000066"/>
                </a:solidFill>
              </a:rPr>
              <a:t>una nuova </a:t>
            </a:r>
            <a:r>
              <a:rPr lang="it-IT" b="1" spc="-10" dirty="0">
                <a:solidFill>
                  <a:srgbClr val="000066"/>
                </a:solidFill>
              </a:rPr>
              <a:t>proposta</a:t>
            </a:r>
            <a:r>
              <a:rPr lang="it-IT" b="1" spc="-25" dirty="0">
                <a:solidFill>
                  <a:srgbClr val="000066"/>
                </a:solidFill>
              </a:rPr>
              <a:t> </a:t>
            </a:r>
            <a:r>
              <a:rPr lang="it-IT" b="1" spc="-5" dirty="0">
                <a:solidFill>
                  <a:srgbClr val="000066"/>
                </a:solidFill>
              </a:rPr>
              <a:t>culturale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F62B7F4-4E72-4C5E-A1C3-6CCB92A73E34}"/>
              </a:ext>
            </a:extLst>
          </p:cNvPr>
          <p:cNvSpPr/>
          <p:nvPr/>
        </p:nvSpPr>
        <p:spPr>
          <a:xfrm>
            <a:off x="467359" y="1435100"/>
            <a:ext cx="8280400" cy="3723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D5B8186-1727-4571-A7D6-43C9C43EE5D0}"/>
              </a:ext>
            </a:extLst>
          </p:cNvPr>
          <p:cNvSpPr txBox="1"/>
          <p:nvPr/>
        </p:nvSpPr>
        <p:spPr>
          <a:xfrm>
            <a:off x="2635250" y="1797430"/>
            <a:ext cx="3607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3366"/>
                </a:solidFill>
                <a:latin typeface="Candara"/>
                <a:cs typeface="Candara"/>
              </a:rPr>
              <a:t>SOCIAL +</a:t>
            </a:r>
            <a:r>
              <a:rPr sz="3000" b="1" spc="-9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3000" b="1" spc="-5" dirty="0">
                <a:solidFill>
                  <a:srgbClr val="003366"/>
                </a:solidFill>
                <a:latin typeface="Candara"/>
                <a:cs typeface="Candara"/>
              </a:rPr>
              <a:t>MARKETING</a:t>
            </a:r>
            <a:endParaRPr sz="3000">
              <a:latin typeface="Candara"/>
              <a:cs typeface="Candar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B160DC2-4384-445F-B100-3424A4E52A43}"/>
              </a:ext>
            </a:extLst>
          </p:cNvPr>
          <p:cNvSpPr/>
          <p:nvPr/>
        </p:nvSpPr>
        <p:spPr>
          <a:xfrm>
            <a:off x="4056379" y="2486660"/>
            <a:ext cx="543560" cy="741680"/>
          </a:xfrm>
          <a:custGeom>
            <a:avLst/>
            <a:gdLst/>
            <a:ahLst/>
            <a:cxnLst/>
            <a:rect l="l" t="t" r="r" b="b"/>
            <a:pathLst>
              <a:path w="543560" h="741680">
                <a:moveTo>
                  <a:pt x="407670" y="0"/>
                </a:moveTo>
                <a:lnTo>
                  <a:pt x="135890" y="0"/>
                </a:lnTo>
                <a:lnTo>
                  <a:pt x="135890" y="17017"/>
                </a:lnTo>
                <a:lnTo>
                  <a:pt x="407670" y="17017"/>
                </a:lnTo>
                <a:lnTo>
                  <a:pt x="407670" y="0"/>
                </a:lnTo>
                <a:close/>
              </a:path>
              <a:path w="543560" h="741680">
                <a:moveTo>
                  <a:pt x="407670" y="33909"/>
                </a:moveTo>
                <a:lnTo>
                  <a:pt x="135890" y="33909"/>
                </a:lnTo>
                <a:lnTo>
                  <a:pt x="135890" y="67944"/>
                </a:lnTo>
                <a:lnTo>
                  <a:pt x="407670" y="67944"/>
                </a:lnTo>
                <a:lnTo>
                  <a:pt x="407670" y="33909"/>
                </a:lnTo>
                <a:close/>
              </a:path>
              <a:path w="543560" h="741680">
                <a:moveTo>
                  <a:pt x="543560" y="469900"/>
                </a:moveTo>
                <a:lnTo>
                  <a:pt x="0" y="469900"/>
                </a:lnTo>
                <a:lnTo>
                  <a:pt x="271780" y="741679"/>
                </a:lnTo>
                <a:lnTo>
                  <a:pt x="543560" y="469900"/>
                </a:lnTo>
                <a:close/>
              </a:path>
              <a:path w="543560" h="741680">
                <a:moveTo>
                  <a:pt x="407670" y="84962"/>
                </a:moveTo>
                <a:lnTo>
                  <a:pt x="135890" y="84962"/>
                </a:lnTo>
                <a:lnTo>
                  <a:pt x="135890" y="469900"/>
                </a:lnTo>
                <a:lnTo>
                  <a:pt x="407670" y="469900"/>
                </a:lnTo>
                <a:lnTo>
                  <a:pt x="407670" y="8496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D03E6FB-BA3F-45A0-87BA-5343B4B20F89}"/>
              </a:ext>
            </a:extLst>
          </p:cNvPr>
          <p:cNvSpPr/>
          <p:nvPr/>
        </p:nvSpPr>
        <p:spPr>
          <a:xfrm>
            <a:off x="4187190" y="2495169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271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1BBBAB7-773A-4DD5-8930-5C67C464E834}"/>
              </a:ext>
            </a:extLst>
          </p:cNvPr>
          <p:cNvSpPr/>
          <p:nvPr/>
        </p:nvSpPr>
        <p:spPr>
          <a:xfrm>
            <a:off x="4192270" y="2520569"/>
            <a:ext cx="271780" cy="34290"/>
          </a:xfrm>
          <a:custGeom>
            <a:avLst/>
            <a:gdLst/>
            <a:ahLst/>
            <a:cxnLst/>
            <a:rect l="l" t="t" r="r" b="b"/>
            <a:pathLst>
              <a:path w="271779" h="34289">
                <a:moveTo>
                  <a:pt x="271779" y="0"/>
                </a:moveTo>
                <a:lnTo>
                  <a:pt x="271779" y="34035"/>
                </a:lnTo>
                <a:lnTo>
                  <a:pt x="0" y="34035"/>
                </a:lnTo>
                <a:lnTo>
                  <a:pt x="0" y="0"/>
                </a:lnTo>
                <a:lnTo>
                  <a:pt x="271779" y="0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7AF1DF8-7921-4516-9512-3A5EE70A1070}"/>
              </a:ext>
            </a:extLst>
          </p:cNvPr>
          <p:cNvSpPr/>
          <p:nvPr/>
        </p:nvSpPr>
        <p:spPr>
          <a:xfrm>
            <a:off x="4056379" y="2571623"/>
            <a:ext cx="543560" cy="657225"/>
          </a:xfrm>
          <a:custGeom>
            <a:avLst/>
            <a:gdLst/>
            <a:ahLst/>
            <a:cxnLst/>
            <a:rect l="l" t="t" r="r" b="b"/>
            <a:pathLst>
              <a:path w="543560" h="657225">
                <a:moveTo>
                  <a:pt x="407670" y="0"/>
                </a:moveTo>
                <a:lnTo>
                  <a:pt x="407670" y="384937"/>
                </a:lnTo>
                <a:lnTo>
                  <a:pt x="543560" y="384937"/>
                </a:lnTo>
                <a:lnTo>
                  <a:pt x="271780" y="656716"/>
                </a:lnTo>
                <a:lnTo>
                  <a:pt x="0" y="384937"/>
                </a:lnTo>
                <a:lnTo>
                  <a:pt x="135890" y="384937"/>
                </a:lnTo>
                <a:lnTo>
                  <a:pt x="135890" y="0"/>
                </a:lnTo>
                <a:lnTo>
                  <a:pt x="407670" y="0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D36A8AE-12EF-4B31-A2BB-C93130D04B95}"/>
              </a:ext>
            </a:extLst>
          </p:cNvPr>
          <p:cNvSpPr/>
          <p:nvPr/>
        </p:nvSpPr>
        <p:spPr>
          <a:xfrm>
            <a:off x="467359" y="3500120"/>
            <a:ext cx="8280400" cy="1874520"/>
          </a:xfrm>
          <a:custGeom>
            <a:avLst/>
            <a:gdLst/>
            <a:ahLst/>
            <a:cxnLst/>
            <a:rect l="l" t="t" r="r" b="b"/>
            <a:pathLst>
              <a:path w="8280400" h="1874520">
                <a:moveTo>
                  <a:pt x="7967980" y="0"/>
                </a:moveTo>
                <a:lnTo>
                  <a:pt x="312420" y="0"/>
                </a:lnTo>
                <a:lnTo>
                  <a:pt x="266253" y="3386"/>
                </a:lnTo>
                <a:lnTo>
                  <a:pt x="222189" y="13223"/>
                </a:lnTo>
                <a:lnTo>
                  <a:pt x="180712" y="29029"/>
                </a:lnTo>
                <a:lnTo>
                  <a:pt x="142305" y="50320"/>
                </a:lnTo>
                <a:lnTo>
                  <a:pt x="107450" y="76615"/>
                </a:lnTo>
                <a:lnTo>
                  <a:pt x="76632" y="107429"/>
                </a:lnTo>
                <a:lnTo>
                  <a:pt x="50333" y="142282"/>
                </a:lnTo>
                <a:lnTo>
                  <a:pt x="29037" y="180690"/>
                </a:lnTo>
                <a:lnTo>
                  <a:pt x="13227" y="222171"/>
                </a:lnTo>
                <a:lnTo>
                  <a:pt x="3387" y="266241"/>
                </a:lnTo>
                <a:lnTo>
                  <a:pt x="0" y="312419"/>
                </a:lnTo>
                <a:lnTo>
                  <a:pt x="0" y="1562099"/>
                </a:lnTo>
                <a:lnTo>
                  <a:pt x="3387" y="1608278"/>
                </a:lnTo>
                <a:lnTo>
                  <a:pt x="13227" y="1652348"/>
                </a:lnTo>
                <a:lnTo>
                  <a:pt x="29037" y="1693829"/>
                </a:lnTo>
                <a:lnTo>
                  <a:pt x="50333" y="1732237"/>
                </a:lnTo>
                <a:lnTo>
                  <a:pt x="76632" y="1767090"/>
                </a:lnTo>
                <a:lnTo>
                  <a:pt x="107450" y="1797904"/>
                </a:lnTo>
                <a:lnTo>
                  <a:pt x="142305" y="1824199"/>
                </a:lnTo>
                <a:lnTo>
                  <a:pt x="180712" y="1845490"/>
                </a:lnTo>
                <a:lnTo>
                  <a:pt x="222189" y="1861296"/>
                </a:lnTo>
                <a:lnTo>
                  <a:pt x="266253" y="1871133"/>
                </a:lnTo>
                <a:lnTo>
                  <a:pt x="312420" y="1874519"/>
                </a:lnTo>
                <a:lnTo>
                  <a:pt x="7967980" y="1874519"/>
                </a:lnTo>
                <a:lnTo>
                  <a:pt x="8014158" y="1871133"/>
                </a:lnTo>
                <a:lnTo>
                  <a:pt x="8058228" y="1861296"/>
                </a:lnTo>
                <a:lnTo>
                  <a:pt x="8099709" y="1845490"/>
                </a:lnTo>
                <a:lnTo>
                  <a:pt x="8138117" y="1824199"/>
                </a:lnTo>
                <a:lnTo>
                  <a:pt x="8172970" y="1797904"/>
                </a:lnTo>
                <a:lnTo>
                  <a:pt x="8203784" y="1767090"/>
                </a:lnTo>
                <a:lnTo>
                  <a:pt x="8230079" y="1732237"/>
                </a:lnTo>
                <a:lnTo>
                  <a:pt x="8251370" y="1693829"/>
                </a:lnTo>
                <a:lnTo>
                  <a:pt x="8267176" y="1652348"/>
                </a:lnTo>
                <a:lnTo>
                  <a:pt x="8277013" y="1608278"/>
                </a:lnTo>
                <a:lnTo>
                  <a:pt x="8280400" y="1562099"/>
                </a:lnTo>
                <a:lnTo>
                  <a:pt x="8280400" y="312419"/>
                </a:lnTo>
                <a:lnTo>
                  <a:pt x="8277013" y="266241"/>
                </a:lnTo>
                <a:lnTo>
                  <a:pt x="8267176" y="222171"/>
                </a:lnTo>
                <a:lnTo>
                  <a:pt x="8251370" y="180690"/>
                </a:lnTo>
                <a:lnTo>
                  <a:pt x="8230079" y="142282"/>
                </a:lnTo>
                <a:lnTo>
                  <a:pt x="8203784" y="107429"/>
                </a:lnTo>
                <a:lnTo>
                  <a:pt x="8172970" y="76615"/>
                </a:lnTo>
                <a:lnTo>
                  <a:pt x="8138117" y="50320"/>
                </a:lnTo>
                <a:lnTo>
                  <a:pt x="8099709" y="29029"/>
                </a:lnTo>
                <a:lnTo>
                  <a:pt x="8058228" y="13223"/>
                </a:lnTo>
                <a:lnTo>
                  <a:pt x="8014158" y="3386"/>
                </a:lnTo>
                <a:lnTo>
                  <a:pt x="796798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C8960E7-6889-4A91-B2B0-E631D977C606}"/>
              </a:ext>
            </a:extLst>
          </p:cNvPr>
          <p:cNvSpPr/>
          <p:nvPr/>
        </p:nvSpPr>
        <p:spPr>
          <a:xfrm>
            <a:off x="467359" y="3500120"/>
            <a:ext cx="8280400" cy="1874520"/>
          </a:xfrm>
          <a:custGeom>
            <a:avLst/>
            <a:gdLst/>
            <a:ahLst/>
            <a:cxnLst/>
            <a:rect l="l" t="t" r="r" b="b"/>
            <a:pathLst>
              <a:path w="8280400" h="1874520">
                <a:moveTo>
                  <a:pt x="0" y="312419"/>
                </a:moveTo>
                <a:lnTo>
                  <a:pt x="3387" y="266241"/>
                </a:lnTo>
                <a:lnTo>
                  <a:pt x="13227" y="222171"/>
                </a:lnTo>
                <a:lnTo>
                  <a:pt x="29037" y="180690"/>
                </a:lnTo>
                <a:lnTo>
                  <a:pt x="50333" y="142282"/>
                </a:lnTo>
                <a:lnTo>
                  <a:pt x="76632" y="107429"/>
                </a:lnTo>
                <a:lnTo>
                  <a:pt x="107450" y="76615"/>
                </a:lnTo>
                <a:lnTo>
                  <a:pt x="142305" y="50320"/>
                </a:lnTo>
                <a:lnTo>
                  <a:pt x="180712" y="29029"/>
                </a:lnTo>
                <a:lnTo>
                  <a:pt x="222189" y="13223"/>
                </a:lnTo>
                <a:lnTo>
                  <a:pt x="266253" y="3386"/>
                </a:lnTo>
                <a:lnTo>
                  <a:pt x="312420" y="0"/>
                </a:lnTo>
                <a:lnTo>
                  <a:pt x="7967980" y="0"/>
                </a:lnTo>
                <a:lnTo>
                  <a:pt x="8014158" y="3386"/>
                </a:lnTo>
                <a:lnTo>
                  <a:pt x="8058228" y="13223"/>
                </a:lnTo>
                <a:lnTo>
                  <a:pt x="8099709" y="29029"/>
                </a:lnTo>
                <a:lnTo>
                  <a:pt x="8138117" y="50320"/>
                </a:lnTo>
                <a:lnTo>
                  <a:pt x="8172970" y="76615"/>
                </a:lnTo>
                <a:lnTo>
                  <a:pt x="8203784" y="107429"/>
                </a:lnTo>
                <a:lnTo>
                  <a:pt x="8230079" y="142282"/>
                </a:lnTo>
                <a:lnTo>
                  <a:pt x="8251370" y="180690"/>
                </a:lnTo>
                <a:lnTo>
                  <a:pt x="8267176" y="222171"/>
                </a:lnTo>
                <a:lnTo>
                  <a:pt x="8277013" y="266241"/>
                </a:lnTo>
                <a:lnTo>
                  <a:pt x="8280400" y="312419"/>
                </a:lnTo>
                <a:lnTo>
                  <a:pt x="8280400" y="1562099"/>
                </a:lnTo>
                <a:lnTo>
                  <a:pt x="8277013" y="1608278"/>
                </a:lnTo>
                <a:lnTo>
                  <a:pt x="8267176" y="1652348"/>
                </a:lnTo>
                <a:lnTo>
                  <a:pt x="8251370" y="1693829"/>
                </a:lnTo>
                <a:lnTo>
                  <a:pt x="8230079" y="1732237"/>
                </a:lnTo>
                <a:lnTo>
                  <a:pt x="8203784" y="1767090"/>
                </a:lnTo>
                <a:lnTo>
                  <a:pt x="8172970" y="1797904"/>
                </a:lnTo>
                <a:lnTo>
                  <a:pt x="8138117" y="1824199"/>
                </a:lnTo>
                <a:lnTo>
                  <a:pt x="8099709" y="1845490"/>
                </a:lnTo>
                <a:lnTo>
                  <a:pt x="8058228" y="1861296"/>
                </a:lnTo>
                <a:lnTo>
                  <a:pt x="8014158" y="1871133"/>
                </a:lnTo>
                <a:lnTo>
                  <a:pt x="7967980" y="1874519"/>
                </a:lnTo>
                <a:lnTo>
                  <a:pt x="312420" y="1874519"/>
                </a:lnTo>
                <a:lnTo>
                  <a:pt x="266253" y="1871133"/>
                </a:lnTo>
                <a:lnTo>
                  <a:pt x="222189" y="1861296"/>
                </a:lnTo>
                <a:lnTo>
                  <a:pt x="180712" y="1845490"/>
                </a:lnTo>
                <a:lnTo>
                  <a:pt x="142305" y="1824199"/>
                </a:lnTo>
                <a:lnTo>
                  <a:pt x="107450" y="1797904"/>
                </a:lnTo>
                <a:lnTo>
                  <a:pt x="76632" y="1767090"/>
                </a:lnTo>
                <a:lnTo>
                  <a:pt x="50333" y="1732237"/>
                </a:lnTo>
                <a:lnTo>
                  <a:pt x="29037" y="1693829"/>
                </a:lnTo>
                <a:lnTo>
                  <a:pt x="13227" y="1652348"/>
                </a:lnTo>
                <a:lnTo>
                  <a:pt x="3387" y="1608278"/>
                </a:lnTo>
                <a:lnTo>
                  <a:pt x="0" y="1562099"/>
                </a:lnTo>
                <a:lnTo>
                  <a:pt x="0" y="312419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1C36297-B148-4D7A-92FC-9FDE3EB71995}"/>
              </a:ext>
            </a:extLst>
          </p:cNvPr>
          <p:cNvSpPr txBox="1"/>
          <p:nvPr/>
        </p:nvSpPr>
        <p:spPr>
          <a:xfrm>
            <a:off x="663256" y="3669665"/>
            <a:ext cx="78886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ndara"/>
                <a:cs typeface="Candara"/>
              </a:rPr>
              <a:t>Creare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e </a:t>
            </a:r>
            <a:r>
              <a:rPr sz="2400" b="1" spc="-5" dirty="0">
                <a:solidFill>
                  <a:srgbClr val="FFFFFF"/>
                </a:solidFill>
                <a:latin typeface="Candara"/>
                <a:cs typeface="Candara"/>
              </a:rPr>
              <a:t>comunicare in modo etico vantaggi </a:t>
            </a:r>
            <a:r>
              <a:rPr sz="2400" b="1" spc="-10" dirty="0">
                <a:solidFill>
                  <a:srgbClr val="FFFFFF"/>
                </a:solidFill>
                <a:latin typeface="Candara"/>
                <a:cs typeface="Candara"/>
              </a:rPr>
              <a:t>reali </a:t>
            </a:r>
            <a:r>
              <a:rPr sz="2400" b="1" spc="-5" dirty="0">
                <a:solidFill>
                  <a:srgbClr val="FFFFFF"/>
                </a:solidFill>
                <a:latin typeface="Candara"/>
                <a:cs typeface="Candara"/>
              </a:rPr>
              <a:t>per</a:t>
            </a:r>
            <a:r>
              <a:rPr sz="2400" b="1" spc="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endParaRPr sz="2400" dirty="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ndara"/>
                <a:cs typeface="Candara"/>
              </a:rPr>
              <a:t>clienti, migliorando il rapporto qualità/prezzo </a:t>
            </a:r>
            <a:r>
              <a:rPr sz="2400" b="1" spc="-10" dirty="0">
                <a:solidFill>
                  <a:srgbClr val="FFFFFF"/>
                </a:solidFill>
                <a:latin typeface="Candara"/>
                <a:cs typeface="Candara"/>
              </a:rPr>
              <a:t>dell’offerta,</a:t>
            </a:r>
            <a:r>
              <a:rPr sz="2400" b="1" spc="114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ndara"/>
                <a:cs typeface="Candara"/>
              </a:rPr>
              <a:t>in</a:t>
            </a:r>
            <a:endParaRPr sz="2400" dirty="0">
              <a:latin typeface="Candara"/>
              <a:cs typeface="Candara"/>
            </a:endParaRPr>
          </a:p>
          <a:p>
            <a:pPr marL="12065"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ndara"/>
                <a:cs typeface="Candara"/>
              </a:rPr>
              <a:t>modo remunerativo per l’impresa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e </a:t>
            </a:r>
            <a:r>
              <a:rPr sz="2400" b="1" spc="-5" dirty="0">
                <a:solidFill>
                  <a:srgbClr val="FFFFFF"/>
                </a:solidFill>
                <a:latin typeface="Candara"/>
                <a:cs typeface="Candara"/>
              </a:rPr>
              <a:t>soddisfacente per</a:t>
            </a:r>
            <a:r>
              <a:rPr sz="2400" b="1" spc="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la</a:t>
            </a:r>
            <a:endParaRPr sz="2400" dirty="0">
              <a:latin typeface="Candara"/>
              <a:cs typeface="Candara"/>
            </a:endParaRPr>
          </a:p>
          <a:p>
            <a:pPr marL="8890"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ndara"/>
                <a:cs typeface="Candara"/>
              </a:rPr>
              <a:t>comunità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e </a:t>
            </a:r>
            <a:r>
              <a:rPr sz="2400" b="1" spc="-10" dirty="0">
                <a:solidFill>
                  <a:srgbClr val="FFFFFF"/>
                </a:solidFill>
                <a:latin typeface="Candara"/>
                <a:cs typeface="Candara"/>
              </a:rPr>
              <a:t>per</a:t>
            </a:r>
            <a:r>
              <a:rPr sz="2400" b="1" spc="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l’ambiente.</a:t>
            </a:r>
            <a:endParaRPr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569758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8A2ADC8-1CCE-498A-8A37-AA47A481DEE2}"/>
              </a:ext>
            </a:extLst>
          </p:cNvPr>
          <p:cNvSpPr txBox="1"/>
          <p:nvPr/>
        </p:nvSpPr>
        <p:spPr>
          <a:xfrm>
            <a:off x="402590" y="1372044"/>
            <a:ext cx="7830184" cy="3181985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b="1" spc="-10" dirty="0">
                <a:solidFill>
                  <a:srgbClr val="003366"/>
                </a:solidFill>
                <a:latin typeface="Candara"/>
                <a:cs typeface="Candara"/>
              </a:rPr>
              <a:t>Favorire </a:t>
            </a: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nuovi </a:t>
            </a:r>
            <a:r>
              <a:rPr sz="2300" b="1" spc="-10" dirty="0">
                <a:solidFill>
                  <a:srgbClr val="003366"/>
                </a:solidFill>
                <a:latin typeface="Candara"/>
                <a:cs typeface="Candara"/>
              </a:rPr>
              <a:t>approcci </a:t>
            </a: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etici </a:t>
            </a:r>
            <a:r>
              <a:rPr sz="2300" b="1" dirty="0">
                <a:solidFill>
                  <a:srgbClr val="003366"/>
                </a:solidFill>
                <a:latin typeface="Candara"/>
                <a:cs typeface="Candara"/>
              </a:rPr>
              <a:t>e </a:t>
            </a: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responsabili ai consumatori</a:t>
            </a:r>
            <a:r>
              <a:rPr sz="2300" b="1" spc="11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300" b="1" dirty="0">
                <a:solidFill>
                  <a:srgbClr val="003366"/>
                </a:solidFill>
                <a:latin typeface="Candara"/>
                <a:cs typeface="Candara"/>
              </a:rPr>
              <a:t>e</a:t>
            </a:r>
            <a:endParaRPr sz="23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  <a:spcBef>
                <a:spcPts val="1385"/>
              </a:spcBef>
            </a:pP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ai</a:t>
            </a:r>
            <a:r>
              <a:rPr sz="2300" b="1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mercati;</a:t>
            </a:r>
            <a:endParaRPr sz="2300">
              <a:latin typeface="Candara"/>
              <a:cs typeface="Candara"/>
            </a:endParaRPr>
          </a:p>
          <a:p>
            <a:pPr marL="355600" marR="3833495" indent="-343535">
              <a:lnSpc>
                <a:spcPct val="15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Mettere </a:t>
            </a:r>
            <a:r>
              <a:rPr sz="2300" b="1" spc="-10" dirty="0">
                <a:solidFill>
                  <a:srgbClr val="003366"/>
                </a:solidFill>
                <a:latin typeface="Candara"/>
                <a:cs typeface="Candara"/>
              </a:rPr>
              <a:t>al </a:t>
            </a: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centro </a:t>
            </a:r>
            <a:r>
              <a:rPr sz="2300" b="1" dirty="0">
                <a:solidFill>
                  <a:srgbClr val="003366"/>
                </a:solidFill>
                <a:latin typeface="Candara"/>
                <a:cs typeface="Candara"/>
              </a:rPr>
              <a:t>le </a:t>
            </a: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esigenze  reali degli individui;</a:t>
            </a:r>
            <a:endParaRPr sz="2300">
              <a:latin typeface="Candara"/>
              <a:cs typeface="Candara"/>
            </a:endParaRPr>
          </a:p>
          <a:p>
            <a:pPr marL="355600" indent="-343535">
              <a:lnSpc>
                <a:spcPct val="100000"/>
              </a:lnSpc>
              <a:spcBef>
                <a:spcPts val="1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Ristabilire </a:t>
            </a:r>
            <a:r>
              <a:rPr sz="2300" b="1" dirty="0">
                <a:solidFill>
                  <a:srgbClr val="003366"/>
                </a:solidFill>
                <a:latin typeface="Candara"/>
                <a:cs typeface="Candara"/>
              </a:rPr>
              <a:t>il </a:t>
            </a: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primato</a:t>
            </a:r>
            <a:r>
              <a:rPr sz="2300" b="1" spc="-6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della</a:t>
            </a:r>
            <a:endParaRPr sz="23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  <a:spcBef>
                <a:spcPts val="1380"/>
              </a:spcBef>
            </a:pP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dimensione umana </a:t>
            </a:r>
            <a:r>
              <a:rPr sz="2300" b="1" dirty="0">
                <a:solidFill>
                  <a:srgbClr val="003366"/>
                </a:solidFill>
                <a:latin typeface="Candara"/>
                <a:cs typeface="Candara"/>
              </a:rPr>
              <a:t>e</a:t>
            </a:r>
            <a:r>
              <a:rPr sz="2300" b="1" spc="-9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sociale;</a:t>
            </a:r>
            <a:endParaRPr sz="2300">
              <a:latin typeface="Candara"/>
              <a:cs typeface="Candar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60DB836-9162-4F13-B1B2-97F6BCDEE544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35325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dirty="0">
                <a:solidFill>
                  <a:srgbClr val="000066"/>
                </a:solidFill>
              </a:rPr>
              <a:t>Il </a:t>
            </a:r>
            <a:r>
              <a:rPr lang="it-IT" b="1" spc="-5" dirty="0">
                <a:solidFill>
                  <a:srgbClr val="000066"/>
                </a:solidFill>
              </a:rPr>
              <a:t>Socialing: </a:t>
            </a:r>
            <a:r>
              <a:rPr lang="it-IT" b="1" dirty="0">
                <a:solidFill>
                  <a:srgbClr val="000066"/>
                </a:solidFill>
              </a:rPr>
              <a:t>gli</a:t>
            </a:r>
            <a:r>
              <a:rPr lang="it-IT" b="1" spc="-70" dirty="0">
                <a:solidFill>
                  <a:srgbClr val="000066"/>
                </a:solidFill>
              </a:rPr>
              <a:t> </a:t>
            </a:r>
            <a:r>
              <a:rPr lang="it-IT" b="1" dirty="0">
                <a:solidFill>
                  <a:srgbClr val="000066"/>
                </a:solidFill>
              </a:rPr>
              <a:t>obiettivi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D4D7273-7D9D-4BBD-94E3-F79F35543419}"/>
              </a:ext>
            </a:extLst>
          </p:cNvPr>
          <p:cNvSpPr/>
          <p:nvPr/>
        </p:nvSpPr>
        <p:spPr>
          <a:xfrm>
            <a:off x="4737126" y="2341842"/>
            <a:ext cx="4277319" cy="299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FD6CA53-BF70-426E-AA84-64B23E76D675}"/>
              </a:ext>
            </a:extLst>
          </p:cNvPr>
          <p:cNvSpPr/>
          <p:nvPr/>
        </p:nvSpPr>
        <p:spPr>
          <a:xfrm>
            <a:off x="4886959" y="2491739"/>
            <a:ext cx="3756660" cy="2471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1648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A76B7F4-9D7D-4434-AFDF-2D1DC1251E8C}"/>
              </a:ext>
            </a:extLst>
          </p:cNvPr>
          <p:cNvSpPr txBox="1"/>
          <p:nvPr/>
        </p:nvSpPr>
        <p:spPr>
          <a:xfrm>
            <a:off x="402590" y="1372044"/>
            <a:ext cx="7827645" cy="107823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383540" indent="-371475">
              <a:lnSpc>
                <a:spcPct val="100000"/>
              </a:lnSpc>
              <a:spcBef>
                <a:spcPts val="1485"/>
              </a:spcBef>
              <a:buFont typeface="Arial"/>
              <a:buChar char="•"/>
              <a:tabLst>
                <a:tab pos="383540" algn="l"/>
                <a:tab pos="384175" algn="l"/>
              </a:tabLst>
            </a:pP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Utilizzare </a:t>
            </a:r>
            <a:r>
              <a:rPr sz="2300" b="1" dirty="0">
                <a:solidFill>
                  <a:srgbClr val="003366"/>
                </a:solidFill>
                <a:latin typeface="Candara"/>
                <a:cs typeface="Candara"/>
              </a:rPr>
              <a:t>i new </a:t>
            </a: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media </a:t>
            </a:r>
            <a:r>
              <a:rPr sz="2300" b="1" dirty="0">
                <a:solidFill>
                  <a:srgbClr val="003366"/>
                </a:solidFill>
                <a:latin typeface="Candara"/>
                <a:cs typeface="Candara"/>
              </a:rPr>
              <a:t>e i </a:t>
            </a:r>
            <a:r>
              <a:rPr sz="2300" b="1" spc="-10" dirty="0">
                <a:solidFill>
                  <a:srgbClr val="003366"/>
                </a:solidFill>
                <a:latin typeface="Candara"/>
                <a:cs typeface="Candara"/>
              </a:rPr>
              <a:t>social </a:t>
            </a: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network come strumento</a:t>
            </a:r>
            <a:r>
              <a:rPr sz="2300" b="1" spc="-1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di</a:t>
            </a:r>
            <a:endParaRPr sz="2300">
              <a:latin typeface="Candara"/>
              <a:cs typeface="Candara"/>
            </a:endParaRPr>
          </a:p>
          <a:p>
            <a:pPr marL="383540">
              <a:lnSpc>
                <a:spcPct val="100000"/>
              </a:lnSpc>
              <a:spcBef>
                <a:spcPts val="1385"/>
              </a:spcBef>
            </a:pP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condivisione, di </a:t>
            </a:r>
            <a:r>
              <a:rPr sz="2300" b="1" spc="-10" dirty="0">
                <a:solidFill>
                  <a:srgbClr val="003366"/>
                </a:solidFill>
                <a:latin typeface="Candara"/>
                <a:cs typeface="Candara"/>
              </a:rPr>
              <a:t>trasparenza, </a:t>
            </a:r>
            <a:r>
              <a:rPr sz="2300" b="1" spc="-5" dirty="0">
                <a:solidFill>
                  <a:srgbClr val="003366"/>
                </a:solidFill>
                <a:latin typeface="Candara"/>
                <a:cs typeface="Candara"/>
              </a:rPr>
              <a:t>di dialogo</a:t>
            </a:r>
            <a:r>
              <a:rPr sz="2300" b="1" spc="7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300" b="1" i="1" spc="-20" dirty="0">
                <a:solidFill>
                  <a:srgbClr val="003366"/>
                </a:solidFill>
                <a:latin typeface="Candara"/>
                <a:cs typeface="Candara"/>
              </a:rPr>
              <a:t>two-way.</a:t>
            </a:r>
            <a:endParaRPr sz="2300">
              <a:latin typeface="Candara"/>
              <a:cs typeface="Candara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915BABF-75DA-4230-AC7F-1AC1A6063C35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460184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dirty="0">
                <a:solidFill>
                  <a:srgbClr val="000066"/>
                </a:solidFill>
              </a:rPr>
              <a:t>Il </a:t>
            </a:r>
            <a:r>
              <a:rPr lang="it-IT" b="1" spc="-5" dirty="0">
                <a:solidFill>
                  <a:srgbClr val="000066"/>
                </a:solidFill>
              </a:rPr>
              <a:t>Socialing: </a:t>
            </a:r>
            <a:r>
              <a:rPr lang="it-IT" b="1" dirty="0">
                <a:solidFill>
                  <a:srgbClr val="000066"/>
                </a:solidFill>
              </a:rPr>
              <a:t>gli obiettivi</a:t>
            </a:r>
            <a:r>
              <a:rPr lang="it-IT" b="1" spc="-55" dirty="0">
                <a:solidFill>
                  <a:srgbClr val="000066"/>
                </a:solidFill>
              </a:rPr>
              <a:t> </a:t>
            </a:r>
            <a:r>
              <a:rPr lang="it-IT" sz="2500" b="1" i="1" spc="-5" dirty="0">
                <a:solidFill>
                  <a:srgbClr val="000066"/>
                </a:solidFill>
                <a:latin typeface="Candara"/>
                <a:cs typeface="Candara"/>
              </a:rPr>
              <a:t>(segue)</a:t>
            </a:r>
            <a:endParaRPr lang="it-IT" sz="2500" b="1" dirty="0">
              <a:latin typeface="Candara"/>
              <a:cs typeface="Candar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5227AA2-C060-47A1-B880-4E89DA53D43D}"/>
              </a:ext>
            </a:extLst>
          </p:cNvPr>
          <p:cNvSpPr/>
          <p:nvPr/>
        </p:nvSpPr>
        <p:spPr>
          <a:xfrm>
            <a:off x="2692400" y="2702779"/>
            <a:ext cx="4411980" cy="3123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CC3F6D7-5537-42CB-B5AB-3010B1987DD2}"/>
              </a:ext>
            </a:extLst>
          </p:cNvPr>
          <p:cNvSpPr/>
          <p:nvPr/>
        </p:nvSpPr>
        <p:spPr>
          <a:xfrm>
            <a:off x="2842260" y="2852420"/>
            <a:ext cx="3891280" cy="260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60228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5FB0ABF-50D6-44E4-ABE9-E2C55A40FC66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5669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15" dirty="0">
                <a:solidFill>
                  <a:srgbClr val="000066"/>
                </a:solidFill>
              </a:rPr>
              <a:t>L’evoluzione </a:t>
            </a:r>
            <a:r>
              <a:rPr lang="it-IT" b="1" spc="-10" dirty="0">
                <a:solidFill>
                  <a:srgbClr val="000066"/>
                </a:solidFill>
              </a:rPr>
              <a:t>dell’economia</a:t>
            </a:r>
            <a:r>
              <a:rPr lang="it-IT" b="1" spc="60" dirty="0">
                <a:solidFill>
                  <a:srgbClr val="000066"/>
                </a:solidFill>
              </a:rPr>
              <a:t> </a:t>
            </a:r>
            <a:r>
              <a:rPr lang="it-IT" b="1" spc="-5" dirty="0">
                <a:solidFill>
                  <a:srgbClr val="000066"/>
                </a:solidFill>
              </a:rPr>
              <a:t>aziendale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7A3B64A-B085-4753-A46E-2E1CC070774B}"/>
              </a:ext>
            </a:extLst>
          </p:cNvPr>
          <p:cNvSpPr/>
          <p:nvPr/>
        </p:nvSpPr>
        <p:spPr>
          <a:xfrm>
            <a:off x="2585720" y="1628139"/>
            <a:ext cx="6302012" cy="1008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AE1CC3C-9CEA-4681-A6DF-E4D8F1A484F4}"/>
              </a:ext>
            </a:extLst>
          </p:cNvPr>
          <p:cNvSpPr/>
          <p:nvPr/>
        </p:nvSpPr>
        <p:spPr>
          <a:xfrm>
            <a:off x="3054873" y="2997200"/>
            <a:ext cx="5550647" cy="2664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73FEAD2-900A-4869-8B79-650BC6A976AF}"/>
              </a:ext>
            </a:extLst>
          </p:cNvPr>
          <p:cNvSpPr txBox="1"/>
          <p:nvPr/>
        </p:nvSpPr>
        <p:spPr>
          <a:xfrm>
            <a:off x="329565" y="1575815"/>
            <a:ext cx="188277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00AF50"/>
                </a:solidFill>
                <a:latin typeface="Candara"/>
                <a:cs typeface="Candara"/>
              </a:rPr>
              <a:t>Schema  tradizionale </a:t>
            </a:r>
            <a:r>
              <a:rPr sz="2000" b="1" i="1" dirty="0">
                <a:solidFill>
                  <a:srgbClr val="00AF50"/>
                </a:solidFill>
                <a:latin typeface="Candara"/>
                <a:cs typeface="Candara"/>
              </a:rPr>
              <a:t>di  </a:t>
            </a:r>
            <a:r>
              <a:rPr sz="2000" b="1" i="1" spc="-10" dirty="0">
                <a:solidFill>
                  <a:srgbClr val="00AF50"/>
                </a:solidFill>
                <a:latin typeface="Candara"/>
                <a:cs typeface="Candara"/>
              </a:rPr>
              <a:t>economia  aziendale</a:t>
            </a:r>
            <a:r>
              <a:rPr sz="2000" b="1" i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000" b="1" i="1" spc="-5" dirty="0">
                <a:solidFill>
                  <a:srgbClr val="00AF50"/>
                </a:solidFill>
                <a:latin typeface="Candara"/>
                <a:cs typeface="Candara"/>
              </a:rPr>
              <a:t>classica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C759A57-F0D8-47F7-868D-2D9EA3FAF16B}"/>
              </a:ext>
            </a:extLst>
          </p:cNvPr>
          <p:cNvSpPr txBox="1"/>
          <p:nvPr/>
        </p:nvSpPr>
        <p:spPr>
          <a:xfrm>
            <a:off x="327977" y="3761104"/>
            <a:ext cx="1824989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00AF50"/>
                </a:solidFill>
                <a:latin typeface="Candara"/>
                <a:cs typeface="Candara"/>
              </a:rPr>
              <a:t>Nuovo schema</a:t>
            </a:r>
            <a:r>
              <a:rPr sz="2000" b="1" i="1" spc="-60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000" b="1" i="1" dirty="0">
                <a:solidFill>
                  <a:srgbClr val="00AF50"/>
                </a:solidFill>
                <a:latin typeface="Candara"/>
                <a:cs typeface="Candara"/>
              </a:rPr>
              <a:t>di  </a:t>
            </a:r>
            <a:r>
              <a:rPr sz="2000" b="1" i="1" spc="-10" dirty="0">
                <a:solidFill>
                  <a:srgbClr val="00AF50"/>
                </a:solidFill>
                <a:latin typeface="Candara"/>
                <a:cs typeface="Candara"/>
              </a:rPr>
              <a:t>economia  aziendale  relazionale </a:t>
            </a:r>
            <a:r>
              <a:rPr sz="2000" b="1" i="1" dirty="0">
                <a:solidFill>
                  <a:srgbClr val="00AF50"/>
                </a:solidFill>
                <a:latin typeface="Candara"/>
                <a:cs typeface="Candara"/>
              </a:rPr>
              <a:t>e  </a:t>
            </a:r>
            <a:r>
              <a:rPr sz="2000" b="1" i="1" spc="-10" dirty="0">
                <a:solidFill>
                  <a:srgbClr val="00AF50"/>
                </a:solidFill>
                <a:latin typeface="Candara"/>
                <a:cs typeface="Candara"/>
              </a:rPr>
              <a:t>circolare</a:t>
            </a:r>
            <a:endParaRPr sz="200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6685610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E6F2E341-61A2-44D0-B53E-422B469FDA73}"/>
              </a:ext>
            </a:extLst>
          </p:cNvPr>
          <p:cNvSpPr/>
          <p:nvPr/>
        </p:nvSpPr>
        <p:spPr>
          <a:xfrm>
            <a:off x="685800" y="1295400"/>
            <a:ext cx="1981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ETICITA’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29D9C0F-2579-41E5-BBED-0F722DD839BB}"/>
              </a:ext>
            </a:extLst>
          </p:cNvPr>
          <p:cNvSpPr/>
          <p:nvPr/>
        </p:nvSpPr>
        <p:spPr>
          <a:xfrm>
            <a:off x="3581400" y="1295400"/>
            <a:ext cx="1981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AFFIDABILITA’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ADF0D44-605A-49AC-9C65-87124C5F7C03}"/>
              </a:ext>
            </a:extLst>
          </p:cNvPr>
          <p:cNvSpPr/>
          <p:nvPr/>
        </p:nvSpPr>
        <p:spPr>
          <a:xfrm>
            <a:off x="6477000" y="1295400"/>
            <a:ext cx="1981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INNOVAZIONE SOSTENIBILE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737E6A7-A600-4F66-91D4-DD96ACE57E25}"/>
              </a:ext>
            </a:extLst>
          </p:cNvPr>
          <p:cNvSpPr/>
          <p:nvPr/>
        </p:nvSpPr>
        <p:spPr>
          <a:xfrm>
            <a:off x="685800" y="2895600"/>
            <a:ext cx="1981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RECIPROCITA’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9B4EC49-5D79-46B7-A28C-58BE5441AE3B}"/>
              </a:ext>
            </a:extLst>
          </p:cNvPr>
          <p:cNvSpPr/>
          <p:nvPr/>
        </p:nvSpPr>
        <p:spPr>
          <a:xfrm>
            <a:off x="6477000" y="2895600"/>
            <a:ext cx="1981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MIGLIORAMENTO RAPPORTO QUALITA’-PREZZO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AC13E24-CA2A-430B-9574-4D635DA6451D}"/>
              </a:ext>
            </a:extLst>
          </p:cNvPr>
          <p:cNvSpPr/>
          <p:nvPr/>
        </p:nvSpPr>
        <p:spPr>
          <a:xfrm>
            <a:off x="685800" y="4495800"/>
            <a:ext cx="1981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TRASPARENZA E AUTENTICITA’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9CE6DAE-89D6-4E22-A938-A6DB0186F4D5}"/>
              </a:ext>
            </a:extLst>
          </p:cNvPr>
          <p:cNvSpPr/>
          <p:nvPr/>
        </p:nvSpPr>
        <p:spPr>
          <a:xfrm>
            <a:off x="6477000" y="4495800"/>
            <a:ext cx="1981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MIGLIORAMENTO QUALITA’ DELLA VITA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9BA7FC4-D655-457D-9A28-F3D88CAEC515}"/>
              </a:ext>
            </a:extLst>
          </p:cNvPr>
          <p:cNvSpPr/>
          <p:nvPr/>
        </p:nvSpPr>
        <p:spPr>
          <a:xfrm>
            <a:off x="3043214" y="2781300"/>
            <a:ext cx="3057570" cy="17526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’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79AAD6F-0A60-446B-AE9D-B52184D9E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03" t="10000" r="74549" b="76667"/>
          <a:stretch/>
        </p:blipFill>
        <p:spPr>
          <a:xfrm>
            <a:off x="4098131" y="4933950"/>
            <a:ext cx="966788" cy="1028700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B9EAF29D-DAC2-4BA1-827B-E3DDC2542892}"/>
              </a:ext>
            </a:extLst>
          </p:cNvPr>
          <p:cNvSpPr/>
          <p:nvPr/>
        </p:nvSpPr>
        <p:spPr>
          <a:xfrm>
            <a:off x="3962400" y="4876800"/>
            <a:ext cx="1219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A6044791-5D9B-48E0-A56A-E718FC7E90FD}"/>
              </a:ext>
            </a:extLst>
          </p:cNvPr>
          <p:cNvCxnSpPr>
            <a:stCxn id="14" idx="6"/>
            <a:endCxn id="10" idx="1"/>
          </p:cNvCxnSpPr>
          <p:nvPr/>
        </p:nvCxnSpPr>
        <p:spPr>
          <a:xfrm flipV="1">
            <a:off x="5181600" y="5067300"/>
            <a:ext cx="12954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55AB22FF-61B5-4C34-869A-22B96EDDB665}"/>
              </a:ext>
            </a:extLst>
          </p:cNvPr>
          <p:cNvCxnSpPr>
            <a:cxnSpLocks/>
            <a:stCxn id="14" idx="7"/>
            <a:endCxn id="8" idx="1"/>
          </p:cNvCxnSpPr>
          <p:nvPr/>
        </p:nvCxnSpPr>
        <p:spPr>
          <a:xfrm flipV="1">
            <a:off x="5003052" y="3467100"/>
            <a:ext cx="1473948" cy="15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78D37E6-E796-4AD1-BA1E-1407CC2D4F70}"/>
              </a:ext>
            </a:extLst>
          </p:cNvPr>
          <p:cNvCxnSpPr>
            <a:stCxn id="14" idx="0"/>
            <a:endCxn id="6" idx="1"/>
          </p:cNvCxnSpPr>
          <p:nvPr/>
        </p:nvCxnSpPr>
        <p:spPr>
          <a:xfrm flipV="1">
            <a:off x="4572000" y="1866900"/>
            <a:ext cx="1905000" cy="300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C0788F4F-D0AD-48FC-9C7D-AF8FFC696E53}"/>
              </a:ext>
            </a:extLst>
          </p:cNvPr>
          <p:cNvCxnSpPr>
            <a:stCxn id="14" idx="0"/>
            <a:endCxn id="5" idx="2"/>
          </p:cNvCxnSpPr>
          <p:nvPr/>
        </p:nvCxnSpPr>
        <p:spPr>
          <a:xfrm flipV="1">
            <a:off x="4572000" y="2438400"/>
            <a:ext cx="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2561613E-F167-4F94-84EE-154FB5F2D262}"/>
              </a:ext>
            </a:extLst>
          </p:cNvPr>
          <p:cNvCxnSpPr>
            <a:stCxn id="14" idx="0"/>
            <a:endCxn id="2" idx="3"/>
          </p:cNvCxnSpPr>
          <p:nvPr/>
        </p:nvCxnSpPr>
        <p:spPr>
          <a:xfrm flipH="1" flipV="1">
            <a:off x="2667000" y="1866900"/>
            <a:ext cx="1905000" cy="300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667F6B09-2428-43E2-A517-53B3435A5EEA}"/>
              </a:ext>
            </a:extLst>
          </p:cNvPr>
          <p:cNvCxnSpPr>
            <a:cxnSpLocks/>
            <a:stCxn id="14" idx="1"/>
            <a:endCxn id="7" idx="3"/>
          </p:cNvCxnSpPr>
          <p:nvPr/>
        </p:nvCxnSpPr>
        <p:spPr>
          <a:xfrm flipH="1" flipV="1">
            <a:off x="2667000" y="3467100"/>
            <a:ext cx="1473948" cy="15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CDDDEFA-87AB-48ED-83BF-7EEC4EC6BFA1}"/>
              </a:ext>
            </a:extLst>
          </p:cNvPr>
          <p:cNvCxnSpPr>
            <a:stCxn id="14" idx="2"/>
            <a:endCxn id="9" idx="3"/>
          </p:cNvCxnSpPr>
          <p:nvPr/>
        </p:nvCxnSpPr>
        <p:spPr>
          <a:xfrm flipH="1" flipV="1">
            <a:off x="2667000" y="5067300"/>
            <a:ext cx="12954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ject 2">
            <a:extLst>
              <a:ext uri="{FF2B5EF4-FFF2-40B4-BE49-F238E27FC236}">
                <a16:creationId xmlns:a16="http://schemas.microsoft.com/office/drawing/2014/main" id="{43114EEB-5E64-4477-91A7-0BAAAD729B11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5669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15" dirty="0">
                <a:solidFill>
                  <a:srgbClr val="000066"/>
                </a:solidFill>
              </a:rPr>
              <a:t>Il decalogo del Socialing</a:t>
            </a:r>
            <a:endParaRPr lang="it-IT" b="1" spc="-5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672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44DB54-5121-44B3-AA55-A5E53845553B}"/>
              </a:ext>
            </a:extLst>
          </p:cNvPr>
          <p:cNvSpPr txBox="1"/>
          <p:nvPr/>
        </p:nvSpPr>
        <p:spPr>
          <a:xfrm>
            <a:off x="435927" y="1295716"/>
            <a:ext cx="8303895" cy="174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1. È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necessario considerare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i nostri interlocutori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come 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individui,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cittadini, protagonisti sociali ed </a:t>
            </a:r>
            <a:r>
              <a:rPr sz="2500" dirty="0">
                <a:solidFill>
                  <a:srgbClr val="003366"/>
                </a:solidFill>
                <a:latin typeface="Candara"/>
                <a:cs typeface="Candara"/>
              </a:rPr>
              <a:t>economici della </a:t>
            </a:r>
            <a:r>
              <a:rPr sz="2500" spc="-5" dirty="0">
                <a:solidFill>
                  <a:srgbClr val="003366"/>
                </a:solidFill>
                <a:latin typeface="Candara"/>
                <a:cs typeface="Candara"/>
              </a:rPr>
              <a:t>vita  comune.</a:t>
            </a:r>
            <a:endParaRPr sz="2500">
              <a:latin typeface="Candara"/>
              <a:cs typeface="Candar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CDF4CF3-751F-4253-BD08-CB0AE15A03EE}"/>
              </a:ext>
            </a:extLst>
          </p:cNvPr>
          <p:cNvSpPr/>
          <p:nvPr/>
        </p:nvSpPr>
        <p:spPr>
          <a:xfrm>
            <a:off x="3131820" y="3075939"/>
            <a:ext cx="3639820" cy="2547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F43408C-8C37-401F-817E-6D761EFE3D10}"/>
              </a:ext>
            </a:extLst>
          </p:cNvPr>
          <p:cNvSpPr txBox="1">
            <a:spLocks/>
          </p:cNvSpPr>
          <p:nvPr/>
        </p:nvSpPr>
        <p:spPr>
          <a:xfrm>
            <a:off x="329565" y="270890"/>
            <a:ext cx="56692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1" spc="-15" dirty="0">
                <a:solidFill>
                  <a:srgbClr val="000066"/>
                </a:solidFill>
              </a:rPr>
              <a:t>Socialing Strategy: le relazioni</a:t>
            </a:r>
            <a:endParaRPr lang="it-IT" b="1" spc="-5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0799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metra template 16_9 ottobre 2015" id="{BD2C93C2-A5AC-4D29-96A9-CFF38CFBC44F}" vid="{384DBA89-B5A6-4ED5-AA33-74F50EA5D342}"/>
    </a:ext>
  </a:extLst>
</a:theme>
</file>

<file path=ppt/theme/theme2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metra template 16_9 ottobre 2015" id="{BD2C93C2-A5AC-4D29-96A9-CFF38CFBC44F}" vid="{13160177-3225-4523-8B55-5BE85DBE8861}"/>
    </a:ext>
  </a:extLst>
</a:theme>
</file>

<file path=ppt/theme/theme3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metra template 16_9 ottobre 2015" id="{BD2C93C2-A5AC-4D29-96A9-CFF38CFBC44F}" vid="{A22998B5-D6F5-42BA-8E36-21CF84CB26A6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498</Words>
  <Application>Microsoft Office PowerPoint</Application>
  <PresentationFormat>Presentazione su schermo (4:3)</PresentationFormat>
  <Paragraphs>72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1_Tema di Office</vt:lpstr>
      <vt:lpstr>4_Tema di Office</vt:lpstr>
      <vt:lpstr>5_Tema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farinet</dc:creator>
  <cp:lastModifiedBy>Francesco Antonacci</cp:lastModifiedBy>
  <cp:revision>7</cp:revision>
  <dcterms:created xsi:type="dcterms:W3CDTF">2019-09-25T13:29:18Z</dcterms:created>
  <dcterms:modified xsi:type="dcterms:W3CDTF">2019-09-25T14:19:33Z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2019-09-25T00:00:00Z</vt:filetime>
  </property>
</Properties>
</file>