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30" r:id="rId2"/>
    <p:sldId id="355" r:id="rId3"/>
    <p:sldId id="334" r:id="rId4"/>
    <p:sldId id="335" r:id="rId5"/>
    <p:sldId id="336" r:id="rId6"/>
    <p:sldId id="337" r:id="rId7"/>
    <p:sldId id="338" r:id="rId8"/>
    <p:sldId id="341" r:id="rId9"/>
    <p:sldId id="342" r:id="rId10"/>
    <p:sldId id="410" r:id="rId11"/>
    <p:sldId id="343" r:id="rId12"/>
    <p:sldId id="344" r:id="rId13"/>
    <p:sldId id="402" r:id="rId14"/>
    <p:sldId id="346" r:id="rId15"/>
    <p:sldId id="351" r:id="rId16"/>
    <p:sldId id="352" r:id="rId17"/>
    <p:sldId id="353" r:id="rId18"/>
    <p:sldId id="403" r:id="rId19"/>
    <p:sldId id="404" r:id="rId20"/>
    <p:sldId id="40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 Fumagalli" initials="SF" lastIdx="1" clrIdx="0">
    <p:extLst/>
  </p:cmAuthor>
  <p:cmAuthor id="2" name="franco" initials="f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C4D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86285" autoAdjust="0"/>
  </p:normalViewPr>
  <p:slideViewPr>
    <p:cSldViewPr>
      <p:cViewPr>
        <p:scale>
          <a:sx n="100" d="100"/>
          <a:sy n="100" d="100"/>
        </p:scale>
        <p:origin x="-26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1355C-A655-4A52-A333-E0AD765DBC2C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D7945-CC95-404D-9846-89067AD5EFF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39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63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671008-67A4-4AEA-8A7E-827C41BDF9ED}" type="slidenum">
              <a:rPr lang="it-IT" altLang="it-IT" smtClean="0"/>
              <a:pPr/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119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5104EB-5BD6-43B5-BFFE-E446FF97C443}" type="slidenum">
              <a:rPr lang="it-IT" altLang="it-IT" smtClean="0"/>
              <a:pPr/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5742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D7945-CC95-404D-9846-89067AD5EFF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5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209D-AC22-4737-9B74-47B2132C2C4C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0188-858D-4EF3-B271-827C2F61F952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9A76-0593-41BD-B618-BF4FDDD2D53F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1381-BD23-43D5-BB9E-28C88F0BD9CF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E6B5-F8C0-4077-8DEE-0D6CB69DF34F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6F4-D8B4-4F8E-8D5C-FED68275598A}" type="datetime1">
              <a:rPr lang="en-US" smtClean="0"/>
              <a:t>9/24/2018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FCCB-6F36-41D8-A898-842AD829B1D3}" type="datetime1">
              <a:rPr lang="en-US" smtClean="0"/>
              <a:t>9/24/2018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27BE-84FE-4221-87C6-C40C798CE4CC}" type="datetime1">
              <a:rPr lang="en-US" smtClean="0"/>
              <a:t>9/24/2018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3F33-A016-4598-8470-E5BF1D286535}" type="datetime1">
              <a:rPr lang="en-US" smtClean="0"/>
              <a:t>9/24/2018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0AE4-6109-4CA7-AB52-D48C8E451477}" type="datetime1">
              <a:rPr lang="en-US" smtClean="0"/>
              <a:t>9/24/2018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E9F2-8ADD-42FB-B3DA-E7314E3C618D}" type="datetime1">
              <a:rPr lang="en-US" smtClean="0"/>
              <a:t>9/24/2018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FC900-D6B7-4B09-9689-0AD624DC68E4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82679" y="2996952"/>
            <a:ext cx="711151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altLang="it-IT" sz="2400" dirty="0"/>
              <a:t/>
            </a:r>
            <a:br>
              <a:rPr lang="it-IT" altLang="it-IT" sz="2400" dirty="0"/>
            </a:br>
            <a:r>
              <a:rPr lang="it-IT" altLang="it-IT" sz="2400" b="1" dirty="0">
                <a:solidFill>
                  <a:srgbClr val="003366"/>
                </a:solidFill>
                <a:latin typeface="Tahoma" pitchFamily="34" charset="0"/>
              </a:rPr>
              <a:t>Gli schemi di bilancio destinato a pubblicazione:</a:t>
            </a:r>
          </a:p>
          <a:p>
            <a:pPr algn="ctr"/>
            <a:r>
              <a:rPr lang="it-IT" altLang="it-IT" sz="2400" b="1" dirty="0">
                <a:solidFill>
                  <a:srgbClr val="003366"/>
                </a:solidFill>
                <a:latin typeface="Tahoma" pitchFamily="34" charset="0"/>
              </a:rPr>
              <a:t>Stato patrimoniale e </a:t>
            </a:r>
            <a:r>
              <a:rPr lang="it-IT" altLang="it-IT" sz="2400" b="1" dirty="0" smtClean="0">
                <a:solidFill>
                  <a:srgbClr val="003366"/>
                </a:solidFill>
                <a:latin typeface="Tahoma" pitchFamily="34" charset="0"/>
              </a:rPr>
              <a:t>Conto </a:t>
            </a:r>
            <a:r>
              <a:rPr lang="it-IT" altLang="it-IT" sz="2400" b="1" dirty="0">
                <a:solidFill>
                  <a:srgbClr val="003366"/>
                </a:solidFill>
                <a:latin typeface="Tahoma" pitchFamily="34" charset="0"/>
              </a:rPr>
              <a:t>economico</a:t>
            </a:r>
          </a:p>
          <a:p>
            <a:endParaRPr lang="it-IT" altLang="it-IT" sz="2400" b="1" dirty="0">
              <a:solidFill>
                <a:srgbClr val="660033"/>
              </a:solidFill>
              <a:latin typeface="MetaPro-Normal" pitchFamily="50" charset="0"/>
            </a:endParaRPr>
          </a:p>
          <a:p>
            <a:pPr algn="ctr"/>
            <a:endParaRPr lang="it-IT" altLang="it-IT" sz="2400" b="1" dirty="0">
              <a:solidFill>
                <a:schemeClr val="accent2"/>
              </a:solidFill>
              <a:latin typeface="MetaPro-Normal" pitchFamily="50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987093" y="6247649"/>
            <a:ext cx="3445174" cy="74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1400" dirty="0">
                <a:solidFill>
                  <a:srgbClr val="660033"/>
                </a:solidFill>
              </a:rPr>
              <a:t> </a:t>
            </a:r>
            <a:endParaRPr lang="it-IT" altLang="it-IT" sz="1200" b="1" dirty="0">
              <a:solidFill>
                <a:srgbClr val="003366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it-IT" altLang="it-IT" sz="1200" b="1" dirty="0">
                <a:solidFill>
                  <a:srgbClr val="003366"/>
                </a:solidFill>
                <a:latin typeface="Tahoma" pitchFamily="34" charset="0"/>
              </a:rPr>
              <a:t>E’ vietata la riproduzione totale o parziale </a:t>
            </a:r>
          </a:p>
          <a:p>
            <a:endParaRPr lang="it-IT" altLang="it-IT" sz="1400" dirty="0">
              <a:solidFill>
                <a:srgbClr val="660033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20608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Tahoma" pitchFamily="34" charset="0"/>
                <a:ea typeface="Tahoma" pitchFamily="34" charset="0"/>
                <a:cs typeface="Tahoma" pitchFamily="34" charset="0"/>
              </a:rPr>
              <a:t>UNIVERSITA’ CARLO CATTANEO LIUC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 DI BILANCIO </a:t>
            </a:r>
            <a:r>
              <a:rPr lang="it-IT" b="1" dirty="0">
                <a:latin typeface="Tahoma" pitchFamily="34" charset="0"/>
                <a:ea typeface="Tahoma" pitchFamily="34" charset="0"/>
                <a:cs typeface="Tahoma" pitchFamily="34" charset="0"/>
              </a:rPr>
              <a:t>-ANNO ACCADEMICO </a:t>
            </a:r>
            <a:r>
              <a:rPr lang="it-IT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2018-2019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688632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it-IT" sz="2000" dirty="0" smtClean="0">
                <a:solidFill>
                  <a:srgbClr val="2C4D76"/>
                </a:solidFill>
                <a:cs typeface="Arial" panose="020B0604020202020204" pitchFamily="34" charset="0"/>
              </a:rPr>
              <a:t>                                                    </a:t>
            </a:r>
            <a:endParaRPr lang="en-US" altLang="it-I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9440" y="-546320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4000" b="1" dirty="0" smtClean="0">
                <a:solidFill>
                  <a:schemeClr val="tx2"/>
                </a:solidFill>
              </a:rPr>
              <a:t>2. </a:t>
            </a:r>
            <a:r>
              <a:rPr lang="it-IT" sz="4000" b="1" dirty="0">
                <a:solidFill>
                  <a:schemeClr val="tx2"/>
                </a:solidFill>
              </a:rPr>
              <a:t>S</a:t>
            </a:r>
            <a:r>
              <a:rPr lang="it-IT" sz="4000" b="1" dirty="0" smtClean="0">
                <a:solidFill>
                  <a:schemeClr val="tx2"/>
                </a:solidFill>
              </a:rPr>
              <a:t>tato patrimoniale</a:t>
            </a:r>
            <a:endParaRPr lang="it-IT" sz="4000" dirty="0">
              <a:solidFill>
                <a:schemeClr val="tx2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17077" y="548680"/>
            <a:ext cx="8638728" cy="5230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2800" b="1" dirty="0" smtClean="0">
                <a:solidFill>
                  <a:schemeClr val="tx2"/>
                </a:solidFill>
              </a:rPr>
              <a:t>Lo schema di bilancio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323528" y="1052736"/>
            <a:ext cx="4464496" cy="4525963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it-IT" altLang="it-IT" sz="2000" b="1" i="1" dirty="0">
                <a:solidFill>
                  <a:srgbClr val="2C4D76"/>
                </a:solidFill>
                <a:cs typeface="Arial" panose="020B0604020202020204" pitchFamily="34" charset="0"/>
              </a:rPr>
              <a:t>III - Immobilizzazioni finanziarie </a:t>
            </a:r>
            <a:r>
              <a:rPr lang="it-IT" altLang="it-IT" sz="2000" dirty="0">
                <a:solidFill>
                  <a:srgbClr val="2C4D76"/>
                </a:solidFill>
                <a:cs typeface="Arial" panose="020B0604020202020204" pitchFamily="34" charset="0"/>
              </a:rPr>
              <a:t>(con separata indicazione, per ciascuna voce, degli importi esigibili entro l'esercizio successivo)</a:t>
            </a:r>
            <a:r>
              <a:rPr lang="it-IT" altLang="it-IT" sz="2000" b="1" i="1" dirty="0">
                <a:solidFill>
                  <a:srgbClr val="2C4D76"/>
                </a:solidFill>
                <a:cs typeface="Arial" panose="020B0604020202020204" pitchFamily="34" charset="0"/>
              </a:rPr>
              <a:t>:</a:t>
            </a:r>
            <a:endParaRPr lang="it-IT" altLang="it-IT" sz="2000" dirty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2000" dirty="0">
                <a:solidFill>
                  <a:srgbClr val="2C4D76"/>
                </a:solidFill>
                <a:cs typeface="Arial" panose="020B0604020202020204" pitchFamily="34" charset="0"/>
              </a:rPr>
              <a:t>1) partecipazioni in:</a:t>
            </a:r>
          </a:p>
          <a:p>
            <a:pPr marL="400050" lvl="1" indent="0">
              <a:spcBef>
                <a:spcPct val="0"/>
              </a:spcBef>
              <a:buNone/>
            </a:pPr>
            <a:r>
              <a:rPr lang="it-IT" altLang="it-IT" sz="2000" dirty="0">
                <a:solidFill>
                  <a:srgbClr val="2C4D76"/>
                </a:solidFill>
                <a:cs typeface="Arial" panose="020B0604020202020204" pitchFamily="34" charset="0"/>
              </a:rPr>
              <a:t>a) imprese controllate</a:t>
            </a:r>
          </a:p>
          <a:p>
            <a:pPr marL="400050" lvl="1" indent="0">
              <a:spcBef>
                <a:spcPct val="0"/>
              </a:spcBef>
              <a:buNone/>
            </a:pPr>
            <a:r>
              <a:rPr lang="it-IT" altLang="it-IT" sz="2000" dirty="0">
                <a:solidFill>
                  <a:srgbClr val="2C4D76"/>
                </a:solidFill>
                <a:cs typeface="Arial" panose="020B0604020202020204" pitchFamily="34" charset="0"/>
              </a:rPr>
              <a:t>b) imprese collegate</a:t>
            </a:r>
          </a:p>
          <a:p>
            <a:pPr marL="400050" lvl="1" indent="0">
              <a:spcBef>
                <a:spcPct val="0"/>
              </a:spcBef>
              <a:buNone/>
            </a:pPr>
            <a:r>
              <a:rPr lang="it-IT" altLang="it-IT" sz="2000" dirty="0">
                <a:solidFill>
                  <a:srgbClr val="2C4D76"/>
                </a:solidFill>
                <a:cs typeface="Arial" panose="020B0604020202020204" pitchFamily="34" charset="0"/>
              </a:rPr>
              <a:t>c) imprese controllanti</a:t>
            </a:r>
          </a:p>
          <a:p>
            <a:pPr marL="400050" lvl="1" indent="0">
              <a:spcBef>
                <a:spcPct val="0"/>
              </a:spcBef>
              <a:buNone/>
            </a:pPr>
            <a:r>
              <a:rPr lang="it-IT" altLang="it-IT" sz="2000" dirty="0">
                <a:solidFill>
                  <a:srgbClr val="2C4D76"/>
                </a:solidFill>
                <a:cs typeface="Arial" panose="020B0604020202020204" pitchFamily="34" charset="0"/>
              </a:rPr>
              <a:t>d) verso imprese sottoposte al controllo delle controllanti</a:t>
            </a:r>
          </a:p>
          <a:p>
            <a:pPr marL="400050" lvl="1" indent="0">
              <a:spcBef>
                <a:spcPct val="0"/>
              </a:spcBef>
              <a:buNone/>
            </a:pPr>
            <a:r>
              <a:rPr lang="it-IT" altLang="it-IT" sz="2000" dirty="0">
                <a:solidFill>
                  <a:srgbClr val="2C4D76"/>
                </a:solidFill>
                <a:cs typeface="Arial" panose="020B0604020202020204" pitchFamily="34" charset="0"/>
              </a:rPr>
              <a:t>d-bis) altre imprese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sz="2000" dirty="0">
                <a:solidFill>
                  <a:srgbClr val="2C4D76"/>
                </a:solidFill>
                <a:cs typeface="Arial" panose="020B0604020202020204" pitchFamily="34" charset="0"/>
              </a:rPr>
              <a:t>2) crediti: 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>        </a:t>
            </a:r>
            <a:r>
              <a:rPr lang="it-IT" sz="2000" dirty="0" smtClean="0">
                <a:solidFill>
                  <a:srgbClr val="2C4D76"/>
                </a:solidFill>
                <a:cs typeface="Arial" panose="020B0604020202020204" pitchFamily="34" charset="0"/>
              </a:rPr>
              <a:t>a</a:t>
            </a:r>
            <a:r>
              <a:rPr lang="it-IT" sz="2000" dirty="0">
                <a:solidFill>
                  <a:srgbClr val="2C4D76"/>
                </a:solidFill>
                <a:cs typeface="Arial" panose="020B0604020202020204" pitchFamily="34" charset="0"/>
              </a:rPr>
              <a:t>) verso imprese controllate; </a:t>
            </a:r>
            <a:br>
              <a:rPr lang="it-IT" sz="2000" dirty="0">
                <a:solidFill>
                  <a:srgbClr val="2C4D76"/>
                </a:solidFill>
                <a:cs typeface="Arial" panose="020B0604020202020204" pitchFamily="34" charset="0"/>
              </a:rPr>
            </a:br>
            <a:r>
              <a:rPr lang="it-IT" sz="2000" dirty="0" smtClean="0">
                <a:solidFill>
                  <a:srgbClr val="2C4D76"/>
                </a:solidFill>
                <a:cs typeface="Arial" panose="020B0604020202020204" pitchFamily="34" charset="0"/>
              </a:rPr>
              <a:t>        b</a:t>
            </a:r>
            <a:r>
              <a:rPr lang="it-IT" sz="2000" dirty="0">
                <a:solidFill>
                  <a:srgbClr val="2C4D76"/>
                </a:solidFill>
                <a:cs typeface="Arial" panose="020B0604020202020204" pitchFamily="34" charset="0"/>
              </a:rPr>
              <a:t>) verso imprese collegate; </a:t>
            </a:r>
            <a:br>
              <a:rPr lang="it-IT" sz="2000" dirty="0">
                <a:solidFill>
                  <a:srgbClr val="2C4D76"/>
                </a:solidFill>
                <a:cs typeface="Arial" panose="020B0604020202020204" pitchFamily="34" charset="0"/>
              </a:rPr>
            </a:br>
            <a:r>
              <a:rPr lang="it-IT" sz="2000" dirty="0" smtClean="0">
                <a:solidFill>
                  <a:srgbClr val="2C4D76"/>
                </a:solidFill>
                <a:cs typeface="Arial" panose="020B0604020202020204" pitchFamily="34" charset="0"/>
              </a:rPr>
              <a:t>        c</a:t>
            </a:r>
            <a:r>
              <a:rPr lang="it-IT" sz="2000" dirty="0">
                <a:solidFill>
                  <a:srgbClr val="2C4D76"/>
                </a:solidFill>
                <a:cs typeface="Arial" panose="020B0604020202020204" pitchFamily="34" charset="0"/>
              </a:rPr>
              <a:t>) verso controllanti; </a:t>
            </a:r>
            <a:br>
              <a:rPr lang="it-IT" sz="2000" dirty="0">
                <a:solidFill>
                  <a:srgbClr val="2C4D76"/>
                </a:solidFill>
                <a:cs typeface="Arial" panose="020B0604020202020204" pitchFamily="34" charset="0"/>
              </a:rPr>
            </a:br>
            <a:r>
              <a:rPr lang="it-IT" sz="2000" dirty="0" smtClean="0">
                <a:solidFill>
                  <a:srgbClr val="2C4D76"/>
                </a:solidFill>
                <a:cs typeface="Arial" panose="020B0604020202020204" pitchFamily="34" charset="0"/>
              </a:rPr>
              <a:t>        d</a:t>
            </a:r>
            <a:r>
              <a:rPr lang="it-IT" sz="2000" dirty="0">
                <a:solidFill>
                  <a:srgbClr val="2C4D76"/>
                </a:solidFill>
                <a:cs typeface="Arial" panose="020B0604020202020204" pitchFamily="34" charset="0"/>
              </a:rPr>
              <a:t>) verso altri; 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>
                <a:solidFill>
                  <a:srgbClr val="2C4D76"/>
                </a:solidFill>
                <a:cs typeface="Arial" panose="020B0604020202020204" pitchFamily="34" charset="0"/>
              </a:rPr>
              <a:t>3) altri titoli; </a:t>
            </a:r>
            <a:br>
              <a:rPr lang="it-IT" sz="2000" dirty="0">
                <a:solidFill>
                  <a:srgbClr val="2C4D76"/>
                </a:solidFill>
                <a:cs typeface="Arial" panose="020B0604020202020204" pitchFamily="34" charset="0"/>
              </a:rPr>
            </a:br>
            <a:r>
              <a:rPr lang="it-IT" sz="2000" dirty="0">
                <a:solidFill>
                  <a:srgbClr val="2C4D76"/>
                </a:solidFill>
                <a:cs typeface="Arial" panose="020B0604020202020204" pitchFamily="34" charset="0"/>
              </a:rPr>
              <a:t>4) strumenti finanziari derivati attivi. 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Totale </a:t>
            </a:r>
            <a:r>
              <a:rPr lang="it-IT" sz="2000" b="1" dirty="0">
                <a:solidFill>
                  <a:srgbClr val="2C4D76"/>
                </a:solidFill>
                <a:cs typeface="Arial" panose="020B0604020202020204" pitchFamily="34" charset="0"/>
              </a:rPr>
              <a:t>III</a:t>
            </a:r>
          </a:p>
        </p:txBody>
      </p:sp>
      <p:sp>
        <p:nvSpPr>
          <p:cNvPr id="8" name="Rettangolo 7"/>
          <p:cNvSpPr/>
          <p:nvPr/>
        </p:nvSpPr>
        <p:spPr>
          <a:xfrm>
            <a:off x="4788024" y="1124744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b="1" dirty="0">
                <a:solidFill>
                  <a:srgbClr val="2C4D76"/>
                </a:solidFill>
                <a:cs typeface="Arial" panose="020B0604020202020204" pitchFamily="34" charset="0"/>
              </a:rPr>
              <a:t>C) TRATTAMENTO DI FINE RAPPORTO DI LAVORO SUBORDINATO</a:t>
            </a:r>
            <a:endParaRPr lang="it-IT" altLang="it-IT" dirty="0">
              <a:solidFill>
                <a:srgbClr val="2C4D7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8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4172272" cy="61926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altLang="it-IT" sz="72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C) ATTIVO CIRCOLANTE</a:t>
            </a:r>
            <a:endParaRPr lang="it-IT" altLang="it-IT" sz="72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 </a:t>
            </a:r>
            <a:r>
              <a:rPr lang="it-IT" altLang="it-IT" sz="7200" b="1" i="1" dirty="0" smtClean="0">
                <a:solidFill>
                  <a:srgbClr val="2C4D76"/>
                </a:solidFill>
                <a:cs typeface="Arial" panose="020B0604020202020204" pitchFamily="34" charset="0"/>
              </a:rPr>
              <a:t>I - Rimanenze:</a:t>
            </a:r>
            <a:endParaRPr lang="it-IT" altLang="it-IT" sz="72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1) materie prime, sussidiarie e consumo</a:t>
            </a:r>
          </a:p>
          <a:p>
            <a:pPr marL="0" indent="0">
              <a:buNone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2) prodotti in corso di lavorazione e semilavorati</a:t>
            </a:r>
          </a:p>
          <a:p>
            <a:pPr marL="0" indent="0">
              <a:buNone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3) lavori in corso su ordinazione</a:t>
            </a:r>
          </a:p>
          <a:p>
            <a:pPr marL="0" indent="0">
              <a:buNone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4) prodotti finiti e merci</a:t>
            </a:r>
          </a:p>
          <a:p>
            <a:pPr marL="0" indent="0">
              <a:buNone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5) acconti</a:t>
            </a:r>
          </a:p>
          <a:p>
            <a:pPr marL="0" indent="0">
              <a:buNone/>
            </a:pPr>
            <a:r>
              <a:rPr lang="it-IT" altLang="it-IT" sz="72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TOTALE I</a:t>
            </a:r>
            <a:endParaRPr lang="it-IT" altLang="it-IT" sz="72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7200" b="1" i="1" dirty="0" smtClean="0">
                <a:solidFill>
                  <a:srgbClr val="2C4D76"/>
                </a:solidFill>
                <a:cs typeface="Arial" panose="020B0604020202020204" pitchFamily="34" charset="0"/>
              </a:rPr>
              <a:t>II - Crediti</a:t>
            </a: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 (con separata indicazione, per ciascuna </a:t>
            </a:r>
          </a:p>
          <a:p>
            <a:pPr marL="0" indent="0">
              <a:buNone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voce, degli importi esigibili oltre l'esercizio successivo)</a:t>
            </a:r>
            <a:r>
              <a:rPr lang="it-IT" altLang="it-IT" sz="7200" b="1" i="1" dirty="0" smtClean="0">
                <a:solidFill>
                  <a:srgbClr val="2C4D76"/>
                </a:solidFill>
                <a:cs typeface="Arial" panose="020B0604020202020204" pitchFamily="34" charset="0"/>
              </a:rPr>
              <a:t>:</a:t>
            </a:r>
            <a:endParaRPr lang="it-IT" altLang="it-IT" sz="72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1) verso clienti</a:t>
            </a:r>
          </a:p>
          <a:p>
            <a:pPr marL="0" indent="0">
              <a:buNone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2) verso imprese controllate</a:t>
            </a:r>
          </a:p>
          <a:p>
            <a:pPr marL="0" indent="0">
              <a:buNone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3) verso imprese collegate</a:t>
            </a:r>
          </a:p>
          <a:p>
            <a:pPr marL="0" indent="0">
              <a:buNone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4) verso imprese controllanti</a:t>
            </a:r>
          </a:p>
          <a:p>
            <a:pPr marL="0" indent="0">
              <a:buNone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5) verso imprese sottoposte al controllo di controllanti</a:t>
            </a:r>
          </a:p>
          <a:p>
            <a:pPr marL="0" indent="0">
              <a:buNone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5-bis) crediti tributari</a:t>
            </a:r>
          </a:p>
          <a:p>
            <a:pPr marL="0" indent="0">
              <a:buNone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5-ter) imposte anticipate</a:t>
            </a:r>
          </a:p>
          <a:p>
            <a:pPr marL="0" indent="0">
              <a:buNone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5-quater) verso altri                        (segue)</a:t>
            </a:r>
          </a:p>
          <a:p>
            <a:pPr marL="0" indent="0">
              <a:buNone/>
            </a:pPr>
            <a:endParaRPr lang="en-US" altLang="it-IT" sz="5500" dirty="0">
              <a:solidFill>
                <a:srgbClr val="2C4D76"/>
              </a:solidFill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2892" y="1052736"/>
            <a:ext cx="4172272" cy="6192688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D) DEBITI </a:t>
            </a: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(con separata indicazione, per ciascuna voce, degli importi esigibili oltre l'esercizio successivo)</a:t>
            </a:r>
            <a:r>
              <a:rPr lang="it-IT" altLang="it-IT" sz="72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:</a:t>
            </a:r>
            <a:endParaRPr lang="it-IT" altLang="it-IT" sz="72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1) obbligazioni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2) obbligazioni convertibili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3) debiti verso soci per finanziamenti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4) debiti verso banche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5) debiti verso altri finanziatori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6) acconti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7) debiti verso fornitori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8) debiti rappresentati da titoli di credito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9) debiti verso imprese controllate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10) debiti verso imprese collegate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11) debiti verso controllanti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11-bis) debiti verso imprese sottoposte al controllo di controllanti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12) debiti tributari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13) debiti verso istituti di previdenza e di sicurezza sociale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dirty="0" smtClean="0">
                <a:solidFill>
                  <a:srgbClr val="2C4D76"/>
                </a:solidFill>
                <a:cs typeface="Arial" panose="020B0604020202020204" pitchFamily="34" charset="0"/>
              </a:rPr>
              <a:t>14) altri debiti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it-IT" altLang="it-IT" sz="72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TOTALE DEBITI (D)</a:t>
            </a:r>
            <a:endParaRPr lang="it-IT" altLang="it-IT" sz="72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7200" b="1" dirty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7200" dirty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7200" dirty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it-IT" sz="7200" dirty="0">
                <a:solidFill>
                  <a:srgbClr val="2C4D76"/>
                </a:solidFill>
                <a:cs typeface="Arial" panose="020B0604020202020204" pitchFamily="34" charset="0"/>
              </a:rPr>
              <a:t>                                                              (segue)</a:t>
            </a:r>
          </a:p>
          <a:p>
            <a:endParaRPr lang="it-IT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9440" y="-546320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4000" b="1" dirty="0" smtClean="0">
                <a:solidFill>
                  <a:schemeClr val="tx2"/>
                </a:solidFill>
              </a:rPr>
              <a:t>2. </a:t>
            </a:r>
            <a:r>
              <a:rPr lang="it-IT" sz="4000" b="1" dirty="0">
                <a:solidFill>
                  <a:schemeClr val="tx2"/>
                </a:solidFill>
              </a:rPr>
              <a:t>S</a:t>
            </a:r>
            <a:r>
              <a:rPr lang="it-IT" sz="4000" b="1" dirty="0" smtClean="0">
                <a:solidFill>
                  <a:schemeClr val="tx2"/>
                </a:solidFill>
              </a:rPr>
              <a:t>tato patrimoniale</a:t>
            </a:r>
            <a:endParaRPr lang="it-IT" sz="4000" dirty="0">
              <a:solidFill>
                <a:schemeClr val="tx2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17077" y="548680"/>
            <a:ext cx="8638728" cy="5230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2800" b="1" dirty="0" smtClean="0">
                <a:solidFill>
                  <a:schemeClr val="tx2"/>
                </a:solidFill>
              </a:rPr>
              <a:t>Lo schema di bilancio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5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69127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altLang="it-IT" sz="4500" b="1" i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altLang="it-IT" sz="5500" b="1" i="1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5500" b="1" i="1" dirty="0" smtClean="0">
                <a:solidFill>
                  <a:srgbClr val="2C4D76"/>
                </a:solidFill>
                <a:cs typeface="Arial" panose="020B0604020202020204" pitchFamily="34" charset="0"/>
              </a:rPr>
              <a:t>III - Attività finanziarie che non costituiscono immobilizzazioni:</a:t>
            </a:r>
            <a:endParaRPr lang="it-IT" altLang="it-IT" sz="55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5500" dirty="0" smtClean="0">
                <a:solidFill>
                  <a:srgbClr val="2C4D76"/>
                </a:solidFill>
                <a:cs typeface="Arial" panose="020B0604020202020204" pitchFamily="34" charset="0"/>
              </a:rPr>
              <a:t>1) partecipazioni in imprese controllate</a:t>
            </a:r>
          </a:p>
          <a:p>
            <a:pPr marL="0" indent="0">
              <a:buNone/>
            </a:pPr>
            <a:r>
              <a:rPr lang="it-IT" altLang="it-IT" sz="5500" dirty="0" smtClean="0">
                <a:solidFill>
                  <a:srgbClr val="2C4D76"/>
                </a:solidFill>
                <a:cs typeface="Arial" panose="020B0604020202020204" pitchFamily="34" charset="0"/>
              </a:rPr>
              <a:t>2) partecipazioni in imprese collegate</a:t>
            </a:r>
          </a:p>
          <a:p>
            <a:pPr marL="0" indent="0">
              <a:buNone/>
            </a:pPr>
            <a:r>
              <a:rPr lang="it-IT" altLang="it-IT" sz="5500" dirty="0" smtClean="0">
                <a:solidFill>
                  <a:srgbClr val="2C4D76"/>
                </a:solidFill>
                <a:cs typeface="Arial" panose="020B0604020202020204" pitchFamily="34" charset="0"/>
              </a:rPr>
              <a:t>3) partecipazioni in imprese controllanti</a:t>
            </a:r>
          </a:p>
          <a:p>
            <a:pPr marL="0" indent="0">
              <a:buNone/>
            </a:pPr>
            <a:r>
              <a:rPr lang="it-IT" altLang="it-IT" sz="5500" dirty="0" smtClean="0">
                <a:solidFill>
                  <a:srgbClr val="2C4D76"/>
                </a:solidFill>
                <a:cs typeface="Arial" panose="020B0604020202020204" pitchFamily="34" charset="0"/>
              </a:rPr>
              <a:t>3-bis) partecipazioni in imprese sottoposte al controllo di controllanti</a:t>
            </a:r>
          </a:p>
          <a:p>
            <a:pPr marL="0" indent="0">
              <a:buNone/>
            </a:pPr>
            <a:r>
              <a:rPr lang="it-IT" altLang="it-IT" sz="5500" dirty="0" smtClean="0">
                <a:solidFill>
                  <a:srgbClr val="2C4D76"/>
                </a:solidFill>
                <a:cs typeface="Arial" panose="020B0604020202020204" pitchFamily="34" charset="0"/>
              </a:rPr>
              <a:t>4) altre partecipazioni</a:t>
            </a:r>
          </a:p>
          <a:p>
            <a:pPr marL="0" indent="0">
              <a:buNone/>
            </a:pPr>
            <a:r>
              <a:rPr lang="it-IT" altLang="it-IT" sz="5500" dirty="0" smtClean="0">
                <a:solidFill>
                  <a:srgbClr val="2C4D76"/>
                </a:solidFill>
                <a:cs typeface="Arial" panose="020B0604020202020204" pitchFamily="34" charset="0"/>
              </a:rPr>
              <a:t>5) strumenti finanziari derivati attivi</a:t>
            </a:r>
          </a:p>
          <a:p>
            <a:pPr marL="0" indent="0">
              <a:buNone/>
            </a:pPr>
            <a:r>
              <a:rPr lang="it-IT" altLang="it-IT" sz="5500" dirty="0" smtClean="0">
                <a:solidFill>
                  <a:srgbClr val="2C4D76"/>
                </a:solidFill>
                <a:cs typeface="Arial" panose="020B0604020202020204" pitchFamily="34" charset="0"/>
              </a:rPr>
              <a:t>6) altri titoli</a:t>
            </a:r>
          </a:p>
          <a:p>
            <a:pPr marL="0" indent="0">
              <a:buNone/>
            </a:pPr>
            <a:r>
              <a:rPr lang="it-IT" altLang="it-IT" sz="55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TOTALE III</a:t>
            </a:r>
            <a:endParaRPr lang="it-IT" altLang="it-IT" sz="55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5500" dirty="0" smtClean="0">
                <a:solidFill>
                  <a:srgbClr val="2C4D76"/>
                </a:solidFill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it-IT" altLang="it-IT" sz="5500" b="1" i="1" dirty="0" smtClean="0">
                <a:solidFill>
                  <a:srgbClr val="2C4D76"/>
                </a:solidFill>
                <a:cs typeface="Arial" panose="020B0604020202020204" pitchFamily="34" charset="0"/>
              </a:rPr>
              <a:t>IV - Disponibilità liquide:</a:t>
            </a:r>
            <a:endParaRPr lang="it-IT" altLang="it-IT" sz="55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5500" dirty="0" smtClean="0">
                <a:solidFill>
                  <a:srgbClr val="2C4D76"/>
                </a:solidFill>
                <a:cs typeface="Arial" panose="020B0604020202020204" pitchFamily="34" charset="0"/>
              </a:rPr>
              <a:t>1) depositi bancari e postali</a:t>
            </a:r>
          </a:p>
          <a:p>
            <a:pPr marL="0" indent="0">
              <a:buNone/>
            </a:pPr>
            <a:r>
              <a:rPr lang="it-IT" altLang="it-IT" sz="5500" dirty="0" smtClean="0">
                <a:solidFill>
                  <a:srgbClr val="2C4D76"/>
                </a:solidFill>
                <a:cs typeface="Arial" panose="020B0604020202020204" pitchFamily="34" charset="0"/>
              </a:rPr>
              <a:t>2) assegni</a:t>
            </a:r>
          </a:p>
          <a:p>
            <a:pPr marL="0" indent="0">
              <a:buNone/>
            </a:pPr>
            <a:r>
              <a:rPr lang="it-IT" altLang="it-IT" sz="5500" dirty="0" smtClean="0">
                <a:solidFill>
                  <a:srgbClr val="2C4D76"/>
                </a:solidFill>
                <a:cs typeface="Arial" panose="020B0604020202020204" pitchFamily="34" charset="0"/>
              </a:rPr>
              <a:t>3) denaro e valori in cassa</a:t>
            </a:r>
          </a:p>
          <a:p>
            <a:pPr marL="0" indent="0">
              <a:buNone/>
            </a:pPr>
            <a:r>
              <a:rPr lang="it-IT" altLang="it-IT" sz="55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TOTALE IV</a:t>
            </a:r>
            <a:endParaRPr lang="it-IT" altLang="it-IT" sz="55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55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TOTALE ATTIVO CIRCOLANTE (C)</a:t>
            </a:r>
            <a:endParaRPr lang="it-IT" altLang="it-IT" sz="55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55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D) RATEI E RISCONTI </a:t>
            </a:r>
            <a:endParaRPr lang="it-IT" altLang="it-IT" sz="55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55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TOTALE RATEI E RISCONTI (D)</a:t>
            </a:r>
          </a:p>
          <a:p>
            <a:pPr marL="0" indent="0">
              <a:buNone/>
            </a:pPr>
            <a:r>
              <a:rPr lang="it-IT" altLang="it-IT" sz="55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                                          </a:t>
            </a:r>
            <a:r>
              <a:rPr lang="it-IT" altLang="it-IT" sz="55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TOTALE ATTIVO</a:t>
            </a:r>
            <a:endParaRPr lang="it-IT" altLang="it-IT" sz="55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09728" y="1052736"/>
            <a:ext cx="4038600" cy="6120680"/>
          </a:xfrm>
        </p:spPr>
        <p:txBody>
          <a:bodyPr>
            <a:normAutofit fontScale="32500" lnSpcReduction="20000"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it-IT" sz="5500" b="1" dirty="0">
                <a:solidFill>
                  <a:srgbClr val="2C4D76"/>
                </a:solidFill>
                <a:cs typeface="Arial" panose="020B0604020202020204" pitchFamily="34" charset="0"/>
              </a:rPr>
              <a:t>E) RATEI E RISCONTI 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dirty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it-IT" sz="5500" b="1" dirty="0">
                <a:solidFill>
                  <a:srgbClr val="2C4D76"/>
                </a:solidFill>
                <a:cs typeface="Arial" panose="020B0604020202020204" pitchFamily="34" charset="0"/>
              </a:rPr>
              <a:t>TOTALE RATEI E RISCONTI (E)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it-IT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altLang="it-IT" sz="6200" b="1" dirty="0">
                <a:solidFill>
                  <a:srgbClr val="000000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n-US" altLang="it-IT" sz="5500" b="1" dirty="0">
                <a:solidFill>
                  <a:srgbClr val="2C4D76"/>
                </a:solidFill>
                <a:cs typeface="Arial" panose="020B0604020202020204" pitchFamily="34" charset="0"/>
              </a:rPr>
              <a:t>TOTALE PASSIVO</a:t>
            </a:r>
          </a:p>
          <a:p>
            <a:endParaRPr lang="it-IT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9440" y="-546320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4000" b="1" dirty="0" smtClean="0">
                <a:solidFill>
                  <a:schemeClr val="tx2"/>
                </a:solidFill>
              </a:rPr>
              <a:t>2. </a:t>
            </a:r>
            <a:r>
              <a:rPr lang="it-IT" sz="4000" b="1" dirty="0">
                <a:solidFill>
                  <a:schemeClr val="tx2"/>
                </a:solidFill>
              </a:rPr>
              <a:t>S</a:t>
            </a:r>
            <a:r>
              <a:rPr lang="it-IT" sz="4000" b="1" dirty="0" smtClean="0">
                <a:solidFill>
                  <a:schemeClr val="tx2"/>
                </a:solidFill>
              </a:rPr>
              <a:t>tato patrimoniale</a:t>
            </a:r>
            <a:endParaRPr lang="it-IT" sz="4000" dirty="0">
              <a:solidFill>
                <a:schemeClr val="tx2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17077" y="548680"/>
            <a:ext cx="8638728" cy="5230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2800" b="1" dirty="0" smtClean="0">
                <a:solidFill>
                  <a:schemeClr val="tx2"/>
                </a:solidFill>
              </a:rPr>
              <a:t>Lo schema di bilancio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7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sz="3600" b="1" dirty="0" smtClean="0">
                <a:solidFill>
                  <a:srgbClr val="2C4D76"/>
                </a:solidFill>
              </a:rPr>
              <a:t>Stato patrimoniale – principi contabili internazionali – IAS 1 </a:t>
            </a:r>
            <a:r>
              <a:rPr lang="it-IT" altLang="it-IT" b="1" dirty="0">
                <a:solidFill>
                  <a:srgbClr val="000099"/>
                </a:solidFill>
              </a:rPr>
              <a:t/>
            </a:r>
            <a:br>
              <a:rPr lang="it-IT" altLang="it-IT" b="1" dirty="0">
                <a:solidFill>
                  <a:srgbClr val="000099"/>
                </a:solidFill>
              </a:rPr>
            </a:br>
            <a:endParaRPr lang="it-IT" dirty="0"/>
          </a:p>
        </p:txBody>
      </p:sp>
      <p:graphicFrame>
        <p:nvGraphicFramePr>
          <p:cNvPr id="6" name="Segnaposto contenut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668945"/>
              </p:ext>
            </p:extLst>
          </p:nvPr>
        </p:nvGraphicFramePr>
        <p:xfrm>
          <a:off x="143507" y="1033074"/>
          <a:ext cx="8856986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3">
                  <a:extLst>
                    <a:ext uri="{9D8B030D-6E8A-4147-A177-3AD203B41FA5}">
                      <a16:colId xmlns:a16="http://schemas.microsoft.com/office/drawing/2014/main" xmlns="" val="3536740138"/>
                    </a:ext>
                  </a:extLst>
                </a:gridCol>
                <a:gridCol w="4428493">
                  <a:extLst>
                    <a:ext uri="{9D8B030D-6E8A-4147-A177-3AD203B41FA5}">
                      <a16:colId xmlns:a16="http://schemas.microsoft.com/office/drawing/2014/main" xmlns="" val="1928797368"/>
                    </a:ext>
                  </a:extLst>
                </a:gridCol>
              </a:tblGrid>
              <a:tr h="349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800" dirty="0" smtClean="0"/>
                        <a:t>ATTIVITA’</a:t>
                      </a:r>
                      <a:endParaRPr lang="it-IT" altLang="it-IT" sz="18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800" dirty="0" smtClean="0"/>
                        <a:t>PATRIMONIO NETTO E PASSIVITA’</a:t>
                      </a:r>
                      <a:endParaRPr lang="it-IT" altLang="it-IT" sz="18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5318926"/>
                  </a:ext>
                </a:extLst>
              </a:tr>
              <a:tr h="35030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it-IT" altLang="it-IT" sz="1800" b="1" baseline="0" dirty="0" smtClean="0">
                          <a:solidFill>
                            <a:srgbClr val="2C4D76"/>
                          </a:solidFill>
                        </a:rPr>
                        <a:t>Attività non correnti</a:t>
                      </a:r>
                      <a:endParaRPr lang="it-IT" altLang="it-IT" sz="1800" b="1" dirty="0">
                        <a:solidFill>
                          <a:srgbClr val="2C4D76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it-IT" altLang="it-IT" sz="1800" b="0" i="0" dirty="0" smtClean="0">
                          <a:solidFill>
                            <a:srgbClr val="2C4D76"/>
                          </a:solidFill>
                        </a:rPr>
                        <a:t>Immobili,</a:t>
                      </a:r>
                      <a:r>
                        <a:rPr lang="it-IT" altLang="it-IT" sz="1800" b="0" i="0" baseline="0" dirty="0" smtClean="0">
                          <a:solidFill>
                            <a:srgbClr val="2C4D76"/>
                          </a:solidFill>
                        </a:rPr>
                        <a:t> impianti, macchinari</a:t>
                      </a:r>
                      <a:endParaRPr lang="it-IT" altLang="it-IT" sz="1800" b="0" i="0" dirty="0" smtClean="0">
                        <a:solidFill>
                          <a:srgbClr val="2C4D76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it-IT" altLang="it-IT" sz="1800" b="0" i="0" dirty="0" smtClean="0">
                          <a:solidFill>
                            <a:srgbClr val="2C4D76"/>
                          </a:solidFill>
                        </a:rPr>
                        <a:t>Avviamento</a:t>
                      </a:r>
                      <a:endParaRPr lang="it-IT" altLang="it-IT" sz="1800" b="0" i="0" baseline="0" dirty="0" smtClean="0">
                        <a:solidFill>
                          <a:srgbClr val="2C4D76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it-IT" altLang="it-IT" sz="1800" b="0" i="0" baseline="0" dirty="0" smtClean="0">
                          <a:solidFill>
                            <a:srgbClr val="2C4D76"/>
                          </a:solidFill>
                        </a:rPr>
                        <a:t>Altre attività immateriali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it-IT" altLang="it-IT" sz="1800" b="0" i="0" baseline="0" dirty="0" smtClean="0">
                          <a:solidFill>
                            <a:srgbClr val="2C4D76"/>
                          </a:solidFill>
                        </a:rPr>
                        <a:t>Partecipazioni in società collegate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it-IT" altLang="it-IT" sz="1800" b="0" i="0" baseline="0" dirty="0" smtClean="0">
                          <a:solidFill>
                            <a:srgbClr val="2C4D76"/>
                          </a:solidFill>
                        </a:rPr>
                        <a:t>Titoli e partecipazioni disponibili per la vendita</a:t>
                      </a:r>
                      <a:endParaRPr lang="it-IT" altLang="it-IT" sz="1800" b="0" i="0" dirty="0" smtClean="0">
                        <a:solidFill>
                          <a:srgbClr val="2C4D76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it-IT" altLang="it-IT" sz="1800" b="1" dirty="0" smtClean="0">
                          <a:solidFill>
                            <a:srgbClr val="2C4D76"/>
                          </a:solidFill>
                        </a:rPr>
                        <a:t>Attività</a:t>
                      </a:r>
                      <a:r>
                        <a:rPr lang="it-IT" altLang="it-IT" sz="1800" b="1" baseline="0" dirty="0" smtClean="0">
                          <a:solidFill>
                            <a:srgbClr val="2C4D76"/>
                          </a:solidFill>
                        </a:rPr>
                        <a:t> correnti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it-IT" altLang="it-IT" sz="1800" b="0" dirty="0" smtClean="0">
                          <a:solidFill>
                            <a:srgbClr val="2C4D76"/>
                          </a:solidFill>
                        </a:rPr>
                        <a:t>Rimanenze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it-IT" altLang="it-IT" sz="1800" b="0" kern="120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Crediti commerciali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it-IT" altLang="it-IT" sz="1800" b="0" dirty="0" smtClean="0">
                          <a:solidFill>
                            <a:srgbClr val="2C4D76"/>
                          </a:solidFill>
                        </a:rPr>
                        <a:t>Altre attività correnti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it-IT" altLang="it-IT" sz="1800" b="0" dirty="0" smtClean="0">
                          <a:solidFill>
                            <a:srgbClr val="2C4D76"/>
                          </a:solidFill>
                        </a:rPr>
                        <a:t>Disponibilità liquide e mezzi equivalenti</a:t>
                      </a:r>
                      <a:endParaRPr lang="it-IT" altLang="it-IT" sz="1800" b="0" dirty="0">
                        <a:solidFill>
                          <a:srgbClr val="2C4D7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it-IT" altLang="it-IT" sz="1800" b="1" dirty="0" smtClean="0">
                          <a:solidFill>
                            <a:srgbClr val="2C4D76"/>
                          </a:solidFill>
                        </a:rPr>
                        <a:t>Patrimonio netto della capogruppo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it-IT" altLang="it-IT" sz="1600" b="0" kern="120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Capitale sociale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it-IT" altLang="it-IT" sz="1600" b="0" kern="120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Altre riserve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it-IT" altLang="it-IT" sz="1600" b="0" kern="120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Utili portati a nuovo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it-IT" altLang="it-IT" sz="1600" b="0" kern="120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Interessenze di terzi</a:t>
                      </a:r>
                      <a:endParaRPr lang="it-IT" altLang="it-IT" sz="1600" b="1" dirty="0">
                        <a:solidFill>
                          <a:srgbClr val="2C4D76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it-IT" altLang="it-IT" sz="1800" b="1" dirty="0" smtClean="0">
                          <a:solidFill>
                            <a:srgbClr val="2C4D76"/>
                          </a:solidFill>
                        </a:rPr>
                        <a:t>Passività non correnti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it-IT" altLang="it-IT" sz="1800" b="0" dirty="0" smtClean="0">
                          <a:solidFill>
                            <a:srgbClr val="2C4D76"/>
                          </a:solidFill>
                        </a:rPr>
                        <a:t>Finanziamenti a lungo termine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it-IT" altLang="it-IT" sz="1800" b="0" dirty="0" smtClean="0">
                          <a:solidFill>
                            <a:srgbClr val="2C4D76"/>
                          </a:solidFill>
                        </a:rPr>
                        <a:t>Imposte differite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it-IT" altLang="it-IT" sz="1800" b="0" dirty="0" smtClean="0">
                          <a:solidFill>
                            <a:srgbClr val="2C4D76"/>
                          </a:solidFill>
                        </a:rPr>
                        <a:t>Fondi a lungo termine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it-IT" altLang="it-IT" sz="1800" b="1" kern="120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Passività correnti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it-IT" altLang="it-IT" sz="1800" b="0" kern="120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Debiti commerciali diversi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it-IT" altLang="it-IT" sz="1800" b="0" kern="120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Finanziamenti a breve termine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it-IT" altLang="it-IT" sz="1800" b="0" kern="120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Quota corrente di finanziamenti a lungo termine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it-IT" altLang="it-IT" sz="1800" b="0" kern="120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Imposte</a:t>
                      </a:r>
                      <a:r>
                        <a:rPr lang="it-IT" altLang="it-IT" sz="1800" b="0" kern="1200" baseline="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 correnti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it-IT" altLang="it-IT" sz="1800" b="0" kern="1200" baseline="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Fondi a breve termine</a:t>
                      </a:r>
                      <a:endParaRPr lang="it-IT" altLang="it-IT" sz="1800" b="0" kern="1200" dirty="0">
                        <a:solidFill>
                          <a:srgbClr val="2C4D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2552008"/>
                  </a:ext>
                </a:extLst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Grp="1" noChangeArrowheads="1"/>
          </p:cNvSpPr>
          <p:nvPr>
            <p:ph idx="1"/>
          </p:nvPr>
        </p:nvSpPr>
        <p:spPr bwMode="auto">
          <a:xfrm>
            <a:off x="379956" y="1448240"/>
            <a:ext cx="822960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buNone/>
            </a:pPr>
            <a:r>
              <a:rPr lang="it-IT" altLang="it-IT" sz="2400" dirty="0">
                <a:solidFill>
                  <a:srgbClr val="2C4D76"/>
                </a:solidFill>
                <a:latin typeface="+mn-lt"/>
              </a:rPr>
              <a:t>I componenti di reddito devono essere indicati all’interno dei seguenti raggruppamenti:</a:t>
            </a:r>
            <a:endParaRPr lang="it-IT" altLang="it-IT" sz="2400" i="1" dirty="0">
              <a:solidFill>
                <a:srgbClr val="2C4D76"/>
              </a:solidFill>
              <a:latin typeface="+mn-lt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323528" y="-387424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4000" b="1" dirty="0" smtClean="0">
                <a:solidFill>
                  <a:schemeClr val="tx2"/>
                </a:solidFill>
              </a:rPr>
              <a:t>3. Conto economico</a:t>
            </a:r>
            <a:endParaRPr lang="it-IT" sz="4000" dirty="0">
              <a:solidFill>
                <a:schemeClr val="tx2"/>
              </a:solidFill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354024" y="637744"/>
            <a:ext cx="8638728" cy="5230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2800" b="1" dirty="0" smtClean="0">
                <a:solidFill>
                  <a:schemeClr val="tx2"/>
                </a:solidFill>
              </a:rPr>
              <a:t>Lo schema di bilancio</a:t>
            </a:r>
            <a:endParaRPr lang="it-IT" sz="2800" dirty="0">
              <a:solidFill>
                <a:schemeClr val="tx2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4240"/>
              </p:ext>
            </p:extLst>
          </p:nvPr>
        </p:nvGraphicFramePr>
        <p:xfrm>
          <a:off x="1475656" y="2348880"/>
          <a:ext cx="6096000" cy="3235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428588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t-IT" sz="1800" b="1" kern="120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A) VALORE DELLA PRODUZIONE</a:t>
                      </a:r>
                      <a:endParaRPr lang="it-IT" sz="1800" b="1" kern="1200" dirty="0">
                        <a:solidFill>
                          <a:srgbClr val="2C4D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678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it-IT" sz="1800" b="1" kern="120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B) COSTI DELLA PRODUZIONE</a:t>
                      </a:r>
                      <a:endParaRPr lang="it-IT" sz="1800" b="1" kern="1200" dirty="0">
                        <a:solidFill>
                          <a:srgbClr val="2C4D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829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t-IT" i="1" dirty="0" smtClean="0">
                          <a:solidFill>
                            <a:schemeClr val="tx2"/>
                          </a:solidFill>
                        </a:rPr>
                        <a:t>Differenza tra valore e costo della produzione (A-B)</a:t>
                      </a:r>
                      <a:endParaRPr lang="it-IT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3864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t-IT" sz="1800" b="1" kern="120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C) PROVENTI E ONERI FINANZIARI</a:t>
                      </a:r>
                      <a:endParaRPr lang="it-IT" sz="1800" b="1" kern="1200" dirty="0">
                        <a:solidFill>
                          <a:srgbClr val="2C4D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7142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it-IT" sz="1800" b="1" kern="120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D) RETTIFICHE DI VALORE DI ATTIVITA’ FINANZIARIE</a:t>
                      </a:r>
                      <a:endParaRPr lang="it-IT" sz="1800" b="1" kern="1200" dirty="0">
                        <a:solidFill>
                          <a:srgbClr val="2C4D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3785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it-IT" sz="1800" b="1" kern="120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RISULTATO PRIMA DELLE IMPOSTE</a:t>
                      </a:r>
                      <a:endParaRPr lang="it-IT" sz="1800" b="1" kern="1200" dirty="0">
                        <a:solidFill>
                          <a:srgbClr val="2C4D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5324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t-IT" altLang="it-IT" sz="1800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22) imposte sul reddito d’esercizio (correnti, differite, anticipate)</a:t>
                      </a:r>
                      <a:endParaRPr lang="it-IT" sz="1800" i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3096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t-IT" sz="1800" b="1" kern="120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UTILE (PERDITA) D’ESERCIZIO</a:t>
                      </a:r>
                      <a:endParaRPr lang="it-IT" sz="1800" b="1" kern="1200" dirty="0">
                        <a:solidFill>
                          <a:srgbClr val="2C4D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1070400"/>
                  </a:ext>
                </a:extLst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idx="1"/>
          </p:nvPr>
        </p:nvSpPr>
        <p:spPr bwMode="auto">
          <a:xfrm>
            <a:off x="10353" y="841938"/>
            <a:ext cx="82296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it-IT" altLang="it-IT" sz="1600" b="1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A) VALORE DELLA PRODUZIONE:</a:t>
            </a:r>
            <a:endParaRPr lang="it-IT" altLang="it-IT" sz="1600" dirty="0" smtClean="0">
              <a:solidFill>
                <a:srgbClr val="2C4D76"/>
              </a:solidFill>
              <a:latin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1) ricavi delle vendite e delle prestazioni</a:t>
            </a: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2) variazioni delle rimanenze di prodotti in corso di lavorazione, semilavorati e finiti</a:t>
            </a: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3) variazione dei lavori in corso su ordinazione</a:t>
            </a: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4) incrementi di immobilizzazioni per lavori interi</a:t>
            </a: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5) altri ricavi e proventi (con separata indicazione dei contributi in conto esercizio)</a:t>
            </a:r>
          </a:p>
          <a:p>
            <a:pPr marL="0" indent="0">
              <a:buNone/>
            </a:pPr>
            <a:r>
              <a:rPr lang="it-IT" altLang="it-IT" sz="1600" b="1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TOTALE VALORE DELLA PRODUZIONE (A)</a:t>
            </a:r>
            <a:endParaRPr lang="it-IT" altLang="it-IT" sz="1600" dirty="0" smtClean="0">
              <a:solidFill>
                <a:srgbClr val="2C4D76"/>
              </a:solidFill>
              <a:latin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1600" b="1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B) COSTI DI PRODUZIONE:</a:t>
            </a:r>
            <a:endParaRPr lang="it-IT" altLang="it-IT" sz="1600" dirty="0" smtClean="0">
              <a:solidFill>
                <a:srgbClr val="2C4D76"/>
              </a:solidFill>
              <a:latin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6) per materie prime, sussidiarie, di consumo, merci</a:t>
            </a: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7) per servizi</a:t>
            </a: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8) per godimento di beni di terzi</a:t>
            </a: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9) per personale:</a:t>
            </a: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	a) salari e stipendi</a:t>
            </a: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	b) oneri sociali</a:t>
            </a: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	c) trattamento di fine rapporto</a:t>
            </a: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	d) trattamento di quiescenza e simili</a:t>
            </a: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	e) altri costi</a:t>
            </a: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10) ammortamento e svalutazioni:</a:t>
            </a: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	a) ammortamento delle immobilizzazioni immateriali</a:t>
            </a:r>
          </a:p>
          <a:p>
            <a:pPr marL="0" indent="0">
              <a:buNone/>
            </a:pPr>
            <a:r>
              <a:rPr lang="it-IT" altLang="it-IT" sz="1600" dirty="0" smtClean="0">
                <a:solidFill>
                  <a:srgbClr val="2C4D76"/>
                </a:solidFill>
                <a:latin typeface="+mn-lt"/>
                <a:cs typeface="Arial" panose="020B0604020202020204" pitchFamily="34" charset="0"/>
              </a:rPr>
              <a:t>	b) ammortamento delle immobilizzazioni materiali</a:t>
            </a:r>
          </a:p>
          <a:p>
            <a:endParaRPr lang="en-US" altLang="it-IT" sz="1600" dirty="0">
              <a:solidFill>
                <a:srgbClr val="2C4D76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7386638" y="6392863"/>
            <a:ext cx="7986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600" dirty="0">
                <a:solidFill>
                  <a:srgbClr val="2C4D76"/>
                </a:solidFill>
                <a:latin typeface="+mj-lt"/>
              </a:rPr>
              <a:t>(segue)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3528" y="-166463"/>
            <a:ext cx="8638728" cy="100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400" b="1" dirty="0">
                <a:solidFill>
                  <a:schemeClr val="tx2"/>
                </a:solidFill>
              </a:rPr>
              <a:t>3</a:t>
            </a:r>
            <a:r>
              <a:rPr lang="it-IT" sz="3400" b="1" dirty="0" smtClean="0">
                <a:solidFill>
                  <a:schemeClr val="tx2"/>
                </a:solidFill>
              </a:rPr>
              <a:t>. Conto economico</a:t>
            </a:r>
            <a:endParaRPr lang="it-IT" sz="3400" dirty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404664"/>
            <a:ext cx="8638728" cy="5230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2800" b="1" dirty="0" smtClean="0">
                <a:solidFill>
                  <a:schemeClr val="tx2"/>
                </a:solidFill>
              </a:rPr>
              <a:t>Lo schema di bilancio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9162" y="548680"/>
            <a:ext cx="8407638" cy="5577483"/>
          </a:xfrm>
        </p:spPr>
        <p:txBody>
          <a:bodyPr>
            <a:normAutofit/>
          </a:bodyPr>
          <a:lstStyle/>
          <a:p>
            <a:endParaRPr lang="en-US" altLang="it-IT" sz="1500" dirty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1500" dirty="0" smtClean="0">
                <a:solidFill>
                  <a:srgbClr val="2C4D76"/>
                </a:solidFill>
                <a:cs typeface="Arial" panose="020B0604020202020204" pitchFamily="34" charset="0"/>
              </a:rPr>
              <a:t>	c) altre svalutazioni delle immobilizzazioni</a:t>
            </a:r>
          </a:p>
          <a:p>
            <a:pPr marL="0" indent="0">
              <a:buNone/>
            </a:pPr>
            <a:r>
              <a:rPr lang="it-IT" altLang="it-IT" sz="1500" dirty="0" smtClean="0">
                <a:solidFill>
                  <a:srgbClr val="2C4D76"/>
                </a:solidFill>
                <a:cs typeface="Arial" panose="020B0604020202020204" pitchFamily="34" charset="0"/>
              </a:rPr>
              <a:t>	d) svalutazioni dei crediti compresi nell'attivo circolante e nelle disponibilità liquide</a:t>
            </a:r>
          </a:p>
          <a:p>
            <a:pPr marL="0" indent="0">
              <a:buNone/>
            </a:pPr>
            <a:r>
              <a:rPr lang="it-IT" altLang="it-IT" sz="1500" dirty="0" smtClean="0">
                <a:solidFill>
                  <a:srgbClr val="2C4D76"/>
                </a:solidFill>
                <a:cs typeface="Arial" panose="020B0604020202020204" pitchFamily="34" charset="0"/>
              </a:rPr>
              <a:t>11) variazioni delle rimanenze di materie prime, sussidiarie, di consumo o merci</a:t>
            </a:r>
          </a:p>
          <a:p>
            <a:pPr marL="0" indent="0">
              <a:buNone/>
            </a:pPr>
            <a:r>
              <a:rPr lang="it-IT" altLang="it-IT" sz="1500" dirty="0" smtClean="0">
                <a:solidFill>
                  <a:srgbClr val="2C4D76"/>
                </a:solidFill>
                <a:cs typeface="Arial" panose="020B0604020202020204" pitchFamily="34" charset="0"/>
              </a:rPr>
              <a:t>12) accantonamento per rischi</a:t>
            </a:r>
          </a:p>
          <a:p>
            <a:pPr marL="0" indent="0">
              <a:buNone/>
            </a:pPr>
            <a:r>
              <a:rPr lang="it-IT" altLang="it-IT" sz="1500" dirty="0" smtClean="0">
                <a:solidFill>
                  <a:srgbClr val="2C4D76"/>
                </a:solidFill>
                <a:cs typeface="Arial" panose="020B0604020202020204" pitchFamily="34" charset="0"/>
              </a:rPr>
              <a:t>13) altri accantonamenti</a:t>
            </a:r>
          </a:p>
          <a:p>
            <a:pPr marL="0" indent="0">
              <a:buNone/>
            </a:pPr>
            <a:r>
              <a:rPr lang="it-IT" altLang="it-IT" sz="1500" dirty="0" smtClean="0">
                <a:solidFill>
                  <a:srgbClr val="2C4D76"/>
                </a:solidFill>
                <a:cs typeface="Arial" panose="020B0604020202020204" pitchFamily="34" charset="0"/>
              </a:rPr>
              <a:t>14) oneri diversi di gestione</a:t>
            </a:r>
          </a:p>
          <a:p>
            <a:pPr marL="0" indent="0">
              <a:buNone/>
            </a:pPr>
            <a:r>
              <a:rPr lang="it-IT" altLang="it-IT" sz="15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TOTALE COSTI DI PRODUZIONE (B)</a:t>
            </a:r>
            <a:endParaRPr lang="it-IT" altLang="it-IT" sz="15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15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DIFFERENZA TRA VALORE DELLA PRODUZIONE E COSTI DI PRODUZIONE </a:t>
            </a:r>
            <a:r>
              <a:rPr lang="it-IT" altLang="it-IT" sz="1500" dirty="0" smtClean="0">
                <a:solidFill>
                  <a:srgbClr val="2C4D76"/>
                </a:solidFill>
                <a:cs typeface="Arial" panose="020B0604020202020204" pitchFamily="34" charset="0"/>
              </a:rPr>
              <a:t>(A - B)</a:t>
            </a:r>
          </a:p>
          <a:p>
            <a:pPr lvl="5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79162" y="3273799"/>
            <a:ext cx="840763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altLang="it-IT" sz="1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C) PROVENTI E ONERI FINANZIARI:</a:t>
            </a:r>
            <a:endParaRPr lang="it-IT" altLang="it-IT" sz="16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algn="just"/>
            <a:r>
              <a:rPr lang="it-IT" altLang="it-IT" sz="1600" dirty="0" smtClean="0">
                <a:solidFill>
                  <a:srgbClr val="2C4D76"/>
                </a:solidFill>
                <a:cs typeface="Arial" panose="020B0604020202020204" pitchFamily="34" charset="0"/>
              </a:rPr>
              <a:t>15) proventi da partecipazioni (con separata indicazione di quelli da imprese controllate e collegate e di quelli relativi a controllanti e ad imprese sottoposte al controllo di queste ultime)</a:t>
            </a:r>
          </a:p>
          <a:p>
            <a:pPr algn="just"/>
            <a:r>
              <a:rPr lang="it-IT" altLang="it-IT" sz="1600" dirty="0" smtClean="0">
                <a:solidFill>
                  <a:srgbClr val="2C4D76"/>
                </a:solidFill>
                <a:cs typeface="Arial" panose="020B0604020202020204" pitchFamily="34" charset="0"/>
              </a:rPr>
              <a:t>16) altri proventi finanziari:</a:t>
            </a:r>
          </a:p>
          <a:p>
            <a:pPr algn="just"/>
            <a:r>
              <a:rPr lang="it-IT" altLang="it-IT" sz="1600" dirty="0" smtClean="0">
                <a:solidFill>
                  <a:srgbClr val="2C4D76"/>
                </a:solidFill>
                <a:cs typeface="Arial" panose="020B0604020202020204" pitchFamily="34" charset="0"/>
              </a:rPr>
              <a:t>	a) da crediti iscritti nelle immobilizzazioni (con separata indicazione di quelli da imprese controllate, collegate e controllanti e da imprese sottoposte al controllo di queste ultime)</a:t>
            </a:r>
          </a:p>
          <a:p>
            <a:pPr algn="just"/>
            <a:r>
              <a:rPr lang="it-IT" altLang="it-IT" sz="1600" dirty="0" smtClean="0">
                <a:solidFill>
                  <a:srgbClr val="2C4D76"/>
                </a:solidFill>
                <a:cs typeface="Arial" panose="020B0604020202020204" pitchFamily="34" charset="0"/>
              </a:rPr>
              <a:t>	b) da titoli iscritti nelle immobilizzazioni diversi dalle partecipazioni</a:t>
            </a:r>
          </a:p>
          <a:p>
            <a:pPr algn="just"/>
            <a:r>
              <a:rPr lang="it-IT" altLang="it-IT" sz="1600" dirty="0" smtClean="0">
                <a:solidFill>
                  <a:srgbClr val="2C4D76"/>
                </a:solidFill>
                <a:cs typeface="Arial" panose="020B0604020202020204" pitchFamily="34" charset="0"/>
              </a:rPr>
              <a:t>	c) da titoli iscritti nell'attivo circolante diversi dalle partecipazioni</a:t>
            </a:r>
          </a:p>
          <a:p>
            <a:pPr algn="just"/>
            <a:r>
              <a:rPr lang="it-IT" altLang="it-IT" sz="1600" dirty="0" smtClean="0">
                <a:solidFill>
                  <a:srgbClr val="2C4D76"/>
                </a:solidFill>
                <a:cs typeface="Arial" panose="020B0604020202020204" pitchFamily="34" charset="0"/>
              </a:rPr>
              <a:t>	d) proventi diversi (con separata indicazione di quelli da imprese controllate, collegate e controllanti e da imprese sottoposte al controllo di queste ultime)</a:t>
            </a:r>
          </a:p>
          <a:p>
            <a:pPr algn="just"/>
            <a:r>
              <a:rPr lang="it-IT" altLang="it-IT" sz="1600" dirty="0" smtClean="0">
                <a:solidFill>
                  <a:srgbClr val="2C4D76"/>
                </a:solidFill>
                <a:cs typeface="Arial" panose="020B0604020202020204" pitchFamily="34" charset="0"/>
              </a:rPr>
              <a:t>17) interessi e oneri finanziari (con separata indicazione di quelli verso imprese controllate, collegate e controllanti)</a:t>
            </a:r>
          </a:p>
          <a:p>
            <a:pPr algn="just"/>
            <a:r>
              <a:rPr lang="it-IT" altLang="it-IT" sz="1600" dirty="0" smtClean="0">
                <a:solidFill>
                  <a:srgbClr val="2C4D76"/>
                </a:solidFill>
                <a:cs typeface="Arial" panose="020B0604020202020204" pitchFamily="34" charset="0"/>
              </a:rPr>
              <a:t>17-bis) utili e perdite su cambi</a:t>
            </a:r>
            <a:endParaRPr lang="it-IT" altLang="it-IT" sz="1600" dirty="0">
              <a:solidFill>
                <a:srgbClr val="2C4D76"/>
              </a:solidFill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7386638" y="6392863"/>
            <a:ext cx="723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400" dirty="0">
                <a:solidFill>
                  <a:srgbClr val="2C4D76"/>
                </a:solidFill>
                <a:latin typeface="+mj-lt"/>
              </a:rPr>
              <a:t>(segue)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3528" y="-166463"/>
            <a:ext cx="8638728" cy="100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400" b="1" dirty="0">
                <a:solidFill>
                  <a:schemeClr val="tx2"/>
                </a:solidFill>
              </a:rPr>
              <a:t>3</a:t>
            </a:r>
            <a:r>
              <a:rPr lang="it-IT" sz="3400" b="1" dirty="0" smtClean="0">
                <a:solidFill>
                  <a:schemeClr val="tx2"/>
                </a:solidFill>
              </a:rPr>
              <a:t>. Conto economico</a:t>
            </a:r>
            <a:endParaRPr lang="it-IT" sz="3400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51520" y="404664"/>
            <a:ext cx="8638728" cy="5230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2800" b="1" dirty="0" smtClean="0">
                <a:solidFill>
                  <a:schemeClr val="tx2"/>
                </a:solidFill>
              </a:rPr>
              <a:t>Lo schema di bilancio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it-IT" altLang="it-IT" sz="40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TOTALE PROVENTI E ONERI FINANZIARI (C)</a:t>
            </a:r>
            <a:endParaRPr lang="it-IT" altLang="it-IT" sz="40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t-IT" altLang="it-IT" sz="4000" b="1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altLang="it-IT" sz="40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D) RETTIFICHE DI VALORE DI ATTIVITA' E PASSIVITA'FINANZIARIE:</a:t>
            </a:r>
            <a:endParaRPr lang="it-IT" altLang="it-IT" sz="40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altLang="it-IT" sz="4000" dirty="0" smtClean="0">
                <a:solidFill>
                  <a:srgbClr val="2C4D76"/>
                </a:solidFill>
                <a:cs typeface="Arial" panose="020B0604020202020204" pitchFamily="34" charset="0"/>
              </a:rPr>
              <a:t>18) rivalutazioni:</a:t>
            </a:r>
          </a:p>
          <a:p>
            <a:pPr marL="0" indent="0" algn="just">
              <a:buNone/>
            </a:pPr>
            <a:r>
              <a:rPr lang="it-IT" altLang="it-IT" sz="4000" dirty="0" smtClean="0">
                <a:solidFill>
                  <a:srgbClr val="2C4D76"/>
                </a:solidFill>
                <a:cs typeface="Arial" panose="020B0604020202020204" pitchFamily="34" charset="0"/>
              </a:rPr>
              <a:t>	a) di partecipazioni</a:t>
            </a:r>
          </a:p>
          <a:p>
            <a:pPr marL="0" indent="0" algn="just">
              <a:buNone/>
            </a:pPr>
            <a:r>
              <a:rPr lang="it-IT" altLang="it-IT" sz="4000" dirty="0" smtClean="0">
                <a:solidFill>
                  <a:srgbClr val="2C4D76"/>
                </a:solidFill>
                <a:cs typeface="Arial" panose="020B0604020202020204" pitchFamily="34" charset="0"/>
              </a:rPr>
              <a:t>	b) di immobilizzazioni finanziarie che non costituiscono partecipazioni</a:t>
            </a:r>
          </a:p>
          <a:p>
            <a:pPr marL="0" indent="0" algn="just">
              <a:buNone/>
            </a:pPr>
            <a:r>
              <a:rPr lang="it-IT" altLang="it-IT" sz="4000" dirty="0" smtClean="0">
                <a:solidFill>
                  <a:srgbClr val="2C4D76"/>
                </a:solidFill>
                <a:cs typeface="Arial" panose="020B0604020202020204" pitchFamily="34" charset="0"/>
              </a:rPr>
              <a:t>	c) di titoli iscritti nell'attivo circolante che non costituiscono partecipazioni</a:t>
            </a:r>
          </a:p>
          <a:p>
            <a:pPr marL="0" indent="0" algn="just">
              <a:buNone/>
            </a:pPr>
            <a:r>
              <a:rPr lang="it-IT" altLang="it-IT" sz="4000" dirty="0" smtClean="0">
                <a:solidFill>
                  <a:srgbClr val="2C4D76"/>
                </a:solidFill>
                <a:cs typeface="Arial" panose="020B0604020202020204" pitchFamily="34" charset="0"/>
              </a:rPr>
              <a:t>	d) di strumenti finanziari derivati</a:t>
            </a:r>
          </a:p>
          <a:p>
            <a:pPr marL="0" indent="0" algn="just">
              <a:buNone/>
            </a:pPr>
            <a:r>
              <a:rPr lang="it-IT" altLang="it-IT" sz="4000" dirty="0" smtClean="0">
                <a:solidFill>
                  <a:srgbClr val="2C4D76"/>
                </a:solidFill>
                <a:cs typeface="Arial" panose="020B0604020202020204" pitchFamily="34" charset="0"/>
              </a:rPr>
              <a:t>19) svalutazioni:</a:t>
            </a:r>
          </a:p>
          <a:p>
            <a:pPr marL="0" indent="0" algn="just">
              <a:buNone/>
            </a:pPr>
            <a:r>
              <a:rPr lang="it-IT" altLang="it-IT" sz="4000" dirty="0" smtClean="0">
                <a:solidFill>
                  <a:srgbClr val="2C4D76"/>
                </a:solidFill>
                <a:cs typeface="Arial" panose="020B0604020202020204" pitchFamily="34" charset="0"/>
              </a:rPr>
              <a:t>	a) di partecipazioni</a:t>
            </a:r>
          </a:p>
          <a:p>
            <a:pPr marL="0" indent="0" algn="just">
              <a:buNone/>
            </a:pPr>
            <a:r>
              <a:rPr lang="it-IT" altLang="it-IT" sz="4000" dirty="0" smtClean="0">
                <a:solidFill>
                  <a:srgbClr val="2C4D76"/>
                </a:solidFill>
                <a:cs typeface="Arial" panose="020B0604020202020204" pitchFamily="34" charset="0"/>
              </a:rPr>
              <a:t>	b) di immobilizzazioni finanziarie che non costituiscono partecipazioni</a:t>
            </a:r>
          </a:p>
          <a:p>
            <a:pPr marL="0" indent="0" algn="just">
              <a:buNone/>
            </a:pPr>
            <a:r>
              <a:rPr lang="it-IT" altLang="it-IT" sz="4000" dirty="0" smtClean="0">
                <a:solidFill>
                  <a:srgbClr val="2C4D76"/>
                </a:solidFill>
                <a:cs typeface="Arial" panose="020B0604020202020204" pitchFamily="34" charset="0"/>
              </a:rPr>
              <a:t>	c) di titoli iscritti nell'attivo circolante che non costituiscono partecipazioni</a:t>
            </a:r>
          </a:p>
          <a:p>
            <a:pPr marL="0" indent="0" algn="just">
              <a:buNone/>
            </a:pPr>
            <a:r>
              <a:rPr lang="it-IT" altLang="it-IT" sz="4000" dirty="0" smtClean="0">
                <a:solidFill>
                  <a:srgbClr val="2C4D76"/>
                </a:solidFill>
                <a:cs typeface="Arial" panose="020B0604020202020204" pitchFamily="34" charset="0"/>
              </a:rPr>
              <a:t>	d) di strumenti finanziari derivati</a:t>
            </a:r>
          </a:p>
          <a:p>
            <a:pPr marL="0" indent="0" algn="just">
              <a:buNone/>
            </a:pPr>
            <a:r>
              <a:rPr lang="it-IT" altLang="it-IT" sz="40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TOTALE RETTIFICHE DI VALORE DI ATTIVITA' FINANZIARIE (D)</a:t>
            </a:r>
            <a:endParaRPr lang="it-IT" altLang="it-IT" sz="40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t-IT" altLang="it-IT" sz="4000" b="1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altLang="it-IT" sz="40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[E) SOPPRESSO]</a:t>
            </a:r>
            <a:endParaRPr lang="it-IT" altLang="it-IT" sz="40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altLang="it-IT" sz="4000" dirty="0" smtClean="0">
                <a:solidFill>
                  <a:srgbClr val="2C4D76"/>
                </a:solidFill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it-IT" altLang="it-IT" sz="40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RISULTATO PRIMA DELLE IMPOSTE (A-B +/-C +/-D)</a:t>
            </a:r>
            <a:endParaRPr lang="it-IT" altLang="it-IT" sz="40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altLang="it-IT" sz="4000" dirty="0" smtClean="0">
                <a:solidFill>
                  <a:srgbClr val="2C4D76"/>
                </a:solidFill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it-IT" altLang="it-IT" sz="4000" dirty="0" smtClean="0">
                <a:solidFill>
                  <a:srgbClr val="2C4D76"/>
                </a:solidFill>
                <a:cs typeface="Arial" panose="020B0604020202020204" pitchFamily="34" charset="0"/>
              </a:rPr>
              <a:t>22) imposte sul reddito d'esercizio correnti, differite e anticipate</a:t>
            </a:r>
          </a:p>
          <a:p>
            <a:pPr marL="0" indent="0" algn="just">
              <a:buNone/>
            </a:pPr>
            <a:r>
              <a:rPr lang="it-IT" altLang="it-IT" sz="4000" dirty="0" smtClean="0">
                <a:solidFill>
                  <a:srgbClr val="2C4D76"/>
                </a:solidFill>
                <a:cs typeface="Arial" panose="020B0604020202020204" pitchFamily="34" charset="0"/>
              </a:rPr>
              <a:t>Utile </a:t>
            </a:r>
            <a:r>
              <a:rPr lang="it-IT" altLang="it-IT" sz="4000" i="1" dirty="0" smtClean="0">
                <a:solidFill>
                  <a:srgbClr val="2C4D76"/>
                </a:solidFill>
                <a:cs typeface="Arial" panose="020B0604020202020204" pitchFamily="34" charset="0"/>
              </a:rPr>
              <a:t>(perdita)</a:t>
            </a:r>
            <a:r>
              <a:rPr lang="it-IT" altLang="it-IT" sz="4000" dirty="0" smtClean="0">
                <a:solidFill>
                  <a:srgbClr val="2C4D76"/>
                </a:solidFill>
                <a:cs typeface="Arial" panose="020B0604020202020204" pitchFamily="34" charset="0"/>
              </a:rPr>
              <a:t> dell'esercizio</a:t>
            </a:r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3528" y="-166463"/>
            <a:ext cx="8638728" cy="100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400" b="1" dirty="0">
                <a:solidFill>
                  <a:schemeClr val="tx2"/>
                </a:solidFill>
              </a:rPr>
              <a:t>3</a:t>
            </a:r>
            <a:r>
              <a:rPr lang="it-IT" sz="3400" b="1" dirty="0" smtClean="0">
                <a:solidFill>
                  <a:schemeClr val="tx2"/>
                </a:solidFill>
              </a:rPr>
              <a:t>. Conto economico</a:t>
            </a:r>
            <a:endParaRPr lang="it-IT" sz="3400" dirty="0">
              <a:solidFill>
                <a:schemeClr val="tx2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1520" y="404664"/>
            <a:ext cx="8638728" cy="5230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2800" b="1" dirty="0" smtClean="0">
                <a:solidFill>
                  <a:schemeClr val="tx2"/>
                </a:solidFill>
              </a:rPr>
              <a:t>Lo schema di bilancio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8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altLang="it-IT" sz="3600" b="1" dirty="0" smtClean="0">
                <a:solidFill>
                  <a:srgbClr val="2C4D76"/>
                </a:solidFill>
              </a:rPr>
              <a:t>Conto economico – principi contabili internazionali – IAS 1 </a:t>
            </a:r>
            <a:r>
              <a:rPr lang="it-IT" altLang="it-IT" b="1" dirty="0">
                <a:solidFill>
                  <a:srgbClr val="000099"/>
                </a:solidFill>
              </a:rPr>
              <a:t/>
            </a:r>
            <a:br>
              <a:rPr lang="it-IT" altLang="it-IT" b="1" dirty="0">
                <a:solidFill>
                  <a:srgbClr val="000099"/>
                </a:solidFill>
              </a:rPr>
            </a:b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451410" y="1435667"/>
            <a:ext cx="83690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chemeClr val="tx2"/>
                </a:solidFill>
              </a:rPr>
              <a:t>Lo </a:t>
            </a:r>
            <a:r>
              <a:rPr lang="it-IT" sz="2400" dirty="0" err="1">
                <a:solidFill>
                  <a:schemeClr val="tx2"/>
                </a:solidFill>
              </a:rPr>
              <a:t>Ias</a:t>
            </a:r>
            <a:r>
              <a:rPr lang="it-IT" sz="2400" dirty="0">
                <a:solidFill>
                  <a:schemeClr val="tx2"/>
                </a:solidFill>
              </a:rPr>
              <a:t> 1 prevede che un’impresa debba esporre nel prospetto di conto economico o nelle note esplicative, un’analisi dei costi attraverso una classificazione basata sulla </a:t>
            </a:r>
            <a:r>
              <a:rPr lang="it-IT" sz="2400" b="1" dirty="0">
                <a:solidFill>
                  <a:schemeClr val="tx2"/>
                </a:solidFill>
              </a:rPr>
              <a:t>natura</a:t>
            </a:r>
            <a:r>
              <a:rPr lang="it-IT" sz="2400" dirty="0">
                <a:solidFill>
                  <a:schemeClr val="tx2"/>
                </a:solidFill>
              </a:rPr>
              <a:t> degli stessi o sulla loro </a:t>
            </a:r>
            <a:r>
              <a:rPr lang="it-IT" sz="2400" b="1" dirty="0">
                <a:solidFill>
                  <a:schemeClr val="tx2"/>
                </a:solidFill>
              </a:rPr>
              <a:t>destinazione</a:t>
            </a:r>
            <a:r>
              <a:rPr lang="it-IT" sz="2400" dirty="0">
                <a:solidFill>
                  <a:schemeClr val="tx2"/>
                </a:solidFill>
              </a:rPr>
              <a:t> all’interno dell’impresa</a:t>
            </a:r>
            <a:r>
              <a:rPr lang="it-IT" sz="24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it-IT" sz="2400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400" dirty="0" smtClean="0">
                <a:solidFill>
                  <a:schemeClr val="tx2"/>
                </a:solidFill>
              </a:rPr>
              <a:t>Lo </a:t>
            </a:r>
            <a:r>
              <a:rPr lang="it-IT" sz="2400" dirty="0" err="1">
                <a:solidFill>
                  <a:schemeClr val="tx2"/>
                </a:solidFill>
              </a:rPr>
              <a:t>Ias</a:t>
            </a:r>
            <a:r>
              <a:rPr lang="it-IT" sz="2400" dirty="0">
                <a:solidFill>
                  <a:schemeClr val="tx2"/>
                </a:solidFill>
              </a:rPr>
              <a:t> 1, così come per lo stato patrimoniale, </a:t>
            </a:r>
            <a:r>
              <a:rPr lang="it-IT" sz="2400" u="sng" dirty="0">
                <a:solidFill>
                  <a:schemeClr val="tx2"/>
                </a:solidFill>
              </a:rPr>
              <a:t>non</a:t>
            </a:r>
            <a:r>
              <a:rPr lang="it-IT" sz="2400" dirty="0">
                <a:solidFill>
                  <a:schemeClr val="tx2"/>
                </a:solidFill>
              </a:rPr>
              <a:t> prevede uno schema rigido. </a:t>
            </a:r>
            <a:endParaRPr lang="it-IT" sz="2400" dirty="0" smtClean="0">
              <a:solidFill>
                <a:schemeClr val="tx2"/>
              </a:solidFill>
            </a:endParaRPr>
          </a:p>
          <a:p>
            <a:pPr algn="just"/>
            <a:endParaRPr lang="it-IT" sz="2400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400" dirty="0" smtClean="0">
                <a:solidFill>
                  <a:schemeClr val="tx2"/>
                </a:solidFill>
              </a:rPr>
              <a:t>È </a:t>
            </a:r>
            <a:r>
              <a:rPr lang="it-IT" sz="2400" dirty="0">
                <a:solidFill>
                  <a:schemeClr val="tx2"/>
                </a:solidFill>
              </a:rPr>
              <a:t>possibile inoltre inserire nello schema di conto economico </a:t>
            </a:r>
            <a:r>
              <a:rPr lang="it-IT" sz="2400" b="1" dirty="0">
                <a:solidFill>
                  <a:schemeClr val="tx2"/>
                </a:solidFill>
              </a:rPr>
              <a:t>voci addizionali, intestazioni, risultati parziali e sotto-classificazioni</a:t>
            </a:r>
            <a:r>
              <a:rPr lang="it-IT" sz="2400" dirty="0">
                <a:solidFill>
                  <a:schemeClr val="tx2"/>
                </a:solidFill>
              </a:rPr>
              <a:t>, se si ritengono rilevanti per la comprensione dei risultati economici.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altLang="it-IT" sz="3600" b="1" dirty="0" smtClean="0">
                <a:solidFill>
                  <a:srgbClr val="2C4D76"/>
                </a:solidFill>
              </a:rPr>
              <a:t>Conto economico – principi contabili internazionali – IAS 1 </a:t>
            </a:r>
            <a:r>
              <a:rPr lang="it-IT" altLang="it-IT" b="1" dirty="0">
                <a:solidFill>
                  <a:srgbClr val="000099"/>
                </a:solidFill>
              </a:rPr>
              <a:t/>
            </a:r>
            <a:br>
              <a:rPr lang="it-IT" altLang="it-IT" b="1" dirty="0">
                <a:solidFill>
                  <a:srgbClr val="000099"/>
                </a:solidFill>
              </a:rPr>
            </a:br>
            <a:endParaRPr lang="it-IT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555024"/>
              </p:ext>
            </p:extLst>
          </p:nvPr>
        </p:nvGraphicFramePr>
        <p:xfrm>
          <a:off x="287524" y="994707"/>
          <a:ext cx="8568952" cy="585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xmlns="" val="3228812251"/>
                    </a:ext>
                  </a:extLst>
                </a:gridCol>
              </a:tblGrid>
              <a:tr h="362829">
                <a:tc>
                  <a:txBody>
                    <a:bodyPr/>
                    <a:lstStyle/>
                    <a:p>
                      <a:pPr algn="ctr"/>
                      <a:r>
                        <a:rPr lang="it-IT" b="1" i="1" dirty="0" smtClean="0">
                          <a:solidFill>
                            <a:schemeClr val="tx2"/>
                          </a:solidFill>
                        </a:rPr>
                        <a:t>Conto economico (classificazione</a:t>
                      </a:r>
                      <a:r>
                        <a:rPr lang="it-IT" b="1" i="1" baseline="0" dirty="0" smtClean="0">
                          <a:solidFill>
                            <a:schemeClr val="tx2"/>
                          </a:solidFill>
                        </a:rPr>
                        <a:t> per destinazione o costo del venduto)</a:t>
                      </a:r>
                      <a:endParaRPr lang="it-IT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8685604"/>
                  </a:ext>
                </a:extLst>
              </a:tr>
              <a:tr h="36282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Ricavi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194076"/>
                  </a:ext>
                </a:extLst>
              </a:tr>
              <a:tr h="362829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Costo del venduto</a:t>
                      </a: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2855786"/>
                  </a:ext>
                </a:extLst>
              </a:tr>
              <a:tr h="36282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Margine lordo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1285482"/>
                  </a:ext>
                </a:extLst>
              </a:tr>
              <a:tr h="36282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Altri ricavi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6346839"/>
                  </a:ext>
                </a:extLst>
              </a:tr>
              <a:tr h="36282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Costi di distribuzione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7443727"/>
                  </a:ext>
                </a:extLst>
              </a:tr>
              <a:tr h="36282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Costi amministrativi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9500921"/>
                  </a:ext>
                </a:extLst>
              </a:tr>
              <a:tr h="36282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Altri costi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7750564"/>
                  </a:ext>
                </a:extLst>
              </a:tr>
              <a:tr h="362829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Utile operativo</a:t>
                      </a: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746923"/>
                  </a:ext>
                </a:extLst>
              </a:tr>
              <a:tr h="36282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Oneri finanziari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5206053"/>
                  </a:ext>
                </a:extLst>
              </a:tr>
              <a:tr h="36282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Quota</a:t>
                      </a:r>
                      <a:r>
                        <a:rPr lang="it-IT" baseline="0" dirty="0" smtClean="0">
                          <a:solidFill>
                            <a:schemeClr val="tx2"/>
                          </a:solidFill>
                        </a:rPr>
                        <a:t> parte di utili di società collegate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4741744"/>
                  </a:ext>
                </a:extLst>
              </a:tr>
              <a:tr h="362829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Utile prima delle imposte</a:t>
                      </a: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9918771"/>
                  </a:ext>
                </a:extLst>
              </a:tr>
              <a:tr h="362829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2"/>
                          </a:solidFill>
                        </a:rPr>
                        <a:t>Imposte sul reddito di competenza</a:t>
                      </a:r>
                      <a:r>
                        <a:rPr lang="it-IT" b="0" baseline="0" dirty="0" smtClean="0">
                          <a:solidFill>
                            <a:schemeClr val="tx2"/>
                          </a:solidFill>
                        </a:rPr>
                        <a:t> dell’esercizio</a:t>
                      </a:r>
                      <a:endParaRPr lang="it-IT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9895448"/>
                  </a:ext>
                </a:extLst>
              </a:tr>
              <a:tr h="362829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Utile di periodo</a:t>
                      </a: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3464980"/>
                  </a:ext>
                </a:extLst>
              </a:tr>
              <a:tr h="362829">
                <a:tc>
                  <a:txBody>
                    <a:bodyPr/>
                    <a:lstStyle/>
                    <a:p>
                      <a:r>
                        <a:rPr lang="it-IT" sz="1800" b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Perdita derivante da attività cessate</a:t>
                      </a:r>
                      <a:endParaRPr lang="it-IT" sz="1800" b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5899764"/>
                  </a:ext>
                </a:extLst>
              </a:tr>
              <a:tr h="362829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Utile dell’esercizio</a:t>
                      </a: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9297622"/>
                  </a:ext>
                </a:extLst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Grp="1" noChangeArrowheads="1"/>
          </p:cNvSpPr>
          <p:nvPr>
            <p:ph type="ctrTitle"/>
          </p:nvPr>
        </p:nvSpPr>
        <p:spPr>
          <a:xfrm>
            <a:off x="179512" y="-243408"/>
            <a:ext cx="8638728" cy="1766663"/>
          </a:xfr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600" b="1" dirty="0">
                <a:solidFill>
                  <a:schemeClr val="tx2"/>
                </a:solidFill>
              </a:rPr>
              <a:t>1. Il </a:t>
            </a:r>
            <a:r>
              <a:rPr lang="it-IT" sz="3600" b="1" dirty="0" smtClean="0">
                <a:solidFill>
                  <a:schemeClr val="tx2"/>
                </a:solidFill>
              </a:rPr>
              <a:t>bilancio</a:t>
            </a:r>
            <a:r>
              <a:rPr lang="it-IT" sz="3600" b="1" dirty="0">
                <a:solidFill>
                  <a:schemeClr val="tx2"/>
                </a:solidFill>
              </a:rPr>
              <a:t>:</a:t>
            </a:r>
            <a:endParaRPr lang="it-IT" sz="3600" dirty="0">
              <a:solidFill>
                <a:schemeClr val="tx2"/>
              </a:solidFill>
            </a:endParaRP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250825" y="1058863"/>
            <a:ext cx="8569325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000" dirty="0">
                <a:solidFill>
                  <a:srgbClr val="2C4D76"/>
                </a:solidFill>
                <a:latin typeface="+mn-lt"/>
              </a:rPr>
              <a:t>R</a:t>
            </a:r>
            <a:r>
              <a:rPr lang="it-IT" altLang="it-IT" sz="2000" dirty="0" smtClean="0">
                <a:solidFill>
                  <a:srgbClr val="2C4D76"/>
                </a:solidFill>
                <a:latin typeface="+mn-lt"/>
              </a:rPr>
              <a:t>appresenta </a:t>
            </a:r>
            <a:r>
              <a:rPr lang="it-IT" altLang="it-IT" sz="2000" dirty="0">
                <a:solidFill>
                  <a:srgbClr val="2C4D76"/>
                </a:solidFill>
                <a:latin typeface="+mn-lt"/>
              </a:rPr>
              <a:t>la situazione patrimoniale, finanziaria e il risultato economico d’esercizio; </a:t>
            </a:r>
            <a:r>
              <a:rPr lang="it-IT" altLang="it-IT" sz="2000" u="sng" dirty="0">
                <a:solidFill>
                  <a:srgbClr val="2C4D76"/>
                </a:solidFill>
                <a:latin typeface="+mn-lt"/>
              </a:rPr>
              <a:t>è composto da 4 documenti:</a:t>
            </a: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330400" y="2013297"/>
            <a:ext cx="2720975" cy="2160588"/>
            <a:chOff x="2124" y="2256"/>
            <a:chExt cx="1621" cy="1361"/>
          </a:xfrm>
        </p:grpSpPr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2124" y="2256"/>
              <a:ext cx="1621" cy="70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lIns="95776" tIns="47887" rIns="95776" bIns="47887">
              <a:spAutoFit/>
            </a:bodyPr>
            <a:lstStyle/>
            <a:p>
              <a:pPr algn="ctr" defTabSz="957263">
                <a:defRPr/>
              </a:pPr>
              <a:r>
                <a:rPr lang="it-IT" sz="2200" b="1" dirty="0">
                  <a:solidFill>
                    <a:schemeClr val="bg1"/>
                  </a:solidFill>
                  <a:latin typeface="+mj-lt"/>
                </a:rPr>
                <a:t>CONTO ECONOMICO </a:t>
              </a:r>
            </a:p>
            <a:p>
              <a:pPr algn="ctr" defTabSz="957263">
                <a:defRPr/>
              </a:pPr>
              <a:r>
                <a:rPr lang="it-IT" sz="2200" dirty="0">
                  <a:solidFill>
                    <a:schemeClr val="bg1"/>
                  </a:solidFill>
                  <a:latin typeface="+mj-lt"/>
                </a:rPr>
                <a:t>(art. 2425, 2425 bis C.c.) </a:t>
              </a:r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2134" y="3168"/>
              <a:ext cx="1601" cy="449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5776" tIns="47887" rIns="95776" bIns="47887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57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57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57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57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it-IT" altLang="it-IT" sz="2000" dirty="0">
                  <a:solidFill>
                    <a:srgbClr val="2C4D76"/>
                  </a:solidFill>
                  <a:latin typeface="+mn-lt"/>
                </a:rPr>
                <a:t>componenti positivi e negativi del reddito</a:t>
              </a:r>
            </a:p>
          </p:txBody>
        </p:sp>
      </p:grp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6227797" y="2019645"/>
            <a:ext cx="2728083" cy="2577409"/>
            <a:chOff x="3907" y="2259"/>
            <a:chExt cx="1853" cy="1504"/>
          </a:xfrm>
        </p:grpSpPr>
        <p:sp>
          <p:nvSpPr>
            <p:cNvPr id="10" name="Text Box 20"/>
            <p:cNvSpPr txBox="1">
              <a:spLocks noChangeArrowheads="1"/>
            </p:cNvSpPr>
            <p:nvPr/>
          </p:nvSpPr>
          <p:spPr bwMode="auto">
            <a:xfrm>
              <a:off x="4017" y="2259"/>
              <a:ext cx="1555" cy="70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lIns="95776" tIns="47887" rIns="95776" bIns="47887">
              <a:spAutoFit/>
            </a:bodyPr>
            <a:lstStyle/>
            <a:p>
              <a:pPr algn="ctr" defTabSz="957263">
                <a:defRPr/>
              </a:pPr>
              <a:r>
                <a:rPr lang="it-IT" sz="2200" b="1" dirty="0">
                  <a:solidFill>
                    <a:schemeClr val="bg1"/>
                  </a:solidFill>
                  <a:latin typeface="+mj-lt"/>
                </a:rPr>
                <a:t>NOTA INTEGRATIVA</a:t>
              </a:r>
            </a:p>
            <a:p>
              <a:pPr algn="ctr" defTabSz="957263">
                <a:defRPr/>
              </a:pPr>
              <a:r>
                <a:rPr lang="it-IT" sz="2200" dirty="0">
                  <a:solidFill>
                    <a:schemeClr val="bg1"/>
                  </a:solidFill>
                  <a:latin typeface="+mj-lt"/>
                </a:rPr>
                <a:t>(art. 2427 C.c.)</a:t>
              </a:r>
            </a:p>
          </p:txBody>
        </p:sp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3907" y="3168"/>
              <a:ext cx="1853" cy="595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5776" tIns="47887" rIns="95776" bIns="47887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57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57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57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57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it-IT" altLang="it-IT" sz="2000" dirty="0">
                  <a:solidFill>
                    <a:srgbClr val="2C4D76"/>
                  </a:solidFill>
                  <a:latin typeface="+mn-lt"/>
                </a:rPr>
                <a:t>informazioni aggiuntive, esplicative e complementari</a:t>
              </a:r>
            </a:p>
          </p:txBody>
        </p:sp>
      </p:grpSp>
      <p:grpSp>
        <p:nvGrpSpPr>
          <p:cNvPr id="13" name="Group 27"/>
          <p:cNvGrpSpPr>
            <a:grpSpLocks/>
          </p:cNvGrpSpPr>
          <p:nvPr/>
        </p:nvGrpSpPr>
        <p:grpSpPr bwMode="auto">
          <a:xfrm>
            <a:off x="228600" y="2033589"/>
            <a:ext cx="2787650" cy="2160588"/>
            <a:chOff x="240" y="2256"/>
            <a:chExt cx="1756" cy="1361"/>
          </a:xfrm>
        </p:grpSpPr>
        <p:sp>
          <p:nvSpPr>
            <p:cNvPr id="14" name="Text Box 28"/>
            <p:cNvSpPr txBox="1">
              <a:spLocks noChangeArrowheads="1"/>
            </p:cNvSpPr>
            <p:nvPr/>
          </p:nvSpPr>
          <p:spPr bwMode="auto">
            <a:xfrm>
              <a:off x="248" y="2256"/>
              <a:ext cx="1748" cy="70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lIns="95776" tIns="47887" rIns="95776" bIns="47887">
              <a:spAutoFit/>
            </a:bodyPr>
            <a:lstStyle/>
            <a:p>
              <a:pPr algn="ctr" defTabSz="957263">
                <a:defRPr/>
              </a:pPr>
              <a:r>
                <a:rPr lang="it-IT" sz="2200" b="1" dirty="0">
                  <a:solidFill>
                    <a:schemeClr val="bg1"/>
                  </a:solidFill>
                  <a:latin typeface="+mj-lt"/>
                </a:rPr>
                <a:t>STATO PATRIMONIALE </a:t>
              </a:r>
            </a:p>
            <a:p>
              <a:pPr algn="ctr" defTabSz="957263">
                <a:defRPr/>
              </a:pPr>
              <a:r>
                <a:rPr lang="it-IT" sz="2200" dirty="0">
                  <a:solidFill>
                    <a:schemeClr val="bg1"/>
                  </a:solidFill>
                  <a:latin typeface="+mj-lt"/>
                </a:rPr>
                <a:t>(art. 2424, 2424 bis C.c.)</a:t>
              </a:r>
            </a:p>
          </p:txBody>
        </p:sp>
        <p:sp>
          <p:nvSpPr>
            <p:cNvPr id="15" name="Text Box 29"/>
            <p:cNvSpPr txBox="1">
              <a:spLocks noChangeArrowheads="1"/>
            </p:cNvSpPr>
            <p:nvPr/>
          </p:nvSpPr>
          <p:spPr bwMode="auto">
            <a:xfrm>
              <a:off x="240" y="3168"/>
              <a:ext cx="1720" cy="449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5776" tIns="47887" rIns="95776" bIns="47887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57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57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57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57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it-IT" altLang="it-IT" sz="2000" dirty="0">
                  <a:solidFill>
                    <a:srgbClr val="2C4D76"/>
                  </a:solidFill>
                  <a:latin typeface="+mn-lt"/>
                </a:rPr>
                <a:t>situazione patrimoniale e finanziaria</a:t>
              </a:r>
            </a:p>
          </p:txBody>
        </p:sp>
      </p:grp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95275" y="5035550"/>
            <a:ext cx="2720975" cy="111237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lIns="95776" tIns="47887" rIns="95776" bIns="47887">
            <a:spAutoFit/>
          </a:bodyPr>
          <a:lstStyle/>
          <a:p>
            <a:pPr algn="ctr" defTabSz="957263">
              <a:defRPr/>
            </a:pPr>
            <a:r>
              <a:rPr lang="it-IT" sz="2200" b="1" dirty="0">
                <a:solidFill>
                  <a:schemeClr val="bg1"/>
                </a:solidFill>
                <a:latin typeface="+mj-lt"/>
              </a:rPr>
              <a:t>RENDICONTO FINANZIARIO</a:t>
            </a:r>
          </a:p>
          <a:p>
            <a:pPr algn="ctr" defTabSz="957263">
              <a:defRPr/>
            </a:pPr>
            <a:r>
              <a:rPr lang="it-IT" sz="2200" dirty="0">
                <a:solidFill>
                  <a:schemeClr val="bg1"/>
                </a:solidFill>
                <a:latin typeface="+mj-lt"/>
              </a:rPr>
              <a:t>(2425-ter C.c.,) </a:t>
            </a:r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>
            <a:off x="4499401" y="3151985"/>
            <a:ext cx="207963" cy="304800"/>
          </a:xfrm>
          <a:prstGeom prst="downArrow">
            <a:avLst>
              <a:gd name="adj1" fmla="val 50000"/>
              <a:gd name="adj2" fmla="val 34043"/>
            </a:avLst>
          </a:prstGeom>
          <a:solidFill>
            <a:schemeClr val="accent2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 sz="2200">
              <a:latin typeface="+mj-lt"/>
            </a:endParaRPr>
          </a:p>
        </p:txBody>
      </p:sp>
      <p:sp>
        <p:nvSpPr>
          <p:cNvPr id="18" name="AutoShape 22"/>
          <p:cNvSpPr>
            <a:spLocks noChangeArrowheads="1"/>
          </p:cNvSpPr>
          <p:nvPr/>
        </p:nvSpPr>
        <p:spPr bwMode="auto">
          <a:xfrm>
            <a:off x="1525587" y="3148244"/>
            <a:ext cx="206375" cy="304800"/>
          </a:xfrm>
          <a:prstGeom prst="downArrow">
            <a:avLst>
              <a:gd name="adj1" fmla="val 50000"/>
              <a:gd name="adj2" fmla="val 34043"/>
            </a:avLst>
          </a:prstGeom>
          <a:solidFill>
            <a:schemeClr val="accent2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 sz="2200">
              <a:latin typeface="+mj-lt"/>
            </a:endParaRPr>
          </a:p>
        </p:txBody>
      </p:sp>
      <p:sp>
        <p:nvSpPr>
          <p:cNvPr id="19" name="Freccia a destra 18"/>
          <p:cNvSpPr/>
          <p:nvPr/>
        </p:nvSpPr>
        <p:spPr bwMode="auto">
          <a:xfrm>
            <a:off x="3078361" y="5411469"/>
            <a:ext cx="279400" cy="212725"/>
          </a:xfrm>
          <a:prstGeom prst="rightArrow">
            <a:avLst/>
          </a:prstGeom>
          <a:solidFill>
            <a:schemeClr val="accent2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 sz="2200">
              <a:latin typeface="+mj-lt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3419872" y="5161700"/>
            <a:ext cx="3543417" cy="7122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5776" tIns="47887" rIns="95776" bIns="47887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000" dirty="0">
                <a:solidFill>
                  <a:srgbClr val="2C4D76"/>
                </a:solidFill>
                <a:latin typeface="+mn-lt"/>
              </a:rPr>
              <a:t>disponibilità liquide</a:t>
            </a:r>
          </a:p>
          <a:p>
            <a:pPr algn="ctr"/>
            <a:r>
              <a:rPr lang="it-IT" altLang="it-IT" sz="2000" dirty="0">
                <a:solidFill>
                  <a:srgbClr val="2C4D76"/>
                </a:solidFill>
                <a:latin typeface="+mn-lt"/>
              </a:rPr>
              <a:t>flussi finanziari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>
            <a:off x="7474803" y="3259249"/>
            <a:ext cx="207963" cy="304800"/>
          </a:xfrm>
          <a:prstGeom prst="downArrow">
            <a:avLst>
              <a:gd name="adj1" fmla="val 50000"/>
              <a:gd name="adj2" fmla="val 34043"/>
            </a:avLst>
          </a:prstGeom>
          <a:solidFill>
            <a:schemeClr val="accent2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 sz="2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474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94928" y="23256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it-IT" altLang="it-IT" sz="3100" b="1" dirty="0" smtClean="0">
                <a:solidFill>
                  <a:srgbClr val="2C4D76"/>
                </a:solidFill>
              </a:rPr>
              <a:t>Conto economico – principi contabili internazionali – IAS 1 </a:t>
            </a:r>
            <a:r>
              <a:rPr lang="it-IT" altLang="it-IT" b="1" dirty="0">
                <a:solidFill>
                  <a:srgbClr val="000099"/>
                </a:solidFill>
              </a:rPr>
              <a:t/>
            </a:r>
            <a:br>
              <a:rPr lang="it-IT" altLang="it-IT" b="1" dirty="0">
                <a:solidFill>
                  <a:srgbClr val="000099"/>
                </a:solidFill>
              </a:rPr>
            </a:br>
            <a:endParaRPr lang="it-IT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757008"/>
              </p:ext>
            </p:extLst>
          </p:nvPr>
        </p:nvGraphicFramePr>
        <p:xfrm>
          <a:off x="395536" y="476672"/>
          <a:ext cx="8291264" cy="6304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291264">
                  <a:extLst>
                    <a:ext uri="{9D8B030D-6E8A-4147-A177-3AD203B41FA5}">
                      <a16:colId xmlns:a16="http://schemas.microsoft.com/office/drawing/2014/main" xmlns="" val="3228812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>
                          <a:solidFill>
                            <a:schemeClr val="tx2"/>
                          </a:solidFill>
                        </a:rPr>
                        <a:t>Conto economico (classificazione</a:t>
                      </a:r>
                      <a:r>
                        <a:rPr lang="it-IT" sz="1600" b="1" i="1" baseline="0" dirty="0" smtClean="0">
                          <a:solidFill>
                            <a:schemeClr val="tx2"/>
                          </a:solidFill>
                        </a:rPr>
                        <a:t> dei costi per natura)</a:t>
                      </a:r>
                      <a:endParaRPr lang="it-IT" sz="1600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8685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tx2"/>
                          </a:solidFill>
                        </a:rPr>
                        <a:t>Ricavi</a:t>
                      </a:r>
                      <a:endParaRPr lang="it-IT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194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2"/>
                          </a:solidFill>
                        </a:rPr>
                        <a:t>Altri ricavi</a:t>
                      </a:r>
                      <a:endParaRPr lang="it-IT" sz="16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2855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Cambiamento</a:t>
                      </a:r>
                      <a:r>
                        <a:rPr lang="it-IT" sz="1600" baseline="0" dirty="0" smtClean="0">
                          <a:solidFill>
                            <a:schemeClr val="tx2"/>
                          </a:solidFill>
                        </a:rPr>
                        <a:t> nelle rimanenze di magazzino e dei lavori in corso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1285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Costi per lavori</a:t>
                      </a:r>
                      <a:r>
                        <a:rPr lang="it-IT" sz="1600" baseline="0" dirty="0" smtClean="0">
                          <a:solidFill>
                            <a:schemeClr val="tx2"/>
                          </a:solidFill>
                        </a:rPr>
                        <a:t> in economia capitalizzati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0449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Materie</a:t>
                      </a:r>
                      <a:r>
                        <a:rPr lang="it-IT" sz="1600" baseline="0" dirty="0" smtClean="0">
                          <a:solidFill>
                            <a:schemeClr val="tx2"/>
                          </a:solidFill>
                        </a:rPr>
                        <a:t> prime e di consumo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206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Costi del personale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4746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Ammortamenti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278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Perdite di valore delle immobilizzazioni</a:t>
                      </a:r>
                      <a:r>
                        <a:rPr lang="it-IT" sz="1600" baseline="0" dirty="0" smtClean="0">
                          <a:solidFill>
                            <a:schemeClr val="tx2"/>
                          </a:solidFill>
                        </a:rPr>
                        <a:t> materiali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7443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Altri costi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9500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Oneri finanziari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775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2"/>
                          </a:solidFill>
                        </a:rPr>
                        <a:t>Quota di utili</a:t>
                      </a:r>
                      <a:r>
                        <a:rPr lang="it-IT" sz="1600" b="0" baseline="0" dirty="0" smtClean="0">
                          <a:solidFill>
                            <a:schemeClr val="tx2"/>
                          </a:solidFill>
                        </a:rPr>
                        <a:t> di società collegate</a:t>
                      </a:r>
                      <a:endParaRPr lang="it-IT" sz="16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74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tx2"/>
                          </a:solidFill>
                        </a:rPr>
                        <a:t>Utile prima delle imposte</a:t>
                      </a:r>
                      <a:endParaRPr lang="it-IT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520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Imposte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474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tx2"/>
                          </a:solidFill>
                        </a:rPr>
                        <a:t>Utile di periodo</a:t>
                      </a:r>
                      <a:endParaRPr lang="it-IT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5306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Perdita</a:t>
                      </a:r>
                      <a:r>
                        <a:rPr lang="it-IT" sz="1600" baseline="0" dirty="0" smtClean="0">
                          <a:solidFill>
                            <a:schemeClr val="tx2"/>
                          </a:solidFill>
                        </a:rPr>
                        <a:t> derivante da attività cessate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4173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tx2"/>
                          </a:solidFill>
                        </a:rPr>
                        <a:t>Utile</a:t>
                      </a:r>
                      <a:r>
                        <a:rPr lang="it-IT" sz="1600" b="1" baseline="0" dirty="0" smtClean="0">
                          <a:solidFill>
                            <a:schemeClr val="tx2"/>
                          </a:solidFill>
                        </a:rPr>
                        <a:t> dell’esercizio</a:t>
                      </a:r>
                      <a:endParaRPr lang="it-IT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5348055"/>
                  </a:ext>
                </a:extLst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0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054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>
                <a:solidFill>
                  <a:srgbClr val="2C4D76"/>
                </a:solidFill>
              </a:rPr>
              <a:t>Oltre che dal bilancio d’esercizio, è formato da:</a:t>
            </a:r>
          </a:p>
        </p:txBody>
      </p:sp>
      <p:sp>
        <p:nvSpPr>
          <p:cNvPr id="4" name="Rettangolo 3"/>
          <p:cNvSpPr/>
          <p:nvPr/>
        </p:nvSpPr>
        <p:spPr>
          <a:xfrm>
            <a:off x="2026969" y="2255121"/>
            <a:ext cx="4896544" cy="79208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2C4D76"/>
                </a:solidFill>
              </a:rPr>
              <a:t>RELAZIONE SULLA GESTIONE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1522913" y="3623273"/>
            <a:ext cx="6048672" cy="86409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2C4D76"/>
                </a:solidFill>
              </a:rPr>
              <a:t>RELAZIONE DEL COLLEGIO SINDACALE</a:t>
            </a:r>
          </a:p>
        </p:txBody>
      </p:sp>
      <p:sp>
        <p:nvSpPr>
          <p:cNvPr id="6" name="Rettangolo 5"/>
          <p:cNvSpPr/>
          <p:nvPr/>
        </p:nvSpPr>
        <p:spPr>
          <a:xfrm>
            <a:off x="576465" y="5135441"/>
            <a:ext cx="8075240" cy="93610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2C4D76"/>
                </a:solidFill>
              </a:rPr>
              <a:t>RELAZIONE DEL SOGGETTO INCARICATO DELLA REVISIONE LEGALE </a:t>
            </a:r>
          </a:p>
        </p:txBody>
      </p:sp>
      <p:sp>
        <p:nvSpPr>
          <p:cNvPr id="7" name="Freccia in giù 6"/>
          <p:cNvSpPr/>
          <p:nvPr/>
        </p:nvSpPr>
        <p:spPr>
          <a:xfrm>
            <a:off x="4362057" y="4633667"/>
            <a:ext cx="504056" cy="347340"/>
          </a:xfrm>
          <a:prstGeom prst="downArrow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4362057" y="3140921"/>
            <a:ext cx="504056" cy="388640"/>
          </a:xfrm>
          <a:prstGeom prst="downArrow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 smtClean="0">
                <a:solidFill>
                  <a:schemeClr val="tx2"/>
                </a:solidFill>
              </a:rPr>
              <a:t>1. Il sistema informativo di bilancio:</a:t>
            </a: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672465" y="5974559"/>
            <a:ext cx="2133600" cy="365125"/>
          </a:xfrm>
        </p:spPr>
        <p:txBody>
          <a:bodyPr/>
          <a:lstStyle/>
          <a:p>
            <a:fld id="{EC45265D-4FB2-4C33-95F2-EFED4A1A28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80929"/>
            <a:ext cx="8229600" cy="1584176"/>
          </a:xfrm>
        </p:spPr>
        <p:txBody>
          <a:bodyPr/>
          <a:lstStyle/>
          <a:p>
            <a:pPr marL="0" indent="0" algn="just">
              <a:buNone/>
            </a:pPr>
            <a:r>
              <a:rPr lang="it-IT" altLang="it-IT" sz="2400" dirty="0">
                <a:solidFill>
                  <a:srgbClr val="2C4D76"/>
                </a:solidFill>
              </a:rPr>
              <a:t>R</a:t>
            </a:r>
            <a:r>
              <a:rPr lang="it-IT" altLang="it-IT" sz="2400" dirty="0" smtClean="0">
                <a:solidFill>
                  <a:srgbClr val="2C4D76"/>
                </a:solidFill>
              </a:rPr>
              <a:t>edatta </a:t>
            </a:r>
            <a:r>
              <a:rPr lang="it-IT" altLang="it-IT" sz="2400" dirty="0">
                <a:solidFill>
                  <a:srgbClr val="2C4D76"/>
                </a:solidFill>
              </a:rPr>
              <a:t>dagli amministratori sulla situazione della società e sull’andamento della gestione, nel suo complesso e nei vari settori in cui essa ha operato, con particolare riguardo ai costi, ai ricavi e agli </a:t>
            </a:r>
            <a:r>
              <a:rPr lang="it-IT" altLang="it-IT" sz="2400" dirty="0" smtClean="0">
                <a:solidFill>
                  <a:srgbClr val="2C4D76"/>
                </a:solidFill>
              </a:rPr>
              <a:t>investimenti </a:t>
            </a:r>
            <a:r>
              <a:rPr lang="it-IT" altLang="it-IT" sz="2400" i="1" dirty="0" smtClean="0">
                <a:solidFill>
                  <a:srgbClr val="2C4D76"/>
                </a:solidFill>
              </a:rPr>
              <a:t>(art</a:t>
            </a:r>
            <a:r>
              <a:rPr lang="it-IT" altLang="it-IT" sz="2400" i="1" dirty="0">
                <a:solidFill>
                  <a:srgbClr val="2C4D76"/>
                </a:solidFill>
              </a:rPr>
              <a:t>. 2428 c.c</a:t>
            </a:r>
            <a:r>
              <a:rPr lang="it-IT" altLang="it-IT" sz="2400" i="1" dirty="0" smtClean="0">
                <a:solidFill>
                  <a:srgbClr val="2C4D76"/>
                </a:solidFill>
              </a:rPr>
              <a:t>.).</a:t>
            </a:r>
            <a:endParaRPr lang="it-IT" altLang="it-IT" sz="2400" i="1" dirty="0">
              <a:solidFill>
                <a:srgbClr val="2C4D76"/>
              </a:solidFill>
            </a:endParaRP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546548" y="1382781"/>
            <a:ext cx="5904656" cy="86409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2C4D76"/>
                </a:solidFill>
              </a:rPr>
              <a:t>RELAZIONE SULLA GESTIONE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 smtClean="0">
                <a:solidFill>
                  <a:schemeClr val="tx2"/>
                </a:solidFill>
              </a:rPr>
              <a:t>1. Il sistema informativo di bilancio:</a:t>
            </a: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 algn="just">
              <a:buNone/>
            </a:pPr>
            <a:r>
              <a:rPr lang="it-IT" altLang="it-IT" sz="2400" dirty="0" smtClean="0">
                <a:solidFill>
                  <a:srgbClr val="2C4D76"/>
                </a:solidFill>
              </a:rPr>
              <a:t>Se </a:t>
            </a:r>
            <a:r>
              <a:rPr lang="it-IT" altLang="it-IT" sz="2400" dirty="0">
                <a:solidFill>
                  <a:srgbClr val="2C4D76"/>
                </a:solidFill>
              </a:rPr>
              <a:t>esistente, il collegio sindacale deve redigere una relazione in cui riferisce sui risultati dell’esercizio sociale e sulle attività svolte nell’adempimento dei propri </a:t>
            </a:r>
            <a:r>
              <a:rPr lang="it-IT" altLang="it-IT" sz="2400" dirty="0" smtClean="0">
                <a:solidFill>
                  <a:srgbClr val="2C4D76"/>
                </a:solidFill>
              </a:rPr>
              <a:t>doveri </a:t>
            </a:r>
            <a:r>
              <a:rPr lang="it-IT" altLang="it-IT" sz="2400" i="1" dirty="0">
                <a:solidFill>
                  <a:srgbClr val="2C4D76"/>
                </a:solidFill>
              </a:rPr>
              <a:t>(art. 2429 c.c</a:t>
            </a:r>
            <a:r>
              <a:rPr lang="it-IT" altLang="it-IT" sz="2400" i="1" dirty="0" smtClean="0">
                <a:solidFill>
                  <a:srgbClr val="2C4D76"/>
                </a:solidFill>
              </a:rPr>
              <a:t>.).</a:t>
            </a:r>
            <a:endParaRPr lang="it-IT" altLang="it-IT" sz="2400" i="1" dirty="0">
              <a:solidFill>
                <a:srgbClr val="2C4D76"/>
              </a:solidFill>
            </a:endParaRP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547664" y="1633662"/>
            <a:ext cx="6048672" cy="93124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2C4D76"/>
                </a:solidFill>
              </a:rPr>
              <a:t>RELAZIONE DEI </a:t>
            </a:r>
            <a:r>
              <a:rPr lang="it-IT" sz="2400" b="1" dirty="0" smtClean="0">
                <a:solidFill>
                  <a:srgbClr val="2C4D76"/>
                </a:solidFill>
              </a:rPr>
              <a:t>COLLEGIO </a:t>
            </a:r>
            <a:r>
              <a:rPr lang="it-IT" sz="2400" b="1" dirty="0">
                <a:solidFill>
                  <a:srgbClr val="2C4D76"/>
                </a:solidFill>
              </a:rPr>
              <a:t>SINDACALE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 smtClean="0">
                <a:solidFill>
                  <a:schemeClr val="tx2"/>
                </a:solidFill>
              </a:rPr>
              <a:t>1. Il sistema informativo di bilancio:</a:t>
            </a: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2937"/>
            <a:ext cx="8229600" cy="1872208"/>
          </a:xfrm>
        </p:spPr>
        <p:txBody>
          <a:bodyPr/>
          <a:lstStyle/>
          <a:p>
            <a:pPr marL="0" indent="0" algn="just">
              <a:buNone/>
            </a:pPr>
            <a:r>
              <a:rPr lang="it-IT" altLang="it-IT" sz="2400" dirty="0">
                <a:solidFill>
                  <a:srgbClr val="2C4D76"/>
                </a:solidFill>
              </a:rPr>
              <a:t>I</a:t>
            </a:r>
            <a:r>
              <a:rPr lang="it-IT" altLang="it-IT" sz="2400" dirty="0" smtClean="0">
                <a:solidFill>
                  <a:srgbClr val="2C4D76"/>
                </a:solidFill>
              </a:rPr>
              <a:t>l </a:t>
            </a:r>
            <a:r>
              <a:rPr lang="it-IT" altLang="it-IT" sz="2400" dirty="0">
                <a:solidFill>
                  <a:srgbClr val="2C4D76"/>
                </a:solidFill>
              </a:rPr>
              <a:t>soggetto incaricato della revisione legale (revisore unico o società di revisione) riferisce sulla regolare tenuta della contabilità e sulla corrispondenza del bilancio alle scritture </a:t>
            </a:r>
            <a:r>
              <a:rPr lang="it-IT" altLang="it-IT" sz="2400" dirty="0" smtClean="0">
                <a:solidFill>
                  <a:srgbClr val="2C4D76"/>
                </a:solidFill>
              </a:rPr>
              <a:t>contabili.</a:t>
            </a:r>
            <a:endParaRPr lang="it-IT" altLang="it-IT" sz="2400" i="1" dirty="0">
              <a:solidFill>
                <a:srgbClr val="2C4D76"/>
              </a:solidFill>
            </a:endParaRP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556792"/>
            <a:ext cx="7704856" cy="100811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2C4D76"/>
                </a:solidFill>
              </a:rPr>
              <a:t>RELAZIONE DEL SOGGETTO INCARICATO DELLA REVISIONE LEGALE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 smtClean="0">
                <a:solidFill>
                  <a:schemeClr val="tx2"/>
                </a:solidFill>
              </a:rPr>
              <a:t>1. Il sistema informativo di bilancio:</a:t>
            </a: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Segnaposto contenut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241407"/>
              </p:ext>
            </p:extLst>
          </p:nvPr>
        </p:nvGraphicFramePr>
        <p:xfrm>
          <a:off x="142391" y="592335"/>
          <a:ext cx="8856986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3">
                  <a:extLst>
                    <a:ext uri="{9D8B030D-6E8A-4147-A177-3AD203B41FA5}">
                      <a16:colId xmlns:a16="http://schemas.microsoft.com/office/drawing/2014/main" xmlns="" val="3536740138"/>
                    </a:ext>
                  </a:extLst>
                </a:gridCol>
                <a:gridCol w="4428493">
                  <a:extLst>
                    <a:ext uri="{9D8B030D-6E8A-4147-A177-3AD203B41FA5}">
                      <a16:colId xmlns:a16="http://schemas.microsoft.com/office/drawing/2014/main" xmlns="" val="1928797368"/>
                    </a:ext>
                  </a:extLst>
                </a:gridCol>
              </a:tblGrid>
              <a:tr h="349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800" dirty="0" smtClean="0"/>
                        <a:t>ATTIVO</a:t>
                      </a:r>
                      <a:endParaRPr lang="it-IT" altLang="it-IT" sz="18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800" dirty="0" smtClean="0"/>
                        <a:t>PASSIVO</a:t>
                      </a:r>
                      <a:endParaRPr lang="it-IT" altLang="it-IT" sz="18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5318926"/>
                  </a:ext>
                </a:extLst>
              </a:tr>
              <a:tr h="350309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it-IT" altLang="it-IT" sz="2000" b="1" dirty="0">
                          <a:solidFill>
                            <a:srgbClr val="2C4D76"/>
                          </a:solidFill>
                        </a:rPr>
                        <a:t>A) Crediti verso </a:t>
                      </a:r>
                      <a:r>
                        <a:rPr lang="it-IT" altLang="it-IT" sz="2000" b="1" dirty="0" smtClean="0">
                          <a:solidFill>
                            <a:srgbClr val="2C4D76"/>
                          </a:solidFill>
                        </a:rPr>
                        <a:t>soci per versamenti ancora dovuti</a:t>
                      </a:r>
                      <a:endParaRPr lang="it-IT" altLang="it-IT" sz="2000" b="1" dirty="0">
                        <a:solidFill>
                          <a:srgbClr val="2C4D76"/>
                        </a:solidFill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it-IT" altLang="it-IT" sz="2000" b="1" dirty="0">
                          <a:solidFill>
                            <a:srgbClr val="2C4D76"/>
                          </a:solidFill>
                        </a:rPr>
                        <a:t>B) </a:t>
                      </a:r>
                      <a:r>
                        <a:rPr lang="it-IT" altLang="it-IT" sz="2000" b="1" dirty="0" smtClean="0">
                          <a:solidFill>
                            <a:srgbClr val="2C4D76"/>
                          </a:solidFill>
                        </a:rPr>
                        <a:t>Immobilizzazioni</a:t>
                      </a:r>
                    </a:p>
                    <a:p>
                      <a:pPr marL="971550" lvl="1" indent="-514350">
                        <a:spcBef>
                          <a:spcPts val="0"/>
                        </a:spcBef>
                        <a:buFont typeface="+mj-lt"/>
                        <a:buAutoNum type="romanUcPeriod"/>
                      </a:pPr>
                      <a:r>
                        <a:rPr lang="it-IT" altLang="it-IT" sz="2000" b="0" dirty="0" smtClean="0">
                          <a:solidFill>
                            <a:srgbClr val="2C4D76"/>
                          </a:solidFill>
                        </a:rPr>
                        <a:t>Immobilizzazioni immateriali</a:t>
                      </a:r>
                    </a:p>
                    <a:p>
                      <a:pPr marL="971550" lvl="1" indent="-514350">
                        <a:spcBef>
                          <a:spcPts val="0"/>
                        </a:spcBef>
                        <a:buFont typeface="+mj-lt"/>
                        <a:buAutoNum type="romanUcPeriod"/>
                      </a:pPr>
                      <a:r>
                        <a:rPr lang="it-IT" altLang="it-IT" sz="2000" b="0" dirty="0" smtClean="0">
                          <a:solidFill>
                            <a:srgbClr val="2C4D76"/>
                          </a:solidFill>
                        </a:rPr>
                        <a:t>Immobilizzazioni</a:t>
                      </a:r>
                      <a:r>
                        <a:rPr lang="it-IT" altLang="it-IT" sz="2000" b="0" baseline="0" dirty="0" smtClean="0">
                          <a:solidFill>
                            <a:srgbClr val="2C4D76"/>
                          </a:solidFill>
                        </a:rPr>
                        <a:t> materiali </a:t>
                      </a:r>
                    </a:p>
                    <a:p>
                      <a:pPr marL="971550" lvl="1" indent="-514350">
                        <a:spcBef>
                          <a:spcPts val="0"/>
                        </a:spcBef>
                        <a:buFont typeface="+mj-lt"/>
                        <a:buAutoNum type="romanUcPeriod"/>
                      </a:pPr>
                      <a:r>
                        <a:rPr lang="it-IT" altLang="it-IT" sz="2000" b="0" baseline="0" dirty="0" smtClean="0">
                          <a:solidFill>
                            <a:srgbClr val="2C4D76"/>
                          </a:solidFill>
                        </a:rPr>
                        <a:t>Immobilizzazioni finanziarie </a:t>
                      </a:r>
                      <a:r>
                        <a:rPr lang="it-IT" altLang="it-IT" sz="2000" b="0" i="1" baseline="0" dirty="0" smtClean="0">
                          <a:solidFill>
                            <a:srgbClr val="2C4D76"/>
                          </a:solidFill>
                        </a:rPr>
                        <a:t>(con separata indicazione, per ciascuna voce dei crediti, degli importi esigibili entro l’esercizio successivo)</a:t>
                      </a:r>
                      <a:endParaRPr lang="it-IT" altLang="it-IT" sz="2000" b="0" i="1" dirty="0" smtClean="0">
                        <a:solidFill>
                          <a:srgbClr val="2C4D76"/>
                        </a:solidFill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it-IT" altLang="it-IT" sz="2000" b="1" dirty="0" smtClean="0">
                          <a:solidFill>
                            <a:srgbClr val="2C4D76"/>
                          </a:solidFill>
                        </a:rPr>
                        <a:t>C</a:t>
                      </a:r>
                      <a:r>
                        <a:rPr lang="it-IT" altLang="it-IT" sz="2000" b="1" dirty="0">
                          <a:solidFill>
                            <a:srgbClr val="2C4D76"/>
                          </a:solidFill>
                        </a:rPr>
                        <a:t>) Attivo </a:t>
                      </a:r>
                      <a:r>
                        <a:rPr lang="it-IT" altLang="it-IT" sz="2000" b="1" dirty="0" smtClean="0">
                          <a:solidFill>
                            <a:srgbClr val="2C4D76"/>
                          </a:solidFill>
                        </a:rPr>
                        <a:t>circolante</a:t>
                      </a:r>
                    </a:p>
                    <a:p>
                      <a:pPr marL="857250" lvl="1" indent="-400050">
                        <a:spcBef>
                          <a:spcPts val="0"/>
                        </a:spcBef>
                        <a:buFont typeface="+mj-lt"/>
                        <a:buAutoNum type="romanUcPeriod"/>
                      </a:pPr>
                      <a:r>
                        <a:rPr lang="it-IT" altLang="it-IT" sz="2000" b="0" dirty="0" smtClean="0">
                          <a:solidFill>
                            <a:srgbClr val="2C4D76"/>
                          </a:solidFill>
                        </a:rPr>
                        <a:t>Rimanenze</a:t>
                      </a:r>
                    </a:p>
                    <a:p>
                      <a:pPr marL="857250" lvl="1" indent="-400050">
                        <a:spcBef>
                          <a:spcPts val="0"/>
                        </a:spcBef>
                        <a:buFont typeface="+mj-lt"/>
                        <a:buAutoNum type="romanUcPeriod"/>
                      </a:pPr>
                      <a:r>
                        <a:rPr lang="it-IT" altLang="it-IT" sz="2000" b="0" dirty="0" smtClean="0">
                          <a:solidFill>
                            <a:srgbClr val="2C4D76"/>
                          </a:solidFill>
                        </a:rPr>
                        <a:t>Crediti </a:t>
                      </a:r>
                      <a:r>
                        <a:rPr lang="it-IT" altLang="it-IT" sz="2000" b="0" i="1" dirty="0" smtClean="0">
                          <a:solidFill>
                            <a:srgbClr val="2C4D76"/>
                          </a:solidFill>
                        </a:rPr>
                        <a:t>(con separata indicazione, per ciascuna voce dei crediti, degli importi esigibili oltre l’esercizio successivo)</a:t>
                      </a:r>
                    </a:p>
                    <a:p>
                      <a:pPr marL="857250" lvl="1" indent="-400050">
                        <a:spcBef>
                          <a:spcPts val="0"/>
                        </a:spcBef>
                        <a:buFont typeface="+mj-lt"/>
                        <a:buAutoNum type="romanUcPeriod"/>
                      </a:pPr>
                      <a:r>
                        <a:rPr lang="it-IT" altLang="it-IT" sz="2000" b="0" dirty="0" smtClean="0">
                          <a:solidFill>
                            <a:srgbClr val="2C4D76"/>
                          </a:solidFill>
                        </a:rPr>
                        <a:t>Attività</a:t>
                      </a:r>
                      <a:r>
                        <a:rPr lang="it-IT" altLang="it-IT" sz="2000" b="0" baseline="0" dirty="0" smtClean="0">
                          <a:solidFill>
                            <a:srgbClr val="2C4D76"/>
                          </a:solidFill>
                        </a:rPr>
                        <a:t> finanziarie</a:t>
                      </a:r>
                    </a:p>
                    <a:p>
                      <a:pPr marL="857250" lvl="1" indent="-400050">
                        <a:spcBef>
                          <a:spcPts val="0"/>
                        </a:spcBef>
                        <a:buFont typeface="+mj-lt"/>
                        <a:buAutoNum type="romanUcPeriod"/>
                      </a:pPr>
                      <a:r>
                        <a:rPr lang="it-IT" altLang="it-IT" sz="2000" b="0" dirty="0" smtClean="0">
                          <a:solidFill>
                            <a:srgbClr val="2C4D76"/>
                          </a:solidFill>
                        </a:rPr>
                        <a:t>Disponibilità liquide</a:t>
                      </a:r>
                      <a:endParaRPr lang="it-IT" altLang="it-IT" sz="2000" b="0" dirty="0">
                        <a:solidFill>
                          <a:srgbClr val="2C4D76"/>
                        </a:solidFill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it-IT" altLang="it-IT" sz="2000" b="1" dirty="0">
                          <a:solidFill>
                            <a:srgbClr val="2C4D76"/>
                          </a:solidFill>
                        </a:rPr>
                        <a:t>D) Ratei e </a:t>
                      </a:r>
                      <a:r>
                        <a:rPr lang="it-IT" altLang="it-IT" sz="2000" b="1" dirty="0" smtClean="0">
                          <a:solidFill>
                            <a:srgbClr val="2C4D76"/>
                          </a:solidFill>
                        </a:rPr>
                        <a:t>risconti</a:t>
                      </a:r>
                      <a:endParaRPr lang="it-IT" altLang="it-IT" sz="2000" b="1" dirty="0">
                        <a:solidFill>
                          <a:srgbClr val="2C4D7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0"/>
                        </a:spcBef>
                        <a:buAutoNum type="alphaUcParenR"/>
                      </a:pPr>
                      <a:r>
                        <a:rPr lang="it-IT" altLang="it-IT" sz="2000" b="1" dirty="0" smtClean="0">
                          <a:solidFill>
                            <a:srgbClr val="2C4D76"/>
                          </a:solidFill>
                        </a:rPr>
                        <a:t>Patrimonio Netto</a:t>
                      </a:r>
                    </a:p>
                    <a:p>
                      <a:pPr marL="857250" lvl="1" indent="-400050">
                        <a:spcBef>
                          <a:spcPts val="0"/>
                        </a:spcBef>
                        <a:buFont typeface="+mj-lt"/>
                        <a:buAutoNum type="romanUcPeriod"/>
                      </a:pPr>
                      <a:r>
                        <a:rPr lang="it-IT" altLang="it-IT" sz="2000" b="0" kern="1200" baseline="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Capitale</a:t>
                      </a:r>
                    </a:p>
                    <a:p>
                      <a:pPr marL="857250" lvl="1" indent="-400050">
                        <a:spcBef>
                          <a:spcPts val="0"/>
                        </a:spcBef>
                        <a:buFont typeface="+mj-lt"/>
                        <a:buAutoNum type="romanUcPeriod"/>
                      </a:pPr>
                      <a:r>
                        <a:rPr lang="it-IT" altLang="it-IT" sz="2000" b="0" kern="1200" baseline="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Riserve da sovrapprezzo azioni</a:t>
                      </a:r>
                    </a:p>
                    <a:p>
                      <a:pPr marL="857250" lvl="1" indent="-400050">
                        <a:spcBef>
                          <a:spcPts val="0"/>
                        </a:spcBef>
                        <a:buFont typeface="+mj-lt"/>
                        <a:buAutoNum type="romanUcPeriod"/>
                      </a:pPr>
                      <a:r>
                        <a:rPr lang="it-IT" altLang="it-IT" sz="2000" b="0" kern="1200" baseline="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Riserve di rivalutazione</a:t>
                      </a:r>
                    </a:p>
                    <a:p>
                      <a:pPr marL="857250" lvl="1" indent="-400050">
                        <a:spcBef>
                          <a:spcPts val="0"/>
                        </a:spcBef>
                        <a:buFont typeface="+mj-lt"/>
                        <a:buAutoNum type="romanUcPeriod"/>
                      </a:pPr>
                      <a:r>
                        <a:rPr lang="it-IT" altLang="it-IT" sz="2000" b="0" kern="1200" baseline="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Riserve legali</a:t>
                      </a:r>
                    </a:p>
                    <a:p>
                      <a:pPr marL="857250" lvl="1" indent="-400050">
                        <a:spcBef>
                          <a:spcPts val="0"/>
                        </a:spcBef>
                        <a:buFont typeface="+mj-lt"/>
                        <a:buAutoNum type="romanUcPeriod"/>
                      </a:pPr>
                      <a:r>
                        <a:rPr lang="it-IT" altLang="it-IT" sz="2000" b="0" kern="1200" baseline="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Riserve statutarie</a:t>
                      </a:r>
                    </a:p>
                    <a:p>
                      <a:pPr marL="857250" lvl="1" indent="-400050">
                        <a:spcBef>
                          <a:spcPts val="0"/>
                        </a:spcBef>
                        <a:buFont typeface="+mj-lt"/>
                        <a:buAutoNum type="romanUcPeriod"/>
                      </a:pPr>
                      <a:r>
                        <a:rPr lang="it-IT" altLang="it-IT" sz="2000" b="0" kern="1200" baseline="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Altre riserve distintamente indicate</a:t>
                      </a:r>
                    </a:p>
                    <a:p>
                      <a:pPr marL="857250" lvl="1" indent="-400050">
                        <a:spcBef>
                          <a:spcPts val="0"/>
                        </a:spcBef>
                        <a:buFont typeface="+mj-lt"/>
                        <a:buAutoNum type="romanUcPeriod"/>
                      </a:pPr>
                      <a:r>
                        <a:rPr lang="it-IT" altLang="it-IT" sz="2000" b="0" kern="1200" baseline="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Riserva per operazioni di copertura dei flussi finanziari attesi</a:t>
                      </a:r>
                    </a:p>
                    <a:p>
                      <a:pPr marL="857250" lvl="1" indent="-400050">
                        <a:spcBef>
                          <a:spcPts val="0"/>
                        </a:spcBef>
                        <a:buFont typeface="+mj-lt"/>
                        <a:buAutoNum type="romanUcPeriod"/>
                      </a:pPr>
                      <a:r>
                        <a:rPr lang="it-IT" altLang="it-IT" sz="2000" b="0" kern="1200" baseline="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Utili (perdite) portati a nuovo</a:t>
                      </a:r>
                    </a:p>
                    <a:p>
                      <a:pPr marL="857250" lvl="1" indent="-400050">
                        <a:spcBef>
                          <a:spcPts val="0"/>
                        </a:spcBef>
                        <a:buFont typeface="+mj-lt"/>
                        <a:buAutoNum type="romanUcPeriod"/>
                      </a:pPr>
                      <a:r>
                        <a:rPr lang="it-IT" altLang="it-IT" sz="2000" b="0" kern="1200" baseline="0" dirty="0" smtClean="0">
                          <a:solidFill>
                            <a:srgbClr val="2C4D76"/>
                          </a:solidFill>
                          <a:latin typeface="+mn-lt"/>
                          <a:ea typeface="+mn-ea"/>
                          <a:cs typeface="+mn-cs"/>
                        </a:rPr>
                        <a:t>Utile (perdita) dell'esercizio</a:t>
                      </a:r>
                      <a:endParaRPr lang="it-IT" altLang="it-IT" sz="2000" b="0" kern="1200" baseline="0" dirty="0">
                        <a:solidFill>
                          <a:srgbClr val="2C4D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it-IT" altLang="it-IT" sz="2000" b="1" dirty="0">
                          <a:solidFill>
                            <a:srgbClr val="2C4D76"/>
                          </a:solidFill>
                        </a:rPr>
                        <a:t>B) Fondi per rischi e oneri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it-IT" altLang="it-IT" sz="2000" b="1" dirty="0">
                          <a:solidFill>
                            <a:srgbClr val="2C4D76"/>
                          </a:solidFill>
                        </a:rPr>
                        <a:t>C) Trattamento di fine rapporto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it-IT" altLang="it-IT" sz="2000" b="1" dirty="0">
                          <a:solidFill>
                            <a:srgbClr val="2C4D76"/>
                          </a:solidFill>
                        </a:rPr>
                        <a:t>D) Debiti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it-IT" altLang="it-IT" sz="2000" b="1" dirty="0">
                          <a:solidFill>
                            <a:srgbClr val="2C4D76"/>
                          </a:solidFill>
                        </a:rPr>
                        <a:t>E) Ratei e </a:t>
                      </a:r>
                      <a:r>
                        <a:rPr lang="it-IT" altLang="it-IT" sz="2000" b="1" dirty="0" smtClean="0">
                          <a:solidFill>
                            <a:srgbClr val="2C4D76"/>
                          </a:solidFill>
                        </a:rPr>
                        <a:t>risconti</a:t>
                      </a:r>
                      <a:endParaRPr lang="it-IT" altLang="it-IT" sz="2000" b="1" dirty="0">
                        <a:solidFill>
                          <a:srgbClr val="2C4D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2552008"/>
                  </a:ext>
                </a:extLst>
              </a:tr>
            </a:tbl>
          </a:graphicData>
        </a:graphic>
      </p:graphicFrame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251520" y="-290565"/>
            <a:ext cx="863872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400" b="1" dirty="0" smtClean="0">
                <a:solidFill>
                  <a:schemeClr val="tx2"/>
                </a:solidFill>
              </a:rPr>
              <a:t>2. Stato patrimoniale – Lo schema di bilancio </a:t>
            </a:r>
            <a:endParaRPr lang="it-IT" sz="34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7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69440" y="1196752"/>
            <a:ext cx="4038600" cy="583264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it-IT" sz="4400" b="1" u="sng" dirty="0" smtClean="0">
                <a:solidFill>
                  <a:srgbClr val="2C4D76"/>
                </a:solidFill>
                <a:cs typeface="Arial" panose="020B0604020202020204" pitchFamily="34" charset="0"/>
              </a:rPr>
              <a:t>ATTIVO</a:t>
            </a:r>
            <a:endParaRPr lang="en-US" altLang="it-IT" sz="4400" dirty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400" dirty="0" smtClean="0">
                <a:solidFill>
                  <a:srgbClr val="2C4D76"/>
                </a:solidFill>
                <a:cs typeface="Arial" panose="020B0604020202020204" pitchFamily="34" charset="0"/>
              </a:rPr>
              <a:t> </a:t>
            </a:r>
            <a:endParaRPr lang="it-IT" altLang="it-IT" sz="36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A) CREDITI VERSO SOCI PER VERSAMENTI ANCORA DOVUTI</a:t>
            </a:r>
            <a:endParaRPr lang="it-IT" altLang="it-IT" sz="36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dirty="0" smtClean="0">
                <a:solidFill>
                  <a:srgbClr val="2C4D76"/>
                </a:solidFill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B) IMMOBILIZZAZIONI </a:t>
            </a:r>
            <a:r>
              <a:rPr lang="it-IT" altLang="it-IT" sz="3600" i="1" dirty="0" smtClean="0">
                <a:solidFill>
                  <a:srgbClr val="2C4D76"/>
                </a:solidFill>
                <a:cs typeface="Arial" panose="020B0604020202020204" pitchFamily="34" charset="0"/>
              </a:rPr>
              <a:t>(con separata indicazione di quelli concessi in locazione finanziaria)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dirty="0" smtClean="0">
                <a:solidFill>
                  <a:srgbClr val="2C4D76"/>
                </a:solidFill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b="1" i="1" dirty="0" smtClean="0">
                <a:solidFill>
                  <a:srgbClr val="2C4D76"/>
                </a:solidFill>
                <a:cs typeface="Arial" panose="020B0604020202020204" pitchFamily="34" charset="0"/>
              </a:rPr>
              <a:t>I - Immobilizzazioni immateriali:</a:t>
            </a:r>
            <a:endParaRPr lang="it-IT" altLang="it-IT" sz="36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dirty="0" smtClean="0">
                <a:solidFill>
                  <a:srgbClr val="2C4D76"/>
                </a:solidFill>
                <a:cs typeface="Arial" panose="020B0604020202020204" pitchFamily="34" charset="0"/>
              </a:rPr>
              <a:t>1) costi di impianto e di ampliamento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dirty="0" smtClean="0">
                <a:solidFill>
                  <a:srgbClr val="2C4D76"/>
                </a:solidFill>
                <a:cs typeface="Arial" panose="020B0604020202020204" pitchFamily="34" charset="0"/>
              </a:rPr>
              <a:t>2) costi di sviluppo 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dirty="0" smtClean="0">
                <a:solidFill>
                  <a:srgbClr val="2C4D76"/>
                </a:solidFill>
                <a:cs typeface="Arial" panose="020B0604020202020204" pitchFamily="34" charset="0"/>
              </a:rPr>
              <a:t>3) diritti di brevetto industriale e diritti di utilizzazione delle opere dell'ingegno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dirty="0" smtClean="0">
                <a:solidFill>
                  <a:srgbClr val="2C4D76"/>
                </a:solidFill>
                <a:cs typeface="Arial" panose="020B0604020202020204" pitchFamily="34" charset="0"/>
              </a:rPr>
              <a:t>4) concessioni, licenze, marchi e diritti simili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dirty="0" smtClean="0">
                <a:solidFill>
                  <a:srgbClr val="2C4D76"/>
                </a:solidFill>
                <a:cs typeface="Arial" panose="020B0604020202020204" pitchFamily="34" charset="0"/>
              </a:rPr>
              <a:t>5) avviamento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dirty="0" smtClean="0">
                <a:solidFill>
                  <a:srgbClr val="2C4D76"/>
                </a:solidFill>
                <a:cs typeface="Arial" panose="020B0604020202020204" pitchFamily="34" charset="0"/>
              </a:rPr>
              <a:t>6) immobilizzazioni in corso e acconti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dirty="0" smtClean="0">
                <a:solidFill>
                  <a:srgbClr val="2C4D76"/>
                </a:solidFill>
                <a:cs typeface="Arial" panose="020B0604020202020204" pitchFamily="34" charset="0"/>
              </a:rPr>
              <a:t>7) altre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400" dirty="0" smtClean="0">
                <a:solidFill>
                  <a:srgbClr val="2C4D76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4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TOTALE I</a:t>
            </a:r>
            <a:endParaRPr lang="it-IT" altLang="it-IT" sz="3400" b="1" dirty="0">
              <a:solidFill>
                <a:srgbClr val="2C4D76"/>
              </a:solidFill>
              <a:cs typeface="Arial" panose="020B0604020202020204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4636441" y="1211551"/>
            <a:ext cx="4038600" cy="583264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it-IT" altLang="it-IT" sz="4400" b="1" u="sng" dirty="0" smtClean="0">
                <a:solidFill>
                  <a:srgbClr val="2C4D76"/>
                </a:solidFill>
                <a:cs typeface="Arial" panose="020B0604020202020204" pitchFamily="34" charset="0"/>
              </a:rPr>
              <a:t>PASSIVO</a:t>
            </a:r>
          </a:p>
          <a:p>
            <a:pPr marL="0" indent="0">
              <a:spcBef>
                <a:spcPct val="0"/>
              </a:spcBef>
              <a:buNone/>
            </a:pPr>
            <a:endParaRPr lang="it-IT" altLang="it-IT" sz="3600" b="1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A) PATRIMONIO NETTO</a:t>
            </a:r>
            <a:endParaRPr lang="it-IT" altLang="it-IT" sz="36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dirty="0" smtClean="0">
                <a:solidFill>
                  <a:srgbClr val="2C4D76"/>
                </a:solidFill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I - Capitale</a:t>
            </a:r>
            <a:endParaRPr lang="it-IT" altLang="it-IT" sz="36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II - Riserve da sovrapprezzo azioni</a:t>
            </a:r>
            <a:endParaRPr lang="it-IT" altLang="it-IT" sz="36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III - Riserve di rivalutazione</a:t>
            </a:r>
            <a:endParaRPr lang="it-IT" altLang="it-IT" sz="36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IV - Riserve legali</a:t>
            </a:r>
            <a:endParaRPr lang="it-IT" altLang="it-IT" sz="36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V - Riserve statutarie</a:t>
            </a:r>
            <a:endParaRPr lang="it-IT" altLang="it-IT" sz="36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VI - Altre riserve distintamente indicate</a:t>
            </a:r>
            <a:endParaRPr lang="it-IT" altLang="it-IT" sz="36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VII - Riserva per operazioni di copertura dei flussi finanziari attesi</a:t>
            </a:r>
            <a:endParaRPr lang="it-IT" altLang="it-IT" sz="36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VIII - Utili </a:t>
            </a:r>
            <a:r>
              <a:rPr lang="it-IT" altLang="it-IT" sz="3600" i="1" dirty="0" smtClean="0">
                <a:solidFill>
                  <a:srgbClr val="2C4D76"/>
                </a:solidFill>
                <a:cs typeface="Arial" panose="020B0604020202020204" pitchFamily="34" charset="0"/>
              </a:rPr>
              <a:t>(perdite) </a:t>
            </a:r>
            <a:r>
              <a:rPr lang="it-IT" altLang="it-IT" sz="3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portati a nuovo</a:t>
            </a:r>
            <a:endParaRPr lang="it-IT" altLang="it-IT" sz="36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IX - Utile </a:t>
            </a:r>
            <a:r>
              <a:rPr lang="it-IT" altLang="it-IT" sz="3600" i="1" dirty="0" smtClean="0">
                <a:solidFill>
                  <a:srgbClr val="2C4D76"/>
                </a:solidFill>
                <a:cs typeface="Arial" panose="020B0604020202020204" pitchFamily="34" charset="0"/>
              </a:rPr>
              <a:t>(perdita) </a:t>
            </a:r>
            <a:r>
              <a:rPr lang="it-IT" altLang="it-IT" sz="3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dell'esercizio</a:t>
            </a:r>
            <a:endParaRPr lang="it-IT" altLang="it-IT" sz="36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X - Riserva negativa per azioni proprie in portafoglio</a:t>
            </a:r>
            <a:endParaRPr lang="it-IT" altLang="it-IT" sz="36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it-IT" altLang="it-IT" sz="3600" b="1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36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TOTALE PATRIMONIO NETTO (A)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it-IT" sz="3300" b="1" dirty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it-IT" sz="3500" dirty="0">
                <a:solidFill>
                  <a:srgbClr val="2C4D76"/>
                </a:solidFill>
                <a:cs typeface="Arial" panose="020B0604020202020204" pitchFamily="34" charset="0"/>
              </a:rPr>
              <a:t>                                                       (segue)</a:t>
            </a:r>
            <a:endParaRPr lang="it-IT" sz="35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9440" y="-546320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4000" b="1" dirty="0" smtClean="0">
                <a:solidFill>
                  <a:schemeClr val="tx2"/>
                </a:solidFill>
              </a:rPr>
              <a:t>2. </a:t>
            </a:r>
            <a:r>
              <a:rPr lang="it-IT" sz="4000" b="1" dirty="0">
                <a:solidFill>
                  <a:schemeClr val="tx2"/>
                </a:solidFill>
              </a:rPr>
              <a:t>S</a:t>
            </a:r>
            <a:r>
              <a:rPr lang="it-IT" sz="4000" b="1" dirty="0" smtClean="0">
                <a:solidFill>
                  <a:schemeClr val="tx2"/>
                </a:solidFill>
              </a:rPr>
              <a:t>tato patrimoniale</a:t>
            </a:r>
            <a:endParaRPr lang="it-IT" sz="4000" dirty="0">
              <a:solidFill>
                <a:schemeClr val="tx2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17077" y="548680"/>
            <a:ext cx="8638728" cy="5230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2800" b="1" dirty="0" smtClean="0">
                <a:solidFill>
                  <a:schemeClr val="tx2"/>
                </a:solidFill>
              </a:rPr>
              <a:t>Lo schema di bilancio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9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688632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it-IT" altLang="it-IT" sz="2000" b="1" i="1" dirty="0" smtClean="0">
                <a:solidFill>
                  <a:srgbClr val="2C4D76"/>
                </a:solidFill>
                <a:cs typeface="Arial" panose="020B0604020202020204" pitchFamily="34" charset="0"/>
              </a:rPr>
              <a:t>II - Immobilizzazioni materiali:</a:t>
            </a:r>
            <a:endParaRPr lang="it-IT" altLang="it-IT" sz="20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2000" dirty="0" smtClean="0">
                <a:solidFill>
                  <a:srgbClr val="2C4D76"/>
                </a:solidFill>
                <a:cs typeface="Arial" panose="020B0604020202020204" pitchFamily="34" charset="0"/>
              </a:rPr>
              <a:t>1) terreni e fabbricati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2000" dirty="0" smtClean="0">
                <a:solidFill>
                  <a:srgbClr val="2C4D76"/>
                </a:solidFill>
                <a:cs typeface="Arial" panose="020B0604020202020204" pitchFamily="34" charset="0"/>
              </a:rPr>
              <a:t>2) impianti e macchinario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2000" dirty="0" smtClean="0">
                <a:solidFill>
                  <a:srgbClr val="2C4D76"/>
                </a:solidFill>
                <a:cs typeface="Arial" panose="020B0604020202020204" pitchFamily="34" charset="0"/>
              </a:rPr>
              <a:t>3) attrezzature industriali e commerciali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2000" dirty="0" smtClean="0">
                <a:solidFill>
                  <a:srgbClr val="2C4D76"/>
                </a:solidFill>
                <a:cs typeface="Arial" panose="020B0604020202020204" pitchFamily="34" charset="0"/>
              </a:rPr>
              <a:t>4) altri beni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2000" dirty="0" smtClean="0">
                <a:solidFill>
                  <a:srgbClr val="2C4D76"/>
                </a:solidFill>
                <a:cs typeface="Arial" panose="020B0604020202020204" pitchFamily="34" charset="0"/>
              </a:rPr>
              <a:t>5) immobilizzazioni in corso e acconti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TOTALE II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2000" dirty="0" smtClean="0">
                <a:solidFill>
                  <a:srgbClr val="2C4D76"/>
                </a:solidFill>
                <a:cs typeface="Arial" panose="020B0604020202020204" pitchFamily="34" charset="0"/>
              </a:rPr>
              <a:t> </a:t>
            </a:r>
            <a:endParaRPr lang="en-US" altLang="it-I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495800" y="1340768"/>
            <a:ext cx="4191000" cy="5904656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B) FONDI PER RISCHI ED ONERI</a:t>
            </a:r>
            <a:endParaRPr lang="it-IT" altLang="it-IT" sz="20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2000" dirty="0" smtClean="0">
                <a:solidFill>
                  <a:srgbClr val="2C4D76"/>
                </a:solidFill>
                <a:cs typeface="Arial" panose="020B0604020202020204" pitchFamily="34" charset="0"/>
              </a:rPr>
              <a:t>1) per trattamento di quiescenza, ecc..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2000" dirty="0" smtClean="0">
                <a:solidFill>
                  <a:srgbClr val="2C4D76"/>
                </a:solidFill>
                <a:cs typeface="Arial" panose="020B0604020202020204" pitchFamily="34" charset="0"/>
              </a:rPr>
              <a:t>2) per imposte anche differite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2000" dirty="0" smtClean="0">
                <a:solidFill>
                  <a:srgbClr val="2C4D76"/>
                </a:solidFill>
                <a:cs typeface="Arial" panose="020B0604020202020204" pitchFamily="34" charset="0"/>
              </a:rPr>
              <a:t>3) strumenti finanziari derivati passivi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2000" dirty="0" smtClean="0">
                <a:solidFill>
                  <a:srgbClr val="2C4D76"/>
                </a:solidFill>
                <a:cs typeface="Arial" panose="020B0604020202020204" pitchFamily="34" charset="0"/>
              </a:rPr>
              <a:t>4) altri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2C4D76"/>
                </a:solidFill>
                <a:cs typeface="Arial" panose="020B0604020202020204" pitchFamily="34" charset="0"/>
              </a:rPr>
              <a:t>TOTALE FONDI PER RISCHI ED ONERI (B)</a:t>
            </a:r>
            <a:endParaRPr lang="it-IT" altLang="it-IT" sz="2000" dirty="0" smtClean="0">
              <a:solidFill>
                <a:srgbClr val="2C4D76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2000" dirty="0" smtClean="0">
                <a:solidFill>
                  <a:srgbClr val="2C4D76"/>
                </a:solidFill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ct val="0"/>
              </a:spcBef>
              <a:buNone/>
            </a:pPr>
            <a:r>
              <a:rPr lang="it-IT" altLang="it-IT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it-IT" sz="2000" dirty="0" smtClean="0"/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                                                     </a:t>
            </a:r>
            <a:r>
              <a:rPr lang="it-IT" sz="2000" dirty="0" smtClean="0">
                <a:solidFill>
                  <a:srgbClr val="2C4D76"/>
                </a:solidFill>
              </a:rPr>
              <a:t>(segue)</a:t>
            </a:r>
            <a:endParaRPr lang="it-IT" sz="2000" dirty="0">
              <a:solidFill>
                <a:srgbClr val="2C4D76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9440" y="-546320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4000" b="1" dirty="0" smtClean="0">
                <a:solidFill>
                  <a:schemeClr val="tx2"/>
                </a:solidFill>
              </a:rPr>
              <a:t>2. </a:t>
            </a:r>
            <a:r>
              <a:rPr lang="it-IT" sz="4000" b="1" dirty="0">
                <a:solidFill>
                  <a:schemeClr val="tx2"/>
                </a:solidFill>
              </a:rPr>
              <a:t>S</a:t>
            </a:r>
            <a:r>
              <a:rPr lang="it-IT" sz="4000" b="1" dirty="0" smtClean="0">
                <a:solidFill>
                  <a:schemeClr val="tx2"/>
                </a:solidFill>
              </a:rPr>
              <a:t>tato patrimoniale</a:t>
            </a:r>
            <a:endParaRPr lang="it-IT" sz="4000" dirty="0">
              <a:solidFill>
                <a:schemeClr val="tx2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17077" y="548680"/>
            <a:ext cx="8638728" cy="5230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2800" b="1" dirty="0" smtClean="0">
                <a:solidFill>
                  <a:schemeClr val="tx2"/>
                </a:solidFill>
              </a:rPr>
              <a:t>Lo schema di bilancio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2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1162</Words>
  <Application>Microsoft Office PowerPoint</Application>
  <PresentationFormat>Presentazione su schermo (4:3)</PresentationFormat>
  <Paragraphs>396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Presentazione standard di PowerPoint</vt:lpstr>
      <vt:lpstr>1. Il bilancio: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Stato patrimoniale – principi contabili internazionali – IAS 1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Conto economico – principi contabili internazionali – IAS 1  </vt:lpstr>
      <vt:lpstr>Conto economico – principi contabili internazionali – IAS 1  </vt:lpstr>
      <vt:lpstr>Conto economico – principi contabili internazionali – IAS 1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franco</dc:creator>
  <cp:lastModifiedBy>Alessandro Cortesi</cp:lastModifiedBy>
  <cp:revision>103</cp:revision>
  <dcterms:created xsi:type="dcterms:W3CDTF">2016-07-21T05:16:41Z</dcterms:created>
  <dcterms:modified xsi:type="dcterms:W3CDTF">2018-09-24T08:50:03Z</dcterms:modified>
</cp:coreProperties>
</file>