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0" r:id="rId2"/>
    <p:sldId id="335" r:id="rId3"/>
    <p:sldId id="411" r:id="rId4"/>
    <p:sldId id="412" r:id="rId5"/>
    <p:sldId id="413" r:id="rId6"/>
    <p:sldId id="415" r:id="rId7"/>
    <p:sldId id="416" r:id="rId8"/>
    <p:sldId id="417" r:id="rId9"/>
    <p:sldId id="418" r:id="rId10"/>
    <p:sldId id="419" r:id="rId11"/>
    <p:sldId id="420" r:id="rId12"/>
    <p:sldId id="42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Fumagalli" initials="SF" lastIdx="1" clrIdx="0">
    <p:extLst/>
  </p:cmAuthor>
  <p:cmAuthor id="2" name="franco" initials="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C4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86285" autoAdjust="0"/>
  </p:normalViewPr>
  <p:slideViewPr>
    <p:cSldViewPr>
      <p:cViewPr varScale="1">
        <p:scale>
          <a:sx n="92" d="100"/>
          <a:sy n="92" d="100"/>
        </p:scale>
        <p:origin x="53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1355C-A655-4A52-A333-E0AD765DBC2C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D7945-CC95-404D-9846-89067AD5EFF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63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671008-67A4-4AEA-8A7E-827C41BDF9ED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119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D7945-CC95-404D-9846-89067AD5EF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D7945-CC95-404D-9846-89067AD5EF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16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209D-AC22-4737-9B74-47B2132C2C4C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0188-858D-4EF3-B271-827C2F61F952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9A76-0593-41BD-B618-BF4FDDD2D53F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381-BD23-43D5-BB9E-28C88F0BD9CF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E6B5-F8C0-4077-8DEE-0D6CB69DF34F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6F4-D8B4-4F8E-8D5C-FED68275598A}" type="datetime1">
              <a:rPr lang="en-US" smtClean="0"/>
              <a:t>10/17/2018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FCCB-6F36-41D8-A898-842AD829B1D3}" type="datetime1">
              <a:rPr lang="en-US" smtClean="0"/>
              <a:t>10/17/2018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27BE-84FE-4221-87C6-C40C798CE4CC}" type="datetime1">
              <a:rPr lang="en-US" smtClean="0"/>
              <a:t>10/17/2018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3F33-A016-4598-8470-E5BF1D286535}" type="datetime1">
              <a:rPr lang="en-US" smtClean="0"/>
              <a:t>10/17/2018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AE4-6109-4CA7-AB52-D48C8E451477}" type="datetime1">
              <a:rPr lang="en-US" smtClean="0"/>
              <a:t>10/17/2018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E9F2-8ADD-42FB-B3DA-E7314E3C618D}" type="datetime1">
              <a:rPr lang="en-US" smtClean="0"/>
              <a:t>10/17/2018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C900-D6B7-4B09-9689-0AD624DC68E4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82679" y="2996952"/>
            <a:ext cx="71115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it-IT" altLang="it-IT" sz="2400" dirty="0"/>
            </a:br>
            <a:r>
              <a:rPr lang="it-IT" altLang="it-IT" sz="2400" b="1" dirty="0">
                <a:solidFill>
                  <a:srgbClr val="003366"/>
                </a:solidFill>
                <a:latin typeface="Tahoma" pitchFamily="34" charset="0"/>
              </a:rPr>
              <a:t>Gli indici di bilancio</a:t>
            </a:r>
          </a:p>
          <a:p>
            <a:endParaRPr lang="it-IT" altLang="it-IT" sz="2400" b="1" dirty="0">
              <a:solidFill>
                <a:srgbClr val="660033"/>
              </a:solidFill>
              <a:latin typeface="MetaPro-Normal" pitchFamily="50" charset="0"/>
            </a:endParaRPr>
          </a:p>
          <a:p>
            <a:pPr algn="ctr"/>
            <a:endParaRPr lang="it-IT" altLang="it-IT" sz="2400" b="1" dirty="0">
              <a:solidFill>
                <a:schemeClr val="accent2"/>
              </a:solidFill>
              <a:latin typeface="MetaPro-Normal" pitchFamily="50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87093" y="6247649"/>
            <a:ext cx="3445174" cy="74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400" dirty="0">
                <a:solidFill>
                  <a:srgbClr val="660033"/>
                </a:solidFill>
              </a:rPr>
              <a:t> </a:t>
            </a:r>
            <a:endParaRPr lang="it-IT" altLang="it-IT" sz="1200" b="1" dirty="0">
              <a:solidFill>
                <a:srgbClr val="003366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it-IT" altLang="it-IT" sz="1200" b="1" dirty="0">
                <a:solidFill>
                  <a:srgbClr val="003366"/>
                </a:solidFill>
                <a:latin typeface="Tahoma" pitchFamily="34" charset="0"/>
              </a:rPr>
              <a:t>E’ vietata la riproduzione totale o parziale </a:t>
            </a:r>
          </a:p>
          <a:p>
            <a:endParaRPr lang="it-IT" altLang="it-IT" sz="1400" dirty="0">
              <a:solidFill>
                <a:srgbClr val="660033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20608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Tahoma" pitchFamily="34" charset="0"/>
                <a:ea typeface="Tahoma" pitchFamily="34" charset="0"/>
                <a:cs typeface="Tahoma" pitchFamily="34" charset="0"/>
              </a:rPr>
              <a:t>UNIVERSITA’ CARLO CATTANEO LIUC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b="1" dirty="0">
                <a:latin typeface="Tahoma" pitchFamily="34" charset="0"/>
                <a:ea typeface="Tahoma" pitchFamily="34" charset="0"/>
                <a:cs typeface="Tahoma" pitchFamily="34" charset="0"/>
              </a:rPr>
              <a:t>ANALISI DI BILANCIO -ANNO ACCADEMICO 2018-2019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9300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dirty="0"/>
              <a:t>La solidità patrimoniale esprime la fisiologica composizione delle fonti di finanziamento (adeguatezza della proporzione tra mezzi di terzi e mezzi propri) e l’equilibrio della struttura finanziaria dell’impresa in termini di scadenze degli impieghi e delle fonti di finanziamento</a:t>
            </a:r>
          </a:p>
          <a:p>
            <a:pPr marL="0" indent="0">
              <a:buNone/>
            </a:pPr>
            <a:r>
              <a:rPr lang="it-IT" sz="8000" dirty="0"/>
              <a:t> </a:t>
            </a:r>
          </a:p>
          <a:p>
            <a:pPr marL="0" indent="0">
              <a:buNone/>
            </a:pPr>
            <a:r>
              <a:rPr lang="it-IT" sz="8000" dirty="0"/>
              <a:t>GI =  </a:t>
            </a:r>
            <a:r>
              <a:rPr lang="it-IT" sz="8000" i="1" dirty="0"/>
              <a:t>                </a:t>
            </a:r>
            <a:r>
              <a:rPr lang="it-IT" sz="8000" i="1" u="sng" dirty="0"/>
              <a:t>Mezzi di terzi       </a:t>
            </a:r>
            <a:r>
              <a:rPr lang="it-IT" sz="8000" i="1" dirty="0"/>
              <a:t> =                      </a:t>
            </a:r>
            <a:r>
              <a:rPr lang="it-IT" sz="8000" i="1" u="sng" dirty="0"/>
              <a:t>MT</a:t>
            </a:r>
            <a:endParaRPr lang="it-IT" sz="8000" dirty="0"/>
          </a:p>
          <a:p>
            <a:pPr marL="0" indent="0">
              <a:buNone/>
            </a:pPr>
            <a:r>
              <a:rPr lang="it-IT" sz="8000" i="1" dirty="0"/>
              <a:t>                       Patrimonio netto                            PN   </a:t>
            </a:r>
            <a:endParaRPr lang="it-IT" sz="8000" dirty="0"/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it-IT" sz="8000" dirty="0"/>
              <a:t>D/E = </a:t>
            </a:r>
            <a:r>
              <a:rPr lang="it-IT" sz="8000" i="1" dirty="0"/>
              <a:t>              </a:t>
            </a:r>
            <a:r>
              <a:rPr lang="it-IT" sz="8000" i="1" u="sng" dirty="0"/>
              <a:t>Posizione finanziaria netta </a:t>
            </a:r>
            <a:r>
              <a:rPr lang="it-IT" sz="8000" i="1" dirty="0"/>
              <a:t> =            </a:t>
            </a:r>
            <a:r>
              <a:rPr lang="it-IT" sz="8000" i="1" u="sng" dirty="0"/>
              <a:t>PFN</a:t>
            </a:r>
            <a:r>
              <a:rPr lang="it-IT" sz="8000" i="1" dirty="0"/>
              <a:t>     </a:t>
            </a:r>
            <a:r>
              <a:rPr lang="it-IT" sz="8000" i="1" u="sng" dirty="0"/>
              <a:t> (D)</a:t>
            </a:r>
            <a:endParaRPr lang="it-IT" sz="8000" dirty="0"/>
          </a:p>
          <a:p>
            <a:pPr marL="0" indent="0">
              <a:buNone/>
            </a:pPr>
            <a:r>
              <a:rPr lang="it-IT" sz="8000" i="1" dirty="0"/>
              <a:t>                        Patrimonio netto                                  PN        (E)</a:t>
            </a:r>
            <a:endParaRPr lang="it-IT" sz="8000" dirty="0"/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it-IT" sz="8000" dirty="0"/>
              <a:t>Indice di copertura delle immobilizzazioni = </a:t>
            </a:r>
          </a:p>
          <a:p>
            <a:pPr marL="0" indent="0">
              <a:buNone/>
            </a:pPr>
            <a:r>
              <a:rPr lang="it-IT" sz="8000" i="1" dirty="0"/>
              <a:t>                                </a:t>
            </a:r>
            <a:r>
              <a:rPr lang="it-IT" sz="8000" i="1" u="sng" dirty="0"/>
              <a:t>Patrimonio netto </a:t>
            </a:r>
            <a:r>
              <a:rPr lang="it-IT" sz="8000" i="1" dirty="0"/>
              <a:t> =                      </a:t>
            </a:r>
            <a:r>
              <a:rPr lang="it-IT" sz="8000" i="1" u="sng" dirty="0"/>
              <a:t>PN</a:t>
            </a:r>
            <a:endParaRPr lang="it-IT" sz="8000" dirty="0"/>
          </a:p>
          <a:p>
            <a:pPr marL="0" indent="0">
              <a:buNone/>
            </a:pPr>
            <a:r>
              <a:rPr lang="it-IT" sz="8000" i="1" dirty="0"/>
              <a:t>                              Attività fisse nette                         AFN   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r>
              <a:rPr lang="it-IT" sz="8000" dirty="0"/>
              <a:t>Margine di struttura =  </a:t>
            </a:r>
            <a:r>
              <a:rPr lang="it-IT" sz="8000" i="1" dirty="0"/>
              <a:t>Patrimonio netto – Attività fisse nette = PN – AFN 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 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Gli indici di solidità patrimoniale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5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9300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dirty="0"/>
              <a:t>Il termine “sviluppo” evoca la crescita dimensionale dell’impresa …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it-IT" sz="8000" dirty="0"/>
              <a:t> …. sul fronte dell’attività svolta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it-IT" sz="8000" dirty="0"/>
              <a:t>Δ Fatturato  = 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  <a:r>
              <a:rPr lang="it-IT" sz="8000" i="1" dirty="0"/>
              <a:t>                        </a:t>
            </a:r>
            <a:r>
              <a:rPr lang="it-IT" sz="8000" i="1" u="sng" dirty="0"/>
              <a:t>Fatturato t</a:t>
            </a:r>
            <a:r>
              <a:rPr lang="it-IT" sz="8000" i="1" u="sng" baseline="-25000" dirty="0"/>
              <a:t>1</a:t>
            </a:r>
            <a:r>
              <a:rPr lang="it-IT" sz="8000" i="1" u="sng" dirty="0"/>
              <a:t>  - Fatturato t</a:t>
            </a:r>
            <a:r>
              <a:rPr lang="it-IT" sz="8000" i="1" u="sng" baseline="-25000" dirty="0"/>
              <a:t>0</a:t>
            </a:r>
            <a:r>
              <a:rPr lang="it-IT" sz="8000" i="1" u="sng" dirty="0"/>
              <a:t>  </a:t>
            </a:r>
            <a:r>
              <a:rPr lang="it-IT" sz="8000" i="1" dirty="0"/>
              <a:t>=                   </a:t>
            </a:r>
            <a:r>
              <a:rPr lang="it-IT" sz="8000" i="1" u="sng" dirty="0"/>
              <a:t>Fatt. t</a:t>
            </a:r>
            <a:r>
              <a:rPr lang="it-IT" sz="8000" i="1" u="sng" baseline="-25000" dirty="0"/>
              <a:t>1</a:t>
            </a:r>
            <a:r>
              <a:rPr lang="it-IT" sz="8000" i="1" u="sng" dirty="0"/>
              <a:t>  - Fatt.t</a:t>
            </a:r>
            <a:r>
              <a:rPr lang="it-IT" sz="8000" i="1" u="sng" baseline="-25000" dirty="0"/>
              <a:t>0</a:t>
            </a:r>
            <a:r>
              <a:rPr lang="it-IT" sz="8000" i="1" u="sng" dirty="0"/>
              <a:t>  </a:t>
            </a:r>
            <a:r>
              <a:rPr lang="it-IT" sz="8000" i="1" dirty="0"/>
              <a:t>                                 		Fatturato t</a:t>
            </a:r>
            <a:r>
              <a:rPr lang="it-IT" sz="8000" i="1" baseline="-25000" dirty="0"/>
              <a:t>0</a:t>
            </a:r>
            <a:r>
              <a:rPr lang="it-IT" sz="8000" i="1" dirty="0"/>
              <a:t>                                              Fatt. t</a:t>
            </a:r>
            <a:r>
              <a:rPr lang="it-IT" sz="8000" i="1" baseline="-25000" dirty="0"/>
              <a:t>0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r>
              <a:rPr lang="it-IT" sz="8000" dirty="0"/>
              <a:t>Δ Valore aggiunto  =  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it-IT" sz="8000" i="1" dirty="0"/>
              <a:t>            </a:t>
            </a:r>
            <a:r>
              <a:rPr lang="it-IT" sz="8000" i="1" u="sng" dirty="0"/>
              <a:t>Valore aggiunto t</a:t>
            </a:r>
            <a:r>
              <a:rPr lang="it-IT" sz="8000" i="1" u="sng" baseline="-25000" dirty="0"/>
              <a:t>1</a:t>
            </a:r>
            <a:r>
              <a:rPr lang="it-IT" sz="8000" i="1" u="sng" dirty="0"/>
              <a:t>  - Valore aggiunto t</a:t>
            </a:r>
            <a:r>
              <a:rPr lang="it-IT" sz="8000" i="1" u="sng" baseline="-25000" dirty="0"/>
              <a:t>0</a:t>
            </a:r>
            <a:r>
              <a:rPr lang="it-IT" sz="8000" i="1" u="sng" dirty="0"/>
              <a:t>  </a:t>
            </a:r>
            <a:r>
              <a:rPr lang="it-IT" sz="8000" i="1" dirty="0"/>
              <a:t>=                   </a:t>
            </a:r>
            <a:r>
              <a:rPr lang="it-IT" sz="8000" i="1" u="sng" dirty="0"/>
              <a:t>VA t</a:t>
            </a:r>
            <a:r>
              <a:rPr lang="it-IT" sz="8000" i="1" u="sng" baseline="-25000" dirty="0"/>
              <a:t>1</a:t>
            </a:r>
            <a:r>
              <a:rPr lang="it-IT" sz="8000" i="1" u="sng" dirty="0"/>
              <a:t>  - VAt</a:t>
            </a:r>
            <a:r>
              <a:rPr lang="it-IT" sz="8000" i="1" u="sng" baseline="-25000" dirty="0"/>
              <a:t>0</a:t>
            </a:r>
            <a:r>
              <a:rPr lang="it-IT" sz="8000" i="1" u="sng" dirty="0"/>
              <a:t>  </a:t>
            </a:r>
            <a:endParaRPr lang="it-IT" sz="8000" dirty="0"/>
          </a:p>
          <a:p>
            <a:pPr marL="0" indent="0">
              <a:buNone/>
            </a:pPr>
            <a:r>
              <a:rPr lang="it-IT" sz="8000" i="1" dirty="0"/>
              <a:t>                            Valore aggiunto t</a:t>
            </a:r>
            <a:r>
              <a:rPr lang="it-IT" sz="8000" i="1" baseline="-25000" dirty="0"/>
              <a:t>0</a:t>
            </a:r>
            <a:r>
              <a:rPr lang="it-IT" sz="8000" i="1" dirty="0"/>
              <a:t>                                               VA t</a:t>
            </a:r>
            <a:r>
              <a:rPr lang="it-IT" sz="8000" i="1" baseline="-25000" dirty="0"/>
              <a:t>0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 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Gli indici di sviluppo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27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9300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it-IT" sz="8000" dirty="0"/>
              <a:t>… sul fronte della struttura necessaria per far fronte alla crescita dell’attività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it-IT" sz="8000" dirty="0"/>
              <a:t>Δ Capitale investito  = 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  <a:r>
              <a:rPr lang="it-IT" sz="8000" i="1" dirty="0"/>
              <a:t>    </a:t>
            </a:r>
            <a:r>
              <a:rPr lang="it-IT" sz="8000" i="1" u="sng" dirty="0"/>
              <a:t>Capitale investito t</a:t>
            </a:r>
            <a:r>
              <a:rPr lang="it-IT" sz="8000" i="1" u="sng" baseline="-25000" dirty="0"/>
              <a:t>1</a:t>
            </a:r>
            <a:r>
              <a:rPr lang="it-IT" sz="8000" i="1" u="sng" dirty="0"/>
              <a:t>  - Capitale investito t</a:t>
            </a:r>
            <a:r>
              <a:rPr lang="it-IT" sz="8000" i="1" u="sng" baseline="-25000" dirty="0"/>
              <a:t>0</a:t>
            </a:r>
            <a:r>
              <a:rPr lang="it-IT" sz="8000" i="1" u="sng" dirty="0"/>
              <a:t>  </a:t>
            </a:r>
            <a:r>
              <a:rPr lang="it-IT" sz="8000" i="1" dirty="0"/>
              <a:t>=                   </a:t>
            </a:r>
            <a:r>
              <a:rPr lang="it-IT" sz="8000" i="1" u="sng" dirty="0"/>
              <a:t>CIt</a:t>
            </a:r>
            <a:r>
              <a:rPr lang="it-IT" sz="8000" i="1" u="sng" baseline="-25000" dirty="0"/>
              <a:t>1</a:t>
            </a:r>
            <a:r>
              <a:rPr lang="it-IT" sz="8000" i="1" u="sng" dirty="0"/>
              <a:t> - CIt</a:t>
            </a:r>
            <a:r>
              <a:rPr lang="it-IT" sz="8000" i="1" u="sng" baseline="-25000" dirty="0"/>
              <a:t>0</a:t>
            </a:r>
            <a:r>
              <a:rPr lang="it-IT" sz="8000" i="1" u="sng" dirty="0"/>
              <a:t>  </a:t>
            </a:r>
            <a:endParaRPr lang="it-IT" sz="8000" dirty="0"/>
          </a:p>
          <a:p>
            <a:pPr marL="0" indent="0">
              <a:buNone/>
            </a:pPr>
            <a:r>
              <a:rPr lang="it-IT" sz="8000" i="1" dirty="0"/>
              <a:t>                        Capitale investito t</a:t>
            </a:r>
            <a:r>
              <a:rPr lang="it-IT" sz="8000" i="1" baseline="-25000" dirty="0"/>
              <a:t>0</a:t>
            </a:r>
            <a:r>
              <a:rPr lang="it-IT" sz="8000" i="1" dirty="0"/>
              <a:t>                                              CIt</a:t>
            </a:r>
            <a:r>
              <a:rPr lang="it-IT" sz="8000" i="1" baseline="-25000" dirty="0"/>
              <a:t>0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r>
              <a:rPr lang="it-IT" sz="8000" dirty="0"/>
              <a:t>Δ Numero dipendenti  = </a:t>
            </a:r>
          </a:p>
          <a:p>
            <a:pPr marL="0" indent="0">
              <a:buNone/>
            </a:pPr>
            <a:endParaRPr lang="it-IT" sz="8000" i="1" dirty="0"/>
          </a:p>
          <a:p>
            <a:pPr marL="0" indent="0">
              <a:buNone/>
            </a:pPr>
            <a:r>
              <a:rPr lang="it-IT" sz="8000" i="1" dirty="0"/>
              <a:t>  </a:t>
            </a:r>
            <a:r>
              <a:rPr lang="it-IT" sz="8000" i="1" u="sng" dirty="0"/>
              <a:t>Dipendenti t</a:t>
            </a:r>
            <a:r>
              <a:rPr lang="it-IT" sz="8000" i="1" u="sng" baseline="-25000" dirty="0"/>
              <a:t>1</a:t>
            </a:r>
            <a:r>
              <a:rPr lang="it-IT" sz="8000" i="1" u="sng" dirty="0"/>
              <a:t>  - Dipendenti t</a:t>
            </a:r>
            <a:r>
              <a:rPr lang="it-IT" sz="8000" i="1" u="sng" baseline="-25000" dirty="0"/>
              <a:t>0</a:t>
            </a:r>
            <a:r>
              <a:rPr lang="it-IT" sz="8000" i="1" u="sng" dirty="0"/>
              <a:t>  </a:t>
            </a:r>
            <a:r>
              <a:rPr lang="it-IT" sz="8000" i="1" dirty="0"/>
              <a:t>=                   </a:t>
            </a:r>
            <a:r>
              <a:rPr lang="it-IT" sz="8000" i="1" u="sng" dirty="0" err="1"/>
              <a:t>Dip</a:t>
            </a:r>
            <a:r>
              <a:rPr lang="it-IT" sz="8000" i="1" u="sng" dirty="0"/>
              <a:t>. t</a:t>
            </a:r>
            <a:r>
              <a:rPr lang="it-IT" sz="8000" i="1" u="sng" baseline="-25000" dirty="0"/>
              <a:t>1</a:t>
            </a:r>
            <a:r>
              <a:rPr lang="it-IT" sz="8000" i="1" u="sng" dirty="0"/>
              <a:t> – </a:t>
            </a:r>
            <a:r>
              <a:rPr lang="it-IT" sz="8000" i="1" u="sng" dirty="0" err="1"/>
              <a:t>Dip</a:t>
            </a:r>
            <a:r>
              <a:rPr lang="it-IT" sz="8000" i="1" u="sng" dirty="0"/>
              <a:t>. t</a:t>
            </a:r>
            <a:r>
              <a:rPr lang="it-IT" sz="8000" i="1" u="sng" baseline="-25000" dirty="0"/>
              <a:t>0</a:t>
            </a:r>
            <a:r>
              <a:rPr lang="it-IT" sz="8000" i="1" u="sng" dirty="0"/>
              <a:t>  </a:t>
            </a:r>
            <a:endParaRPr lang="it-IT" sz="8000" dirty="0"/>
          </a:p>
          <a:p>
            <a:pPr marL="0" indent="0">
              <a:buNone/>
            </a:pPr>
            <a:r>
              <a:rPr lang="it-IT" sz="8000" i="1" dirty="0"/>
              <a:t>            Dipendenti t</a:t>
            </a:r>
            <a:r>
              <a:rPr lang="it-IT" sz="8000" i="1" baseline="-25000" dirty="0"/>
              <a:t>0</a:t>
            </a:r>
            <a:r>
              <a:rPr lang="it-IT" sz="8000" i="1" dirty="0"/>
              <a:t>                                             </a:t>
            </a:r>
            <a:r>
              <a:rPr lang="it-IT" sz="8000" i="1" dirty="0" err="1"/>
              <a:t>Dip</a:t>
            </a:r>
            <a:r>
              <a:rPr lang="it-IT" sz="8000" i="1" dirty="0"/>
              <a:t>. t</a:t>
            </a:r>
            <a:r>
              <a:rPr lang="it-IT" sz="8000" i="1" baseline="-25000" dirty="0"/>
              <a:t>0</a:t>
            </a:r>
            <a:endParaRPr lang="it-IT" sz="8000" dirty="0"/>
          </a:p>
          <a:p>
            <a:endParaRPr lang="it-IT" sz="8000" dirty="0"/>
          </a:p>
          <a:p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 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Gli indici di sviluppo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0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6420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it-IT" dirty="0"/>
          </a:p>
          <a:p>
            <a:endParaRPr lang="it-IT" sz="9600" dirty="0"/>
          </a:p>
          <a:p>
            <a:pPr marL="0" indent="0">
              <a:buNone/>
            </a:pPr>
            <a:r>
              <a:rPr lang="it-IT" sz="9600" dirty="0"/>
              <a:t>L’analisi per indici (c.d. </a:t>
            </a:r>
            <a:r>
              <a:rPr lang="it-IT" sz="9600" i="1" dirty="0"/>
              <a:t>ratio </a:t>
            </a:r>
            <a:r>
              <a:rPr lang="it-IT" sz="9600" i="1" dirty="0" err="1"/>
              <a:t>analysis</a:t>
            </a:r>
            <a:r>
              <a:rPr lang="it-IT" sz="9600" dirty="0"/>
              <a:t>) calcola quozienti (rapporti) e margini (differenze aritmetiche) tra grandezze desunte dai bilanci riclassificati. 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r>
              <a:rPr lang="it-IT" sz="9600" dirty="0"/>
              <a:t>Vi sono quattro dimensioni rilevanti di analisi:</a:t>
            </a:r>
          </a:p>
          <a:p>
            <a:endParaRPr lang="it-IT" sz="9600" dirty="0"/>
          </a:p>
          <a:p>
            <a:pPr marL="0" indent="0">
              <a:buNone/>
            </a:pPr>
            <a:r>
              <a:rPr lang="it-IT" sz="9600" dirty="0"/>
              <a:t>1. la redditività;</a:t>
            </a:r>
          </a:p>
          <a:p>
            <a:pPr marL="0" indent="0">
              <a:buNone/>
            </a:pPr>
            <a:r>
              <a:rPr lang="it-IT" sz="9600" dirty="0"/>
              <a:t>2. la liquidità;</a:t>
            </a:r>
          </a:p>
          <a:p>
            <a:pPr marL="0" indent="0">
              <a:buNone/>
            </a:pPr>
            <a:r>
              <a:rPr lang="it-IT" sz="9600" dirty="0"/>
              <a:t>3. la solidità patrimoniale;</a:t>
            </a:r>
          </a:p>
          <a:p>
            <a:pPr marL="0" indent="0">
              <a:buNone/>
            </a:pPr>
            <a:r>
              <a:rPr lang="it-IT" sz="9600" dirty="0"/>
              <a:t>4. lo sviluppo.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Premessa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dirty="0"/>
              <a:t>Return on </a:t>
            </a:r>
            <a:r>
              <a:rPr lang="it-IT" sz="9600" dirty="0" err="1"/>
              <a:t>Equity</a:t>
            </a:r>
            <a:r>
              <a:rPr lang="it-IT" sz="9600" dirty="0"/>
              <a:t> (ROE)= 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i="1" u="sng" dirty="0"/>
              <a:t>Risultato netto </a:t>
            </a:r>
            <a:r>
              <a:rPr lang="it-IT" sz="9600" i="1" dirty="0"/>
              <a:t> =             	    </a:t>
            </a:r>
            <a:r>
              <a:rPr lang="it-IT" sz="9600" i="1" u="sng" dirty="0"/>
              <a:t>RN</a:t>
            </a:r>
            <a:endParaRPr lang="it-IT" sz="9600" dirty="0"/>
          </a:p>
          <a:p>
            <a:pPr marL="0" indent="0">
              <a:buNone/>
            </a:pPr>
            <a:r>
              <a:rPr lang="it-IT" sz="9600" i="1" dirty="0"/>
              <a:t>Patrimonio netto		     E   </a:t>
            </a:r>
            <a:endParaRPr lang="it-IT" sz="9600" dirty="0"/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r>
              <a:rPr lang="it-IT" sz="9600" dirty="0"/>
              <a:t>Return on Investments (ROI) =  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i="1" u="sng" dirty="0"/>
              <a:t>reddito operativo della gestione car.  </a:t>
            </a:r>
            <a:r>
              <a:rPr lang="it-IT" sz="9600" i="1" dirty="0"/>
              <a:t> =            </a:t>
            </a:r>
            <a:r>
              <a:rPr lang="it-IT" sz="9600" i="1" u="sng" dirty="0"/>
              <a:t>ROGC</a:t>
            </a:r>
            <a:endParaRPr lang="it-IT" sz="9600" dirty="0"/>
          </a:p>
          <a:p>
            <a:pPr marL="0" indent="0">
              <a:buNone/>
            </a:pPr>
            <a:r>
              <a:rPr lang="it-IT" sz="9600" i="1" dirty="0"/>
              <a:t>capitale investito nella gestione car.                  CI (GC)   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Return on Net </a:t>
            </a:r>
            <a:r>
              <a:rPr lang="it-IT" sz="9600" dirty="0" err="1"/>
              <a:t>Assets</a:t>
            </a:r>
            <a:r>
              <a:rPr lang="it-IT" sz="9600" dirty="0"/>
              <a:t> (RONA) =  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</a:t>
            </a:r>
            <a:r>
              <a:rPr lang="it-IT" sz="9600" i="1" u="sng" dirty="0"/>
              <a:t>reddito operativo della gestione car.     </a:t>
            </a:r>
            <a:r>
              <a:rPr lang="it-IT" sz="9600" i="1" dirty="0"/>
              <a:t> =          </a:t>
            </a:r>
            <a:r>
              <a:rPr lang="it-IT" sz="9600" i="1" u="sng" dirty="0"/>
              <a:t>ROGC</a:t>
            </a:r>
            <a:endParaRPr lang="it-IT" sz="9600" dirty="0"/>
          </a:p>
          <a:p>
            <a:pPr marL="0" indent="0">
              <a:buNone/>
            </a:pPr>
            <a:r>
              <a:rPr lang="it-IT" sz="9600" i="1" dirty="0"/>
              <a:t>cap. </a:t>
            </a:r>
            <a:r>
              <a:rPr lang="it-IT" sz="9600" i="1" dirty="0" err="1"/>
              <a:t>inv</a:t>
            </a:r>
            <a:r>
              <a:rPr lang="it-IT" sz="9600" i="1" dirty="0"/>
              <a:t>. </a:t>
            </a:r>
            <a:r>
              <a:rPr lang="it-IT" sz="9600" i="1" dirty="0" err="1"/>
              <a:t>oper</a:t>
            </a:r>
            <a:r>
              <a:rPr lang="it-IT" sz="9600" i="1" dirty="0"/>
              <a:t>. netto  di gestione car.                  CION   </a:t>
            </a:r>
            <a:endParaRPr lang="it-IT" sz="9600" dirty="0"/>
          </a:p>
          <a:p>
            <a:pPr marL="0" indent="0">
              <a:buNone/>
            </a:pPr>
            <a:r>
              <a:rPr lang="it-IT" sz="9600" dirty="0"/>
              <a:t>  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44624"/>
            <a:ext cx="86387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Gli indici di redditività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4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6420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</a:p>
          <a:p>
            <a:pPr marL="0" indent="0">
              <a:buNone/>
            </a:pPr>
            <a:r>
              <a:rPr lang="it-IT" sz="9600" dirty="0"/>
              <a:t>Return on Sales (ROS)=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i="1" u="sng" dirty="0"/>
              <a:t>   risultato operativo della gestione car.  </a:t>
            </a:r>
            <a:r>
              <a:rPr lang="it-IT" sz="9600" i="1" dirty="0"/>
              <a:t> =  </a:t>
            </a:r>
            <a:r>
              <a:rPr lang="it-IT" sz="9600" i="1" u="sng" dirty="0"/>
              <a:t>ROGC</a:t>
            </a:r>
            <a:endParaRPr lang="it-IT" sz="9600" dirty="0"/>
          </a:p>
          <a:p>
            <a:pPr marL="0" indent="0">
              <a:buNone/>
            </a:pPr>
            <a:r>
              <a:rPr lang="it-IT" sz="9600" i="1" dirty="0"/>
              <a:t>              ricavi netti di vendita                           RV   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Tasso di rotazione del capitale investito (TRCI) =</a:t>
            </a:r>
          </a:p>
          <a:p>
            <a:pPr marL="0" indent="0">
              <a:buNone/>
            </a:pPr>
            <a:endParaRPr lang="it-IT" sz="9600" i="1" u="sng" dirty="0"/>
          </a:p>
          <a:p>
            <a:pPr marL="0" indent="0">
              <a:buNone/>
            </a:pPr>
            <a:r>
              <a:rPr lang="it-IT" sz="9600" i="1" u="sng" dirty="0"/>
              <a:t>   Ricavi netti di vendita  </a:t>
            </a:r>
            <a:r>
              <a:rPr lang="it-IT" sz="9600" i="1" dirty="0"/>
              <a:t> =                           </a:t>
            </a:r>
            <a:r>
              <a:rPr lang="it-IT" sz="9600" i="1" u="sng" dirty="0"/>
              <a:t>RV</a:t>
            </a:r>
            <a:endParaRPr lang="it-IT" sz="9600" u="sng" dirty="0"/>
          </a:p>
          <a:p>
            <a:pPr marL="0" indent="0">
              <a:buNone/>
            </a:pPr>
            <a:r>
              <a:rPr lang="it-IT" sz="9600" i="1" dirty="0"/>
              <a:t>Capitale investito nella </a:t>
            </a:r>
            <a:r>
              <a:rPr lang="it-IT" sz="9600" i="1" dirty="0" err="1"/>
              <a:t>gest</a:t>
            </a:r>
            <a:r>
              <a:rPr lang="it-IT" sz="9600" i="1" dirty="0"/>
              <a:t>. car.             CI (GC)  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 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1459" y="-531440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332656"/>
            <a:ext cx="8638728" cy="902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Gli indici di redditività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7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76872" y="3342926"/>
            <a:ext cx="8229600" cy="464204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 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Gli indici di redditività</a:t>
            </a: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DF9CA2C-5DA2-4974-ACA8-0E9335AAD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1819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21797F06-4CCB-41FE-8C2C-E9C6C09F3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756084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58BB69E4-B8D0-43DA-98F9-CE16E6ED1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51153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99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8"/>
            <a:ext cx="8229600" cy="51125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Giorni medi dilazione incassi = 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i="1" dirty="0"/>
              <a:t>crediti commerciali/(ricavi di vendita + IVA)/365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Giorni copertura magazzino = 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i="1" dirty="0"/>
              <a:t>scorte/(acquisti di </a:t>
            </a:r>
            <a:r>
              <a:rPr lang="it-IT" sz="9600" i="1" dirty="0" err="1"/>
              <a:t>mat</a:t>
            </a:r>
            <a:r>
              <a:rPr lang="it-IT" sz="9600" i="1" dirty="0"/>
              <a:t>. prime ± </a:t>
            </a:r>
            <a:r>
              <a:rPr lang="it-IT" sz="9600" i="1" dirty="0" err="1"/>
              <a:t>variaz</a:t>
            </a:r>
            <a:r>
              <a:rPr lang="it-IT" sz="9600" i="1" dirty="0"/>
              <a:t>. </a:t>
            </a:r>
            <a:r>
              <a:rPr lang="it-IT" sz="9600" i="1" dirty="0" err="1"/>
              <a:t>riman</a:t>
            </a:r>
            <a:r>
              <a:rPr lang="it-IT" sz="9600" i="1" dirty="0"/>
              <a:t>. </a:t>
            </a:r>
            <a:r>
              <a:rPr lang="it-IT" sz="9600" i="1" dirty="0" err="1"/>
              <a:t>mat</a:t>
            </a:r>
            <a:r>
              <a:rPr lang="it-IT" sz="9600" i="1" dirty="0"/>
              <a:t>. prime)/365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GG medi dilazione pagamenti = 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i="1" dirty="0"/>
              <a:t>debiti commerciali/(acquisti di </a:t>
            </a:r>
            <a:r>
              <a:rPr lang="it-IT" sz="9600" i="1" dirty="0" err="1"/>
              <a:t>mat</a:t>
            </a:r>
            <a:r>
              <a:rPr lang="it-IT" sz="9600" i="1" dirty="0"/>
              <a:t>. prime + IVA)/365</a:t>
            </a:r>
            <a:endParaRPr lang="it-IT" sz="9600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 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260649"/>
            <a:ext cx="86387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Gli indici di redditività: le «durate»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911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6420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7400" dirty="0"/>
          </a:p>
          <a:p>
            <a:pPr marL="0" indent="0">
              <a:buNone/>
            </a:pPr>
            <a:r>
              <a:rPr lang="it-IT" sz="9600" dirty="0"/>
              <a:t>L’impresa che vuole migliorare il ROI (RONA) può: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a) Migliorare la redditività delle vendite, aumentando i prezzi di vendita, modificando il mix di vendita verso prodotti a maggiore marginalità, riducendo l’incidenza dei costi della gestione caratteristica;</a:t>
            </a:r>
          </a:p>
          <a:p>
            <a:pPr marL="0" lvl="0" indent="0">
              <a:buNone/>
            </a:pPr>
            <a:endParaRPr lang="it-IT" sz="9600" dirty="0"/>
          </a:p>
          <a:p>
            <a:pPr marL="0" lvl="0" indent="0">
              <a:buNone/>
            </a:pPr>
            <a:r>
              <a:rPr lang="it-IT" sz="9600" dirty="0"/>
              <a:t>b) Migliorare il tasso di rotazione del capitale investito, incrementando il fatturato a parità di impieghi, riducendo il livello delle attività immobilizzate, contraendo le dilazioni di pagamento concesse ai clienti, aumentando il tasso di rotazione del magazzino, aumentando le dilazioni di pagamento.</a:t>
            </a:r>
          </a:p>
          <a:p>
            <a:pPr marL="0" indent="0">
              <a:buNone/>
            </a:pPr>
            <a:r>
              <a:rPr lang="it-IT" sz="7400" dirty="0"/>
              <a:t> 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 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Gli indici di redditività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0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9300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dirty="0"/>
              <a:t>Reddito operativo della gestione accessoria (ROGA) = 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i="1" u="sng" dirty="0"/>
              <a:t>reddito operativo della gestione </a:t>
            </a:r>
            <a:r>
              <a:rPr lang="it-IT" sz="9600" i="1" u="sng" dirty="0" err="1"/>
              <a:t>acc</a:t>
            </a:r>
            <a:r>
              <a:rPr lang="it-IT" sz="9600" i="1" u="sng" dirty="0"/>
              <a:t>.  </a:t>
            </a:r>
            <a:r>
              <a:rPr lang="it-IT" sz="9600" i="1" dirty="0"/>
              <a:t> =        </a:t>
            </a:r>
            <a:r>
              <a:rPr lang="it-IT" sz="9600" i="1" u="sng" dirty="0"/>
              <a:t>Saldo prov. - on. </a:t>
            </a:r>
            <a:r>
              <a:rPr lang="it-IT" sz="9600" i="1" u="sng" dirty="0" err="1"/>
              <a:t>acc</a:t>
            </a:r>
            <a:r>
              <a:rPr lang="it-IT" sz="9600" i="1" u="sng" dirty="0"/>
              <a:t>.</a:t>
            </a:r>
            <a:endParaRPr lang="it-IT" sz="9600" dirty="0"/>
          </a:p>
          <a:p>
            <a:pPr marL="0" indent="0">
              <a:buNone/>
            </a:pPr>
            <a:r>
              <a:rPr lang="it-IT" sz="9600" i="1" dirty="0"/>
              <a:t>	cap. </a:t>
            </a:r>
            <a:r>
              <a:rPr lang="it-IT" sz="9600" i="1" dirty="0" err="1"/>
              <a:t>inv</a:t>
            </a:r>
            <a:r>
              <a:rPr lang="it-IT" sz="9600" i="1" dirty="0"/>
              <a:t>. della gestione </a:t>
            </a:r>
            <a:r>
              <a:rPr lang="it-IT" sz="9600" i="1" dirty="0" err="1"/>
              <a:t>acc</a:t>
            </a:r>
            <a:r>
              <a:rPr lang="it-IT" sz="9600" i="1" dirty="0"/>
              <a:t>.                       CI(GA)  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Return on </a:t>
            </a:r>
            <a:r>
              <a:rPr lang="it-IT" sz="9600" dirty="0" err="1"/>
              <a:t>Assets</a:t>
            </a:r>
            <a:r>
              <a:rPr lang="it-IT" sz="9600" dirty="0"/>
              <a:t> (ROA) = </a:t>
            </a:r>
          </a:p>
          <a:p>
            <a:pPr marL="0" indent="0">
              <a:buNone/>
            </a:pPr>
            <a:endParaRPr lang="it-IT" sz="9600" i="1" u="sng" dirty="0"/>
          </a:p>
          <a:p>
            <a:pPr marL="0" indent="0">
              <a:buNone/>
            </a:pPr>
            <a:r>
              <a:rPr lang="it-IT" sz="9600" i="1" u="sng" dirty="0"/>
              <a:t>reddito operativo </a:t>
            </a:r>
            <a:r>
              <a:rPr lang="it-IT" sz="9600" i="1" dirty="0"/>
              <a:t>      =        </a:t>
            </a:r>
            <a:r>
              <a:rPr lang="it-IT" sz="9600" i="1" u="sng" dirty="0"/>
              <a:t>RO</a:t>
            </a:r>
            <a:endParaRPr lang="it-IT" sz="9600" dirty="0"/>
          </a:p>
          <a:p>
            <a:pPr marL="0" indent="0">
              <a:buNone/>
            </a:pPr>
            <a:r>
              <a:rPr lang="it-IT" sz="9600" i="1" dirty="0"/>
              <a:t>    capitale  investito             CI   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Return on </a:t>
            </a:r>
            <a:r>
              <a:rPr lang="it-IT" sz="9600" dirty="0" err="1"/>
              <a:t>Debt</a:t>
            </a:r>
            <a:r>
              <a:rPr lang="it-IT" sz="9600" dirty="0"/>
              <a:t> (ROD) = </a:t>
            </a:r>
          </a:p>
          <a:p>
            <a:pPr marL="0" indent="0">
              <a:buNone/>
            </a:pPr>
            <a:r>
              <a:rPr lang="it-IT" sz="9600" i="1" u="sng" dirty="0"/>
              <a:t>Oneri finanziari </a:t>
            </a:r>
            <a:r>
              <a:rPr lang="it-IT" sz="9600" i="1" dirty="0"/>
              <a:t>           =                 </a:t>
            </a:r>
            <a:r>
              <a:rPr lang="it-IT" sz="9600" i="1" u="sng" dirty="0"/>
              <a:t>OF</a:t>
            </a:r>
            <a:endParaRPr lang="it-IT" sz="9600" u="sng" dirty="0"/>
          </a:p>
          <a:p>
            <a:pPr marL="0" indent="0">
              <a:buNone/>
            </a:pPr>
            <a:r>
              <a:rPr lang="it-IT" sz="9600" i="1" dirty="0"/>
              <a:t>Indebitamento oneroso                 D   </a:t>
            </a:r>
            <a:endParaRPr lang="it-IT" sz="9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 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Gli indici di redditività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81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9300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dirty="0"/>
              <a:t>La liquidità (anche detta solvibilità) esprime l’attitudine dell’impresa di onorare con tempestività, puntualità e convenienza nel breve termine gli impegni di pagamento assunti.</a:t>
            </a:r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r>
              <a:rPr lang="it-IT" sz="8000" dirty="0"/>
              <a:t>Indice di liquidità primaria = </a:t>
            </a:r>
          </a:p>
          <a:p>
            <a:pPr marL="0" indent="0">
              <a:buNone/>
            </a:pPr>
            <a:r>
              <a:rPr lang="it-IT" sz="8000" i="1" u="sng" dirty="0"/>
              <a:t>Liquidità immediate + Liquidità differite </a:t>
            </a:r>
            <a:r>
              <a:rPr lang="it-IT" sz="8000" i="1" dirty="0"/>
              <a:t> =                 </a:t>
            </a:r>
            <a:r>
              <a:rPr lang="it-IT" sz="8000" i="1" u="sng" dirty="0"/>
              <a:t>LI + LD</a:t>
            </a:r>
            <a:endParaRPr lang="it-IT" sz="8000" dirty="0"/>
          </a:p>
          <a:p>
            <a:pPr marL="0" indent="0">
              <a:buNone/>
            </a:pPr>
            <a:r>
              <a:rPr lang="it-IT" sz="8000" i="1" dirty="0"/>
              <a:t>                    Passività correnti                                             PC   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r>
              <a:rPr lang="it-IT" sz="8000" dirty="0"/>
              <a:t>Indice di liquidità secondaria = </a:t>
            </a:r>
          </a:p>
          <a:p>
            <a:pPr marL="0" indent="0">
              <a:buNone/>
            </a:pPr>
            <a:r>
              <a:rPr lang="it-IT" sz="8000" i="1" u="sng" dirty="0"/>
              <a:t>Attività correnti             </a:t>
            </a:r>
            <a:r>
              <a:rPr lang="it-IT" sz="8000" i="1" dirty="0"/>
              <a:t> =                      </a:t>
            </a:r>
            <a:r>
              <a:rPr lang="it-IT" sz="8000" i="1" u="sng" dirty="0"/>
              <a:t>AC</a:t>
            </a:r>
            <a:endParaRPr lang="it-IT" sz="8000" u="sng" dirty="0"/>
          </a:p>
          <a:p>
            <a:pPr marL="0" indent="0">
              <a:buNone/>
            </a:pPr>
            <a:r>
              <a:rPr lang="it-IT" sz="8000" i="1" dirty="0"/>
              <a:t> Passività correnti                                   PC   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r>
              <a:rPr lang="it-IT" sz="8000" dirty="0" err="1"/>
              <a:t>Marg</a:t>
            </a:r>
            <a:r>
              <a:rPr lang="it-IT" sz="8000" dirty="0"/>
              <a:t>. di tesoreria = </a:t>
            </a:r>
            <a:r>
              <a:rPr lang="it-IT" sz="8000" i="1" dirty="0"/>
              <a:t>(</a:t>
            </a:r>
            <a:r>
              <a:rPr lang="it-IT" sz="8000" i="1" dirty="0" err="1"/>
              <a:t>Liq</a:t>
            </a:r>
            <a:r>
              <a:rPr lang="it-IT" sz="8000" i="1" dirty="0"/>
              <a:t>. </a:t>
            </a:r>
            <a:r>
              <a:rPr lang="it-IT" sz="8000" i="1" dirty="0" err="1"/>
              <a:t>imm</a:t>
            </a:r>
            <a:r>
              <a:rPr lang="it-IT" sz="8000" i="1" dirty="0"/>
              <a:t>. + </a:t>
            </a:r>
            <a:r>
              <a:rPr lang="it-IT" sz="8000" i="1" dirty="0" err="1"/>
              <a:t>Liq.diff</a:t>
            </a:r>
            <a:r>
              <a:rPr lang="it-IT" sz="8000" i="1" dirty="0"/>
              <a:t>.) – Pass. correnti  = (LI + LD) - PC                     </a:t>
            </a:r>
            <a:endParaRPr lang="it-IT" sz="8000" dirty="0"/>
          </a:p>
          <a:p>
            <a:endParaRPr lang="it-IT" sz="8000" dirty="0"/>
          </a:p>
          <a:p>
            <a:pPr marL="0" indent="0">
              <a:buNone/>
            </a:pPr>
            <a:r>
              <a:rPr lang="it-IT" sz="8000" dirty="0"/>
              <a:t>Capitale circolante netto =  </a:t>
            </a:r>
            <a:r>
              <a:rPr lang="it-IT" sz="8000" i="1" dirty="0"/>
              <a:t> Attività correnti - Passività correnti = AC – PC 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 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 </a:t>
            </a:r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>
                <a:solidFill>
                  <a:schemeClr val="tx2"/>
                </a:solidFill>
              </a:rPr>
              <a:t>Gli indici di liquidità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133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414</Words>
  <Application>Microsoft Office PowerPoint</Application>
  <PresentationFormat>Presentazione su schermo (4:3)</PresentationFormat>
  <Paragraphs>214</Paragraphs>
  <Slides>12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MetaPro-Normal</vt:lpstr>
      <vt:lpstr>Tahoma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franco</dc:creator>
  <cp:lastModifiedBy>Alessandro Cortesi</cp:lastModifiedBy>
  <cp:revision>111</cp:revision>
  <dcterms:created xsi:type="dcterms:W3CDTF">2016-07-21T05:16:41Z</dcterms:created>
  <dcterms:modified xsi:type="dcterms:W3CDTF">2018-10-17T16:17:19Z</dcterms:modified>
</cp:coreProperties>
</file>