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30" r:id="rId2"/>
    <p:sldId id="335" r:id="rId3"/>
    <p:sldId id="422" r:id="rId4"/>
    <p:sldId id="411" r:id="rId5"/>
    <p:sldId id="423" r:id="rId6"/>
    <p:sldId id="424" r:id="rId7"/>
    <p:sldId id="42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lvia Fumagalli" initials="SF" lastIdx="1" clrIdx="0">
    <p:extLst/>
  </p:cmAuthor>
  <p:cmAuthor id="2" name="franco" initials="f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C4D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86285" autoAdjust="0"/>
  </p:normalViewPr>
  <p:slideViewPr>
    <p:cSldViewPr>
      <p:cViewPr varScale="1">
        <p:scale>
          <a:sx n="94" d="100"/>
          <a:sy n="94" d="100"/>
        </p:scale>
        <p:origin x="-4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1355C-A655-4A52-A333-E0AD765DBC2C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D7945-CC95-404D-9846-89067AD5EFF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39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5632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3671008-67A4-4AEA-8A7E-827C41BDF9ED}" type="slidenum">
              <a:rPr lang="it-IT" altLang="it-IT" smtClean="0"/>
              <a:pPr/>
              <a:t>1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41191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209D-AC22-4737-9B74-47B2132C2C4C}" type="datetime1">
              <a:rPr lang="en-US" smtClean="0"/>
              <a:t>11/7/2018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265D-4FB2-4C33-95F2-EFED4A1A28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0188-858D-4EF3-B271-827C2F61F952}" type="datetime1">
              <a:rPr lang="en-US" smtClean="0"/>
              <a:t>11/7/2018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265D-4FB2-4C33-95F2-EFED4A1A28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9A76-0593-41BD-B618-BF4FDDD2D53F}" type="datetime1">
              <a:rPr lang="en-US" smtClean="0"/>
              <a:t>11/7/2018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265D-4FB2-4C33-95F2-EFED4A1A28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1381-BD23-43D5-BB9E-28C88F0BD9CF}" type="datetime1">
              <a:rPr lang="en-US" smtClean="0"/>
              <a:t>11/7/2018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265D-4FB2-4C33-95F2-EFED4A1A28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CE6B5-F8C0-4077-8DEE-0D6CB69DF34F}" type="datetime1">
              <a:rPr lang="en-US" smtClean="0"/>
              <a:t>11/7/2018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265D-4FB2-4C33-95F2-EFED4A1A28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EF6F4-D8B4-4F8E-8D5C-FED68275598A}" type="datetime1">
              <a:rPr lang="en-US" smtClean="0"/>
              <a:t>11/7/2018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265D-4FB2-4C33-95F2-EFED4A1A28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FCCB-6F36-41D8-A898-842AD829B1D3}" type="datetime1">
              <a:rPr lang="en-US" smtClean="0"/>
              <a:t>11/7/2018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265D-4FB2-4C33-95F2-EFED4A1A28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E27BE-84FE-4221-87C6-C40C798CE4CC}" type="datetime1">
              <a:rPr lang="en-US" smtClean="0"/>
              <a:t>11/7/2018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265D-4FB2-4C33-95F2-EFED4A1A28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3F33-A016-4598-8470-E5BF1D286535}" type="datetime1">
              <a:rPr lang="en-US" smtClean="0"/>
              <a:t>11/7/2018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265D-4FB2-4C33-95F2-EFED4A1A28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0AE4-6109-4CA7-AB52-D48C8E451477}" type="datetime1">
              <a:rPr lang="en-US" smtClean="0"/>
              <a:t>11/7/2018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265D-4FB2-4C33-95F2-EFED4A1A28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0E9F2-8ADD-42FB-B3DA-E7314E3C618D}" type="datetime1">
              <a:rPr lang="en-US" smtClean="0"/>
              <a:t>11/7/2018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265D-4FB2-4C33-95F2-EFED4A1A28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FC900-D6B7-4B09-9689-0AD624DC68E4}" type="datetime1">
              <a:rPr lang="en-US" smtClean="0"/>
              <a:t>11/7/2018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5265D-4FB2-4C33-95F2-EFED4A1A2844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982679" y="2996952"/>
            <a:ext cx="711151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altLang="it-IT" sz="2400" dirty="0"/>
              <a:t/>
            </a:r>
            <a:br>
              <a:rPr lang="it-IT" altLang="it-IT" sz="2400" dirty="0"/>
            </a:br>
            <a:r>
              <a:rPr lang="it-IT" altLang="it-IT" sz="2400" b="1" dirty="0" smtClean="0">
                <a:solidFill>
                  <a:srgbClr val="003366"/>
                </a:solidFill>
                <a:latin typeface="Tahoma" pitchFamily="34" charset="0"/>
              </a:rPr>
              <a:t>Le relazioni tra redditività e solidità patrimoniale e tra redditività e sviluppo</a:t>
            </a:r>
            <a:endParaRPr lang="it-IT" altLang="it-IT" sz="2400" b="1" dirty="0">
              <a:solidFill>
                <a:srgbClr val="003366"/>
              </a:solidFill>
              <a:latin typeface="Tahoma" pitchFamily="34" charset="0"/>
            </a:endParaRPr>
          </a:p>
          <a:p>
            <a:endParaRPr lang="it-IT" altLang="it-IT" sz="2400" b="1" dirty="0">
              <a:solidFill>
                <a:srgbClr val="660033"/>
              </a:solidFill>
              <a:latin typeface="MetaPro-Normal" pitchFamily="50" charset="0"/>
            </a:endParaRPr>
          </a:p>
          <a:p>
            <a:pPr algn="ctr"/>
            <a:endParaRPr lang="it-IT" altLang="it-IT" sz="2400" b="1" dirty="0">
              <a:solidFill>
                <a:schemeClr val="accent2"/>
              </a:solidFill>
              <a:latin typeface="MetaPro-Normal" pitchFamily="50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987093" y="6247649"/>
            <a:ext cx="3445174" cy="74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400" dirty="0">
                <a:solidFill>
                  <a:srgbClr val="660033"/>
                </a:solidFill>
              </a:rPr>
              <a:t> </a:t>
            </a:r>
            <a:endParaRPr lang="it-IT" altLang="it-IT" sz="1200" b="1" dirty="0">
              <a:solidFill>
                <a:srgbClr val="003366"/>
              </a:solidFill>
              <a:latin typeface="Tahoma" pitchFamily="34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it-IT" altLang="it-IT" sz="1200" b="1" dirty="0">
                <a:solidFill>
                  <a:srgbClr val="003366"/>
                </a:solidFill>
                <a:latin typeface="Tahoma" pitchFamily="34" charset="0"/>
              </a:rPr>
              <a:t>E’ vietata la riproduzione totale o parziale </a:t>
            </a:r>
          </a:p>
          <a:p>
            <a:endParaRPr lang="it-IT" altLang="it-IT" sz="1400" dirty="0">
              <a:solidFill>
                <a:srgbClr val="660033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0" y="0"/>
            <a:ext cx="9144000" cy="20608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Tahoma" pitchFamily="34" charset="0"/>
                <a:ea typeface="Tahoma" pitchFamily="34" charset="0"/>
                <a:cs typeface="Tahoma" pitchFamily="34" charset="0"/>
              </a:rPr>
              <a:t>UNIVERSITA’ CARLO CATTANEO LIUC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ctr"/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b="1" dirty="0">
                <a:latin typeface="Tahoma" pitchFamily="34" charset="0"/>
                <a:ea typeface="Tahoma" pitchFamily="34" charset="0"/>
                <a:cs typeface="Tahoma" pitchFamily="34" charset="0"/>
              </a:rPr>
              <a:t>ANALISI DI BILANCIO -ANNO ACCADEMICO 2018-2019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265D-4FB2-4C33-95F2-EFED4A1A284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23254"/>
            <a:ext cx="8229600" cy="46420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/>
              <a:t> </a:t>
            </a:r>
            <a:endParaRPr lang="it-IT" sz="9600" dirty="0"/>
          </a:p>
          <a:p>
            <a:pPr marL="0" indent="0">
              <a:buNone/>
            </a:pPr>
            <a:r>
              <a:rPr lang="it-IT" dirty="0" smtClean="0"/>
              <a:t>ROE </a:t>
            </a:r>
            <a:r>
              <a:rPr lang="it-IT" dirty="0"/>
              <a:t>(1-t) = [RONA + (RONA – i ) * D/E] (1-t</a:t>
            </a:r>
            <a:r>
              <a:rPr lang="it-IT" dirty="0" smtClean="0"/>
              <a:t>)</a:t>
            </a:r>
            <a:endParaRPr lang="it-IT" dirty="0"/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Dove: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t = aliquota di imposizione fiscale</a:t>
            </a:r>
          </a:p>
          <a:p>
            <a:pPr marL="0" indent="0">
              <a:buNone/>
            </a:pPr>
            <a:r>
              <a:rPr lang="it-IT" sz="2400" dirty="0" smtClean="0"/>
              <a:t>i = tasso di interesse sul debito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9600" dirty="0" smtClean="0"/>
              <a:t> 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79512" y="-243408"/>
            <a:ext cx="8638728" cy="1766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it-IT" sz="3500" dirty="0">
              <a:solidFill>
                <a:schemeClr val="tx2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265D-4FB2-4C33-95F2-EFED4A1A284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12691D0D-E6C6-4219-A15C-CDD07F0E4B0E}"/>
              </a:ext>
            </a:extLst>
          </p:cNvPr>
          <p:cNvSpPr txBox="1">
            <a:spLocks noChangeArrowheads="1"/>
          </p:cNvSpPr>
          <p:nvPr/>
        </p:nvSpPr>
        <p:spPr>
          <a:xfrm>
            <a:off x="331912" y="620688"/>
            <a:ext cx="8638728" cy="1054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it-IT" sz="3500" b="1" dirty="0" smtClean="0">
                <a:solidFill>
                  <a:schemeClr val="tx2"/>
                </a:solidFill>
              </a:rPr>
              <a:t>La leva finanziaria</a:t>
            </a:r>
            <a:endParaRPr lang="it-IT" sz="3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14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9600" dirty="0" smtClean="0"/>
              <a:t>La “leva </a:t>
            </a:r>
            <a:r>
              <a:rPr lang="it-IT" sz="9600" dirty="0"/>
              <a:t>finanziaria” </a:t>
            </a:r>
            <a:r>
              <a:rPr lang="it-IT" sz="9600" dirty="0" smtClean="0"/>
              <a:t>mette </a:t>
            </a:r>
            <a:r>
              <a:rPr lang="it-IT" sz="9600" dirty="0"/>
              <a:t>in evidenza come</a:t>
            </a:r>
            <a:r>
              <a:rPr lang="it-IT" sz="9600" dirty="0" smtClean="0"/>
              <a:t>:</a:t>
            </a:r>
          </a:p>
          <a:p>
            <a:pPr marL="0" indent="0">
              <a:buNone/>
            </a:pPr>
            <a:endParaRPr lang="it-IT" sz="9600" dirty="0"/>
          </a:p>
          <a:p>
            <a:r>
              <a:rPr lang="it-IT" sz="9600" dirty="0"/>
              <a:t> </a:t>
            </a:r>
            <a:r>
              <a:rPr lang="it-IT" sz="9600" dirty="0" smtClean="0"/>
              <a:t>esiste un collegamento matematico tra redditività (ROE, RONA) e solidità patrimoniale (D/E)</a:t>
            </a:r>
          </a:p>
          <a:p>
            <a:pPr marL="0" indent="0">
              <a:buNone/>
            </a:pPr>
            <a:endParaRPr lang="it-IT" sz="9600" dirty="0"/>
          </a:p>
          <a:p>
            <a:pPr lvl="0"/>
            <a:r>
              <a:rPr lang="it-IT" sz="9600" dirty="0"/>
              <a:t>esiste un legame diretto tra redditività operativa e redditività netta; all’aumentare della prima, e a parità di altre condizioni, aumenta sempre anche la seconda</a:t>
            </a:r>
            <a:r>
              <a:rPr lang="it-IT" sz="9600" dirty="0" smtClean="0"/>
              <a:t>;</a:t>
            </a:r>
          </a:p>
          <a:p>
            <a:pPr marL="0" lvl="0" indent="0">
              <a:buNone/>
            </a:pPr>
            <a:endParaRPr lang="it-IT" sz="9600" dirty="0"/>
          </a:p>
          <a:p>
            <a:pPr lvl="0"/>
            <a:r>
              <a:rPr lang="it-IT" sz="9600" dirty="0"/>
              <a:t>il livello del ROE è più alto rispetto a quello del RONA in caso di </a:t>
            </a:r>
            <a:r>
              <a:rPr lang="it-IT" sz="9600" i="1" dirty="0"/>
              <a:t>spread</a:t>
            </a:r>
            <a:r>
              <a:rPr lang="it-IT" sz="9600" dirty="0"/>
              <a:t> positivo tra RONA e costo dell’indebitamento (RONA &gt; i); viceversa in caso di </a:t>
            </a:r>
            <a:r>
              <a:rPr lang="it-IT" sz="9600" i="1" dirty="0"/>
              <a:t>spread</a:t>
            </a:r>
            <a:r>
              <a:rPr lang="it-IT" sz="9600" dirty="0"/>
              <a:t> negativo (RONA &lt; i);</a:t>
            </a:r>
          </a:p>
          <a:p>
            <a:pPr marL="0" indent="0">
              <a:buNone/>
            </a:pPr>
            <a:endParaRPr lang="it-IT" sz="9600" dirty="0"/>
          </a:p>
          <a:p>
            <a:pPr marL="0" indent="0">
              <a:buNone/>
            </a:pPr>
            <a:r>
              <a:rPr lang="it-IT" sz="9600" dirty="0"/>
              <a:t> 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79512" y="-243408"/>
            <a:ext cx="8638728" cy="1766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it-IT" sz="3500" dirty="0">
              <a:solidFill>
                <a:schemeClr val="tx2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265D-4FB2-4C33-95F2-EFED4A1A284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12691D0D-E6C6-4219-A15C-CDD07F0E4B0E}"/>
              </a:ext>
            </a:extLst>
          </p:cNvPr>
          <p:cNvSpPr txBox="1">
            <a:spLocks noChangeArrowheads="1"/>
          </p:cNvSpPr>
          <p:nvPr/>
        </p:nvSpPr>
        <p:spPr>
          <a:xfrm>
            <a:off x="331912" y="44624"/>
            <a:ext cx="8638728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it-IT" sz="3500" b="1" dirty="0" smtClean="0">
                <a:solidFill>
                  <a:schemeClr val="tx2"/>
                </a:solidFill>
              </a:rPr>
              <a:t>segue</a:t>
            </a:r>
            <a:endParaRPr lang="it-IT" sz="3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112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it-IT" sz="4400" dirty="0" smtClean="0"/>
              <a:t>il </a:t>
            </a:r>
            <a:r>
              <a:rPr lang="it-IT" sz="4400" dirty="0"/>
              <a:t>grado di </a:t>
            </a:r>
            <a:r>
              <a:rPr lang="it-IT" sz="4400" dirty="0" smtClean="0"/>
              <a:t>indebitamento (espresso dal </a:t>
            </a:r>
            <a:r>
              <a:rPr lang="it-IT" sz="4400" dirty="0"/>
              <a:t>rapporto </a:t>
            </a:r>
            <a:r>
              <a:rPr lang="it-IT" sz="4400" dirty="0" smtClean="0"/>
              <a:t>D/E) </a:t>
            </a:r>
            <a:r>
              <a:rPr lang="it-IT" sz="4400" dirty="0"/>
              <a:t>esercita un effetto amplificativo sul saggio del ROE; in particolare, sia nel caso di </a:t>
            </a:r>
            <a:r>
              <a:rPr lang="it-IT" sz="4400" i="1" dirty="0"/>
              <a:t>spread </a:t>
            </a:r>
            <a:r>
              <a:rPr lang="it-IT" sz="4400" dirty="0"/>
              <a:t>positivo che di </a:t>
            </a:r>
            <a:r>
              <a:rPr lang="it-IT" sz="4400" i="1" dirty="0"/>
              <a:t>spread</a:t>
            </a:r>
            <a:r>
              <a:rPr lang="it-IT" sz="4400" dirty="0"/>
              <a:t> negativo, il saggio del ROE aumenterà/diminuirà tanto più quanto più sarà elevato il grado di indebitamento</a:t>
            </a:r>
            <a:r>
              <a:rPr lang="it-IT" sz="4400" dirty="0" smtClean="0"/>
              <a:t>;</a:t>
            </a:r>
          </a:p>
          <a:p>
            <a:pPr lvl="0"/>
            <a:endParaRPr lang="it-IT" sz="4400" dirty="0"/>
          </a:p>
          <a:p>
            <a:pPr lvl="0"/>
            <a:r>
              <a:rPr lang="it-IT" sz="4400" dirty="0"/>
              <a:t>nelle imprese non indebitate, in cui D = 0, il ROE coincide con il RONA al netto dell’imposizione fiscale [ RONA * (1 – t)].</a:t>
            </a:r>
          </a:p>
          <a:p>
            <a:pPr marL="0" indent="0">
              <a:buNone/>
            </a:pPr>
            <a:endParaRPr lang="it-IT" sz="9600" dirty="0"/>
          </a:p>
          <a:p>
            <a:pPr marL="0" indent="0">
              <a:buNone/>
            </a:pPr>
            <a:r>
              <a:rPr lang="it-IT" sz="9600" dirty="0"/>
              <a:t> 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79512" y="-243408"/>
            <a:ext cx="8638728" cy="1766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it-IT" sz="3500" dirty="0">
              <a:solidFill>
                <a:schemeClr val="tx2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265D-4FB2-4C33-95F2-EFED4A1A284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12691D0D-E6C6-4219-A15C-CDD07F0E4B0E}"/>
              </a:ext>
            </a:extLst>
          </p:cNvPr>
          <p:cNvSpPr txBox="1">
            <a:spLocks noChangeArrowheads="1"/>
          </p:cNvSpPr>
          <p:nvPr/>
        </p:nvSpPr>
        <p:spPr>
          <a:xfrm>
            <a:off x="331912" y="44624"/>
            <a:ext cx="8638728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it-IT" sz="3500" b="1" dirty="0" smtClean="0">
                <a:solidFill>
                  <a:schemeClr val="tx2"/>
                </a:solidFill>
              </a:rPr>
              <a:t>segue</a:t>
            </a:r>
            <a:endParaRPr lang="it-IT" sz="3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340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23254"/>
            <a:ext cx="8229600" cy="464204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b="1" dirty="0"/>
              <a:t> </a:t>
            </a:r>
            <a:endParaRPr lang="it-IT" b="1" dirty="0" smtClean="0"/>
          </a:p>
          <a:p>
            <a:pPr marL="0" indent="0">
              <a:buNone/>
            </a:pPr>
            <a:r>
              <a:rPr lang="it-IT" sz="8000" dirty="0" smtClean="0">
                <a:latin typeface="+mj-lt"/>
              </a:rPr>
              <a:t>La teoria della crescita autonomamente sostenibile mette in relazione la redditività (ROE, RONA) con lo sviluppo (espresso dalla variazione dei Net </a:t>
            </a:r>
            <a:r>
              <a:rPr lang="it-IT" sz="8000" dirty="0" err="1" smtClean="0">
                <a:latin typeface="+mj-lt"/>
              </a:rPr>
              <a:t>Assets</a:t>
            </a:r>
            <a:r>
              <a:rPr lang="it-IT" sz="8000" dirty="0" smtClean="0">
                <a:latin typeface="+mj-lt"/>
              </a:rPr>
              <a:t> – </a:t>
            </a:r>
            <a:r>
              <a:rPr lang="it-IT" sz="8000" dirty="0" err="1" smtClean="0">
                <a:latin typeface="+mj-lt"/>
              </a:rPr>
              <a:t>Growth</a:t>
            </a:r>
            <a:r>
              <a:rPr lang="it-IT" sz="8000" dirty="0" smtClean="0">
                <a:latin typeface="+mj-lt"/>
              </a:rPr>
              <a:t> of Net </a:t>
            </a:r>
            <a:r>
              <a:rPr lang="it-IT" sz="8000" dirty="0" err="1" smtClean="0">
                <a:latin typeface="+mj-lt"/>
              </a:rPr>
              <a:t>Assets</a:t>
            </a:r>
            <a:r>
              <a:rPr lang="it-IT" sz="8000" dirty="0" smtClean="0">
                <a:latin typeface="+mj-lt"/>
              </a:rPr>
              <a:t>)</a:t>
            </a:r>
          </a:p>
          <a:p>
            <a:pPr marL="0" indent="0">
              <a:buNone/>
            </a:pPr>
            <a:endParaRPr lang="it-IT" sz="8000" dirty="0">
              <a:latin typeface="+mj-lt"/>
            </a:endParaRPr>
          </a:p>
          <a:p>
            <a:pPr marL="0" indent="0">
              <a:buNone/>
            </a:pPr>
            <a:r>
              <a:rPr lang="it-IT" sz="8000" dirty="0" smtClean="0">
                <a:latin typeface="+mj-lt"/>
              </a:rPr>
              <a:t>G(NA) = ROE (1-d)</a:t>
            </a:r>
          </a:p>
          <a:p>
            <a:pPr marL="0" indent="0">
              <a:buNone/>
            </a:pPr>
            <a:endParaRPr lang="it-IT" sz="8000" dirty="0">
              <a:latin typeface="+mj-lt"/>
            </a:endParaRPr>
          </a:p>
          <a:p>
            <a:pPr marL="0" indent="0">
              <a:buNone/>
            </a:pPr>
            <a:endParaRPr lang="it-IT" sz="8000" dirty="0">
              <a:latin typeface="+mj-lt"/>
            </a:endParaRPr>
          </a:p>
          <a:p>
            <a:pPr marL="0" indent="0">
              <a:buNone/>
            </a:pPr>
            <a:r>
              <a:rPr lang="it-IT" sz="8000" dirty="0" smtClean="0">
                <a:latin typeface="+mj-lt"/>
              </a:rPr>
              <a:t>O, anche:</a:t>
            </a:r>
          </a:p>
          <a:p>
            <a:pPr marL="0" indent="0">
              <a:buNone/>
            </a:pPr>
            <a:endParaRPr lang="it-IT" sz="8000" dirty="0">
              <a:latin typeface="+mj-lt"/>
            </a:endParaRPr>
          </a:p>
          <a:p>
            <a:pPr marL="0" indent="0">
              <a:buNone/>
            </a:pPr>
            <a:r>
              <a:rPr lang="it-IT" sz="8000" dirty="0" smtClean="0">
                <a:latin typeface="+mj-lt"/>
              </a:rPr>
              <a:t>G(NA) = ROE </a:t>
            </a:r>
            <a:r>
              <a:rPr lang="it-IT" sz="8000" dirty="0">
                <a:latin typeface="+mj-lt"/>
              </a:rPr>
              <a:t>(1-t</a:t>
            </a:r>
            <a:r>
              <a:rPr lang="it-IT" sz="8000" dirty="0" smtClean="0">
                <a:latin typeface="+mj-lt"/>
              </a:rPr>
              <a:t>) (1-d) </a:t>
            </a:r>
            <a:r>
              <a:rPr lang="it-IT" sz="8000" dirty="0">
                <a:latin typeface="+mj-lt"/>
              </a:rPr>
              <a:t>= [RONA + (RONA – i ) * D/E] (1-t</a:t>
            </a:r>
            <a:r>
              <a:rPr lang="it-IT" sz="8000" dirty="0" smtClean="0">
                <a:latin typeface="+mj-lt"/>
              </a:rPr>
              <a:t>) (1-d) </a:t>
            </a:r>
          </a:p>
          <a:p>
            <a:pPr marL="0" indent="0">
              <a:buNone/>
            </a:pPr>
            <a:endParaRPr lang="it-IT" sz="8000" dirty="0">
              <a:latin typeface="+mj-lt"/>
            </a:endParaRPr>
          </a:p>
          <a:p>
            <a:pPr marL="0" indent="0">
              <a:buNone/>
            </a:pPr>
            <a:r>
              <a:rPr lang="it-IT" sz="8000" dirty="0">
                <a:latin typeface="+mj-lt"/>
              </a:rPr>
              <a:t>Dove:</a:t>
            </a:r>
          </a:p>
          <a:p>
            <a:pPr marL="0" indent="0">
              <a:buNone/>
            </a:pPr>
            <a:endParaRPr lang="it-IT" sz="8000" dirty="0">
              <a:latin typeface="+mj-lt"/>
            </a:endParaRPr>
          </a:p>
          <a:p>
            <a:pPr marL="0" indent="0">
              <a:buNone/>
            </a:pPr>
            <a:r>
              <a:rPr lang="it-IT" sz="8000" dirty="0">
                <a:latin typeface="+mj-lt"/>
              </a:rPr>
              <a:t>d = percentuale di distribuzione di dividendi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9600" dirty="0" smtClean="0"/>
              <a:t> 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79512" y="-243408"/>
            <a:ext cx="8638728" cy="1766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it-IT" sz="3500" dirty="0">
              <a:solidFill>
                <a:schemeClr val="tx2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265D-4FB2-4C33-95F2-EFED4A1A284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12691D0D-E6C6-4219-A15C-CDD07F0E4B0E}"/>
              </a:ext>
            </a:extLst>
          </p:cNvPr>
          <p:cNvSpPr txBox="1">
            <a:spLocks noChangeArrowheads="1"/>
          </p:cNvSpPr>
          <p:nvPr/>
        </p:nvSpPr>
        <p:spPr>
          <a:xfrm>
            <a:off x="331912" y="620688"/>
            <a:ext cx="8638728" cy="10549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it-IT" sz="3000" b="1" dirty="0" smtClean="0">
                <a:solidFill>
                  <a:schemeClr val="tx2"/>
                </a:solidFill>
              </a:rPr>
              <a:t>La teoria della crescita autonomamente sostenibile</a:t>
            </a:r>
            <a:endParaRPr lang="it-IT" sz="3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603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23254"/>
            <a:ext cx="8229600" cy="4642049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it-IT" b="1" dirty="0"/>
              <a:t> </a:t>
            </a:r>
            <a:endParaRPr lang="it-IT" b="1" dirty="0" smtClean="0"/>
          </a:p>
          <a:p>
            <a:pPr marL="0" indent="0">
              <a:buNone/>
            </a:pPr>
            <a:r>
              <a:rPr lang="it-IT" sz="8000" dirty="0" smtClean="0">
                <a:latin typeface="+mj-lt"/>
              </a:rPr>
              <a:t>La teoria della crescita autonomamente sostenibile poggia su due condizioni limitative:</a:t>
            </a:r>
          </a:p>
          <a:p>
            <a:pPr marL="0" indent="0">
              <a:buNone/>
            </a:pPr>
            <a:endParaRPr lang="it-IT" sz="8000" dirty="0">
              <a:latin typeface="+mj-lt"/>
            </a:endParaRPr>
          </a:p>
          <a:p>
            <a:pPr marL="1371600" indent="-1371600">
              <a:buAutoNum type="alphaLcParenR"/>
            </a:pPr>
            <a:r>
              <a:rPr lang="it-IT" sz="8000" dirty="0" smtClean="0">
                <a:latin typeface="+mj-lt"/>
              </a:rPr>
              <a:t>Impossibilità di ricorso ad aumenti di capitale</a:t>
            </a:r>
          </a:p>
          <a:p>
            <a:pPr marL="1371600" indent="-1371600">
              <a:buAutoNum type="alphaLcParenR"/>
            </a:pPr>
            <a:endParaRPr lang="it-IT" sz="8000" dirty="0">
              <a:latin typeface="+mj-lt"/>
            </a:endParaRPr>
          </a:p>
          <a:p>
            <a:pPr marL="1371600" indent="-1371600">
              <a:buAutoNum type="alphaLcParenR"/>
            </a:pPr>
            <a:r>
              <a:rPr lang="it-IT" sz="8000" dirty="0" smtClean="0">
                <a:latin typeface="+mj-lt"/>
              </a:rPr>
              <a:t>Costanza del rapporto di indebitamento espresso da D/E</a:t>
            </a:r>
          </a:p>
          <a:p>
            <a:pPr marL="0" indent="0">
              <a:buNone/>
            </a:pPr>
            <a:endParaRPr lang="it-IT" sz="8000" dirty="0">
              <a:latin typeface="+mj-lt"/>
            </a:endParaRP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9600" dirty="0" smtClean="0"/>
              <a:t> 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79512" y="-243408"/>
            <a:ext cx="8638728" cy="1766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it-IT" sz="3500" dirty="0">
              <a:solidFill>
                <a:schemeClr val="tx2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265D-4FB2-4C33-95F2-EFED4A1A284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12691D0D-E6C6-4219-A15C-CDD07F0E4B0E}"/>
              </a:ext>
            </a:extLst>
          </p:cNvPr>
          <p:cNvSpPr txBox="1">
            <a:spLocks noChangeArrowheads="1"/>
          </p:cNvSpPr>
          <p:nvPr/>
        </p:nvSpPr>
        <p:spPr>
          <a:xfrm>
            <a:off x="331912" y="620688"/>
            <a:ext cx="8638728" cy="10549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it-IT" sz="3000" b="1" dirty="0" smtClean="0">
                <a:solidFill>
                  <a:schemeClr val="tx2"/>
                </a:solidFill>
              </a:rPr>
              <a:t>segue</a:t>
            </a:r>
            <a:endParaRPr lang="it-IT" sz="3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902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23254"/>
            <a:ext cx="8229600" cy="4642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 </a:t>
            </a:r>
            <a:endParaRPr lang="it-IT" b="1" dirty="0" smtClean="0"/>
          </a:p>
          <a:p>
            <a:pPr marL="0" indent="0">
              <a:buNone/>
            </a:pPr>
            <a:r>
              <a:rPr lang="it-IT" sz="2400" dirty="0" smtClean="0">
                <a:latin typeface="+mj-lt"/>
              </a:rPr>
              <a:t>Qualora possa rimuovere i due vincoli precedenti, la crescita sostenibile si trasformerà come segue:</a:t>
            </a:r>
            <a:endParaRPr lang="it-IT" sz="2400" dirty="0">
              <a:latin typeface="+mj-lt"/>
            </a:endParaRP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2400" dirty="0"/>
              <a:t>G(NA) = ROE (1-t) (1-d) </a:t>
            </a:r>
            <a:r>
              <a:rPr lang="it-IT" sz="2400" dirty="0" smtClean="0"/>
              <a:t>+  </a:t>
            </a:r>
            <a:r>
              <a:rPr lang="it-IT" sz="2400" dirty="0" err="1" smtClean="0"/>
              <a:t>Variaz</a:t>
            </a:r>
            <a:r>
              <a:rPr lang="it-IT" sz="2400" dirty="0" smtClean="0"/>
              <a:t>. E/E + </a:t>
            </a:r>
            <a:r>
              <a:rPr lang="it-IT" sz="2400" dirty="0" err="1" smtClean="0"/>
              <a:t>Variaz</a:t>
            </a:r>
            <a:r>
              <a:rPr lang="it-IT" sz="2400" dirty="0" smtClean="0"/>
              <a:t>. D/(D+E)</a:t>
            </a:r>
            <a:endParaRPr lang="it-IT" sz="2400" dirty="0"/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9600" dirty="0" smtClean="0"/>
              <a:t> 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79512" y="-243408"/>
            <a:ext cx="8638728" cy="1766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it-IT" sz="3500" dirty="0">
              <a:solidFill>
                <a:schemeClr val="tx2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265D-4FB2-4C33-95F2-EFED4A1A284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12691D0D-E6C6-4219-A15C-CDD07F0E4B0E}"/>
              </a:ext>
            </a:extLst>
          </p:cNvPr>
          <p:cNvSpPr txBox="1">
            <a:spLocks noChangeArrowheads="1"/>
          </p:cNvSpPr>
          <p:nvPr/>
        </p:nvSpPr>
        <p:spPr>
          <a:xfrm>
            <a:off x="331912" y="620688"/>
            <a:ext cx="8638728" cy="10549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it-IT" sz="3000" b="1" dirty="0" smtClean="0">
                <a:solidFill>
                  <a:schemeClr val="tx2"/>
                </a:solidFill>
              </a:rPr>
              <a:t>segue</a:t>
            </a:r>
            <a:endParaRPr lang="it-IT" sz="3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043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1839</TotalTime>
  <Words>132</Words>
  <Application>Microsoft Office PowerPoint</Application>
  <PresentationFormat>Presentazione su schermo (4:3)</PresentationFormat>
  <Paragraphs>75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franco</dc:creator>
  <cp:lastModifiedBy>Alessandro Cortesi</cp:lastModifiedBy>
  <cp:revision>116</cp:revision>
  <dcterms:created xsi:type="dcterms:W3CDTF">2016-07-21T05:16:41Z</dcterms:created>
  <dcterms:modified xsi:type="dcterms:W3CDTF">2018-11-07T14:12:29Z</dcterms:modified>
</cp:coreProperties>
</file>