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9" r:id="rId3"/>
    <p:sldId id="261" r:id="rId4"/>
    <p:sldId id="260" r:id="rId5"/>
    <p:sldId id="262" r:id="rId6"/>
    <p:sldId id="266" r:id="rId7"/>
    <p:sldId id="263" r:id="rId8"/>
    <p:sldId id="264" r:id="rId9"/>
    <p:sldId id="267" r:id="rId1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666" y="2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5D769F-F6CD-42A5-AFD6-57FFACBBB103}" type="datetimeFigureOut">
              <a:rPr lang="it-IT" smtClean="0"/>
              <a:pPr/>
              <a:t>15/09/2019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30DAF5-510F-415C-AD0C-9AE227C60375}"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879989-4C4E-471D-828F-9EC19E9F26A9}" type="slidenum">
              <a:rPr lang="it-IT"/>
              <a:pPr/>
              <a:t>1</a:t>
            </a:fld>
            <a:endParaRPr lang="it-IT"/>
          </a:p>
        </p:txBody>
      </p:sp>
      <p:sp>
        <p:nvSpPr>
          <p:cNvPr id="45058" name="Rectangle 2"/>
          <p:cNvSpPr>
            <a:spLocks noGrp="1" noRot="1" noChangeAspect="1" noChangeArrowheads="1" noTextEdit="1"/>
          </p:cNvSpPr>
          <p:nvPr>
            <p:ph type="sldImg"/>
          </p:nvPr>
        </p:nvSpPr>
        <p:spPr>
          <a:xfrm>
            <a:off x="1143000" y="685800"/>
            <a:ext cx="4572000" cy="3429000"/>
          </a:xfrm>
          <a:ln/>
        </p:spPr>
      </p:sp>
      <p:sp>
        <p:nvSpPr>
          <p:cNvPr id="45059" name="Rectangle 3"/>
          <p:cNvSpPr>
            <a:spLocks noGrp="1" noChangeArrowheads="1"/>
          </p:cNvSpPr>
          <p:nvPr>
            <p:ph type="body" idx="1"/>
          </p:nvPr>
        </p:nvSpPr>
        <p:spPr/>
        <p:txBody>
          <a:bodyPr/>
          <a:lstStyle/>
          <a:p>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D30DAF5-510F-415C-AD0C-9AE227C60375}" type="slidenum">
              <a:rPr lang="it-IT" smtClean="0"/>
              <a:pPr/>
              <a:t>2</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D30DAF5-510F-415C-AD0C-9AE227C60375}" type="slidenum">
              <a:rPr lang="it-IT" smtClean="0"/>
              <a:pPr/>
              <a:t>3</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D30DAF5-510F-415C-AD0C-9AE227C60375}" type="slidenum">
              <a:rPr lang="it-IT" smtClean="0"/>
              <a:pPr/>
              <a:t>4</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D30DAF5-510F-415C-AD0C-9AE227C60375}" type="slidenum">
              <a:rPr lang="it-IT" smtClean="0"/>
              <a:pPr/>
              <a:t>5</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D30DAF5-510F-415C-AD0C-9AE227C60375}" type="slidenum">
              <a:rPr lang="it-IT" smtClean="0"/>
              <a:pPr/>
              <a:t>6</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D30DAF5-510F-415C-AD0C-9AE227C60375}" type="slidenum">
              <a:rPr lang="it-IT" smtClean="0"/>
              <a:pPr/>
              <a:t>7</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D30DAF5-510F-415C-AD0C-9AE227C60375}" type="slidenum">
              <a:rPr lang="it-IT" smtClean="0"/>
              <a:pPr/>
              <a:t>8</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D30DAF5-510F-415C-AD0C-9AE227C60375}" type="slidenum">
              <a:rPr lang="it-IT" smtClean="0"/>
              <a:pPr/>
              <a:t>9</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038B821-9AF5-4692-88F8-4081DE94CF0B}" type="datetimeFigureOut">
              <a:rPr lang="it-IT" smtClean="0"/>
              <a:pPr/>
              <a:t>15/09/2019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7F83EA0-2973-4814-9D1D-EB616CBED505}"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038B821-9AF5-4692-88F8-4081DE94CF0B}" type="datetimeFigureOut">
              <a:rPr lang="it-IT" smtClean="0"/>
              <a:pPr/>
              <a:t>15/09/2019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7F83EA0-2973-4814-9D1D-EB616CBED505}"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038B821-9AF5-4692-88F8-4081DE94CF0B}" type="datetimeFigureOut">
              <a:rPr lang="it-IT" smtClean="0"/>
              <a:pPr/>
              <a:t>15/09/2019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7F83EA0-2973-4814-9D1D-EB616CBED505}"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038B821-9AF5-4692-88F8-4081DE94CF0B}" type="datetimeFigureOut">
              <a:rPr lang="it-IT" smtClean="0"/>
              <a:pPr/>
              <a:t>15/09/2019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7F83EA0-2973-4814-9D1D-EB616CBED505}"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6038B821-9AF5-4692-88F8-4081DE94CF0B}" type="datetimeFigureOut">
              <a:rPr lang="it-IT" smtClean="0"/>
              <a:pPr/>
              <a:t>15/09/2019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7F83EA0-2973-4814-9D1D-EB616CBED505}"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038B821-9AF5-4692-88F8-4081DE94CF0B}" type="datetimeFigureOut">
              <a:rPr lang="it-IT" smtClean="0"/>
              <a:pPr/>
              <a:t>15/09/2019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7F83EA0-2973-4814-9D1D-EB616CBED505}"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038B821-9AF5-4692-88F8-4081DE94CF0B}" type="datetimeFigureOut">
              <a:rPr lang="it-IT" smtClean="0"/>
              <a:pPr/>
              <a:t>15/09/2019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7F83EA0-2973-4814-9D1D-EB616CBED505}"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038B821-9AF5-4692-88F8-4081DE94CF0B}" type="datetimeFigureOut">
              <a:rPr lang="it-IT" smtClean="0"/>
              <a:pPr/>
              <a:t>15/09/2019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7F83EA0-2973-4814-9D1D-EB616CBED505}"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038B821-9AF5-4692-88F8-4081DE94CF0B}" type="datetimeFigureOut">
              <a:rPr lang="it-IT" smtClean="0"/>
              <a:pPr/>
              <a:t>15/09/2019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7F83EA0-2973-4814-9D1D-EB616CBED505}"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038B821-9AF5-4692-88F8-4081DE94CF0B}" type="datetimeFigureOut">
              <a:rPr lang="it-IT" smtClean="0"/>
              <a:pPr/>
              <a:t>15/09/2019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7F83EA0-2973-4814-9D1D-EB616CBED505}"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038B821-9AF5-4692-88F8-4081DE94CF0B}" type="datetimeFigureOut">
              <a:rPr lang="it-IT" smtClean="0"/>
              <a:pPr/>
              <a:t>15/09/2019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7F83EA0-2973-4814-9D1D-EB616CBED505}"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38B821-9AF5-4692-88F8-4081DE94CF0B}" type="datetimeFigureOut">
              <a:rPr lang="it-IT" smtClean="0"/>
              <a:pPr/>
              <a:t>15/09/2019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F83EA0-2973-4814-9D1D-EB616CBED505}"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Inbound_marketin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785786" y="4286256"/>
            <a:ext cx="8072494" cy="2277547"/>
          </a:xfrm>
          <a:prstGeom prst="rect">
            <a:avLst/>
          </a:prstGeom>
          <a:noFill/>
          <a:ln w="9525">
            <a:noFill/>
            <a:miter lim="800000"/>
            <a:headEnd/>
            <a:tailEnd/>
          </a:ln>
          <a:effectLst/>
        </p:spPr>
        <p:txBody>
          <a:bodyPr wrap="square">
            <a:spAutoFit/>
          </a:bodyPr>
          <a:lstStyle/>
          <a:p>
            <a:pPr algn="ctr">
              <a:lnSpc>
                <a:spcPct val="50000"/>
              </a:lnSpc>
              <a:spcBef>
                <a:spcPct val="50000"/>
              </a:spcBef>
            </a:pPr>
            <a:r>
              <a:rPr lang="it-IT" sz="3200" b="1" dirty="0" err="1" smtClean="0">
                <a:solidFill>
                  <a:schemeClr val="accent6">
                    <a:lumMod val="75000"/>
                  </a:schemeClr>
                </a:solidFill>
                <a:latin typeface="Verdana" pitchFamily="34" charset="0"/>
              </a:rPr>
              <a:t>Digital</a:t>
            </a:r>
            <a:r>
              <a:rPr lang="it-IT" sz="3200" b="1" dirty="0" smtClean="0">
                <a:solidFill>
                  <a:schemeClr val="accent6">
                    <a:lumMod val="75000"/>
                  </a:schemeClr>
                </a:solidFill>
                <a:latin typeface="Verdana" pitchFamily="34" charset="0"/>
              </a:rPr>
              <a:t> &amp; Mobile Marketing</a:t>
            </a:r>
            <a:endParaRPr lang="it-IT" sz="2000" b="1" dirty="0" smtClean="0">
              <a:solidFill>
                <a:schemeClr val="accent6">
                  <a:lumMod val="75000"/>
                </a:schemeClr>
              </a:solidFill>
              <a:latin typeface="Verdana" pitchFamily="34" charset="0"/>
            </a:endParaRPr>
          </a:p>
          <a:p>
            <a:pPr algn="ctr">
              <a:lnSpc>
                <a:spcPct val="50000"/>
              </a:lnSpc>
              <a:spcBef>
                <a:spcPct val="50000"/>
              </a:spcBef>
            </a:pPr>
            <a:endParaRPr lang="it-IT" b="1" dirty="0" smtClean="0">
              <a:solidFill>
                <a:schemeClr val="accent6">
                  <a:lumMod val="75000"/>
                </a:schemeClr>
              </a:solidFill>
              <a:latin typeface="Verdana" pitchFamily="34" charset="0"/>
            </a:endParaRPr>
          </a:p>
          <a:p>
            <a:pPr algn="ctr">
              <a:lnSpc>
                <a:spcPct val="50000"/>
              </a:lnSpc>
              <a:spcBef>
                <a:spcPct val="50000"/>
              </a:spcBef>
            </a:pPr>
            <a:endParaRPr lang="it-IT" b="1" dirty="0">
              <a:solidFill>
                <a:schemeClr val="accent6">
                  <a:lumMod val="75000"/>
                </a:schemeClr>
              </a:solidFill>
              <a:latin typeface="Verdana" pitchFamily="34" charset="0"/>
            </a:endParaRPr>
          </a:p>
          <a:p>
            <a:pPr algn="ctr">
              <a:lnSpc>
                <a:spcPct val="50000"/>
              </a:lnSpc>
              <a:spcBef>
                <a:spcPct val="50000"/>
              </a:spcBef>
            </a:pPr>
            <a:r>
              <a:rPr lang="it-IT" b="1" dirty="0" smtClean="0">
                <a:solidFill>
                  <a:schemeClr val="accent6">
                    <a:lumMod val="75000"/>
                  </a:schemeClr>
                </a:solidFill>
                <a:latin typeface="Verdana" pitchFamily="34" charset="0"/>
              </a:rPr>
              <a:t>INTRODUZIONE AL CORSO</a:t>
            </a:r>
          </a:p>
          <a:p>
            <a:pPr algn="ctr">
              <a:lnSpc>
                <a:spcPct val="50000"/>
              </a:lnSpc>
              <a:spcBef>
                <a:spcPct val="50000"/>
              </a:spcBef>
            </a:pPr>
            <a:r>
              <a:rPr lang="it-IT" b="1" dirty="0" smtClean="0">
                <a:solidFill>
                  <a:schemeClr val="accent6">
                    <a:lumMod val="75000"/>
                  </a:schemeClr>
                </a:solidFill>
                <a:latin typeface="Verdana" pitchFamily="34" charset="0"/>
              </a:rPr>
              <a:t>Prof. Carolina </a:t>
            </a:r>
            <a:r>
              <a:rPr lang="it-IT" b="1" dirty="0" err="1" smtClean="0">
                <a:solidFill>
                  <a:schemeClr val="accent6">
                    <a:lumMod val="75000"/>
                  </a:schemeClr>
                </a:solidFill>
                <a:latin typeface="Verdana" pitchFamily="34" charset="0"/>
              </a:rPr>
              <a:t>Guerini</a:t>
            </a:r>
            <a:endParaRPr lang="it-IT" b="1" dirty="0" smtClean="0">
              <a:solidFill>
                <a:schemeClr val="accent6">
                  <a:lumMod val="75000"/>
                </a:schemeClr>
              </a:solidFill>
              <a:latin typeface="Verdana" pitchFamily="34" charset="0"/>
            </a:endParaRPr>
          </a:p>
          <a:p>
            <a:pPr algn="ctr">
              <a:lnSpc>
                <a:spcPct val="50000"/>
              </a:lnSpc>
              <a:spcBef>
                <a:spcPct val="50000"/>
              </a:spcBef>
            </a:pPr>
            <a:r>
              <a:rPr lang="it-IT" sz="2000" i="1" dirty="0" smtClean="0">
                <a:solidFill>
                  <a:schemeClr val="accent6">
                    <a:lumMod val="75000"/>
                  </a:schemeClr>
                </a:solidFill>
                <a:latin typeface="Verdana" pitchFamily="34" charset="0"/>
              </a:rPr>
              <a:t>cguerini@liuc.it</a:t>
            </a:r>
          </a:p>
          <a:p>
            <a:pPr algn="ctr">
              <a:lnSpc>
                <a:spcPct val="50000"/>
              </a:lnSpc>
              <a:spcBef>
                <a:spcPct val="50000"/>
              </a:spcBef>
            </a:pPr>
            <a:endParaRPr lang="it-IT" sz="1400" b="1" dirty="0" smtClean="0">
              <a:solidFill>
                <a:schemeClr val="tx1">
                  <a:lumMod val="50000"/>
                  <a:lumOff val="50000"/>
                </a:schemeClr>
              </a:solidFill>
              <a:latin typeface="Verdana" pitchFamily="34" charset="0"/>
            </a:endParaRPr>
          </a:p>
          <a:p>
            <a:pPr algn="r">
              <a:lnSpc>
                <a:spcPct val="50000"/>
              </a:lnSpc>
              <a:spcBef>
                <a:spcPct val="50000"/>
              </a:spcBef>
            </a:pPr>
            <a:endParaRPr lang="it-IT" sz="1000" i="1" dirty="0" smtClean="0">
              <a:solidFill>
                <a:schemeClr val="tx1">
                  <a:lumMod val="50000"/>
                  <a:lumOff val="50000"/>
                </a:schemeClr>
              </a:solidFill>
              <a:latin typeface="Verdana" pitchFamily="34" charset="0"/>
            </a:endParaRPr>
          </a:p>
          <a:p>
            <a:pPr algn="r">
              <a:lnSpc>
                <a:spcPct val="50000"/>
              </a:lnSpc>
              <a:spcBef>
                <a:spcPct val="50000"/>
              </a:spcBef>
            </a:pPr>
            <a:endParaRPr lang="it-IT" sz="1000" i="1" dirty="0" smtClean="0">
              <a:solidFill>
                <a:schemeClr val="tx1">
                  <a:lumMod val="50000"/>
                  <a:lumOff val="50000"/>
                </a:schemeClr>
              </a:solidFill>
              <a:latin typeface="Verdana" pitchFamily="34" charset="0"/>
            </a:endParaRPr>
          </a:p>
        </p:txBody>
      </p:sp>
      <p:sp>
        <p:nvSpPr>
          <p:cNvPr id="4" name="Text Box 17"/>
          <p:cNvSpPr txBox="1">
            <a:spLocks noChangeArrowheads="1"/>
          </p:cNvSpPr>
          <p:nvPr/>
        </p:nvSpPr>
        <p:spPr bwMode="auto">
          <a:xfrm rot="16200000">
            <a:off x="-3138487" y="3140075"/>
            <a:ext cx="6856412" cy="579438"/>
          </a:xfrm>
          <a:prstGeom prst="rect">
            <a:avLst/>
          </a:prstGeom>
          <a:solidFill>
            <a:schemeClr val="bg2">
              <a:lumMod val="60000"/>
              <a:lumOff val="40000"/>
            </a:schemeClr>
          </a:solidFill>
          <a:ln w="9525">
            <a:solidFill>
              <a:schemeClr val="bg2"/>
            </a:solidFill>
            <a:miter lim="800000"/>
            <a:headEnd/>
            <a:tailEnd/>
          </a:ln>
        </p:spPr>
        <p:txBody>
          <a:bodyPr>
            <a:spAutoFit/>
          </a:bodyPr>
          <a:lstStyle/>
          <a:p>
            <a:pPr>
              <a:spcBef>
                <a:spcPct val="50000"/>
              </a:spcBef>
              <a:defRPr/>
            </a:pPr>
            <a:r>
              <a:rPr lang="it-IT" sz="3200" b="1" dirty="0">
                <a:solidFill>
                  <a:schemeClr val="bg1"/>
                </a:solidFill>
              </a:rPr>
              <a:t>UNIVERSITA</a:t>
            </a:r>
            <a:r>
              <a:rPr lang="it-IT" sz="3200" b="1" dirty="0">
                <a:solidFill>
                  <a:schemeClr val="bg2"/>
                </a:solidFill>
              </a:rPr>
              <a:t>’ </a:t>
            </a:r>
            <a:r>
              <a:rPr lang="it-IT" sz="3200" b="1" dirty="0">
                <a:solidFill>
                  <a:schemeClr val="bg1"/>
                </a:solidFill>
              </a:rPr>
              <a:t>CATTANEO - </a:t>
            </a:r>
            <a:r>
              <a:rPr lang="it-IT" sz="3200" dirty="0">
                <a:solidFill>
                  <a:schemeClr val="bg1"/>
                </a:solidFill>
              </a:rPr>
              <a:t>LIUC</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smtClean="0"/>
              <a:t>Digital</a:t>
            </a:r>
            <a:r>
              <a:rPr lang="it-IT" dirty="0" smtClean="0"/>
              <a:t> Marketing -  La definizione</a:t>
            </a:r>
            <a:br>
              <a:rPr lang="it-IT" dirty="0" smtClean="0"/>
            </a:br>
            <a:endParaRPr lang="it-IT" dirty="0"/>
          </a:p>
        </p:txBody>
      </p:sp>
      <p:sp>
        <p:nvSpPr>
          <p:cNvPr id="3" name="Segnaposto contenuto 2"/>
          <p:cNvSpPr>
            <a:spLocks noGrp="1"/>
          </p:cNvSpPr>
          <p:nvPr>
            <p:ph idx="1"/>
          </p:nvPr>
        </p:nvSpPr>
        <p:spPr>
          <a:xfrm>
            <a:off x="755576" y="1639341"/>
            <a:ext cx="7931224" cy="4525963"/>
          </a:xfrm>
        </p:spPr>
        <p:txBody>
          <a:bodyPr/>
          <a:lstStyle/>
          <a:p>
            <a:r>
              <a:rPr lang="en-US" b="1" dirty="0" smtClean="0"/>
              <a:t>Il digital </a:t>
            </a:r>
            <a:r>
              <a:rPr lang="en-US" b="1" dirty="0"/>
              <a:t>marketing</a:t>
            </a:r>
            <a:r>
              <a:rPr lang="en-US" dirty="0"/>
              <a:t> </a:t>
            </a:r>
            <a:r>
              <a:rPr lang="en-US" dirty="0" smtClean="0"/>
              <a:t> </a:t>
            </a:r>
            <a:r>
              <a:rPr lang="en-US" dirty="0" err="1" smtClean="0"/>
              <a:t>può</a:t>
            </a:r>
            <a:r>
              <a:rPr lang="en-US" dirty="0" smtClean="0"/>
              <a:t> </a:t>
            </a:r>
            <a:r>
              <a:rPr lang="en-US" dirty="0" err="1" smtClean="0"/>
              <a:t>essere</a:t>
            </a:r>
            <a:r>
              <a:rPr lang="en-US" dirty="0" smtClean="0"/>
              <a:t> </a:t>
            </a:r>
            <a:r>
              <a:rPr lang="en-US" dirty="0" err="1" smtClean="0"/>
              <a:t>definito</a:t>
            </a:r>
            <a:r>
              <a:rPr lang="en-US" dirty="0" smtClean="0"/>
              <a:t> come </a:t>
            </a:r>
            <a:r>
              <a:rPr lang="en-US" dirty="0" err="1" smtClean="0"/>
              <a:t>una</a:t>
            </a:r>
            <a:r>
              <a:rPr lang="en-US" dirty="0" smtClean="0"/>
              <a:t>  </a:t>
            </a:r>
            <a:r>
              <a:rPr lang="en-US" dirty="0" err="1" smtClean="0"/>
              <a:t>categoria</a:t>
            </a:r>
            <a:r>
              <a:rPr lang="en-US" dirty="0" smtClean="0"/>
              <a:t>  </a:t>
            </a:r>
            <a:r>
              <a:rPr lang="en-US" dirty="0" err="1" smtClean="0"/>
              <a:t>di</a:t>
            </a:r>
            <a:r>
              <a:rPr lang="en-US" dirty="0" smtClean="0"/>
              <a:t> </a:t>
            </a:r>
            <a:r>
              <a:rPr lang="en-US" dirty="0"/>
              <a:t>marketing </a:t>
            </a:r>
            <a:r>
              <a:rPr lang="en-US" dirty="0" err="1" smtClean="0"/>
              <a:t>che</a:t>
            </a:r>
            <a:r>
              <a:rPr lang="en-US" dirty="0" smtClean="0"/>
              <a:t> </a:t>
            </a:r>
            <a:r>
              <a:rPr lang="en-US" dirty="0" err="1" smtClean="0"/>
              <a:t>si</a:t>
            </a:r>
            <a:r>
              <a:rPr lang="en-US" dirty="0" smtClean="0"/>
              <a:t> </a:t>
            </a:r>
            <a:r>
              <a:rPr lang="en-US" dirty="0" err="1" smtClean="0"/>
              <a:t>avvale</a:t>
            </a:r>
            <a:r>
              <a:rPr lang="en-US" dirty="0" smtClean="0"/>
              <a:t> </a:t>
            </a:r>
            <a:r>
              <a:rPr lang="en-US" dirty="0" err="1" smtClean="0"/>
              <a:t>della</a:t>
            </a:r>
            <a:r>
              <a:rPr lang="en-US" dirty="0" smtClean="0"/>
              <a:t> </a:t>
            </a:r>
            <a:r>
              <a:rPr lang="en-US" dirty="0" err="1" smtClean="0"/>
              <a:t>tecnologia</a:t>
            </a:r>
            <a:r>
              <a:rPr lang="en-US" dirty="0" smtClean="0"/>
              <a:t> </a:t>
            </a:r>
            <a:r>
              <a:rPr lang="en-US" dirty="0" err="1" smtClean="0"/>
              <a:t>digitale</a:t>
            </a:r>
            <a:r>
              <a:rPr lang="en-US" dirty="0" smtClean="0"/>
              <a:t> per </a:t>
            </a:r>
            <a:r>
              <a:rPr lang="en-US" dirty="0" err="1" smtClean="0"/>
              <a:t>promuovere</a:t>
            </a:r>
            <a:r>
              <a:rPr lang="en-US" dirty="0" smtClean="0"/>
              <a:t> e </a:t>
            </a:r>
            <a:r>
              <a:rPr lang="en-US" dirty="0" err="1" smtClean="0"/>
              <a:t>vendere</a:t>
            </a:r>
            <a:r>
              <a:rPr lang="en-US" dirty="0" smtClean="0"/>
              <a:t> I </a:t>
            </a:r>
            <a:r>
              <a:rPr lang="en-US" dirty="0" err="1" smtClean="0"/>
              <a:t>prodotti</a:t>
            </a:r>
            <a:endParaRPr lang="en-US" dirty="0" smtClean="0"/>
          </a:p>
          <a:p>
            <a:r>
              <a:rPr lang="en-US" dirty="0" smtClean="0"/>
              <a:t>In </a:t>
            </a:r>
            <a:r>
              <a:rPr lang="en-US" dirty="0" err="1" smtClean="0"/>
              <a:t>questo</a:t>
            </a:r>
            <a:r>
              <a:rPr lang="en-US" dirty="0" smtClean="0"/>
              <a:t> </a:t>
            </a:r>
            <a:r>
              <a:rPr lang="en-US" dirty="0" err="1" smtClean="0"/>
              <a:t>senso</a:t>
            </a:r>
            <a:r>
              <a:rPr lang="en-US" dirty="0" smtClean="0"/>
              <a:t> </a:t>
            </a:r>
            <a:r>
              <a:rPr lang="en-US" dirty="0" err="1" smtClean="0"/>
              <a:t>comprende</a:t>
            </a:r>
            <a:r>
              <a:rPr lang="en-US" dirty="0" smtClean="0"/>
              <a:t> </a:t>
            </a:r>
            <a:r>
              <a:rPr lang="en-US" dirty="0" err="1" smtClean="0"/>
              <a:t>ovviamente</a:t>
            </a:r>
            <a:r>
              <a:rPr lang="en-US" dirty="0" smtClean="0"/>
              <a:t> </a:t>
            </a:r>
            <a:r>
              <a:rPr lang="en-US" dirty="0" err="1" smtClean="0"/>
              <a:t>il</a:t>
            </a:r>
            <a:r>
              <a:rPr lang="en-US" dirty="0" smtClean="0"/>
              <a:t> </a:t>
            </a:r>
            <a:r>
              <a:rPr lang="en-US" b="1" dirty="0" smtClean="0"/>
              <a:t>mobile marketing</a:t>
            </a:r>
          </a:p>
        </p:txBody>
      </p:sp>
      <p:sp>
        <p:nvSpPr>
          <p:cNvPr id="4" name="Text Box 17"/>
          <p:cNvSpPr txBox="1">
            <a:spLocks noChangeArrowheads="1"/>
          </p:cNvSpPr>
          <p:nvPr/>
        </p:nvSpPr>
        <p:spPr bwMode="auto">
          <a:xfrm rot="16200000">
            <a:off x="-3138487" y="3140075"/>
            <a:ext cx="6856412" cy="579438"/>
          </a:xfrm>
          <a:prstGeom prst="rect">
            <a:avLst/>
          </a:prstGeom>
          <a:solidFill>
            <a:schemeClr val="bg2">
              <a:lumMod val="60000"/>
              <a:lumOff val="40000"/>
            </a:schemeClr>
          </a:solidFill>
          <a:ln w="9525">
            <a:solidFill>
              <a:schemeClr val="bg2"/>
            </a:solidFill>
            <a:miter lim="800000"/>
            <a:headEnd/>
            <a:tailEnd/>
          </a:ln>
        </p:spPr>
        <p:txBody>
          <a:bodyPr>
            <a:spAutoFit/>
          </a:bodyPr>
          <a:lstStyle/>
          <a:p>
            <a:pPr>
              <a:spcBef>
                <a:spcPct val="50000"/>
              </a:spcBef>
              <a:defRPr/>
            </a:pPr>
            <a:r>
              <a:rPr lang="it-IT" sz="3200" b="1" dirty="0">
                <a:solidFill>
                  <a:schemeClr val="bg1"/>
                </a:solidFill>
              </a:rPr>
              <a:t>UNIVERSITA</a:t>
            </a:r>
            <a:r>
              <a:rPr lang="it-IT" sz="3200" b="1" dirty="0">
                <a:solidFill>
                  <a:schemeClr val="bg2"/>
                </a:solidFill>
              </a:rPr>
              <a:t>’ </a:t>
            </a:r>
            <a:r>
              <a:rPr lang="it-IT" sz="3200" b="1" dirty="0">
                <a:solidFill>
                  <a:schemeClr val="bg1"/>
                </a:solidFill>
              </a:rPr>
              <a:t>CATTANEO - </a:t>
            </a:r>
            <a:r>
              <a:rPr lang="it-IT" sz="3200" dirty="0">
                <a:solidFill>
                  <a:schemeClr val="bg1"/>
                </a:solidFill>
              </a:rPr>
              <a:t>LIUC</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88640"/>
            <a:ext cx="8229600" cy="1143000"/>
          </a:xfrm>
        </p:spPr>
        <p:txBody>
          <a:bodyPr>
            <a:normAutofit/>
          </a:bodyPr>
          <a:lstStyle/>
          <a:p>
            <a:r>
              <a:rPr lang="it-IT" dirty="0" err="1" smtClean="0"/>
              <a:t>…altre</a:t>
            </a:r>
            <a:r>
              <a:rPr lang="it-IT" dirty="0" smtClean="0"/>
              <a:t> definizioni </a:t>
            </a:r>
            <a:endParaRPr lang="it-IT" dirty="0"/>
          </a:p>
        </p:txBody>
      </p:sp>
      <p:sp>
        <p:nvSpPr>
          <p:cNvPr id="3" name="Segnaposto contenuto 2"/>
          <p:cNvSpPr>
            <a:spLocks noGrp="1"/>
          </p:cNvSpPr>
          <p:nvPr>
            <p:ph idx="1"/>
          </p:nvPr>
        </p:nvSpPr>
        <p:spPr>
          <a:xfrm>
            <a:off x="700118" y="1600200"/>
            <a:ext cx="8229600" cy="4525963"/>
          </a:xfrm>
        </p:spPr>
        <p:txBody>
          <a:bodyPr>
            <a:noAutofit/>
          </a:bodyPr>
          <a:lstStyle/>
          <a:p>
            <a:pPr lvl="0"/>
            <a:r>
              <a:rPr lang="en-US" sz="2400" b="1" dirty="0">
                <a:latin typeface="Arial" pitchFamily="34" charset="0"/>
                <a:cs typeface="Arial" pitchFamily="34" charset="0"/>
              </a:rPr>
              <a:t>Real-time marketing</a:t>
            </a:r>
            <a:r>
              <a:rPr lang="en-US" sz="1600" dirty="0">
                <a:latin typeface="Arial" pitchFamily="34" charset="0"/>
                <a:cs typeface="Arial" pitchFamily="34" charset="0"/>
              </a:rPr>
              <a:t> </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oggi</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il</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consumatore</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può</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essere</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raggiunto</a:t>
            </a:r>
            <a:r>
              <a:rPr lang="en-US" sz="1600" dirty="0" smtClean="0">
                <a:latin typeface="Arial" pitchFamily="34" charset="0"/>
                <a:cs typeface="Arial" pitchFamily="34" charset="0"/>
              </a:rPr>
              <a:t>  in </a:t>
            </a:r>
            <a:r>
              <a:rPr lang="en-US" sz="1600" dirty="0" err="1" smtClean="0">
                <a:latin typeface="Arial" pitchFamily="34" charset="0"/>
                <a:cs typeface="Arial" pitchFamily="34" charset="0"/>
              </a:rPr>
              <a:t>ogni</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momento</a:t>
            </a:r>
            <a:r>
              <a:rPr lang="en-US" sz="1600" dirty="0" smtClean="0">
                <a:latin typeface="Arial" pitchFamily="34" charset="0"/>
                <a:cs typeface="Arial" pitchFamily="34" charset="0"/>
              </a:rPr>
              <a:t> ( </a:t>
            </a:r>
            <a:r>
              <a:rPr lang="en-US" sz="1600" dirty="0">
                <a:latin typeface="Arial" pitchFamily="34" charset="0"/>
                <a:cs typeface="Arial" pitchFamily="34" charset="0"/>
              </a:rPr>
              <a:t>"</a:t>
            </a:r>
            <a:r>
              <a:rPr lang="en-US" sz="1600" b="1" dirty="0" smtClean="0">
                <a:latin typeface="Arial" pitchFamily="34" charset="0"/>
                <a:cs typeface="Arial" pitchFamily="34" charset="0"/>
              </a:rPr>
              <a:t>on-the-fly</a:t>
            </a:r>
            <a:r>
              <a:rPr lang="en-US" sz="1600" dirty="0" smtClean="0">
                <a:latin typeface="Arial" pitchFamily="34" charset="0"/>
                <a:cs typeface="Arial" pitchFamily="34" charset="0"/>
              </a:rPr>
              <a:t>“) e in </a:t>
            </a:r>
            <a:r>
              <a:rPr lang="en-US" sz="1600" dirty="0" err="1" smtClean="0">
                <a:latin typeface="Arial" pitchFamily="34" charset="0"/>
                <a:cs typeface="Arial" pitchFamily="34" charset="0"/>
              </a:rPr>
              <a:t>ogni</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luogo</a:t>
            </a:r>
            <a:endParaRPr lang="en-US" sz="1600" dirty="0" smtClean="0">
              <a:latin typeface="Arial" pitchFamily="34" charset="0"/>
              <a:cs typeface="Arial" pitchFamily="34" charset="0"/>
            </a:endParaRPr>
          </a:p>
          <a:p>
            <a:pPr lvl="0"/>
            <a:endParaRPr lang="en-US" sz="1600" b="1" dirty="0" smtClean="0">
              <a:latin typeface="Arial" pitchFamily="34" charset="0"/>
              <a:cs typeface="Arial" pitchFamily="34" charset="0"/>
            </a:endParaRPr>
          </a:p>
          <a:p>
            <a:pPr lvl="0"/>
            <a:r>
              <a:rPr lang="en-US" sz="2400" b="1" dirty="0" smtClean="0">
                <a:latin typeface="Arial" pitchFamily="34" charset="0"/>
                <a:cs typeface="Arial" pitchFamily="34" charset="0"/>
              </a:rPr>
              <a:t>Inbound marketing</a:t>
            </a:r>
            <a:r>
              <a:rPr lang="en-US" sz="1600" dirty="0" smtClean="0">
                <a:latin typeface="Arial" pitchFamily="34" charset="0"/>
                <a:cs typeface="Arial" pitchFamily="34" charset="0"/>
              </a:rPr>
              <a:t>: la </a:t>
            </a:r>
            <a:r>
              <a:rPr lang="en-US" sz="1600" dirty="0" err="1" smtClean="0">
                <a:latin typeface="Arial" pitchFamily="34" charset="0"/>
                <a:cs typeface="Arial" pitchFamily="34" charset="0"/>
              </a:rPr>
              <a:t>promozione</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attraverso</a:t>
            </a:r>
            <a:r>
              <a:rPr lang="en-US" sz="1600" dirty="0" smtClean="0">
                <a:latin typeface="Arial" pitchFamily="34" charset="0"/>
                <a:cs typeface="Arial" pitchFamily="34" charset="0"/>
              </a:rPr>
              <a:t>:</a:t>
            </a:r>
          </a:p>
          <a:p>
            <a:pPr lvl="0"/>
            <a:r>
              <a:rPr lang="en-US" sz="1600" dirty="0" smtClean="0">
                <a:latin typeface="Arial" pitchFamily="34" charset="0"/>
                <a:cs typeface="Arial" pitchFamily="34" charset="0"/>
              </a:rPr>
              <a:t> blog,</a:t>
            </a:r>
          </a:p>
          <a:p>
            <a:pPr lvl="0"/>
            <a:r>
              <a:rPr lang="en-US" sz="1600" dirty="0" smtClean="0">
                <a:latin typeface="Arial" pitchFamily="34" charset="0"/>
                <a:cs typeface="Arial" pitchFamily="34" charset="0"/>
              </a:rPr>
              <a:t>video, </a:t>
            </a:r>
          </a:p>
          <a:p>
            <a:pPr lvl="0"/>
            <a:r>
              <a:rPr lang="en-US" sz="1600" dirty="0" err="1" smtClean="0">
                <a:latin typeface="Arial" pitchFamily="34" charset="0"/>
                <a:cs typeface="Arial" pitchFamily="34" charset="0"/>
              </a:rPr>
              <a:t>eBoook</a:t>
            </a:r>
            <a:r>
              <a:rPr lang="en-US" sz="1600" dirty="0" smtClean="0">
                <a:latin typeface="Arial" pitchFamily="34" charset="0"/>
                <a:cs typeface="Arial" pitchFamily="34" charset="0"/>
              </a:rPr>
              <a:t>, </a:t>
            </a:r>
          </a:p>
          <a:p>
            <a:pPr lvl="0"/>
            <a:r>
              <a:rPr lang="en-US" sz="1600" dirty="0" smtClean="0">
                <a:latin typeface="Arial" pitchFamily="34" charset="0"/>
                <a:cs typeface="Arial" pitchFamily="34" charset="0"/>
              </a:rPr>
              <a:t>e-newsletter, </a:t>
            </a:r>
          </a:p>
          <a:p>
            <a:pPr lvl="0"/>
            <a:r>
              <a:rPr lang="en-US" sz="1600" dirty="0" smtClean="0">
                <a:latin typeface="Arial" pitchFamily="34" charset="0"/>
                <a:cs typeface="Arial" pitchFamily="34" charset="0"/>
              </a:rPr>
              <a:t>SEO /search engine optimization</a:t>
            </a:r>
          </a:p>
          <a:p>
            <a:pPr lvl="0">
              <a:buNone/>
            </a:pPr>
            <a:endParaRPr lang="en-US" sz="1600" dirty="0" smtClean="0">
              <a:latin typeface="Arial" pitchFamily="34" charset="0"/>
              <a:cs typeface="Arial" pitchFamily="34" charset="0"/>
            </a:endParaRPr>
          </a:p>
          <a:p>
            <a:pPr lvl="0">
              <a:buNone/>
            </a:pPr>
            <a:r>
              <a:rPr lang="en-US" sz="1600" dirty="0" smtClean="0">
                <a:latin typeface="Arial" pitchFamily="34" charset="0"/>
                <a:cs typeface="Arial" pitchFamily="34" charset="0"/>
              </a:rPr>
              <a:t>ma </a:t>
            </a:r>
            <a:r>
              <a:rPr lang="en-US" sz="1600" dirty="0" err="1" smtClean="0">
                <a:latin typeface="Arial" pitchFamily="34" charset="0"/>
                <a:cs typeface="Arial" pitchFamily="34" charset="0"/>
              </a:rPr>
              <a:t>anche</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attraverso</a:t>
            </a:r>
            <a:r>
              <a:rPr lang="en-US" sz="1600" dirty="0" smtClean="0">
                <a:latin typeface="Arial" pitchFamily="34" charset="0"/>
                <a:cs typeface="Arial" pitchFamily="34" charset="0"/>
              </a:rPr>
              <a:t>:</a:t>
            </a:r>
          </a:p>
          <a:p>
            <a:pPr lvl="0"/>
            <a:r>
              <a:rPr lang="en-US" sz="1600" b="1" dirty="0" smtClean="0">
                <a:latin typeface="Arial" pitchFamily="34" charset="0"/>
                <a:cs typeface="Arial" pitchFamily="34" charset="0"/>
              </a:rPr>
              <a:t>Social media marketing</a:t>
            </a:r>
          </a:p>
          <a:p>
            <a:pPr lvl="0">
              <a:buNone/>
            </a:pPr>
            <a:endParaRPr lang="en-US" sz="1600" dirty="0" smtClean="0">
              <a:latin typeface="Arial" pitchFamily="34" charset="0"/>
              <a:cs typeface="Arial" pitchFamily="34" charset="0"/>
            </a:endParaRPr>
          </a:p>
          <a:p>
            <a:pPr lvl="0">
              <a:buNone/>
            </a:pPr>
            <a:r>
              <a:rPr lang="en-US" sz="1600" dirty="0" smtClean="0">
                <a:latin typeface="Arial" pitchFamily="34" charset="0"/>
                <a:cs typeface="Arial" pitchFamily="34" charset="0"/>
              </a:rPr>
              <a:t>e  </a:t>
            </a:r>
            <a:r>
              <a:rPr lang="en-US" sz="1600" dirty="0" err="1" smtClean="0">
                <a:latin typeface="Arial" pitchFamily="34" charset="0"/>
                <a:cs typeface="Arial" pitchFamily="34" charset="0"/>
              </a:rPr>
              <a:t>altre</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forme</a:t>
            </a:r>
            <a:r>
              <a:rPr lang="en-US" sz="1600" dirty="0" smtClean="0">
                <a:latin typeface="Arial" pitchFamily="34" charset="0"/>
                <a:cs typeface="Arial" pitchFamily="34" charset="0"/>
              </a:rPr>
              <a:t> di :</a:t>
            </a:r>
          </a:p>
          <a:p>
            <a:pPr lvl="0"/>
            <a:r>
              <a:rPr lang="en-US" sz="1600" b="1" dirty="0" smtClean="0">
                <a:latin typeface="Arial" pitchFamily="34" charset="0"/>
                <a:cs typeface="Arial" pitchFamily="34" charset="0"/>
              </a:rPr>
              <a:t>Content Marketing</a:t>
            </a:r>
          </a:p>
          <a:p>
            <a:pPr lvl="0">
              <a:buNone/>
            </a:pPr>
            <a:r>
              <a:rPr lang="en-US" sz="1600" dirty="0" err="1" smtClean="0">
                <a:latin typeface="Arial" pitchFamily="34" charset="0"/>
                <a:cs typeface="Arial" pitchFamily="34" charset="0"/>
              </a:rPr>
              <a:t>fanno</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sì</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che</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sia</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il</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cliente</a:t>
            </a:r>
            <a:r>
              <a:rPr lang="en-US" sz="1600" dirty="0" smtClean="0">
                <a:latin typeface="Arial" pitchFamily="34" charset="0"/>
                <a:cs typeface="Arial" pitchFamily="34" charset="0"/>
              </a:rPr>
              <a:t> a </a:t>
            </a:r>
            <a:r>
              <a:rPr lang="en-US" sz="1600" dirty="0" err="1" smtClean="0">
                <a:latin typeface="Arial" pitchFamily="34" charset="0"/>
                <a:cs typeface="Arial" pitchFamily="34" charset="0"/>
              </a:rPr>
              <a:t>cercare</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l’azienda</a:t>
            </a:r>
            <a:r>
              <a:rPr lang="en-US" sz="1600" dirty="0" smtClean="0">
                <a:latin typeface="Arial" pitchFamily="34" charset="0"/>
                <a:cs typeface="Arial" pitchFamily="34" charset="0"/>
              </a:rPr>
              <a:t>.</a:t>
            </a:r>
          </a:p>
          <a:p>
            <a:pPr lvl="0"/>
            <a:endParaRPr lang="en-US" sz="1600" dirty="0" smtClean="0">
              <a:latin typeface="Arial" pitchFamily="34" charset="0"/>
              <a:cs typeface="Arial" pitchFamily="34" charset="0"/>
            </a:endParaRPr>
          </a:p>
          <a:p>
            <a:pPr marL="0" lvl="0" indent="0">
              <a:buNone/>
            </a:pPr>
            <a:r>
              <a:rPr lang="en-US" sz="1600" dirty="0" smtClean="0">
                <a:latin typeface="Arial" pitchFamily="34" charset="0"/>
                <a:cs typeface="Arial" pitchFamily="34" charset="0"/>
              </a:rPr>
              <a:t>.</a:t>
            </a:r>
            <a:endParaRPr lang="it-IT" sz="1600" dirty="0">
              <a:latin typeface="Arial" pitchFamily="34" charset="0"/>
              <a:cs typeface="Arial" pitchFamily="34" charset="0"/>
            </a:endParaRPr>
          </a:p>
        </p:txBody>
      </p:sp>
      <p:sp>
        <p:nvSpPr>
          <p:cNvPr id="4" name="Text Box 17"/>
          <p:cNvSpPr txBox="1">
            <a:spLocks noChangeArrowheads="1"/>
          </p:cNvSpPr>
          <p:nvPr/>
        </p:nvSpPr>
        <p:spPr bwMode="auto">
          <a:xfrm rot="16200000">
            <a:off x="-3138487" y="3140075"/>
            <a:ext cx="6856412" cy="579438"/>
          </a:xfrm>
          <a:prstGeom prst="rect">
            <a:avLst/>
          </a:prstGeom>
          <a:solidFill>
            <a:schemeClr val="bg2">
              <a:lumMod val="60000"/>
              <a:lumOff val="40000"/>
            </a:schemeClr>
          </a:solidFill>
          <a:ln w="9525">
            <a:solidFill>
              <a:schemeClr val="bg2"/>
            </a:solidFill>
            <a:miter lim="800000"/>
            <a:headEnd/>
            <a:tailEnd/>
          </a:ln>
        </p:spPr>
        <p:txBody>
          <a:bodyPr>
            <a:spAutoFit/>
          </a:bodyPr>
          <a:lstStyle/>
          <a:p>
            <a:pPr>
              <a:spcBef>
                <a:spcPct val="50000"/>
              </a:spcBef>
              <a:defRPr/>
            </a:pPr>
            <a:r>
              <a:rPr lang="it-IT" sz="3200" b="1" dirty="0">
                <a:solidFill>
                  <a:schemeClr val="bg1"/>
                </a:solidFill>
              </a:rPr>
              <a:t>UNIVERSITA</a:t>
            </a:r>
            <a:r>
              <a:rPr lang="it-IT" sz="3200" b="1" dirty="0">
                <a:solidFill>
                  <a:schemeClr val="bg2"/>
                </a:solidFill>
              </a:rPr>
              <a:t>’ </a:t>
            </a:r>
            <a:r>
              <a:rPr lang="it-IT" sz="3200" b="1" dirty="0">
                <a:solidFill>
                  <a:schemeClr val="bg1"/>
                </a:solidFill>
              </a:rPr>
              <a:t>CATTANEO - </a:t>
            </a:r>
            <a:r>
              <a:rPr lang="it-IT" sz="3200" dirty="0">
                <a:solidFill>
                  <a:schemeClr val="bg1"/>
                </a:solidFill>
              </a:rPr>
              <a:t>LIUC</a:t>
            </a:r>
          </a:p>
        </p:txBody>
      </p:sp>
      <p:sp>
        <p:nvSpPr>
          <p:cNvPr id="5" name="Rettangolo 4"/>
          <p:cNvSpPr/>
          <p:nvPr/>
        </p:nvSpPr>
        <p:spPr>
          <a:xfrm>
            <a:off x="4929190" y="3238056"/>
            <a:ext cx="3857652" cy="3143272"/>
          </a:xfrm>
          <a:prstGeom prst="rect">
            <a:avLst/>
          </a:prstGeom>
          <a:solidFill>
            <a:schemeClr val="tx1">
              <a:lumMod val="25000"/>
              <a:lumOff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i="1" dirty="0" smtClean="0">
                <a:solidFill>
                  <a:schemeClr val="tx1"/>
                </a:solidFill>
                <a:latin typeface="Arial" pitchFamily="34" charset="0"/>
                <a:cs typeface="Arial" pitchFamily="34" charset="0"/>
              </a:rPr>
              <a:t>Inbound marketing earns the attention of customers</a:t>
            </a:r>
            <a:r>
              <a:rPr lang="en-US" i="1" dirty="0" smtClean="0">
                <a:solidFill>
                  <a:schemeClr val="tx1"/>
                </a:solidFill>
                <a:latin typeface="Arial" pitchFamily="34" charset="0"/>
                <a:cs typeface="Arial" pitchFamily="34" charset="0"/>
              </a:rPr>
              <a:t>, </a:t>
            </a:r>
            <a:r>
              <a:rPr lang="en-US" b="1" i="1" dirty="0" smtClean="0">
                <a:solidFill>
                  <a:schemeClr val="tx1"/>
                </a:solidFill>
                <a:latin typeface="Arial" pitchFamily="34" charset="0"/>
                <a:cs typeface="Arial" pitchFamily="34" charset="0"/>
              </a:rPr>
              <a:t>makes the company easy to be found</a:t>
            </a:r>
            <a:r>
              <a:rPr lang="en-US" i="1" dirty="0" smtClean="0">
                <a:solidFill>
                  <a:schemeClr val="tx1"/>
                </a:solidFill>
                <a:latin typeface="Arial" pitchFamily="34" charset="0"/>
                <a:cs typeface="Arial" pitchFamily="34" charset="0"/>
              </a:rPr>
              <a:t> and </a:t>
            </a:r>
            <a:r>
              <a:rPr lang="en-US" b="1" i="1" dirty="0" smtClean="0">
                <a:solidFill>
                  <a:schemeClr val="tx1"/>
                </a:solidFill>
                <a:latin typeface="Arial" pitchFamily="34" charset="0"/>
                <a:cs typeface="Arial" pitchFamily="34" charset="0"/>
              </a:rPr>
              <a:t>draws customers to the website</a:t>
            </a:r>
            <a:r>
              <a:rPr lang="en-US" b="1" i="1" baseline="30000" dirty="0" smtClean="0">
                <a:solidFill>
                  <a:schemeClr val="tx1"/>
                </a:solidFill>
                <a:latin typeface="Arial" pitchFamily="34" charset="0"/>
                <a:cs typeface="Arial" pitchFamily="34" charset="0"/>
                <a:hlinkClick r:id="rId3"/>
              </a:rPr>
              <a:t>[</a:t>
            </a:r>
            <a:r>
              <a:rPr lang="en-US" b="1" i="1" dirty="0" smtClean="0">
                <a:solidFill>
                  <a:schemeClr val="tx1"/>
                </a:solidFill>
                <a:latin typeface="Arial" pitchFamily="34" charset="0"/>
                <a:cs typeface="Arial" pitchFamily="34" charset="0"/>
              </a:rPr>
              <a:t>by producing interesting contents</a:t>
            </a:r>
            <a:endParaRPr lang="it-IT" sz="1200" i="1"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80" y="71414"/>
            <a:ext cx="8229600" cy="1143000"/>
          </a:xfrm>
        </p:spPr>
        <p:txBody>
          <a:bodyPr>
            <a:normAutofit fontScale="90000"/>
          </a:bodyPr>
          <a:lstStyle/>
          <a:p>
            <a:pPr algn="l"/>
            <a:r>
              <a:rPr lang="it-IT" dirty="0" smtClean="0"/>
              <a:t>IL PROCESSO di MARKETING DIGITALE</a:t>
            </a:r>
            <a:endParaRPr lang="it-IT" dirty="0"/>
          </a:p>
        </p:txBody>
      </p:sp>
      <p:sp>
        <p:nvSpPr>
          <p:cNvPr id="5" name="Rettangolo 4"/>
          <p:cNvSpPr/>
          <p:nvPr/>
        </p:nvSpPr>
        <p:spPr>
          <a:xfrm>
            <a:off x="857224" y="1500174"/>
            <a:ext cx="7929618" cy="4770537"/>
          </a:xfrm>
          <a:prstGeom prst="rect">
            <a:avLst/>
          </a:prstGeom>
        </p:spPr>
        <p:txBody>
          <a:bodyPr wrap="square">
            <a:spAutoFit/>
          </a:bodyPr>
          <a:lstStyle/>
          <a:p>
            <a:r>
              <a:rPr lang="en-US" sz="1400" dirty="0" smtClean="0"/>
              <a:t>1) </a:t>
            </a:r>
            <a:r>
              <a:rPr lang="en-US" sz="1600" dirty="0" smtClean="0"/>
              <a:t>starting </a:t>
            </a:r>
            <a:r>
              <a:rPr lang="en-US" sz="1600" dirty="0"/>
              <a:t>at the top of the chart you define your </a:t>
            </a:r>
            <a:r>
              <a:rPr lang="en-US" sz="1600" b="1" dirty="0"/>
              <a:t>Goals, Purpose, Timeframe, Location Target, Customer Profile and/or Device,</a:t>
            </a:r>
            <a:r>
              <a:rPr lang="en-US" sz="1600" dirty="0"/>
              <a:t> if required, which are suggested in the rainbow from one through to six</a:t>
            </a:r>
            <a:r>
              <a:rPr lang="en-US" sz="1600" dirty="0" smtClean="0"/>
              <a:t>.</a:t>
            </a:r>
          </a:p>
          <a:p>
            <a:endParaRPr lang="en-US" sz="1600" dirty="0"/>
          </a:p>
          <a:p>
            <a:r>
              <a:rPr lang="en-US" sz="1600" dirty="0" smtClean="0"/>
              <a:t>2) Once </a:t>
            </a:r>
            <a:r>
              <a:rPr lang="en-US" sz="1600" dirty="0"/>
              <a:t>you have defined your </a:t>
            </a:r>
            <a:r>
              <a:rPr lang="en-US" sz="1600" b="1" dirty="0"/>
              <a:t>overall goals and or targets </a:t>
            </a:r>
            <a:r>
              <a:rPr lang="en-US" sz="1600" dirty="0"/>
              <a:t>you can then decide which specific channels they are most suited to</a:t>
            </a:r>
            <a:r>
              <a:rPr lang="en-US" sz="1600" dirty="0" smtClean="0"/>
              <a:t>.</a:t>
            </a:r>
          </a:p>
          <a:p>
            <a:endParaRPr lang="en-US" sz="1600" dirty="0"/>
          </a:p>
          <a:p>
            <a:r>
              <a:rPr lang="en-US" sz="1600" dirty="0" smtClean="0"/>
              <a:t>For </a:t>
            </a:r>
            <a:r>
              <a:rPr lang="en-US" sz="1600" dirty="0"/>
              <a:t>example, if you require instant results SEO is not the most suitable channel, however paid search may be suitable.  Depending on your demographic and or product, social paid search or PPC may be suitable.</a:t>
            </a:r>
          </a:p>
          <a:p>
            <a:endParaRPr lang="en-US" sz="1600" dirty="0" smtClean="0"/>
          </a:p>
          <a:p>
            <a:r>
              <a:rPr lang="en-US" sz="1600" dirty="0" smtClean="0"/>
              <a:t>Y3)  You </a:t>
            </a:r>
            <a:r>
              <a:rPr lang="en-US" sz="1600" dirty="0"/>
              <a:t>will be able to refer to the mid-section of the chart which corresponds to the Goals rainbow to see </a:t>
            </a:r>
            <a:r>
              <a:rPr lang="en-US" sz="1600" b="1" dirty="0"/>
              <a:t>which channel </a:t>
            </a:r>
            <a:r>
              <a:rPr lang="en-US" sz="1600" dirty="0"/>
              <a:t>may be more suitable for your targets and goals. </a:t>
            </a:r>
          </a:p>
          <a:p>
            <a:endParaRPr lang="en-US" sz="1600" b="1" dirty="0" smtClean="0"/>
          </a:p>
          <a:p>
            <a:r>
              <a:rPr lang="en-US" sz="1600" dirty="0" smtClean="0"/>
              <a:t>4) Once </a:t>
            </a:r>
            <a:r>
              <a:rPr lang="en-US" sz="1600" dirty="0"/>
              <a:t>you have identified which channel you will be using, you will be able to refer to the </a:t>
            </a:r>
            <a:r>
              <a:rPr lang="en-US" sz="1600" b="1" dirty="0"/>
              <a:t>metrics section </a:t>
            </a:r>
            <a:r>
              <a:rPr lang="en-US" sz="1600" dirty="0"/>
              <a:t>to see the possible metrics you can measure channel performance on.</a:t>
            </a:r>
          </a:p>
          <a:p>
            <a:endParaRPr lang="en-US" sz="1600" dirty="0" smtClean="0"/>
          </a:p>
          <a:p>
            <a:r>
              <a:rPr lang="en-US" sz="1600" dirty="0" smtClean="0"/>
              <a:t>Dependant </a:t>
            </a:r>
            <a:r>
              <a:rPr lang="en-US" sz="1600" dirty="0"/>
              <a:t>on your demographic, location and goals you will be able to identify which platform or segments you can use to focus your efforts on.</a:t>
            </a:r>
          </a:p>
        </p:txBody>
      </p:sp>
      <p:sp>
        <p:nvSpPr>
          <p:cNvPr id="7" name="Text Box 17"/>
          <p:cNvSpPr txBox="1">
            <a:spLocks noChangeArrowheads="1"/>
          </p:cNvSpPr>
          <p:nvPr/>
        </p:nvSpPr>
        <p:spPr bwMode="auto">
          <a:xfrm rot="16200000">
            <a:off x="-3138487" y="3140075"/>
            <a:ext cx="6856412" cy="579438"/>
          </a:xfrm>
          <a:prstGeom prst="rect">
            <a:avLst/>
          </a:prstGeom>
          <a:solidFill>
            <a:schemeClr val="bg2">
              <a:lumMod val="60000"/>
              <a:lumOff val="40000"/>
            </a:schemeClr>
          </a:solidFill>
          <a:ln w="9525">
            <a:solidFill>
              <a:schemeClr val="bg2"/>
            </a:solidFill>
            <a:miter lim="800000"/>
            <a:headEnd/>
            <a:tailEnd/>
          </a:ln>
        </p:spPr>
        <p:txBody>
          <a:bodyPr>
            <a:spAutoFit/>
          </a:bodyPr>
          <a:lstStyle/>
          <a:p>
            <a:pPr>
              <a:spcBef>
                <a:spcPct val="50000"/>
              </a:spcBef>
              <a:defRPr/>
            </a:pPr>
            <a:r>
              <a:rPr lang="it-IT" sz="3200" b="1" dirty="0">
                <a:solidFill>
                  <a:schemeClr val="bg1"/>
                </a:solidFill>
              </a:rPr>
              <a:t>UNIVERSITA</a:t>
            </a:r>
            <a:r>
              <a:rPr lang="it-IT" sz="3200" b="1" dirty="0">
                <a:solidFill>
                  <a:schemeClr val="bg2"/>
                </a:solidFill>
              </a:rPr>
              <a:t>’ </a:t>
            </a:r>
            <a:r>
              <a:rPr lang="it-IT" sz="3200" b="1" dirty="0">
                <a:solidFill>
                  <a:schemeClr val="bg1"/>
                </a:solidFill>
              </a:rPr>
              <a:t>CATTANEO - </a:t>
            </a:r>
            <a:r>
              <a:rPr lang="it-IT" sz="3200" dirty="0">
                <a:solidFill>
                  <a:schemeClr val="bg1"/>
                </a:solidFill>
              </a:rPr>
              <a:t>LIUC</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corso in sintesi - contenuti</a:t>
            </a:r>
            <a:endParaRPr lang="it-IT" dirty="0"/>
          </a:p>
        </p:txBody>
      </p:sp>
      <p:sp>
        <p:nvSpPr>
          <p:cNvPr id="3" name="Segnaposto contenuto 2"/>
          <p:cNvSpPr>
            <a:spLocks noGrp="1"/>
          </p:cNvSpPr>
          <p:nvPr>
            <p:ph idx="1"/>
          </p:nvPr>
        </p:nvSpPr>
        <p:spPr>
          <a:xfrm>
            <a:off x="842994" y="1600200"/>
            <a:ext cx="8229600" cy="4525963"/>
          </a:xfrm>
        </p:spPr>
        <p:txBody>
          <a:bodyPr>
            <a:normAutofit/>
          </a:bodyPr>
          <a:lstStyle/>
          <a:p>
            <a:pPr lvl="0"/>
            <a:r>
              <a:rPr lang="it-IT" sz="2400" dirty="0" smtClean="0"/>
              <a:t>Il paradigma di marketing nell’era digitale: significato e ruolo </a:t>
            </a:r>
            <a:r>
              <a:rPr lang="it-IT" sz="2400" dirty="0"/>
              <a:t>della  </a:t>
            </a:r>
            <a:r>
              <a:rPr lang="it-IT" sz="2400" i="1" dirty="0" err="1"/>
              <a:t>customer</a:t>
            </a:r>
            <a:r>
              <a:rPr lang="it-IT" sz="2400" i="1" dirty="0"/>
              <a:t> </a:t>
            </a:r>
            <a:r>
              <a:rPr lang="it-IT" sz="2400" i="1" dirty="0" err="1"/>
              <a:t>centricity</a:t>
            </a:r>
            <a:endParaRPr lang="it-IT" sz="2400" dirty="0"/>
          </a:p>
          <a:p>
            <a:pPr lvl="0"/>
            <a:r>
              <a:rPr lang="it-IT" sz="2400" dirty="0"/>
              <a:t>Il </a:t>
            </a:r>
            <a:r>
              <a:rPr lang="it-IT" sz="2400" dirty="0" err="1"/>
              <a:t>framework</a:t>
            </a:r>
            <a:r>
              <a:rPr lang="it-IT" sz="2400" dirty="0"/>
              <a:t> per la progettazione delle attività digitali, inclusi e-commerce e </a:t>
            </a:r>
            <a:r>
              <a:rPr lang="it-IT" sz="2400" dirty="0" err="1"/>
              <a:t>m-commerce</a:t>
            </a:r>
            <a:endParaRPr lang="it-IT" sz="2400" dirty="0"/>
          </a:p>
          <a:p>
            <a:r>
              <a:rPr lang="it-IT" sz="2400" dirty="0" smtClean="0"/>
              <a:t>Il </a:t>
            </a:r>
            <a:r>
              <a:rPr lang="it-IT" sz="2400" dirty="0"/>
              <a:t>commercio elettronico e </a:t>
            </a:r>
            <a:r>
              <a:rPr lang="it-IT" sz="2400" i="1" dirty="0"/>
              <a:t>l’m- </a:t>
            </a:r>
            <a:r>
              <a:rPr lang="it-IT" sz="2400" i="1" dirty="0" err="1" smtClean="0"/>
              <a:t>commerce</a:t>
            </a:r>
            <a:endParaRPr lang="it-IT" sz="2400" i="1" dirty="0" smtClean="0"/>
          </a:p>
          <a:p>
            <a:r>
              <a:rPr lang="it-IT" sz="2400" dirty="0" smtClean="0"/>
              <a:t>La comunicazione digitale</a:t>
            </a:r>
          </a:p>
          <a:p>
            <a:pPr lvl="0"/>
            <a:r>
              <a:rPr lang="it-IT" sz="2400" dirty="0" smtClean="0"/>
              <a:t>La realtà delle applicazioni ( APP) e le tecnologie mobile per la </a:t>
            </a:r>
            <a:r>
              <a:rPr lang="it-IT" sz="2400" i="1" dirty="0" smtClean="0"/>
              <a:t>realtà aumentata</a:t>
            </a:r>
            <a:endParaRPr lang="it-IT" sz="2400" dirty="0" smtClean="0"/>
          </a:p>
          <a:p>
            <a:pPr lvl="0"/>
            <a:r>
              <a:rPr lang="it-IT" sz="2400" dirty="0" smtClean="0"/>
              <a:t>L’integrazione delle attività tradizionali di marketing con quelle digitali</a:t>
            </a:r>
            <a:endParaRPr lang="it-IT" dirty="0" smtClean="0"/>
          </a:p>
          <a:p>
            <a:endParaRPr lang="it-IT" dirty="0"/>
          </a:p>
        </p:txBody>
      </p:sp>
      <p:sp>
        <p:nvSpPr>
          <p:cNvPr id="4" name="Text Box 17"/>
          <p:cNvSpPr txBox="1">
            <a:spLocks noChangeArrowheads="1"/>
          </p:cNvSpPr>
          <p:nvPr/>
        </p:nvSpPr>
        <p:spPr bwMode="auto">
          <a:xfrm rot="16200000">
            <a:off x="-3138487" y="3140075"/>
            <a:ext cx="6856412" cy="579438"/>
          </a:xfrm>
          <a:prstGeom prst="rect">
            <a:avLst/>
          </a:prstGeom>
          <a:solidFill>
            <a:schemeClr val="bg2">
              <a:lumMod val="60000"/>
              <a:lumOff val="40000"/>
            </a:schemeClr>
          </a:solidFill>
          <a:ln w="9525">
            <a:solidFill>
              <a:schemeClr val="bg2"/>
            </a:solidFill>
            <a:miter lim="800000"/>
            <a:headEnd/>
            <a:tailEnd/>
          </a:ln>
        </p:spPr>
        <p:txBody>
          <a:bodyPr>
            <a:spAutoFit/>
          </a:bodyPr>
          <a:lstStyle/>
          <a:p>
            <a:pPr>
              <a:spcBef>
                <a:spcPct val="50000"/>
              </a:spcBef>
              <a:defRPr/>
            </a:pPr>
            <a:r>
              <a:rPr lang="it-IT" sz="3200" b="1" dirty="0">
                <a:solidFill>
                  <a:schemeClr val="bg1"/>
                </a:solidFill>
              </a:rPr>
              <a:t>UNIVERSITA</a:t>
            </a:r>
            <a:r>
              <a:rPr lang="it-IT" sz="3200" b="1" dirty="0">
                <a:solidFill>
                  <a:schemeClr val="bg2"/>
                </a:solidFill>
              </a:rPr>
              <a:t>’ </a:t>
            </a:r>
            <a:r>
              <a:rPr lang="it-IT" sz="3200" b="1" dirty="0">
                <a:solidFill>
                  <a:schemeClr val="bg1"/>
                </a:solidFill>
              </a:rPr>
              <a:t>CATTANEO - </a:t>
            </a:r>
            <a:r>
              <a:rPr lang="it-IT" sz="3200" dirty="0">
                <a:solidFill>
                  <a:schemeClr val="bg1"/>
                </a:solidFill>
              </a:rPr>
              <a:t>LIUC</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docenti</a:t>
            </a:r>
            <a:endParaRPr lang="it-IT" dirty="0"/>
          </a:p>
        </p:txBody>
      </p:sp>
      <p:sp>
        <p:nvSpPr>
          <p:cNvPr id="3" name="Segnaposto contenuto 2"/>
          <p:cNvSpPr>
            <a:spLocks noGrp="1"/>
          </p:cNvSpPr>
          <p:nvPr>
            <p:ph idx="1"/>
          </p:nvPr>
        </p:nvSpPr>
        <p:spPr>
          <a:xfrm>
            <a:off x="1115616" y="1600200"/>
            <a:ext cx="7571184" cy="4525963"/>
          </a:xfrm>
        </p:spPr>
        <p:txBody>
          <a:bodyPr>
            <a:normAutofit/>
          </a:bodyPr>
          <a:lstStyle/>
          <a:p>
            <a:pPr marL="0" indent="0">
              <a:buNone/>
            </a:pPr>
            <a:r>
              <a:rPr lang="it-IT" dirty="0" smtClean="0"/>
              <a:t>C. Guerini  (titolare)</a:t>
            </a:r>
          </a:p>
          <a:p>
            <a:pPr marL="0" indent="0">
              <a:buNone/>
            </a:pPr>
            <a:r>
              <a:rPr lang="it-IT" dirty="0" smtClean="0"/>
              <a:t>I. </a:t>
            </a:r>
            <a:r>
              <a:rPr lang="it-IT" dirty="0" err="1" smtClean="0"/>
              <a:t>Fornaciari</a:t>
            </a:r>
            <a:endParaRPr lang="it-IT" dirty="0" smtClean="0"/>
          </a:p>
          <a:p>
            <a:pPr>
              <a:buNone/>
            </a:pPr>
            <a:r>
              <a:rPr lang="it-IT" dirty="0" smtClean="0"/>
              <a:t>	</a:t>
            </a:r>
          </a:p>
          <a:p>
            <a:pPr>
              <a:buNone/>
            </a:pPr>
            <a:r>
              <a:rPr lang="it-IT" dirty="0" smtClean="0"/>
              <a:t>		</a:t>
            </a:r>
          </a:p>
          <a:p>
            <a:pPr>
              <a:buNone/>
            </a:pPr>
            <a:r>
              <a:rPr lang="it-IT" dirty="0" smtClean="0"/>
              <a:t>	</a:t>
            </a:r>
            <a:endParaRPr lang="it-IT" dirty="0"/>
          </a:p>
        </p:txBody>
      </p:sp>
      <p:sp>
        <p:nvSpPr>
          <p:cNvPr id="4" name="Text Box 17"/>
          <p:cNvSpPr txBox="1">
            <a:spLocks noChangeArrowheads="1"/>
          </p:cNvSpPr>
          <p:nvPr/>
        </p:nvSpPr>
        <p:spPr bwMode="auto">
          <a:xfrm rot="16200000">
            <a:off x="-3138487" y="3140075"/>
            <a:ext cx="6856412" cy="579438"/>
          </a:xfrm>
          <a:prstGeom prst="rect">
            <a:avLst/>
          </a:prstGeom>
          <a:solidFill>
            <a:schemeClr val="bg2">
              <a:lumMod val="60000"/>
              <a:lumOff val="40000"/>
            </a:schemeClr>
          </a:solidFill>
          <a:ln w="9525">
            <a:solidFill>
              <a:schemeClr val="bg1"/>
            </a:solidFill>
            <a:miter lim="800000"/>
            <a:headEnd/>
            <a:tailEnd/>
          </a:ln>
        </p:spPr>
        <p:txBody>
          <a:bodyPr>
            <a:spAutoFit/>
          </a:bodyPr>
          <a:lstStyle/>
          <a:p>
            <a:pPr>
              <a:spcBef>
                <a:spcPct val="50000"/>
              </a:spcBef>
              <a:defRPr/>
            </a:pPr>
            <a:r>
              <a:rPr lang="it-IT" sz="3200" b="1" dirty="0">
                <a:solidFill>
                  <a:schemeClr val="bg1"/>
                </a:solidFill>
              </a:rPr>
              <a:t>UNIVERSITA</a:t>
            </a:r>
            <a:r>
              <a:rPr lang="it-IT" sz="3200" b="1" dirty="0">
                <a:solidFill>
                  <a:schemeClr val="bg2"/>
                </a:solidFill>
              </a:rPr>
              <a:t>’ </a:t>
            </a:r>
            <a:r>
              <a:rPr lang="it-IT" sz="3200" b="1" dirty="0">
                <a:solidFill>
                  <a:schemeClr val="bg1"/>
                </a:solidFill>
              </a:rPr>
              <a:t>CATTANEO - </a:t>
            </a:r>
            <a:r>
              <a:rPr lang="it-IT" sz="3200" dirty="0">
                <a:solidFill>
                  <a:schemeClr val="bg1"/>
                </a:solidFill>
              </a:rPr>
              <a:t>LIUC</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Testi d’esame</a:t>
            </a:r>
            <a:endParaRPr lang="it-IT" dirty="0"/>
          </a:p>
        </p:txBody>
      </p:sp>
      <p:sp>
        <p:nvSpPr>
          <p:cNvPr id="3" name="Segnaposto contenuto 2"/>
          <p:cNvSpPr>
            <a:spLocks noGrp="1"/>
          </p:cNvSpPr>
          <p:nvPr>
            <p:ph idx="1"/>
          </p:nvPr>
        </p:nvSpPr>
        <p:spPr>
          <a:xfrm>
            <a:off x="899592" y="1600200"/>
            <a:ext cx="7787208" cy="4525963"/>
          </a:xfrm>
        </p:spPr>
        <p:txBody>
          <a:bodyPr>
            <a:normAutofit lnSpcReduction="10000"/>
          </a:bodyPr>
          <a:lstStyle/>
          <a:p>
            <a:pPr marL="0" indent="0">
              <a:buNone/>
            </a:pPr>
            <a:r>
              <a:rPr lang="it-IT" sz="2800" b="1" u="sng" dirty="0"/>
              <a:t>Gli studenti </a:t>
            </a:r>
            <a:r>
              <a:rPr lang="it-IT" sz="2800" b="1" u="sng" dirty="0" smtClean="0"/>
              <a:t>frequentanti </a:t>
            </a:r>
            <a:r>
              <a:rPr lang="it-IT" sz="2800" dirty="0"/>
              <a:t>dovranno preparare i  libri di testo:</a:t>
            </a:r>
          </a:p>
          <a:p>
            <a:pPr lvl="0"/>
            <a:r>
              <a:rPr lang="it-IT" sz="2800" dirty="0"/>
              <a:t> </a:t>
            </a:r>
            <a:r>
              <a:rPr lang="it-IT" dirty="0" err="1"/>
              <a:t>Ian</a:t>
            </a:r>
            <a:r>
              <a:rPr lang="it-IT" dirty="0"/>
              <a:t> </a:t>
            </a:r>
            <a:r>
              <a:rPr lang="it-IT" dirty="0" err="1"/>
              <a:t>Dodson</a:t>
            </a:r>
            <a:r>
              <a:rPr lang="it-IT" dirty="0"/>
              <a:t> </a:t>
            </a:r>
            <a:r>
              <a:rPr lang="it-IT" b="1" dirty="0"/>
              <a:t>– </a:t>
            </a:r>
            <a:r>
              <a:rPr lang="it-IT" i="1" dirty="0"/>
              <a:t>L’arte del marketing digitale: guida per creare strategie e campagne di successo – </a:t>
            </a:r>
            <a:r>
              <a:rPr lang="it-IT" dirty="0"/>
              <a:t>Ed Apogeo</a:t>
            </a:r>
            <a:endParaRPr lang="it-IT" b="1" dirty="0"/>
          </a:p>
          <a:p>
            <a:pPr lvl="0"/>
            <a:r>
              <a:rPr lang="it-IT" dirty="0"/>
              <a:t>Francesco De Nobili</a:t>
            </a:r>
            <a:r>
              <a:rPr lang="it-IT" i="1" dirty="0"/>
              <a:t> -  Digital Marketing Integrato: strumenti, strategie e tecniche per aumentare le vendite  – </a:t>
            </a:r>
            <a:r>
              <a:rPr lang="it-IT" dirty="0"/>
              <a:t>Ed</a:t>
            </a:r>
            <a:r>
              <a:rPr lang="it-IT" i="1" dirty="0"/>
              <a:t> </a:t>
            </a:r>
            <a:r>
              <a:rPr lang="it-IT" dirty="0"/>
              <a:t>Hoepli</a:t>
            </a:r>
          </a:p>
          <a:p>
            <a:pPr marL="0" indent="0">
              <a:buNone/>
            </a:pPr>
            <a:r>
              <a:rPr lang="it-IT" b="1" dirty="0"/>
              <a:t> </a:t>
            </a:r>
            <a:endParaRPr lang="it-IT" dirty="0"/>
          </a:p>
          <a:p>
            <a:pPr>
              <a:buNone/>
            </a:pPr>
            <a:endParaRPr lang="it-IT" sz="2800" dirty="0"/>
          </a:p>
          <a:p>
            <a:endParaRPr lang="it-IT" dirty="0"/>
          </a:p>
        </p:txBody>
      </p:sp>
      <p:sp>
        <p:nvSpPr>
          <p:cNvPr id="4" name="Text Box 17"/>
          <p:cNvSpPr txBox="1">
            <a:spLocks noChangeArrowheads="1"/>
          </p:cNvSpPr>
          <p:nvPr/>
        </p:nvSpPr>
        <p:spPr bwMode="auto">
          <a:xfrm rot="16200000">
            <a:off x="-3138487" y="3140075"/>
            <a:ext cx="6856412" cy="579438"/>
          </a:xfrm>
          <a:prstGeom prst="rect">
            <a:avLst/>
          </a:prstGeom>
          <a:solidFill>
            <a:schemeClr val="bg2">
              <a:lumMod val="60000"/>
              <a:lumOff val="40000"/>
            </a:schemeClr>
          </a:solidFill>
          <a:ln w="9525">
            <a:solidFill>
              <a:schemeClr val="bg1"/>
            </a:solidFill>
            <a:miter lim="800000"/>
            <a:headEnd/>
            <a:tailEnd/>
          </a:ln>
        </p:spPr>
        <p:txBody>
          <a:bodyPr>
            <a:spAutoFit/>
          </a:bodyPr>
          <a:lstStyle/>
          <a:p>
            <a:pPr>
              <a:spcBef>
                <a:spcPct val="50000"/>
              </a:spcBef>
              <a:defRPr/>
            </a:pPr>
            <a:r>
              <a:rPr lang="it-IT" sz="3200" b="1" dirty="0">
                <a:solidFill>
                  <a:schemeClr val="bg1"/>
                </a:solidFill>
              </a:rPr>
              <a:t>UNIVERSITA</a:t>
            </a:r>
            <a:r>
              <a:rPr lang="it-IT" sz="3200" b="1" dirty="0">
                <a:solidFill>
                  <a:schemeClr val="bg2"/>
                </a:solidFill>
              </a:rPr>
              <a:t>’ </a:t>
            </a:r>
            <a:r>
              <a:rPr lang="it-IT" sz="3200" b="1" dirty="0">
                <a:solidFill>
                  <a:schemeClr val="bg1"/>
                </a:solidFill>
              </a:rPr>
              <a:t>CATTANEO - </a:t>
            </a:r>
            <a:r>
              <a:rPr lang="it-IT" sz="3200" dirty="0">
                <a:solidFill>
                  <a:schemeClr val="bg1"/>
                </a:solidFill>
              </a:rPr>
              <a:t>LIUC</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Frequentanti- valutazione</a:t>
            </a:r>
            <a:endParaRPr lang="it-IT" dirty="0"/>
          </a:p>
        </p:txBody>
      </p:sp>
      <p:sp>
        <p:nvSpPr>
          <p:cNvPr id="3" name="Segnaposto contenuto 2"/>
          <p:cNvSpPr>
            <a:spLocks noGrp="1"/>
          </p:cNvSpPr>
          <p:nvPr>
            <p:ph idx="1"/>
          </p:nvPr>
        </p:nvSpPr>
        <p:spPr>
          <a:xfrm>
            <a:off x="714348" y="1600200"/>
            <a:ext cx="8229600" cy="5213176"/>
          </a:xfrm>
        </p:spPr>
        <p:txBody>
          <a:bodyPr>
            <a:normAutofit fontScale="47500" lnSpcReduction="20000"/>
          </a:bodyPr>
          <a:lstStyle/>
          <a:p>
            <a:r>
              <a:rPr lang="it-IT" sz="4500" dirty="0" smtClean="0"/>
              <a:t>Esame scritto </a:t>
            </a:r>
            <a:r>
              <a:rPr lang="it-IT" sz="4500" b="1" dirty="0" smtClean="0"/>
              <a:t>nella sessione invernale </a:t>
            </a:r>
            <a:r>
              <a:rPr lang="it-IT" sz="4500" dirty="0" smtClean="0"/>
              <a:t>sulle tematiche trattate in aula.</a:t>
            </a:r>
          </a:p>
          <a:p>
            <a:pPr lvl="0"/>
            <a:r>
              <a:rPr lang="it-IT" sz="4500" dirty="0" smtClean="0"/>
              <a:t>L’esame si svolge in forma scritta. </a:t>
            </a:r>
          </a:p>
          <a:p>
            <a:pPr lvl="0"/>
            <a:r>
              <a:rPr lang="it-IT" sz="4500" dirty="0" smtClean="0"/>
              <a:t>Ai fini della prova scritta il programma è quello svolto in aula. La valutazione </a:t>
            </a:r>
            <a:r>
              <a:rPr lang="it-IT" sz="4500" b="1" dirty="0" smtClean="0"/>
              <a:t>dell’esame scritto </a:t>
            </a:r>
            <a:r>
              <a:rPr lang="it-IT" sz="4500" dirty="0" smtClean="0"/>
              <a:t>(</a:t>
            </a:r>
            <a:r>
              <a:rPr lang="it-IT" sz="4500" b="1" dirty="0" err="1" smtClean="0"/>
              <a:t>max</a:t>
            </a:r>
            <a:r>
              <a:rPr lang="it-IT" sz="4500" b="1" dirty="0" smtClean="0"/>
              <a:t> 26/30</a:t>
            </a:r>
            <a:r>
              <a:rPr lang="it-IT" sz="4500" dirty="0" smtClean="0"/>
              <a:t>) verrà sommata alla valutazione della partecipazione attiva dello studente. </a:t>
            </a:r>
          </a:p>
          <a:p>
            <a:pPr lvl="0"/>
            <a:r>
              <a:rPr lang="it-IT" sz="4500" u="sng" dirty="0" smtClean="0"/>
              <a:t>La frequenza consente di sostenere l’esame con il programma frequentanti anche negli appelli ufficiali della sessione</a:t>
            </a:r>
            <a:r>
              <a:rPr lang="it-IT" sz="4500" dirty="0" smtClean="0"/>
              <a:t>.</a:t>
            </a:r>
          </a:p>
          <a:p>
            <a:pPr lvl="0"/>
            <a:r>
              <a:rPr lang="it-IT" sz="4500" dirty="0" smtClean="0"/>
              <a:t>Per accedere al compito frequentanti è necessaria comunque la presenza ad almeno 30 ore di corso.</a:t>
            </a:r>
          </a:p>
          <a:p>
            <a:pPr lvl="0"/>
            <a:r>
              <a:rPr lang="it-IT" sz="4500" dirty="0" smtClean="0"/>
              <a:t>Il lavoro di gruppo obbligatorio per il frequentante </a:t>
            </a:r>
            <a:r>
              <a:rPr lang="it-IT" sz="4500" dirty="0" smtClean="0"/>
              <a:t>formerà </a:t>
            </a:r>
            <a:r>
              <a:rPr lang="it-IT" sz="4500" dirty="0" smtClean="0"/>
              <a:t>la base della </a:t>
            </a:r>
            <a:r>
              <a:rPr lang="it-IT" sz="4500" b="1" dirty="0" smtClean="0"/>
              <a:t>valutazione della partecipazione (4/30</a:t>
            </a:r>
            <a:r>
              <a:rPr lang="it-IT" sz="4500" b="1" dirty="0" smtClean="0"/>
              <a:t>).</a:t>
            </a:r>
          </a:p>
          <a:p>
            <a:pPr lvl="0"/>
            <a:r>
              <a:rPr lang="it-IT" sz="4500" dirty="0" smtClean="0"/>
              <a:t>I gruppi sono costituiti da 3-4 ( massimo) persone.</a:t>
            </a:r>
            <a:endParaRPr lang="it-IT" sz="4500" dirty="0" smtClean="0"/>
          </a:p>
          <a:p>
            <a:pPr lvl="0"/>
            <a:r>
              <a:rPr lang="it-IT" sz="4500" b="1" dirty="0" smtClean="0"/>
              <a:t>Alla valutazione complessiva ottenuta nell’esame scritto sarà sommato il risultato del progetto e della partecipazione, che verrà verbalizzato nel primo appello ufficiale di gennaio</a:t>
            </a:r>
            <a:r>
              <a:rPr lang="it-IT" sz="4500" dirty="0" smtClean="0"/>
              <a:t>.</a:t>
            </a:r>
          </a:p>
          <a:p>
            <a:pPr>
              <a:buNone/>
            </a:pPr>
            <a:endParaRPr lang="it-IT" dirty="0" smtClean="0"/>
          </a:p>
          <a:p>
            <a:pPr>
              <a:buNone/>
            </a:pPr>
            <a:r>
              <a:rPr lang="it-IT" b="1" dirty="0" smtClean="0"/>
              <a:t>	</a:t>
            </a:r>
            <a:endParaRPr lang="it-IT" dirty="0"/>
          </a:p>
        </p:txBody>
      </p:sp>
      <p:sp>
        <p:nvSpPr>
          <p:cNvPr id="4" name="Text Box 17"/>
          <p:cNvSpPr txBox="1">
            <a:spLocks noChangeArrowheads="1"/>
          </p:cNvSpPr>
          <p:nvPr/>
        </p:nvSpPr>
        <p:spPr bwMode="auto">
          <a:xfrm rot="16200000">
            <a:off x="-3138487" y="3140075"/>
            <a:ext cx="6856412" cy="579438"/>
          </a:xfrm>
          <a:prstGeom prst="rect">
            <a:avLst/>
          </a:prstGeom>
          <a:solidFill>
            <a:schemeClr val="bg2">
              <a:lumMod val="60000"/>
              <a:lumOff val="40000"/>
            </a:schemeClr>
          </a:solidFill>
          <a:ln w="9525">
            <a:solidFill>
              <a:schemeClr val="bg2"/>
            </a:solidFill>
            <a:miter lim="800000"/>
            <a:headEnd/>
            <a:tailEnd/>
          </a:ln>
        </p:spPr>
        <p:txBody>
          <a:bodyPr>
            <a:spAutoFit/>
          </a:bodyPr>
          <a:lstStyle/>
          <a:p>
            <a:pPr>
              <a:spcBef>
                <a:spcPct val="50000"/>
              </a:spcBef>
              <a:defRPr/>
            </a:pPr>
            <a:r>
              <a:rPr lang="it-IT" sz="3200" b="1" dirty="0">
                <a:solidFill>
                  <a:schemeClr val="bg1"/>
                </a:solidFill>
              </a:rPr>
              <a:t>UNIVERSITA</a:t>
            </a:r>
            <a:r>
              <a:rPr lang="it-IT" sz="3200" b="1" dirty="0">
                <a:solidFill>
                  <a:schemeClr val="bg2"/>
                </a:solidFill>
              </a:rPr>
              <a:t>’ </a:t>
            </a:r>
            <a:r>
              <a:rPr lang="it-IT" sz="3200" b="1" dirty="0">
                <a:solidFill>
                  <a:schemeClr val="bg1"/>
                </a:solidFill>
              </a:rPr>
              <a:t>CATTANEO - </a:t>
            </a:r>
            <a:r>
              <a:rPr lang="it-IT" sz="3200" dirty="0">
                <a:solidFill>
                  <a:schemeClr val="bg1"/>
                </a:solidFill>
              </a:rPr>
              <a:t>LIUC</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a:t>
            </a:r>
            <a:r>
              <a:rPr lang="it-IT" dirty="0" err="1" smtClean="0"/>
              <a:t>syllabus</a:t>
            </a:r>
            <a:endParaRPr lang="it-IT" dirty="0"/>
          </a:p>
        </p:txBody>
      </p:sp>
      <p:sp>
        <p:nvSpPr>
          <p:cNvPr id="3" name="Segnaposto contenuto 2"/>
          <p:cNvSpPr>
            <a:spLocks noGrp="1"/>
          </p:cNvSpPr>
          <p:nvPr>
            <p:ph idx="1"/>
          </p:nvPr>
        </p:nvSpPr>
        <p:spPr>
          <a:xfrm>
            <a:off x="842994" y="1600200"/>
            <a:ext cx="8229600" cy="4525963"/>
          </a:xfrm>
        </p:spPr>
        <p:txBody>
          <a:bodyPr/>
          <a:lstStyle/>
          <a:p>
            <a:r>
              <a:rPr lang="it-IT" dirty="0" smtClean="0"/>
              <a:t>Versione finale, indica i materiali di ogni lezione !</a:t>
            </a:r>
          </a:p>
          <a:p>
            <a:r>
              <a:rPr lang="it-IT" dirty="0" smtClean="0"/>
              <a:t>Prestigiosi testimoni</a:t>
            </a:r>
          </a:p>
          <a:p>
            <a:r>
              <a:rPr lang="it-IT" dirty="0" smtClean="0"/>
              <a:t>‘Sapere e saper fare’</a:t>
            </a:r>
          </a:p>
          <a:p>
            <a:endParaRPr lang="it-IT" dirty="0"/>
          </a:p>
        </p:txBody>
      </p:sp>
      <p:sp>
        <p:nvSpPr>
          <p:cNvPr id="4" name="Text Box 17"/>
          <p:cNvSpPr txBox="1">
            <a:spLocks noChangeArrowheads="1"/>
          </p:cNvSpPr>
          <p:nvPr/>
        </p:nvSpPr>
        <p:spPr bwMode="auto">
          <a:xfrm rot="16200000">
            <a:off x="-3138487" y="3140075"/>
            <a:ext cx="6856412" cy="579438"/>
          </a:xfrm>
          <a:prstGeom prst="rect">
            <a:avLst/>
          </a:prstGeom>
          <a:solidFill>
            <a:schemeClr val="bg2">
              <a:lumMod val="60000"/>
              <a:lumOff val="40000"/>
            </a:schemeClr>
          </a:solidFill>
          <a:ln w="9525">
            <a:solidFill>
              <a:schemeClr val="bg2">
                <a:lumMod val="60000"/>
                <a:lumOff val="40000"/>
              </a:schemeClr>
            </a:solidFill>
            <a:miter lim="800000"/>
            <a:headEnd/>
            <a:tailEnd/>
          </a:ln>
        </p:spPr>
        <p:txBody>
          <a:bodyPr>
            <a:spAutoFit/>
          </a:bodyPr>
          <a:lstStyle/>
          <a:p>
            <a:pPr>
              <a:spcBef>
                <a:spcPct val="50000"/>
              </a:spcBef>
              <a:defRPr/>
            </a:pPr>
            <a:r>
              <a:rPr lang="it-IT" sz="3200" b="1" dirty="0">
                <a:solidFill>
                  <a:schemeClr val="bg1"/>
                </a:solidFill>
              </a:rPr>
              <a:t>UNIVERSITA</a:t>
            </a:r>
            <a:r>
              <a:rPr lang="it-IT" sz="3200" b="1" dirty="0">
                <a:solidFill>
                  <a:schemeClr val="bg2"/>
                </a:solidFill>
              </a:rPr>
              <a:t>’ </a:t>
            </a:r>
            <a:r>
              <a:rPr lang="it-IT" sz="3200" b="1" dirty="0">
                <a:solidFill>
                  <a:schemeClr val="bg1"/>
                </a:solidFill>
              </a:rPr>
              <a:t>CATTANEO - </a:t>
            </a:r>
            <a:r>
              <a:rPr lang="it-IT" sz="3200" dirty="0">
                <a:solidFill>
                  <a:schemeClr val="bg1"/>
                </a:solidFill>
              </a:rPr>
              <a:t>LIUC</a:t>
            </a:r>
          </a:p>
        </p:txBody>
      </p:sp>
    </p:spTree>
  </p:cSld>
  <p:clrMapOvr>
    <a:masterClrMapping/>
  </p:clrMapOvr>
</p:sld>
</file>

<file path=ppt/theme/theme1.xml><?xml version="1.0" encoding="utf-8"?>
<a:theme xmlns:a="http://schemas.openxmlformats.org/drawingml/2006/main" name="Tema di Office">
  <a:themeElements>
    <a:clrScheme name="Personalizzato 1">
      <a:dk1>
        <a:srgbClr val="002060"/>
      </a:dk1>
      <a:lt1>
        <a:srgbClr val="FFFFFF"/>
      </a:lt1>
      <a:dk2>
        <a:srgbClr val="000000"/>
      </a:dk2>
      <a:lt2>
        <a:srgbClr val="808080"/>
      </a:lt2>
      <a:accent1>
        <a:srgbClr val="FFFFFF"/>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350</Words>
  <Application>Microsoft Office PowerPoint</Application>
  <PresentationFormat>Presentazione su schermo (4:3)</PresentationFormat>
  <Paragraphs>92</Paragraphs>
  <Slides>9</Slides>
  <Notes>9</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9</vt:i4>
      </vt:variant>
    </vt:vector>
  </HeadingPairs>
  <TitlesOfParts>
    <vt:vector size="13" baseType="lpstr">
      <vt:lpstr>Arial</vt:lpstr>
      <vt:lpstr>Calibri</vt:lpstr>
      <vt:lpstr>Verdana</vt:lpstr>
      <vt:lpstr>Tema di Office</vt:lpstr>
      <vt:lpstr>Presentazione standard di PowerPoint</vt:lpstr>
      <vt:lpstr>Digital Marketing -  La definizione </vt:lpstr>
      <vt:lpstr>…altre definizioni </vt:lpstr>
      <vt:lpstr>IL PROCESSO di MARKETING DIGITALE</vt:lpstr>
      <vt:lpstr>Il corso in sintesi - contenuti</vt:lpstr>
      <vt:lpstr>I docenti</vt:lpstr>
      <vt:lpstr>Testi d’esame</vt:lpstr>
      <vt:lpstr>Frequentanti- valutazione</vt:lpstr>
      <vt:lpstr>Il syllabus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Utente Windows</dc:creator>
  <cp:lastModifiedBy>carolina guerini</cp:lastModifiedBy>
  <cp:revision>38</cp:revision>
  <dcterms:created xsi:type="dcterms:W3CDTF">2015-09-22T06:14:03Z</dcterms:created>
  <dcterms:modified xsi:type="dcterms:W3CDTF">2019-09-15T16:38:14Z</dcterms:modified>
</cp:coreProperties>
</file>