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257" r:id="rId2"/>
    <p:sldId id="266" r:id="rId3"/>
    <p:sldId id="522" r:id="rId4"/>
    <p:sldId id="267" r:id="rId5"/>
    <p:sldId id="269" r:id="rId6"/>
    <p:sldId id="271" r:id="rId7"/>
    <p:sldId id="517" r:id="rId8"/>
    <p:sldId id="518" r:id="rId9"/>
    <p:sldId id="516" r:id="rId10"/>
    <p:sldId id="326" r:id="rId11"/>
    <p:sldId id="890" r:id="rId12"/>
    <p:sldId id="892" r:id="rId13"/>
    <p:sldId id="509" r:id="rId14"/>
    <p:sldId id="895" r:id="rId15"/>
    <p:sldId id="374" r:id="rId16"/>
    <p:sldId id="520" r:id="rId17"/>
    <p:sldId id="521" r:id="rId18"/>
    <p:sldId id="496" r:id="rId19"/>
    <p:sldId id="507" r:id="rId20"/>
    <p:sldId id="508" r:id="rId21"/>
    <p:sldId id="896" r:id="rId22"/>
    <p:sldId id="512" r:id="rId23"/>
    <p:sldId id="897" r:id="rId24"/>
    <p:sldId id="898" r:id="rId25"/>
    <p:sldId id="899" r:id="rId26"/>
    <p:sldId id="901" r:id="rId27"/>
    <p:sldId id="376" r:id="rId28"/>
    <p:sldId id="902" r:id="rId29"/>
    <p:sldId id="946" r:id="rId30"/>
    <p:sldId id="903" r:id="rId31"/>
    <p:sldId id="947" r:id="rId32"/>
    <p:sldId id="499" r:id="rId33"/>
    <p:sldId id="905" r:id="rId34"/>
    <p:sldId id="377" r:id="rId35"/>
    <p:sldId id="478" r:id="rId36"/>
    <p:sldId id="381" r:id="rId37"/>
    <p:sldId id="510" r:id="rId38"/>
    <p:sldId id="497" r:id="rId39"/>
    <p:sldId id="907" r:id="rId40"/>
    <p:sldId id="498" r:id="rId41"/>
    <p:sldId id="373" r:id="rId42"/>
    <p:sldId id="908" r:id="rId43"/>
    <p:sldId id="909" r:id="rId44"/>
    <p:sldId id="386" r:id="rId45"/>
    <p:sldId id="911" r:id="rId46"/>
    <p:sldId id="511" r:id="rId47"/>
    <p:sldId id="910" r:id="rId48"/>
    <p:sldId id="912" r:id="rId49"/>
    <p:sldId id="913" r:id="rId50"/>
    <p:sldId id="914" r:id="rId51"/>
    <p:sldId id="465" r:id="rId52"/>
    <p:sldId id="915" r:id="rId53"/>
    <p:sldId id="916" r:id="rId54"/>
    <p:sldId id="917" r:id="rId55"/>
    <p:sldId id="918" r:id="rId56"/>
    <p:sldId id="380" r:id="rId57"/>
    <p:sldId id="920" r:id="rId58"/>
    <p:sldId id="921" r:id="rId59"/>
    <p:sldId id="492" r:id="rId60"/>
    <p:sldId id="493" r:id="rId61"/>
    <p:sldId id="500" r:id="rId62"/>
    <p:sldId id="514" r:id="rId63"/>
    <p:sldId id="513" r:id="rId64"/>
    <p:sldId id="501" r:id="rId65"/>
    <p:sldId id="502" r:id="rId66"/>
    <p:sldId id="503" r:id="rId67"/>
    <p:sldId id="506" r:id="rId68"/>
    <p:sldId id="494" r:id="rId69"/>
    <p:sldId id="495" r:id="rId70"/>
    <p:sldId id="275" r:id="rId71"/>
    <p:sldId id="273" r:id="rId72"/>
    <p:sldId id="274" r:id="rId73"/>
    <p:sldId id="505" r:id="rId74"/>
    <p:sldId id="278" r:id="rId75"/>
    <p:sldId id="468" r:id="rId76"/>
    <p:sldId id="467" r:id="rId7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94694"/>
  </p:normalViewPr>
  <p:slideViewPr>
    <p:cSldViewPr snapToGrid="0" snapToObjects="1">
      <p:cViewPr varScale="1">
        <p:scale>
          <a:sx n="184" d="100"/>
          <a:sy n="184" d="100"/>
        </p:scale>
        <p:origin x="1856" y="176"/>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74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E459BA9-2B59-C943-8E97-A1EA356FE88E}" type="datetimeFigureOut">
              <a:rPr lang="en-US" smtClean="0"/>
              <a:t>10/4/19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2C27B56-C782-DA41-9055-87974716FE49}" type="slidenum">
              <a:rPr lang="en-US" smtClean="0"/>
              <a:t>‹#›</a:t>
            </a:fld>
            <a:endParaRPr lang="en-US"/>
          </a:p>
        </p:txBody>
      </p:sp>
    </p:spTree>
    <p:extLst>
      <p:ext uri="{BB962C8B-B14F-4D97-AF65-F5344CB8AC3E}">
        <p14:creationId xmlns:p14="http://schemas.microsoft.com/office/powerpoint/2010/main" val="48892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EEDA7E0-F3BD-A64D-A63E-A76589249F62}" type="datetimeFigureOut">
              <a:rPr lang="en-US" smtClean="0"/>
              <a:t>10/4/19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920C6D-0769-4E4E-8F90-2FCF484122A2}" type="slidenum">
              <a:rPr lang="en-US" smtClean="0"/>
              <a:t>‹#›</a:t>
            </a:fld>
            <a:endParaRPr lang="en-US"/>
          </a:p>
        </p:txBody>
      </p:sp>
    </p:spTree>
    <p:extLst>
      <p:ext uri="{BB962C8B-B14F-4D97-AF65-F5344CB8AC3E}">
        <p14:creationId xmlns:p14="http://schemas.microsoft.com/office/powerpoint/2010/main" val="4216669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36A732-F93C-574E-9EF0-BC7C6070B145}" type="slidenum">
              <a:rPr lang="en-US" smtClean="0"/>
              <a:t>1</a:t>
            </a:fld>
            <a:endParaRPr lang="en-US"/>
          </a:p>
        </p:txBody>
      </p:sp>
    </p:spTree>
    <p:extLst>
      <p:ext uri="{BB962C8B-B14F-4D97-AF65-F5344CB8AC3E}">
        <p14:creationId xmlns:p14="http://schemas.microsoft.com/office/powerpoint/2010/main" val="95335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a:t>
            </a:r>
            <a:r>
              <a:rPr lang="en-US" b="1" dirty="0"/>
              <a:t>annual report</a:t>
            </a:r>
            <a:r>
              <a:rPr lang="en-US" b="0" dirty="0"/>
              <a:t> is a summary of the firm’s financial information, products, and</a:t>
            </a:r>
            <a:r>
              <a:rPr lang="en-US" b="0" baseline="0" dirty="0"/>
              <a:t> growth plans for owners and potential investors.</a:t>
            </a:r>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28</a:t>
            </a:fld>
            <a:endParaRPr lang="en-US" dirty="0"/>
          </a:p>
        </p:txBody>
      </p:sp>
    </p:spTree>
    <p:extLst>
      <p:ext uri="{BB962C8B-B14F-4D97-AF65-F5344CB8AC3E}">
        <p14:creationId xmlns:p14="http://schemas.microsoft.com/office/powerpoint/2010/main" val="144688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30</a:t>
            </a:fld>
            <a:endParaRPr lang="en-US" dirty="0"/>
          </a:p>
        </p:txBody>
      </p:sp>
    </p:spTree>
    <p:extLst>
      <p:ext uri="{BB962C8B-B14F-4D97-AF65-F5344CB8AC3E}">
        <p14:creationId xmlns:p14="http://schemas.microsoft.com/office/powerpoint/2010/main" val="188859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Questions</a:t>
            </a:r>
          </a:p>
          <a:p>
            <a:endParaRPr lang="en-US" dirty="0"/>
          </a:p>
          <a:p>
            <a:r>
              <a:rPr lang="en-US" dirty="0"/>
              <a:t>1. Why do you think fraud is a significant financial issue in most businesses?</a:t>
            </a:r>
          </a:p>
          <a:p>
            <a:endParaRPr lang="en-US" dirty="0"/>
          </a:p>
          <a:p>
            <a:r>
              <a:rPr lang="en-US" dirty="0"/>
              <a:t>2. What is the best way to prevent fraud?</a:t>
            </a:r>
          </a:p>
          <a:p>
            <a:endParaRPr lang="en-US" dirty="0"/>
          </a:p>
          <a:p>
            <a:r>
              <a:rPr lang="en-US" dirty="0"/>
              <a:t>3. As a manager, how would you try to detect fraud?</a:t>
            </a:r>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31</a:t>
            </a:fld>
            <a:endParaRPr lang="en-US" dirty="0"/>
          </a:p>
        </p:txBody>
      </p:sp>
    </p:spTree>
    <p:extLst>
      <p:ext uri="{BB962C8B-B14F-4D97-AF65-F5344CB8AC3E}">
        <p14:creationId xmlns:p14="http://schemas.microsoft.com/office/powerpoint/2010/main" val="396592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a:ea typeface="ヒラギノ角ゴ ProN W3"/>
                <a:cs typeface="ヒラギノ角ゴ ProN W3"/>
                <a:sym typeface="Calisto MT" pitchFamily="18" charset="0"/>
              </a:rPr>
              <a:t>The </a:t>
            </a:r>
            <a:r>
              <a:rPr lang="en-US" sz="1200" b="1" baseline="0" dirty="0">
                <a:ea typeface="ヒラギノ角ゴ ProN W3"/>
                <a:cs typeface="ヒラギノ角ゴ ProN W3"/>
                <a:sym typeface="Calisto MT" pitchFamily="18" charset="0"/>
              </a:rPr>
              <a:t>accounting equation </a:t>
            </a:r>
            <a:r>
              <a:rPr lang="en-US" sz="1200" b="0" baseline="0" dirty="0">
                <a:ea typeface="ヒラギノ角ゴ ProN W3"/>
                <a:cs typeface="ヒラギノ角ゴ ProN W3"/>
                <a:sym typeface="Calisto MT" pitchFamily="18" charset="0"/>
              </a:rPr>
              <a:t>is assets equal liabilities plus owners’ equity.</a:t>
            </a:r>
          </a:p>
          <a:p>
            <a:endParaRPr lang="en-US" sz="1200" b="0" baseline="0" dirty="0">
              <a:ea typeface="ヒラギノ角ゴ ProN W3"/>
              <a:cs typeface="ヒラギノ角ゴ ProN W3"/>
              <a:sym typeface="Calisto MT" pitchFamily="18" charset="0"/>
            </a:endParaRPr>
          </a:p>
          <a:p>
            <a:r>
              <a:rPr lang="en-US" sz="1200" b="1" baseline="0" dirty="0">
                <a:ea typeface="ヒラギノ角ゴ ProN W3"/>
                <a:cs typeface="ヒラギノ角ゴ ProN W3"/>
                <a:sym typeface="Calisto MT" pitchFamily="18" charset="0"/>
              </a:rPr>
              <a:t>Assets</a:t>
            </a:r>
            <a:r>
              <a:rPr lang="en-US" sz="1200" b="0" baseline="0" dirty="0">
                <a:ea typeface="ヒラギノ角ゴ ProN W3"/>
                <a:cs typeface="ヒラギノ角ゴ ProN W3"/>
                <a:sym typeface="Calisto MT" pitchFamily="18" charset="0"/>
              </a:rPr>
              <a:t> are a </a:t>
            </a:r>
            <a:r>
              <a:rPr lang="en-US" sz="1200" kern="1200" baseline="0" dirty="0">
                <a:solidFill>
                  <a:schemeClr val="tx1"/>
                </a:solidFill>
                <a:latin typeface="+mn-lt"/>
                <a:ea typeface="+mn-ea"/>
                <a:cs typeface="+mn-cs"/>
              </a:rPr>
              <a:t>firm’s economic resources, or items of value that it owns, such as cash, inventory, land, equipment, buildings, and other tangible and intangible things.</a:t>
            </a:r>
          </a:p>
          <a:p>
            <a:endParaRPr lang="en-US" sz="1200" kern="1200" baseline="0" dirty="0">
              <a:solidFill>
                <a:schemeClr val="tx1"/>
              </a:solidFill>
              <a:latin typeface="+mn-lt"/>
              <a:ea typeface="+mn-ea"/>
              <a:cs typeface="+mn-cs"/>
            </a:endParaRPr>
          </a:p>
          <a:p>
            <a:r>
              <a:rPr lang="en-US" sz="1200" b="1" dirty="0">
                <a:ea typeface="ヒラギノ角ゴ ProN W3"/>
                <a:cs typeface="ヒラギノ角ゴ ProN W3"/>
                <a:sym typeface="Calisto MT" pitchFamily="18" charset="0"/>
              </a:rPr>
              <a:t>Liabilities</a:t>
            </a:r>
            <a:r>
              <a:rPr lang="en-US" sz="1200" b="1" baseline="0" dirty="0">
                <a:ea typeface="ヒラギノ角ゴ ProN W3"/>
                <a:cs typeface="ヒラギノ角ゴ ProN W3"/>
                <a:sym typeface="Calisto MT" pitchFamily="18" charset="0"/>
              </a:rPr>
              <a:t> </a:t>
            </a:r>
            <a:r>
              <a:rPr lang="en-US" sz="1200" b="0" baseline="0" dirty="0">
                <a:ea typeface="ヒラギノ角ゴ ProN W3"/>
                <a:cs typeface="ヒラギノ角ゴ ProN W3"/>
                <a:sym typeface="Calisto MT" pitchFamily="18" charset="0"/>
              </a:rPr>
              <a:t>are debts that a firm owes to others.</a:t>
            </a:r>
          </a:p>
          <a:p>
            <a:endParaRPr lang="en-US" sz="1200" b="0" baseline="0" dirty="0">
              <a:ea typeface="ヒラギノ角ゴ ProN W3"/>
              <a:cs typeface="ヒラギノ角ゴ ProN W3"/>
              <a:sym typeface="Calisto MT" pitchFamily="18" charset="0"/>
            </a:endParaRPr>
          </a:p>
          <a:p>
            <a:r>
              <a:rPr lang="en-US" sz="1200" b="1" baseline="0" dirty="0">
                <a:ea typeface="ヒラギノ角ゴ ProN W3"/>
                <a:cs typeface="ヒラギノ角ゴ ProN W3"/>
                <a:sym typeface="Calisto MT" pitchFamily="18" charset="0"/>
              </a:rPr>
              <a:t>Owners’ equity </a:t>
            </a:r>
            <a:r>
              <a:rPr lang="en-US" sz="1200" b="0" baseline="0" dirty="0">
                <a:ea typeface="ヒラギノ角ゴ ProN W3"/>
                <a:cs typeface="ヒラギノ角ゴ ProN W3"/>
                <a:sym typeface="Calisto MT" pitchFamily="18" charset="0"/>
              </a:rPr>
              <a:t>equals assets minus liabilities and reflects historical values.</a:t>
            </a:r>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33</a:t>
            </a:fld>
            <a:endParaRPr lang="en-US" dirty="0"/>
          </a:p>
        </p:txBody>
      </p:sp>
    </p:spTree>
    <p:extLst>
      <p:ext uri="{BB962C8B-B14F-4D97-AF65-F5344CB8AC3E}">
        <p14:creationId xmlns:p14="http://schemas.microsoft.com/office/powerpoint/2010/main" val="8076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Accounting Standards</a:t>
            </a:r>
          </a:p>
          <a:p>
            <a:pPr lvl="0"/>
            <a:endParaRPr lang="en-US" sz="1200" kern="1200">
              <a:solidFill>
                <a:schemeClr val="tx1"/>
              </a:solidFill>
              <a:latin typeface="+mn-lt"/>
              <a:ea typeface="+mn-ea"/>
              <a:cs typeface="+mn-cs"/>
            </a:endParaRPr>
          </a:p>
          <a:p>
            <a:pPr lvl="0"/>
            <a:r>
              <a:rPr lang="en-US" sz="1200" kern="1200">
                <a:solidFill>
                  <a:schemeClr val="tx1"/>
                </a:solidFill>
                <a:latin typeface="+mn-lt"/>
                <a:ea typeface="+mn-ea"/>
                <a:cs typeface="+mn-cs"/>
              </a:rPr>
              <a:t>Different </a:t>
            </a:r>
            <a:r>
              <a:rPr lang="en-US" sz="1200" kern="1200" dirty="0">
                <a:solidFill>
                  <a:schemeClr val="tx1"/>
                </a:solidFill>
                <a:latin typeface="+mn-lt"/>
                <a:ea typeface="+mn-ea"/>
                <a:cs typeface="+mn-cs"/>
              </a:rPr>
              <a:t>entities have different standards for their accounting methods. For example, public and private businesses follow the Generally Accepted Accounting Principles (GAAP) method. GAAP is generally used in the United States as the standard for accounting methods. These principles are established by the Financial Accounting Standards Board (FASB). Local government entities have a different set of accounting standards which are set by the Governmental Accounting Standards Board (GASB), and the federal government follows yet another set of standards determined by the Federal Accounting Standards Advisory Board (FASAB). Further, there is another set of standards for international companies which follow the International Financial Reporting Standards (IFRS). </a:t>
            </a:r>
          </a:p>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35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Double-entry bookkeeping </a:t>
            </a:r>
            <a:r>
              <a:rPr lang="en-US" sz="1200" b="0" i="0" u="none" strike="noStrike" kern="1200" baseline="0" dirty="0">
                <a:solidFill>
                  <a:schemeClr val="tx1"/>
                </a:solidFill>
                <a:latin typeface="+mn-lt"/>
                <a:ea typeface="+mn-ea"/>
                <a:cs typeface="+mn-cs"/>
              </a:rPr>
              <a:t>is a system of recording and classifying business transactions that maintains the balance of the accounting equation.</a:t>
            </a:r>
            <a:endParaRPr lang="en-US" b="0" dirty="0"/>
          </a:p>
        </p:txBody>
      </p:sp>
      <p:sp>
        <p:nvSpPr>
          <p:cNvPr id="4" name="Slide Number Placeholder 3"/>
          <p:cNvSpPr>
            <a:spLocks noGrp="1"/>
          </p:cNvSpPr>
          <p:nvPr>
            <p:ph type="sldNum" sz="quarter" idx="10"/>
          </p:nvPr>
        </p:nvSpPr>
        <p:spPr/>
        <p:txBody>
          <a:bodyPr/>
          <a:lstStyle/>
          <a:p>
            <a:fld id="{D7E81D65-D405-48A8-B041-B56D5EEED82B}"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01758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In any accounting system, financial data typically pass through a four-step procedure sometimes called the </a:t>
            </a:r>
            <a:r>
              <a:rPr lang="en-US" b="1" baseline="0" dirty="0"/>
              <a:t>accounting cycle</a:t>
            </a:r>
            <a:r>
              <a:rPr lang="en-US" b="0" baseline="0" dirty="0"/>
              <a:t>.</a:t>
            </a:r>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42</a:t>
            </a:fld>
            <a:endParaRPr lang="en-US" dirty="0"/>
          </a:p>
        </p:txBody>
      </p:sp>
    </p:spTree>
    <p:extLst>
      <p:ext uri="{BB962C8B-B14F-4D97-AF65-F5344CB8AC3E}">
        <p14:creationId xmlns:p14="http://schemas.microsoft.com/office/powerpoint/2010/main" val="2525723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Accountants record each financial transaction in a </a:t>
            </a:r>
            <a:r>
              <a:rPr lang="en-US" sz="1200" b="1" i="0" u="none" strike="noStrike" kern="1200" baseline="0" dirty="0">
                <a:solidFill>
                  <a:schemeClr val="tx1"/>
                </a:solidFill>
                <a:latin typeface="+mn-lt"/>
                <a:ea typeface="+mn-ea"/>
                <a:cs typeface="+mn-cs"/>
              </a:rPr>
              <a:t>journal</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which is basically just a time-ordered list of account transactions.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transfer the information from a journal into a </a:t>
            </a:r>
            <a:r>
              <a:rPr lang="en-US" sz="1200" b="1" i="0" u="none" strike="noStrike" kern="1200" baseline="0" dirty="0">
                <a:solidFill>
                  <a:schemeClr val="tx1"/>
                </a:solidFill>
                <a:latin typeface="+mn-lt"/>
                <a:ea typeface="+mn-ea"/>
                <a:cs typeface="+mn-cs"/>
              </a:rPr>
              <a:t>ledger, </a:t>
            </a:r>
            <a:r>
              <a:rPr lang="en-US" sz="1200" b="0" i="0" u="none" strike="noStrike" kern="1200" baseline="0" dirty="0">
                <a:solidFill>
                  <a:schemeClr val="tx1"/>
                </a:solidFill>
                <a:latin typeface="+mn-lt"/>
                <a:ea typeface="+mn-ea"/>
                <a:cs typeface="+mn-cs"/>
              </a:rPr>
              <a:t>a book or computer file with separate sections for each account.</a:t>
            </a:r>
            <a:endParaRPr lang="en-US" b="0" baseline="0"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43</a:t>
            </a:fld>
            <a:endParaRPr lang="en-US" dirty="0"/>
          </a:p>
        </p:txBody>
      </p:sp>
    </p:spTree>
    <p:extLst>
      <p:ext uri="{BB962C8B-B14F-4D97-AF65-F5344CB8AC3E}">
        <p14:creationId xmlns:p14="http://schemas.microsoft.com/office/powerpoint/2010/main" val="1802147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45</a:t>
            </a:fld>
            <a:endParaRPr lang="en-US" dirty="0"/>
          </a:p>
        </p:txBody>
      </p:sp>
    </p:spTree>
    <p:extLst>
      <p:ext uri="{BB962C8B-B14F-4D97-AF65-F5344CB8AC3E}">
        <p14:creationId xmlns:p14="http://schemas.microsoft.com/office/powerpoint/2010/main" val="1693034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a:t>The </a:t>
            </a:r>
            <a:r>
              <a:rPr lang="en-US" sz="1200" b="1" baseline="0" dirty="0"/>
              <a:t>income statement </a:t>
            </a:r>
            <a:r>
              <a:rPr lang="en-US" sz="1200" b="0" baseline="0" dirty="0"/>
              <a:t>is a financial report that shows an organization’s profitability over a period of time—month, quarter, or year.</a:t>
            </a:r>
          </a:p>
          <a:p>
            <a:endParaRPr lang="en-US" sz="1200" b="0" baseline="0" dirty="0"/>
          </a:p>
          <a:p>
            <a:r>
              <a:rPr lang="en-US" sz="1200" b="1" baseline="0" dirty="0"/>
              <a:t>Revenue </a:t>
            </a:r>
            <a:r>
              <a:rPr lang="en-US" sz="1200" b="0" baseline="0" dirty="0"/>
              <a:t>is the total amount of money received from the sale of goods or services, as well as from other related business activities.</a:t>
            </a:r>
          </a:p>
          <a:p>
            <a:endParaRPr lang="en-US" sz="1200" b="0" baseline="0" dirty="0">
              <a:ea typeface="ヒラギノ角ゴ ProN W3"/>
              <a:cs typeface="ヒラギノ角ゴ ProN W3"/>
              <a:sym typeface="Calisto MT" pitchFamily="18" charset="0"/>
            </a:endParaRPr>
          </a:p>
          <a:p>
            <a:r>
              <a:rPr lang="en-US" sz="1200" dirty="0">
                <a:ea typeface="ヒラギノ角ゴ ProN W3"/>
                <a:cs typeface="ヒラギノ角ゴ ProN W3"/>
                <a:sym typeface="Calisto MT" pitchFamily="18" charset="0"/>
              </a:rPr>
              <a:t>The </a:t>
            </a:r>
            <a:r>
              <a:rPr lang="en-US" sz="1200" b="1" dirty="0">
                <a:ea typeface="ヒラギノ角ゴ ProN W3"/>
                <a:cs typeface="ヒラギノ角ゴ ProN W3"/>
                <a:sym typeface="Calisto MT" pitchFamily="18" charset="0"/>
              </a:rPr>
              <a:t>cost of goods sold</a:t>
            </a:r>
            <a:r>
              <a:rPr lang="en-US" sz="1200" b="0" dirty="0">
                <a:ea typeface="ヒラギノ角ゴ ProN W3"/>
                <a:cs typeface="ヒラギノ角ゴ ProN W3"/>
                <a:sym typeface="Calisto MT" pitchFamily="18" charset="0"/>
              </a:rPr>
              <a:t> is the amount of money a firm spent to buy or produce the products it sold during the period to which the income statement applies.</a:t>
            </a:r>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47</a:t>
            </a:fld>
            <a:endParaRPr lang="en-US" dirty="0"/>
          </a:p>
        </p:txBody>
      </p:sp>
    </p:spTree>
    <p:extLst>
      <p:ext uri="{BB962C8B-B14F-4D97-AF65-F5344CB8AC3E}">
        <p14:creationId xmlns:p14="http://schemas.microsoft.com/office/powerpoint/2010/main" val="347049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0" dirty="0">
                <a:solidFill>
                  <a:srgbClr val="FF0000"/>
                </a:solidFill>
                <a:sym typeface="Calisto MT" pitchFamily="18" charset="0"/>
              </a:rPr>
              <a:t>Accounting </a:t>
            </a:r>
            <a:r>
              <a:rPr lang="en-US" sz="1200" b="0" i="0" baseline="0" dirty="0">
                <a:solidFill>
                  <a:srgbClr val="FF0000"/>
                </a:solidFill>
                <a:sym typeface="Calisto MT" pitchFamily="18" charset="0"/>
              </a:rPr>
              <a:t>is the recording, measurement, and interpretation of financial information.</a:t>
            </a:r>
          </a:p>
          <a:p>
            <a:endParaRPr lang="en-US" baseline="0" dirty="0"/>
          </a:p>
          <a:p>
            <a:r>
              <a:rPr lang="en-US" baseline="0" dirty="0"/>
              <a:t>Individuals and businesses can hire a </a:t>
            </a:r>
            <a:r>
              <a:rPr lang="en-US" b="1" baseline="0" dirty="0"/>
              <a:t>certified public account (CPA)</a:t>
            </a:r>
            <a:r>
              <a:rPr lang="en-US" b="0" baseline="0" dirty="0"/>
              <a:t>, a</a:t>
            </a:r>
            <a:r>
              <a:rPr lang="en-US" dirty="0">
                <a:latin typeface="Arial" pitchFamily="34" charset="0"/>
                <a:cs typeface="Arial" pitchFamily="34" charset="0"/>
              </a:rPr>
              <a:t>n individual who has been state certified to provide accounting services ranging from the preparation of financial records and the filing of tax returns to complex audits of corporate financial records.</a:t>
            </a:r>
            <a:endParaRPr lang="en-US" sz="1200" b="0" i="0" baseline="0" dirty="0">
              <a:solidFill>
                <a:srgbClr val="FF0000"/>
              </a:solidFill>
              <a:sym typeface="Calisto MT" pitchFamily="18" charset="0"/>
            </a:endParaRPr>
          </a:p>
        </p:txBody>
      </p:sp>
      <p:sp>
        <p:nvSpPr>
          <p:cNvPr id="4" name="Slide Number Placeholder 3"/>
          <p:cNvSpPr>
            <a:spLocks noGrp="1"/>
          </p:cNvSpPr>
          <p:nvPr>
            <p:ph type="sldNum" sz="quarter" idx="10"/>
          </p:nvPr>
        </p:nvSpPr>
        <p:spPr/>
        <p:txBody>
          <a:bodyPr/>
          <a:lstStyle/>
          <a:p>
            <a:fld id="{D7E81D65-D405-48A8-B041-B56D5EEED82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4078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Gross</a:t>
            </a:r>
            <a:r>
              <a:rPr lang="en-US" b="1" baseline="0" dirty="0"/>
              <a:t> income or profit </a:t>
            </a:r>
            <a:r>
              <a:rPr lang="en-US" b="0" baseline="0" dirty="0"/>
              <a:t>are revenues minus the cost of goods sold required to generate the revenues.</a:t>
            </a:r>
          </a:p>
          <a:p>
            <a:endParaRPr lang="en-US" b="0" baseline="0" dirty="0"/>
          </a:p>
          <a:p>
            <a:r>
              <a:rPr lang="en-US" b="1" baseline="0" dirty="0"/>
              <a:t>Expenses </a:t>
            </a:r>
            <a:r>
              <a:rPr lang="en-US" b="0" baseline="0" dirty="0"/>
              <a:t>are the costs incurred in the day-to-day operations of an organization.</a:t>
            </a:r>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2970166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Depreciation </a:t>
            </a:r>
            <a:r>
              <a:rPr lang="en-US" sz="1200" b="0" i="0" u="none" strike="noStrike" kern="1200" baseline="0" dirty="0">
                <a:solidFill>
                  <a:schemeClr val="tx1"/>
                </a:solidFill>
                <a:latin typeface="+mn-lt"/>
                <a:ea typeface="+mn-ea"/>
                <a:cs typeface="+mn-cs"/>
              </a:rPr>
              <a:t>is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process of spreading the costs of long-lived assets such as buildings and equipment over the total number of accounting periods in which they are expected to be used.</a:t>
            </a:r>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76045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Net income</a:t>
            </a:r>
            <a:r>
              <a:rPr lang="en-US" sz="1200" b="0" i="0" u="none" strike="noStrike" kern="1200" baseline="0" dirty="0">
                <a:solidFill>
                  <a:schemeClr val="tx1"/>
                </a:solidFill>
                <a:latin typeface="+mn-lt"/>
                <a:ea typeface="+mn-ea"/>
                <a:cs typeface="+mn-cs"/>
              </a:rPr>
              <a:t> or net earnings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the total profit (or loss) after all expenses, including taxes, have been deducted from revenue.</a:t>
            </a:r>
            <a:endParaRPr lang="en-US" b="0" baseline="0"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67785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The second basic financial statement is the </a:t>
            </a:r>
            <a:r>
              <a:rPr lang="en-US" b="1" dirty="0"/>
              <a:t>balance sheet</a:t>
            </a:r>
            <a:r>
              <a:rPr lang="en-US" b="0" dirty="0"/>
              <a:t>, which presents a “snapshot” of an organization’s financial position at a given moment.</a:t>
            </a:r>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450577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Current assets </a:t>
            </a:r>
            <a:r>
              <a:rPr lang="en-US" sz="1200" b="0" i="0" u="none" strike="noStrike" kern="1200" baseline="0" dirty="0">
                <a:solidFill>
                  <a:schemeClr val="tx1"/>
                </a:solidFill>
                <a:latin typeface="+mn-lt"/>
                <a:ea typeface="+mn-ea"/>
                <a:cs typeface="+mn-cs"/>
              </a:rPr>
              <a:t>are those that are used or converted into cash within the course of a calendar year.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Accounts receivable </a:t>
            </a:r>
            <a:r>
              <a:rPr lang="en-US" sz="1200" b="0" i="0" u="none" strike="noStrike" kern="1200" baseline="0" dirty="0">
                <a:solidFill>
                  <a:schemeClr val="tx1"/>
                </a:solidFill>
                <a:latin typeface="+mn-lt"/>
                <a:ea typeface="+mn-ea"/>
                <a:cs typeface="+mn-cs"/>
              </a:rPr>
              <a:t>refers to money owed the company by its clients or customers who have promised to pay for the products at a later date.</a:t>
            </a:r>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2733995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Current liabilities </a:t>
            </a:r>
            <a:r>
              <a:rPr lang="en-US" sz="1200" b="0" i="0" u="none" strike="noStrike" kern="1200" baseline="0" dirty="0">
                <a:solidFill>
                  <a:schemeClr val="tx1"/>
                </a:solidFill>
                <a:latin typeface="+mn-lt"/>
                <a:ea typeface="+mn-ea"/>
                <a:cs typeface="+mn-cs"/>
              </a:rPr>
              <a:t>include a firm’s financial obligations to short-term creditors, which must be repaid within one year.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Accounts payable </a:t>
            </a:r>
            <a:r>
              <a:rPr lang="en-US" sz="1200" b="0" i="0" u="none" strike="noStrike" kern="1200" baseline="0" dirty="0">
                <a:solidFill>
                  <a:schemeClr val="tx1"/>
                </a:solidFill>
                <a:latin typeface="+mn-lt"/>
                <a:ea typeface="+mn-ea"/>
                <a:cs typeface="+mn-cs"/>
              </a:rPr>
              <a:t>is the amount a company owes to suppliers for goods and services purchased with credit.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Accrued expenses </a:t>
            </a:r>
            <a:r>
              <a:rPr lang="en-US" sz="1200" b="0" i="0" u="none" strike="noStrike" kern="1200" baseline="0" dirty="0">
                <a:solidFill>
                  <a:schemeClr val="tx1"/>
                </a:solidFill>
                <a:latin typeface="+mn-lt"/>
                <a:ea typeface="+mn-ea"/>
                <a:cs typeface="+mn-cs"/>
              </a:rPr>
              <a:t>are all unpaid financial obligations incurred by the organization.</a:t>
            </a:r>
            <a:endParaRPr lang="en-US" b="1"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396428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55</a:t>
            </a:fld>
            <a:endParaRPr lang="en-US" dirty="0"/>
          </a:p>
        </p:txBody>
      </p:sp>
    </p:spTree>
    <p:extLst>
      <p:ext uri="{BB962C8B-B14F-4D97-AF65-F5344CB8AC3E}">
        <p14:creationId xmlns:p14="http://schemas.microsoft.com/office/powerpoint/2010/main" val="3142399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third primary financial</a:t>
            </a:r>
            <a:r>
              <a:rPr lang="en-US" baseline="0" dirty="0"/>
              <a:t> statement is called the </a:t>
            </a:r>
            <a:r>
              <a:rPr lang="en-US" b="1" baseline="0" dirty="0"/>
              <a:t>statement of cash flows</a:t>
            </a:r>
            <a:r>
              <a:rPr lang="en-US" b="0" baseline="0" dirty="0"/>
              <a:t>, which explains how the company’s cash changed from the beginning of the accounting period to the end.</a:t>
            </a:r>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70685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92092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12</a:t>
            </a:fld>
            <a:endParaRPr lang="en-US" dirty="0"/>
          </a:p>
        </p:txBody>
      </p:sp>
    </p:spTree>
    <p:extLst>
      <p:ext uri="{BB962C8B-B14F-4D97-AF65-F5344CB8AC3E}">
        <p14:creationId xmlns:p14="http://schemas.microsoft.com/office/powerpoint/2010/main" val="44610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ea typeface="ヒラギノ角ゴ ProN W3"/>
              <a:cs typeface="ヒラギノ角ゴ ProN W3"/>
              <a:sym typeface="Calisto MT" pitchFamily="18" charset="0"/>
            </a:endParaRPr>
          </a:p>
        </p:txBody>
      </p:sp>
      <p:sp>
        <p:nvSpPr>
          <p:cNvPr id="4" name="Slide Number Placeholder 3"/>
          <p:cNvSpPr>
            <a:spLocks noGrp="1"/>
          </p:cNvSpPr>
          <p:nvPr>
            <p:ph type="sldNum" sz="quarter" idx="10"/>
          </p:nvPr>
        </p:nvSpPr>
        <p:spPr/>
        <p:txBody>
          <a:bodyPr/>
          <a:lstStyle/>
          <a:p>
            <a:fld id="{D7E81D65-D405-48A8-B041-B56D5EEED82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077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Private accountants </a:t>
            </a:r>
            <a:r>
              <a:rPr lang="en-US" sz="1200" b="0" i="0" u="none" strike="noStrike" kern="1200" baseline="0" dirty="0">
                <a:solidFill>
                  <a:schemeClr val="tx1"/>
                </a:solidFill>
                <a:latin typeface="+mn-lt"/>
                <a:ea typeface="+mn-ea"/>
                <a:cs typeface="+mn-cs"/>
              </a:rPr>
              <a:t>are employed by large corporations, government agencies, and other organizations to prepare and analyze their financial statements.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Private accountants can be CPAs and may become </a:t>
            </a:r>
            <a:r>
              <a:rPr lang="en-US" sz="1200" b="1" i="0" u="none" strike="noStrike" kern="1200" baseline="0" dirty="0">
                <a:solidFill>
                  <a:schemeClr val="tx1"/>
                </a:solidFill>
                <a:latin typeface="+mn-lt"/>
                <a:ea typeface="+mn-ea"/>
                <a:cs typeface="+mn-cs"/>
              </a:rPr>
              <a:t>certified management accountants (CMAs)</a:t>
            </a:r>
            <a:r>
              <a:rPr lang="en-US" sz="1200" b="0" i="0" u="none" strike="noStrike" kern="1200" baseline="0" dirty="0">
                <a:solidFill>
                  <a:schemeClr val="tx1"/>
                </a:solidFill>
                <a:latin typeface="+mn-lt"/>
                <a:ea typeface="+mn-ea"/>
                <a:cs typeface="+mn-cs"/>
              </a:rPr>
              <a:t>, or private accountants who, after rigorous examination, are certified by the National Association of Accountants and who have some managerial responsibility.</a:t>
            </a:r>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21</a:t>
            </a:fld>
            <a:endParaRPr lang="en-US" dirty="0"/>
          </a:p>
        </p:txBody>
      </p:sp>
    </p:spTree>
    <p:extLst>
      <p:ext uri="{BB962C8B-B14F-4D97-AF65-F5344CB8AC3E}">
        <p14:creationId xmlns:p14="http://schemas.microsoft.com/office/powerpoint/2010/main" val="350941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23</a:t>
            </a:fld>
            <a:endParaRPr lang="en-US" dirty="0"/>
          </a:p>
        </p:txBody>
      </p:sp>
    </p:spTree>
    <p:extLst>
      <p:ext uri="{BB962C8B-B14F-4D97-AF65-F5344CB8AC3E}">
        <p14:creationId xmlns:p14="http://schemas.microsoft.com/office/powerpoint/2010/main" val="140781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24</a:t>
            </a:fld>
            <a:endParaRPr lang="en-US" dirty="0"/>
          </a:p>
        </p:txBody>
      </p:sp>
    </p:spTree>
    <p:extLst>
      <p:ext uri="{BB962C8B-B14F-4D97-AF65-F5344CB8AC3E}">
        <p14:creationId xmlns:p14="http://schemas.microsoft.com/office/powerpoint/2010/main" val="356330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25</a:t>
            </a:fld>
            <a:endParaRPr lang="en-US" dirty="0"/>
          </a:p>
        </p:txBody>
      </p:sp>
    </p:spTree>
    <p:extLst>
      <p:ext uri="{BB962C8B-B14F-4D97-AF65-F5344CB8AC3E}">
        <p14:creationId xmlns:p14="http://schemas.microsoft.com/office/powerpoint/2010/main" val="93470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baseline="0" dirty="0">
                <a:solidFill>
                  <a:srgbClr val="FF0000"/>
                </a:solidFill>
                <a:sym typeface="Calisto MT" pitchFamily="18" charset="0"/>
              </a:rPr>
              <a:t>Managerial accounting </a:t>
            </a:r>
            <a:r>
              <a:rPr lang="en-US" sz="1200" b="0" i="0" baseline="0" dirty="0">
                <a:solidFill>
                  <a:srgbClr val="FF0000"/>
                </a:solidFill>
                <a:sym typeface="Calisto MT" pitchFamily="18" charset="0"/>
              </a:rPr>
              <a:t>refers to the internal use of accounting statements by managers in planning and directing the organization’s activities.</a:t>
            </a:r>
          </a:p>
          <a:p>
            <a:endParaRPr lang="en-US" sz="1200" b="0" i="0" baseline="0" dirty="0">
              <a:solidFill>
                <a:srgbClr val="FF0000"/>
              </a:solidFill>
              <a:sym typeface="Calisto MT" pitchFamily="18" charset="0"/>
            </a:endParaRPr>
          </a:p>
          <a:p>
            <a:r>
              <a:rPr lang="en-US" sz="1200" b="0" i="0" baseline="0" dirty="0">
                <a:solidFill>
                  <a:srgbClr val="FF0000"/>
                </a:solidFill>
                <a:sym typeface="Calisto MT" pitchFamily="18" charset="0"/>
              </a:rPr>
              <a:t>Perhaps management’s single greatest concern is </a:t>
            </a:r>
            <a:r>
              <a:rPr lang="en-US" sz="1200" b="1" i="0" baseline="0" dirty="0">
                <a:solidFill>
                  <a:srgbClr val="FF0000"/>
                </a:solidFill>
                <a:sym typeface="Calisto MT" pitchFamily="18" charset="0"/>
              </a:rPr>
              <a:t>cash flow</a:t>
            </a:r>
            <a:r>
              <a:rPr lang="en-US" sz="1200" b="0" i="0" baseline="0" dirty="0">
                <a:solidFill>
                  <a:srgbClr val="FF0000"/>
                </a:solidFill>
                <a:sym typeface="Calisto MT" pitchFamily="18" charset="0"/>
              </a:rPr>
              <a:t>, the movement of money through an organization over a daily, weekly, monthly, or yearly basis.</a:t>
            </a:r>
          </a:p>
          <a:p>
            <a:endParaRPr lang="en-US" sz="1200" b="0" i="0" baseline="0" dirty="0">
              <a:solidFill>
                <a:srgbClr val="FF0000"/>
              </a:solidFill>
              <a:sym typeface="Calisto MT" pitchFamily="18" charset="0"/>
            </a:endParaRPr>
          </a:p>
          <a:p>
            <a:r>
              <a:rPr lang="en-US" sz="1200" dirty="0">
                <a:ea typeface="ヒラギノ角ゴ ProN W3"/>
                <a:cs typeface="ヒラギノ角ゴ ProN W3"/>
                <a:sym typeface="Calisto MT" pitchFamily="18" charset="0"/>
              </a:rPr>
              <a:t>Managerial accountants also help prepare an organization’s </a:t>
            </a:r>
            <a:r>
              <a:rPr lang="en-US" sz="1200" b="1" dirty="0">
                <a:ea typeface="ヒラギノ角ゴ ProN W3"/>
                <a:cs typeface="ヒラギノ角ゴ ProN W3"/>
                <a:sym typeface="Calisto MT" pitchFamily="18" charset="0"/>
              </a:rPr>
              <a:t>budget</a:t>
            </a:r>
            <a:r>
              <a:rPr lang="en-US" sz="1200" b="0" dirty="0">
                <a:ea typeface="ヒラギノ角ゴ ProN W3"/>
                <a:cs typeface="ヒラギノ角ゴ ProN W3"/>
                <a:sym typeface="Calisto MT" pitchFamily="18" charset="0"/>
              </a:rPr>
              <a:t>,</a:t>
            </a:r>
            <a:r>
              <a:rPr lang="en-US" sz="1200" b="0" baseline="0" dirty="0">
                <a:ea typeface="ヒラギノ角ゴ ProN W3"/>
                <a:cs typeface="ヒラギノ角ゴ ProN W3"/>
                <a:sym typeface="Calisto MT" pitchFamily="18" charset="0"/>
              </a:rPr>
              <a:t> an internal financial plan that forecasts expenses and income over a set period of time.</a:t>
            </a:r>
            <a:endParaRPr lang="en-US" sz="1200" b="1" i="0" baseline="0" dirty="0">
              <a:solidFill>
                <a:srgbClr val="FF0000"/>
              </a:solidFill>
              <a:sym typeface="Calisto MT" pitchFamily="18" charset="0"/>
            </a:endParaRPr>
          </a:p>
        </p:txBody>
      </p:sp>
      <p:sp>
        <p:nvSpPr>
          <p:cNvPr id="4" name="Slide Number Placeholder 3"/>
          <p:cNvSpPr>
            <a:spLocks noGrp="1"/>
          </p:cNvSpPr>
          <p:nvPr>
            <p:ph type="sldNum" sz="quarter" idx="10"/>
          </p:nvPr>
        </p:nvSpPr>
        <p:spPr/>
        <p:txBody>
          <a:bodyPr/>
          <a:lstStyle/>
          <a:p>
            <a:pPr>
              <a:defRPr/>
            </a:pPr>
            <a:fld id="{2C507E5D-97E2-4D0E-96B4-C88259924A6D}" type="slidenum">
              <a:rPr lang="en-US" smtClean="0"/>
              <a:pPr>
                <a:defRPr/>
              </a:pPr>
              <a:t>26</a:t>
            </a:fld>
            <a:endParaRPr lang="en-US" dirty="0"/>
          </a:p>
        </p:txBody>
      </p:sp>
    </p:spTree>
    <p:extLst>
      <p:ext uri="{BB962C8B-B14F-4D97-AF65-F5344CB8AC3E}">
        <p14:creationId xmlns:p14="http://schemas.microsoft.com/office/powerpoint/2010/main" val="250602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1B6B5683-0CEF-394A-8ECD-C08576DEB29A}"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313630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1B6B5683-0CEF-394A-8ECD-C08576DEB29A}"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325111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1B6B5683-0CEF-394A-8ECD-C08576DEB29A}"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35747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atin typeface="Arial" panose="020B0604020202020204" pitchFamily="34" charset="0"/>
                <a:cs typeface="Arial" panose="020B0604020202020204" pitchFamily="34" charset="0"/>
              </a:defRPr>
            </a:lvl1pPr>
            <a:lvl2pPr marL="742950" indent="-285750">
              <a:spcAft>
                <a:spcPts val="800"/>
              </a:spcAft>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spcAft>
                <a:spcPts val="8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spcAft>
                <a:spcPts val="800"/>
              </a:spcAft>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spcAft>
                <a:spcPts val="800"/>
              </a:spcAft>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46694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64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1B6B5683-0CEF-394A-8ECD-C08576DEB29A}"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270521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1B6B5683-0CEF-394A-8ECD-C08576DEB29A}"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16139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1B6B5683-0CEF-394A-8ECD-C08576DEB29A}"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124069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1B6B5683-0CEF-394A-8ECD-C08576DEB29A}" type="datetimeFigureOut">
              <a:rPr lang="en-US" smtClean="0"/>
              <a:t>10/4/19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341328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1B6B5683-0CEF-394A-8ECD-C08576DEB29A}" type="datetimeFigureOut">
              <a:rPr lang="en-US" smtClean="0"/>
              <a:t>10/4/19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143589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B5683-0CEF-394A-8ECD-C08576DEB29A}" type="datetimeFigureOut">
              <a:rPr lang="en-US" smtClean="0"/>
              <a:t>10/4/19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345461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1B6B5683-0CEF-394A-8ECD-C08576DEB29A}"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228972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1B6B5683-0CEF-394A-8ECD-C08576DEB29A}"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470F-AF59-AC49-978F-D3EBCA1CCFC3}" type="slidenum">
              <a:rPr lang="en-US" smtClean="0"/>
              <a:t>‹#›</a:t>
            </a:fld>
            <a:endParaRPr lang="en-US"/>
          </a:p>
        </p:txBody>
      </p:sp>
    </p:spTree>
    <p:extLst>
      <p:ext uri="{BB962C8B-B14F-4D97-AF65-F5344CB8AC3E}">
        <p14:creationId xmlns:p14="http://schemas.microsoft.com/office/powerpoint/2010/main" val="125866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B5683-0CEF-394A-8ECD-C08576DEB29A}" type="datetimeFigureOut">
              <a:rPr lang="en-US" smtClean="0"/>
              <a:t>10/4/19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E470F-AF59-AC49-978F-D3EBCA1CCFC3}" type="slidenum">
              <a:rPr lang="en-US" smtClean="0"/>
              <a:t>‹#›</a:t>
            </a:fld>
            <a:endParaRPr lang="en-US"/>
          </a:p>
        </p:txBody>
      </p:sp>
    </p:spTree>
    <p:extLst>
      <p:ext uri="{BB962C8B-B14F-4D97-AF65-F5344CB8AC3E}">
        <p14:creationId xmlns:p14="http://schemas.microsoft.com/office/powerpoint/2010/main" val="784571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slide" Target="slide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www.ifrs.com/" TargetMode="External"/><Relationship Id="rId3" Type="http://schemas.openxmlformats.org/officeDocument/2006/relationships/image" Target="../media/image6.jpeg"/><Relationship Id="rId7" Type="http://schemas.openxmlformats.org/officeDocument/2006/relationships/hyperlink" Target="http://www.fasab.gov/"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gasb.org/" TargetMode="External"/><Relationship Id="rId5" Type="http://schemas.openxmlformats.org/officeDocument/2006/relationships/hyperlink" Target="http://www.fasb.org/home" TargetMode="External"/><Relationship Id="rId4" Type="http://schemas.openxmlformats.org/officeDocument/2006/relationships/hyperlink" Target="http://en.wikipedia.org/wiki/Generally_accepted_accounting_principl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81" y="1964766"/>
            <a:ext cx="8262471" cy="1747744"/>
          </a:xfrm>
        </p:spPr>
        <p:txBody>
          <a:bodyPr>
            <a:normAutofit fontScale="90000"/>
          </a:bodyPr>
          <a:lstStyle/>
          <a:p>
            <a:r>
              <a:rPr lang="en-US" dirty="0"/>
              <a:t>A86012 Management and Principles of Accounting (2019/2020)</a:t>
            </a:r>
          </a:p>
        </p:txBody>
      </p:sp>
      <p:sp>
        <p:nvSpPr>
          <p:cNvPr id="3" name="Subtitle 2"/>
          <p:cNvSpPr>
            <a:spLocks noGrp="1"/>
          </p:cNvSpPr>
          <p:nvPr>
            <p:ph type="subTitle" idx="1"/>
          </p:nvPr>
        </p:nvSpPr>
        <p:spPr/>
        <p:txBody>
          <a:bodyPr/>
          <a:lstStyle/>
          <a:p>
            <a:r>
              <a:rPr lang="en-US" dirty="0"/>
              <a:t>Session 9</a:t>
            </a:r>
          </a:p>
          <a:p>
            <a:r>
              <a:rPr lang="en-US" dirty="0"/>
              <a:t>Finance</a:t>
            </a:r>
          </a:p>
          <a:p>
            <a:r>
              <a:rPr lang="en-US" dirty="0"/>
              <a:t>Accounting &amp; Financial Statements</a:t>
            </a:r>
          </a:p>
        </p:txBody>
      </p:sp>
      <p:pic>
        <p:nvPicPr>
          <p:cNvPr id="4" name="Picture 3"/>
          <p:cNvPicPr>
            <a:picLocks noChangeAspect="1"/>
          </p:cNvPicPr>
          <p:nvPr/>
        </p:nvPicPr>
        <p:blipFill>
          <a:blip r:embed="rId3"/>
          <a:stretch>
            <a:fillRect/>
          </a:stretch>
        </p:blipFill>
        <p:spPr>
          <a:xfrm>
            <a:off x="215900" y="237635"/>
            <a:ext cx="1675729" cy="1160120"/>
          </a:xfrm>
          <a:prstGeom prst="rect">
            <a:avLst/>
          </a:prstGeom>
        </p:spPr>
      </p:pic>
      <p:sp>
        <p:nvSpPr>
          <p:cNvPr id="5" name="TextBox 4"/>
          <p:cNvSpPr txBox="1"/>
          <p:nvPr/>
        </p:nvSpPr>
        <p:spPr>
          <a:xfrm>
            <a:off x="488450" y="5816756"/>
            <a:ext cx="2912936" cy="369332"/>
          </a:xfrm>
          <a:prstGeom prst="rect">
            <a:avLst/>
          </a:prstGeom>
          <a:noFill/>
        </p:spPr>
        <p:txBody>
          <a:bodyPr wrap="square" rtlCol="0">
            <a:spAutoFit/>
          </a:bodyPr>
          <a:lstStyle/>
          <a:p>
            <a:r>
              <a:rPr lang="en-US" dirty="0"/>
              <a:t>Paul G. Smith B.A., F.C.A</a:t>
            </a:r>
          </a:p>
        </p:txBody>
      </p:sp>
    </p:spTree>
    <p:extLst>
      <p:ext uri="{BB962C8B-B14F-4D97-AF65-F5344CB8AC3E}">
        <p14:creationId xmlns:p14="http://schemas.microsoft.com/office/powerpoint/2010/main" val="316179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nature of accounting</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10</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49393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1 of 9</a:t>
            </a:r>
          </a:p>
        </p:txBody>
      </p:sp>
      <p:sp>
        <p:nvSpPr>
          <p:cNvPr id="3" name="Content Placeholder 2"/>
          <p:cNvSpPr>
            <a:spLocks noGrp="1"/>
          </p:cNvSpPr>
          <p:nvPr>
            <p:ph idx="1"/>
          </p:nvPr>
        </p:nvSpPr>
        <p:spPr/>
        <p:txBody>
          <a:bodyPr/>
          <a:lstStyle/>
          <a:p>
            <a:r>
              <a:rPr lang="en-US" b="1" dirty="0"/>
              <a:t>Accounting</a:t>
            </a:r>
          </a:p>
          <a:p>
            <a:pPr lvl="1"/>
            <a:r>
              <a:rPr lang="en-US" dirty="0"/>
              <a:t>Recording, measurement, and interpretation of financial information</a:t>
            </a:r>
          </a:p>
          <a:p>
            <a:r>
              <a:rPr lang="en-US" b="1" dirty="0"/>
              <a:t>Accountants</a:t>
            </a:r>
          </a:p>
          <a:p>
            <a:pPr lvl="1"/>
            <a:r>
              <a:rPr lang="en-US" b="1" dirty="0"/>
              <a:t>Certified public accountant (CPA)</a:t>
            </a:r>
          </a:p>
          <a:p>
            <a:pPr lvl="2"/>
            <a:r>
              <a:rPr lang="en-US" dirty="0"/>
              <a:t>State certified to provide accounting services</a:t>
            </a:r>
          </a:p>
        </p:txBody>
      </p:sp>
      <p:sp>
        <p:nvSpPr>
          <p:cNvPr id="11" name="Text Placeholder 10">
            <a:extLst>
              <a:ext uri="{FF2B5EF4-FFF2-40B4-BE49-F238E27FC236}">
                <a16:creationId xmlns:a16="http://schemas.microsoft.com/office/drawing/2014/main" id="{289B01B9-638B-4857-B1FD-026B1B822A44}"/>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B521E490-E0D6-423F-97C5-87B90D5F0F15}"/>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18A4ADE1-DC04-374E-8A59-2D07507D7B17}"/>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3898330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2 of 9</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Calisto MT" pitchFamily="18" charset="0"/>
              </a:rPr>
              <a:t>Accountants </a:t>
            </a:r>
            <a:r>
              <a:rPr lang="en-US" sz="1800" dirty="0">
                <a:sym typeface="Calisto MT" pitchFamily="18" charset="0"/>
              </a:rPr>
              <a:t>continued</a:t>
            </a:r>
          </a:p>
          <a:p>
            <a:pPr lvl="1"/>
            <a:r>
              <a:rPr lang="en-US" dirty="0">
                <a:sym typeface="Calisto MT" pitchFamily="18" charset="0"/>
              </a:rPr>
              <a:t>Legislation</a:t>
            </a:r>
          </a:p>
          <a:p>
            <a:pPr lvl="2"/>
            <a:r>
              <a:rPr lang="en-US" dirty="0">
                <a:sym typeface="Calisto MT" pitchFamily="18" charset="0"/>
              </a:rPr>
              <a:t>After accounting scandals of Enron and Worldcom in early 2000s, Congress passed Sarbanes-Oxley Act</a:t>
            </a:r>
          </a:p>
          <a:p>
            <a:pPr lvl="3"/>
            <a:r>
              <a:rPr lang="en-US" dirty="0">
                <a:sym typeface="Calisto MT" pitchFamily="18" charset="0"/>
              </a:rPr>
              <a:t>Required firms to be more rigorous in their accounting and reporting practices</a:t>
            </a:r>
          </a:p>
          <a:p>
            <a:pPr lvl="2"/>
            <a:r>
              <a:rPr lang="en-US" dirty="0">
                <a:sym typeface="Calisto MT" pitchFamily="18" charset="0"/>
              </a:rPr>
              <a:t>During latest financial crisis, banks developed questionable lending practices, leading to Dodd Frank Act</a:t>
            </a:r>
          </a:p>
          <a:p>
            <a:pPr lvl="3"/>
            <a:r>
              <a:rPr lang="en-US" dirty="0">
                <a:sym typeface="Calisto MT" pitchFamily="18" charset="0"/>
              </a:rPr>
              <a:t>Strengthens oversight of financial institutions</a:t>
            </a:r>
          </a:p>
        </p:txBody>
      </p:sp>
      <p:sp>
        <p:nvSpPr>
          <p:cNvPr id="11" name="Text Placeholder 10">
            <a:extLst>
              <a:ext uri="{FF2B5EF4-FFF2-40B4-BE49-F238E27FC236}">
                <a16:creationId xmlns:a16="http://schemas.microsoft.com/office/drawing/2014/main" id="{2BAA0041-D81A-4E42-84A8-7ABE70FE37A1}"/>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71A8A482-9DF9-480A-B325-0975DAC40786}"/>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97E59D47-34B3-4E4C-8EF7-A859FE7C4D23}"/>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425466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Com</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13</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7" name="Rectangle 6"/>
          <p:cNvSpPr/>
          <p:nvPr/>
        </p:nvSpPr>
        <p:spPr>
          <a:xfrm>
            <a:off x="2966432" y="3244334"/>
            <a:ext cx="3211135" cy="369332"/>
          </a:xfrm>
          <a:prstGeom prst="rect">
            <a:avLst/>
          </a:prstGeom>
        </p:spPr>
        <p:txBody>
          <a:bodyPr wrap="none">
            <a:spAutoFit/>
          </a:bodyPr>
          <a:lstStyle/>
          <a:p>
            <a:r>
              <a:rPr lang="en-US" dirty="0"/>
              <a:t>https://</a:t>
            </a:r>
            <a:r>
              <a:rPr lang="en-US" dirty="0" err="1"/>
              <a:t>youtu.be</a:t>
            </a:r>
            <a:r>
              <a:rPr lang="en-US" dirty="0"/>
              <a:t>/hXSWAK0K5L4</a:t>
            </a:r>
          </a:p>
        </p:txBody>
      </p:sp>
      <p:pic>
        <p:nvPicPr>
          <p:cNvPr id="8" name="Picture 7"/>
          <p:cNvPicPr>
            <a:picLocks noChangeAspect="1"/>
          </p:cNvPicPr>
          <p:nvPr/>
        </p:nvPicPr>
        <p:blipFill>
          <a:blip r:embed="rId3"/>
          <a:stretch>
            <a:fillRect/>
          </a:stretch>
        </p:blipFill>
        <p:spPr>
          <a:xfrm>
            <a:off x="2621567" y="2199057"/>
            <a:ext cx="3556000" cy="876300"/>
          </a:xfrm>
          <a:prstGeom prst="rect">
            <a:avLst/>
          </a:prstGeom>
        </p:spPr>
      </p:pic>
      <p:sp>
        <p:nvSpPr>
          <p:cNvPr id="3" name="Isosceles Triangle 2"/>
          <p:cNvSpPr/>
          <p:nvPr/>
        </p:nvSpPr>
        <p:spPr>
          <a:xfrm>
            <a:off x="3277314" y="3941274"/>
            <a:ext cx="2167846" cy="161300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372204" y="5673955"/>
            <a:ext cx="1931576" cy="369332"/>
          </a:xfrm>
          <a:prstGeom prst="rect">
            <a:avLst/>
          </a:prstGeom>
          <a:noFill/>
        </p:spPr>
        <p:txBody>
          <a:bodyPr wrap="none" rtlCol="0">
            <a:spAutoFit/>
          </a:bodyPr>
          <a:lstStyle/>
          <a:p>
            <a:r>
              <a:rPr lang="en-US" dirty="0"/>
              <a:t>The Fraud Triangle</a:t>
            </a:r>
          </a:p>
        </p:txBody>
      </p:sp>
      <p:sp>
        <p:nvSpPr>
          <p:cNvPr id="10" name="TextBox 9"/>
          <p:cNvSpPr txBox="1"/>
          <p:nvPr/>
        </p:nvSpPr>
        <p:spPr>
          <a:xfrm>
            <a:off x="3707964" y="4006962"/>
            <a:ext cx="1218791" cy="369332"/>
          </a:xfrm>
          <a:prstGeom prst="rect">
            <a:avLst/>
          </a:prstGeom>
          <a:noFill/>
        </p:spPr>
        <p:txBody>
          <a:bodyPr wrap="none" rtlCol="0">
            <a:spAutoFit/>
          </a:bodyPr>
          <a:lstStyle/>
          <a:p>
            <a:r>
              <a:rPr lang="en-US" dirty="0"/>
              <a:t>Motivation</a:t>
            </a:r>
          </a:p>
        </p:txBody>
      </p:sp>
      <p:sp>
        <p:nvSpPr>
          <p:cNvPr id="11" name="TextBox 10"/>
          <p:cNvSpPr txBox="1"/>
          <p:nvPr/>
        </p:nvSpPr>
        <p:spPr>
          <a:xfrm>
            <a:off x="2621567" y="5184946"/>
            <a:ext cx="1582059" cy="369332"/>
          </a:xfrm>
          <a:prstGeom prst="rect">
            <a:avLst/>
          </a:prstGeom>
          <a:noFill/>
        </p:spPr>
        <p:txBody>
          <a:bodyPr wrap="none" rtlCol="0">
            <a:spAutoFit/>
          </a:bodyPr>
          <a:lstStyle/>
          <a:p>
            <a:r>
              <a:rPr lang="en-US" dirty="0"/>
              <a:t>Rationalization</a:t>
            </a:r>
          </a:p>
        </p:txBody>
      </p:sp>
      <p:sp>
        <p:nvSpPr>
          <p:cNvPr id="12" name="TextBox 11"/>
          <p:cNvSpPr txBox="1"/>
          <p:nvPr/>
        </p:nvSpPr>
        <p:spPr>
          <a:xfrm>
            <a:off x="4958776" y="5184946"/>
            <a:ext cx="1338828" cy="369332"/>
          </a:xfrm>
          <a:prstGeom prst="rect">
            <a:avLst/>
          </a:prstGeom>
          <a:noFill/>
        </p:spPr>
        <p:txBody>
          <a:bodyPr wrap="none" rtlCol="0">
            <a:spAutoFit/>
          </a:bodyPr>
          <a:lstStyle/>
          <a:p>
            <a:r>
              <a:rPr lang="en-US" dirty="0"/>
              <a:t>Opportunity</a:t>
            </a:r>
          </a:p>
        </p:txBody>
      </p:sp>
    </p:spTree>
    <p:extLst>
      <p:ext uri="{BB962C8B-B14F-4D97-AF65-F5344CB8AC3E}">
        <p14:creationId xmlns:p14="http://schemas.microsoft.com/office/powerpoint/2010/main" val="181617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3 of 9</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Calisto MT" pitchFamily="18" charset="0"/>
              </a:rPr>
              <a:t>Accountants </a:t>
            </a:r>
            <a:r>
              <a:rPr lang="en-US" sz="1800" dirty="0">
                <a:sym typeface="Calisto MT" pitchFamily="18" charset="0"/>
              </a:rPr>
              <a:t>continued</a:t>
            </a:r>
          </a:p>
          <a:p>
            <a:pPr lvl="1"/>
            <a:r>
              <a:rPr lang="en-US" dirty="0">
                <a:sym typeface="Calisto MT" pitchFamily="18" charset="0"/>
              </a:rPr>
              <a:t>Forensic accounting</a:t>
            </a:r>
          </a:p>
          <a:p>
            <a:pPr lvl="2"/>
            <a:r>
              <a:rPr lang="en-US" dirty="0"/>
              <a:t>Fit for legal review</a:t>
            </a:r>
          </a:p>
          <a:p>
            <a:pPr lvl="2"/>
            <a:r>
              <a:rPr lang="en-US" dirty="0">
                <a:sym typeface="Gill Sans"/>
              </a:rPr>
              <a:t>Analyzes financial documents in search of fraudulent entries or financial misconduct</a:t>
            </a:r>
          </a:p>
          <a:p>
            <a:pPr lvl="2"/>
            <a:r>
              <a:rPr lang="en-US" dirty="0">
                <a:sym typeface="Gill Sans"/>
              </a:rPr>
              <a:t>Function as much like detectives as accountants</a:t>
            </a:r>
          </a:p>
          <a:p>
            <a:pPr lvl="2"/>
            <a:r>
              <a:rPr lang="en-US" dirty="0">
                <a:sym typeface="Gill Sans"/>
              </a:rPr>
              <a:t>Used since 1930s, but booming since accounting scandals of early 2000s</a:t>
            </a:r>
          </a:p>
          <a:p>
            <a:pPr lvl="2"/>
            <a:r>
              <a:rPr lang="en-US" dirty="0">
                <a:sym typeface="Gill Sans"/>
              </a:rPr>
              <a:t>Root out evidence of “cooked books” for federal agencies</a:t>
            </a:r>
          </a:p>
        </p:txBody>
      </p:sp>
      <p:sp>
        <p:nvSpPr>
          <p:cNvPr id="11" name="Text Placeholder 10">
            <a:extLst>
              <a:ext uri="{FF2B5EF4-FFF2-40B4-BE49-F238E27FC236}">
                <a16:creationId xmlns:a16="http://schemas.microsoft.com/office/drawing/2014/main" id="{03EF1ADB-F9B3-45CE-B365-0CF154E7BF20}"/>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C964F4A3-5827-440E-9272-DA68B78385F5}"/>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C9DCF529-DDB4-0244-BDD9-2E9E566FF2B0}"/>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179253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accountants</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15</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390607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946" y="274638"/>
            <a:ext cx="6447854" cy="1143000"/>
          </a:xfrm>
        </p:spPr>
        <p:txBody>
          <a:bodyPr/>
          <a:lstStyle/>
          <a:p>
            <a:r>
              <a:rPr lang="en-US" dirty="0"/>
              <a:t>What is an Accountant?</a:t>
            </a:r>
          </a:p>
        </p:txBody>
      </p:sp>
      <p:pic>
        <p:nvPicPr>
          <p:cNvPr id="3" name="Picture 2"/>
          <p:cNvPicPr>
            <a:picLocks noChangeAspect="1"/>
          </p:cNvPicPr>
          <p:nvPr/>
        </p:nvPicPr>
        <p:blipFill>
          <a:blip r:embed="rId2"/>
          <a:stretch>
            <a:fillRect/>
          </a:stretch>
        </p:blipFill>
        <p:spPr>
          <a:xfrm>
            <a:off x="215900" y="237635"/>
            <a:ext cx="1675729" cy="1160120"/>
          </a:xfrm>
          <a:prstGeom prst="rect">
            <a:avLst/>
          </a:prstGeom>
        </p:spPr>
      </p:pic>
      <p:sp>
        <p:nvSpPr>
          <p:cNvPr id="4" name="TextBox 3"/>
          <p:cNvSpPr txBox="1"/>
          <p:nvPr/>
        </p:nvSpPr>
        <p:spPr>
          <a:xfrm>
            <a:off x="1014727" y="1891862"/>
            <a:ext cx="7220929" cy="2308324"/>
          </a:xfrm>
          <a:prstGeom prst="rect">
            <a:avLst/>
          </a:prstGeom>
          <a:noFill/>
        </p:spPr>
        <p:txBody>
          <a:bodyPr wrap="square" rtlCol="0">
            <a:spAutoFit/>
          </a:bodyPr>
          <a:lstStyle/>
          <a:p>
            <a:r>
              <a:rPr lang="en-US" dirty="0"/>
              <a:t>A man past middle age, spare, wrinkled, intelligent, cold, passive, non-committal, with eyes like a codfish; polite in contact but at the same time unresponsive, calm and damnably composed as a concrete post or a plaster of Paris cast; a petrification with a heart of feldspar and without charm of the friendly germ, minus bowels, passion or a sense of </a:t>
            </a:r>
            <a:r>
              <a:rPr lang="en-US" dirty="0" err="1"/>
              <a:t>humour</a:t>
            </a:r>
            <a:r>
              <a:rPr lang="en-US" dirty="0"/>
              <a:t>. Happily they never reproduce and all of them finally go to hell.</a:t>
            </a:r>
          </a:p>
          <a:p>
            <a:endParaRPr lang="en-US" dirty="0"/>
          </a:p>
          <a:p>
            <a:r>
              <a:rPr lang="en-US" i="1" dirty="0"/>
              <a:t>Elbert Hubbard</a:t>
            </a:r>
          </a:p>
        </p:txBody>
      </p:sp>
    </p:spTree>
    <p:extLst>
      <p:ext uri="{BB962C8B-B14F-4D97-AF65-F5344CB8AC3E}">
        <p14:creationId xmlns:p14="http://schemas.microsoft.com/office/powerpoint/2010/main" val="27336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t>
            </a:r>
          </a:p>
        </p:txBody>
      </p:sp>
      <p:pic>
        <p:nvPicPr>
          <p:cNvPr id="3" name="Picture 2"/>
          <p:cNvPicPr>
            <a:picLocks noChangeAspect="1"/>
          </p:cNvPicPr>
          <p:nvPr/>
        </p:nvPicPr>
        <p:blipFill>
          <a:blip r:embed="rId2"/>
          <a:stretch>
            <a:fillRect/>
          </a:stretch>
        </p:blipFill>
        <p:spPr>
          <a:xfrm>
            <a:off x="215900" y="237635"/>
            <a:ext cx="1675729" cy="1160120"/>
          </a:xfrm>
          <a:prstGeom prst="rect">
            <a:avLst/>
          </a:prstGeom>
        </p:spPr>
      </p:pic>
      <p:sp>
        <p:nvSpPr>
          <p:cNvPr id="4" name="TextBox 3"/>
          <p:cNvSpPr txBox="1"/>
          <p:nvPr/>
        </p:nvSpPr>
        <p:spPr>
          <a:xfrm>
            <a:off x="1112926" y="2173350"/>
            <a:ext cx="7168556" cy="2585323"/>
          </a:xfrm>
          <a:prstGeom prst="rect">
            <a:avLst/>
          </a:prstGeom>
          <a:noFill/>
        </p:spPr>
        <p:txBody>
          <a:bodyPr wrap="square" rtlCol="0">
            <a:spAutoFit/>
          </a:bodyPr>
          <a:lstStyle/>
          <a:p>
            <a:r>
              <a:rPr lang="en-US" dirty="0"/>
              <a:t>A highly skilled technician – well educated, complex, confident, intelligent, optimistic – who abhors detailed direction. He expects to be influenced, persuaded and enlightened. He wants to be confronted with choices and alternatives, demanding freedom to structure his work, select his alternatives, present his solutions and speak for himself. He refuses to be considered as an automaton who is supposed to respond eagerly to orders, edicts and ultimatums.</a:t>
            </a:r>
          </a:p>
          <a:p>
            <a:endParaRPr lang="en-US" dirty="0"/>
          </a:p>
          <a:p>
            <a:r>
              <a:rPr lang="en-US" i="1" dirty="0"/>
              <a:t>Joseph R. Dugan</a:t>
            </a:r>
          </a:p>
        </p:txBody>
      </p:sp>
    </p:spTree>
    <p:extLst>
      <p:ext uri="{BB962C8B-B14F-4D97-AF65-F5344CB8AC3E}">
        <p14:creationId xmlns:p14="http://schemas.microsoft.com/office/powerpoint/2010/main" val="104981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410" y="274638"/>
            <a:ext cx="6702389" cy="1143000"/>
          </a:xfrm>
        </p:spPr>
        <p:txBody>
          <a:bodyPr/>
          <a:lstStyle/>
          <a:p>
            <a:r>
              <a:rPr lang="en-US" dirty="0"/>
              <a:t>Accountants in Europe - FEE</a:t>
            </a:r>
          </a:p>
        </p:txBody>
      </p:sp>
      <p:sp>
        <p:nvSpPr>
          <p:cNvPr id="4" name="Footer Placeholder 3"/>
          <p:cNvSpPr>
            <a:spLocks noGrp="1"/>
          </p:cNvSpPr>
          <p:nvPr>
            <p:ph type="ftr" sz="quarter" idx="11"/>
          </p:nvPr>
        </p:nvSpPr>
        <p:spPr>
          <a:xfrm>
            <a:off x="3164309" y="6356350"/>
            <a:ext cx="2895600" cy="365125"/>
          </a:xfrm>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18</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17638"/>
            <a:ext cx="9144000" cy="4978632"/>
          </a:xfrm>
          <a:prstGeom prst="rect">
            <a:avLst/>
          </a:prstGeom>
        </p:spPr>
      </p:pic>
      <p:sp>
        <p:nvSpPr>
          <p:cNvPr id="8" name="TextBox 7"/>
          <p:cNvSpPr txBox="1"/>
          <p:nvPr/>
        </p:nvSpPr>
        <p:spPr>
          <a:xfrm>
            <a:off x="0" y="6611779"/>
            <a:ext cx="5096304" cy="246221"/>
          </a:xfrm>
          <a:prstGeom prst="rect">
            <a:avLst/>
          </a:prstGeom>
          <a:noFill/>
        </p:spPr>
        <p:txBody>
          <a:bodyPr wrap="none" rtlCol="0">
            <a:spAutoFit/>
          </a:bodyPr>
          <a:lstStyle/>
          <a:p>
            <a:r>
              <a:rPr lang="en-US" sz="1000" dirty="0" err="1"/>
              <a:t>Source:Fédération</a:t>
            </a:r>
            <a:r>
              <a:rPr lang="en-US" sz="1000" dirty="0"/>
              <a:t> des Experts-</a:t>
            </a:r>
            <a:r>
              <a:rPr lang="en-US" sz="1000" dirty="0" err="1"/>
              <a:t>comptables</a:t>
            </a:r>
            <a:r>
              <a:rPr lang="en-US" sz="1000" dirty="0"/>
              <a:t> </a:t>
            </a:r>
            <a:r>
              <a:rPr lang="en-US" sz="1000" dirty="0" err="1"/>
              <a:t>Européens</a:t>
            </a:r>
            <a:r>
              <a:rPr lang="en-US" sz="1000" dirty="0"/>
              <a:t> - Federation of European Accountants |</a:t>
            </a:r>
          </a:p>
        </p:txBody>
      </p:sp>
    </p:spTree>
    <p:extLst>
      <p:ext uri="{BB962C8B-B14F-4D97-AF65-F5344CB8AC3E}">
        <p14:creationId xmlns:p14="http://schemas.microsoft.com/office/powerpoint/2010/main" val="324505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844" y="274638"/>
            <a:ext cx="6856956" cy="1143000"/>
          </a:xfrm>
        </p:spPr>
        <p:txBody>
          <a:bodyPr/>
          <a:lstStyle/>
          <a:p>
            <a:r>
              <a:rPr lang="en-US" dirty="0"/>
              <a:t>The Evolution of the Big 4</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19</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81907868"/>
              </p:ext>
            </p:extLst>
          </p:nvPr>
        </p:nvGraphicFramePr>
        <p:xfrm>
          <a:off x="565819" y="1547405"/>
          <a:ext cx="8265897" cy="4226560"/>
        </p:xfrm>
        <a:graphic>
          <a:graphicData uri="http://schemas.openxmlformats.org/drawingml/2006/table">
            <a:tbl>
              <a:tblPr firstRow="1" bandRow="1">
                <a:tableStyleId>{5C22544A-7EE6-4342-B048-85BDC9FD1C3A}</a:tableStyleId>
              </a:tblPr>
              <a:tblGrid>
                <a:gridCol w="3879705">
                  <a:extLst>
                    <a:ext uri="{9D8B030D-6E8A-4147-A177-3AD203B41FA5}">
                      <a16:colId xmlns:a16="http://schemas.microsoft.com/office/drawing/2014/main" val="20000"/>
                    </a:ext>
                  </a:extLst>
                </a:gridCol>
                <a:gridCol w="223169">
                  <a:extLst>
                    <a:ext uri="{9D8B030D-6E8A-4147-A177-3AD203B41FA5}">
                      <a16:colId xmlns:a16="http://schemas.microsoft.com/office/drawing/2014/main" val="20001"/>
                    </a:ext>
                  </a:extLst>
                </a:gridCol>
                <a:gridCol w="402873">
                  <a:extLst>
                    <a:ext uri="{9D8B030D-6E8A-4147-A177-3AD203B41FA5}">
                      <a16:colId xmlns:a16="http://schemas.microsoft.com/office/drawing/2014/main" val="20002"/>
                    </a:ext>
                  </a:extLst>
                </a:gridCol>
                <a:gridCol w="259214">
                  <a:extLst>
                    <a:ext uri="{9D8B030D-6E8A-4147-A177-3AD203B41FA5}">
                      <a16:colId xmlns:a16="http://schemas.microsoft.com/office/drawing/2014/main" val="20003"/>
                    </a:ext>
                  </a:extLst>
                </a:gridCol>
                <a:gridCol w="2749530">
                  <a:extLst>
                    <a:ext uri="{9D8B030D-6E8A-4147-A177-3AD203B41FA5}">
                      <a16:colId xmlns:a16="http://schemas.microsoft.com/office/drawing/2014/main" val="20004"/>
                    </a:ext>
                  </a:extLst>
                </a:gridCol>
                <a:gridCol w="751406">
                  <a:extLst>
                    <a:ext uri="{9D8B030D-6E8A-4147-A177-3AD203B41FA5}">
                      <a16:colId xmlns:a16="http://schemas.microsoft.com/office/drawing/2014/main" val="20005"/>
                    </a:ext>
                  </a:extLst>
                </a:gridCol>
              </a:tblGrid>
              <a:tr h="370840">
                <a:tc>
                  <a:txBody>
                    <a:bodyPr/>
                    <a:lstStyle/>
                    <a:p>
                      <a:r>
                        <a:rPr lang="en-US" dirty="0"/>
                        <a:t>1984</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1. Arthur Andersen (AA)</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400" dirty="0"/>
                        <a:t>Ceased business in 2002 post Enron</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2. Arthur Young (AY)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3. Coopers &amp; Lybrand (C&amp;L)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4. Deloitte, Haskins &amp; Sells (DHS)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DTT</a:t>
                      </a:r>
                    </a:p>
                  </a:txBody>
                  <a:tcPr/>
                </a:tc>
                <a:tc>
                  <a:txBody>
                    <a:bodyPr/>
                    <a:lstStyle/>
                    <a:p>
                      <a:r>
                        <a:rPr lang="en-US" dirty="0"/>
                        <a:t>1990</a:t>
                      </a:r>
                    </a:p>
                  </a:txBody>
                  <a:tcPr/>
                </a:tc>
                <a:extLst>
                  <a:ext uri="{0D108BD9-81ED-4DB2-BD59-A6C34878D82A}">
                    <a16:rowId xmlns:a16="http://schemas.microsoft.com/office/drawing/2014/main" val="10004"/>
                  </a:ext>
                </a:extLst>
              </a:tr>
              <a:tr h="370840">
                <a:tc>
                  <a:txBody>
                    <a:bodyPr/>
                    <a:lstStyle/>
                    <a:p>
                      <a:r>
                        <a:rPr lang="en-US" dirty="0"/>
                        <a:t>5. Ernst &amp; </a:t>
                      </a:r>
                      <a:r>
                        <a:rPr lang="en-US" dirty="0" err="1"/>
                        <a:t>Whinney</a:t>
                      </a:r>
                      <a:r>
                        <a:rPr lang="en-US" dirty="0"/>
                        <a:t> (E&amp;W)</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EY</a:t>
                      </a:r>
                    </a:p>
                  </a:txBody>
                  <a:tcPr/>
                </a:tc>
                <a:tc>
                  <a:txBody>
                    <a:bodyPr/>
                    <a:lstStyle/>
                    <a:p>
                      <a:r>
                        <a:rPr lang="en-US" dirty="0"/>
                        <a:t>1989</a:t>
                      </a:r>
                    </a:p>
                  </a:txBody>
                  <a:tcPr/>
                </a:tc>
                <a:extLst>
                  <a:ext uri="{0D108BD9-81ED-4DB2-BD59-A6C34878D82A}">
                    <a16:rowId xmlns:a16="http://schemas.microsoft.com/office/drawing/2014/main" val="10005"/>
                  </a:ext>
                </a:extLst>
              </a:tr>
              <a:tr h="370840">
                <a:tc>
                  <a:txBody>
                    <a:bodyPr/>
                    <a:lstStyle/>
                    <a:p>
                      <a:r>
                        <a:rPr lang="en-US" dirty="0"/>
                        <a:t>6. Peat</a:t>
                      </a:r>
                      <a:r>
                        <a:rPr lang="en-US" baseline="0" dirty="0"/>
                        <a:t>, Marwick, Mitchell (PMM)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KPMG</a:t>
                      </a:r>
                    </a:p>
                  </a:txBody>
                  <a:tcPr/>
                </a:tc>
                <a:tc>
                  <a:txBody>
                    <a:bodyPr/>
                    <a:lstStyle/>
                    <a:p>
                      <a:r>
                        <a:rPr lang="en-US" dirty="0"/>
                        <a:t>1987</a:t>
                      </a:r>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7. Price Waterhouse (PW)</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PwC</a:t>
                      </a:r>
                    </a:p>
                  </a:txBody>
                  <a:tcPr/>
                </a:tc>
                <a:tc>
                  <a:txBody>
                    <a:bodyPr/>
                    <a:lstStyle/>
                    <a:p>
                      <a:r>
                        <a:rPr lang="en-US" dirty="0"/>
                        <a:t>1998</a:t>
                      </a:r>
                    </a:p>
                  </a:txBody>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8. </a:t>
                      </a:r>
                      <a:r>
                        <a:rPr lang="en-US" dirty="0" err="1"/>
                        <a:t>Touche</a:t>
                      </a:r>
                      <a:r>
                        <a:rPr lang="en-US" dirty="0"/>
                        <a:t> Ross (TR)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r>
                        <a:rPr lang="en-US" dirty="0" err="1"/>
                        <a:t>Klynvelt</a:t>
                      </a:r>
                      <a:r>
                        <a:rPr lang="en-US" dirty="0"/>
                        <a:t>,</a:t>
                      </a:r>
                      <a:r>
                        <a:rPr lang="en-US" baseline="0" dirty="0"/>
                        <a:t> Main, </a:t>
                      </a:r>
                      <a:r>
                        <a:rPr lang="en-US" baseline="0" dirty="0" err="1"/>
                        <a:t>Goerdeler</a:t>
                      </a:r>
                      <a:r>
                        <a:rPr lang="en-US" baseline="0" dirty="0"/>
                        <a:t> (KMG)</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cxnSp>
        <p:nvCxnSpPr>
          <p:cNvPr id="9" name="Straight Connector 8"/>
          <p:cNvCxnSpPr/>
          <p:nvPr/>
        </p:nvCxnSpPr>
        <p:spPr>
          <a:xfrm>
            <a:off x="4202793" y="2498376"/>
            <a:ext cx="6015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202793" y="3609694"/>
            <a:ext cx="1102920" cy="0"/>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04386" y="2498376"/>
            <a:ext cx="0" cy="11113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202793" y="3994059"/>
            <a:ext cx="1102920" cy="0"/>
          </a:xfrm>
          <a:prstGeom prst="line">
            <a:avLst/>
          </a:prstGeom>
          <a:ln>
            <a:solidFill>
              <a:srgbClr val="FF66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202793" y="5456319"/>
            <a:ext cx="601593" cy="8356"/>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804386" y="3994059"/>
            <a:ext cx="0" cy="146226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4202793" y="4336646"/>
            <a:ext cx="1102920" cy="16711"/>
          </a:xfrm>
          <a:prstGeom prst="line">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202793" y="2866030"/>
            <a:ext cx="37599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578789" y="2866030"/>
            <a:ext cx="0" cy="148732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202793" y="3250395"/>
            <a:ext cx="1102920" cy="8356"/>
          </a:xfrm>
          <a:prstGeom prst="line">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202793" y="4721011"/>
            <a:ext cx="877323" cy="8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080116" y="3250395"/>
            <a:ext cx="0" cy="14706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124200" y="2122366"/>
            <a:ext cx="644110" cy="0"/>
          </a:xfrm>
          <a:prstGeom prst="line">
            <a:avLst/>
          </a:prstGeom>
          <a:ln>
            <a:solidFill>
              <a:srgbClr val="FFFF00"/>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124200" y="4355353"/>
            <a:ext cx="644110" cy="0"/>
          </a:xfrm>
          <a:prstGeom prst="line">
            <a:avLst/>
          </a:prstGeom>
          <a:ln>
            <a:solidFill>
              <a:srgbClr val="FFFF00"/>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768310" y="2122366"/>
            <a:ext cx="0" cy="2130722"/>
          </a:xfrm>
          <a:prstGeom prst="line">
            <a:avLst/>
          </a:prstGeom>
          <a:ln>
            <a:solidFill>
              <a:srgbClr val="FFFF00"/>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099135" y="1771418"/>
            <a:ext cx="1263537" cy="369332"/>
          </a:xfrm>
          <a:prstGeom prst="rect">
            <a:avLst/>
          </a:prstGeom>
          <a:noFill/>
        </p:spPr>
        <p:txBody>
          <a:bodyPr wrap="none" rtlCol="0">
            <a:spAutoFit/>
          </a:bodyPr>
          <a:lstStyle/>
          <a:p>
            <a:r>
              <a:rPr lang="en-US" dirty="0"/>
              <a:t>1989 Failed</a:t>
            </a:r>
          </a:p>
        </p:txBody>
      </p:sp>
    </p:spTree>
    <p:extLst>
      <p:ext uri="{BB962C8B-B14F-4D97-AF65-F5344CB8AC3E}">
        <p14:creationId xmlns:p14="http://schemas.microsoft.com/office/powerpoint/2010/main" val="122609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 &amp; Overview</a:t>
            </a:r>
          </a:p>
        </p:txBody>
      </p:sp>
      <p:sp>
        <p:nvSpPr>
          <p:cNvPr id="3" name="Text Placeholder 2"/>
          <p:cNvSpPr>
            <a:spLocks noGrp="1"/>
          </p:cNvSpPr>
          <p:nvPr>
            <p:ph type="body"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2</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792489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accountants</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20</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122609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4 of 9</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Calisto MT" pitchFamily="18" charset="0"/>
              </a:rPr>
              <a:t>Accountants </a:t>
            </a:r>
            <a:r>
              <a:rPr lang="en-US" sz="1800" dirty="0">
                <a:sym typeface="Calisto MT" pitchFamily="18" charset="0"/>
              </a:rPr>
              <a:t>continued</a:t>
            </a:r>
          </a:p>
          <a:p>
            <a:pPr lvl="1"/>
            <a:r>
              <a:rPr lang="en-US" b="1" dirty="0"/>
              <a:t>Private accountants</a:t>
            </a:r>
          </a:p>
          <a:p>
            <a:pPr lvl="2"/>
            <a:r>
              <a:rPr lang="en-US" dirty="0"/>
              <a:t>Employed by large corporations, government agencies, and other organizations to prepare and analyze their financial statements</a:t>
            </a:r>
          </a:p>
          <a:p>
            <a:pPr lvl="2"/>
            <a:r>
              <a:rPr lang="en-US" dirty="0"/>
              <a:t>Deeply involved in most important financial decisions</a:t>
            </a:r>
          </a:p>
          <a:p>
            <a:pPr lvl="1"/>
            <a:r>
              <a:rPr lang="en-US" b="1" dirty="0"/>
              <a:t>Certified management accountants (CMAs)</a:t>
            </a:r>
          </a:p>
          <a:p>
            <a:pPr lvl="2"/>
            <a:r>
              <a:rPr lang="en-US" dirty="0"/>
              <a:t>Private accountants who, after rigorous examination, are certified by the National Association of Accountants and who have some managerial responsibility</a:t>
            </a:r>
          </a:p>
        </p:txBody>
      </p:sp>
      <p:sp>
        <p:nvSpPr>
          <p:cNvPr id="11" name="Text Placeholder 10">
            <a:extLst>
              <a:ext uri="{FF2B5EF4-FFF2-40B4-BE49-F238E27FC236}">
                <a16:creationId xmlns:a16="http://schemas.microsoft.com/office/drawing/2014/main" id="{F0AE7CF7-7CB6-4914-B2A1-643ACE670CF3}"/>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6484F02E-B1C4-4DA0-859C-DFF1D17DD9F7}"/>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0B1D234C-A9C2-144A-BB99-A42A1606E91C}"/>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0073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Accountants</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22</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7" name="Rectangle 6"/>
          <p:cNvSpPr/>
          <p:nvPr/>
        </p:nvSpPr>
        <p:spPr>
          <a:xfrm>
            <a:off x="3183428" y="2139078"/>
            <a:ext cx="2991253" cy="643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Accountants</a:t>
            </a:r>
          </a:p>
        </p:txBody>
      </p:sp>
      <p:sp>
        <p:nvSpPr>
          <p:cNvPr id="8" name="Rectangle 7"/>
          <p:cNvSpPr/>
          <p:nvPr/>
        </p:nvSpPr>
        <p:spPr>
          <a:xfrm>
            <a:off x="946169" y="3427863"/>
            <a:ext cx="1928108" cy="643394"/>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Financial</a:t>
            </a:r>
          </a:p>
        </p:txBody>
      </p:sp>
      <p:sp>
        <p:nvSpPr>
          <p:cNvPr id="9" name="Rectangle 8"/>
          <p:cNvSpPr/>
          <p:nvPr/>
        </p:nvSpPr>
        <p:spPr>
          <a:xfrm>
            <a:off x="6487823" y="3427863"/>
            <a:ext cx="1928108" cy="643394"/>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Governmental</a:t>
            </a:r>
          </a:p>
        </p:txBody>
      </p:sp>
      <p:sp>
        <p:nvSpPr>
          <p:cNvPr id="10" name="Rectangle 9"/>
          <p:cNvSpPr/>
          <p:nvPr/>
        </p:nvSpPr>
        <p:spPr>
          <a:xfrm>
            <a:off x="3699106" y="3427863"/>
            <a:ext cx="1928108" cy="643394"/>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Management</a:t>
            </a:r>
          </a:p>
        </p:txBody>
      </p:sp>
      <p:sp>
        <p:nvSpPr>
          <p:cNvPr id="11" name="TextBox 10"/>
          <p:cNvSpPr txBox="1"/>
          <p:nvPr/>
        </p:nvSpPr>
        <p:spPr>
          <a:xfrm>
            <a:off x="1542653" y="4361713"/>
            <a:ext cx="1158152" cy="923330"/>
          </a:xfrm>
          <a:prstGeom prst="rect">
            <a:avLst/>
          </a:prstGeom>
          <a:noFill/>
        </p:spPr>
        <p:txBody>
          <a:bodyPr wrap="none" rtlCol="0">
            <a:spAutoFit/>
          </a:bodyPr>
          <a:lstStyle/>
          <a:p>
            <a:r>
              <a:rPr lang="en-US" dirty="0"/>
              <a:t>CPA (US)</a:t>
            </a:r>
          </a:p>
          <a:p>
            <a:r>
              <a:rPr lang="en-US" dirty="0"/>
              <a:t>ACA (UK)</a:t>
            </a:r>
          </a:p>
          <a:p>
            <a:r>
              <a:rPr lang="en-US" dirty="0"/>
              <a:t>ACCA (UK)</a:t>
            </a:r>
          </a:p>
        </p:txBody>
      </p:sp>
      <p:sp>
        <p:nvSpPr>
          <p:cNvPr id="12" name="TextBox 11"/>
          <p:cNvSpPr txBox="1"/>
          <p:nvPr/>
        </p:nvSpPr>
        <p:spPr>
          <a:xfrm>
            <a:off x="4143201" y="4361713"/>
            <a:ext cx="1157025" cy="646331"/>
          </a:xfrm>
          <a:prstGeom prst="rect">
            <a:avLst/>
          </a:prstGeom>
          <a:noFill/>
        </p:spPr>
        <p:txBody>
          <a:bodyPr wrap="none" rtlCol="0">
            <a:spAutoFit/>
          </a:bodyPr>
          <a:lstStyle/>
          <a:p>
            <a:r>
              <a:rPr lang="en-US" dirty="0"/>
              <a:t>CMA (US)</a:t>
            </a:r>
          </a:p>
          <a:p>
            <a:r>
              <a:rPr lang="en-US" dirty="0"/>
              <a:t>CIMA (UK)</a:t>
            </a:r>
          </a:p>
        </p:txBody>
      </p:sp>
      <p:sp>
        <p:nvSpPr>
          <p:cNvPr id="13" name="TextBox 12"/>
          <p:cNvSpPr txBox="1"/>
          <p:nvPr/>
        </p:nvSpPr>
        <p:spPr>
          <a:xfrm>
            <a:off x="6835659" y="4361713"/>
            <a:ext cx="1184977" cy="646331"/>
          </a:xfrm>
          <a:prstGeom prst="rect">
            <a:avLst/>
          </a:prstGeom>
          <a:noFill/>
        </p:spPr>
        <p:txBody>
          <a:bodyPr wrap="none" rtlCol="0">
            <a:spAutoFit/>
          </a:bodyPr>
          <a:lstStyle/>
          <a:p>
            <a:r>
              <a:rPr lang="en-US" dirty="0"/>
              <a:t>AGA (US)</a:t>
            </a:r>
          </a:p>
          <a:p>
            <a:r>
              <a:rPr lang="en-US" dirty="0"/>
              <a:t>CIPFA (UK)</a:t>
            </a:r>
          </a:p>
        </p:txBody>
      </p:sp>
    </p:spTree>
    <p:extLst>
      <p:ext uri="{BB962C8B-B14F-4D97-AF65-F5344CB8AC3E}">
        <p14:creationId xmlns:p14="http://schemas.microsoft.com/office/powerpoint/2010/main" val="10906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5 of 9</a:t>
            </a:r>
            <a:endParaRPr lang="en-US" dirty="0">
              <a:solidFill>
                <a:schemeClr val="tx1"/>
              </a:solidFill>
            </a:endParaRPr>
          </a:p>
        </p:txBody>
      </p:sp>
      <p:sp>
        <p:nvSpPr>
          <p:cNvPr id="3" name="Content Placeholder 2"/>
          <p:cNvSpPr>
            <a:spLocks noGrp="1"/>
          </p:cNvSpPr>
          <p:nvPr>
            <p:ph idx="1"/>
          </p:nvPr>
        </p:nvSpPr>
        <p:spPr/>
        <p:txBody>
          <a:bodyPr/>
          <a:lstStyle/>
          <a:p>
            <a:r>
              <a:rPr lang="en-IN" b="1" dirty="0"/>
              <a:t>Accounting or Bookkeeping?</a:t>
            </a:r>
          </a:p>
          <a:p>
            <a:pPr lvl="1"/>
            <a:r>
              <a:rPr lang="en-US" dirty="0">
                <a:sym typeface="Gill Sans"/>
              </a:rPr>
              <a:t>Bookkeeping is typically limited to the routine, day-to-day recording of business transactions</a:t>
            </a:r>
          </a:p>
          <a:p>
            <a:pPr lvl="2"/>
            <a:r>
              <a:rPr lang="en-US" dirty="0">
                <a:sym typeface="Gill Sans"/>
              </a:rPr>
              <a:t>Much narrower and far more mechanical</a:t>
            </a:r>
          </a:p>
          <a:p>
            <a:pPr lvl="2"/>
            <a:r>
              <a:rPr lang="en-US" dirty="0">
                <a:sym typeface="Gill Sans"/>
              </a:rPr>
              <a:t>Require less training</a:t>
            </a:r>
          </a:p>
          <a:p>
            <a:pPr lvl="2"/>
            <a:r>
              <a:rPr lang="en-US" dirty="0">
                <a:sym typeface="Gill Sans"/>
              </a:rPr>
              <a:t>Responsible for obtaining and recording information accounts require to analyze firm’s financial position</a:t>
            </a:r>
          </a:p>
          <a:p>
            <a:pPr lvl="1"/>
            <a:r>
              <a:rPr lang="en-US" dirty="0">
                <a:sym typeface="Gill Sans"/>
              </a:rPr>
              <a:t>Accountants usually complete course work beyond basic four- or five-year college degree</a:t>
            </a:r>
          </a:p>
        </p:txBody>
      </p:sp>
      <p:sp>
        <p:nvSpPr>
          <p:cNvPr id="15" name="Text Placeholder 14">
            <a:extLst>
              <a:ext uri="{FF2B5EF4-FFF2-40B4-BE49-F238E27FC236}">
                <a16:creationId xmlns:a16="http://schemas.microsoft.com/office/drawing/2014/main" id="{CAF82F5C-5410-4581-A670-279DC7A1681F}"/>
              </a:ext>
            </a:extLst>
          </p:cNvPr>
          <p:cNvSpPr>
            <a:spLocks noGrp="1"/>
          </p:cNvSpPr>
          <p:nvPr>
            <p:ph type="body" sz="quarter" idx="16"/>
          </p:nvPr>
        </p:nvSpPr>
        <p:spPr/>
        <p:txBody>
          <a:bodyPr>
            <a:normAutofit fontScale="92500" lnSpcReduction="10000"/>
          </a:bodyPr>
          <a:lstStyle/>
          <a:p>
            <a:endParaRPr lang="en-US" dirty="0"/>
          </a:p>
        </p:txBody>
      </p:sp>
      <p:sp>
        <p:nvSpPr>
          <p:cNvPr id="14" name="Text Placeholder 13">
            <a:extLst>
              <a:ext uri="{FF2B5EF4-FFF2-40B4-BE49-F238E27FC236}">
                <a16:creationId xmlns:a16="http://schemas.microsoft.com/office/drawing/2014/main" id="{203F9C16-4010-4B96-8DDF-F574A5CB2D2A}"/>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B9A132A7-94CF-E545-954A-EB6BCDFC3C8D}"/>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116460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5249E-2ED3-4FA2-A750-8692E8B43476}"/>
              </a:ext>
            </a:extLst>
          </p:cNvPr>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6 of 9</a:t>
            </a:r>
            <a:endParaRPr lang="en-US" dirty="0">
              <a:solidFill>
                <a:schemeClr val="tx1"/>
              </a:solidFill>
            </a:endParaRPr>
          </a:p>
        </p:txBody>
      </p:sp>
      <p:sp>
        <p:nvSpPr>
          <p:cNvPr id="3" name="Content Placeholder 2"/>
          <p:cNvSpPr>
            <a:spLocks noGrp="1"/>
          </p:cNvSpPr>
          <p:nvPr>
            <p:ph idx="1"/>
          </p:nvPr>
        </p:nvSpPr>
        <p:spPr/>
        <p:txBody>
          <a:bodyPr/>
          <a:lstStyle/>
          <a:p>
            <a:r>
              <a:rPr lang="en-US" b="1" dirty="0"/>
              <a:t>The Uses of Accounting Information</a:t>
            </a:r>
          </a:p>
          <a:p>
            <a:pPr lvl="1"/>
            <a:r>
              <a:rPr lang="en-US" dirty="0"/>
              <a:t>Managers and owners use financial statements:</a:t>
            </a:r>
          </a:p>
          <a:p>
            <a:pPr marL="1371600" lvl="2" indent="-457200">
              <a:buFont typeface="+mj-lt"/>
              <a:buAutoNum type="arabicPeriod"/>
            </a:pPr>
            <a:r>
              <a:rPr lang="en-US" dirty="0"/>
              <a:t>To aid in internal planning and control</a:t>
            </a:r>
          </a:p>
          <a:p>
            <a:pPr marL="1371600" lvl="2" indent="-457200">
              <a:buFont typeface="+mj-lt"/>
              <a:buAutoNum type="arabicPeriod"/>
            </a:pPr>
            <a:r>
              <a:rPr lang="en-US" dirty="0"/>
              <a:t>For external purposes such as reporting to the Internal Revenue Service, stockholders, creditors, customers, employees, and other interested parties</a:t>
            </a:r>
          </a:p>
        </p:txBody>
      </p:sp>
      <p:sp>
        <p:nvSpPr>
          <p:cNvPr id="7" name="Text Placeholder 6">
            <a:extLst>
              <a:ext uri="{FF2B5EF4-FFF2-40B4-BE49-F238E27FC236}">
                <a16:creationId xmlns:a16="http://schemas.microsoft.com/office/drawing/2014/main" id="{C140E641-CBCE-425E-8AE3-95A319EC4F57}"/>
              </a:ext>
            </a:extLst>
          </p:cNvPr>
          <p:cNvSpPr>
            <a:spLocks noGrp="1"/>
          </p:cNvSpPr>
          <p:nvPr>
            <p:ph type="body" sz="quarter" idx="16"/>
          </p:nvPr>
        </p:nvSpPr>
        <p:spPr/>
        <p:txBody>
          <a:bodyPr>
            <a:normAutofit fontScale="92500" lnSpcReduction="10000"/>
          </a:bodyPr>
          <a:lstStyle/>
          <a:p>
            <a:endParaRPr lang="en-US" dirty="0"/>
          </a:p>
        </p:txBody>
      </p:sp>
      <p:sp>
        <p:nvSpPr>
          <p:cNvPr id="6" name="Text Placeholder 5">
            <a:extLst>
              <a:ext uri="{FF2B5EF4-FFF2-40B4-BE49-F238E27FC236}">
                <a16:creationId xmlns:a16="http://schemas.microsoft.com/office/drawing/2014/main" id="{D890329D-8F3A-4EE5-ADB9-95B4955F5563}"/>
              </a:ext>
            </a:extLst>
          </p:cNvPr>
          <p:cNvSpPr>
            <a:spLocks noGrp="1"/>
          </p:cNvSpPr>
          <p:nvPr>
            <p:ph type="body" sz="quarter" idx="11"/>
          </p:nvPr>
        </p:nvSpPr>
        <p:spPr/>
        <p:txBody>
          <a:bodyPr/>
          <a:lstStyle/>
          <a:p>
            <a:endParaRPr lang="en-US" dirty="0"/>
          </a:p>
        </p:txBody>
      </p:sp>
      <p:sp>
        <p:nvSpPr>
          <p:cNvPr id="8" name="TextBox 7">
            <a:extLst>
              <a:ext uri="{FF2B5EF4-FFF2-40B4-BE49-F238E27FC236}">
                <a16:creationId xmlns:a16="http://schemas.microsoft.com/office/drawing/2014/main" id="{6CDF60AB-1055-A34F-9765-2C312CC27722}"/>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142254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tx1"/>
                </a:solidFill>
              </a:rPr>
              <a:t>Figure 14-1 The Users of Accounting Information</a:t>
            </a:r>
            <a:endParaRPr lang="en-US" dirty="0">
              <a:solidFill>
                <a:schemeClr val="tx1"/>
              </a:solidFill>
            </a:endParaRPr>
          </a:p>
        </p:txBody>
      </p:sp>
      <p:pic>
        <p:nvPicPr>
          <p:cNvPr id="5" name="Content Placeholder 4" descr="A summary graphic of organizational and stakeholder uses of accounting information.">
            <a:extLst>
              <a:ext uri="{FF2B5EF4-FFF2-40B4-BE49-F238E27FC236}">
                <a16:creationId xmlns:a16="http://schemas.microsoft.com/office/drawing/2014/main" id="{61935025-B493-4A9A-B2B2-6E077F7CEC7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1752600"/>
            <a:ext cx="8229600" cy="4394606"/>
          </a:xfrm>
        </p:spPr>
      </p:pic>
      <p:sp>
        <p:nvSpPr>
          <p:cNvPr id="11" name="Text Placeholder 10">
            <a:extLst>
              <a:ext uri="{FF2B5EF4-FFF2-40B4-BE49-F238E27FC236}">
                <a16:creationId xmlns:a16="http://schemas.microsoft.com/office/drawing/2014/main" id="{79EAF8A1-63FA-4F71-A8D9-A0AE6881A998}"/>
              </a:ext>
            </a:extLst>
          </p:cNvPr>
          <p:cNvSpPr>
            <a:spLocks noGrp="1"/>
          </p:cNvSpPr>
          <p:nvPr>
            <p:ph type="body" sz="quarter" idx="16"/>
          </p:nvPr>
        </p:nvSpPr>
        <p:spPr/>
        <p:txBody>
          <a:bodyPr>
            <a:normAutofit fontScale="92500" lnSpcReduction="10000"/>
          </a:bodyPr>
          <a:lstStyle/>
          <a:p>
            <a:r>
              <a:rPr lang="en-US" dirty="0">
                <a:hlinkClick r:id="rId4" action="ppaction://hlinksldjump"/>
              </a:rPr>
              <a:t>Jump to long description in appendix</a:t>
            </a:r>
            <a:endParaRPr lang="en-US" dirty="0"/>
          </a:p>
        </p:txBody>
      </p:sp>
      <p:sp>
        <p:nvSpPr>
          <p:cNvPr id="10" name="Text Placeholder 9">
            <a:extLst>
              <a:ext uri="{FF2B5EF4-FFF2-40B4-BE49-F238E27FC236}">
                <a16:creationId xmlns:a16="http://schemas.microsoft.com/office/drawing/2014/main" id="{F1AC0743-0930-4BA4-A938-6B128FB0A23F}"/>
              </a:ext>
            </a:extLst>
          </p:cNvPr>
          <p:cNvSpPr>
            <a:spLocks noGrp="1"/>
          </p:cNvSpPr>
          <p:nvPr>
            <p:ph type="body" sz="quarter" idx="11"/>
          </p:nvPr>
        </p:nvSpPr>
        <p:spPr>
          <a:xfrm>
            <a:off x="457200" y="6230872"/>
            <a:ext cx="8458200" cy="236067"/>
          </a:xfrm>
        </p:spPr>
        <p:txBody>
          <a:bodyPr/>
          <a:lstStyle/>
          <a:p>
            <a:pPr algn="l"/>
            <a:r>
              <a:rPr lang="en-US" sz="1000" i="1" dirty="0">
                <a:solidFill>
                  <a:schemeClr val="tx1"/>
                </a:solidFill>
              </a:rPr>
              <a:t>Source: Adapted from Needles, </a:t>
            </a:r>
            <a:r>
              <a:rPr lang="en-US" sz="1000" i="1" dirty="0" err="1">
                <a:solidFill>
                  <a:schemeClr val="tx1"/>
                </a:solidFill>
              </a:rPr>
              <a:t>Belverd</a:t>
            </a:r>
            <a:r>
              <a:rPr lang="en-US" sz="1000" i="1" dirty="0">
                <a:solidFill>
                  <a:schemeClr val="tx1"/>
                </a:solidFill>
              </a:rPr>
              <a:t> E., Anderson, Henry R., and Caldwell, James C., Principles of Accounting, 4th ed. New York: Houghton Mifflin Company, 1990.</a:t>
            </a:r>
            <a:endParaRPr lang="en-US" sz="1000" dirty="0">
              <a:solidFill>
                <a:schemeClr val="tx1"/>
              </a:solidFill>
            </a:endParaRPr>
          </a:p>
          <a:p>
            <a:endParaRPr lang="en-US" dirty="0"/>
          </a:p>
        </p:txBody>
      </p:sp>
      <p:sp>
        <p:nvSpPr>
          <p:cNvPr id="6" name="TextBox 5">
            <a:extLst>
              <a:ext uri="{FF2B5EF4-FFF2-40B4-BE49-F238E27FC236}">
                <a16:creationId xmlns:a16="http://schemas.microsoft.com/office/drawing/2014/main" id="{8439EDDD-EC88-8B43-9BCA-74B67EA194E1}"/>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3084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7 of 9</a:t>
            </a:r>
            <a:endParaRPr lang="en-US" dirty="0">
              <a:solidFill>
                <a:schemeClr val="tx1"/>
              </a:solidFill>
            </a:endParaRPr>
          </a:p>
        </p:txBody>
      </p:sp>
      <p:sp>
        <p:nvSpPr>
          <p:cNvPr id="3" name="Content Placeholder 2"/>
          <p:cNvSpPr>
            <a:spLocks noGrp="1"/>
          </p:cNvSpPr>
          <p:nvPr>
            <p:ph idx="1"/>
          </p:nvPr>
        </p:nvSpPr>
        <p:spPr/>
        <p:txBody>
          <a:bodyPr/>
          <a:lstStyle/>
          <a:p>
            <a:r>
              <a:rPr lang="en-US" b="1" dirty="0"/>
              <a:t>The Uses of Accounting Information </a:t>
            </a:r>
            <a:r>
              <a:rPr lang="en-US" sz="1800" dirty="0"/>
              <a:t>continued</a:t>
            </a:r>
          </a:p>
          <a:p>
            <a:pPr lvl="1"/>
            <a:r>
              <a:rPr lang="en-US" dirty="0"/>
              <a:t>Internal uses</a:t>
            </a:r>
          </a:p>
          <a:p>
            <a:pPr lvl="2"/>
            <a:r>
              <a:rPr lang="en-US" b="1" dirty="0"/>
              <a:t>Managerial accounting</a:t>
            </a:r>
          </a:p>
          <a:p>
            <a:pPr lvl="3"/>
            <a:r>
              <a:rPr lang="en-US" dirty="0"/>
              <a:t>Used in planning and directing activities</a:t>
            </a:r>
          </a:p>
          <a:p>
            <a:pPr lvl="2"/>
            <a:r>
              <a:rPr lang="en-US" b="1" dirty="0"/>
              <a:t>Cash flow</a:t>
            </a:r>
          </a:p>
          <a:p>
            <a:pPr lvl="3"/>
            <a:r>
              <a:rPr lang="en-US" dirty="0"/>
              <a:t>Movement of money through organization</a:t>
            </a:r>
          </a:p>
          <a:p>
            <a:pPr lvl="2"/>
            <a:r>
              <a:rPr lang="en-US" b="1" dirty="0"/>
              <a:t>Budget</a:t>
            </a:r>
          </a:p>
          <a:p>
            <a:pPr lvl="3"/>
            <a:r>
              <a:rPr lang="en-US" dirty="0"/>
              <a:t>Forecasts expenses and income</a:t>
            </a:r>
          </a:p>
        </p:txBody>
      </p:sp>
      <p:sp>
        <p:nvSpPr>
          <p:cNvPr id="11" name="Text Placeholder 10">
            <a:extLst>
              <a:ext uri="{FF2B5EF4-FFF2-40B4-BE49-F238E27FC236}">
                <a16:creationId xmlns:a16="http://schemas.microsoft.com/office/drawing/2014/main" id="{994B3800-6A92-4BFF-980A-F10E692F6054}"/>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30DAE1AF-DA28-4B01-9EBD-D26D4235F5E1}"/>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2BD71045-8A95-E541-B307-9087FDDCB9AF}"/>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4190327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accounting</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27</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762485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8 of 9</a:t>
            </a:r>
            <a:endParaRPr lang="en-US" dirty="0">
              <a:solidFill>
                <a:schemeClr val="tx1"/>
              </a:solidFill>
            </a:endParaRPr>
          </a:p>
        </p:txBody>
      </p:sp>
      <p:sp>
        <p:nvSpPr>
          <p:cNvPr id="3" name="Content Placeholder 2"/>
          <p:cNvSpPr>
            <a:spLocks noGrp="1"/>
          </p:cNvSpPr>
          <p:nvPr>
            <p:ph idx="1"/>
          </p:nvPr>
        </p:nvSpPr>
        <p:spPr/>
        <p:txBody>
          <a:bodyPr/>
          <a:lstStyle/>
          <a:p>
            <a:r>
              <a:rPr lang="en-US" b="1" dirty="0"/>
              <a:t>The Uses of Accounting Information </a:t>
            </a:r>
            <a:r>
              <a:rPr lang="en-US" sz="1800" dirty="0"/>
              <a:t>continued</a:t>
            </a:r>
          </a:p>
          <a:p>
            <a:pPr lvl="1"/>
            <a:r>
              <a:rPr lang="en-US" dirty="0"/>
              <a:t>External uses</a:t>
            </a:r>
          </a:p>
          <a:p>
            <a:pPr lvl="2"/>
            <a:r>
              <a:rPr lang="en-US" dirty="0">
                <a:sym typeface="Gill Sans"/>
              </a:rPr>
              <a:t>Used for filing income taxes, obtaining credit, and reporting results to stockholders</a:t>
            </a:r>
          </a:p>
          <a:p>
            <a:pPr lvl="2"/>
            <a:r>
              <a:rPr lang="en-US" b="1" dirty="0"/>
              <a:t>Annual report</a:t>
            </a:r>
          </a:p>
          <a:p>
            <a:pPr lvl="3"/>
            <a:r>
              <a:rPr lang="en-US" dirty="0"/>
              <a:t>Summary of financial information, products, and growth plans</a:t>
            </a:r>
          </a:p>
          <a:p>
            <a:pPr lvl="3"/>
            <a:r>
              <a:rPr lang="en-US" dirty="0">
                <a:sym typeface="Gill Sans"/>
              </a:rPr>
              <a:t>Audited financial statements are signed off on by certified public accountant</a:t>
            </a:r>
          </a:p>
        </p:txBody>
      </p:sp>
      <p:sp>
        <p:nvSpPr>
          <p:cNvPr id="13" name="Text Placeholder 12">
            <a:extLst>
              <a:ext uri="{FF2B5EF4-FFF2-40B4-BE49-F238E27FC236}">
                <a16:creationId xmlns:a16="http://schemas.microsoft.com/office/drawing/2014/main" id="{72E28F7A-7199-4DB5-BE9D-87F891921E64}"/>
              </a:ext>
            </a:extLst>
          </p:cNvPr>
          <p:cNvSpPr>
            <a:spLocks noGrp="1"/>
          </p:cNvSpPr>
          <p:nvPr>
            <p:ph type="body" sz="quarter" idx="16"/>
          </p:nvPr>
        </p:nvSpPr>
        <p:spPr/>
        <p:txBody>
          <a:bodyPr>
            <a:normAutofit fontScale="92500" lnSpcReduction="10000"/>
          </a:bodyPr>
          <a:lstStyle/>
          <a:p>
            <a:endParaRPr lang="en-US" dirty="0"/>
          </a:p>
        </p:txBody>
      </p:sp>
      <p:sp>
        <p:nvSpPr>
          <p:cNvPr id="12" name="Text Placeholder 11">
            <a:extLst>
              <a:ext uri="{FF2B5EF4-FFF2-40B4-BE49-F238E27FC236}">
                <a16:creationId xmlns:a16="http://schemas.microsoft.com/office/drawing/2014/main" id="{8783B897-C078-4D8D-B852-AFEBEEB97002}"/>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1D4DAF91-949C-784A-95ED-E44EBF33FB83}"/>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91352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91E-DBA5-4276-BA0B-A39B416AEEDD}"/>
              </a:ext>
            </a:extLst>
          </p:cNvPr>
          <p:cNvSpPr>
            <a:spLocks noGrp="1"/>
          </p:cNvSpPr>
          <p:nvPr>
            <p:ph type="title"/>
          </p:nvPr>
        </p:nvSpPr>
        <p:spPr/>
        <p:txBody>
          <a:bodyPr>
            <a:normAutofit fontScale="90000"/>
          </a:bodyPr>
          <a:lstStyle/>
          <a:p>
            <a:r>
              <a:rPr lang="en-US" dirty="0">
                <a:solidFill>
                  <a:schemeClr val="tx1"/>
                </a:solidFill>
              </a:rPr>
              <a:t>Annual Reports</a:t>
            </a:r>
          </a:p>
        </p:txBody>
      </p:sp>
      <p:sp>
        <p:nvSpPr>
          <p:cNvPr id="3" name="Content Placeholder 2">
            <a:extLst>
              <a:ext uri="{FF2B5EF4-FFF2-40B4-BE49-F238E27FC236}">
                <a16:creationId xmlns:a16="http://schemas.microsoft.com/office/drawing/2014/main" id="{01A9DD83-6410-453A-B160-090173AEB9A5}"/>
              </a:ext>
            </a:extLst>
          </p:cNvPr>
          <p:cNvSpPr>
            <a:spLocks noGrp="1"/>
          </p:cNvSpPr>
          <p:nvPr>
            <p:ph idx="1"/>
          </p:nvPr>
        </p:nvSpPr>
        <p:spPr>
          <a:xfrm>
            <a:off x="5867400" y="2133600"/>
            <a:ext cx="2819400" cy="4419600"/>
          </a:xfrm>
        </p:spPr>
        <p:txBody>
          <a:bodyPr/>
          <a:lstStyle/>
          <a:p>
            <a:r>
              <a:rPr lang="en-US" dirty="0"/>
              <a:t>Many investors look at a firm’s annual report to determine how well the company is doing financially.</a:t>
            </a:r>
          </a:p>
        </p:txBody>
      </p:sp>
      <p:pic>
        <p:nvPicPr>
          <p:cNvPr id="7" name="Picture 6" descr="A photo of an annual report, glasses, a calculator, and a pencil.">
            <a:extLst>
              <a:ext uri="{FF2B5EF4-FFF2-40B4-BE49-F238E27FC236}">
                <a16:creationId xmlns:a16="http://schemas.microsoft.com/office/drawing/2014/main" id="{103C8704-5507-40D7-9F1F-38BFAF6235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222" y="1164460"/>
            <a:ext cx="4963896" cy="5177557"/>
          </a:xfrm>
          <a:prstGeom prst="rect">
            <a:avLst/>
          </a:prstGeom>
        </p:spPr>
      </p:pic>
      <p:sp>
        <p:nvSpPr>
          <p:cNvPr id="5" name="Text Placeholder 4">
            <a:extLst>
              <a:ext uri="{FF2B5EF4-FFF2-40B4-BE49-F238E27FC236}">
                <a16:creationId xmlns:a16="http://schemas.microsoft.com/office/drawing/2014/main" id="{6AE810DD-4813-4B4D-AF02-8335AEFDBB02}"/>
              </a:ext>
            </a:extLst>
          </p:cNvPr>
          <p:cNvSpPr>
            <a:spLocks noGrp="1"/>
          </p:cNvSpPr>
          <p:nvPr>
            <p:ph type="body" sz="quarter" idx="11"/>
          </p:nvPr>
        </p:nvSpPr>
        <p:spPr/>
        <p:txBody>
          <a:bodyPr/>
          <a:lstStyle/>
          <a:p>
            <a:r>
              <a:rPr lang="en-US" dirty="0"/>
              <a:t>©kenary820/Shutterstock.com RF</a:t>
            </a:r>
          </a:p>
        </p:txBody>
      </p:sp>
      <p:sp>
        <p:nvSpPr>
          <p:cNvPr id="11" name="Text Placeholder 10">
            <a:extLst>
              <a:ext uri="{FF2B5EF4-FFF2-40B4-BE49-F238E27FC236}">
                <a16:creationId xmlns:a16="http://schemas.microsoft.com/office/drawing/2014/main" id="{5536E642-01C7-41A5-B179-925EB92F1AFB}"/>
              </a:ext>
            </a:extLst>
          </p:cNvPr>
          <p:cNvSpPr>
            <a:spLocks noGrp="1"/>
          </p:cNvSpPr>
          <p:nvPr>
            <p:ph type="body" sz="quarter" idx="16"/>
          </p:nvPr>
        </p:nvSpPr>
        <p:spPr/>
        <p:txBody>
          <a:bodyPr>
            <a:normAutofit fontScale="92500" lnSpcReduction="10000"/>
          </a:bodyPr>
          <a:lstStyle/>
          <a:p>
            <a:endParaRPr lang="en-US" dirty="0"/>
          </a:p>
        </p:txBody>
      </p:sp>
      <p:sp>
        <p:nvSpPr>
          <p:cNvPr id="8" name="TextBox 7">
            <a:extLst>
              <a:ext uri="{FF2B5EF4-FFF2-40B4-BE49-F238E27FC236}">
                <a16:creationId xmlns:a16="http://schemas.microsoft.com/office/drawing/2014/main" id="{1D5D3C2E-47C9-C642-B8BE-078CAC6E05E6}"/>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10485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a:t>
            </a:r>
          </a:p>
        </p:txBody>
      </p:sp>
      <p:graphicFrame>
        <p:nvGraphicFramePr>
          <p:cNvPr id="5" name="Table 4"/>
          <p:cNvGraphicFramePr>
            <a:graphicFrameLocks noGrp="1"/>
          </p:cNvGraphicFramePr>
          <p:nvPr>
            <p:extLst>
              <p:ext uri="{D42A27DB-BD31-4B8C-83A1-F6EECF244321}">
                <p14:modId xmlns:p14="http://schemas.microsoft.com/office/powerpoint/2010/main" val="1108759350"/>
              </p:ext>
            </p:extLst>
          </p:nvPr>
        </p:nvGraphicFramePr>
        <p:xfrm>
          <a:off x="562970" y="1263470"/>
          <a:ext cx="7943953" cy="5120640"/>
        </p:xfrm>
        <a:graphic>
          <a:graphicData uri="http://schemas.openxmlformats.org/drawingml/2006/table">
            <a:tbl>
              <a:tblPr firstRow="1" bandRow="1">
                <a:tableStyleId>{9D7B26C5-4107-4FEC-AEDC-1716B250A1EF}</a:tableStyleId>
              </a:tblPr>
              <a:tblGrid>
                <a:gridCol w="3009161">
                  <a:extLst>
                    <a:ext uri="{9D8B030D-6E8A-4147-A177-3AD203B41FA5}">
                      <a16:colId xmlns:a16="http://schemas.microsoft.com/office/drawing/2014/main" val="20000"/>
                    </a:ext>
                  </a:extLst>
                </a:gridCol>
                <a:gridCol w="4934792">
                  <a:extLst>
                    <a:ext uri="{9D8B030D-6E8A-4147-A177-3AD203B41FA5}">
                      <a16:colId xmlns:a16="http://schemas.microsoft.com/office/drawing/2014/main" val="20001"/>
                    </a:ext>
                  </a:extLst>
                </a:gridCol>
              </a:tblGrid>
              <a:tr h="364550">
                <a:tc>
                  <a:txBody>
                    <a:bodyPr/>
                    <a:lstStyle/>
                    <a:p>
                      <a:r>
                        <a:rPr lang="en-US" b="0" dirty="0"/>
                        <a:t>1. What is business</a:t>
                      </a: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15. </a:t>
                      </a:r>
                      <a:r>
                        <a:rPr lang="en-US" b="0" dirty="0">
                          <a:solidFill>
                            <a:schemeClr val="tx1"/>
                          </a:solidFill>
                        </a:rPr>
                        <a:t>Accounting: glossary, vocabulary, terms</a:t>
                      </a:r>
                      <a:endParaRPr lang="en-US" b="0" dirty="0"/>
                    </a:p>
                  </a:txBody>
                  <a:tcPr/>
                </a:tc>
                <a:extLst>
                  <a:ext uri="{0D108BD9-81ED-4DB2-BD59-A6C34878D82A}">
                    <a16:rowId xmlns:a16="http://schemas.microsoft.com/office/drawing/2014/main" val="10000"/>
                  </a:ext>
                </a:extLst>
              </a:tr>
              <a:tr h="364550">
                <a:tc>
                  <a:txBody>
                    <a:bodyPr/>
                    <a:lstStyle/>
                    <a:p>
                      <a:r>
                        <a:rPr lang="en-US" dirty="0"/>
                        <a:t>2. Types of business</a:t>
                      </a:r>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16. </a:t>
                      </a:r>
                      <a:r>
                        <a:rPr lang="en-US" b="0" dirty="0"/>
                        <a:t>Introduction to financial accounting</a:t>
                      </a:r>
                      <a:endParaRPr lang="en-US" dirty="0"/>
                    </a:p>
                  </a:txBody>
                  <a:tcPr/>
                </a:tc>
                <a:extLst>
                  <a:ext uri="{0D108BD9-81ED-4DB2-BD59-A6C34878D82A}">
                    <a16:rowId xmlns:a16="http://schemas.microsoft.com/office/drawing/2014/main" val="10001"/>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3. Management</a:t>
                      </a: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17. Accounting</a:t>
                      </a:r>
                      <a:r>
                        <a:rPr lang="en-US" baseline="0" dirty="0"/>
                        <a:t> for business transactions</a:t>
                      </a:r>
                      <a:endParaRPr lang="en-US" b="0" dirty="0"/>
                    </a:p>
                  </a:txBody>
                  <a:tcPr/>
                </a:tc>
                <a:extLst>
                  <a:ext uri="{0D108BD9-81ED-4DB2-BD59-A6C34878D82A}">
                    <a16:rowId xmlns:a16="http://schemas.microsoft.com/office/drawing/2014/main" val="10002"/>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4. Review session 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18. </a:t>
                      </a:r>
                      <a:r>
                        <a:rPr lang="en-US" b="0" dirty="0"/>
                        <a:t>Recording transactions,</a:t>
                      </a:r>
                      <a:r>
                        <a:rPr lang="en-US" b="0" baseline="0" dirty="0"/>
                        <a:t> journal and ledger</a:t>
                      </a:r>
                      <a:endParaRPr lang="en-US" b="0" dirty="0">
                        <a:solidFill>
                          <a:schemeClr val="tx1"/>
                        </a:solidFill>
                      </a:endParaRPr>
                    </a:p>
                  </a:txBody>
                  <a:tcPr/>
                </a:tc>
                <a:extLst>
                  <a:ext uri="{0D108BD9-81ED-4DB2-BD59-A6C34878D82A}">
                    <a16:rowId xmlns:a16="http://schemas.microsoft.com/office/drawing/2014/main" val="10003"/>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5. Marketing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19. Recording owner’s contributions &amp; financing</a:t>
                      </a:r>
                    </a:p>
                  </a:txBody>
                  <a:tcPr/>
                </a:tc>
                <a:extLst>
                  <a:ext uri="{0D108BD9-81ED-4DB2-BD59-A6C34878D82A}">
                    <a16:rowId xmlns:a16="http://schemas.microsoft.com/office/drawing/2014/main" val="10004"/>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6. Marketing strategy</a:t>
                      </a:r>
                    </a:p>
                  </a:txBody>
                  <a:tcPr>
                    <a:solidFill>
                      <a:schemeClr val="bg1">
                        <a:lumMod val="75000"/>
                      </a:schemeClr>
                    </a:solidFill>
                  </a:tcPr>
                </a:tc>
                <a:tc>
                  <a:txBody>
                    <a:bodyPr/>
                    <a:lstStyle/>
                    <a:p>
                      <a:r>
                        <a:rPr lang="en-US" dirty="0"/>
                        <a:t>20.</a:t>
                      </a:r>
                      <a:r>
                        <a:rPr lang="en-US" baseline="0" dirty="0"/>
                        <a:t> </a:t>
                      </a:r>
                      <a:r>
                        <a:rPr lang="en-US" dirty="0"/>
                        <a:t>Review session 1</a:t>
                      </a:r>
                    </a:p>
                  </a:txBody>
                  <a:tcPr/>
                </a:tc>
                <a:extLst>
                  <a:ext uri="{0D108BD9-81ED-4DB2-BD59-A6C34878D82A}">
                    <a16:rowId xmlns:a16="http://schemas.microsoft.com/office/drawing/2014/main" val="10005"/>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7. Review session</a:t>
                      </a:r>
                      <a:r>
                        <a:rPr lang="en-US" baseline="0" dirty="0"/>
                        <a:t> 2</a:t>
                      </a:r>
                      <a:endParaRPr lang="en-US" dirty="0"/>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21. </a:t>
                      </a:r>
                      <a:r>
                        <a:rPr lang="en-US" baseline="0" dirty="0"/>
                        <a:t>Recording long-lived assets and investments</a:t>
                      </a:r>
                      <a:endParaRPr lang="en-US" dirty="0"/>
                    </a:p>
                  </a:txBody>
                  <a:tcPr/>
                </a:tc>
                <a:extLst>
                  <a:ext uri="{0D108BD9-81ED-4DB2-BD59-A6C34878D82A}">
                    <a16:rowId xmlns:a16="http://schemas.microsoft.com/office/drawing/2014/main" val="10006"/>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8. Operations</a:t>
                      </a:r>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22. Recording purchases</a:t>
                      </a:r>
                    </a:p>
                  </a:txBody>
                  <a:tcPr/>
                </a:tc>
                <a:extLst>
                  <a:ext uri="{0D108BD9-81ED-4DB2-BD59-A6C34878D82A}">
                    <a16:rowId xmlns:a16="http://schemas.microsoft.com/office/drawing/2014/main" val="10007"/>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9. Finance</a:t>
                      </a:r>
                    </a:p>
                  </a:txBody>
                  <a:tcPr>
                    <a:solidFill>
                      <a:srgbClr val="FF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23. Recording sales and employee compensation</a:t>
                      </a:r>
                    </a:p>
                  </a:txBody>
                  <a:tcPr/>
                </a:tc>
                <a:extLst>
                  <a:ext uri="{0D108BD9-81ED-4DB2-BD59-A6C34878D82A}">
                    <a16:rowId xmlns:a16="http://schemas.microsoft.com/office/drawing/2014/main" val="10008"/>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10. Financial management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24. Review session 2</a:t>
                      </a:r>
                    </a:p>
                  </a:txBody>
                  <a:tcPr/>
                </a:tc>
                <a:extLst>
                  <a:ext uri="{0D108BD9-81ED-4DB2-BD59-A6C34878D82A}">
                    <a16:rowId xmlns:a16="http://schemas.microsoft.com/office/drawing/2014/main" val="10009"/>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11. Review</a:t>
                      </a:r>
                      <a:r>
                        <a:rPr lang="en-US" baseline="0" dirty="0"/>
                        <a:t> session 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25. Adjusting and closing entries</a:t>
                      </a:r>
                    </a:p>
                  </a:txBody>
                  <a:tcPr/>
                </a:tc>
                <a:extLst>
                  <a:ext uri="{0D108BD9-81ED-4DB2-BD59-A6C34878D82A}">
                    <a16:rowId xmlns:a16="http://schemas.microsoft.com/office/drawing/2014/main" val="10010"/>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12. Huma</a:t>
                      </a:r>
                      <a:r>
                        <a:rPr lang="en-US" baseline="0" dirty="0"/>
                        <a:t>n resources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26. Adjusting and closing entries </a:t>
                      </a:r>
                      <a:r>
                        <a:rPr lang="is-IS" dirty="0"/>
                        <a:t>…continued</a:t>
                      </a:r>
                      <a:endParaRPr lang="en-US" dirty="0"/>
                    </a:p>
                  </a:txBody>
                  <a:tcPr/>
                </a:tc>
                <a:extLst>
                  <a:ext uri="{0D108BD9-81ED-4DB2-BD59-A6C34878D82A}">
                    <a16:rowId xmlns:a16="http://schemas.microsoft.com/office/drawing/2014/main" val="10011"/>
                  </a:ext>
                </a:extLst>
              </a:tr>
              <a:tr h="364550">
                <a:tc>
                  <a:txBody>
                    <a:bodyPr/>
                    <a:lstStyle/>
                    <a:p>
                      <a:r>
                        <a:rPr lang="en-US" b="0" dirty="0">
                          <a:solidFill>
                            <a:schemeClr val="tx1"/>
                          </a:solidFill>
                        </a:rPr>
                        <a:t>13. Review session 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27. Cases and exercises</a:t>
                      </a:r>
                    </a:p>
                  </a:txBody>
                  <a:tcPr/>
                </a:tc>
                <a:extLst>
                  <a:ext uri="{0D108BD9-81ED-4DB2-BD59-A6C34878D82A}">
                    <a16:rowId xmlns:a16="http://schemas.microsoft.com/office/drawing/2014/main" val="10012"/>
                  </a:ext>
                </a:extLst>
              </a:tr>
              <a:tr h="364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3366FF"/>
                          </a:solidFill>
                        </a:rPr>
                        <a:t>14. Exam</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28. </a:t>
                      </a:r>
                      <a:r>
                        <a:rPr lang="en-US" b="1" dirty="0">
                          <a:solidFill>
                            <a:srgbClr val="3366FF"/>
                          </a:solidFill>
                        </a:rPr>
                        <a:t>Exam</a:t>
                      </a:r>
                    </a:p>
                  </a:txBody>
                  <a:tcPr/>
                </a:tc>
                <a:extLst>
                  <a:ext uri="{0D108BD9-81ED-4DB2-BD59-A6C34878D82A}">
                    <a16:rowId xmlns:a16="http://schemas.microsoft.com/office/drawing/2014/main" val="10013"/>
                  </a:ext>
                </a:extLst>
              </a:tr>
            </a:tbl>
          </a:graphicData>
        </a:graphic>
      </p:graphicFrame>
      <p:pic>
        <p:nvPicPr>
          <p:cNvPr id="6" name="Picture 5"/>
          <p:cNvPicPr>
            <a:picLocks noChangeAspect="1"/>
          </p:cNvPicPr>
          <p:nvPr/>
        </p:nvPicPr>
        <p:blipFill>
          <a:blip r:embed="rId2"/>
          <a:stretch>
            <a:fillRect/>
          </a:stretch>
        </p:blipFill>
        <p:spPr>
          <a:xfrm>
            <a:off x="215900" y="98090"/>
            <a:ext cx="1675729" cy="1160120"/>
          </a:xfrm>
          <a:prstGeom prst="rect">
            <a:avLst/>
          </a:prstGeom>
        </p:spPr>
      </p:pic>
      <p:sp>
        <p:nvSpPr>
          <p:cNvPr id="4" name="Slide Number Placeholder 3"/>
          <p:cNvSpPr>
            <a:spLocks noGrp="1"/>
          </p:cNvSpPr>
          <p:nvPr>
            <p:ph type="sldNum" sz="quarter" idx="12"/>
          </p:nvPr>
        </p:nvSpPr>
        <p:spPr/>
        <p:txBody>
          <a:bodyPr/>
          <a:lstStyle/>
          <a:p>
            <a:fld id="{21650C8F-04B5-D740-A6F2-FFDFB40BAD86}" type="slidenum">
              <a:rPr lang="en-US" smtClean="0"/>
              <a:t>3</a:t>
            </a:fld>
            <a:endParaRPr lang="en-US"/>
          </a:p>
        </p:txBody>
      </p:sp>
      <p:sp>
        <p:nvSpPr>
          <p:cNvPr id="3" name="Footer Placeholder 2"/>
          <p:cNvSpPr>
            <a:spLocks noGrp="1"/>
          </p:cNvSpPr>
          <p:nvPr>
            <p:ph type="ftr" sz="quarter" idx="11"/>
          </p:nvPr>
        </p:nvSpPr>
        <p:spPr/>
        <p:txBody>
          <a:bodyPr/>
          <a:lstStyle/>
          <a:p>
            <a:r>
              <a:rPr lang="en-US"/>
              <a:t>A 86012 Management and Principles of Accounting </a:t>
            </a:r>
          </a:p>
        </p:txBody>
      </p:sp>
      <p:sp>
        <p:nvSpPr>
          <p:cNvPr id="7" name="Right Brace 6"/>
          <p:cNvSpPr/>
          <p:nvPr/>
        </p:nvSpPr>
        <p:spPr>
          <a:xfrm>
            <a:off x="8473141" y="1641462"/>
            <a:ext cx="430200" cy="327690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a:off x="8495153" y="4918370"/>
            <a:ext cx="383293" cy="146574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p:cNvSpPr/>
          <p:nvPr/>
        </p:nvSpPr>
        <p:spPr>
          <a:xfrm>
            <a:off x="235899" y="1263470"/>
            <a:ext cx="279251" cy="478899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01325" y="3512594"/>
            <a:ext cx="560681" cy="276999"/>
          </a:xfrm>
          <a:prstGeom prst="rect">
            <a:avLst/>
          </a:prstGeom>
          <a:noFill/>
        </p:spPr>
        <p:txBody>
          <a:bodyPr wrap="square" rtlCol="0">
            <a:spAutoFit/>
          </a:bodyPr>
          <a:lstStyle/>
          <a:p>
            <a:r>
              <a:rPr lang="en-US" sz="1200" b="1" dirty="0"/>
              <a:t>PGS</a:t>
            </a:r>
          </a:p>
        </p:txBody>
      </p:sp>
      <p:sp>
        <p:nvSpPr>
          <p:cNvPr id="11" name="TextBox 10"/>
          <p:cNvSpPr txBox="1"/>
          <p:nvPr/>
        </p:nvSpPr>
        <p:spPr>
          <a:xfrm>
            <a:off x="8822277" y="2935455"/>
            <a:ext cx="560681" cy="276999"/>
          </a:xfrm>
          <a:prstGeom prst="rect">
            <a:avLst/>
          </a:prstGeom>
          <a:noFill/>
        </p:spPr>
        <p:txBody>
          <a:bodyPr wrap="square" rtlCol="0">
            <a:spAutoFit/>
          </a:bodyPr>
          <a:lstStyle/>
          <a:p>
            <a:r>
              <a:rPr lang="en-US" sz="1200" b="1" dirty="0"/>
              <a:t>SG</a:t>
            </a:r>
          </a:p>
        </p:txBody>
      </p:sp>
      <p:sp>
        <p:nvSpPr>
          <p:cNvPr id="12" name="TextBox 11"/>
          <p:cNvSpPr txBox="1"/>
          <p:nvPr/>
        </p:nvSpPr>
        <p:spPr>
          <a:xfrm>
            <a:off x="8835410" y="5148125"/>
            <a:ext cx="560681" cy="276999"/>
          </a:xfrm>
          <a:prstGeom prst="rect">
            <a:avLst/>
          </a:prstGeom>
          <a:noFill/>
        </p:spPr>
        <p:txBody>
          <a:bodyPr wrap="square" rtlCol="0">
            <a:spAutoFit/>
          </a:bodyPr>
          <a:lstStyle/>
          <a:p>
            <a:r>
              <a:rPr lang="en-US" sz="1200" b="1" dirty="0"/>
              <a:t>PT</a:t>
            </a:r>
          </a:p>
        </p:txBody>
      </p:sp>
    </p:spTree>
    <p:extLst>
      <p:ext uri="{BB962C8B-B14F-4D97-AF65-F5344CB8AC3E}">
        <p14:creationId xmlns:p14="http://schemas.microsoft.com/office/powerpoint/2010/main" val="3239435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The Nature of Accounting </a:t>
            </a:r>
            <a:r>
              <a:rPr lang="en-US" sz="2000" dirty="0">
                <a:solidFill>
                  <a:schemeClr val="tx1"/>
                </a:solidFill>
              </a:rPr>
              <a:t>9 of 9</a:t>
            </a:r>
            <a:endParaRPr lang="en-US" dirty="0">
              <a:solidFill>
                <a:schemeClr val="tx1"/>
              </a:solidFill>
            </a:endParaRPr>
          </a:p>
        </p:txBody>
      </p:sp>
      <p:sp>
        <p:nvSpPr>
          <p:cNvPr id="3" name="Content Placeholder 2"/>
          <p:cNvSpPr>
            <a:spLocks noGrp="1"/>
          </p:cNvSpPr>
          <p:nvPr>
            <p:ph idx="1"/>
          </p:nvPr>
        </p:nvSpPr>
        <p:spPr/>
        <p:txBody>
          <a:bodyPr/>
          <a:lstStyle/>
          <a:p>
            <a:r>
              <a:rPr lang="en-US" b="1" dirty="0"/>
              <a:t>The Uses of Accounting Information </a:t>
            </a:r>
            <a:r>
              <a:rPr lang="en-US" sz="1800" dirty="0"/>
              <a:t>continued</a:t>
            </a:r>
          </a:p>
          <a:p>
            <a:pPr lvl="1"/>
            <a:r>
              <a:rPr lang="en-US" dirty="0">
                <a:sym typeface="Gill Sans" pitchFamily="34" charset="0"/>
              </a:rPr>
              <a:t>Greece and deceptive accounting practices</a:t>
            </a:r>
          </a:p>
          <a:p>
            <a:pPr lvl="2"/>
            <a:r>
              <a:rPr lang="en-US" dirty="0"/>
              <a:t>During global financial crisis, Greece was engaging in deceptive accounting practices</a:t>
            </a:r>
          </a:p>
          <a:p>
            <a:pPr lvl="3"/>
            <a:r>
              <a:rPr lang="en-US" dirty="0"/>
              <a:t>Used financial techniques to hide massive amounts of debt from public balance sheet</a:t>
            </a:r>
          </a:p>
          <a:p>
            <a:pPr lvl="3"/>
            <a:r>
              <a:rPr lang="en-US" dirty="0"/>
              <a:t>European Union and International Monetary Fund gave loans and credit relief </a:t>
            </a:r>
          </a:p>
          <a:p>
            <a:pPr lvl="2"/>
            <a:r>
              <a:rPr lang="en-US" dirty="0"/>
              <a:t>Many states, including Illinois and California, had same debt overload problems</a:t>
            </a:r>
          </a:p>
        </p:txBody>
      </p:sp>
      <p:sp>
        <p:nvSpPr>
          <p:cNvPr id="11" name="Text Placeholder 10">
            <a:extLst>
              <a:ext uri="{FF2B5EF4-FFF2-40B4-BE49-F238E27FC236}">
                <a16:creationId xmlns:a16="http://schemas.microsoft.com/office/drawing/2014/main" id="{20476621-87A5-4534-B96D-BE0B364949E2}"/>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4ED293A0-DB91-462A-8064-602E9B7636C9}"/>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E3C3E357-FF64-C54C-848D-4A55A34C430E}"/>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1348554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5D4F-1AAE-445D-B3F6-4B17D6AAFC18}"/>
              </a:ext>
            </a:extLst>
          </p:cNvPr>
          <p:cNvSpPr>
            <a:spLocks noGrp="1"/>
          </p:cNvSpPr>
          <p:nvPr>
            <p:ph type="title"/>
          </p:nvPr>
        </p:nvSpPr>
        <p:spPr>
          <a:xfrm>
            <a:off x="0" y="228600"/>
            <a:ext cx="9144000" cy="1219200"/>
          </a:xfrm>
          <a:solidFill>
            <a:srgbClr val="C00000"/>
          </a:solidFill>
        </p:spPr>
        <p:txBody>
          <a:bodyPr/>
          <a:lstStyle/>
          <a:p>
            <a:r>
              <a:rPr lang="en-US" dirty="0">
                <a:solidFill>
                  <a:schemeClr val="bg1"/>
                </a:solidFill>
              </a:rPr>
              <a:t>Fraudsters and Tipsters: Achieving Balance in the Accounting World</a:t>
            </a:r>
          </a:p>
        </p:txBody>
      </p:sp>
      <p:sp>
        <p:nvSpPr>
          <p:cNvPr id="3" name="Content Placeholder 2">
            <a:extLst>
              <a:ext uri="{FF2B5EF4-FFF2-40B4-BE49-F238E27FC236}">
                <a16:creationId xmlns:a16="http://schemas.microsoft.com/office/drawing/2014/main" id="{A472156E-22FC-4318-B366-5B8144D62966}"/>
              </a:ext>
            </a:extLst>
          </p:cNvPr>
          <p:cNvSpPr>
            <a:spLocks noGrp="1"/>
          </p:cNvSpPr>
          <p:nvPr>
            <p:ph idx="1"/>
          </p:nvPr>
        </p:nvSpPr>
        <p:spPr>
          <a:xfrm>
            <a:off x="457200" y="1600200"/>
            <a:ext cx="8229600" cy="4953000"/>
          </a:xfrm>
        </p:spPr>
        <p:txBody>
          <a:bodyPr/>
          <a:lstStyle/>
          <a:p>
            <a:r>
              <a:rPr lang="en-US" dirty="0"/>
              <a:t>Fraud in Businesses</a:t>
            </a:r>
          </a:p>
          <a:p>
            <a:pPr lvl="1"/>
            <a:r>
              <a:rPr lang="en-US" dirty="0"/>
              <a:t>Remains difficult to spot</a:t>
            </a:r>
          </a:p>
          <a:p>
            <a:pPr lvl="1"/>
            <a:r>
              <a:rPr lang="en-US" dirty="0"/>
              <a:t>One-third lasts two years before detection</a:t>
            </a:r>
          </a:p>
          <a:p>
            <a:pPr lvl="1"/>
            <a:r>
              <a:rPr lang="en-US" dirty="0"/>
              <a:t>Up to employees to blow whistle</a:t>
            </a:r>
          </a:p>
          <a:p>
            <a:r>
              <a:rPr lang="en-US" dirty="0"/>
              <a:t>Methods for Curbing Fraud</a:t>
            </a:r>
          </a:p>
          <a:p>
            <a:pPr lvl="1"/>
            <a:r>
              <a:rPr lang="en-US" dirty="0"/>
              <a:t>Anonymous employee hotlines</a:t>
            </a:r>
          </a:p>
          <a:p>
            <a:pPr lvl="1"/>
            <a:r>
              <a:rPr lang="en-US" dirty="0"/>
              <a:t>Watch for employee lifestyle changes</a:t>
            </a:r>
          </a:p>
        </p:txBody>
      </p:sp>
      <p:sp>
        <p:nvSpPr>
          <p:cNvPr id="4" name="Text Placeholder 3">
            <a:extLst>
              <a:ext uri="{FF2B5EF4-FFF2-40B4-BE49-F238E27FC236}">
                <a16:creationId xmlns:a16="http://schemas.microsoft.com/office/drawing/2014/main" id="{C6078082-D971-43C0-A4DE-1DCE65678184}"/>
              </a:ext>
            </a:extLst>
          </p:cNvPr>
          <p:cNvSpPr>
            <a:spLocks noGrp="1"/>
          </p:cNvSpPr>
          <p:nvPr>
            <p:ph type="body" sz="quarter" idx="16"/>
          </p:nvPr>
        </p:nvSpPr>
        <p:spPr/>
        <p:txBody>
          <a:bodyPr>
            <a:normAutofit fontScale="92500" lnSpcReduction="10000"/>
          </a:bodyPr>
          <a:lstStyle/>
          <a:p>
            <a:endParaRPr lang="en-US" dirty="0"/>
          </a:p>
        </p:txBody>
      </p:sp>
      <p:sp>
        <p:nvSpPr>
          <p:cNvPr id="5" name="Text Placeholder 4">
            <a:extLst>
              <a:ext uri="{FF2B5EF4-FFF2-40B4-BE49-F238E27FC236}">
                <a16:creationId xmlns:a16="http://schemas.microsoft.com/office/drawing/2014/main" id="{DE1EF3E5-EAE4-4BF1-BD25-EFBA90B4CA53}"/>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E825BD97-4A36-A14C-B302-B18BF81D9C66}"/>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354819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accounting equation</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32</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2650299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tx1"/>
                </a:solidFill>
              </a:rPr>
              <a:t>The Accounting Process </a:t>
            </a:r>
            <a:r>
              <a:rPr lang="en-IN" sz="2000" dirty="0">
                <a:solidFill>
                  <a:schemeClr val="tx1"/>
                </a:solidFill>
              </a:rPr>
              <a:t>1 of 4</a:t>
            </a:r>
            <a:endParaRPr lang="en-US" sz="2000" dirty="0">
              <a:solidFill>
                <a:schemeClr val="tx1"/>
              </a:solidFill>
            </a:endParaRPr>
          </a:p>
        </p:txBody>
      </p:sp>
      <p:sp>
        <p:nvSpPr>
          <p:cNvPr id="3" name="Content Placeholder 2"/>
          <p:cNvSpPr>
            <a:spLocks noGrp="1"/>
          </p:cNvSpPr>
          <p:nvPr>
            <p:ph idx="1"/>
          </p:nvPr>
        </p:nvSpPr>
        <p:spPr/>
        <p:txBody>
          <a:bodyPr/>
          <a:lstStyle/>
          <a:p>
            <a:r>
              <a:rPr lang="en-US" b="1" dirty="0"/>
              <a:t>The Accounting Equation</a:t>
            </a:r>
          </a:p>
          <a:p>
            <a:pPr lvl="1"/>
            <a:r>
              <a:rPr lang="en-US" dirty="0"/>
              <a:t>Assets = Liabilities + Owners’ Equity</a:t>
            </a:r>
          </a:p>
          <a:p>
            <a:pPr lvl="2"/>
            <a:r>
              <a:rPr lang="en-US" b="1" dirty="0"/>
              <a:t>Assets</a:t>
            </a:r>
          </a:p>
          <a:p>
            <a:pPr lvl="3"/>
            <a:r>
              <a:rPr lang="en-US" dirty="0"/>
              <a:t>Economic resources or items of value</a:t>
            </a:r>
          </a:p>
          <a:p>
            <a:pPr lvl="2"/>
            <a:r>
              <a:rPr lang="en-US" b="1" dirty="0"/>
              <a:t>Liabilities</a:t>
            </a:r>
          </a:p>
          <a:p>
            <a:pPr lvl="3"/>
            <a:r>
              <a:rPr lang="en-US" dirty="0"/>
              <a:t>Debts</a:t>
            </a:r>
          </a:p>
          <a:p>
            <a:pPr lvl="2"/>
            <a:r>
              <a:rPr lang="en-US" b="1" dirty="0"/>
              <a:t>Owners’ equity</a:t>
            </a:r>
          </a:p>
          <a:p>
            <a:pPr lvl="3"/>
            <a:r>
              <a:rPr lang="en-US" dirty="0"/>
              <a:t>Assets minus liabilities</a:t>
            </a:r>
          </a:p>
        </p:txBody>
      </p:sp>
      <p:sp>
        <p:nvSpPr>
          <p:cNvPr id="11" name="Text Placeholder 10">
            <a:extLst>
              <a:ext uri="{FF2B5EF4-FFF2-40B4-BE49-F238E27FC236}">
                <a16:creationId xmlns:a16="http://schemas.microsoft.com/office/drawing/2014/main" id="{FD62306C-30FB-49BC-AD81-2338E949ECEA}"/>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4FA741EF-E391-40DA-82AD-CC4B70EEA256}"/>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EA607F19-F73C-7947-B2BC-8065C9CFEF96}"/>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93522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Accounting standards – Generally accepted accounting principles (GAAP)</a:t>
            </a:r>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34</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Tree>
    <p:extLst>
      <p:ext uri="{BB962C8B-B14F-4D97-AF65-F5344CB8AC3E}">
        <p14:creationId xmlns:p14="http://schemas.microsoft.com/office/powerpoint/2010/main" val="1731338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0"/>
            <a:ext cx="9144000" cy="6858000"/>
            <a:chOff x="0" y="0"/>
            <a:chExt cx="9144000" cy="6858000"/>
          </a:xfrm>
        </p:grpSpPr>
        <p:pic>
          <p:nvPicPr>
            <p:cNvPr id="13" name="Picture 12" descr="Untitled.jpg"/>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14" name="Rectangle 13"/>
            <p:cNvSpPr/>
            <p:nvPr/>
          </p:nvSpPr>
          <p:spPr>
            <a:xfrm>
              <a:off x="209550" y="190500"/>
              <a:ext cx="8724900" cy="6477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100" y="381000"/>
              <a:ext cx="8305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a:spLocks noGrp="1"/>
          </p:cNvSpPr>
          <p:nvPr>
            <p:ph type="ctrTitle"/>
          </p:nvPr>
        </p:nvSpPr>
        <p:spPr>
          <a:xfrm>
            <a:off x="0" y="381000"/>
            <a:ext cx="9144000" cy="838200"/>
          </a:xfrm>
        </p:spPr>
        <p:txBody>
          <a:bodyPr rtlCol="0">
            <a:noAutofit/>
          </a:bodyPr>
          <a:lstStyle/>
          <a:p>
            <a:pPr lvl="0" fontAlgn="auto">
              <a:spcAft>
                <a:spcPts val="0"/>
              </a:spcAft>
              <a:defRPr/>
            </a:pPr>
            <a:r>
              <a:rPr lang="en-US" sz="3600" b="1" dirty="0">
                <a:solidFill>
                  <a:srgbClr val="0098D1"/>
                </a:solidFill>
                <a:latin typeface="Helvetica" pitchFamily="34" charset="0"/>
                <a:ea typeface="ヒラギノ明朝 ProN W3"/>
                <a:cs typeface="Times New Roman" pitchFamily="18" charset="0"/>
                <a:sym typeface="Gill Sans" pitchFamily="34" charset="0"/>
              </a:rPr>
              <a:t>Accounting Standards</a:t>
            </a:r>
            <a:endParaRPr lang="en-US" sz="3600" b="1" dirty="0">
              <a:solidFill>
                <a:srgbClr val="0098D1"/>
              </a:solidFill>
              <a:latin typeface="Helvetica" pitchFamily="34" charset="0"/>
              <a:cs typeface="Times New Roman" pitchFamily="18" charset="0"/>
            </a:endParaRPr>
          </a:p>
        </p:txBody>
      </p:sp>
      <p:sp>
        <p:nvSpPr>
          <p:cNvPr id="8" name="Slide Number Placeholder 2"/>
          <p:cNvSpPr>
            <a:spLocks noGrp="1"/>
          </p:cNvSpPr>
          <p:nvPr>
            <p:ph type="sldNum" sz="quarter" idx="12"/>
          </p:nvPr>
        </p:nvSpPr>
        <p:spPr>
          <a:xfrm>
            <a:off x="0" y="0"/>
            <a:ext cx="9144000" cy="228600"/>
          </a:xfrm>
        </p:spPr>
        <p:txBody>
          <a:bodyPr anchor="b"/>
          <a:lstStyle/>
          <a:p>
            <a:pPr algn="ctr">
              <a:defRPr/>
            </a:pPr>
            <a:r>
              <a:rPr lang="en-US" sz="1000" dirty="0">
                <a:solidFill>
                  <a:schemeClr val="bg1"/>
                </a:solidFill>
                <a:latin typeface="Arial Black" pitchFamily="34" charset="0"/>
              </a:rPr>
              <a:t>14-</a:t>
            </a:r>
            <a:fld id="{5D761334-8ECC-40FD-918B-BB9F81F588E7}" type="slidenum">
              <a:rPr lang="en-US" sz="1000" smtClean="0">
                <a:solidFill>
                  <a:schemeClr val="bg1"/>
                </a:solidFill>
                <a:latin typeface="Arial Black" pitchFamily="34" charset="0"/>
              </a:rPr>
              <a:pPr algn="ctr">
                <a:defRPr/>
              </a:pPr>
              <a:t>35</a:t>
            </a:fld>
            <a:endParaRPr lang="en-US" sz="1000" dirty="0">
              <a:solidFill>
                <a:schemeClr val="bg1"/>
              </a:solidFill>
              <a:latin typeface="Arial Black" pitchFamily="34" charset="0"/>
            </a:endParaRPr>
          </a:p>
        </p:txBody>
      </p:sp>
      <p:sp>
        <p:nvSpPr>
          <p:cNvPr id="12" name="TextBox 11"/>
          <p:cNvSpPr txBox="1"/>
          <p:nvPr/>
        </p:nvSpPr>
        <p:spPr>
          <a:xfrm>
            <a:off x="609600" y="1676400"/>
            <a:ext cx="7924800" cy="4267200"/>
          </a:xfrm>
          <a:prstGeom prst="rect">
            <a:avLst/>
          </a:prstGeom>
          <a:noFill/>
        </p:spPr>
        <p:txBody>
          <a:bodyPr wrap="square" rtlCol="0" anchor="ctr" anchorCtr="0">
            <a:noAutofit/>
          </a:bodyPr>
          <a:lstStyle/>
          <a:p>
            <a:pPr marL="457200" lvl="0" indent="-457200">
              <a:spcAft>
                <a:spcPts val="1200"/>
              </a:spcAft>
              <a:buClr>
                <a:srgbClr val="0098D1"/>
              </a:buClr>
              <a:buSzPct val="125000"/>
              <a:buFont typeface="Wingdings" pitchFamily="2" charset="2"/>
              <a:buChar char="q"/>
            </a:pPr>
            <a:r>
              <a:rPr lang="en-US" sz="2000" dirty="0"/>
              <a:t>Different entities have different standards for their accounting methods</a:t>
            </a:r>
          </a:p>
          <a:p>
            <a:pPr marL="457200" lvl="0" indent="-457200">
              <a:spcAft>
                <a:spcPts val="1200"/>
              </a:spcAft>
              <a:buClr>
                <a:srgbClr val="0098D1"/>
              </a:buClr>
              <a:buSzPct val="125000"/>
              <a:buFont typeface="Wingdings" pitchFamily="2" charset="2"/>
              <a:buChar char="q"/>
            </a:pPr>
            <a:r>
              <a:rPr lang="en-US" sz="2000" dirty="0"/>
              <a:t>Public and private businesses follow the </a:t>
            </a:r>
            <a:r>
              <a:rPr lang="en-US" sz="2000" dirty="0">
                <a:hlinkClick r:id="rId4"/>
              </a:rPr>
              <a:t>Generally Accepted Accounting Principles</a:t>
            </a:r>
            <a:r>
              <a:rPr lang="en-US" sz="2000" dirty="0"/>
              <a:t> (GAAP) method</a:t>
            </a:r>
          </a:p>
          <a:p>
            <a:pPr marL="914400" lvl="1" indent="-457200">
              <a:spcAft>
                <a:spcPts val="1200"/>
              </a:spcAft>
              <a:buClr>
                <a:srgbClr val="0098D1"/>
              </a:buClr>
              <a:buSzPct val="125000"/>
              <a:buFont typeface="Wingdings" pitchFamily="2" charset="2"/>
              <a:buChar char="q"/>
            </a:pPr>
            <a:r>
              <a:rPr lang="en-US" dirty="0"/>
              <a:t>GAAP is generally used in the United States as the standard for accounting methods (established by the </a:t>
            </a:r>
            <a:r>
              <a:rPr lang="en-US" dirty="0">
                <a:hlinkClick r:id="rId5"/>
              </a:rPr>
              <a:t>Financial Accounting Standards Board</a:t>
            </a:r>
            <a:r>
              <a:rPr lang="en-US" dirty="0"/>
              <a:t> (FASB))</a:t>
            </a:r>
          </a:p>
          <a:p>
            <a:pPr marL="457200" lvl="0" indent="-457200">
              <a:spcAft>
                <a:spcPts val="1200"/>
              </a:spcAft>
              <a:buClr>
                <a:srgbClr val="0098D1"/>
              </a:buClr>
              <a:buSzPct val="125000"/>
              <a:buFont typeface="Wingdings" pitchFamily="2" charset="2"/>
              <a:buChar char="q"/>
            </a:pPr>
            <a:r>
              <a:rPr lang="en-US" sz="2000" dirty="0"/>
              <a:t>Local government entities have a different set of accounting standards which are set by the </a:t>
            </a:r>
            <a:r>
              <a:rPr lang="en-US" sz="2000" dirty="0">
                <a:hlinkClick r:id="rId6"/>
              </a:rPr>
              <a:t>Governmental Accounting Standards Board</a:t>
            </a:r>
            <a:r>
              <a:rPr lang="en-US" sz="2000" dirty="0"/>
              <a:t> (GASB)</a:t>
            </a:r>
          </a:p>
          <a:p>
            <a:pPr marL="457200" lvl="0" indent="-457200">
              <a:spcAft>
                <a:spcPts val="1200"/>
              </a:spcAft>
              <a:buClr>
                <a:srgbClr val="0098D1"/>
              </a:buClr>
              <a:buSzPct val="125000"/>
              <a:buFont typeface="Wingdings" pitchFamily="2" charset="2"/>
              <a:buChar char="q"/>
            </a:pPr>
            <a:r>
              <a:rPr lang="en-US" sz="2000" dirty="0"/>
              <a:t>Federal government follows yet another set of standards determined by the </a:t>
            </a:r>
            <a:r>
              <a:rPr lang="en-US" sz="2000" dirty="0">
                <a:hlinkClick r:id="rId7"/>
              </a:rPr>
              <a:t>Federal Accounting Standards Advisory Board </a:t>
            </a:r>
            <a:r>
              <a:rPr lang="en-US" sz="2000" dirty="0"/>
              <a:t>(FASAB)</a:t>
            </a:r>
          </a:p>
          <a:p>
            <a:pPr marL="457200" lvl="0" indent="-457200">
              <a:spcAft>
                <a:spcPts val="1200"/>
              </a:spcAft>
              <a:buClr>
                <a:srgbClr val="0098D1"/>
              </a:buClr>
              <a:buSzPct val="125000"/>
              <a:buFont typeface="Wingdings" pitchFamily="2" charset="2"/>
              <a:buChar char="q"/>
            </a:pPr>
            <a:r>
              <a:rPr lang="en-US" sz="2000" dirty="0"/>
              <a:t>Another set of standards for international companies which follow the </a:t>
            </a:r>
            <a:r>
              <a:rPr lang="en-US" sz="2000" dirty="0">
                <a:hlinkClick r:id="rId8"/>
              </a:rPr>
              <a:t>International Financial Reporting Standards</a:t>
            </a:r>
            <a:r>
              <a:rPr lang="en-US" sz="2000" dirty="0"/>
              <a:t> (IFRS)</a:t>
            </a:r>
          </a:p>
        </p:txBody>
      </p:sp>
      <p:sp>
        <p:nvSpPr>
          <p:cNvPr id="9" name="TextBox 8"/>
          <p:cNvSpPr txBox="1"/>
          <p:nvPr/>
        </p:nvSpPr>
        <p:spPr>
          <a:xfrm>
            <a:off x="209550" y="6595848"/>
            <a:ext cx="2236510" cy="276999"/>
          </a:xfrm>
          <a:prstGeom prst="rect">
            <a:avLst/>
          </a:prstGeom>
          <a:noFill/>
        </p:spPr>
        <p:txBody>
          <a:bodyPr wrap="none" rtlCol="0">
            <a:spAutoFit/>
          </a:bodyPr>
          <a:lstStyle/>
          <a:p>
            <a:r>
              <a:rPr lang="en-US" sz="1200" dirty="0"/>
              <a:t>Source: M Business 5</a:t>
            </a:r>
            <a:r>
              <a:rPr lang="en-US" sz="1200" baseline="30000" dirty="0"/>
              <a:t>th</a:t>
            </a:r>
            <a:r>
              <a:rPr lang="en-US" sz="1200" dirty="0"/>
              <a:t> edition</a:t>
            </a:r>
          </a:p>
        </p:txBody>
      </p:sp>
      <p:sp>
        <p:nvSpPr>
          <p:cNvPr id="10" name="TextBox 9">
            <a:extLst>
              <a:ext uri="{FF2B5EF4-FFF2-40B4-BE49-F238E27FC236}">
                <a16:creationId xmlns:a16="http://schemas.microsoft.com/office/drawing/2014/main" id="{7619085A-43AC-AE4D-AAE5-B47E996FF643}"/>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Standards</a:t>
            </a:r>
          </a:p>
        </p:txBody>
      </p:sp>
      <p:sp>
        <p:nvSpPr>
          <p:cNvPr id="8" name="Content Placeholder 7"/>
          <p:cNvSpPr>
            <a:spLocks noGrp="1"/>
          </p:cNvSpPr>
          <p:nvPr>
            <p:ph idx="1"/>
          </p:nvPr>
        </p:nvSpPr>
        <p:spPr/>
        <p:txBody>
          <a:bodyPr/>
          <a:lstStyle/>
          <a:p>
            <a:r>
              <a:rPr lang="en-US" b="1" dirty="0">
                <a:solidFill>
                  <a:srgbClr val="3366FF"/>
                </a:solidFill>
              </a:rPr>
              <a:t>G</a:t>
            </a:r>
            <a:r>
              <a:rPr lang="en-US" dirty="0"/>
              <a:t>enerally</a:t>
            </a:r>
          </a:p>
          <a:p>
            <a:r>
              <a:rPr lang="en-US" b="1" dirty="0">
                <a:solidFill>
                  <a:srgbClr val="3366FF"/>
                </a:solidFill>
              </a:rPr>
              <a:t>A</a:t>
            </a:r>
            <a:r>
              <a:rPr lang="en-US" dirty="0"/>
              <a:t>ccepted</a:t>
            </a:r>
          </a:p>
          <a:p>
            <a:r>
              <a:rPr lang="en-US" b="1" dirty="0">
                <a:solidFill>
                  <a:srgbClr val="3366FF"/>
                </a:solidFill>
              </a:rPr>
              <a:t>A</a:t>
            </a:r>
            <a:r>
              <a:rPr lang="en-US" dirty="0"/>
              <a:t>ccounting</a:t>
            </a:r>
          </a:p>
          <a:p>
            <a:r>
              <a:rPr lang="en-US" b="1" dirty="0">
                <a:solidFill>
                  <a:srgbClr val="3366FF"/>
                </a:solidFill>
              </a:rPr>
              <a:t>P</a:t>
            </a:r>
            <a:r>
              <a:rPr lang="en-US" dirty="0"/>
              <a:t>rinciples</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36</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pic>
        <p:nvPicPr>
          <p:cNvPr id="10" name="Picture 9" descr="FRS-100-Application-of-Financial-Reporting-Requir (dragged).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1305425"/>
            <a:ext cx="1689230" cy="2350962"/>
          </a:xfrm>
          <a:prstGeom prst="rect">
            <a:avLst/>
          </a:prstGeom>
        </p:spPr>
      </p:pic>
      <p:pic>
        <p:nvPicPr>
          <p:cNvPr id="11" name="Picture 10" descr="2006-04_Principio-30_Bilanci-intermedi (dragged).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4050" y="2994837"/>
            <a:ext cx="1558906" cy="2206049"/>
          </a:xfrm>
          <a:prstGeom prst="rect">
            <a:avLst/>
          </a:prstGeom>
          <a:ln>
            <a:solidFill>
              <a:schemeClr val="tx1"/>
            </a:solidFill>
          </a:ln>
        </p:spPr>
      </p:pic>
      <p:pic>
        <p:nvPicPr>
          <p:cNvPr id="13" name="Picture 12" descr="ASU_2016-15.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2380" y="1166233"/>
            <a:ext cx="1954420" cy="2931629"/>
          </a:xfrm>
          <a:prstGeom prst="rect">
            <a:avLst/>
          </a:prstGeom>
        </p:spPr>
      </p:pic>
      <p:pic>
        <p:nvPicPr>
          <p:cNvPr id="14" name="Picture 13" descr="IFRS15 (dragged).pd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6245" y="4181420"/>
            <a:ext cx="1590768" cy="2251137"/>
          </a:xfrm>
          <a:prstGeom prst="rect">
            <a:avLst/>
          </a:prstGeom>
        </p:spPr>
      </p:pic>
    </p:spTree>
    <p:extLst>
      <p:ext uri="{BB962C8B-B14F-4D97-AF65-F5344CB8AC3E}">
        <p14:creationId xmlns:p14="http://schemas.microsoft.com/office/powerpoint/2010/main" val="303874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086" y="274638"/>
            <a:ext cx="6639714" cy="1143000"/>
          </a:xfrm>
        </p:spPr>
        <p:txBody>
          <a:bodyPr/>
          <a:lstStyle/>
          <a:p>
            <a:r>
              <a:rPr lang="en-US" dirty="0"/>
              <a:t>The nature of accounting</a:t>
            </a:r>
          </a:p>
        </p:txBody>
      </p:sp>
      <p:sp>
        <p:nvSpPr>
          <p:cNvPr id="7" name="Content Placeholder 6"/>
          <p:cNvSpPr>
            <a:spLocks noGrp="1"/>
          </p:cNvSpPr>
          <p:nvPr>
            <p:ph idx="1"/>
          </p:nvPr>
        </p:nvSpPr>
        <p:spPr/>
        <p:txBody>
          <a:bodyPr/>
          <a:lstStyle/>
          <a:p>
            <a:r>
              <a:rPr lang="en-US" dirty="0"/>
              <a:t>Recognition</a:t>
            </a:r>
          </a:p>
          <a:p>
            <a:r>
              <a:rPr lang="en-US" dirty="0"/>
              <a:t>Measurement</a:t>
            </a:r>
          </a:p>
          <a:p>
            <a:r>
              <a:rPr lang="en-US" dirty="0"/>
              <a:t>Subsequent measurement</a:t>
            </a:r>
          </a:p>
          <a:p>
            <a:r>
              <a:rPr lang="en-US" dirty="0"/>
              <a:t>Presentation</a:t>
            </a:r>
          </a:p>
          <a:p>
            <a:r>
              <a:rPr lang="en-US" dirty="0"/>
              <a:t>Disclosure</a:t>
            </a:r>
          </a:p>
          <a:p>
            <a:r>
              <a:rPr lang="en-US" dirty="0"/>
              <a:t>De-recognition</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37</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8" name="Right Brace 7"/>
          <p:cNvSpPr/>
          <p:nvPr/>
        </p:nvSpPr>
        <p:spPr>
          <a:xfrm>
            <a:off x="5222159" y="1746356"/>
            <a:ext cx="1077853" cy="336737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442055" y="2815896"/>
            <a:ext cx="2244745" cy="1200328"/>
          </a:xfrm>
          <a:prstGeom prst="rect">
            <a:avLst/>
          </a:prstGeom>
          <a:noFill/>
        </p:spPr>
        <p:txBody>
          <a:bodyPr wrap="square" rtlCol="0">
            <a:spAutoFit/>
          </a:bodyPr>
          <a:lstStyle/>
          <a:p>
            <a:pPr algn="ctr"/>
            <a:r>
              <a:rPr lang="en-US" sz="2400" b="1" dirty="0">
                <a:solidFill>
                  <a:srgbClr val="3366FF"/>
                </a:solidFill>
              </a:rPr>
              <a:t>Language of the Accounting Standards</a:t>
            </a:r>
          </a:p>
        </p:txBody>
      </p:sp>
    </p:spTree>
    <p:extLst>
      <p:ext uri="{BB962C8B-B14F-4D97-AF65-F5344CB8AC3E}">
        <p14:creationId xmlns:p14="http://schemas.microsoft.com/office/powerpoint/2010/main" val="1922000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bookkeeping</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38</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151907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tx1"/>
                </a:solidFill>
              </a:rPr>
              <a:t>The Accounting Process </a:t>
            </a:r>
            <a:r>
              <a:rPr lang="en-IN" sz="2000" dirty="0">
                <a:solidFill>
                  <a:schemeClr val="tx1"/>
                </a:solidFill>
              </a:rPr>
              <a:t>2 of 4</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Double-Entry Bookkeeping</a:t>
            </a:r>
          </a:p>
          <a:p>
            <a:pPr lvl="1"/>
            <a:r>
              <a:rPr lang="en-US" dirty="0"/>
              <a:t>Requires classification and balancing</a:t>
            </a:r>
            <a:endParaRPr lang="en-IN" dirty="0"/>
          </a:p>
          <a:p>
            <a:pPr lvl="2"/>
            <a:r>
              <a:rPr lang="en-US" dirty="0"/>
              <a:t>To keep accounting equation in balance, each transaction must be recorded in two separate accounts</a:t>
            </a:r>
          </a:p>
          <a:p>
            <a:pPr lvl="2"/>
            <a:r>
              <a:rPr lang="en-US" dirty="0"/>
              <a:t>All transactions classified as either assets, liabilities, or owner’s equity</a:t>
            </a:r>
          </a:p>
          <a:p>
            <a:pPr lvl="2"/>
            <a:r>
              <a:rPr lang="en-US" dirty="0"/>
              <a:t>Assets broken down into cash, inventory, and equipment</a:t>
            </a:r>
          </a:p>
          <a:p>
            <a:pPr lvl="2"/>
            <a:r>
              <a:rPr lang="en-US" dirty="0"/>
              <a:t>Liabilities broken down into bank loans, supplier credit, and other debts</a:t>
            </a:r>
          </a:p>
        </p:txBody>
      </p:sp>
      <p:sp>
        <p:nvSpPr>
          <p:cNvPr id="11" name="Text Placeholder 10">
            <a:extLst>
              <a:ext uri="{FF2B5EF4-FFF2-40B4-BE49-F238E27FC236}">
                <a16:creationId xmlns:a16="http://schemas.microsoft.com/office/drawing/2014/main" id="{A19A3753-B2D8-4F97-BD45-C341CD082480}"/>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39560590-7620-4376-9F9A-500B2B94F775}"/>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789233DB-F51D-AF4A-9AC4-5EEC9F715B6D}"/>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3322897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pic>
        <p:nvPicPr>
          <p:cNvPr id="7" name="Picture 6"/>
          <p:cNvPicPr>
            <a:picLocks noChangeAspect="1"/>
          </p:cNvPicPr>
          <p:nvPr/>
        </p:nvPicPr>
        <p:blipFill>
          <a:blip r:embed="rId2"/>
          <a:stretch>
            <a:fillRect/>
          </a:stretch>
        </p:blipFill>
        <p:spPr>
          <a:xfrm>
            <a:off x="215900" y="237635"/>
            <a:ext cx="1675729" cy="1160120"/>
          </a:xfrm>
          <a:prstGeom prst="rect">
            <a:avLst/>
          </a:prstGeom>
        </p:spPr>
      </p:pic>
      <p:sp>
        <p:nvSpPr>
          <p:cNvPr id="3" name="Slide Number Placeholder 2"/>
          <p:cNvSpPr>
            <a:spLocks noGrp="1"/>
          </p:cNvSpPr>
          <p:nvPr>
            <p:ph type="sldNum" sz="quarter" idx="12"/>
          </p:nvPr>
        </p:nvSpPr>
        <p:spPr/>
        <p:txBody>
          <a:bodyPr/>
          <a:lstStyle/>
          <a:p>
            <a:fld id="{21650C8F-04B5-D740-A6F2-FFDFB40BAD86}" type="slidenum">
              <a:rPr lang="en-US" smtClean="0"/>
              <a:t>4</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Rectangle 4"/>
          <p:cNvSpPr/>
          <p:nvPr/>
        </p:nvSpPr>
        <p:spPr>
          <a:xfrm>
            <a:off x="985590" y="2057373"/>
            <a:ext cx="7600293" cy="2031325"/>
          </a:xfrm>
          <a:prstGeom prst="rect">
            <a:avLst/>
          </a:prstGeom>
        </p:spPr>
        <p:txBody>
          <a:bodyPr wrap="square">
            <a:spAutoFit/>
          </a:bodyPr>
          <a:lstStyle/>
          <a:p>
            <a:r>
              <a:rPr lang="en-GB" i="1" dirty="0"/>
              <a:t>At the end of this session students will be able to define </a:t>
            </a:r>
            <a:r>
              <a:rPr lang="en-GB" i="1" dirty="0">
                <a:solidFill>
                  <a:srgbClr val="3366FF"/>
                </a:solidFill>
              </a:rPr>
              <a:t>accounting</a:t>
            </a:r>
            <a:r>
              <a:rPr lang="en-GB" i="1" dirty="0"/>
              <a:t> and illustrate the different uses of </a:t>
            </a:r>
            <a:r>
              <a:rPr lang="en-GB" i="1" dirty="0">
                <a:solidFill>
                  <a:srgbClr val="3366FF"/>
                </a:solidFill>
              </a:rPr>
              <a:t>accounting information</a:t>
            </a:r>
            <a:r>
              <a:rPr lang="en-GB" i="1" dirty="0"/>
              <a:t>, demonstrate the </a:t>
            </a:r>
            <a:r>
              <a:rPr lang="en-GB" i="1" dirty="0">
                <a:solidFill>
                  <a:srgbClr val="3366FF"/>
                </a:solidFill>
              </a:rPr>
              <a:t>accounting process</a:t>
            </a:r>
            <a:r>
              <a:rPr lang="en-GB" i="1" dirty="0"/>
              <a:t>, understand the purpose and content of the </a:t>
            </a:r>
            <a:r>
              <a:rPr lang="en-GB" i="1" dirty="0">
                <a:solidFill>
                  <a:srgbClr val="3366FF"/>
                </a:solidFill>
              </a:rPr>
              <a:t>income statement</a:t>
            </a:r>
            <a:r>
              <a:rPr lang="en-GB" i="1" dirty="0"/>
              <a:t>, </a:t>
            </a:r>
            <a:r>
              <a:rPr lang="en-GB" i="1" dirty="0">
                <a:solidFill>
                  <a:srgbClr val="3366FF"/>
                </a:solidFill>
              </a:rPr>
              <a:t>balance sheet </a:t>
            </a:r>
            <a:r>
              <a:rPr lang="en-GB" i="1" dirty="0"/>
              <a:t>and </a:t>
            </a:r>
            <a:r>
              <a:rPr lang="en-GB" i="1" dirty="0">
                <a:solidFill>
                  <a:srgbClr val="3366FF"/>
                </a:solidFill>
              </a:rPr>
              <a:t>cash flow statement</a:t>
            </a:r>
            <a:r>
              <a:rPr lang="en-GB" i="1" dirty="0"/>
              <a:t>. Students will also understand the difference between </a:t>
            </a:r>
            <a:r>
              <a:rPr lang="en-GB" i="1" dirty="0">
                <a:solidFill>
                  <a:srgbClr val="3366FF"/>
                </a:solidFill>
              </a:rPr>
              <a:t>financial accounting</a:t>
            </a:r>
            <a:r>
              <a:rPr lang="en-GB" i="1" dirty="0"/>
              <a:t> and </a:t>
            </a:r>
            <a:r>
              <a:rPr lang="en-GB" i="1" dirty="0">
                <a:solidFill>
                  <a:srgbClr val="3366FF"/>
                </a:solidFill>
              </a:rPr>
              <a:t>management accounting </a:t>
            </a:r>
            <a:r>
              <a:rPr lang="en-GB" i="1" dirty="0"/>
              <a:t>and the principal </a:t>
            </a:r>
            <a:r>
              <a:rPr lang="en-GB" i="1" dirty="0">
                <a:solidFill>
                  <a:srgbClr val="3366FF"/>
                </a:solidFill>
              </a:rPr>
              <a:t>control mechanisms </a:t>
            </a:r>
            <a:r>
              <a:rPr lang="en-GB" i="1" dirty="0"/>
              <a:t>over Public Interest Entities (PIEs).</a:t>
            </a:r>
            <a:endParaRPr lang="en-US" i="1" dirty="0"/>
          </a:p>
        </p:txBody>
      </p:sp>
    </p:spTree>
    <p:extLst>
      <p:ext uri="{BB962C8B-B14F-4D97-AF65-F5344CB8AC3E}">
        <p14:creationId xmlns:p14="http://schemas.microsoft.com/office/powerpoint/2010/main" val="2382037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628" y="274638"/>
            <a:ext cx="6795171" cy="1143000"/>
          </a:xfrm>
        </p:spPr>
        <p:txBody>
          <a:bodyPr/>
          <a:lstStyle/>
          <a:p>
            <a:r>
              <a:rPr lang="en-US" dirty="0"/>
              <a:t>Double-entry Bookkeeping</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40</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cxnSp>
        <p:nvCxnSpPr>
          <p:cNvPr id="8" name="Straight Connector 7"/>
          <p:cNvCxnSpPr/>
          <p:nvPr/>
        </p:nvCxnSpPr>
        <p:spPr>
          <a:xfrm>
            <a:off x="1567701" y="2751804"/>
            <a:ext cx="1693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61465" y="2765034"/>
            <a:ext cx="13229" cy="952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739448" y="2751804"/>
            <a:ext cx="170355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543399" y="2765034"/>
            <a:ext cx="13229" cy="952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02907" y="5008135"/>
            <a:ext cx="1693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96671" y="5021365"/>
            <a:ext cx="13229" cy="952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436609" y="5008135"/>
            <a:ext cx="1693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230373" y="5021365"/>
            <a:ext cx="0" cy="952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407919" y="5008135"/>
            <a:ext cx="16933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201683" y="5021365"/>
            <a:ext cx="13229" cy="952546"/>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119277" y="4451968"/>
            <a:ext cx="781246" cy="369332"/>
          </a:xfrm>
          <a:prstGeom prst="rect">
            <a:avLst/>
          </a:prstGeom>
          <a:noFill/>
        </p:spPr>
        <p:txBody>
          <a:bodyPr wrap="none" rtlCol="0">
            <a:spAutoFit/>
          </a:bodyPr>
          <a:lstStyle/>
          <a:p>
            <a:r>
              <a:rPr lang="en-US" dirty="0"/>
              <a:t>Assets</a:t>
            </a:r>
          </a:p>
        </p:txBody>
      </p:sp>
      <p:sp>
        <p:nvSpPr>
          <p:cNvPr id="25" name="TextBox 24"/>
          <p:cNvSpPr txBox="1"/>
          <p:nvPr/>
        </p:nvSpPr>
        <p:spPr>
          <a:xfrm>
            <a:off x="3684296" y="4451968"/>
            <a:ext cx="1059192" cy="369332"/>
          </a:xfrm>
          <a:prstGeom prst="rect">
            <a:avLst/>
          </a:prstGeom>
          <a:noFill/>
        </p:spPr>
        <p:txBody>
          <a:bodyPr wrap="none" rtlCol="0">
            <a:spAutoFit/>
          </a:bodyPr>
          <a:lstStyle/>
          <a:p>
            <a:r>
              <a:rPr lang="en-US" dirty="0"/>
              <a:t>Liabilities</a:t>
            </a:r>
          </a:p>
        </p:txBody>
      </p:sp>
      <p:sp>
        <p:nvSpPr>
          <p:cNvPr id="26" name="TextBox 25"/>
          <p:cNvSpPr txBox="1"/>
          <p:nvPr/>
        </p:nvSpPr>
        <p:spPr>
          <a:xfrm>
            <a:off x="6154365" y="4451968"/>
            <a:ext cx="2121093" cy="369332"/>
          </a:xfrm>
          <a:prstGeom prst="rect">
            <a:avLst/>
          </a:prstGeom>
          <a:noFill/>
        </p:spPr>
        <p:txBody>
          <a:bodyPr wrap="none" rtlCol="0">
            <a:spAutoFit/>
          </a:bodyPr>
          <a:lstStyle/>
          <a:p>
            <a:r>
              <a:rPr lang="en-US" dirty="0"/>
              <a:t>Shareholders’ Equity</a:t>
            </a:r>
          </a:p>
        </p:txBody>
      </p:sp>
      <p:sp>
        <p:nvSpPr>
          <p:cNvPr id="27" name="TextBox 26"/>
          <p:cNvSpPr txBox="1"/>
          <p:nvPr/>
        </p:nvSpPr>
        <p:spPr>
          <a:xfrm>
            <a:off x="1813879" y="2291539"/>
            <a:ext cx="1095172" cy="369332"/>
          </a:xfrm>
          <a:prstGeom prst="rect">
            <a:avLst/>
          </a:prstGeom>
          <a:noFill/>
        </p:spPr>
        <p:txBody>
          <a:bodyPr wrap="none" rtlCol="0">
            <a:spAutoFit/>
          </a:bodyPr>
          <a:lstStyle/>
          <a:p>
            <a:r>
              <a:rPr lang="en-US" dirty="0"/>
              <a:t>Revenues</a:t>
            </a:r>
          </a:p>
        </p:txBody>
      </p:sp>
      <p:sp>
        <p:nvSpPr>
          <p:cNvPr id="28" name="TextBox 27"/>
          <p:cNvSpPr txBox="1"/>
          <p:nvPr/>
        </p:nvSpPr>
        <p:spPr>
          <a:xfrm>
            <a:off x="4895159" y="2291539"/>
            <a:ext cx="1050175" cy="369332"/>
          </a:xfrm>
          <a:prstGeom prst="rect">
            <a:avLst/>
          </a:prstGeom>
          <a:noFill/>
        </p:spPr>
        <p:txBody>
          <a:bodyPr wrap="none" rtlCol="0">
            <a:spAutoFit/>
          </a:bodyPr>
          <a:lstStyle/>
          <a:p>
            <a:r>
              <a:rPr lang="en-US" dirty="0"/>
              <a:t>Expenses</a:t>
            </a:r>
          </a:p>
        </p:txBody>
      </p:sp>
      <p:sp>
        <p:nvSpPr>
          <p:cNvPr id="29" name="TextBox 28"/>
          <p:cNvSpPr txBox="1"/>
          <p:nvPr/>
        </p:nvSpPr>
        <p:spPr>
          <a:xfrm>
            <a:off x="442625" y="1744796"/>
            <a:ext cx="2544286" cy="461665"/>
          </a:xfrm>
          <a:prstGeom prst="rect">
            <a:avLst/>
          </a:prstGeom>
          <a:noFill/>
        </p:spPr>
        <p:txBody>
          <a:bodyPr wrap="none" rtlCol="0">
            <a:spAutoFit/>
          </a:bodyPr>
          <a:lstStyle/>
          <a:p>
            <a:r>
              <a:rPr lang="en-US" sz="2400" b="1" dirty="0">
                <a:solidFill>
                  <a:srgbClr val="3366FF"/>
                </a:solidFill>
              </a:rPr>
              <a:t>Income Statement</a:t>
            </a:r>
          </a:p>
        </p:txBody>
      </p:sp>
      <p:sp>
        <p:nvSpPr>
          <p:cNvPr id="30" name="TextBox 29"/>
          <p:cNvSpPr txBox="1"/>
          <p:nvPr/>
        </p:nvSpPr>
        <p:spPr>
          <a:xfrm>
            <a:off x="392360" y="3990303"/>
            <a:ext cx="1982334" cy="461665"/>
          </a:xfrm>
          <a:prstGeom prst="rect">
            <a:avLst/>
          </a:prstGeom>
          <a:noFill/>
        </p:spPr>
        <p:txBody>
          <a:bodyPr wrap="none" rtlCol="0">
            <a:spAutoFit/>
          </a:bodyPr>
          <a:lstStyle/>
          <a:p>
            <a:r>
              <a:rPr lang="en-US" sz="2400" b="1" dirty="0">
                <a:solidFill>
                  <a:srgbClr val="3366FF"/>
                </a:solidFill>
              </a:rPr>
              <a:t>Balance Sheet</a:t>
            </a:r>
          </a:p>
        </p:txBody>
      </p:sp>
      <p:sp>
        <p:nvSpPr>
          <p:cNvPr id="31" name="TextBox 30"/>
          <p:cNvSpPr txBox="1"/>
          <p:nvPr/>
        </p:nvSpPr>
        <p:spPr>
          <a:xfrm>
            <a:off x="2463722" y="2774358"/>
            <a:ext cx="797343" cy="338554"/>
          </a:xfrm>
          <a:prstGeom prst="rect">
            <a:avLst/>
          </a:prstGeom>
          <a:noFill/>
        </p:spPr>
        <p:txBody>
          <a:bodyPr wrap="square" rtlCol="0">
            <a:spAutoFit/>
          </a:bodyPr>
          <a:lstStyle/>
          <a:p>
            <a:r>
              <a:rPr lang="en-US" sz="1600" b="1" dirty="0">
                <a:solidFill>
                  <a:srgbClr val="FF0000"/>
                </a:solidFill>
              </a:rPr>
              <a:t>Credit</a:t>
            </a:r>
          </a:p>
        </p:txBody>
      </p:sp>
      <p:sp>
        <p:nvSpPr>
          <p:cNvPr id="32" name="TextBox 31"/>
          <p:cNvSpPr txBox="1"/>
          <p:nvPr/>
        </p:nvSpPr>
        <p:spPr>
          <a:xfrm>
            <a:off x="4352491" y="5116298"/>
            <a:ext cx="797343" cy="338554"/>
          </a:xfrm>
          <a:prstGeom prst="rect">
            <a:avLst/>
          </a:prstGeom>
          <a:noFill/>
        </p:spPr>
        <p:txBody>
          <a:bodyPr wrap="square" rtlCol="0">
            <a:spAutoFit/>
          </a:bodyPr>
          <a:lstStyle/>
          <a:p>
            <a:r>
              <a:rPr lang="en-US" sz="1600" b="1" dirty="0">
                <a:solidFill>
                  <a:srgbClr val="FF0000"/>
                </a:solidFill>
              </a:rPr>
              <a:t>Credit</a:t>
            </a:r>
          </a:p>
        </p:txBody>
      </p:sp>
      <p:sp>
        <p:nvSpPr>
          <p:cNvPr id="33" name="TextBox 32"/>
          <p:cNvSpPr txBox="1"/>
          <p:nvPr/>
        </p:nvSpPr>
        <p:spPr>
          <a:xfrm>
            <a:off x="7478115" y="5116298"/>
            <a:ext cx="797343" cy="338554"/>
          </a:xfrm>
          <a:prstGeom prst="rect">
            <a:avLst/>
          </a:prstGeom>
          <a:noFill/>
        </p:spPr>
        <p:txBody>
          <a:bodyPr wrap="square" rtlCol="0">
            <a:spAutoFit/>
          </a:bodyPr>
          <a:lstStyle/>
          <a:p>
            <a:r>
              <a:rPr lang="en-US" sz="1600" b="1" dirty="0">
                <a:solidFill>
                  <a:srgbClr val="FF0000"/>
                </a:solidFill>
              </a:rPr>
              <a:t>Credit</a:t>
            </a:r>
          </a:p>
        </p:txBody>
      </p:sp>
      <p:sp>
        <p:nvSpPr>
          <p:cNvPr id="34" name="TextBox 33"/>
          <p:cNvSpPr txBox="1"/>
          <p:nvPr/>
        </p:nvSpPr>
        <p:spPr>
          <a:xfrm>
            <a:off x="4739448" y="2757481"/>
            <a:ext cx="797343" cy="338554"/>
          </a:xfrm>
          <a:prstGeom prst="rect">
            <a:avLst/>
          </a:prstGeom>
          <a:noFill/>
        </p:spPr>
        <p:txBody>
          <a:bodyPr wrap="square" rtlCol="0">
            <a:spAutoFit/>
          </a:bodyPr>
          <a:lstStyle/>
          <a:p>
            <a:r>
              <a:rPr lang="en-US" sz="1600" b="1" dirty="0">
                <a:solidFill>
                  <a:srgbClr val="FF0000"/>
                </a:solidFill>
              </a:rPr>
              <a:t>Debit</a:t>
            </a:r>
          </a:p>
        </p:txBody>
      </p:sp>
      <p:sp>
        <p:nvSpPr>
          <p:cNvPr id="35" name="TextBox 34"/>
          <p:cNvSpPr txBox="1"/>
          <p:nvPr/>
        </p:nvSpPr>
        <p:spPr>
          <a:xfrm>
            <a:off x="784122" y="5089159"/>
            <a:ext cx="797343" cy="338554"/>
          </a:xfrm>
          <a:prstGeom prst="rect">
            <a:avLst/>
          </a:prstGeom>
          <a:noFill/>
        </p:spPr>
        <p:txBody>
          <a:bodyPr wrap="square" rtlCol="0">
            <a:spAutoFit/>
          </a:bodyPr>
          <a:lstStyle/>
          <a:p>
            <a:r>
              <a:rPr lang="en-US" sz="1600" b="1" dirty="0">
                <a:solidFill>
                  <a:srgbClr val="FF0000"/>
                </a:solidFill>
              </a:rPr>
              <a:t>Debit</a:t>
            </a:r>
          </a:p>
        </p:txBody>
      </p:sp>
      <p:sp>
        <p:nvSpPr>
          <p:cNvPr id="36" name="TextBox 35"/>
          <p:cNvSpPr txBox="1"/>
          <p:nvPr/>
        </p:nvSpPr>
        <p:spPr>
          <a:xfrm>
            <a:off x="2613666" y="4351128"/>
            <a:ext cx="590769" cy="523220"/>
          </a:xfrm>
          <a:prstGeom prst="rect">
            <a:avLst/>
          </a:prstGeom>
          <a:noFill/>
        </p:spPr>
        <p:txBody>
          <a:bodyPr wrap="square" rtlCol="0">
            <a:spAutoFit/>
          </a:bodyPr>
          <a:lstStyle/>
          <a:p>
            <a:r>
              <a:rPr lang="en-US" sz="2800" b="1" dirty="0"/>
              <a:t>-</a:t>
            </a:r>
          </a:p>
        </p:txBody>
      </p:sp>
      <p:sp>
        <p:nvSpPr>
          <p:cNvPr id="37" name="TextBox 36"/>
          <p:cNvSpPr txBox="1"/>
          <p:nvPr/>
        </p:nvSpPr>
        <p:spPr>
          <a:xfrm>
            <a:off x="5354565" y="4351128"/>
            <a:ext cx="590769" cy="523220"/>
          </a:xfrm>
          <a:prstGeom prst="rect">
            <a:avLst/>
          </a:prstGeom>
          <a:noFill/>
        </p:spPr>
        <p:txBody>
          <a:bodyPr wrap="square" rtlCol="0">
            <a:spAutoFit/>
          </a:bodyPr>
          <a:lstStyle/>
          <a:p>
            <a:r>
              <a:rPr lang="en-US" sz="2800" b="1" dirty="0"/>
              <a:t>=</a:t>
            </a:r>
          </a:p>
        </p:txBody>
      </p:sp>
      <p:sp>
        <p:nvSpPr>
          <p:cNvPr id="38" name="TextBox 37"/>
          <p:cNvSpPr txBox="1"/>
          <p:nvPr/>
        </p:nvSpPr>
        <p:spPr>
          <a:xfrm>
            <a:off x="3520142" y="2190441"/>
            <a:ext cx="590769" cy="523220"/>
          </a:xfrm>
          <a:prstGeom prst="rect">
            <a:avLst/>
          </a:prstGeom>
          <a:noFill/>
        </p:spPr>
        <p:txBody>
          <a:bodyPr wrap="square" rtlCol="0">
            <a:spAutoFit/>
          </a:bodyPr>
          <a:lstStyle/>
          <a:p>
            <a:r>
              <a:rPr lang="en-US" sz="2800" b="1" dirty="0"/>
              <a:t>-</a:t>
            </a:r>
          </a:p>
        </p:txBody>
      </p:sp>
      <p:sp>
        <p:nvSpPr>
          <p:cNvPr id="39" name="TextBox 38"/>
          <p:cNvSpPr txBox="1"/>
          <p:nvPr/>
        </p:nvSpPr>
        <p:spPr>
          <a:xfrm>
            <a:off x="6553200" y="2190441"/>
            <a:ext cx="590769" cy="523220"/>
          </a:xfrm>
          <a:prstGeom prst="rect">
            <a:avLst/>
          </a:prstGeom>
          <a:noFill/>
        </p:spPr>
        <p:txBody>
          <a:bodyPr wrap="square" rtlCol="0">
            <a:spAutoFit/>
          </a:bodyPr>
          <a:lstStyle/>
          <a:p>
            <a:r>
              <a:rPr lang="en-US" sz="2800" b="1" dirty="0"/>
              <a:t>=</a:t>
            </a:r>
          </a:p>
        </p:txBody>
      </p:sp>
      <p:sp>
        <p:nvSpPr>
          <p:cNvPr id="40" name="TextBox 39"/>
          <p:cNvSpPr txBox="1"/>
          <p:nvPr/>
        </p:nvSpPr>
        <p:spPr>
          <a:xfrm>
            <a:off x="7076283" y="2291539"/>
            <a:ext cx="1197764" cy="369332"/>
          </a:xfrm>
          <a:prstGeom prst="rect">
            <a:avLst/>
          </a:prstGeom>
          <a:noFill/>
        </p:spPr>
        <p:txBody>
          <a:bodyPr wrap="none" rtlCol="0">
            <a:spAutoFit/>
          </a:bodyPr>
          <a:lstStyle/>
          <a:p>
            <a:r>
              <a:rPr lang="en-US" dirty="0"/>
              <a:t>Profit/Loss</a:t>
            </a:r>
          </a:p>
        </p:txBody>
      </p:sp>
      <p:sp>
        <p:nvSpPr>
          <p:cNvPr id="41" name="Rectangle 40"/>
          <p:cNvSpPr/>
          <p:nvPr/>
        </p:nvSpPr>
        <p:spPr>
          <a:xfrm>
            <a:off x="215900" y="1541272"/>
            <a:ext cx="8694105" cy="2387980"/>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p:nvSpPr>
        <p:spPr>
          <a:xfrm>
            <a:off x="215900" y="4003790"/>
            <a:ext cx="8694105" cy="2280367"/>
          </a:xfrm>
          <a:prstGeom prst="rect">
            <a:avLst/>
          </a:prstGeom>
          <a:no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361465" y="1221576"/>
            <a:ext cx="5356975" cy="523220"/>
          </a:xfrm>
          <a:prstGeom prst="rect">
            <a:avLst/>
          </a:prstGeom>
          <a:noFill/>
        </p:spPr>
        <p:txBody>
          <a:bodyPr wrap="square" rtlCol="0">
            <a:spAutoFit/>
          </a:bodyPr>
          <a:lstStyle/>
          <a:p>
            <a:pPr algn="ctr"/>
            <a:r>
              <a:rPr lang="en-US" sz="2800" b="1" dirty="0"/>
              <a:t>Every debit must have a credit</a:t>
            </a:r>
          </a:p>
        </p:txBody>
      </p:sp>
    </p:spTree>
    <p:extLst>
      <p:ext uri="{BB962C8B-B14F-4D97-AF65-F5344CB8AC3E}">
        <p14:creationId xmlns:p14="http://schemas.microsoft.com/office/powerpoint/2010/main" val="3012654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accounting cycle</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41</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2831323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tx1"/>
                </a:solidFill>
              </a:rPr>
              <a:t>The Accounting Process </a:t>
            </a:r>
            <a:r>
              <a:rPr lang="en-IN" sz="2000" dirty="0">
                <a:solidFill>
                  <a:schemeClr val="tx1"/>
                </a:solidFill>
              </a:rPr>
              <a:t>3 of 4</a:t>
            </a:r>
            <a:endParaRPr lang="en-US" dirty="0">
              <a:solidFill>
                <a:schemeClr val="tx1"/>
              </a:solidFill>
            </a:endParaRPr>
          </a:p>
        </p:txBody>
      </p:sp>
      <p:sp>
        <p:nvSpPr>
          <p:cNvPr id="3" name="Content Placeholder 2"/>
          <p:cNvSpPr>
            <a:spLocks noGrp="1"/>
          </p:cNvSpPr>
          <p:nvPr>
            <p:ph idx="1"/>
          </p:nvPr>
        </p:nvSpPr>
        <p:spPr/>
        <p:txBody>
          <a:bodyPr/>
          <a:lstStyle/>
          <a:p>
            <a:pPr lvl="0"/>
            <a:r>
              <a:rPr lang="en-US" b="1" dirty="0">
                <a:sym typeface="Gill Sans" pitchFamily="34" charset="0"/>
              </a:rPr>
              <a:t>The Accounting Cycle</a:t>
            </a:r>
          </a:p>
          <a:p>
            <a:pPr lvl="1"/>
            <a:r>
              <a:rPr lang="en-US" dirty="0"/>
              <a:t>Four-step procedure of an accounting system</a:t>
            </a:r>
          </a:p>
          <a:p>
            <a:pPr marL="1371600" lvl="2" indent="-457200">
              <a:buFont typeface="+mj-lt"/>
              <a:buAutoNum type="arabicPeriod"/>
            </a:pPr>
            <a:r>
              <a:rPr lang="en-US" dirty="0"/>
              <a:t>Examining source documents</a:t>
            </a:r>
          </a:p>
          <a:p>
            <a:pPr marL="1371600" lvl="2" indent="-457200">
              <a:buFont typeface="+mj-lt"/>
              <a:buAutoNum type="arabicPeriod"/>
            </a:pPr>
            <a:r>
              <a:rPr lang="en-US" dirty="0"/>
              <a:t>Recording transactions in accounting journal</a:t>
            </a:r>
          </a:p>
          <a:p>
            <a:pPr marL="1371600" lvl="2" indent="-457200">
              <a:buFont typeface="+mj-lt"/>
              <a:buAutoNum type="arabicPeriod"/>
            </a:pPr>
            <a:r>
              <a:rPr lang="en-US" dirty="0"/>
              <a:t>Posting recorded transactions</a:t>
            </a:r>
          </a:p>
          <a:p>
            <a:pPr marL="1371600" lvl="2" indent="-457200">
              <a:buFont typeface="+mj-lt"/>
              <a:buAutoNum type="arabicPeriod"/>
            </a:pPr>
            <a:r>
              <a:rPr lang="en-US" dirty="0"/>
              <a:t>Preparing financial statements</a:t>
            </a:r>
          </a:p>
        </p:txBody>
      </p:sp>
      <p:sp>
        <p:nvSpPr>
          <p:cNvPr id="15" name="Text Placeholder 14">
            <a:extLst>
              <a:ext uri="{FF2B5EF4-FFF2-40B4-BE49-F238E27FC236}">
                <a16:creationId xmlns:a16="http://schemas.microsoft.com/office/drawing/2014/main" id="{2F5DC3D2-F9A9-49BE-8056-C6FA40DFF5B2}"/>
              </a:ext>
            </a:extLst>
          </p:cNvPr>
          <p:cNvSpPr>
            <a:spLocks noGrp="1"/>
          </p:cNvSpPr>
          <p:nvPr>
            <p:ph type="body" sz="quarter" idx="16"/>
          </p:nvPr>
        </p:nvSpPr>
        <p:spPr/>
        <p:txBody>
          <a:bodyPr>
            <a:normAutofit fontScale="92500" lnSpcReduction="10000"/>
          </a:bodyPr>
          <a:lstStyle/>
          <a:p>
            <a:endParaRPr lang="en-US" dirty="0"/>
          </a:p>
        </p:txBody>
      </p:sp>
      <p:sp>
        <p:nvSpPr>
          <p:cNvPr id="14" name="Text Placeholder 13">
            <a:extLst>
              <a:ext uri="{FF2B5EF4-FFF2-40B4-BE49-F238E27FC236}">
                <a16:creationId xmlns:a16="http://schemas.microsoft.com/office/drawing/2014/main" id="{FBF0319F-75FE-4B42-9222-E13FBCF5E6EB}"/>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E2103B10-4257-FE4E-AB20-D76C336D8F2E}"/>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449339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tx1"/>
                </a:solidFill>
              </a:rPr>
              <a:t>The Accounting Process </a:t>
            </a:r>
            <a:r>
              <a:rPr lang="en-IN" sz="2000" dirty="0">
                <a:solidFill>
                  <a:schemeClr val="tx1"/>
                </a:solidFill>
              </a:rPr>
              <a:t>4 of 4</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Accounting Cycle </a:t>
            </a:r>
            <a:r>
              <a:rPr lang="en-US" sz="1800" dirty="0">
                <a:sym typeface="Gill Sans" pitchFamily="34" charset="0"/>
              </a:rPr>
              <a:t>continued</a:t>
            </a:r>
          </a:p>
          <a:p>
            <a:pPr lvl="1"/>
            <a:r>
              <a:rPr lang="en-US" b="1" dirty="0"/>
              <a:t>Journal</a:t>
            </a:r>
          </a:p>
          <a:p>
            <a:pPr lvl="2"/>
            <a:r>
              <a:rPr lang="en-US" dirty="0"/>
              <a:t>Time-ordered list of account transactions</a:t>
            </a:r>
          </a:p>
          <a:p>
            <a:pPr lvl="1"/>
            <a:r>
              <a:rPr lang="en-US" b="1" dirty="0"/>
              <a:t>Ledger</a:t>
            </a:r>
          </a:p>
          <a:p>
            <a:pPr lvl="2"/>
            <a:r>
              <a:rPr lang="en-US" dirty="0"/>
              <a:t>Book or computer file with separate sections for each account</a:t>
            </a:r>
          </a:p>
        </p:txBody>
      </p:sp>
      <p:sp>
        <p:nvSpPr>
          <p:cNvPr id="11" name="Text Placeholder 10">
            <a:extLst>
              <a:ext uri="{FF2B5EF4-FFF2-40B4-BE49-F238E27FC236}">
                <a16:creationId xmlns:a16="http://schemas.microsoft.com/office/drawing/2014/main" id="{106CA4AD-C35A-4165-BFEF-B1A5ED2BCF21}"/>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886D4B0D-7DA0-4BCA-A37B-D6CD86EB02F5}"/>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82E6BB6B-43E3-DF41-B025-1DA76477B991}"/>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708711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396012" y="1836098"/>
            <a:ext cx="1478915" cy="1295144"/>
          </a:xfrm>
          <a:prstGeom prst="rect">
            <a:avLst/>
          </a:prstGeom>
          <a:solidFill>
            <a:srgbClr val="CCFFCC"/>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Snip Single Corner Rectangle 26"/>
          <p:cNvSpPr/>
          <p:nvPr/>
        </p:nvSpPr>
        <p:spPr>
          <a:xfrm>
            <a:off x="5123894" y="1775416"/>
            <a:ext cx="1261674" cy="1295144"/>
          </a:xfrm>
          <a:prstGeom prst="snip1Rect">
            <a:avLst/>
          </a:prstGeom>
          <a:solidFill>
            <a:schemeClr val="accent2">
              <a:lumMod val="40000"/>
              <a:lumOff val="60000"/>
            </a:schemeClr>
          </a:solid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06104" y="274638"/>
            <a:ext cx="6380695" cy="1143000"/>
          </a:xfrm>
        </p:spPr>
        <p:txBody>
          <a:bodyPr/>
          <a:lstStyle/>
          <a:p>
            <a:r>
              <a:rPr lang="en-US" dirty="0"/>
              <a:t>The Accounting Cycle</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44</a:t>
            </a:fld>
            <a:endParaRPr lang="en-US"/>
          </a:p>
        </p:txBody>
      </p:sp>
      <p:pic>
        <p:nvPicPr>
          <p:cNvPr id="6" name="Picture 5"/>
          <p:cNvPicPr>
            <a:picLocks noChangeAspect="1"/>
          </p:cNvPicPr>
          <p:nvPr/>
        </p:nvPicPr>
        <p:blipFill>
          <a:blip r:embed="rId2"/>
          <a:stretch>
            <a:fillRect/>
          </a:stretch>
        </p:blipFill>
        <p:spPr>
          <a:xfrm>
            <a:off x="215900" y="187502"/>
            <a:ext cx="1675729" cy="1160120"/>
          </a:xfrm>
          <a:prstGeom prst="rect">
            <a:avLst/>
          </a:prstGeom>
        </p:spPr>
      </p:pic>
      <p:sp>
        <p:nvSpPr>
          <p:cNvPr id="7" name="Rectangle 6"/>
          <p:cNvSpPr/>
          <p:nvPr/>
        </p:nvSpPr>
        <p:spPr>
          <a:xfrm>
            <a:off x="651736" y="2226816"/>
            <a:ext cx="651726" cy="985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Purchase</a:t>
            </a:r>
          </a:p>
          <a:p>
            <a:pPr algn="ctr"/>
            <a:r>
              <a:rPr lang="en-US" sz="1000" dirty="0"/>
              <a:t>Invoices</a:t>
            </a:r>
          </a:p>
        </p:txBody>
      </p:sp>
      <p:sp>
        <p:nvSpPr>
          <p:cNvPr id="8" name="Round Single Corner Rectangle 7"/>
          <p:cNvSpPr/>
          <p:nvPr/>
        </p:nvSpPr>
        <p:spPr>
          <a:xfrm>
            <a:off x="3049725" y="2423184"/>
            <a:ext cx="768702" cy="1111317"/>
          </a:xfrm>
          <a:prstGeom prst="round1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Journal</a:t>
            </a:r>
          </a:p>
        </p:txBody>
      </p:sp>
      <p:sp>
        <p:nvSpPr>
          <p:cNvPr id="9" name="Snip Single Corner Rectangle 8"/>
          <p:cNvSpPr/>
          <p:nvPr/>
        </p:nvSpPr>
        <p:spPr>
          <a:xfrm>
            <a:off x="4971494" y="2331270"/>
            <a:ext cx="1261674" cy="1295144"/>
          </a:xfrm>
          <a:prstGeom prst="snip1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General</a:t>
            </a:r>
          </a:p>
          <a:p>
            <a:pPr algn="ctr"/>
            <a:r>
              <a:rPr lang="en-US" dirty="0"/>
              <a:t>Ledger</a:t>
            </a:r>
          </a:p>
        </p:txBody>
      </p:sp>
      <p:sp>
        <p:nvSpPr>
          <p:cNvPr id="10" name="Rectangle 9"/>
          <p:cNvSpPr/>
          <p:nvPr/>
        </p:nvSpPr>
        <p:spPr>
          <a:xfrm>
            <a:off x="804136" y="2379216"/>
            <a:ext cx="651726" cy="985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Purchase</a:t>
            </a:r>
          </a:p>
          <a:p>
            <a:pPr algn="ctr"/>
            <a:r>
              <a:rPr lang="en-US" sz="1000" dirty="0"/>
              <a:t>Invoices</a:t>
            </a:r>
          </a:p>
        </p:txBody>
      </p:sp>
      <p:sp>
        <p:nvSpPr>
          <p:cNvPr id="11" name="Rectangle 10"/>
          <p:cNvSpPr/>
          <p:nvPr/>
        </p:nvSpPr>
        <p:spPr>
          <a:xfrm>
            <a:off x="956536" y="2531616"/>
            <a:ext cx="651726" cy="985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Purchase</a:t>
            </a:r>
          </a:p>
          <a:p>
            <a:pPr algn="ctr"/>
            <a:r>
              <a:rPr lang="en-US" sz="1000" dirty="0"/>
              <a:t>Invoices</a:t>
            </a:r>
          </a:p>
        </p:txBody>
      </p:sp>
      <p:sp>
        <p:nvSpPr>
          <p:cNvPr id="12" name="Rectangle 11"/>
          <p:cNvSpPr/>
          <p:nvPr/>
        </p:nvSpPr>
        <p:spPr>
          <a:xfrm>
            <a:off x="1108936" y="2684016"/>
            <a:ext cx="651726" cy="985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Purchase</a:t>
            </a:r>
          </a:p>
          <a:p>
            <a:pPr algn="ctr"/>
            <a:r>
              <a:rPr lang="en-US" sz="1000" dirty="0"/>
              <a:t>Invoices</a:t>
            </a:r>
          </a:p>
        </p:txBody>
      </p:sp>
      <p:sp>
        <p:nvSpPr>
          <p:cNvPr id="13" name="Rectangle 12"/>
          <p:cNvSpPr/>
          <p:nvPr/>
        </p:nvSpPr>
        <p:spPr>
          <a:xfrm>
            <a:off x="1261336" y="2836416"/>
            <a:ext cx="651726" cy="985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Purchase</a:t>
            </a:r>
          </a:p>
          <a:p>
            <a:pPr algn="ctr"/>
            <a:r>
              <a:rPr lang="en-US" sz="1000" dirty="0"/>
              <a:t>Invoices</a:t>
            </a:r>
          </a:p>
        </p:txBody>
      </p:sp>
      <p:cxnSp>
        <p:nvCxnSpPr>
          <p:cNvPr id="15" name="Straight Arrow Connector 14"/>
          <p:cNvCxnSpPr/>
          <p:nvPr/>
        </p:nvCxnSpPr>
        <p:spPr>
          <a:xfrm>
            <a:off x="2113582" y="2943052"/>
            <a:ext cx="7857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012276" y="2943052"/>
            <a:ext cx="7857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85413" y="3923011"/>
            <a:ext cx="1604247" cy="923330"/>
          </a:xfrm>
          <a:prstGeom prst="rect">
            <a:avLst/>
          </a:prstGeom>
          <a:noFill/>
        </p:spPr>
        <p:txBody>
          <a:bodyPr wrap="square" rtlCol="0">
            <a:spAutoFit/>
          </a:bodyPr>
          <a:lstStyle/>
          <a:p>
            <a:r>
              <a:rPr lang="en-US" dirty="0"/>
              <a:t>Examine Source documents</a:t>
            </a:r>
          </a:p>
        </p:txBody>
      </p:sp>
      <p:sp>
        <p:nvSpPr>
          <p:cNvPr id="18" name="TextBox 17"/>
          <p:cNvSpPr txBox="1"/>
          <p:nvPr/>
        </p:nvSpPr>
        <p:spPr>
          <a:xfrm>
            <a:off x="2899343" y="4061511"/>
            <a:ext cx="1336872" cy="646331"/>
          </a:xfrm>
          <a:prstGeom prst="rect">
            <a:avLst/>
          </a:prstGeom>
          <a:noFill/>
        </p:spPr>
        <p:txBody>
          <a:bodyPr wrap="square" rtlCol="0">
            <a:spAutoFit/>
          </a:bodyPr>
          <a:lstStyle/>
          <a:p>
            <a:r>
              <a:rPr lang="en-US" dirty="0"/>
              <a:t>Record transactions</a:t>
            </a:r>
          </a:p>
        </p:txBody>
      </p:sp>
      <p:sp>
        <p:nvSpPr>
          <p:cNvPr id="19" name="TextBox 18"/>
          <p:cNvSpPr txBox="1"/>
          <p:nvPr/>
        </p:nvSpPr>
        <p:spPr>
          <a:xfrm>
            <a:off x="5216328" y="4061511"/>
            <a:ext cx="1336872" cy="646331"/>
          </a:xfrm>
          <a:prstGeom prst="rect">
            <a:avLst/>
          </a:prstGeom>
          <a:noFill/>
        </p:spPr>
        <p:txBody>
          <a:bodyPr wrap="square" rtlCol="0">
            <a:spAutoFit/>
          </a:bodyPr>
          <a:lstStyle/>
          <a:p>
            <a:r>
              <a:rPr lang="en-US" dirty="0"/>
              <a:t>Post transactions</a:t>
            </a:r>
          </a:p>
        </p:txBody>
      </p:sp>
      <p:sp>
        <p:nvSpPr>
          <p:cNvPr id="20" name="Rectangle 19"/>
          <p:cNvSpPr/>
          <p:nvPr/>
        </p:nvSpPr>
        <p:spPr>
          <a:xfrm>
            <a:off x="7269235" y="2331270"/>
            <a:ext cx="1478915" cy="1295144"/>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Financial Statements</a:t>
            </a:r>
          </a:p>
        </p:txBody>
      </p:sp>
      <p:cxnSp>
        <p:nvCxnSpPr>
          <p:cNvPr id="21" name="Straight Arrow Connector 20"/>
          <p:cNvCxnSpPr/>
          <p:nvPr/>
        </p:nvCxnSpPr>
        <p:spPr>
          <a:xfrm>
            <a:off x="6469118" y="2245338"/>
            <a:ext cx="7857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508681" y="3923011"/>
            <a:ext cx="1495627" cy="923330"/>
          </a:xfrm>
          <a:prstGeom prst="rect">
            <a:avLst/>
          </a:prstGeom>
          <a:noFill/>
        </p:spPr>
        <p:txBody>
          <a:bodyPr wrap="square" rtlCol="0">
            <a:spAutoFit/>
          </a:bodyPr>
          <a:lstStyle/>
          <a:p>
            <a:r>
              <a:rPr lang="en-US" dirty="0"/>
              <a:t>Prepare Financial Statements</a:t>
            </a:r>
          </a:p>
        </p:txBody>
      </p:sp>
      <p:sp>
        <p:nvSpPr>
          <p:cNvPr id="23" name="TextBox 22"/>
          <p:cNvSpPr txBox="1"/>
          <p:nvPr/>
        </p:nvSpPr>
        <p:spPr>
          <a:xfrm>
            <a:off x="785413" y="5105377"/>
            <a:ext cx="2039666" cy="646331"/>
          </a:xfrm>
          <a:prstGeom prst="rect">
            <a:avLst/>
          </a:prstGeom>
          <a:noFill/>
        </p:spPr>
        <p:txBody>
          <a:bodyPr wrap="none" rtlCol="0">
            <a:spAutoFit/>
          </a:bodyPr>
          <a:lstStyle/>
          <a:p>
            <a:r>
              <a:rPr lang="en-US" sz="1200" dirty="0">
                <a:solidFill>
                  <a:srgbClr val="3366FF"/>
                </a:solidFill>
              </a:rPr>
              <a:t>Codify:</a:t>
            </a:r>
          </a:p>
          <a:p>
            <a:r>
              <a:rPr lang="en-US" sz="1200" dirty="0">
                <a:solidFill>
                  <a:srgbClr val="3366FF"/>
                </a:solidFill>
              </a:rPr>
              <a:t>Supplier</a:t>
            </a:r>
          </a:p>
          <a:p>
            <a:r>
              <a:rPr lang="en-US" sz="1200" dirty="0">
                <a:solidFill>
                  <a:srgbClr val="3366FF"/>
                </a:solidFill>
              </a:rPr>
              <a:t>Account type (asset/expense)</a:t>
            </a:r>
          </a:p>
        </p:txBody>
      </p:sp>
      <p:sp>
        <p:nvSpPr>
          <p:cNvPr id="24" name="TextBox 23"/>
          <p:cNvSpPr txBox="1"/>
          <p:nvPr/>
        </p:nvSpPr>
        <p:spPr>
          <a:xfrm>
            <a:off x="2977480" y="5107373"/>
            <a:ext cx="1317224" cy="461665"/>
          </a:xfrm>
          <a:prstGeom prst="rect">
            <a:avLst/>
          </a:prstGeom>
          <a:noFill/>
        </p:spPr>
        <p:txBody>
          <a:bodyPr wrap="square" rtlCol="0">
            <a:spAutoFit/>
          </a:bodyPr>
          <a:lstStyle/>
          <a:p>
            <a:r>
              <a:rPr lang="en-US" sz="1200" dirty="0">
                <a:solidFill>
                  <a:srgbClr val="3366FF"/>
                </a:solidFill>
              </a:rPr>
              <a:t>Record Debits and Credits</a:t>
            </a:r>
          </a:p>
        </p:txBody>
      </p:sp>
      <p:sp>
        <p:nvSpPr>
          <p:cNvPr id="25" name="TextBox 24"/>
          <p:cNvSpPr txBox="1"/>
          <p:nvPr/>
        </p:nvSpPr>
        <p:spPr>
          <a:xfrm>
            <a:off x="5180951" y="5117725"/>
            <a:ext cx="1770788" cy="830997"/>
          </a:xfrm>
          <a:prstGeom prst="rect">
            <a:avLst/>
          </a:prstGeom>
          <a:noFill/>
        </p:spPr>
        <p:txBody>
          <a:bodyPr wrap="square" rtlCol="0">
            <a:spAutoFit/>
          </a:bodyPr>
          <a:lstStyle/>
          <a:p>
            <a:r>
              <a:rPr lang="en-US" sz="1200" dirty="0">
                <a:solidFill>
                  <a:srgbClr val="3366FF"/>
                </a:solidFill>
              </a:rPr>
              <a:t>Post to asset or expense accounts and supplier account</a:t>
            </a:r>
          </a:p>
          <a:p>
            <a:r>
              <a:rPr lang="en-US" sz="1200" dirty="0">
                <a:solidFill>
                  <a:srgbClr val="3366FF"/>
                </a:solidFill>
              </a:rPr>
              <a:t>Post to cost centers</a:t>
            </a:r>
          </a:p>
        </p:txBody>
      </p:sp>
      <p:sp>
        <p:nvSpPr>
          <p:cNvPr id="26" name="TextBox 25"/>
          <p:cNvSpPr txBox="1"/>
          <p:nvPr/>
        </p:nvSpPr>
        <p:spPr>
          <a:xfrm>
            <a:off x="7361155" y="5132069"/>
            <a:ext cx="1513772" cy="646331"/>
          </a:xfrm>
          <a:prstGeom prst="rect">
            <a:avLst/>
          </a:prstGeom>
          <a:noFill/>
        </p:spPr>
        <p:txBody>
          <a:bodyPr wrap="square" rtlCol="0">
            <a:spAutoFit/>
          </a:bodyPr>
          <a:lstStyle/>
          <a:p>
            <a:r>
              <a:rPr lang="en-US" sz="1200" dirty="0">
                <a:solidFill>
                  <a:srgbClr val="3366FF"/>
                </a:solidFill>
              </a:rPr>
              <a:t>Extract account balances at period end</a:t>
            </a:r>
          </a:p>
        </p:txBody>
      </p:sp>
      <p:sp>
        <p:nvSpPr>
          <p:cNvPr id="28" name="TextBox 27"/>
          <p:cNvSpPr txBox="1"/>
          <p:nvPr/>
        </p:nvSpPr>
        <p:spPr>
          <a:xfrm>
            <a:off x="5121884" y="1808840"/>
            <a:ext cx="1165541" cy="523220"/>
          </a:xfrm>
          <a:prstGeom prst="rect">
            <a:avLst/>
          </a:prstGeom>
          <a:noFill/>
        </p:spPr>
        <p:txBody>
          <a:bodyPr wrap="none" rtlCol="0">
            <a:spAutoFit/>
          </a:bodyPr>
          <a:lstStyle/>
          <a:p>
            <a:r>
              <a:rPr lang="en-US" sz="1400" dirty="0"/>
              <a:t>Management</a:t>
            </a:r>
          </a:p>
          <a:p>
            <a:r>
              <a:rPr lang="en-US" sz="1400" dirty="0"/>
              <a:t>Accounting</a:t>
            </a:r>
          </a:p>
        </p:txBody>
      </p:sp>
      <p:sp>
        <p:nvSpPr>
          <p:cNvPr id="30" name="TextBox 29"/>
          <p:cNvSpPr txBox="1"/>
          <p:nvPr/>
        </p:nvSpPr>
        <p:spPr>
          <a:xfrm>
            <a:off x="7508681" y="1855996"/>
            <a:ext cx="1165541" cy="523220"/>
          </a:xfrm>
          <a:prstGeom prst="rect">
            <a:avLst/>
          </a:prstGeom>
          <a:noFill/>
        </p:spPr>
        <p:txBody>
          <a:bodyPr wrap="none" rtlCol="0">
            <a:spAutoFit/>
          </a:bodyPr>
          <a:lstStyle/>
          <a:p>
            <a:r>
              <a:rPr lang="en-US" sz="1400" dirty="0"/>
              <a:t>Management</a:t>
            </a:r>
          </a:p>
          <a:p>
            <a:r>
              <a:rPr lang="en-US" sz="1400" dirty="0"/>
              <a:t>Accounts</a:t>
            </a:r>
          </a:p>
        </p:txBody>
      </p:sp>
      <p:cxnSp>
        <p:nvCxnSpPr>
          <p:cNvPr id="31" name="Straight Arrow Connector 30"/>
          <p:cNvCxnSpPr/>
          <p:nvPr/>
        </p:nvCxnSpPr>
        <p:spPr>
          <a:xfrm>
            <a:off x="6469118" y="3095452"/>
            <a:ext cx="7857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971494" y="3659829"/>
            <a:ext cx="1431138" cy="369332"/>
          </a:xfrm>
          <a:prstGeom prst="rect">
            <a:avLst/>
          </a:prstGeom>
          <a:noFill/>
        </p:spPr>
        <p:txBody>
          <a:bodyPr wrap="none" rtlCol="0">
            <a:spAutoFit/>
          </a:bodyPr>
          <a:lstStyle/>
          <a:p>
            <a:r>
              <a:rPr lang="en-US" dirty="0"/>
              <a:t>(COGE/COIN)</a:t>
            </a:r>
          </a:p>
        </p:txBody>
      </p:sp>
    </p:spTree>
    <p:extLst>
      <p:ext uri="{BB962C8B-B14F-4D97-AF65-F5344CB8AC3E}">
        <p14:creationId xmlns:p14="http://schemas.microsoft.com/office/powerpoint/2010/main" val="2316781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tx1"/>
                </a:solidFill>
              </a:rPr>
              <a:t>Table 14-2 Equivalent Terms in Accounting</a:t>
            </a:r>
            <a:endParaRPr lang="en-US" dirty="0">
              <a:solidFill>
                <a:schemeClr val="tx1"/>
              </a:solidFill>
            </a:endParaRPr>
          </a:p>
        </p:txBody>
      </p:sp>
      <p:graphicFrame>
        <p:nvGraphicFramePr>
          <p:cNvPr id="5" name="Content Placeholder 4"/>
          <p:cNvGraphicFramePr>
            <a:graphicFrameLocks noGrp="1"/>
          </p:cNvGraphicFramePr>
          <p:nvPr>
            <p:ph idx="1"/>
          </p:nvPr>
        </p:nvGraphicFramePr>
        <p:xfrm>
          <a:off x="457200" y="1324893"/>
          <a:ext cx="8229600" cy="4602480"/>
        </p:xfrm>
        <a:graphic>
          <a:graphicData uri="http://schemas.openxmlformats.org/drawingml/2006/table">
            <a:tbl>
              <a:tblPr firstRow="1" bandRow="1">
                <a:tableStyleId>{C083E6E3-FA7D-4D7B-A595-EF9225AFEA82}</a:tableStyleId>
              </a:tblPr>
              <a:tblGrid>
                <a:gridCol w="3244362">
                  <a:extLst>
                    <a:ext uri="{9D8B030D-6E8A-4147-A177-3AD203B41FA5}">
                      <a16:colId xmlns:a16="http://schemas.microsoft.com/office/drawing/2014/main" val="20000"/>
                    </a:ext>
                  </a:extLst>
                </a:gridCol>
                <a:gridCol w="4985238">
                  <a:extLst>
                    <a:ext uri="{9D8B030D-6E8A-4147-A177-3AD203B41FA5}">
                      <a16:colId xmlns:a16="http://schemas.microsoft.com/office/drawing/2014/main" val="20001"/>
                    </a:ext>
                  </a:extLst>
                </a:gridCol>
              </a:tblGrid>
              <a:tr h="370840">
                <a:tc>
                  <a:txBody>
                    <a:bodyPr/>
                    <a:lstStyle/>
                    <a:p>
                      <a:r>
                        <a:rPr lang="en-US" sz="2000" dirty="0">
                          <a:latin typeface="Arial" pitchFamily="34" charset="0"/>
                          <a:cs typeface="Arial" pitchFamily="34" charset="0"/>
                        </a:rPr>
                        <a:t>Term</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a:latin typeface="Arial" pitchFamily="34" charset="0"/>
                          <a:cs typeface="Arial" pitchFamily="34" charset="0"/>
                        </a:rPr>
                        <a:t>Equivalent Term</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sz="2000" b="1" dirty="0">
                          <a:latin typeface="Arial" pitchFamily="34" charset="0"/>
                          <a:cs typeface="Arial" pitchFamily="34" charset="0"/>
                        </a:rPr>
                        <a:t>Revenues</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Sales</a:t>
                      </a:r>
                    </a:p>
                    <a:p>
                      <a:r>
                        <a:rPr lang="en-US" sz="2000" dirty="0">
                          <a:latin typeface="Arial" panose="020B0604020202020204" pitchFamily="34" charset="0"/>
                          <a:cs typeface="Arial" panose="020B0604020202020204" pitchFamily="34" charset="0"/>
                        </a:rPr>
                        <a:t>Goods or services sold</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sz="2000" b="1" dirty="0">
                          <a:latin typeface="Arial" pitchFamily="34" charset="0"/>
                          <a:cs typeface="Arial" pitchFamily="34" charset="0"/>
                        </a:rPr>
                        <a:t>Gross profit</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Gross income</a:t>
                      </a:r>
                    </a:p>
                    <a:p>
                      <a:r>
                        <a:rPr lang="en-US" sz="2000" dirty="0">
                          <a:latin typeface="Arial" panose="020B0604020202020204" pitchFamily="34" charset="0"/>
                          <a:cs typeface="Arial" panose="020B0604020202020204" pitchFamily="34" charset="0"/>
                        </a:rPr>
                        <a:t>Gross earnings</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sz="2000" b="1" dirty="0">
                          <a:latin typeface="Arial" pitchFamily="34" charset="0"/>
                          <a:cs typeface="Arial" pitchFamily="34" charset="0"/>
                        </a:rPr>
                        <a:t>Operating income</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Operating profit</a:t>
                      </a:r>
                    </a:p>
                    <a:p>
                      <a:r>
                        <a:rPr lang="en-US" sz="2000" dirty="0">
                          <a:latin typeface="Arial" panose="020B0604020202020204" pitchFamily="34" charset="0"/>
                          <a:cs typeface="Arial" panose="020B0604020202020204" pitchFamily="34" charset="0"/>
                        </a:rPr>
                        <a:t>Earnings before interest and taxes (EBIT)</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en-US" sz="2000" b="1" dirty="0">
                          <a:latin typeface="Arial" pitchFamily="34" charset="0"/>
                          <a:cs typeface="Arial" pitchFamily="34" charset="0"/>
                        </a:rPr>
                        <a:t>Income before taxes (IBT)</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Earnings before taxes (EBT)</a:t>
                      </a:r>
                    </a:p>
                    <a:p>
                      <a:r>
                        <a:rPr lang="en-US" sz="2000" dirty="0">
                          <a:latin typeface="Arial" panose="020B0604020202020204" pitchFamily="34" charset="0"/>
                          <a:cs typeface="Arial" panose="020B0604020202020204" pitchFamily="34" charset="0"/>
                        </a:rPr>
                        <a:t>Profit before taxes (PBT)</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en-US" sz="2000" b="1" dirty="0">
                          <a:latin typeface="Arial" pitchFamily="34" charset="0"/>
                          <a:cs typeface="Arial" pitchFamily="34" charset="0"/>
                        </a:rPr>
                        <a:t>Net income (NI)</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dirty="0">
                          <a:latin typeface="Arial" panose="020B0604020202020204" pitchFamily="34" charset="0"/>
                          <a:cs typeface="Arial" panose="020B0604020202020204" pitchFamily="34" charset="0"/>
                        </a:rPr>
                        <a:t>Earnings after taxes (EAT)</a:t>
                      </a:r>
                    </a:p>
                    <a:p>
                      <a:r>
                        <a:rPr lang="en-US" sz="2000" dirty="0">
                          <a:latin typeface="Arial" panose="020B0604020202020204" pitchFamily="34" charset="0"/>
                          <a:cs typeface="Arial" panose="020B0604020202020204" pitchFamily="34" charset="0"/>
                        </a:rPr>
                        <a:t>Profit after taxes (PAT)</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en-US" sz="2000" b="1" dirty="0">
                          <a:latin typeface="Arial" pitchFamily="34" charset="0"/>
                          <a:cs typeface="Arial" pitchFamily="34" charset="0"/>
                        </a:rPr>
                        <a:t>Income available to common stockholders</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a:latin typeface="Arial" pitchFamily="34" charset="0"/>
                          <a:cs typeface="Arial" pitchFamily="34" charset="0"/>
                        </a:rPr>
                        <a:t>Earnings available to common stockholders</a:t>
                      </a:r>
                    </a:p>
                  </a:txBody>
                  <a:tcPr marL="94957" marR="94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 name="Text Placeholder 10">
            <a:extLst>
              <a:ext uri="{FF2B5EF4-FFF2-40B4-BE49-F238E27FC236}">
                <a16:creationId xmlns:a16="http://schemas.microsoft.com/office/drawing/2014/main" id="{C3052CC1-4E4E-4249-8CED-12C340C082CB}"/>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7A593A1B-E775-4E84-8659-A7F10E5EAE10}"/>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41CF0B88-C18D-AD42-92A1-7C67634E9391}"/>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36480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statement</a:t>
            </a:r>
          </a:p>
        </p:txBody>
      </p:sp>
      <p:sp>
        <p:nvSpPr>
          <p:cNvPr id="3" name="Text Placeholder 2"/>
          <p:cNvSpPr>
            <a:spLocks noGrp="1"/>
          </p:cNvSpPr>
          <p:nvPr>
            <p:ph type="body" idx="1"/>
          </p:nvPr>
        </p:nvSpPr>
        <p:spPr/>
        <p:txBody>
          <a:bodyPr/>
          <a:lstStyle/>
          <a:p>
            <a:r>
              <a:rPr lang="en-US" dirty="0"/>
              <a:t>Financial Statements</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46</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1315440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1 of 10</a:t>
            </a:r>
          </a:p>
        </p:txBody>
      </p:sp>
      <p:sp>
        <p:nvSpPr>
          <p:cNvPr id="3" name="Content Placeholder 2"/>
          <p:cNvSpPr>
            <a:spLocks noGrp="1"/>
          </p:cNvSpPr>
          <p:nvPr>
            <p:ph idx="1"/>
          </p:nvPr>
        </p:nvSpPr>
        <p:spPr/>
        <p:txBody>
          <a:bodyPr/>
          <a:lstStyle/>
          <a:p>
            <a:r>
              <a:rPr lang="en-US" b="1" dirty="0">
                <a:sym typeface="Gill Sans" pitchFamily="34" charset="0"/>
              </a:rPr>
              <a:t>The Income Statement</a:t>
            </a:r>
            <a:endParaRPr lang="en-US" b="1" dirty="0"/>
          </a:p>
          <a:p>
            <a:pPr lvl="1"/>
            <a:r>
              <a:rPr lang="en-US" b="1" dirty="0"/>
              <a:t>Income statement</a:t>
            </a:r>
          </a:p>
          <a:p>
            <a:pPr lvl="2"/>
            <a:r>
              <a:rPr lang="en-US" dirty="0"/>
              <a:t>Shows profitability over period of time</a:t>
            </a:r>
          </a:p>
          <a:p>
            <a:pPr lvl="1"/>
            <a:r>
              <a:rPr lang="en-US" b="1" dirty="0"/>
              <a:t>Revenue</a:t>
            </a:r>
          </a:p>
          <a:p>
            <a:pPr lvl="2"/>
            <a:r>
              <a:rPr lang="en-US" dirty="0"/>
              <a:t>Total amount of money received from sale</a:t>
            </a:r>
          </a:p>
          <a:p>
            <a:pPr lvl="1"/>
            <a:r>
              <a:rPr lang="en-US" b="1" dirty="0"/>
              <a:t>Cost of goods sold</a:t>
            </a:r>
          </a:p>
          <a:p>
            <a:pPr lvl="2"/>
            <a:r>
              <a:rPr lang="en-US" dirty="0"/>
              <a:t>Amount of money firm spent</a:t>
            </a:r>
          </a:p>
        </p:txBody>
      </p:sp>
      <p:sp>
        <p:nvSpPr>
          <p:cNvPr id="11" name="Text Placeholder 10">
            <a:extLst>
              <a:ext uri="{FF2B5EF4-FFF2-40B4-BE49-F238E27FC236}">
                <a16:creationId xmlns:a16="http://schemas.microsoft.com/office/drawing/2014/main" id="{655DDEF7-EEC9-4768-931A-3C63EB556A54}"/>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A3653DFD-494B-439D-AB84-F8C64F3B8359}"/>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BBECF9F3-B715-7241-8578-2840912B64ED}"/>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324704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2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Income Statement </a:t>
            </a:r>
            <a:r>
              <a:rPr lang="en-US" sz="1800" dirty="0">
                <a:sym typeface="Gill Sans" pitchFamily="34" charset="0"/>
              </a:rPr>
              <a:t>continued</a:t>
            </a:r>
            <a:endParaRPr lang="en-US" sz="1800" dirty="0"/>
          </a:p>
          <a:p>
            <a:pPr lvl="1"/>
            <a:r>
              <a:rPr lang="en-US" b="1" dirty="0"/>
              <a:t>Gross income (or profit)</a:t>
            </a:r>
          </a:p>
          <a:p>
            <a:pPr lvl="2"/>
            <a:r>
              <a:rPr lang="en-US" dirty="0"/>
              <a:t>Revenues minus cost of goods sold</a:t>
            </a:r>
          </a:p>
          <a:p>
            <a:pPr lvl="1"/>
            <a:r>
              <a:rPr lang="en-US" b="1" dirty="0"/>
              <a:t>Expenses</a:t>
            </a:r>
          </a:p>
          <a:p>
            <a:pPr lvl="2"/>
            <a:r>
              <a:rPr lang="en-US" dirty="0"/>
              <a:t>Costs incurred in day-to-day operations</a:t>
            </a:r>
          </a:p>
          <a:p>
            <a:pPr lvl="3"/>
            <a:r>
              <a:rPr lang="en-US" dirty="0"/>
              <a:t>Selling, general, and administrative expenses (includes depreciation)</a:t>
            </a:r>
          </a:p>
          <a:p>
            <a:pPr lvl="3"/>
            <a:r>
              <a:rPr lang="en-US" dirty="0"/>
              <a:t>Research, development, and engineering expenses</a:t>
            </a:r>
          </a:p>
          <a:p>
            <a:pPr lvl="3"/>
            <a:r>
              <a:rPr lang="en-US" dirty="0"/>
              <a:t>Interest expenses </a:t>
            </a:r>
          </a:p>
        </p:txBody>
      </p:sp>
      <p:sp>
        <p:nvSpPr>
          <p:cNvPr id="15" name="Text Placeholder 14">
            <a:extLst>
              <a:ext uri="{FF2B5EF4-FFF2-40B4-BE49-F238E27FC236}">
                <a16:creationId xmlns:a16="http://schemas.microsoft.com/office/drawing/2014/main" id="{3E30325E-368D-4BF9-A7EB-41E0879F1B8A}"/>
              </a:ext>
            </a:extLst>
          </p:cNvPr>
          <p:cNvSpPr>
            <a:spLocks noGrp="1"/>
          </p:cNvSpPr>
          <p:nvPr>
            <p:ph type="body" sz="quarter" idx="16"/>
          </p:nvPr>
        </p:nvSpPr>
        <p:spPr/>
        <p:txBody>
          <a:bodyPr>
            <a:normAutofit fontScale="92500" lnSpcReduction="10000"/>
          </a:bodyPr>
          <a:lstStyle/>
          <a:p>
            <a:endParaRPr lang="en-US" dirty="0"/>
          </a:p>
        </p:txBody>
      </p:sp>
      <p:sp>
        <p:nvSpPr>
          <p:cNvPr id="14" name="Text Placeholder 13">
            <a:extLst>
              <a:ext uri="{FF2B5EF4-FFF2-40B4-BE49-F238E27FC236}">
                <a16:creationId xmlns:a16="http://schemas.microsoft.com/office/drawing/2014/main" id="{3BB64422-07A8-496E-9544-35104555D3F4}"/>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228DDEF1-1F78-DC4E-B5D2-24A676D190F1}"/>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299044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3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Income Statement </a:t>
            </a:r>
            <a:r>
              <a:rPr lang="en-US" sz="1800" dirty="0">
                <a:sym typeface="Gill Sans" pitchFamily="34" charset="0"/>
              </a:rPr>
              <a:t>continued</a:t>
            </a:r>
            <a:endParaRPr lang="en-US" sz="1800" dirty="0"/>
          </a:p>
          <a:p>
            <a:pPr lvl="1"/>
            <a:r>
              <a:rPr lang="en-US" b="1" dirty="0"/>
              <a:t>Depreciation</a:t>
            </a:r>
          </a:p>
          <a:p>
            <a:pPr lvl="2"/>
            <a:r>
              <a:rPr lang="en-US" dirty="0"/>
              <a:t>Spreading costs of long-lived assets over total number of accounting periods in which they are expected to be used</a:t>
            </a:r>
          </a:p>
          <a:p>
            <a:pPr lvl="2"/>
            <a:r>
              <a:rPr lang="en-US" dirty="0"/>
              <a:t>Example:</a:t>
            </a:r>
          </a:p>
          <a:p>
            <a:pPr marL="1771650" lvl="3" indent="-457200">
              <a:buFont typeface="+mj-lt"/>
              <a:buAutoNum type="arabicPeriod"/>
            </a:pPr>
            <a:r>
              <a:rPr lang="en-US" dirty="0"/>
              <a:t>Manufacturer purchases $100,000 machine expected to last about 10 years</a:t>
            </a:r>
          </a:p>
          <a:p>
            <a:pPr marL="1771650" lvl="3" indent="-457200">
              <a:buFont typeface="+mj-lt"/>
              <a:buAutoNum type="arabicPeriod"/>
            </a:pPr>
            <a:r>
              <a:rPr lang="en-US" dirty="0"/>
              <a:t>Manufacturer allowed depreciation expenses of $10,000 per year in each of next 10 years</a:t>
            </a:r>
          </a:p>
          <a:p>
            <a:pPr lvl="4" indent="-285750"/>
            <a:r>
              <a:rPr lang="en-US" dirty="0"/>
              <a:t>Better matches cost of equipment to years item is used</a:t>
            </a:r>
          </a:p>
          <a:p>
            <a:pPr marL="1771650" lvl="3" indent="-457200">
              <a:buFont typeface="+mj-lt"/>
              <a:buAutoNum type="arabicPeriod"/>
            </a:pPr>
            <a:r>
              <a:rPr lang="en-US" dirty="0"/>
              <a:t>Depreciation “written off” as expense and book value of machine is also reduced by $10,000</a:t>
            </a:r>
          </a:p>
        </p:txBody>
      </p:sp>
      <p:sp>
        <p:nvSpPr>
          <p:cNvPr id="11" name="Text Placeholder 10">
            <a:extLst>
              <a:ext uri="{FF2B5EF4-FFF2-40B4-BE49-F238E27FC236}">
                <a16:creationId xmlns:a16="http://schemas.microsoft.com/office/drawing/2014/main" id="{A7E1DEE3-4778-496F-A8B1-F0BAC5E5E9FA}"/>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C7E72464-5DB7-4810-B847-85B2453CF583}"/>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92AB1DBA-B501-CD42-9BDE-7237B0AF0DC2}"/>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08330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9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306851"/>
              </p:ext>
            </p:extLst>
          </p:nvPr>
        </p:nvGraphicFramePr>
        <p:xfrm>
          <a:off x="291827" y="998905"/>
          <a:ext cx="8051787" cy="5337486"/>
        </p:xfrm>
        <a:graphic>
          <a:graphicData uri="http://schemas.openxmlformats.org/drawingml/2006/table">
            <a:tbl>
              <a:tblPr firstRow="1" bandRow="1">
                <a:tableStyleId>{2D5ABB26-0587-4C30-8999-92F81FD0307C}</a:tableStyleId>
              </a:tblPr>
              <a:tblGrid>
                <a:gridCol w="5559480">
                  <a:extLst>
                    <a:ext uri="{9D8B030D-6E8A-4147-A177-3AD203B41FA5}">
                      <a16:colId xmlns:a16="http://schemas.microsoft.com/office/drawing/2014/main" val="20000"/>
                    </a:ext>
                  </a:extLst>
                </a:gridCol>
                <a:gridCol w="2492307">
                  <a:extLst>
                    <a:ext uri="{9D8B030D-6E8A-4147-A177-3AD203B41FA5}">
                      <a16:colId xmlns:a16="http://schemas.microsoft.com/office/drawing/2014/main" val="20001"/>
                    </a:ext>
                  </a:extLst>
                </a:gridCol>
              </a:tblGrid>
              <a:tr h="336805">
                <a:tc>
                  <a:txBody>
                    <a:bodyPr/>
                    <a:lstStyle/>
                    <a:p>
                      <a:endParaRPr lang="en-US" sz="1400" dirty="0"/>
                    </a:p>
                  </a:txBody>
                  <a:tcPr/>
                </a:tc>
                <a:tc>
                  <a:txBody>
                    <a:bodyPr/>
                    <a:lstStyle/>
                    <a:p>
                      <a:pPr algn="r"/>
                      <a:r>
                        <a:rPr lang="en-US" sz="1400" dirty="0" err="1"/>
                        <a:t>Mins</a:t>
                      </a:r>
                      <a:endParaRPr lang="en-US" sz="1400" dirty="0"/>
                    </a:p>
                  </a:txBody>
                  <a:tcPr/>
                </a:tc>
                <a:extLst>
                  <a:ext uri="{0D108BD9-81ED-4DB2-BD59-A6C34878D82A}">
                    <a16:rowId xmlns:a16="http://schemas.microsoft.com/office/drawing/2014/main" val="10000"/>
                  </a:ext>
                </a:extLst>
              </a:tr>
              <a:tr h="336805">
                <a:tc>
                  <a:txBody>
                    <a:bodyPr/>
                    <a:lstStyle/>
                    <a:p>
                      <a:r>
                        <a:rPr lang="en-US" sz="1400" dirty="0"/>
                        <a:t>Session objectives and outline</a:t>
                      </a:r>
                    </a:p>
                  </a:txBody>
                  <a:tcPr/>
                </a:tc>
                <a:tc>
                  <a:txBody>
                    <a:bodyPr/>
                    <a:lstStyle/>
                    <a:p>
                      <a:pPr algn="r"/>
                      <a:r>
                        <a:rPr lang="en-US" sz="1400" dirty="0"/>
                        <a:t>5</a:t>
                      </a:r>
                    </a:p>
                  </a:txBody>
                  <a:tcPr/>
                </a:tc>
                <a:extLst>
                  <a:ext uri="{0D108BD9-81ED-4DB2-BD59-A6C34878D82A}">
                    <a16:rowId xmlns:a16="http://schemas.microsoft.com/office/drawing/2014/main" val="10001"/>
                  </a:ext>
                </a:extLst>
              </a:tr>
              <a:tr h="3368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Recap</a:t>
                      </a:r>
                      <a:r>
                        <a:rPr lang="en-US" sz="1400" baseline="0" dirty="0"/>
                        <a:t> of key points from session 8 – Operations</a:t>
                      </a:r>
                      <a:endParaRPr lang="en-US" sz="1400" dirty="0"/>
                    </a:p>
                  </a:txBody>
                  <a:tcPr/>
                </a:tc>
                <a:tc>
                  <a:txBody>
                    <a:bodyPr/>
                    <a:lstStyle/>
                    <a:p>
                      <a:pPr algn="r"/>
                      <a:r>
                        <a:rPr lang="en-US" sz="1400" dirty="0"/>
                        <a:t>15</a:t>
                      </a:r>
                    </a:p>
                  </a:txBody>
                  <a:tcPr/>
                </a:tc>
                <a:extLst>
                  <a:ext uri="{0D108BD9-81ED-4DB2-BD59-A6C34878D82A}">
                    <a16:rowId xmlns:a16="http://schemas.microsoft.com/office/drawing/2014/main" val="10002"/>
                  </a:ext>
                </a:extLst>
              </a:tr>
              <a:tr h="6039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The accounting process: The nature of accounting, accountants, the accounting equation</a:t>
                      </a:r>
                    </a:p>
                  </a:txBody>
                  <a:tcPr/>
                </a:tc>
                <a:tc>
                  <a:txBody>
                    <a:bodyPr/>
                    <a:lstStyle/>
                    <a:p>
                      <a:pPr algn="r"/>
                      <a:r>
                        <a:rPr lang="en-US" sz="1400" dirty="0"/>
                        <a:t>30</a:t>
                      </a:r>
                    </a:p>
                  </a:txBody>
                  <a:tcPr/>
                </a:tc>
                <a:extLst>
                  <a:ext uri="{0D108BD9-81ED-4DB2-BD59-A6C34878D82A}">
                    <a16:rowId xmlns:a16="http://schemas.microsoft.com/office/drawing/2014/main" val="10003"/>
                  </a:ext>
                </a:extLst>
              </a:tr>
              <a:tr h="336990">
                <a:tc>
                  <a:txBody>
                    <a:bodyPr/>
                    <a:lstStyle/>
                    <a:p>
                      <a:r>
                        <a:rPr lang="en-US" sz="1400" dirty="0"/>
                        <a:t>Financial accounting: Accounting standards</a:t>
                      </a:r>
                      <a:r>
                        <a:rPr lang="en-US" sz="1400" baseline="0" dirty="0"/>
                        <a:t> (GAAP), double entry bookkeeping, the accounting cycle, the income statement, balance sheet, statement of cash flows.</a:t>
                      </a:r>
                      <a:endParaRPr lang="en-US" sz="1400" dirty="0"/>
                    </a:p>
                  </a:txBody>
                  <a:tcPr/>
                </a:tc>
                <a:tc>
                  <a:txBody>
                    <a:bodyPr/>
                    <a:lstStyle/>
                    <a:p>
                      <a:pPr algn="r"/>
                      <a:r>
                        <a:rPr lang="en-US" sz="1400" dirty="0"/>
                        <a:t>30</a:t>
                      </a:r>
                    </a:p>
                  </a:txBody>
                  <a:tcPr/>
                </a:tc>
                <a:extLst>
                  <a:ext uri="{0D108BD9-81ED-4DB2-BD59-A6C34878D82A}">
                    <a16:rowId xmlns:a16="http://schemas.microsoft.com/office/drawing/2014/main" val="10004"/>
                  </a:ext>
                </a:extLst>
              </a:tr>
              <a:tr h="3369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Management accounting: Budgeting and forecasting</a:t>
                      </a:r>
                      <a:r>
                        <a:rPr lang="en-US" sz="1400" baseline="0" dirty="0"/>
                        <a:t> and budgetary control, cost accounting for decision taking, fixed and variable costs, break-even analysis, variance analysis</a:t>
                      </a:r>
                    </a:p>
                  </a:txBody>
                  <a:tcPr/>
                </a:tc>
                <a:tc>
                  <a:txBody>
                    <a:bodyPr/>
                    <a:lstStyle/>
                    <a:p>
                      <a:pPr algn="r"/>
                      <a:r>
                        <a:rPr lang="en-US" sz="1400" dirty="0"/>
                        <a:t>20</a:t>
                      </a:r>
                    </a:p>
                  </a:txBody>
                  <a:tcPr/>
                </a:tc>
                <a:extLst>
                  <a:ext uri="{0D108BD9-81ED-4DB2-BD59-A6C34878D82A}">
                    <a16:rowId xmlns:a16="http://schemas.microsoft.com/office/drawing/2014/main" val="10005"/>
                  </a:ext>
                </a:extLst>
              </a:tr>
              <a:tr h="336805">
                <a:tc>
                  <a:txBody>
                    <a:bodyPr/>
                    <a:lstStyle/>
                    <a:p>
                      <a:pPr lvl="0"/>
                      <a:r>
                        <a:rPr lang="en-US" sz="1400" dirty="0"/>
                        <a:t>Audit and control: Audit committees, supervisory boards, reporting on internal control (COSO), internal audit, external audit.</a:t>
                      </a:r>
                    </a:p>
                  </a:txBody>
                  <a:tcPr/>
                </a:tc>
                <a:tc>
                  <a:txBody>
                    <a:bodyPr/>
                    <a:lstStyle/>
                    <a:p>
                      <a:pPr algn="r"/>
                      <a:r>
                        <a:rPr lang="en-US" sz="1400" dirty="0"/>
                        <a:t>20</a:t>
                      </a:r>
                    </a:p>
                  </a:txBody>
                  <a:tcPr/>
                </a:tc>
                <a:extLst>
                  <a:ext uri="{0D108BD9-81ED-4DB2-BD59-A6C34878D82A}">
                    <a16:rowId xmlns:a16="http://schemas.microsoft.com/office/drawing/2014/main" val="10006"/>
                  </a:ext>
                </a:extLst>
              </a:tr>
              <a:tr h="336805">
                <a:tc>
                  <a:txBody>
                    <a:bodyPr/>
                    <a:lstStyle/>
                    <a:p>
                      <a:r>
                        <a:rPr lang="en-US" sz="1400" dirty="0"/>
                        <a:t>Required reading and research</a:t>
                      </a:r>
                      <a:endParaRPr lang="en-US" sz="1400" baseline="0" dirty="0"/>
                    </a:p>
                    <a:p>
                      <a:pPr lvl="1"/>
                      <a:r>
                        <a:rPr lang="en-US" sz="1400" dirty="0"/>
                        <a:t>Reading  Business Chapter</a:t>
                      </a:r>
                      <a:r>
                        <a:rPr lang="en-US" sz="1400" baseline="0" dirty="0"/>
                        <a:t> 14</a:t>
                      </a:r>
                    </a:p>
                    <a:p>
                      <a:pPr lvl="1"/>
                      <a:r>
                        <a:rPr lang="en-US" sz="1400" baseline="0" dirty="0"/>
                        <a:t>Research RA 9 Europe’s top companies – How are they Financed?</a:t>
                      </a:r>
                      <a:endParaRPr lang="en-US" sz="1400" dirty="0"/>
                    </a:p>
                  </a:txBody>
                  <a:tcPr/>
                </a:tc>
                <a:tc>
                  <a:txBody>
                    <a:bodyPr/>
                    <a:lstStyle/>
                    <a:p>
                      <a:pPr algn="r"/>
                      <a:r>
                        <a:rPr lang="en-US" sz="1400" dirty="0"/>
                        <a:t>5</a:t>
                      </a:r>
                    </a:p>
                  </a:txBody>
                  <a:tcPr/>
                </a:tc>
                <a:extLst>
                  <a:ext uri="{0D108BD9-81ED-4DB2-BD59-A6C34878D82A}">
                    <a16:rowId xmlns:a16="http://schemas.microsoft.com/office/drawing/2014/main" val="10007"/>
                  </a:ext>
                </a:extLst>
              </a:tr>
              <a:tr h="336805">
                <a:tc>
                  <a:txBody>
                    <a:bodyPr/>
                    <a:lstStyle/>
                    <a:p>
                      <a:r>
                        <a:rPr lang="en-US" sz="1400" dirty="0"/>
                        <a:t>Overview of session 10 – Financial</a:t>
                      </a:r>
                      <a:r>
                        <a:rPr lang="en-US" sz="1400" baseline="0" dirty="0"/>
                        <a:t> Management</a:t>
                      </a:r>
                      <a:endParaRPr lang="en-US" sz="1400" dirty="0"/>
                    </a:p>
                  </a:txBody>
                  <a:tcPr/>
                </a:tc>
                <a:tc>
                  <a:txBody>
                    <a:bodyPr/>
                    <a:lstStyle/>
                    <a:p>
                      <a:pPr algn="r"/>
                      <a:r>
                        <a:rPr lang="en-US" sz="1400" dirty="0"/>
                        <a:t>5</a:t>
                      </a:r>
                    </a:p>
                  </a:txBody>
                  <a:tcPr/>
                </a:tc>
                <a:extLst>
                  <a:ext uri="{0D108BD9-81ED-4DB2-BD59-A6C34878D82A}">
                    <a16:rowId xmlns:a16="http://schemas.microsoft.com/office/drawing/2014/main" val="10008"/>
                  </a:ext>
                </a:extLst>
              </a:tr>
              <a:tr h="336805">
                <a:tc>
                  <a:txBody>
                    <a:bodyPr/>
                    <a:lstStyle/>
                    <a:p>
                      <a:r>
                        <a:rPr lang="en-US" sz="1400" dirty="0"/>
                        <a:t>Summary and validation</a:t>
                      </a:r>
                    </a:p>
                  </a:txBody>
                  <a:tcPr/>
                </a:tc>
                <a:tc>
                  <a:txBody>
                    <a:bodyPr/>
                    <a:lstStyle/>
                    <a:p>
                      <a:pPr algn="r"/>
                      <a:r>
                        <a:rPr lang="en-US" sz="1400" dirty="0"/>
                        <a:t>5</a:t>
                      </a:r>
                    </a:p>
                  </a:txBody>
                  <a:tcPr/>
                </a:tc>
                <a:extLst>
                  <a:ext uri="{0D108BD9-81ED-4DB2-BD59-A6C34878D82A}">
                    <a16:rowId xmlns:a16="http://schemas.microsoft.com/office/drawing/2014/main" val="10009"/>
                  </a:ext>
                </a:extLst>
              </a:tr>
              <a:tr h="336805">
                <a:tc>
                  <a:txBody>
                    <a:bodyPr/>
                    <a:lstStyle/>
                    <a:p>
                      <a:endParaRPr lang="en-US" sz="1400" dirty="0"/>
                    </a:p>
                  </a:txBody>
                  <a:tcPr/>
                </a:tc>
                <a:tc>
                  <a:txBody>
                    <a:bodyPr/>
                    <a:lstStyle/>
                    <a:p>
                      <a:pPr algn="r"/>
                      <a:r>
                        <a:rPr lang="en-US" sz="1400" dirty="0"/>
                        <a:t>135</a:t>
                      </a:r>
                    </a:p>
                  </a:txBody>
                  <a:tcPr/>
                </a:tc>
                <a:extLst>
                  <a:ext uri="{0D108BD9-81ED-4DB2-BD59-A6C34878D82A}">
                    <a16:rowId xmlns:a16="http://schemas.microsoft.com/office/drawing/2014/main" val="10010"/>
                  </a:ext>
                </a:extLst>
              </a:tr>
            </a:tbl>
          </a:graphicData>
        </a:graphic>
      </p:graphicFrame>
      <p:pic>
        <p:nvPicPr>
          <p:cNvPr id="8" name="Picture 7"/>
          <p:cNvPicPr>
            <a:picLocks noChangeAspect="1"/>
          </p:cNvPicPr>
          <p:nvPr/>
        </p:nvPicPr>
        <p:blipFill>
          <a:blip r:embed="rId2"/>
          <a:stretch>
            <a:fillRect/>
          </a:stretch>
        </p:blipFill>
        <p:spPr>
          <a:xfrm>
            <a:off x="215900" y="237635"/>
            <a:ext cx="1675729" cy="1160120"/>
          </a:xfrm>
          <a:prstGeom prst="rect">
            <a:avLst/>
          </a:prstGeom>
        </p:spPr>
      </p:pic>
      <p:sp>
        <p:nvSpPr>
          <p:cNvPr id="3" name="Slide Number Placeholder 2"/>
          <p:cNvSpPr>
            <a:spLocks noGrp="1"/>
          </p:cNvSpPr>
          <p:nvPr>
            <p:ph type="sldNum" sz="quarter" idx="12"/>
          </p:nvPr>
        </p:nvSpPr>
        <p:spPr/>
        <p:txBody>
          <a:bodyPr/>
          <a:lstStyle/>
          <a:p>
            <a:fld id="{21650C8F-04B5-D740-A6F2-FFDFB40BAD86}" type="slidenum">
              <a:rPr lang="en-US" smtClean="0"/>
              <a:t>5</a:t>
            </a:fld>
            <a:endParaRPr lang="en-US"/>
          </a:p>
        </p:txBody>
      </p:sp>
      <p:sp>
        <p:nvSpPr>
          <p:cNvPr id="4" name="Footer Placeholder 3"/>
          <p:cNvSpPr>
            <a:spLocks noGrp="1"/>
          </p:cNvSpPr>
          <p:nvPr>
            <p:ph type="ftr" sz="quarter" idx="11"/>
          </p:nvPr>
        </p:nvSpPr>
        <p:spPr/>
        <p:txBody>
          <a:bodyPr/>
          <a:lstStyle/>
          <a:p>
            <a:r>
              <a:rPr lang="en-US" dirty="0"/>
              <a:t>A 86012 Management and Principles of Accounting  </a:t>
            </a:r>
          </a:p>
        </p:txBody>
      </p:sp>
    </p:spTree>
    <p:extLst>
      <p:ext uri="{BB962C8B-B14F-4D97-AF65-F5344CB8AC3E}">
        <p14:creationId xmlns:p14="http://schemas.microsoft.com/office/powerpoint/2010/main" val="3779753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4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Income Statement </a:t>
            </a:r>
            <a:r>
              <a:rPr lang="en-US" sz="1800" dirty="0">
                <a:sym typeface="Gill Sans" pitchFamily="34" charset="0"/>
              </a:rPr>
              <a:t>continued</a:t>
            </a:r>
            <a:endParaRPr lang="en-US" sz="1800" dirty="0"/>
          </a:p>
          <a:p>
            <a:pPr lvl="1"/>
            <a:r>
              <a:rPr lang="en-US" b="1" dirty="0">
                <a:sym typeface="Gill Sans" pitchFamily="34" charset="0"/>
              </a:rPr>
              <a:t>Net income</a:t>
            </a:r>
          </a:p>
          <a:p>
            <a:pPr lvl="2"/>
            <a:r>
              <a:rPr lang="en-US" dirty="0"/>
              <a:t>Total profit or loss</a:t>
            </a:r>
          </a:p>
          <a:p>
            <a:pPr lvl="2"/>
            <a:r>
              <a:rPr lang="en-US" dirty="0"/>
              <a:t>Most companies present current year’s results along with previous two years’ income statements</a:t>
            </a:r>
          </a:p>
          <a:p>
            <a:pPr lvl="1"/>
            <a:r>
              <a:rPr lang="en-US" dirty="0"/>
              <a:t>Temporary nature of income statement accounts</a:t>
            </a:r>
          </a:p>
          <a:p>
            <a:pPr lvl="2"/>
            <a:r>
              <a:rPr lang="en-US" dirty="0"/>
              <a:t>Gross profit, earnings before interest and taxes, and net income are results of calculations made from revenues and expenses accounts; they are not actual accounts</a:t>
            </a:r>
          </a:p>
          <a:p>
            <a:pPr lvl="2"/>
            <a:r>
              <a:rPr lang="en-US" dirty="0"/>
              <a:t>When corporation elects to pay dividends, it decreases cash account as well as capital account</a:t>
            </a:r>
          </a:p>
        </p:txBody>
      </p:sp>
      <p:sp>
        <p:nvSpPr>
          <p:cNvPr id="11" name="Text Placeholder 10">
            <a:extLst>
              <a:ext uri="{FF2B5EF4-FFF2-40B4-BE49-F238E27FC236}">
                <a16:creationId xmlns:a16="http://schemas.microsoft.com/office/drawing/2014/main" id="{F6830A85-E1D9-400A-B3E1-2AFD4BF79C51}"/>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E2C226EA-0B05-469D-9642-DC23E33DDE0F}"/>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5C2C5213-6B9B-2D4C-8D8F-9920004C5D78}"/>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358754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a:t>
            </a:r>
          </a:p>
        </p:txBody>
      </p:sp>
      <p:sp>
        <p:nvSpPr>
          <p:cNvPr id="3" name="Text Placeholder 2"/>
          <p:cNvSpPr>
            <a:spLocks noGrp="1"/>
          </p:cNvSpPr>
          <p:nvPr>
            <p:ph type="body" idx="1"/>
          </p:nvPr>
        </p:nvSpPr>
        <p:spPr/>
        <p:txBody>
          <a:bodyPr/>
          <a:lstStyle/>
          <a:p>
            <a:r>
              <a:rPr lang="en-US" dirty="0"/>
              <a:t>Financial Statements</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51</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2757145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5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Balance Sheet</a:t>
            </a:r>
            <a:endParaRPr lang="en-US" b="1" dirty="0"/>
          </a:p>
          <a:p>
            <a:pPr lvl="1"/>
            <a:r>
              <a:rPr lang="en-US" dirty="0">
                <a:sym typeface="Calisto MT" pitchFamily="18" charset="0"/>
              </a:rPr>
              <a:t>Shows assets and funding used to pay for these, such as bank debt or owners’ equity</a:t>
            </a:r>
          </a:p>
          <a:p>
            <a:pPr lvl="1"/>
            <a:r>
              <a:rPr lang="en-US" dirty="0">
                <a:sym typeface="Calisto MT" pitchFamily="18" charset="0"/>
              </a:rPr>
              <a:t>Takes its name from reliance on accounting equation: assets must equal liabilities plus owners’ equity</a:t>
            </a:r>
          </a:p>
          <a:p>
            <a:pPr lvl="1"/>
            <a:r>
              <a:rPr lang="en-US" dirty="0">
                <a:sym typeface="Calisto MT" pitchFamily="18" charset="0"/>
              </a:rPr>
              <a:t>Accumulation of all financial transactions since company’s founding</a:t>
            </a:r>
          </a:p>
          <a:p>
            <a:pPr lvl="1"/>
            <a:r>
              <a:rPr lang="en-US" dirty="0">
                <a:sym typeface="Calisto MT" pitchFamily="18" charset="0"/>
              </a:rPr>
              <a:t>Traditional format places assets on left side and liabilities and owners’ equity on right</a:t>
            </a:r>
          </a:p>
          <a:p>
            <a:pPr lvl="1"/>
            <a:r>
              <a:rPr lang="en-US" dirty="0">
                <a:sym typeface="Calisto MT" pitchFamily="18" charset="0"/>
              </a:rPr>
              <a:t>Vertical format has assets on top followed by liabilities and owners’ equity</a:t>
            </a:r>
          </a:p>
        </p:txBody>
      </p:sp>
      <p:sp>
        <p:nvSpPr>
          <p:cNvPr id="11" name="Text Placeholder 10">
            <a:extLst>
              <a:ext uri="{FF2B5EF4-FFF2-40B4-BE49-F238E27FC236}">
                <a16:creationId xmlns:a16="http://schemas.microsoft.com/office/drawing/2014/main" id="{91B97F55-40F3-4599-BEAD-674CDDD8E88D}"/>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35953EA2-D24B-4BF2-9924-2E9595CED936}"/>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9D73888B-481F-1847-9908-F51FA1E0BB25}"/>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6782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6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Balance Sheet </a:t>
            </a:r>
            <a:r>
              <a:rPr lang="en-US" sz="1800" dirty="0">
                <a:sym typeface="Gill Sans" pitchFamily="34" charset="0"/>
              </a:rPr>
              <a:t>continued</a:t>
            </a:r>
            <a:endParaRPr lang="en-US" sz="1800" dirty="0"/>
          </a:p>
          <a:p>
            <a:pPr lvl="1"/>
            <a:r>
              <a:rPr lang="en-US" dirty="0"/>
              <a:t>Assets</a:t>
            </a:r>
          </a:p>
          <a:p>
            <a:pPr lvl="2"/>
            <a:r>
              <a:rPr lang="en-US" dirty="0"/>
              <a:t>Listed in descending order of liquidity—how fast they can be turned into cash</a:t>
            </a:r>
            <a:endParaRPr lang="en-US" dirty="0">
              <a:sym typeface="Gill Sans"/>
            </a:endParaRPr>
          </a:p>
          <a:p>
            <a:pPr lvl="2"/>
            <a:r>
              <a:rPr lang="en-US" b="1" dirty="0">
                <a:sym typeface="Gill Sans"/>
              </a:rPr>
              <a:t>Current assets</a:t>
            </a:r>
          </a:p>
          <a:p>
            <a:pPr lvl="3"/>
            <a:r>
              <a:rPr lang="en-US" dirty="0"/>
              <a:t>Used or converted into cash within calendar year</a:t>
            </a:r>
          </a:p>
          <a:p>
            <a:pPr lvl="3"/>
            <a:r>
              <a:rPr lang="en-US" dirty="0"/>
              <a:t>Cash, temporary investments, accounts receivable, and inventory</a:t>
            </a:r>
          </a:p>
          <a:p>
            <a:pPr lvl="2"/>
            <a:r>
              <a:rPr lang="en-US" b="1" dirty="0">
                <a:sym typeface="Gill Sans"/>
              </a:rPr>
              <a:t>Accounts receivable</a:t>
            </a:r>
          </a:p>
          <a:p>
            <a:pPr lvl="3"/>
            <a:r>
              <a:rPr lang="en-US" dirty="0"/>
              <a:t>Money owed by clients or customers</a:t>
            </a:r>
          </a:p>
        </p:txBody>
      </p:sp>
      <p:sp>
        <p:nvSpPr>
          <p:cNvPr id="11" name="Text Placeholder 10">
            <a:extLst>
              <a:ext uri="{FF2B5EF4-FFF2-40B4-BE49-F238E27FC236}">
                <a16:creationId xmlns:a16="http://schemas.microsoft.com/office/drawing/2014/main" id="{7BA272C6-F45B-4F43-A307-B0DF1D11245C}"/>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F03EE10B-1208-4F2E-BEEC-B707F900486D}"/>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94F06738-699F-9E47-A713-DF97E986D3D8}"/>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296200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7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Balance Sheet </a:t>
            </a:r>
            <a:r>
              <a:rPr lang="en-US" sz="1800" dirty="0">
                <a:sym typeface="Gill Sans" pitchFamily="34" charset="0"/>
              </a:rPr>
              <a:t>continued</a:t>
            </a:r>
            <a:endParaRPr lang="en-US" sz="1800" dirty="0"/>
          </a:p>
          <a:p>
            <a:pPr lvl="1"/>
            <a:r>
              <a:rPr lang="en-US" dirty="0"/>
              <a:t>Liabilities</a:t>
            </a:r>
          </a:p>
          <a:p>
            <a:pPr lvl="2"/>
            <a:r>
              <a:rPr lang="en-US" b="1" dirty="0">
                <a:sym typeface="Gill Sans"/>
              </a:rPr>
              <a:t>Current liabilities</a:t>
            </a:r>
          </a:p>
          <a:p>
            <a:pPr lvl="3"/>
            <a:r>
              <a:rPr lang="en-US" dirty="0"/>
              <a:t>Financial obligation to short-term creditors</a:t>
            </a:r>
          </a:p>
          <a:p>
            <a:pPr lvl="2"/>
            <a:r>
              <a:rPr lang="en-US" b="1" dirty="0">
                <a:sym typeface="Gill Sans"/>
              </a:rPr>
              <a:t>Accounts payable</a:t>
            </a:r>
          </a:p>
          <a:p>
            <a:pPr lvl="3"/>
            <a:r>
              <a:rPr lang="en-US" dirty="0"/>
              <a:t>Amount owed to suppliers</a:t>
            </a:r>
          </a:p>
          <a:p>
            <a:pPr lvl="2"/>
            <a:r>
              <a:rPr lang="en-US" b="1" dirty="0">
                <a:sym typeface="Gill Sans"/>
              </a:rPr>
              <a:t>Accrued expenses</a:t>
            </a:r>
          </a:p>
          <a:p>
            <a:pPr lvl="3"/>
            <a:r>
              <a:rPr lang="en-US" dirty="0"/>
              <a:t>All unpaid financial obligations</a:t>
            </a:r>
          </a:p>
        </p:txBody>
      </p:sp>
      <p:sp>
        <p:nvSpPr>
          <p:cNvPr id="11" name="Text Placeholder 10">
            <a:extLst>
              <a:ext uri="{FF2B5EF4-FFF2-40B4-BE49-F238E27FC236}">
                <a16:creationId xmlns:a16="http://schemas.microsoft.com/office/drawing/2014/main" id="{5DB66841-5527-49C7-A36B-D6AA64544E84}"/>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94D6FB2A-A2B0-440F-A7FF-EAF65912CC1A}"/>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EB0CBC80-3E97-6143-B36A-15BDC69B0742}"/>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199916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8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Balance Sheet </a:t>
            </a:r>
            <a:r>
              <a:rPr lang="en-US" sz="1800" dirty="0">
                <a:sym typeface="Gill Sans" pitchFamily="34" charset="0"/>
              </a:rPr>
              <a:t>continued</a:t>
            </a:r>
            <a:endParaRPr lang="en-US" sz="1800" dirty="0"/>
          </a:p>
          <a:p>
            <a:pPr lvl="1"/>
            <a:r>
              <a:rPr lang="en-US" dirty="0"/>
              <a:t>Owners’ equity</a:t>
            </a:r>
          </a:p>
          <a:p>
            <a:pPr lvl="2"/>
            <a:r>
              <a:rPr lang="en-US" dirty="0">
                <a:sym typeface="Calisto MT" pitchFamily="18" charset="0"/>
              </a:rPr>
              <a:t>Includes: </a:t>
            </a:r>
          </a:p>
          <a:p>
            <a:pPr lvl="3"/>
            <a:r>
              <a:rPr lang="en-US" dirty="0">
                <a:sym typeface="Calisto MT" pitchFamily="18" charset="0"/>
              </a:rPr>
              <a:t>Owners’ contributions to organization </a:t>
            </a:r>
          </a:p>
          <a:p>
            <a:pPr lvl="3"/>
            <a:r>
              <a:rPr lang="en-US" dirty="0">
                <a:sym typeface="Calisto MT" pitchFamily="18" charset="0"/>
              </a:rPr>
              <a:t>Income earned by organization retained to finance continued growth and development</a:t>
            </a:r>
          </a:p>
          <a:p>
            <a:pPr lvl="2"/>
            <a:r>
              <a:rPr lang="en-US" dirty="0">
                <a:sym typeface="Calisto MT" pitchFamily="18" charset="0"/>
              </a:rPr>
              <a:t>Accounts listed as owners’ equity on balance sheet may differ dramatically from company to company</a:t>
            </a:r>
          </a:p>
          <a:p>
            <a:pPr lvl="3"/>
            <a:r>
              <a:rPr lang="en-US" dirty="0">
                <a:sym typeface="Calisto MT" pitchFamily="18" charset="0"/>
              </a:rPr>
              <a:t>Corporations sell stock to investors, who then become owners of firm</a:t>
            </a:r>
          </a:p>
          <a:p>
            <a:pPr lvl="3"/>
            <a:r>
              <a:rPr lang="en-US" dirty="0">
                <a:sym typeface="Calisto MT" pitchFamily="18" charset="0"/>
              </a:rPr>
              <a:t>Many corporations issue several different classes of common and preferred stock</a:t>
            </a:r>
          </a:p>
        </p:txBody>
      </p:sp>
      <p:sp>
        <p:nvSpPr>
          <p:cNvPr id="11" name="Text Placeholder 10">
            <a:extLst>
              <a:ext uri="{FF2B5EF4-FFF2-40B4-BE49-F238E27FC236}">
                <a16:creationId xmlns:a16="http://schemas.microsoft.com/office/drawing/2014/main" id="{7960B163-DDA1-433D-9B89-B0BC73FC75B5}"/>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C32F9613-7E08-4B28-A7D2-0BB9F4C46846}"/>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0A7B2EE1-17FE-014D-A9D5-F7CED8DF0FCB}"/>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1442524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flow statement</a:t>
            </a:r>
          </a:p>
        </p:txBody>
      </p:sp>
      <p:sp>
        <p:nvSpPr>
          <p:cNvPr id="3" name="Text Placeholder 2"/>
          <p:cNvSpPr>
            <a:spLocks noGrp="1"/>
          </p:cNvSpPr>
          <p:nvPr>
            <p:ph type="body" idx="1"/>
          </p:nvPr>
        </p:nvSpPr>
        <p:spPr/>
        <p:txBody>
          <a:bodyPr/>
          <a:lstStyle/>
          <a:p>
            <a:r>
              <a:rPr lang="en-US" dirty="0"/>
              <a:t>Financial Statements</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56</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904253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9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Statement of Cash Flows</a:t>
            </a:r>
          </a:p>
          <a:p>
            <a:pPr lvl="1"/>
            <a:r>
              <a:rPr lang="en-US" dirty="0"/>
              <a:t>Explains how cash changed from beginning to end of accounting period</a:t>
            </a:r>
          </a:p>
          <a:p>
            <a:pPr lvl="1"/>
            <a:r>
              <a:rPr lang="en-US" dirty="0">
                <a:sym typeface="Calisto MT" pitchFamily="18" charset="0"/>
              </a:rPr>
              <a:t>Balance sheet shows cash account in one point of time</a:t>
            </a:r>
          </a:p>
          <a:p>
            <a:pPr lvl="2"/>
            <a:r>
              <a:rPr lang="en-US" dirty="0">
                <a:sym typeface="Calisto MT" pitchFamily="18" charset="0"/>
              </a:rPr>
              <a:t>Most investors want better picture of how cash flows into and out of company</a:t>
            </a:r>
          </a:p>
          <a:p>
            <a:pPr lvl="1"/>
            <a:r>
              <a:rPr lang="en-US" dirty="0">
                <a:sym typeface="Calisto MT" pitchFamily="18" charset="0"/>
              </a:rPr>
              <a:t>Takes cash balance from one year’s balance sheet and compares it with next while providing detail about how the firm used the cash</a:t>
            </a:r>
          </a:p>
        </p:txBody>
      </p:sp>
      <p:sp>
        <p:nvSpPr>
          <p:cNvPr id="11" name="Text Placeholder 10">
            <a:extLst>
              <a:ext uri="{FF2B5EF4-FFF2-40B4-BE49-F238E27FC236}">
                <a16:creationId xmlns:a16="http://schemas.microsoft.com/office/drawing/2014/main" id="{889AA3F0-EAD0-4F5C-A718-9DACB8360103}"/>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D3ADB702-3F43-44BF-8FD5-C39624415443}"/>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697AAE32-4BE7-C14D-888D-67D683A9F7A7}"/>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332723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Financial Statements </a:t>
            </a:r>
            <a:r>
              <a:rPr lang="en-US" sz="2000" dirty="0">
                <a:solidFill>
                  <a:schemeClr val="tx1"/>
                </a:solidFill>
              </a:rPr>
              <a:t>10 of 10</a:t>
            </a:r>
            <a:endParaRPr lang="en-US" dirty="0">
              <a:solidFill>
                <a:schemeClr val="tx1"/>
              </a:solidFill>
            </a:endParaRPr>
          </a:p>
        </p:txBody>
      </p:sp>
      <p:sp>
        <p:nvSpPr>
          <p:cNvPr id="3" name="Content Placeholder 2"/>
          <p:cNvSpPr>
            <a:spLocks noGrp="1"/>
          </p:cNvSpPr>
          <p:nvPr>
            <p:ph idx="1"/>
          </p:nvPr>
        </p:nvSpPr>
        <p:spPr/>
        <p:txBody>
          <a:bodyPr/>
          <a:lstStyle/>
          <a:p>
            <a:r>
              <a:rPr lang="en-US" b="1" dirty="0">
                <a:sym typeface="Gill Sans" pitchFamily="34" charset="0"/>
              </a:rPr>
              <a:t>The Statement of Cash Flows </a:t>
            </a:r>
            <a:r>
              <a:rPr lang="en-US" sz="1800" dirty="0">
                <a:sym typeface="Gill Sans" pitchFamily="34" charset="0"/>
              </a:rPr>
              <a:t>continued</a:t>
            </a:r>
          </a:p>
          <a:p>
            <a:pPr lvl="1"/>
            <a:r>
              <a:rPr lang="en-US" dirty="0"/>
              <a:t>Cash from operating activities</a:t>
            </a:r>
          </a:p>
          <a:p>
            <a:pPr lvl="2"/>
            <a:r>
              <a:rPr lang="en-US" dirty="0"/>
              <a:t>Calculated by combining changes in revenue, expense, current assets, and current liability accounts</a:t>
            </a:r>
          </a:p>
          <a:p>
            <a:pPr lvl="1"/>
            <a:r>
              <a:rPr lang="en-US" dirty="0"/>
              <a:t>Cash from investing activities</a:t>
            </a:r>
          </a:p>
          <a:p>
            <a:pPr lvl="2"/>
            <a:r>
              <a:rPr lang="en-US" dirty="0"/>
              <a:t>Calculated from changes in long-term or fixed asset accounts</a:t>
            </a:r>
          </a:p>
          <a:p>
            <a:pPr lvl="1"/>
            <a:r>
              <a:rPr lang="en-US" dirty="0"/>
              <a:t>Cash from financing activities</a:t>
            </a:r>
          </a:p>
          <a:p>
            <a:pPr lvl="2"/>
            <a:r>
              <a:rPr lang="en-US" dirty="0"/>
              <a:t>Calculated from changes in long-term liability accounts and contributed capital accounts in owners’ equity</a:t>
            </a:r>
          </a:p>
        </p:txBody>
      </p:sp>
      <p:sp>
        <p:nvSpPr>
          <p:cNvPr id="11" name="Text Placeholder 10">
            <a:extLst>
              <a:ext uri="{FF2B5EF4-FFF2-40B4-BE49-F238E27FC236}">
                <a16:creationId xmlns:a16="http://schemas.microsoft.com/office/drawing/2014/main" id="{15C0EED7-F941-4E15-BD2B-78DC564E5DF6}"/>
              </a:ext>
            </a:extLst>
          </p:cNvPr>
          <p:cNvSpPr>
            <a:spLocks noGrp="1"/>
          </p:cNvSpPr>
          <p:nvPr>
            <p:ph type="body" sz="quarter" idx="16"/>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310F572B-EFBC-43A1-8ACE-C9AD93067598}"/>
              </a:ext>
            </a:extLst>
          </p:cNvPr>
          <p:cNvSpPr>
            <a:spLocks noGrp="1"/>
          </p:cNvSpPr>
          <p:nvPr>
            <p:ph type="body" sz="quarter" idx="11"/>
          </p:nvPr>
        </p:nvSpPr>
        <p:spPr/>
        <p:txBody>
          <a:bodyPr/>
          <a:lstStyle/>
          <a:p>
            <a:endParaRPr lang="en-US" dirty="0"/>
          </a:p>
        </p:txBody>
      </p:sp>
      <p:sp>
        <p:nvSpPr>
          <p:cNvPr id="6" name="TextBox 5">
            <a:extLst>
              <a:ext uri="{FF2B5EF4-FFF2-40B4-BE49-F238E27FC236}">
                <a16:creationId xmlns:a16="http://schemas.microsoft.com/office/drawing/2014/main" id="{F52AF269-15BB-1541-ACB1-FCB547794A95}"/>
              </a:ext>
            </a:extLst>
          </p:cNvPr>
          <p:cNvSpPr txBox="1"/>
          <p:nvPr/>
        </p:nvSpPr>
        <p:spPr>
          <a:xfrm>
            <a:off x="389298" y="6378415"/>
            <a:ext cx="2667000" cy="246221"/>
          </a:xfrm>
          <a:prstGeom prst="rect">
            <a:avLst/>
          </a:prstGeom>
          <a:noFill/>
        </p:spPr>
        <p:txBody>
          <a:bodyPr wrap="square" rtlCol="0">
            <a:spAutoFit/>
          </a:bodyPr>
          <a:lstStyle/>
          <a:p>
            <a:r>
              <a:rPr lang="it-IT" sz="1000" dirty="0"/>
              <a:t>Source: M Business 6th Edition</a:t>
            </a:r>
          </a:p>
        </p:txBody>
      </p:sp>
    </p:spTree>
    <p:extLst>
      <p:ext uri="{BB962C8B-B14F-4D97-AF65-F5344CB8AC3E}">
        <p14:creationId xmlns:p14="http://schemas.microsoft.com/office/powerpoint/2010/main" val="138158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analysis – second semester</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59</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244890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of session 8 - Operations</a:t>
            </a:r>
          </a:p>
        </p:txBody>
      </p:sp>
      <p:sp>
        <p:nvSpPr>
          <p:cNvPr id="3" name="Text Placeholder 2"/>
          <p:cNvSpPr>
            <a:spLocks noGrp="1"/>
          </p:cNvSpPr>
          <p:nvPr>
            <p:ph type="body"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6</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3992876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accounting</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60</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4268061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852" y="274638"/>
            <a:ext cx="6503948" cy="1143000"/>
          </a:xfrm>
        </p:spPr>
        <p:txBody>
          <a:bodyPr/>
          <a:lstStyle/>
          <a:p>
            <a:r>
              <a:rPr lang="en-US" dirty="0"/>
              <a:t>Budgeting &amp; Forecasting</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61</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67466291"/>
              </p:ext>
            </p:extLst>
          </p:nvPr>
        </p:nvGraphicFramePr>
        <p:xfrm>
          <a:off x="1411550" y="2204018"/>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Budget</a:t>
                      </a:r>
                    </a:p>
                  </a:txBody>
                  <a:tcPr/>
                </a:tc>
                <a:tc>
                  <a:txBody>
                    <a:bodyPr/>
                    <a:lstStyle/>
                    <a:p>
                      <a:r>
                        <a:rPr lang="en-US" dirty="0"/>
                        <a:t>Actual </a:t>
                      </a:r>
                    </a:p>
                  </a:txBody>
                  <a:tcPr/>
                </a:tc>
                <a:tc>
                  <a:txBody>
                    <a:bodyPr/>
                    <a:lstStyle/>
                    <a:p>
                      <a:r>
                        <a:rPr lang="en-US" dirty="0"/>
                        <a:t>Variance</a:t>
                      </a:r>
                    </a:p>
                  </a:txBody>
                  <a:tcPr/>
                </a:tc>
                <a:extLst>
                  <a:ext uri="{0D108BD9-81ED-4DB2-BD59-A6C34878D82A}">
                    <a16:rowId xmlns:a16="http://schemas.microsoft.com/office/drawing/2014/main" val="10000"/>
                  </a:ext>
                </a:extLst>
              </a:tr>
              <a:tr h="370840">
                <a:tc>
                  <a:txBody>
                    <a:bodyPr/>
                    <a:lstStyle/>
                    <a:p>
                      <a:r>
                        <a:rPr lang="en-US" dirty="0"/>
                        <a:t>Sales</a:t>
                      </a:r>
                    </a:p>
                  </a:txBody>
                  <a:tcPr/>
                </a:tc>
                <a:tc>
                  <a:txBody>
                    <a:bodyPr/>
                    <a:lstStyle/>
                    <a:p>
                      <a:pPr algn="r"/>
                      <a:r>
                        <a:rPr lang="en-US" dirty="0"/>
                        <a:t>100,000</a:t>
                      </a:r>
                    </a:p>
                  </a:txBody>
                  <a:tcPr/>
                </a:tc>
                <a:tc>
                  <a:txBody>
                    <a:bodyPr/>
                    <a:lstStyle/>
                    <a:p>
                      <a:pPr algn="r"/>
                      <a:r>
                        <a:rPr lang="en-US" dirty="0"/>
                        <a:t>120,000</a:t>
                      </a:r>
                    </a:p>
                  </a:txBody>
                  <a:tcPr/>
                </a:tc>
                <a:tc>
                  <a:txBody>
                    <a:bodyPr/>
                    <a:lstStyle/>
                    <a:p>
                      <a:pPr algn="r"/>
                      <a:r>
                        <a:rPr lang="en-US" dirty="0"/>
                        <a:t>+20,000</a:t>
                      </a:r>
                    </a:p>
                  </a:txBody>
                  <a:tcPr/>
                </a:tc>
                <a:extLst>
                  <a:ext uri="{0D108BD9-81ED-4DB2-BD59-A6C34878D82A}">
                    <a16:rowId xmlns:a16="http://schemas.microsoft.com/office/drawing/2014/main" val="10001"/>
                  </a:ext>
                </a:extLst>
              </a:tr>
              <a:tr h="370840">
                <a:tc>
                  <a:txBody>
                    <a:bodyPr/>
                    <a:lstStyle/>
                    <a:p>
                      <a:r>
                        <a:rPr lang="en-US" dirty="0"/>
                        <a:t>Expenses</a:t>
                      </a:r>
                    </a:p>
                  </a:txBody>
                  <a:tcPr/>
                </a:tc>
                <a:tc>
                  <a:txBody>
                    <a:bodyPr/>
                    <a:lstStyle/>
                    <a:p>
                      <a:pPr algn="r"/>
                      <a:r>
                        <a:rPr lang="en-US" dirty="0"/>
                        <a:t>60,000</a:t>
                      </a:r>
                    </a:p>
                  </a:txBody>
                  <a:tcPr>
                    <a:lnB w="12700" cap="flat" cmpd="sng" algn="ctr">
                      <a:solidFill>
                        <a:scrgbClr r="0" g="0" b="0"/>
                      </a:solidFill>
                      <a:prstDash val="solid"/>
                      <a:round/>
                      <a:headEnd type="none" w="med" len="med"/>
                      <a:tailEnd type="none" w="med" len="med"/>
                    </a:lnB>
                  </a:tcPr>
                </a:tc>
                <a:tc>
                  <a:txBody>
                    <a:bodyPr/>
                    <a:lstStyle/>
                    <a:p>
                      <a:pPr algn="r"/>
                      <a:r>
                        <a:rPr lang="en-US" dirty="0"/>
                        <a:t>90,000</a:t>
                      </a:r>
                    </a:p>
                  </a:txBody>
                  <a:tcPr>
                    <a:lnB w="12700" cap="flat" cmpd="sng" algn="ctr">
                      <a:solidFill>
                        <a:scrgbClr r="0" g="0" b="0"/>
                      </a:solidFill>
                      <a:prstDash val="solid"/>
                      <a:round/>
                      <a:headEnd type="none" w="med" len="med"/>
                      <a:tailEnd type="none" w="med" len="med"/>
                    </a:lnB>
                  </a:tcPr>
                </a:tc>
                <a:tc>
                  <a:txBody>
                    <a:bodyPr/>
                    <a:lstStyle/>
                    <a:p>
                      <a:pPr algn="r"/>
                      <a:r>
                        <a:rPr lang="en-US" dirty="0"/>
                        <a:t>+30,000</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t>Profit/(loss)</a:t>
                      </a:r>
                    </a:p>
                  </a:txBody>
                  <a:tcPr/>
                </a:tc>
                <a:tc>
                  <a:txBody>
                    <a:bodyPr/>
                    <a:lstStyle/>
                    <a:p>
                      <a:pPr algn="r"/>
                      <a:r>
                        <a:rPr lang="en-US" dirty="0"/>
                        <a:t>40,000</a:t>
                      </a:r>
                    </a:p>
                  </a:txBody>
                  <a:tcPr>
                    <a:lnT w="12700" cap="flat" cmpd="sng" algn="ctr">
                      <a:solidFill>
                        <a:scrgbClr r="0" g="0" b="0"/>
                      </a:solidFill>
                      <a:prstDash val="solid"/>
                      <a:round/>
                      <a:headEnd type="none" w="med" len="med"/>
                      <a:tailEnd type="none" w="med" len="med"/>
                    </a:lnT>
                  </a:tcPr>
                </a:tc>
                <a:tc>
                  <a:txBody>
                    <a:bodyPr/>
                    <a:lstStyle/>
                    <a:p>
                      <a:pPr algn="r"/>
                      <a:r>
                        <a:rPr lang="en-US" dirty="0"/>
                        <a:t>30,000</a:t>
                      </a:r>
                    </a:p>
                  </a:txBody>
                  <a:tcPr>
                    <a:lnT w="12700" cap="flat" cmpd="sng" algn="ctr">
                      <a:solidFill>
                        <a:scrgbClr r="0" g="0" b="0"/>
                      </a:solidFill>
                      <a:prstDash val="solid"/>
                      <a:round/>
                      <a:headEnd type="none" w="med" len="med"/>
                      <a:tailEnd type="none" w="med" len="med"/>
                    </a:lnT>
                  </a:tcPr>
                </a:tc>
                <a:tc>
                  <a:txBody>
                    <a:bodyPr/>
                    <a:lstStyle/>
                    <a:p>
                      <a:pPr algn="r"/>
                      <a:r>
                        <a:rPr lang="en-US" dirty="0"/>
                        <a:t>-10,000</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8" name="TextBox 7"/>
          <p:cNvSpPr txBox="1"/>
          <p:nvPr/>
        </p:nvSpPr>
        <p:spPr>
          <a:xfrm>
            <a:off x="1184032" y="3869718"/>
            <a:ext cx="5085346" cy="923330"/>
          </a:xfrm>
          <a:prstGeom prst="rect">
            <a:avLst/>
          </a:prstGeom>
          <a:noFill/>
        </p:spPr>
        <p:txBody>
          <a:bodyPr wrap="none" rtlCol="0">
            <a:spAutoFit/>
          </a:bodyPr>
          <a:lstStyle/>
          <a:p>
            <a:r>
              <a:rPr lang="en-US" dirty="0"/>
              <a:t>Daily, weekly, monthly, quarterly, annually</a:t>
            </a:r>
          </a:p>
          <a:p>
            <a:r>
              <a:rPr lang="en-US" dirty="0"/>
              <a:t>By product, by product line, by division, by company</a:t>
            </a:r>
          </a:p>
          <a:p>
            <a:r>
              <a:rPr lang="en-US" dirty="0"/>
              <a:t>By location, country, region</a:t>
            </a:r>
          </a:p>
        </p:txBody>
      </p:sp>
      <p:sp>
        <p:nvSpPr>
          <p:cNvPr id="9" name="TextBox 8"/>
          <p:cNvSpPr txBox="1"/>
          <p:nvPr/>
        </p:nvSpPr>
        <p:spPr>
          <a:xfrm>
            <a:off x="1272874" y="4901643"/>
            <a:ext cx="1851326" cy="1200329"/>
          </a:xfrm>
          <a:prstGeom prst="rect">
            <a:avLst/>
          </a:prstGeom>
          <a:noFill/>
        </p:spPr>
        <p:txBody>
          <a:bodyPr wrap="none" rtlCol="0">
            <a:spAutoFit/>
          </a:bodyPr>
          <a:lstStyle/>
          <a:p>
            <a:r>
              <a:rPr lang="en-US" dirty="0"/>
              <a:t>Variance analysis:</a:t>
            </a:r>
          </a:p>
          <a:p>
            <a:pPr marL="285750" indent="-285750">
              <a:buFont typeface="Arial"/>
              <a:buChar char="•"/>
            </a:pPr>
            <a:r>
              <a:rPr lang="en-US" dirty="0"/>
              <a:t>Price</a:t>
            </a:r>
          </a:p>
          <a:p>
            <a:pPr marL="285750" indent="-285750">
              <a:buFont typeface="Arial"/>
              <a:buChar char="•"/>
            </a:pPr>
            <a:r>
              <a:rPr lang="en-US" dirty="0"/>
              <a:t>Quantity</a:t>
            </a:r>
          </a:p>
          <a:p>
            <a:pPr marL="285750" indent="-285750">
              <a:buFont typeface="Arial"/>
              <a:buChar char="•"/>
            </a:pPr>
            <a:r>
              <a:rPr lang="en-US" dirty="0"/>
              <a:t>Efficiency</a:t>
            </a:r>
          </a:p>
        </p:txBody>
      </p:sp>
      <p:sp>
        <p:nvSpPr>
          <p:cNvPr id="10" name="TextBox 9"/>
          <p:cNvSpPr txBox="1"/>
          <p:nvPr/>
        </p:nvSpPr>
        <p:spPr>
          <a:xfrm>
            <a:off x="3111232" y="5475531"/>
            <a:ext cx="2879477" cy="369332"/>
          </a:xfrm>
          <a:prstGeom prst="rect">
            <a:avLst/>
          </a:prstGeom>
          <a:noFill/>
        </p:spPr>
        <p:txBody>
          <a:bodyPr wrap="none" rtlCol="0">
            <a:spAutoFit/>
          </a:bodyPr>
          <a:lstStyle/>
          <a:p>
            <a:r>
              <a:rPr lang="en-US" dirty="0"/>
              <a:t>Materials, </a:t>
            </a:r>
            <a:r>
              <a:rPr lang="en-US" dirty="0" err="1"/>
              <a:t>labour</a:t>
            </a:r>
            <a:r>
              <a:rPr lang="en-US" dirty="0"/>
              <a:t>, overheads</a:t>
            </a:r>
          </a:p>
        </p:txBody>
      </p:sp>
      <p:sp>
        <p:nvSpPr>
          <p:cNvPr id="11" name="TextBox 10"/>
          <p:cNvSpPr txBox="1"/>
          <p:nvPr/>
        </p:nvSpPr>
        <p:spPr>
          <a:xfrm>
            <a:off x="6884599" y="5187002"/>
            <a:ext cx="1939415" cy="769441"/>
          </a:xfrm>
          <a:prstGeom prst="rect">
            <a:avLst/>
          </a:prstGeom>
          <a:noFill/>
        </p:spPr>
        <p:txBody>
          <a:bodyPr wrap="square" rtlCol="0">
            <a:spAutoFit/>
          </a:bodyPr>
          <a:lstStyle/>
          <a:p>
            <a:r>
              <a:rPr lang="en-US" sz="4400" dirty="0">
                <a:solidFill>
                  <a:srgbClr val="3366FF"/>
                </a:solidFill>
              </a:rPr>
              <a:t>Why?</a:t>
            </a:r>
          </a:p>
        </p:txBody>
      </p:sp>
    </p:spTree>
    <p:extLst>
      <p:ext uri="{BB962C8B-B14F-4D97-AF65-F5344CB8AC3E}">
        <p14:creationId xmlns:p14="http://schemas.microsoft.com/office/powerpoint/2010/main" val="4256610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5831" y="5100646"/>
            <a:ext cx="6417369" cy="1255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Product Costing</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62</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7" name="TextBox 6"/>
          <p:cNvSpPr txBox="1"/>
          <p:nvPr/>
        </p:nvSpPr>
        <p:spPr>
          <a:xfrm>
            <a:off x="393911" y="2132619"/>
            <a:ext cx="1976347" cy="1477328"/>
          </a:xfrm>
          <a:prstGeom prst="rect">
            <a:avLst/>
          </a:prstGeom>
          <a:noFill/>
        </p:spPr>
        <p:txBody>
          <a:bodyPr wrap="square" rtlCol="0">
            <a:spAutoFit/>
          </a:bodyPr>
          <a:lstStyle/>
          <a:p>
            <a:r>
              <a:rPr lang="en-US" dirty="0"/>
              <a:t>Job Costing</a:t>
            </a:r>
          </a:p>
          <a:p>
            <a:endParaRPr lang="en-US" dirty="0"/>
          </a:p>
          <a:p>
            <a:r>
              <a:rPr lang="en-US" dirty="0"/>
              <a:t>Process Costing</a:t>
            </a:r>
          </a:p>
          <a:p>
            <a:endParaRPr lang="en-US" dirty="0"/>
          </a:p>
          <a:p>
            <a:r>
              <a:rPr lang="en-US" dirty="0"/>
              <a:t>Standard costing</a:t>
            </a:r>
          </a:p>
        </p:txBody>
      </p:sp>
      <p:sp>
        <p:nvSpPr>
          <p:cNvPr id="8" name="Rectangle 7"/>
          <p:cNvSpPr/>
          <p:nvPr/>
        </p:nvSpPr>
        <p:spPr>
          <a:xfrm>
            <a:off x="4692974" y="1246407"/>
            <a:ext cx="3307495" cy="427882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a:solidFill>
                  <a:srgbClr val="000000"/>
                </a:solidFill>
              </a:rPr>
              <a:t>Bill of Materials</a:t>
            </a:r>
          </a:p>
          <a:p>
            <a:endParaRPr lang="en-US" dirty="0">
              <a:solidFill>
                <a:srgbClr val="000000"/>
              </a:solidFill>
            </a:endParaRPr>
          </a:p>
          <a:p>
            <a:r>
              <a:rPr lang="en-US" dirty="0">
                <a:solidFill>
                  <a:srgbClr val="3366FF"/>
                </a:solidFill>
              </a:rPr>
              <a:t>Materials</a:t>
            </a:r>
          </a:p>
          <a:p>
            <a:r>
              <a:rPr lang="en-US" sz="1600" dirty="0">
                <a:solidFill>
                  <a:srgbClr val="000000"/>
                </a:solidFill>
              </a:rPr>
              <a:t>	RM 1  3Kg @ €10	=	30</a:t>
            </a:r>
          </a:p>
          <a:p>
            <a:r>
              <a:rPr lang="en-US" sz="1600" dirty="0">
                <a:solidFill>
                  <a:srgbClr val="000000"/>
                </a:solidFill>
              </a:rPr>
              <a:t>	RM 2	 pieces @ €20	=	40</a:t>
            </a:r>
            <a:endParaRPr lang="en-US" dirty="0">
              <a:solidFill>
                <a:srgbClr val="000000"/>
              </a:solidFill>
            </a:endParaRPr>
          </a:p>
          <a:p>
            <a:r>
              <a:rPr lang="en-US" dirty="0" err="1">
                <a:solidFill>
                  <a:srgbClr val="3366FF"/>
                </a:solidFill>
              </a:rPr>
              <a:t>Labour</a:t>
            </a:r>
            <a:endParaRPr lang="en-US" dirty="0">
              <a:solidFill>
                <a:srgbClr val="3366FF"/>
              </a:solidFill>
            </a:endParaRPr>
          </a:p>
          <a:p>
            <a:r>
              <a:rPr lang="en-US" dirty="0">
                <a:solidFill>
                  <a:srgbClr val="000000"/>
                </a:solidFill>
              </a:rPr>
              <a:t>	</a:t>
            </a:r>
            <a:r>
              <a:rPr lang="en-US" sz="1600" dirty="0">
                <a:solidFill>
                  <a:srgbClr val="000000"/>
                </a:solidFill>
              </a:rPr>
              <a:t>4 hours @ € 40		=	160</a:t>
            </a:r>
          </a:p>
          <a:p>
            <a:r>
              <a:rPr lang="en-US" sz="1600" dirty="0">
                <a:solidFill>
                  <a:srgbClr val="000000"/>
                </a:solidFill>
              </a:rPr>
              <a:t>	6 hours @ € 30		=	180</a:t>
            </a:r>
          </a:p>
          <a:p>
            <a:r>
              <a:rPr lang="en-US" dirty="0">
                <a:solidFill>
                  <a:srgbClr val="3366FF"/>
                </a:solidFill>
              </a:rPr>
              <a:t>Overhead</a:t>
            </a:r>
          </a:p>
          <a:p>
            <a:r>
              <a:rPr lang="en-US" dirty="0">
                <a:solidFill>
                  <a:srgbClr val="000000"/>
                </a:solidFill>
              </a:rPr>
              <a:t>	</a:t>
            </a:r>
            <a:r>
              <a:rPr lang="en-US" sz="1600" dirty="0">
                <a:solidFill>
                  <a:srgbClr val="000000"/>
                </a:solidFill>
              </a:rPr>
              <a:t>10 hours @ € 10		=	</a:t>
            </a:r>
            <a:r>
              <a:rPr lang="en-US" sz="1600" u="sng" dirty="0">
                <a:solidFill>
                  <a:srgbClr val="000000"/>
                </a:solidFill>
              </a:rPr>
              <a:t>100</a:t>
            </a:r>
          </a:p>
          <a:p>
            <a:r>
              <a:rPr lang="en-US" sz="1600" dirty="0">
                <a:solidFill>
                  <a:srgbClr val="000000"/>
                </a:solidFill>
              </a:rPr>
              <a:t>					        €510</a:t>
            </a:r>
          </a:p>
          <a:p>
            <a:endParaRPr lang="en-US" dirty="0">
              <a:solidFill>
                <a:srgbClr val="000000"/>
              </a:solidFill>
            </a:endParaRPr>
          </a:p>
        </p:txBody>
      </p:sp>
      <p:sp>
        <p:nvSpPr>
          <p:cNvPr id="9" name="TextBox 8"/>
          <p:cNvSpPr txBox="1"/>
          <p:nvPr/>
        </p:nvSpPr>
        <p:spPr>
          <a:xfrm>
            <a:off x="325970" y="5100646"/>
            <a:ext cx="2777022" cy="1200329"/>
          </a:xfrm>
          <a:prstGeom prst="rect">
            <a:avLst/>
          </a:prstGeom>
          <a:noFill/>
        </p:spPr>
        <p:txBody>
          <a:bodyPr wrap="none" rtlCol="0">
            <a:spAutoFit/>
          </a:bodyPr>
          <a:lstStyle/>
          <a:p>
            <a:r>
              <a:rPr lang="en-US" dirty="0"/>
              <a:t>Overhead </a:t>
            </a:r>
            <a:r>
              <a:rPr lang="en-US" dirty="0" err="1"/>
              <a:t>absorbtion</a:t>
            </a:r>
            <a:r>
              <a:rPr lang="en-US" dirty="0"/>
              <a:t> rate =</a:t>
            </a:r>
          </a:p>
          <a:p>
            <a:endParaRPr lang="en-US" dirty="0"/>
          </a:p>
          <a:p>
            <a:r>
              <a:rPr lang="en-US" u="sng" dirty="0"/>
              <a:t>Fixed overheads</a:t>
            </a:r>
          </a:p>
          <a:p>
            <a:r>
              <a:rPr lang="en-US" dirty="0"/>
              <a:t>Plant capacity</a:t>
            </a:r>
          </a:p>
        </p:txBody>
      </p:sp>
      <p:sp>
        <p:nvSpPr>
          <p:cNvPr id="10" name="TextBox 9"/>
          <p:cNvSpPr txBox="1"/>
          <p:nvPr/>
        </p:nvSpPr>
        <p:spPr>
          <a:xfrm>
            <a:off x="2309108" y="5654644"/>
            <a:ext cx="1596020" cy="646331"/>
          </a:xfrm>
          <a:prstGeom prst="rect">
            <a:avLst/>
          </a:prstGeom>
          <a:noFill/>
        </p:spPr>
        <p:txBody>
          <a:bodyPr wrap="square" rtlCol="0">
            <a:spAutoFit/>
          </a:bodyPr>
          <a:lstStyle/>
          <a:p>
            <a:r>
              <a:rPr lang="en-US" u="sng" dirty="0"/>
              <a:t>€1,000,000</a:t>
            </a:r>
          </a:p>
          <a:p>
            <a:r>
              <a:rPr lang="en-US" dirty="0"/>
              <a:t>100,000 hours</a:t>
            </a:r>
          </a:p>
        </p:txBody>
      </p:sp>
      <p:sp>
        <p:nvSpPr>
          <p:cNvPr id="11" name="TextBox 10"/>
          <p:cNvSpPr txBox="1"/>
          <p:nvPr/>
        </p:nvSpPr>
        <p:spPr>
          <a:xfrm>
            <a:off x="3898329" y="5725486"/>
            <a:ext cx="1765808" cy="369332"/>
          </a:xfrm>
          <a:prstGeom prst="rect">
            <a:avLst/>
          </a:prstGeom>
          <a:noFill/>
        </p:spPr>
        <p:txBody>
          <a:bodyPr wrap="square" rtlCol="0">
            <a:spAutoFit/>
          </a:bodyPr>
          <a:lstStyle/>
          <a:p>
            <a:r>
              <a:rPr lang="en-US" dirty="0"/>
              <a:t>= € 10 per hour</a:t>
            </a:r>
          </a:p>
        </p:txBody>
      </p:sp>
    </p:spTree>
    <p:extLst>
      <p:ext uri="{BB962C8B-B14F-4D97-AF65-F5344CB8AC3E}">
        <p14:creationId xmlns:p14="http://schemas.microsoft.com/office/powerpoint/2010/main" val="2753390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 analysis</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63</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7" name="Rectangle 6"/>
          <p:cNvSpPr/>
          <p:nvPr/>
        </p:nvSpPr>
        <p:spPr>
          <a:xfrm>
            <a:off x="3346206" y="1397755"/>
            <a:ext cx="2558936" cy="674476"/>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Total Cost Variance</a:t>
            </a:r>
          </a:p>
        </p:txBody>
      </p:sp>
      <p:sp>
        <p:nvSpPr>
          <p:cNvPr id="8" name="Rectangle 7"/>
          <p:cNvSpPr/>
          <p:nvPr/>
        </p:nvSpPr>
        <p:spPr>
          <a:xfrm>
            <a:off x="1353596" y="2381395"/>
            <a:ext cx="1412072" cy="735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Direct material variance</a:t>
            </a:r>
          </a:p>
        </p:txBody>
      </p:sp>
      <p:sp>
        <p:nvSpPr>
          <p:cNvPr id="9" name="Rectangle 8"/>
          <p:cNvSpPr/>
          <p:nvPr/>
        </p:nvSpPr>
        <p:spPr>
          <a:xfrm>
            <a:off x="3937441" y="2400103"/>
            <a:ext cx="1412072" cy="735308"/>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Direct </a:t>
            </a:r>
            <a:r>
              <a:rPr lang="en-US" dirty="0" err="1"/>
              <a:t>labour</a:t>
            </a:r>
            <a:r>
              <a:rPr lang="en-US" dirty="0"/>
              <a:t> variance</a:t>
            </a:r>
          </a:p>
        </p:txBody>
      </p:sp>
      <p:sp>
        <p:nvSpPr>
          <p:cNvPr id="10" name="Rectangle 9"/>
          <p:cNvSpPr/>
          <p:nvPr/>
        </p:nvSpPr>
        <p:spPr>
          <a:xfrm>
            <a:off x="6620950" y="2391747"/>
            <a:ext cx="1412072" cy="735308"/>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Overhead</a:t>
            </a:r>
          </a:p>
          <a:p>
            <a:pPr algn="ctr"/>
            <a:r>
              <a:rPr lang="en-US" dirty="0">
                <a:solidFill>
                  <a:schemeClr val="tx1"/>
                </a:solidFill>
              </a:rPr>
              <a:t>variance</a:t>
            </a:r>
          </a:p>
        </p:txBody>
      </p:sp>
      <p:sp>
        <p:nvSpPr>
          <p:cNvPr id="11" name="Rectangle 10"/>
          <p:cNvSpPr/>
          <p:nvPr/>
        </p:nvSpPr>
        <p:spPr>
          <a:xfrm>
            <a:off x="509040" y="3728672"/>
            <a:ext cx="1159394" cy="5765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Price</a:t>
            </a:r>
          </a:p>
        </p:txBody>
      </p:sp>
      <p:sp>
        <p:nvSpPr>
          <p:cNvPr id="12" name="Rectangle 11"/>
          <p:cNvSpPr/>
          <p:nvPr/>
        </p:nvSpPr>
        <p:spPr>
          <a:xfrm>
            <a:off x="2186810" y="3728672"/>
            <a:ext cx="1159395" cy="5765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Usage</a:t>
            </a:r>
          </a:p>
        </p:txBody>
      </p:sp>
      <p:sp>
        <p:nvSpPr>
          <p:cNvPr id="13" name="Rectangle 12"/>
          <p:cNvSpPr/>
          <p:nvPr/>
        </p:nvSpPr>
        <p:spPr>
          <a:xfrm>
            <a:off x="3447084" y="3728672"/>
            <a:ext cx="1159395" cy="576548"/>
          </a:xfrm>
          <a:prstGeom prst="rect">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Rate</a:t>
            </a:r>
          </a:p>
        </p:txBody>
      </p:sp>
      <p:sp>
        <p:nvSpPr>
          <p:cNvPr id="14" name="Rectangle 13"/>
          <p:cNvSpPr/>
          <p:nvPr/>
        </p:nvSpPr>
        <p:spPr>
          <a:xfrm>
            <a:off x="4860405" y="3726306"/>
            <a:ext cx="1159395" cy="576548"/>
          </a:xfrm>
          <a:prstGeom prst="rect">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Efficiency</a:t>
            </a:r>
          </a:p>
        </p:txBody>
      </p:sp>
      <p:sp>
        <p:nvSpPr>
          <p:cNvPr id="15" name="Rectangle 14"/>
          <p:cNvSpPr/>
          <p:nvPr/>
        </p:nvSpPr>
        <p:spPr>
          <a:xfrm>
            <a:off x="1317291" y="5239026"/>
            <a:ext cx="1148676" cy="5765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Mix</a:t>
            </a:r>
          </a:p>
        </p:txBody>
      </p:sp>
      <p:sp>
        <p:nvSpPr>
          <p:cNvPr id="16" name="Rectangle 15"/>
          <p:cNvSpPr/>
          <p:nvPr/>
        </p:nvSpPr>
        <p:spPr>
          <a:xfrm>
            <a:off x="2927632" y="5239026"/>
            <a:ext cx="1148676" cy="5765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Yield</a:t>
            </a:r>
          </a:p>
        </p:txBody>
      </p:sp>
      <p:sp>
        <p:nvSpPr>
          <p:cNvPr id="17" name="Rectangle 16"/>
          <p:cNvSpPr/>
          <p:nvPr/>
        </p:nvSpPr>
        <p:spPr>
          <a:xfrm>
            <a:off x="7965927" y="4638393"/>
            <a:ext cx="1058270" cy="576548"/>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Efficiency</a:t>
            </a:r>
          </a:p>
        </p:txBody>
      </p:sp>
      <p:sp>
        <p:nvSpPr>
          <p:cNvPr id="18" name="Rectangle 17"/>
          <p:cNvSpPr/>
          <p:nvPr/>
        </p:nvSpPr>
        <p:spPr>
          <a:xfrm>
            <a:off x="6801894" y="4638393"/>
            <a:ext cx="1058270" cy="576548"/>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Cost</a:t>
            </a:r>
          </a:p>
        </p:txBody>
      </p:sp>
      <p:sp>
        <p:nvSpPr>
          <p:cNvPr id="19" name="Rectangle 18"/>
          <p:cNvSpPr/>
          <p:nvPr/>
        </p:nvSpPr>
        <p:spPr>
          <a:xfrm>
            <a:off x="5629520" y="4638393"/>
            <a:ext cx="1058270" cy="576548"/>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Volume</a:t>
            </a:r>
          </a:p>
        </p:txBody>
      </p:sp>
      <p:cxnSp>
        <p:nvCxnSpPr>
          <p:cNvPr id="21" name="Straight Connector 20"/>
          <p:cNvCxnSpPr/>
          <p:nvPr/>
        </p:nvCxnSpPr>
        <p:spPr>
          <a:xfrm flipV="1">
            <a:off x="2059632" y="2180856"/>
            <a:ext cx="5259156" cy="8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7" idx="2"/>
          </p:cNvCxnSpPr>
          <p:nvPr/>
        </p:nvCxnSpPr>
        <p:spPr>
          <a:xfrm>
            <a:off x="4625674" y="2072231"/>
            <a:ext cx="3248" cy="3091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8" idx="0"/>
          </p:cNvCxnSpPr>
          <p:nvPr/>
        </p:nvCxnSpPr>
        <p:spPr>
          <a:xfrm>
            <a:off x="2059632" y="2189212"/>
            <a:ext cx="0" cy="192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318788" y="2180856"/>
            <a:ext cx="0" cy="200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0" idx="2"/>
            <a:endCxn id="18" idx="0"/>
          </p:cNvCxnSpPr>
          <p:nvPr/>
        </p:nvCxnSpPr>
        <p:spPr>
          <a:xfrm>
            <a:off x="7326986" y="3127055"/>
            <a:ext cx="4043" cy="1511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158655" y="4453627"/>
            <a:ext cx="2304831" cy="33423"/>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9" idx="0"/>
          </p:cNvCxnSpPr>
          <p:nvPr/>
        </p:nvCxnSpPr>
        <p:spPr>
          <a:xfrm>
            <a:off x="6158655" y="4453627"/>
            <a:ext cx="0" cy="184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463486" y="4453627"/>
            <a:ext cx="4408" cy="184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013783" y="3551203"/>
            <a:ext cx="1425618" cy="8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9" idx="2"/>
          </p:cNvCxnSpPr>
          <p:nvPr/>
        </p:nvCxnSpPr>
        <p:spPr>
          <a:xfrm>
            <a:off x="4643477" y="3135411"/>
            <a:ext cx="0" cy="41579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13" idx="0"/>
          </p:cNvCxnSpPr>
          <p:nvPr/>
        </p:nvCxnSpPr>
        <p:spPr>
          <a:xfrm>
            <a:off x="4026782" y="3559559"/>
            <a:ext cx="0" cy="169113"/>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418371" y="3551203"/>
            <a:ext cx="702" cy="175103"/>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073020" y="3551203"/>
            <a:ext cx="16926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8" idx="2"/>
          </p:cNvCxnSpPr>
          <p:nvPr/>
        </p:nvCxnSpPr>
        <p:spPr>
          <a:xfrm>
            <a:off x="2059632" y="3116703"/>
            <a:ext cx="0" cy="434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a:endCxn id="11" idx="0"/>
          </p:cNvCxnSpPr>
          <p:nvPr/>
        </p:nvCxnSpPr>
        <p:spPr>
          <a:xfrm>
            <a:off x="1088737" y="3551203"/>
            <a:ext cx="0" cy="177469"/>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endCxn id="12" idx="0"/>
          </p:cNvCxnSpPr>
          <p:nvPr/>
        </p:nvCxnSpPr>
        <p:spPr>
          <a:xfrm>
            <a:off x="2765668" y="3551203"/>
            <a:ext cx="840" cy="177469"/>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891629" y="5038531"/>
            <a:ext cx="16103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12" idx="2"/>
          </p:cNvCxnSpPr>
          <p:nvPr/>
        </p:nvCxnSpPr>
        <p:spPr>
          <a:xfrm>
            <a:off x="2766508" y="4305220"/>
            <a:ext cx="0" cy="733311"/>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endCxn id="15" idx="0"/>
          </p:cNvCxnSpPr>
          <p:nvPr/>
        </p:nvCxnSpPr>
        <p:spPr>
          <a:xfrm>
            <a:off x="1891629" y="5038531"/>
            <a:ext cx="0" cy="200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16" idx="0"/>
          </p:cNvCxnSpPr>
          <p:nvPr/>
        </p:nvCxnSpPr>
        <p:spPr>
          <a:xfrm>
            <a:off x="3501970" y="5038531"/>
            <a:ext cx="0" cy="20049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03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40" y="274638"/>
            <a:ext cx="6689160" cy="1143000"/>
          </a:xfrm>
        </p:spPr>
        <p:txBody>
          <a:bodyPr/>
          <a:lstStyle/>
          <a:p>
            <a:r>
              <a:rPr lang="en-US" dirty="0"/>
              <a:t>Fixed and Variable Costs</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64</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cxnSp>
        <p:nvCxnSpPr>
          <p:cNvPr id="8" name="Straight Connector 7"/>
          <p:cNvCxnSpPr/>
          <p:nvPr/>
        </p:nvCxnSpPr>
        <p:spPr>
          <a:xfrm flipH="1">
            <a:off x="1600758" y="2354905"/>
            <a:ext cx="33074" cy="2526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00758" y="4881798"/>
            <a:ext cx="51925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00758" y="4207078"/>
            <a:ext cx="5192542" cy="264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633832" y="2626116"/>
            <a:ext cx="5159468" cy="1580962"/>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00379" y="3717575"/>
            <a:ext cx="597076" cy="369332"/>
          </a:xfrm>
          <a:prstGeom prst="rect">
            <a:avLst/>
          </a:prstGeom>
          <a:noFill/>
        </p:spPr>
        <p:txBody>
          <a:bodyPr wrap="none" rtlCol="0">
            <a:spAutoFit/>
          </a:bodyPr>
          <a:lstStyle/>
          <a:p>
            <a:r>
              <a:rPr lang="en-US" dirty="0"/>
              <a:t>Cost</a:t>
            </a:r>
          </a:p>
        </p:txBody>
      </p:sp>
      <p:sp>
        <p:nvSpPr>
          <p:cNvPr id="20" name="TextBox 19"/>
          <p:cNvSpPr txBox="1"/>
          <p:nvPr/>
        </p:nvSpPr>
        <p:spPr>
          <a:xfrm>
            <a:off x="4518103" y="5014353"/>
            <a:ext cx="1005403" cy="369332"/>
          </a:xfrm>
          <a:prstGeom prst="rect">
            <a:avLst/>
          </a:prstGeom>
          <a:noFill/>
        </p:spPr>
        <p:txBody>
          <a:bodyPr wrap="none" rtlCol="0">
            <a:spAutoFit/>
          </a:bodyPr>
          <a:lstStyle/>
          <a:p>
            <a:r>
              <a:rPr lang="en-US" dirty="0"/>
              <a:t>Quantity</a:t>
            </a:r>
          </a:p>
        </p:txBody>
      </p:sp>
      <p:sp>
        <p:nvSpPr>
          <p:cNvPr id="21" name="Right Brace 20"/>
          <p:cNvSpPr/>
          <p:nvPr/>
        </p:nvSpPr>
        <p:spPr>
          <a:xfrm>
            <a:off x="6905752" y="2672421"/>
            <a:ext cx="349957" cy="1414486"/>
          </a:xfrm>
          <a:prstGeom prst="rightBrace">
            <a:avLst>
              <a:gd name="adj1" fmla="val 8333"/>
              <a:gd name="adj2" fmla="val 4953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a:off x="6899130" y="4253383"/>
            <a:ext cx="356579" cy="60857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7435188" y="3228329"/>
            <a:ext cx="1428596" cy="369332"/>
          </a:xfrm>
          <a:prstGeom prst="rect">
            <a:avLst/>
          </a:prstGeom>
          <a:noFill/>
        </p:spPr>
        <p:txBody>
          <a:bodyPr wrap="none" rtlCol="0">
            <a:spAutoFit/>
          </a:bodyPr>
          <a:lstStyle/>
          <a:p>
            <a:r>
              <a:rPr lang="en-US" dirty="0"/>
              <a:t>Variable Cost</a:t>
            </a:r>
          </a:p>
        </p:txBody>
      </p:sp>
      <p:sp>
        <p:nvSpPr>
          <p:cNvPr id="24" name="TextBox 23"/>
          <p:cNvSpPr txBox="1"/>
          <p:nvPr/>
        </p:nvSpPr>
        <p:spPr>
          <a:xfrm>
            <a:off x="7576252" y="4380092"/>
            <a:ext cx="1146468" cy="369332"/>
          </a:xfrm>
          <a:prstGeom prst="rect">
            <a:avLst/>
          </a:prstGeom>
          <a:noFill/>
        </p:spPr>
        <p:txBody>
          <a:bodyPr wrap="none" rtlCol="0">
            <a:spAutoFit/>
          </a:bodyPr>
          <a:lstStyle/>
          <a:p>
            <a:r>
              <a:rPr lang="en-US" dirty="0"/>
              <a:t>Fixed Cost</a:t>
            </a:r>
          </a:p>
        </p:txBody>
      </p:sp>
      <p:sp>
        <p:nvSpPr>
          <p:cNvPr id="25" name="TextBox 24"/>
          <p:cNvSpPr txBox="1"/>
          <p:nvPr/>
        </p:nvSpPr>
        <p:spPr>
          <a:xfrm>
            <a:off x="7825366" y="3949097"/>
            <a:ext cx="648240" cy="369332"/>
          </a:xfrm>
          <a:prstGeom prst="rect">
            <a:avLst/>
          </a:prstGeom>
          <a:noFill/>
        </p:spPr>
        <p:txBody>
          <a:bodyPr wrap="square" rtlCol="0">
            <a:spAutoFit/>
          </a:bodyPr>
          <a:lstStyle/>
          <a:p>
            <a:pPr algn="ctr"/>
            <a:r>
              <a:rPr lang="en-US" dirty="0"/>
              <a:t>+</a:t>
            </a:r>
          </a:p>
        </p:txBody>
      </p:sp>
      <p:sp>
        <p:nvSpPr>
          <p:cNvPr id="26" name="TextBox 25"/>
          <p:cNvSpPr txBox="1"/>
          <p:nvPr/>
        </p:nvSpPr>
        <p:spPr>
          <a:xfrm>
            <a:off x="7825366" y="5014353"/>
            <a:ext cx="648240" cy="369332"/>
          </a:xfrm>
          <a:prstGeom prst="rect">
            <a:avLst/>
          </a:prstGeom>
          <a:noFill/>
        </p:spPr>
        <p:txBody>
          <a:bodyPr wrap="square" rtlCol="0">
            <a:spAutoFit/>
          </a:bodyPr>
          <a:lstStyle/>
          <a:p>
            <a:pPr algn="ctr"/>
            <a:r>
              <a:rPr lang="en-US" dirty="0"/>
              <a:t>=</a:t>
            </a:r>
          </a:p>
        </p:txBody>
      </p:sp>
      <p:sp>
        <p:nvSpPr>
          <p:cNvPr id="27" name="TextBox 26"/>
          <p:cNvSpPr txBox="1"/>
          <p:nvPr/>
        </p:nvSpPr>
        <p:spPr>
          <a:xfrm>
            <a:off x="7587317" y="5471808"/>
            <a:ext cx="1124339" cy="369332"/>
          </a:xfrm>
          <a:prstGeom prst="rect">
            <a:avLst/>
          </a:prstGeom>
          <a:noFill/>
        </p:spPr>
        <p:txBody>
          <a:bodyPr wrap="none" rtlCol="0">
            <a:spAutoFit/>
          </a:bodyPr>
          <a:lstStyle/>
          <a:p>
            <a:r>
              <a:rPr lang="en-US" dirty="0"/>
              <a:t>Total Cost</a:t>
            </a:r>
          </a:p>
        </p:txBody>
      </p:sp>
    </p:spTree>
    <p:extLst>
      <p:ext uri="{BB962C8B-B14F-4D97-AF65-F5344CB8AC3E}">
        <p14:creationId xmlns:p14="http://schemas.microsoft.com/office/powerpoint/2010/main" val="3030821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ight Triangle 33"/>
          <p:cNvSpPr/>
          <p:nvPr/>
        </p:nvSpPr>
        <p:spPr>
          <a:xfrm rot="8864925">
            <a:off x="3692554" y="2504448"/>
            <a:ext cx="3605825" cy="995028"/>
          </a:xfrm>
          <a:prstGeom prst="rtTriangl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Triangle 34"/>
          <p:cNvSpPr/>
          <p:nvPr/>
        </p:nvSpPr>
        <p:spPr>
          <a:xfrm rot="13610472">
            <a:off x="6144035" y="1505523"/>
            <a:ext cx="1278705" cy="1192651"/>
          </a:xfrm>
          <a:prstGeom prst="rtTriangle">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97640" y="274638"/>
            <a:ext cx="6689160" cy="1143000"/>
          </a:xfrm>
        </p:spPr>
        <p:txBody>
          <a:bodyPr/>
          <a:lstStyle/>
          <a:p>
            <a:r>
              <a:rPr lang="en-US" dirty="0"/>
              <a:t>Break-even analysis</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65</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cxnSp>
        <p:nvCxnSpPr>
          <p:cNvPr id="10" name="Straight Connector 9"/>
          <p:cNvCxnSpPr/>
          <p:nvPr/>
        </p:nvCxnSpPr>
        <p:spPr>
          <a:xfrm>
            <a:off x="1600758" y="4881798"/>
            <a:ext cx="51925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633832" y="2626116"/>
            <a:ext cx="5159468" cy="1580962"/>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15947" y="3077859"/>
            <a:ext cx="1001371" cy="646331"/>
          </a:xfrm>
          <a:prstGeom prst="rect">
            <a:avLst/>
          </a:prstGeom>
          <a:noFill/>
        </p:spPr>
        <p:txBody>
          <a:bodyPr wrap="none" rtlCol="0">
            <a:spAutoFit/>
          </a:bodyPr>
          <a:lstStyle/>
          <a:p>
            <a:r>
              <a:rPr lang="en-US" dirty="0"/>
              <a:t>Cost/</a:t>
            </a:r>
          </a:p>
          <a:p>
            <a:r>
              <a:rPr lang="en-US" dirty="0"/>
              <a:t>Revenue</a:t>
            </a:r>
          </a:p>
        </p:txBody>
      </p:sp>
      <p:sp>
        <p:nvSpPr>
          <p:cNvPr id="20" name="TextBox 19"/>
          <p:cNvSpPr txBox="1"/>
          <p:nvPr/>
        </p:nvSpPr>
        <p:spPr>
          <a:xfrm>
            <a:off x="4518103" y="5014353"/>
            <a:ext cx="1005403" cy="369332"/>
          </a:xfrm>
          <a:prstGeom prst="rect">
            <a:avLst/>
          </a:prstGeom>
          <a:noFill/>
        </p:spPr>
        <p:txBody>
          <a:bodyPr wrap="none" rtlCol="0">
            <a:spAutoFit/>
          </a:bodyPr>
          <a:lstStyle/>
          <a:p>
            <a:r>
              <a:rPr lang="en-US" dirty="0"/>
              <a:t>Quantity</a:t>
            </a:r>
          </a:p>
        </p:txBody>
      </p:sp>
      <p:sp>
        <p:nvSpPr>
          <p:cNvPr id="21" name="Right Brace 20"/>
          <p:cNvSpPr/>
          <p:nvPr/>
        </p:nvSpPr>
        <p:spPr>
          <a:xfrm>
            <a:off x="6905752" y="2672421"/>
            <a:ext cx="349957" cy="1414486"/>
          </a:xfrm>
          <a:prstGeom prst="rightBrace">
            <a:avLst>
              <a:gd name="adj1" fmla="val 8333"/>
              <a:gd name="adj2" fmla="val 4953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a:off x="6899130" y="4253383"/>
            <a:ext cx="356579" cy="60857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7435188" y="3228329"/>
            <a:ext cx="1428596" cy="369332"/>
          </a:xfrm>
          <a:prstGeom prst="rect">
            <a:avLst/>
          </a:prstGeom>
          <a:noFill/>
        </p:spPr>
        <p:txBody>
          <a:bodyPr wrap="none" rtlCol="0">
            <a:spAutoFit/>
          </a:bodyPr>
          <a:lstStyle/>
          <a:p>
            <a:r>
              <a:rPr lang="en-US" dirty="0"/>
              <a:t>Variable Cost</a:t>
            </a:r>
          </a:p>
        </p:txBody>
      </p:sp>
      <p:sp>
        <p:nvSpPr>
          <p:cNvPr id="24" name="TextBox 23"/>
          <p:cNvSpPr txBox="1"/>
          <p:nvPr/>
        </p:nvSpPr>
        <p:spPr>
          <a:xfrm>
            <a:off x="7576252" y="4380092"/>
            <a:ext cx="1146468" cy="369332"/>
          </a:xfrm>
          <a:prstGeom prst="rect">
            <a:avLst/>
          </a:prstGeom>
          <a:noFill/>
        </p:spPr>
        <p:txBody>
          <a:bodyPr wrap="none" rtlCol="0">
            <a:spAutoFit/>
          </a:bodyPr>
          <a:lstStyle/>
          <a:p>
            <a:r>
              <a:rPr lang="en-US" dirty="0"/>
              <a:t>Fixed Cost</a:t>
            </a:r>
          </a:p>
        </p:txBody>
      </p:sp>
      <p:sp>
        <p:nvSpPr>
          <p:cNvPr id="25" name="TextBox 24"/>
          <p:cNvSpPr txBox="1"/>
          <p:nvPr/>
        </p:nvSpPr>
        <p:spPr>
          <a:xfrm>
            <a:off x="7825366" y="3949097"/>
            <a:ext cx="648240" cy="369332"/>
          </a:xfrm>
          <a:prstGeom prst="rect">
            <a:avLst/>
          </a:prstGeom>
          <a:noFill/>
        </p:spPr>
        <p:txBody>
          <a:bodyPr wrap="square" rtlCol="0">
            <a:spAutoFit/>
          </a:bodyPr>
          <a:lstStyle/>
          <a:p>
            <a:pPr algn="ctr"/>
            <a:r>
              <a:rPr lang="en-US" dirty="0"/>
              <a:t>+</a:t>
            </a:r>
          </a:p>
        </p:txBody>
      </p:sp>
      <p:sp>
        <p:nvSpPr>
          <p:cNvPr id="26" name="TextBox 25"/>
          <p:cNvSpPr txBox="1"/>
          <p:nvPr/>
        </p:nvSpPr>
        <p:spPr>
          <a:xfrm>
            <a:off x="7825366" y="5014353"/>
            <a:ext cx="648240" cy="369332"/>
          </a:xfrm>
          <a:prstGeom prst="rect">
            <a:avLst/>
          </a:prstGeom>
          <a:noFill/>
        </p:spPr>
        <p:txBody>
          <a:bodyPr wrap="square" rtlCol="0">
            <a:spAutoFit/>
          </a:bodyPr>
          <a:lstStyle/>
          <a:p>
            <a:pPr algn="ctr"/>
            <a:r>
              <a:rPr lang="en-US" dirty="0"/>
              <a:t>=</a:t>
            </a:r>
          </a:p>
        </p:txBody>
      </p:sp>
      <p:sp>
        <p:nvSpPr>
          <p:cNvPr id="27" name="TextBox 26"/>
          <p:cNvSpPr txBox="1"/>
          <p:nvPr/>
        </p:nvSpPr>
        <p:spPr>
          <a:xfrm>
            <a:off x="7587317" y="5471808"/>
            <a:ext cx="1124339" cy="369332"/>
          </a:xfrm>
          <a:prstGeom prst="rect">
            <a:avLst/>
          </a:prstGeom>
          <a:noFill/>
        </p:spPr>
        <p:txBody>
          <a:bodyPr wrap="none" rtlCol="0">
            <a:spAutoFit/>
          </a:bodyPr>
          <a:lstStyle/>
          <a:p>
            <a:r>
              <a:rPr lang="en-US" dirty="0"/>
              <a:t>Total Cost</a:t>
            </a:r>
          </a:p>
        </p:txBody>
      </p:sp>
      <p:cxnSp>
        <p:nvCxnSpPr>
          <p:cNvPr id="7" name="Straight Connector 6"/>
          <p:cNvCxnSpPr/>
          <p:nvPr/>
        </p:nvCxnSpPr>
        <p:spPr>
          <a:xfrm flipV="1">
            <a:off x="1600758" y="1554502"/>
            <a:ext cx="5192542" cy="33074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Right Brace 27"/>
          <p:cNvSpPr/>
          <p:nvPr/>
        </p:nvSpPr>
        <p:spPr>
          <a:xfrm>
            <a:off x="6907600" y="1673828"/>
            <a:ext cx="436519" cy="8332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7758957" y="1919350"/>
            <a:ext cx="710451" cy="369332"/>
          </a:xfrm>
          <a:prstGeom prst="rect">
            <a:avLst/>
          </a:prstGeom>
          <a:noFill/>
        </p:spPr>
        <p:txBody>
          <a:bodyPr wrap="none" rtlCol="0">
            <a:spAutoFit/>
          </a:bodyPr>
          <a:lstStyle/>
          <a:p>
            <a:r>
              <a:rPr lang="en-US" dirty="0"/>
              <a:t>Profit</a:t>
            </a:r>
          </a:p>
        </p:txBody>
      </p:sp>
      <p:sp>
        <p:nvSpPr>
          <p:cNvPr id="9" name="TextBox 8"/>
          <p:cNvSpPr txBox="1"/>
          <p:nvPr/>
        </p:nvSpPr>
        <p:spPr>
          <a:xfrm rot="19571155">
            <a:off x="5675651" y="1633879"/>
            <a:ext cx="659405" cy="369332"/>
          </a:xfrm>
          <a:prstGeom prst="rect">
            <a:avLst/>
          </a:prstGeom>
          <a:noFill/>
        </p:spPr>
        <p:txBody>
          <a:bodyPr wrap="none" rtlCol="0">
            <a:spAutoFit/>
          </a:bodyPr>
          <a:lstStyle/>
          <a:p>
            <a:r>
              <a:rPr lang="en-US" dirty="0"/>
              <a:t>Sales</a:t>
            </a:r>
          </a:p>
        </p:txBody>
      </p:sp>
      <p:sp>
        <p:nvSpPr>
          <p:cNvPr id="32" name="Isosceles Triangle 31"/>
          <p:cNvSpPr/>
          <p:nvPr/>
        </p:nvSpPr>
        <p:spPr>
          <a:xfrm rot="3952454">
            <a:off x="2199130" y="3081775"/>
            <a:ext cx="535650" cy="2102707"/>
          </a:xfrm>
          <a:prstGeom prst="triangle">
            <a:avLst>
              <a:gd name="adj" fmla="val 44586"/>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Triangle 32"/>
          <p:cNvSpPr/>
          <p:nvPr/>
        </p:nvSpPr>
        <p:spPr>
          <a:xfrm rot="2953661">
            <a:off x="1194286" y="4095357"/>
            <a:ext cx="803568" cy="67255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535945" y="1554502"/>
            <a:ext cx="0" cy="3917306"/>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655587" y="5535300"/>
            <a:ext cx="1793730" cy="369332"/>
          </a:xfrm>
          <a:prstGeom prst="rect">
            <a:avLst/>
          </a:prstGeom>
          <a:noFill/>
        </p:spPr>
        <p:txBody>
          <a:bodyPr wrap="none" rtlCol="0">
            <a:spAutoFit/>
          </a:bodyPr>
          <a:lstStyle/>
          <a:p>
            <a:r>
              <a:rPr lang="en-US" dirty="0"/>
              <a:t>Break-even point</a:t>
            </a:r>
          </a:p>
        </p:txBody>
      </p:sp>
      <p:sp>
        <p:nvSpPr>
          <p:cNvPr id="30" name="TextBox 29"/>
          <p:cNvSpPr txBox="1"/>
          <p:nvPr/>
        </p:nvSpPr>
        <p:spPr>
          <a:xfrm>
            <a:off x="495014" y="4384812"/>
            <a:ext cx="584002" cy="369332"/>
          </a:xfrm>
          <a:prstGeom prst="rect">
            <a:avLst/>
          </a:prstGeom>
          <a:noFill/>
        </p:spPr>
        <p:txBody>
          <a:bodyPr wrap="none" rtlCol="0">
            <a:spAutoFit/>
          </a:bodyPr>
          <a:lstStyle/>
          <a:p>
            <a:r>
              <a:rPr lang="en-US" dirty="0"/>
              <a:t>Loss</a:t>
            </a:r>
          </a:p>
        </p:txBody>
      </p:sp>
      <p:sp>
        <p:nvSpPr>
          <p:cNvPr id="15" name="Left Brace 14"/>
          <p:cNvSpPr/>
          <p:nvPr/>
        </p:nvSpPr>
        <p:spPr>
          <a:xfrm>
            <a:off x="1161358" y="4318429"/>
            <a:ext cx="236607" cy="54352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1600758" y="4207078"/>
            <a:ext cx="5192542" cy="264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600758" y="2354905"/>
            <a:ext cx="33074" cy="2526893"/>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346074" y="1768322"/>
            <a:ext cx="509367" cy="461665"/>
          </a:xfrm>
          <a:prstGeom prst="rect">
            <a:avLst/>
          </a:prstGeom>
          <a:noFill/>
        </p:spPr>
        <p:txBody>
          <a:bodyPr wrap="square" rtlCol="0">
            <a:spAutoFit/>
          </a:bodyPr>
          <a:lstStyle/>
          <a:p>
            <a:r>
              <a:rPr lang="en-US" sz="2400" b="1" dirty="0"/>
              <a:t>€</a:t>
            </a:r>
          </a:p>
        </p:txBody>
      </p:sp>
    </p:spTree>
    <p:extLst>
      <p:ext uri="{BB962C8B-B14F-4D97-AF65-F5344CB8AC3E}">
        <p14:creationId xmlns:p14="http://schemas.microsoft.com/office/powerpoint/2010/main" val="2844489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&amp; control</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66</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1562849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0" y="274638"/>
            <a:ext cx="6556159" cy="1143000"/>
          </a:xfrm>
        </p:spPr>
        <p:txBody>
          <a:bodyPr/>
          <a:lstStyle/>
          <a:p>
            <a:r>
              <a:rPr lang="en-US" dirty="0"/>
              <a:t>Internal Audit </a:t>
            </a:r>
            <a:r>
              <a:rPr lang="en-US" dirty="0" err="1"/>
              <a:t>vs</a:t>
            </a:r>
            <a:r>
              <a:rPr lang="en-US" dirty="0"/>
              <a:t> External</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67</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4032958018"/>
              </p:ext>
            </p:extLst>
          </p:nvPr>
        </p:nvGraphicFramePr>
        <p:xfrm>
          <a:off x="457200" y="1352550"/>
          <a:ext cx="8229600" cy="5003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sz="1400" dirty="0"/>
                    </a:p>
                  </a:txBody>
                  <a:tcPr/>
                </a:tc>
                <a:tc>
                  <a:txBody>
                    <a:bodyPr/>
                    <a:lstStyle/>
                    <a:p>
                      <a:r>
                        <a:rPr lang="en-US" sz="1400" dirty="0"/>
                        <a:t>External Audit</a:t>
                      </a:r>
                    </a:p>
                  </a:txBody>
                  <a:tcPr/>
                </a:tc>
                <a:tc>
                  <a:txBody>
                    <a:bodyPr/>
                    <a:lstStyle/>
                    <a:p>
                      <a:r>
                        <a:rPr lang="en-US" sz="1400" dirty="0"/>
                        <a:t>Internal Audit</a:t>
                      </a:r>
                    </a:p>
                  </a:txBody>
                  <a:tcPr/>
                </a:tc>
                <a:extLst>
                  <a:ext uri="{0D108BD9-81ED-4DB2-BD59-A6C34878D82A}">
                    <a16:rowId xmlns:a16="http://schemas.microsoft.com/office/drawing/2014/main" val="10000"/>
                  </a:ext>
                </a:extLst>
              </a:tr>
              <a:tr h="370840">
                <a:tc>
                  <a:txBody>
                    <a:bodyPr/>
                    <a:lstStyle/>
                    <a:p>
                      <a:r>
                        <a:rPr lang="en-US" sz="1400" dirty="0"/>
                        <a:t>Reports to</a:t>
                      </a:r>
                    </a:p>
                  </a:txBody>
                  <a:tcPr/>
                </a:tc>
                <a:tc>
                  <a:txBody>
                    <a:bodyPr/>
                    <a:lstStyle/>
                    <a:p>
                      <a:r>
                        <a:rPr lang="en-US" sz="1400" kern="1200" dirty="0">
                          <a:solidFill>
                            <a:schemeClr val="dk1"/>
                          </a:solidFill>
                          <a:latin typeface="+mn-lt"/>
                          <a:ea typeface="+mn-ea"/>
                          <a:cs typeface="+mn-cs"/>
                        </a:rPr>
                        <a:t>shareholders or members who are outside the </a:t>
                      </a:r>
                      <a:r>
                        <a:rPr lang="en-US" sz="1400" kern="1200" dirty="0" err="1">
                          <a:solidFill>
                            <a:schemeClr val="dk1"/>
                          </a:solidFill>
                          <a:latin typeface="+mn-lt"/>
                          <a:ea typeface="+mn-ea"/>
                          <a:cs typeface="+mn-cs"/>
                        </a:rPr>
                        <a:t>organisations</a:t>
                      </a:r>
                      <a:r>
                        <a:rPr lang="en-US" sz="1400" kern="1200" dirty="0">
                          <a:solidFill>
                            <a:schemeClr val="dk1"/>
                          </a:solidFill>
                          <a:latin typeface="+mn-lt"/>
                          <a:ea typeface="+mn-ea"/>
                          <a:cs typeface="+mn-cs"/>
                        </a:rPr>
                        <a:t> governance structure.</a:t>
                      </a:r>
                      <a:endParaRPr lang="en-US" sz="1400" dirty="0"/>
                    </a:p>
                  </a:txBody>
                  <a:tcPr/>
                </a:tc>
                <a:tc>
                  <a:txBody>
                    <a:bodyPr/>
                    <a:lstStyle/>
                    <a:p>
                      <a:r>
                        <a:rPr lang="en-US" sz="1400" kern="1200" dirty="0">
                          <a:solidFill>
                            <a:schemeClr val="dk1"/>
                          </a:solidFill>
                          <a:latin typeface="+mn-lt"/>
                          <a:ea typeface="+mn-ea"/>
                          <a:cs typeface="+mn-cs"/>
                        </a:rPr>
                        <a:t>The board and senior management who are within the </a:t>
                      </a:r>
                      <a:r>
                        <a:rPr lang="en-US" sz="1400" kern="1200" dirty="0" err="1">
                          <a:solidFill>
                            <a:schemeClr val="dk1"/>
                          </a:solidFill>
                          <a:latin typeface="+mn-lt"/>
                          <a:ea typeface="+mn-ea"/>
                          <a:cs typeface="+mn-cs"/>
                        </a:rPr>
                        <a:t>organisations</a:t>
                      </a:r>
                      <a:r>
                        <a:rPr lang="en-US" sz="1400" kern="1200" dirty="0">
                          <a:solidFill>
                            <a:schemeClr val="dk1"/>
                          </a:solidFill>
                          <a:latin typeface="+mn-lt"/>
                          <a:ea typeface="+mn-ea"/>
                          <a:cs typeface="+mn-cs"/>
                        </a:rPr>
                        <a:t> governance structure.</a:t>
                      </a:r>
                      <a:endParaRPr lang="en-US" sz="1400" dirty="0"/>
                    </a:p>
                  </a:txBody>
                  <a:tcPr/>
                </a:tc>
                <a:extLst>
                  <a:ext uri="{0D108BD9-81ED-4DB2-BD59-A6C34878D82A}">
                    <a16:rowId xmlns:a16="http://schemas.microsoft.com/office/drawing/2014/main" val="10001"/>
                  </a:ext>
                </a:extLst>
              </a:tr>
              <a:tr h="370840">
                <a:tc>
                  <a:txBody>
                    <a:bodyPr/>
                    <a:lstStyle/>
                    <a:p>
                      <a:r>
                        <a:rPr lang="en-US" sz="1400" dirty="0"/>
                        <a:t>Objectives</a:t>
                      </a:r>
                    </a:p>
                  </a:txBody>
                  <a:tcPr/>
                </a:tc>
                <a:tc>
                  <a:txBody>
                    <a:bodyPr/>
                    <a:lstStyle/>
                    <a:p>
                      <a:r>
                        <a:rPr lang="en-US" sz="1400" kern="1200" dirty="0">
                          <a:solidFill>
                            <a:schemeClr val="dk1"/>
                          </a:solidFill>
                          <a:latin typeface="+mn-lt"/>
                          <a:ea typeface="+mn-ea"/>
                          <a:cs typeface="+mn-cs"/>
                        </a:rPr>
                        <a:t>Add credibility and reliability to financial reports from the </a:t>
                      </a:r>
                      <a:r>
                        <a:rPr lang="en-US" sz="1400" kern="1200" dirty="0" err="1">
                          <a:solidFill>
                            <a:schemeClr val="dk1"/>
                          </a:solidFill>
                          <a:latin typeface="+mn-lt"/>
                          <a:ea typeface="+mn-ea"/>
                          <a:cs typeface="+mn-cs"/>
                        </a:rPr>
                        <a:t>organisation</a:t>
                      </a:r>
                      <a:r>
                        <a:rPr lang="en-US" sz="1400" kern="1200" dirty="0">
                          <a:solidFill>
                            <a:schemeClr val="dk1"/>
                          </a:solidFill>
                          <a:latin typeface="+mn-lt"/>
                          <a:ea typeface="+mn-ea"/>
                          <a:cs typeface="+mn-cs"/>
                        </a:rPr>
                        <a:t> to its stakeholders by giving opinion on the report</a:t>
                      </a:r>
                      <a:endParaRPr lang="en-US" sz="1400" dirty="0"/>
                    </a:p>
                  </a:txBody>
                  <a:tcPr/>
                </a:tc>
                <a:tc>
                  <a:txBody>
                    <a:bodyPr/>
                    <a:lstStyle/>
                    <a:p>
                      <a:r>
                        <a:rPr lang="en-US" sz="1400" kern="1200" dirty="0">
                          <a:solidFill>
                            <a:schemeClr val="dk1"/>
                          </a:solidFill>
                          <a:latin typeface="+mn-lt"/>
                          <a:ea typeface="+mn-ea"/>
                          <a:cs typeface="+mn-cs"/>
                        </a:rPr>
                        <a:t>Evaluate and improve the effectiveness of governance, risk management and control processes.  This provides members of the boards and senior management with assurance that helps them </a:t>
                      </a:r>
                      <a:r>
                        <a:rPr lang="en-US" sz="1400" kern="1200" dirty="0" err="1">
                          <a:solidFill>
                            <a:schemeClr val="dk1"/>
                          </a:solidFill>
                          <a:latin typeface="+mn-lt"/>
                          <a:ea typeface="+mn-ea"/>
                          <a:cs typeface="+mn-cs"/>
                        </a:rPr>
                        <a:t>fulfil</a:t>
                      </a:r>
                      <a:r>
                        <a:rPr lang="en-US" sz="1400" kern="1200" dirty="0">
                          <a:solidFill>
                            <a:schemeClr val="dk1"/>
                          </a:solidFill>
                          <a:latin typeface="+mn-lt"/>
                          <a:ea typeface="+mn-ea"/>
                          <a:cs typeface="+mn-cs"/>
                        </a:rPr>
                        <a:t> their duties to the </a:t>
                      </a:r>
                      <a:r>
                        <a:rPr lang="en-US" sz="1400" kern="1200" dirty="0" err="1">
                          <a:solidFill>
                            <a:schemeClr val="dk1"/>
                          </a:solidFill>
                          <a:latin typeface="+mn-lt"/>
                          <a:ea typeface="+mn-ea"/>
                          <a:cs typeface="+mn-cs"/>
                        </a:rPr>
                        <a:t>organisation</a:t>
                      </a:r>
                      <a:r>
                        <a:rPr lang="en-US" sz="1400" kern="1200" dirty="0">
                          <a:solidFill>
                            <a:schemeClr val="dk1"/>
                          </a:solidFill>
                          <a:latin typeface="+mn-lt"/>
                          <a:ea typeface="+mn-ea"/>
                          <a:cs typeface="+mn-cs"/>
                        </a:rPr>
                        <a:t> and its stakeholders.</a:t>
                      </a:r>
                      <a:endParaRPr lang="en-US" sz="1400" dirty="0"/>
                    </a:p>
                  </a:txBody>
                  <a:tcPr/>
                </a:tc>
                <a:extLst>
                  <a:ext uri="{0D108BD9-81ED-4DB2-BD59-A6C34878D82A}">
                    <a16:rowId xmlns:a16="http://schemas.microsoft.com/office/drawing/2014/main" val="10002"/>
                  </a:ext>
                </a:extLst>
              </a:tr>
              <a:tr h="370840">
                <a:tc>
                  <a:txBody>
                    <a:bodyPr/>
                    <a:lstStyle/>
                    <a:p>
                      <a:r>
                        <a:rPr lang="en-US" sz="1400" dirty="0"/>
                        <a:t>Coverage</a:t>
                      </a:r>
                    </a:p>
                  </a:txBody>
                  <a:tcPr/>
                </a:tc>
                <a:tc>
                  <a:txBody>
                    <a:bodyPr/>
                    <a:lstStyle/>
                    <a:p>
                      <a:r>
                        <a:rPr lang="en-US" sz="1400" kern="1200" dirty="0">
                          <a:solidFill>
                            <a:schemeClr val="dk1"/>
                          </a:solidFill>
                          <a:latin typeface="+mn-lt"/>
                          <a:ea typeface="+mn-ea"/>
                          <a:cs typeface="+mn-cs"/>
                        </a:rPr>
                        <a:t>Financial reports, financial reporting risks.</a:t>
                      </a:r>
                      <a:endParaRPr lang="en-US" sz="1400" dirty="0"/>
                    </a:p>
                  </a:txBody>
                  <a:tcPr/>
                </a:tc>
                <a:tc>
                  <a:txBody>
                    <a:bodyPr/>
                    <a:lstStyle/>
                    <a:p>
                      <a:r>
                        <a:rPr lang="en-US" sz="1400" kern="1200" dirty="0">
                          <a:solidFill>
                            <a:schemeClr val="dk1"/>
                          </a:solidFill>
                          <a:latin typeface="+mn-lt"/>
                          <a:ea typeface="+mn-ea"/>
                          <a:cs typeface="+mn-cs"/>
                        </a:rPr>
                        <a:t>All categories of risk, their management, including reporting on them.</a:t>
                      </a:r>
                      <a:endParaRPr lang="en-US" sz="1400" dirty="0"/>
                    </a:p>
                  </a:txBody>
                  <a:tcPr/>
                </a:tc>
                <a:extLst>
                  <a:ext uri="{0D108BD9-81ED-4DB2-BD59-A6C34878D82A}">
                    <a16:rowId xmlns:a16="http://schemas.microsoft.com/office/drawing/2014/main" val="10003"/>
                  </a:ext>
                </a:extLst>
              </a:tr>
              <a:tr h="370840">
                <a:tc>
                  <a:txBody>
                    <a:bodyPr/>
                    <a:lstStyle/>
                    <a:p>
                      <a:r>
                        <a:rPr lang="en-US" sz="1400" dirty="0"/>
                        <a:t>Responsibility</a:t>
                      </a:r>
                      <a:r>
                        <a:rPr lang="en-US" sz="1400" baseline="0" dirty="0"/>
                        <a:t> for improvement</a:t>
                      </a:r>
                      <a:endParaRPr lang="en-US" sz="1400" dirty="0"/>
                    </a:p>
                  </a:txBody>
                  <a:tcPr/>
                </a:tc>
                <a:tc>
                  <a:txBody>
                    <a:bodyPr/>
                    <a:lstStyle/>
                    <a:p>
                      <a:r>
                        <a:rPr lang="en-US" sz="1400" kern="1200" dirty="0">
                          <a:solidFill>
                            <a:schemeClr val="dk1"/>
                          </a:solidFill>
                          <a:latin typeface="+mn-lt"/>
                          <a:ea typeface="+mn-ea"/>
                          <a:cs typeface="+mn-cs"/>
                        </a:rPr>
                        <a:t>None, however there is a duty to report problems.</a:t>
                      </a:r>
                      <a:endParaRPr lang="en-US" sz="1400" dirty="0"/>
                    </a:p>
                  </a:txBody>
                  <a:tcPr/>
                </a:tc>
                <a:tc>
                  <a:txBody>
                    <a:bodyPr/>
                    <a:lstStyle/>
                    <a:p>
                      <a:r>
                        <a:rPr lang="en-US" sz="1400" kern="1200" dirty="0">
                          <a:solidFill>
                            <a:schemeClr val="dk1"/>
                          </a:solidFill>
                          <a:latin typeface="+mn-lt"/>
                          <a:ea typeface="+mn-ea"/>
                          <a:cs typeface="+mn-cs"/>
                        </a:rPr>
                        <a:t>Improvement is fundamental to the purpose of internal auditing. But it is done by advising, coaching and facilitating in order to not undermine the responsibility of management.</a:t>
                      </a:r>
                      <a:endParaRPr lang="en-US" sz="1400" dirty="0"/>
                    </a:p>
                  </a:txBody>
                  <a:tcPr/>
                </a:tc>
                <a:extLst>
                  <a:ext uri="{0D108BD9-81ED-4DB2-BD59-A6C34878D82A}">
                    <a16:rowId xmlns:a16="http://schemas.microsoft.com/office/drawing/2014/main" val="10004"/>
                  </a:ext>
                </a:extLst>
              </a:tr>
            </a:tbl>
          </a:graphicData>
        </a:graphic>
      </p:graphicFrame>
      <p:sp>
        <p:nvSpPr>
          <p:cNvPr id="10" name="TextBox 9"/>
          <p:cNvSpPr txBox="1"/>
          <p:nvPr/>
        </p:nvSpPr>
        <p:spPr>
          <a:xfrm>
            <a:off x="234792" y="6395053"/>
            <a:ext cx="2889408" cy="261610"/>
          </a:xfrm>
          <a:prstGeom prst="rect">
            <a:avLst/>
          </a:prstGeom>
          <a:noFill/>
        </p:spPr>
        <p:txBody>
          <a:bodyPr wrap="none" rtlCol="0">
            <a:spAutoFit/>
          </a:bodyPr>
          <a:lstStyle/>
          <a:p>
            <a:r>
              <a:rPr lang="en-US" sz="1100" dirty="0"/>
              <a:t>Source: Chartered Institute of Internal Auditors</a:t>
            </a:r>
          </a:p>
        </p:txBody>
      </p:sp>
    </p:spTree>
    <p:extLst>
      <p:ext uri="{BB962C8B-B14F-4D97-AF65-F5344CB8AC3E}">
        <p14:creationId xmlns:p14="http://schemas.microsoft.com/office/powerpoint/2010/main" val="2388976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76" y="274638"/>
            <a:ext cx="6583324" cy="1143000"/>
          </a:xfrm>
        </p:spPr>
        <p:txBody>
          <a:bodyPr>
            <a:normAutofit fontScale="90000"/>
          </a:bodyPr>
          <a:lstStyle/>
          <a:p>
            <a:r>
              <a:rPr lang="en-US" dirty="0"/>
              <a:t>Reporting on Internal Control</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68</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9" name="Rectangle 8"/>
          <p:cNvSpPr/>
          <p:nvPr/>
        </p:nvSpPr>
        <p:spPr>
          <a:xfrm>
            <a:off x="4299556" y="1614316"/>
            <a:ext cx="3783611" cy="4154985"/>
          </a:xfrm>
          <a:prstGeom prst="rect">
            <a:avLst/>
          </a:prstGeom>
        </p:spPr>
        <p:txBody>
          <a:bodyPr wrap="square">
            <a:spAutoFit/>
          </a:bodyPr>
          <a:lstStyle/>
          <a:p>
            <a:r>
              <a:rPr lang="en-US" sz="1200" b="1" baseline="30000" dirty="0"/>
              <a:t>Report of Novartis Management on Internal Control over Financial Reporting</a:t>
            </a:r>
          </a:p>
          <a:p>
            <a:r>
              <a:rPr lang="en-US" sz="1200" baseline="30000" dirty="0"/>
              <a:t>The Board of Directors and management of the Group are responsible for establishing and maintaining adequate internal control over  financial reporting. The Novartis Group’s internal control system was designed to provide reasonable assurance to the Novartis Group’s management and Board of Directors regarding the reliability of  financial reporting and the preparation and fair presentation of its published consolidated  financial statements.</a:t>
            </a:r>
          </a:p>
          <a:p>
            <a:endParaRPr lang="en-US" sz="1200" baseline="30000" dirty="0"/>
          </a:p>
          <a:p>
            <a:r>
              <a:rPr lang="en-US" sz="1200" baseline="30000" dirty="0"/>
              <a:t>All internal control systems, no matter how well designed, have inherent limitations. Therefore, even those systems determined to be effective may not prevent or detect misstatements and can provide only reasonable assurance with respect to  financial statement preparation and presentation. Also, projections of any evaluation of effectiveness to future periods are subject to the risk that controls may become inadequate because of changes in conditions or that the degree of compliance with the policies or procedures may deteriorate.</a:t>
            </a:r>
          </a:p>
          <a:p>
            <a:endParaRPr lang="en-US" sz="1200" baseline="30000" dirty="0"/>
          </a:p>
          <a:p>
            <a:r>
              <a:rPr lang="en-US" sz="1200" baseline="30000" dirty="0"/>
              <a:t>Novartis Group management assessed the effectiveness of the Group’s internal control over  financial reporting as of December 31, 2015. In making this assessment, it used the criteria established in Internal Control – Integrated Framework (2013) issued by the Committee of Sponsoring Organizations of the </a:t>
            </a:r>
            <a:r>
              <a:rPr lang="en-US" sz="1200" baseline="30000" dirty="0" err="1"/>
              <a:t>Treadway</a:t>
            </a:r>
            <a:r>
              <a:rPr lang="en-US" sz="1200" baseline="30000" dirty="0"/>
              <a:t> Commission (COSO). Based on its assessment, management has concluded that, as of December 31, 2015, the Novartis Group’s internal control over  financial reporting was effective based on those criteria.</a:t>
            </a:r>
          </a:p>
          <a:p>
            <a:endParaRPr lang="en-US" sz="1200" baseline="30000" dirty="0"/>
          </a:p>
          <a:p>
            <a:r>
              <a:rPr lang="en-US" sz="1200" baseline="30000" dirty="0"/>
              <a:t>PricewaterhouseCoopers AG, Switzerland, an independent registered public accounting  </a:t>
            </a:r>
            <a:r>
              <a:rPr lang="en-US" sz="1200" baseline="30000" dirty="0" err="1"/>
              <a:t>firrm</a:t>
            </a:r>
            <a:r>
              <a:rPr lang="en-US" sz="1200" baseline="30000" dirty="0"/>
              <a:t>, has issued an opinion on the effectiveness of the Group’s internal control over  financial reporting which is included in this  financial report on the following pages 243 and 244.</a:t>
            </a:r>
          </a:p>
          <a:p>
            <a:endParaRPr lang="en-US" sz="1200" baseline="30000" dirty="0"/>
          </a:p>
          <a:p>
            <a:r>
              <a:rPr lang="en-US" sz="1200" baseline="30000" dirty="0"/>
              <a:t>Joseph Jimenez</a:t>
            </a:r>
          </a:p>
          <a:p>
            <a:r>
              <a:rPr lang="en-US" sz="1200" baseline="30000" dirty="0"/>
              <a:t>Chief Executive Officer Basel, January 26, 2016</a:t>
            </a:r>
          </a:p>
          <a:p>
            <a:r>
              <a:rPr lang="en-US" sz="1200" baseline="30000" dirty="0"/>
              <a:t>Harry Kirsch</a:t>
            </a:r>
          </a:p>
          <a:p>
            <a:r>
              <a:rPr lang="en-US" sz="1200" baseline="30000" dirty="0"/>
              <a:t>Chief Financial Officer</a:t>
            </a:r>
            <a:endParaRPr lang="en-US" sz="1200" dirty="0"/>
          </a:p>
        </p:txBody>
      </p:sp>
      <p:pic>
        <p:nvPicPr>
          <p:cNvPr id="10" name="Picture 9" descr="COSO ICIF 11x17 cube graphic.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723" y="1468508"/>
            <a:ext cx="3063575" cy="4734616"/>
          </a:xfrm>
          <a:prstGeom prst="rect">
            <a:avLst/>
          </a:prstGeom>
        </p:spPr>
      </p:pic>
    </p:spTree>
    <p:extLst>
      <p:ext uri="{BB962C8B-B14F-4D97-AF65-F5344CB8AC3E}">
        <p14:creationId xmlns:p14="http://schemas.microsoft.com/office/powerpoint/2010/main" val="2881661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76" y="274638"/>
            <a:ext cx="6583324" cy="1143000"/>
          </a:xfrm>
        </p:spPr>
        <p:txBody>
          <a:bodyPr>
            <a:normAutofit/>
          </a:bodyPr>
          <a:lstStyle/>
          <a:p>
            <a:r>
              <a:rPr lang="en-US" dirty="0"/>
              <a:t>Independent Audit</a:t>
            </a:r>
          </a:p>
        </p:txBody>
      </p:sp>
      <p:sp>
        <p:nvSpPr>
          <p:cNvPr id="4" name="Footer Placeholder 3"/>
          <p:cNvSpPr>
            <a:spLocks noGrp="1"/>
          </p:cNvSpPr>
          <p:nvPr>
            <p:ph type="ftr" sz="quarter" idx="11"/>
          </p:nvPr>
        </p:nvSpPr>
        <p:spPr/>
        <p:txBody>
          <a:bodyPr/>
          <a:lstStyle/>
          <a:p>
            <a:r>
              <a:rPr lang="en-US"/>
              <a:t>A 86012 Management and Principles of Accounting  </a:t>
            </a:r>
          </a:p>
        </p:txBody>
      </p:sp>
      <p:sp>
        <p:nvSpPr>
          <p:cNvPr id="5" name="Slide Number Placeholder 4"/>
          <p:cNvSpPr>
            <a:spLocks noGrp="1"/>
          </p:cNvSpPr>
          <p:nvPr>
            <p:ph type="sldNum" sz="quarter" idx="12"/>
          </p:nvPr>
        </p:nvSpPr>
        <p:spPr/>
        <p:txBody>
          <a:bodyPr/>
          <a:lstStyle/>
          <a:p>
            <a:fld id="{21650C8F-04B5-D740-A6F2-FFDFB40BAD86}" type="slidenum">
              <a:rPr lang="en-US" smtClean="0"/>
              <a:t>69</a:t>
            </a:fld>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pic>
        <p:nvPicPr>
          <p:cNvPr id="3" name="Picture 2" descr="novartis-annual-report-2015-en (dragged).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592" y="1483748"/>
            <a:ext cx="3373767" cy="4774306"/>
          </a:xfrm>
          <a:prstGeom prst="rect">
            <a:avLst/>
          </a:prstGeom>
        </p:spPr>
      </p:pic>
      <p:pic>
        <p:nvPicPr>
          <p:cNvPr id="7" name="Picture 6" descr="novartis-annual-report-2015-en (dragged).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4141" y="1563127"/>
            <a:ext cx="3587294" cy="5076474"/>
          </a:xfrm>
          <a:prstGeom prst="rect">
            <a:avLst/>
          </a:prstGeom>
        </p:spPr>
      </p:pic>
      <p:sp>
        <p:nvSpPr>
          <p:cNvPr id="10" name="TextBox 9"/>
          <p:cNvSpPr txBox="1"/>
          <p:nvPr/>
        </p:nvSpPr>
        <p:spPr>
          <a:xfrm>
            <a:off x="773920" y="5483753"/>
            <a:ext cx="7762913" cy="369332"/>
          </a:xfrm>
          <a:prstGeom prst="rect">
            <a:avLst/>
          </a:prstGeom>
          <a:noFill/>
        </p:spPr>
        <p:txBody>
          <a:bodyPr wrap="none" rtlCol="0">
            <a:spAutoFit/>
          </a:bodyPr>
          <a:lstStyle/>
          <a:p>
            <a:r>
              <a:rPr lang="en-US" dirty="0"/>
              <a:t>Report on the Financial Statements and Internal Control over Financial Reporting</a:t>
            </a:r>
          </a:p>
        </p:txBody>
      </p:sp>
    </p:spTree>
    <p:extLst>
      <p:ext uri="{BB962C8B-B14F-4D97-AF65-F5344CB8AC3E}">
        <p14:creationId xmlns:p14="http://schemas.microsoft.com/office/powerpoint/2010/main" val="383142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882" y="274638"/>
            <a:ext cx="6732917" cy="1143000"/>
          </a:xfrm>
        </p:spPr>
        <p:txBody>
          <a:bodyPr>
            <a:normAutofit/>
          </a:bodyPr>
          <a:lstStyle/>
          <a:p>
            <a:r>
              <a:rPr lang="en-US" dirty="0"/>
              <a:t>Session 8 Summary</a:t>
            </a:r>
          </a:p>
        </p:txBody>
      </p:sp>
      <p:sp>
        <p:nvSpPr>
          <p:cNvPr id="3" name="Content Placeholder 2"/>
          <p:cNvSpPr>
            <a:spLocks noGrp="1"/>
          </p:cNvSpPr>
          <p:nvPr>
            <p:ph idx="1"/>
          </p:nvPr>
        </p:nvSpPr>
        <p:spPr/>
        <p:txBody>
          <a:bodyPr/>
          <a:lstStyle/>
          <a:p>
            <a:r>
              <a:rPr lang="en-US" dirty="0"/>
              <a:t>The nature of operations management in manufacturing and service industries</a:t>
            </a:r>
          </a:p>
          <a:p>
            <a:r>
              <a:rPr lang="en-US" dirty="0"/>
              <a:t>Planning and designing operations systems</a:t>
            </a:r>
          </a:p>
          <a:p>
            <a:r>
              <a:rPr lang="en-US" dirty="0"/>
              <a:t>Supply chain management, inventory control</a:t>
            </a:r>
          </a:p>
          <a:p>
            <a:r>
              <a:rPr lang="en-US" dirty="0"/>
              <a:t>Managing quality</a:t>
            </a:r>
          </a:p>
          <a:p>
            <a:pPr lvl="2"/>
            <a:endParaRPr lang="en-US" dirty="0"/>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7</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3941515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reading and research assignment session 10</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70</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3321608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2" name="Title 1"/>
          <p:cNvSpPr>
            <a:spLocks noGrp="1"/>
          </p:cNvSpPr>
          <p:nvPr>
            <p:ph type="title"/>
          </p:nvPr>
        </p:nvSpPr>
        <p:spPr>
          <a:xfrm>
            <a:off x="1891628" y="274638"/>
            <a:ext cx="6795171" cy="1143000"/>
          </a:xfrm>
        </p:spPr>
        <p:txBody>
          <a:bodyPr>
            <a:normAutofit fontScale="90000"/>
          </a:bodyPr>
          <a:lstStyle/>
          <a:p>
            <a:r>
              <a:rPr lang="en-US" dirty="0"/>
              <a:t>Required Reading and research assignment</a:t>
            </a:r>
          </a:p>
        </p:txBody>
      </p:sp>
      <p:sp>
        <p:nvSpPr>
          <p:cNvPr id="3" name="Content Placeholder 2"/>
          <p:cNvSpPr>
            <a:spLocks noGrp="1"/>
          </p:cNvSpPr>
          <p:nvPr>
            <p:ph idx="1"/>
          </p:nvPr>
        </p:nvSpPr>
        <p:spPr/>
        <p:txBody>
          <a:bodyPr>
            <a:normAutofit/>
          </a:bodyPr>
          <a:lstStyle/>
          <a:p>
            <a:r>
              <a:rPr lang="en-US" dirty="0"/>
              <a:t>Reading</a:t>
            </a:r>
          </a:p>
          <a:p>
            <a:pPr lvl="1"/>
            <a:r>
              <a:rPr lang="en-US" dirty="0"/>
              <a:t>M Business</a:t>
            </a:r>
          </a:p>
          <a:p>
            <a:pPr lvl="2"/>
            <a:r>
              <a:rPr lang="en-US" dirty="0"/>
              <a:t>Chapter 14 Accounting and Financial Statements </a:t>
            </a:r>
          </a:p>
          <a:p>
            <a:r>
              <a:rPr lang="en-US" dirty="0"/>
              <a:t>Exercises</a:t>
            </a:r>
          </a:p>
          <a:p>
            <a:pPr lvl="1"/>
            <a:r>
              <a:rPr lang="en-US" dirty="0"/>
              <a:t>M Business</a:t>
            </a:r>
          </a:p>
          <a:p>
            <a:pPr lvl="2"/>
            <a:r>
              <a:rPr lang="en-US" dirty="0"/>
              <a:t>Test Bank Questions Chapter 14</a:t>
            </a:r>
          </a:p>
          <a:p>
            <a:r>
              <a:rPr lang="en-US" dirty="0"/>
              <a:t>Research assignment 9</a:t>
            </a:r>
          </a:p>
          <a:p>
            <a:pPr lvl="1"/>
            <a:r>
              <a:rPr lang="en-US" dirty="0"/>
              <a:t>Europe’s Top Companies – How are they financed?</a:t>
            </a:r>
          </a:p>
        </p:txBody>
      </p:sp>
      <p:sp>
        <p:nvSpPr>
          <p:cNvPr id="5" name="Slide Number Placeholder 4"/>
          <p:cNvSpPr>
            <a:spLocks noGrp="1"/>
          </p:cNvSpPr>
          <p:nvPr>
            <p:ph type="sldNum" sz="quarter" idx="12"/>
          </p:nvPr>
        </p:nvSpPr>
        <p:spPr/>
        <p:txBody>
          <a:bodyPr/>
          <a:lstStyle/>
          <a:p>
            <a:fld id="{21650C8F-04B5-D740-A6F2-FFDFB40BAD86}" type="slidenum">
              <a:rPr lang="en-US" smtClean="0"/>
              <a:t>71</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648679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Europe’s Top companies. How are they financed?</a:t>
            </a:r>
          </a:p>
          <a:p>
            <a:pPr marL="0" indent="0">
              <a:buNone/>
            </a:pPr>
            <a:endParaRPr lang="en-US" dirty="0"/>
          </a:p>
        </p:txBody>
      </p:sp>
      <p:sp>
        <p:nvSpPr>
          <p:cNvPr id="2" name="Title 1"/>
          <p:cNvSpPr>
            <a:spLocks noGrp="1"/>
          </p:cNvSpPr>
          <p:nvPr>
            <p:ph type="title"/>
          </p:nvPr>
        </p:nvSpPr>
        <p:spPr/>
        <p:txBody>
          <a:bodyPr/>
          <a:lstStyle/>
          <a:p>
            <a:r>
              <a:rPr lang="en-US" dirty="0"/>
              <a:t>Research Assignment 9</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72</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287633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Session summary and validation, Overview session 10</a:t>
            </a:r>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73</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2221822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Summary</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3366FF"/>
                </a:solidFill>
              </a:rPr>
              <a:t>The accounting process</a:t>
            </a:r>
            <a:r>
              <a:rPr lang="en-US" dirty="0"/>
              <a:t>: the nature of accounting, accountants, the accounting equation</a:t>
            </a:r>
          </a:p>
          <a:p>
            <a:pPr marL="0" indent="0">
              <a:buNone/>
            </a:pPr>
            <a:r>
              <a:rPr lang="en-US" dirty="0">
                <a:solidFill>
                  <a:srgbClr val="3366FF"/>
                </a:solidFill>
              </a:rPr>
              <a:t>Financial accounting</a:t>
            </a:r>
            <a:r>
              <a:rPr lang="en-US" dirty="0"/>
              <a:t>: Accounting standards, double entry bookkeeping, the accounting cycle, the financial statements</a:t>
            </a:r>
          </a:p>
          <a:p>
            <a:pPr marL="0" indent="0">
              <a:buNone/>
            </a:pPr>
            <a:r>
              <a:rPr lang="en-US" dirty="0">
                <a:solidFill>
                  <a:srgbClr val="3366FF"/>
                </a:solidFill>
              </a:rPr>
              <a:t>Management accounting</a:t>
            </a:r>
            <a:r>
              <a:rPr lang="en-US" dirty="0"/>
              <a:t>: Budgeting and forecasting, budgetary control, cost accounting for decision taking, fixed and variable costs, break-even analysis, variance analysis.</a:t>
            </a:r>
          </a:p>
          <a:p>
            <a:pPr marL="0" indent="0">
              <a:buNone/>
            </a:pPr>
            <a:r>
              <a:rPr lang="en-US" dirty="0">
                <a:solidFill>
                  <a:srgbClr val="3366FF"/>
                </a:solidFill>
              </a:rPr>
              <a:t>Audit and control</a:t>
            </a:r>
            <a:r>
              <a:rPr lang="en-US" dirty="0"/>
              <a:t>: Audit committees, supervisory boards, reporting on internal control (COSO), internal audit external audit</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74</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1511449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Validation</a:t>
            </a:r>
          </a:p>
        </p:txBody>
      </p:sp>
      <p:sp>
        <p:nvSpPr>
          <p:cNvPr id="3" name="Content Placeholder 2"/>
          <p:cNvSpPr>
            <a:spLocks noGrp="1"/>
          </p:cNvSpPr>
          <p:nvPr>
            <p:ph idx="1"/>
          </p:nvPr>
        </p:nvSpPr>
        <p:spPr/>
        <p:txBody>
          <a:bodyPr>
            <a:normAutofit fontScale="92500" lnSpcReduction="10000"/>
          </a:bodyPr>
          <a:lstStyle/>
          <a:p>
            <a:r>
              <a:rPr lang="en-US" dirty="0"/>
              <a:t>Define accounting</a:t>
            </a:r>
          </a:p>
          <a:p>
            <a:r>
              <a:rPr lang="en-US" dirty="0"/>
              <a:t>What is the difference between a financial accountant and a management accountant?</a:t>
            </a:r>
          </a:p>
          <a:p>
            <a:r>
              <a:rPr lang="en-US" dirty="0"/>
              <a:t>What is the accounting equation?</a:t>
            </a:r>
          </a:p>
          <a:p>
            <a:r>
              <a:rPr lang="en-US" dirty="0"/>
              <a:t>What is double-entry bookkeeping?</a:t>
            </a:r>
          </a:p>
          <a:p>
            <a:r>
              <a:rPr lang="en-US" dirty="0"/>
              <a:t>What are the 4 steps in the accounting cycle?</a:t>
            </a:r>
          </a:p>
          <a:p>
            <a:r>
              <a:rPr lang="en-US" dirty="0"/>
              <a:t>What is the purpose of the income statement, balance sheet, cash flow statement?</a:t>
            </a:r>
          </a:p>
          <a:p>
            <a:r>
              <a:rPr lang="en-US" dirty="0"/>
              <a:t>What is the break-even point?</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75</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2374011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Session 10</a:t>
            </a:r>
          </a:p>
        </p:txBody>
      </p:sp>
      <p:sp>
        <p:nvSpPr>
          <p:cNvPr id="3" name="Content Placeholder 2"/>
          <p:cNvSpPr>
            <a:spLocks noGrp="1"/>
          </p:cNvSpPr>
          <p:nvPr>
            <p:ph idx="1"/>
          </p:nvPr>
        </p:nvSpPr>
        <p:spPr/>
        <p:txBody>
          <a:bodyPr>
            <a:normAutofit lnSpcReduction="10000"/>
          </a:bodyPr>
          <a:lstStyle/>
          <a:p>
            <a:r>
              <a:rPr lang="en-US" dirty="0"/>
              <a:t>Financial management</a:t>
            </a:r>
          </a:p>
          <a:p>
            <a:pPr lvl="1"/>
            <a:r>
              <a:rPr lang="en-US" dirty="0">
                <a:solidFill>
                  <a:srgbClr val="3366FF"/>
                </a:solidFill>
              </a:rPr>
              <a:t>Working capital management</a:t>
            </a:r>
            <a:r>
              <a:rPr lang="en-US" dirty="0"/>
              <a:t>: Managing current assets and liabilities</a:t>
            </a:r>
          </a:p>
          <a:p>
            <a:pPr lvl="1"/>
            <a:r>
              <a:rPr lang="en-US" dirty="0">
                <a:solidFill>
                  <a:srgbClr val="3366FF"/>
                </a:solidFill>
              </a:rPr>
              <a:t>Capital budgeting and investment a</a:t>
            </a:r>
            <a:r>
              <a:rPr lang="en-US" dirty="0"/>
              <a:t>ppraisal: Managing fixed assets, assessing risk, pricing long-term money, IRR, NPV; Payback</a:t>
            </a:r>
          </a:p>
          <a:p>
            <a:pPr lvl="1"/>
            <a:r>
              <a:rPr lang="en-US" dirty="0">
                <a:solidFill>
                  <a:srgbClr val="3366FF"/>
                </a:solidFill>
              </a:rPr>
              <a:t>Long-term financing</a:t>
            </a:r>
            <a:r>
              <a:rPr lang="en-US" dirty="0"/>
              <a:t>: Financing options using long-term debt or owners’ equity</a:t>
            </a:r>
          </a:p>
          <a:p>
            <a:pPr lvl="1"/>
            <a:r>
              <a:rPr lang="en-US" dirty="0">
                <a:solidFill>
                  <a:srgbClr val="3366FF"/>
                </a:solidFill>
              </a:rPr>
              <a:t>Investor relations</a:t>
            </a:r>
            <a:r>
              <a:rPr lang="en-US" dirty="0"/>
              <a:t>: Stock markets, communicating with investors, measures that matter, TRS</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76</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326975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Session 8</a:t>
            </a:r>
          </a:p>
        </p:txBody>
      </p:sp>
      <p:sp>
        <p:nvSpPr>
          <p:cNvPr id="3" name="Content Placeholder 2"/>
          <p:cNvSpPr>
            <a:spLocks noGrp="1"/>
          </p:cNvSpPr>
          <p:nvPr>
            <p:ph idx="1"/>
          </p:nvPr>
        </p:nvSpPr>
        <p:spPr/>
        <p:txBody>
          <a:bodyPr>
            <a:normAutofit fontScale="92500"/>
          </a:bodyPr>
          <a:lstStyle/>
          <a:p>
            <a:r>
              <a:rPr lang="en-US" dirty="0"/>
              <a:t>What do we mean by operations management?</a:t>
            </a:r>
          </a:p>
          <a:p>
            <a:r>
              <a:rPr lang="en-US" dirty="0"/>
              <a:t>How does this differ between manufacturing and service organizations?</a:t>
            </a:r>
          </a:p>
          <a:p>
            <a:r>
              <a:rPr lang="en-US" dirty="0"/>
              <a:t>What decisions need to be made in planning and designing operations systems?</a:t>
            </a:r>
          </a:p>
          <a:p>
            <a:r>
              <a:rPr lang="en-US" dirty="0"/>
              <a:t>What do we mean by supply chain management?</a:t>
            </a:r>
          </a:p>
          <a:p>
            <a:r>
              <a:rPr lang="en-US" dirty="0"/>
              <a:t>Name some of the quality frameworks applied by organizations</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8</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168738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Session 9</a:t>
            </a:r>
          </a:p>
        </p:txBody>
      </p:sp>
      <p:sp>
        <p:nvSpPr>
          <p:cNvPr id="3" name="Content Placeholder 2"/>
          <p:cNvSpPr>
            <a:spLocks noGrp="1"/>
          </p:cNvSpPr>
          <p:nvPr>
            <p:ph idx="1"/>
          </p:nvPr>
        </p:nvSpPr>
        <p:spPr/>
        <p:txBody>
          <a:bodyPr>
            <a:normAutofit lnSpcReduction="10000"/>
          </a:bodyPr>
          <a:lstStyle/>
          <a:p>
            <a:r>
              <a:rPr lang="en-US" dirty="0"/>
              <a:t>The nature of accounting, accountants, bookkeeping, uses of accounting information,</a:t>
            </a:r>
          </a:p>
          <a:p>
            <a:r>
              <a:rPr lang="en-US" dirty="0"/>
              <a:t>The accounting process, the accounting equation, double-entry bookkeeping, the accounting cycle</a:t>
            </a:r>
          </a:p>
          <a:p>
            <a:r>
              <a:rPr lang="en-US" dirty="0"/>
              <a:t>Financial statements, accounting standards (GAAP)</a:t>
            </a:r>
          </a:p>
          <a:p>
            <a:r>
              <a:rPr lang="en-US" strike="sngStrike" dirty="0"/>
              <a:t>Ratio analysis</a:t>
            </a:r>
          </a:p>
          <a:p>
            <a:r>
              <a:rPr lang="en-US" dirty="0"/>
              <a:t>Importance of integrity in accounting</a:t>
            </a:r>
          </a:p>
        </p:txBody>
      </p:sp>
      <p:pic>
        <p:nvPicPr>
          <p:cNvPr id="6" name="Picture 5"/>
          <p:cNvPicPr>
            <a:picLocks noChangeAspect="1"/>
          </p:cNvPicPr>
          <p:nvPr/>
        </p:nvPicPr>
        <p:blipFill>
          <a:blip r:embed="rId2"/>
          <a:stretch>
            <a:fillRect/>
          </a:stretch>
        </p:blipFill>
        <p:spPr>
          <a:xfrm>
            <a:off x="215900" y="237635"/>
            <a:ext cx="1675729" cy="1160120"/>
          </a:xfrm>
          <a:prstGeom prst="rect">
            <a:avLst/>
          </a:prstGeom>
        </p:spPr>
      </p:pic>
      <p:sp>
        <p:nvSpPr>
          <p:cNvPr id="5" name="Slide Number Placeholder 4"/>
          <p:cNvSpPr>
            <a:spLocks noGrp="1"/>
          </p:cNvSpPr>
          <p:nvPr>
            <p:ph type="sldNum" sz="quarter" idx="12"/>
          </p:nvPr>
        </p:nvSpPr>
        <p:spPr/>
        <p:txBody>
          <a:bodyPr/>
          <a:lstStyle/>
          <a:p>
            <a:fld id="{21650C8F-04B5-D740-A6F2-FFDFB40BAD86}" type="slidenum">
              <a:rPr lang="en-US" smtClean="0"/>
              <a:t>9</a:t>
            </a:fld>
            <a:endParaRPr lang="en-US"/>
          </a:p>
        </p:txBody>
      </p:sp>
      <p:sp>
        <p:nvSpPr>
          <p:cNvPr id="4" name="Footer Placeholder 3"/>
          <p:cNvSpPr>
            <a:spLocks noGrp="1"/>
          </p:cNvSpPr>
          <p:nvPr>
            <p:ph type="ftr" sz="quarter" idx="11"/>
          </p:nvPr>
        </p:nvSpPr>
        <p:spPr/>
        <p:txBody>
          <a:bodyPr/>
          <a:lstStyle/>
          <a:p>
            <a:r>
              <a:rPr lang="en-US"/>
              <a:t>A 86012 Management and Principles of Accounting  </a:t>
            </a:r>
          </a:p>
        </p:txBody>
      </p:sp>
    </p:spTree>
    <p:extLst>
      <p:ext uri="{BB962C8B-B14F-4D97-AF65-F5344CB8AC3E}">
        <p14:creationId xmlns:p14="http://schemas.microsoft.com/office/powerpoint/2010/main" val="3269750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3837</TotalTime>
  <Words>4858</Words>
  <Application>Microsoft Macintosh PowerPoint</Application>
  <PresentationFormat>On-screen Show (4:3)</PresentationFormat>
  <Paragraphs>777</Paragraphs>
  <Slides>76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Arial Black</vt:lpstr>
      <vt:lpstr>Calibri</vt:lpstr>
      <vt:lpstr>Helvetica</vt:lpstr>
      <vt:lpstr>Wingdings</vt:lpstr>
      <vt:lpstr>Office Theme</vt:lpstr>
      <vt:lpstr>A86012 Management and Principles of Accounting (2019/2020)</vt:lpstr>
      <vt:lpstr>session Objectives &amp; Overview</vt:lpstr>
      <vt:lpstr>Course Overview</vt:lpstr>
      <vt:lpstr>Session Objectives</vt:lpstr>
      <vt:lpstr>Session 9 Overview</vt:lpstr>
      <vt:lpstr>Recap of session 8 - Operations</vt:lpstr>
      <vt:lpstr>Session 8 Summary</vt:lpstr>
      <vt:lpstr>Recap Session 8</vt:lpstr>
      <vt:lpstr>Overview of Session 9</vt:lpstr>
      <vt:lpstr>The nature of accounting</vt:lpstr>
      <vt:lpstr>The Nature of Accounting 1 of 9</vt:lpstr>
      <vt:lpstr>The Nature of Accounting 2 of 9</vt:lpstr>
      <vt:lpstr>World Com</vt:lpstr>
      <vt:lpstr>The Nature of Accounting 3 of 9</vt:lpstr>
      <vt:lpstr>accountants</vt:lpstr>
      <vt:lpstr>What is an Accountant?</vt:lpstr>
      <vt:lpstr>Or</vt:lpstr>
      <vt:lpstr>Accountants in Europe - FEE</vt:lpstr>
      <vt:lpstr>The Evolution of the Big 4</vt:lpstr>
      <vt:lpstr>accountants</vt:lpstr>
      <vt:lpstr>The Nature of Accounting 4 of 9</vt:lpstr>
      <vt:lpstr>Accountants</vt:lpstr>
      <vt:lpstr>The Nature of Accounting 5 of 9</vt:lpstr>
      <vt:lpstr>The Nature of Accounting 6 of 9</vt:lpstr>
      <vt:lpstr>Figure 14-1 The Users of Accounting Information</vt:lpstr>
      <vt:lpstr>The Nature of Accounting 7 of 9</vt:lpstr>
      <vt:lpstr>financial accounting</vt:lpstr>
      <vt:lpstr>The Nature of Accounting 8 of 9</vt:lpstr>
      <vt:lpstr>Annual Reports</vt:lpstr>
      <vt:lpstr>The Nature of Accounting 9 of 9</vt:lpstr>
      <vt:lpstr>Fraudsters and Tipsters: Achieving Balance in the Accounting World</vt:lpstr>
      <vt:lpstr>The accounting equation</vt:lpstr>
      <vt:lpstr>The Accounting Process 1 of 4</vt:lpstr>
      <vt:lpstr>Accounting standards – Generally accepted accounting principles (GAAP)</vt:lpstr>
      <vt:lpstr>Accounting Standards</vt:lpstr>
      <vt:lpstr>Accounting Standards</vt:lpstr>
      <vt:lpstr>The nature of accounting</vt:lpstr>
      <vt:lpstr>bookkeeping</vt:lpstr>
      <vt:lpstr>The Accounting Process 2 of 4</vt:lpstr>
      <vt:lpstr>Double-entry Bookkeeping</vt:lpstr>
      <vt:lpstr>The accounting cycle</vt:lpstr>
      <vt:lpstr>The Accounting Process 3 of 4</vt:lpstr>
      <vt:lpstr>The Accounting Process 4 of 4</vt:lpstr>
      <vt:lpstr>The Accounting Cycle</vt:lpstr>
      <vt:lpstr>Table 14-2 Equivalent Terms in Accounting</vt:lpstr>
      <vt:lpstr>Income statement</vt:lpstr>
      <vt:lpstr>Financial Statements 1 of 10</vt:lpstr>
      <vt:lpstr>Financial Statements 2 of 10</vt:lpstr>
      <vt:lpstr>Financial Statements 3 of 10</vt:lpstr>
      <vt:lpstr>Financial Statements 4 of 10</vt:lpstr>
      <vt:lpstr>Balance sheet</vt:lpstr>
      <vt:lpstr>Financial Statements 5 of 10</vt:lpstr>
      <vt:lpstr>Financial Statements 6 of 10</vt:lpstr>
      <vt:lpstr>Financial Statements 7 of 10</vt:lpstr>
      <vt:lpstr>Financial Statements 8 of 10</vt:lpstr>
      <vt:lpstr>Cash flow statement</vt:lpstr>
      <vt:lpstr>Financial Statements 9 of 10</vt:lpstr>
      <vt:lpstr>Financial Statements 10 of 10</vt:lpstr>
      <vt:lpstr>Ratio analysis – second semester</vt:lpstr>
      <vt:lpstr>Management accounting</vt:lpstr>
      <vt:lpstr>Budgeting &amp; Forecasting</vt:lpstr>
      <vt:lpstr>Product Costing</vt:lpstr>
      <vt:lpstr>Variance analysis</vt:lpstr>
      <vt:lpstr>Fixed and Variable Costs</vt:lpstr>
      <vt:lpstr>Break-even analysis</vt:lpstr>
      <vt:lpstr>Audit &amp; control</vt:lpstr>
      <vt:lpstr>Internal Audit vs External</vt:lpstr>
      <vt:lpstr>Reporting on Internal Control</vt:lpstr>
      <vt:lpstr>Independent Audit</vt:lpstr>
      <vt:lpstr>Required reading and research assignment session 10</vt:lpstr>
      <vt:lpstr>Required Reading and research assignment</vt:lpstr>
      <vt:lpstr>Research Assignment 9</vt:lpstr>
      <vt:lpstr>Session summary and validation, Overview session 10</vt:lpstr>
      <vt:lpstr>Session Summary</vt:lpstr>
      <vt:lpstr>Session Validation</vt:lpstr>
      <vt:lpstr>Overview of Session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Smith</dc:creator>
  <cp:lastModifiedBy>Paul Smith</cp:lastModifiedBy>
  <cp:revision>280</cp:revision>
  <cp:lastPrinted>2016-10-10T15:51:17Z</cp:lastPrinted>
  <dcterms:created xsi:type="dcterms:W3CDTF">2016-08-19T11:39:46Z</dcterms:created>
  <dcterms:modified xsi:type="dcterms:W3CDTF">2019-10-04T13:12:26Z</dcterms:modified>
</cp:coreProperties>
</file>