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1572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1847" y="2496057"/>
            <a:ext cx="548030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3AE9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9591" y="5949276"/>
            <a:ext cx="680618" cy="676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46684"/>
            <a:ext cx="89865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7484" y="3353561"/>
            <a:ext cx="4393565" cy="267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6788" y="6465214"/>
            <a:ext cx="2844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lex.com/it/about-rolex-watches/rolex-history/2000-2013.html" TargetMode="External"/><Relationship Id="rId4" Type="http://schemas.openxmlformats.org/officeDocument/2006/relationships/image" Target="../media/image11.jp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i.ch/info/exportations-horlogeres-suisses-plus-forte-croissance-semestrielle-depuis-2012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pambianconews.com/2018/11/21/orologeria-rolex-e-il-primo-brand-al-mondo-24824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5694" y="339978"/>
            <a:ext cx="5857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Metodi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quantitativi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economia,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finanza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390390" marR="5080" indent="-253365" algn="r">
              <a:lnSpc>
                <a:spcPct val="100000"/>
              </a:lnSpc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nage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ent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2018/2019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75" y="1999614"/>
            <a:ext cx="325310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Beatrice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Fogagnolo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0019297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Mariangela Patronelli</a:t>
            </a:r>
            <a:r>
              <a:rPr sz="2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0019345</a:t>
            </a:r>
            <a:endParaRPr sz="2000">
              <a:latin typeface="Times New Roman"/>
              <a:cs typeface="Times New Roman"/>
            </a:endParaRPr>
          </a:p>
          <a:p>
            <a:pPr marL="57467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Nicolò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Lamperti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0018243</a:t>
            </a:r>
            <a:endParaRPr sz="2000">
              <a:latin typeface="Times New Roman"/>
              <a:cs typeface="Times New Roman"/>
            </a:endParaRPr>
          </a:p>
          <a:p>
            <a:pPr marL="575945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Giuseppe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Longo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0019317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7757" y="3645027"/>
            <a:ext cx="144145" cy="288290"/>
          </a:xfrm>
          <a:custGeom>
            <a:avLst/>
            <a:gdLst/>
            <a:ahLst/>
            <a:cxnLst/>
            <a:rect l="l" t="t" r="r" b="b"/>
            <a:pathLst>
              <a:path w="144144" h="288289">
                <a:moveTo>
                  <a:pt x="0" y="288036"/>
                </a:moveTo>
                <a:lnTo>
                  <a:pt x="144018" y="288036"/>
                </a:lnTo>
                <a:lnTo>
                  <a:pt x="144018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7757" y="3645027"/>
            <a:ext cx="144145" cy="288290"/>
          </a:xfrm>
          <a:custGeom>
            <a:avLst/>
            <a:gdLst/>
            <a:ahLst/>
            <a:cxnLst/>
            <a:rect l="l" t="t" r="r" b="b"/>
            <a:pathLst>
              <a:path w="144144" h="288289">
                <a:moveTo>
                  <a:pt x="0" y="288036"/>
                </a:moveTo>
                <a:lnTo>
                  <a:pt x="144018" y="288036"/>
                </a:lnTo>
                <a:lnTo>
                  <a:pt x="144018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2E72D-C8F6-4DCC-9159-271A5F2817B3}"/>
              </a:ext>
            </a:extLst>
          </p:cNvPr>
          <p:cNvSpPr txBox="1"/>
          <p:nvPr/>
        </p:nvSpPr>
        <p:spPr>
          <a:xfrm flipH="1">
            <a:off x="2438400" y="3245484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ROLEX</a:t>
            </a:r>
          </a:p>
          <a:p>
            <a:r>
              <a:rPr lang="en-GB" sz="2400" dirty="0">
                <a:solidFill>
                  <a:schemeClr val="bg1"/>
                </a:solidFill>
              </a:rPr>
              <a:t>WATCH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569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Rolex: </a:t>
            </a:r>
            <a:r>
              <a:rPr sz="2800" spc="-5" dirty="0"/>
              <a:t>il primo orologio</a:t>
            </a:r>
            <a:r>
              <a:rPr sz="2800" spc="60" dirty="0"/>
              <a:t> </a:t>
            </a:r>
            <a:r>
              <a:rPr sz="2800" spc="-5" dirty="0"/>
              <a:t>impermeabile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6334" y="998677"/>
            <a:ext cx="80587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b="1" spc="-145" dirty="0">
                <a:solidFill>
                  <a:srgbClr val="43BC6C"/>
                </a:solidFill>
                <a:latin typeface="Trebuchet MS"/>
                <a:cs typeface="Trebuchet MS"/>
              </a:rPr>
              <a:t>1926 </a:t>
            </a:r>
            <a:r>
              <a:rPr sz="1800" spc="-145" dirty="0">
                <a:latin typeface="Arial"/>
                <a:cs typeface="Arial"/>
              </a:rPr>
              <a:t>Hans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-65" dirty="0">
                <a:latin typeface="Arial"/>
                <a:cs typeface="Arial"/>
              </a:rPr>
              <a:t>presentò </a:t>
            </a:r>
            <a:r>
              <a:rPr sz="1800" spc="-90" dirty="0">
                <a:latin typeface="Arial"/>
                <a:cs typeface="Arial"/>
              </a:rPr>
              <a:t>l’Oyster,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75" dirty="0">
                <a:latin typeface="Arial"/>
                <a:cs typeface="Arial"/>
              </a:rPr>
              <a:t>polso </a:t>
            </a:r>
            <a:r>
              <a:rPr sz="1800" spc="-55" dirty="0">
                <a:latin typeface="Arial"/>
                <a:cs typeface="Arial"/>
              </a:rPr>
              <a:t>impermeabile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mai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realizzato, </a:t>
            </a:r>
            <a:r>
              <a:rPr sz="1800" spc="-105" dirty="0">
                <a:latin typeface="Arial"/>
                <a:cs typeface="Arial"/>
              </a:rPr>
              <a:t>segnando </a:t>
            </a:r>
            <a:r>
              <a:rPr sz="1800" spc="-125" dirty="0">
                <a:latin typeface="Arial"/>
                <a:cs typeface="Arial"/>
              </a:rPr>
              <a:t>così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punto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svolta </a:t>
            </a:r>
            <a:r>
              <a:rPr sz="1800" spc="-45" dirty="0">
                <a:latin typeface="Arial"/>
                <a:cs typeface="Arial"/>
              </a:rPr>
              <a:t>nell’ambito </a:t>
            </a:r>
            <a:r>
              <a:rPr sz="1800" spc="-60" dirty="0">
                <a:latin typeface="Arial"/>
                <a:cs typeface="Arial"/>
              </a:rPr>
              <a:t>della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orologeria.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23741"/>
            <a:ext cx="87541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3765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5" dirty="0">
                <a:latin typeface="Arial"/>
                <a:cs typeface="Arial"/>
              </a:rPr>
              <a:t>creato </a:t>
            </a:r>
            <a:r>
              <a:rPr sz="1800" spc="-45" dirty="0">
                <a:latin typeface="Arial"/>
                <a:cs typeface="Arial"/>
              </a:rPr>
              <a:t>orologi ideali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90" dirty="0">
                <a:latin typeface="Arial"/>
                <a:cs typeface="Arial"/>
              </a:rPr>
              <a:t>qualsiasi </a:t>
            </a:r>
            <a:r>
              <a:rPr sz="1800" spc="-50" dirty="0">
                <a:latin typeface="Arial"/>
                <a:cs typeface="Arial"/>
              </a:rPr>
              <a:t>utilizzo: </a:t>
            </a:r>
            <a:r>
              <a:rPr sz="1800" spc="-55" dirty="0">
                <a:latin typeface="Arial"/>
                <a:cs typeface="Arial"/>
              </a:rPr>
              <a:t>immersioni, </a:t>
            </a:r>
            <a:r>
              <a:rPr sz="1800" spc="-40" dirty="0">
                <a:latin typeface="Arial"/>
                <a:cs typeface="Arial"/>
              </a:rPr>
              <a:t>sport automobilistici,  </a:t>
            </a:r>
            <a:r>
              <a:rPr sz="1800" spc="-65" dirty="0">
                <a:latin typeface="Arial"/>
                <a:cs typeface="Arial"/>
              </a:rPr>
              <a:t>alpinismo, </a:t>
            </a:r>
            <a:r>
              <a:rPr sz="1800" spc="-85" dirty="0">
                <a:latin typeface="Arial"/>
                <a:cs typeface="Arial"/>
              </a:rPr>
              <a:t>viaggi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aereo,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0" dirty="0">
                <a:latin typeface="Arial"/>
                <a:cs typeface="Arial"/>
              </a:rPr>
              <a:t>barca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vela ed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esplorazioni.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35" dirty="0">
                <a:latin typeface="Arial"/>
                <a:cs typeface="Arial"/>
              </a:rPr>
              <a:t>modelli </a:t>
            </a:r>
            <a:r>
              <a:rPr sz="1800" spc="-95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stati </a:t>
            </a:r>
            <a:r>
              <a:rPr sz="1800" spc="-70" dirty="0">
                <a:latin typeface="Arial"/>
                <a:cs typeface="Arial"/>
              </a:rPr>
              <a:t>costantemente </a:t>
            </a:r>
            <a:r>
              <a:rPr sz="1800" spc="-55" dirty="0">
                <a:latin typeface="Arial"/>
                <a:cs typeface="Arial"/>
              </a:rPr>
              <a:t>aggiornati nel </a:t>
            </a:r>
            <a:r>
              <a:rPr sz="1800" spc="-100" dirty="0">
                <a:latin typeface="Arial"/>
                <a:cs typeface="Arial"/>
              </a:rPr>
              <a:t>corso </a:t>
            </a:r>
            <a:r>
              <a:rPr sz="1800" spc="-65" dirty="0">
                <a:latin typeface="Arial"/>
                <a:cs typeface="Arial"/>
              </a:rPr>
              <a:t>degli </a:t>
            </a:r>
            <a:r>
              <a:rPr sz="1800" spc="-60" dirty="0">
                <a:latin typeface="Arial"/>
                <a:cs typeface="Arial"/>
              </a:rPr>
              <a:t>anni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35" dirty="0">
                <a:latin typeface="Arial"/>
                <a:cs typeface="Arial"/>
              </a:rPr>
              <a:t>arricchiti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nuovi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elementi, </a:t>
            </a:r>
            <a:r>
              <a:rPr sz="1800" spc="-50" dirty="0">
                <a:latin typeface="Arial"/>
                <a:cs typeface="Arial"/>
              </a:rPr>
              <a:t>per migliorarne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funzionalità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garantire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chi </a:t>
            </a:r>
            <a:r>
              <a:rPr sz="1800" spc="10" dirty="0">
                <a:latin typeface="Arial"/>
                <a:cs typeface="Arial"/>
              </a:rPr>
              <a:t>li </a:t>
            </a:r>
            <a:r>
              <a:rPr sz="1800" spc="-100" dirty="0">
                <a:latin typeface="Arial"/>
                <a:cs typeface="Arial"/>
              </a:rPr>
              <a:t>indossa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14" dirty="0">
                <a:latin typeface="Arial"/>
                <a:cs typeface="Arial"/>
              </a:rPr>
              <a:t>massima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sicurezza.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riprova </a:t>
            </a:r>
            <a:r>
              <a:rPr sz="1800" spc="-40" dirty="0">
                <a:latin typeface="Arial"/>
                <a:cs typeface="Arial"/>
              </a:rPr>
              <a:t>dell’introduzione </a:t>
            </a:r>
            <a:r>
              <a:rPr sz="1800" spc="-55" dirty="0">
                <a:latin typeface="Arial"/>
                <a:cs typeface="Arial"/>
              </a:rPr>
              <a:t>continua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invenzioni, </a:t>
            </a:r>
            <a:r>
              <a:rPr sz="1800" spc="-100" dirty="0">
                <a:latin typeface="Arial"/>
                <a:cs typeface="Arial"/>
              </a:rPr>
              <a:t>design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soluzioni ingegneristiche </a:t>
            </a:r>
            <a:r>
              <a:rPr sz="1800" spc="-40" dirty="0">
                <a:latin typeface="Arial"/>
                <a:cs typeface="Arial"/>
              </a:rPr>
              <a:t>inedite, </a:t>
            </a:r>
            <a:r>
              <a:rPr sz="1800" spc="-100" dirty="0">
                <a:latin typeface="Arial"/>
                <a:cs typeface="Arial"/>
              </a:rPr>
              <a:t>si  </a:t>
            </a:r>
            <a:r>
              <a:rPr sz="1800" spc="-60" dirty="0">
                <a:latin typeface="Arial"/>
                <a:cs typeface="Arial"/>
              </a:rPr>
              <a:t>ricordano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15" dirty="0">
                <a:latin typeface="Arial"/>
                <a:cs typeface="Arial"/>
              </a:rPr>
              <a:t>oltre </a:t>
            </a:r>
            <a:r>
              <a:rPr sz="1800" spc="-90" dirty="0">
                <a:latin typeface="Arial"/>
                <a:cs typeface="Arial"/>
              </a:rPr>
              <a:t>500 </a:t>
            </a:r>
            <a:r>
              <a:rPr sz="1800" spc="-30" dirty="0">
                <a:latin typeface="Arial"/>
                <a:cs typeface="Arial"/>
              </a:rPr>
              <a:t>brevetti </a:t>
            </a:r>
            <a:r>
              <a:rPr sz="1800" spc="-45" dirty="0">
                <a:latin typeface="Arial"/>
                <a:cs typeface="Arial"/>
              </a:rPr>
              <a:t>depositati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riguardano </a:t>
            </a:r>
            <a:r>
              <a:rPr sz="1800" spc="-40" dirty="0">
                <a:latin typeface="Arial"/>
                <a:cs typeface="Arial"/>
              </a:rPr>
              <a:t>dettagli </a:t>
            </a:r>
            <a:r>
              <a:rPr sz="1800" spc="-50" dirty="0">
                <a:latin typeface="Arial"/>
                <a:cs typeface="Arial"/>
              </a:rPr>
              <a:t>quali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30" dirty="0">
                <a:latin typeface="Arial"/>
                <a:cs typeface="Arial"/>
              </a:rPr>
              <a:t>inserti 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30" dirty="0">
                <a:latin typeface="Arial"/>
                <a:cs typeface="Arial"/>
              </a:rPr>
              <a:t>lunetta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0" dirty="0">
                <a:latin typeface="Arial"/>
                <a:cs typeface="Arial"/>
              </a:rPr>
              <a:t>sofisticatissimi </a:t>
            </a:r>
            <a:r>
              <a:rPr sz="1800" spc="-90" dirty="0">
                <a:latin typeface="Arial"/>
                <a:cs typeface="Arial"/>
              </a:rPr>
              <a:t>meccanismi </a:t>
            </a:r>
            <a:r>
              <a:rPr sz="1800" spc="-15" dirty="0">
                <a:latin typeface="Arial"/>
                <a:cs typeface="Arial"/>
              </a:rPr>
              <a:t>interni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50" dirty="0">
                <a:latin typeface="Arial"/>
                <a:cs typeface="Arial"/>
              </a:rPr>
              <a:t>orologi.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758695"/>
            <a:ext cx="9144000" cy="204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613" y="1772792"/>
            <a:ext cx="5988177" cy="2022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29580-6F7B-434D-9F8C-41694611A5D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575" y="1815083"/>
            <a:ext cx="6688835" cy="2601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100</a:t>
            </a:fld>
            <a:endParaRPr spc="-6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7BE14-3BD4-4A49-8915-282F2B6262CC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5487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</a:t>
            </a:r>
            <a:r>
              <a:rPr spc="-100" dirty="0"/>
              <a:t> </a:t>
            </a:r>
            <a:r>
              <a:rPr spc="-5" dirty="0"/>
              <a:t>logistica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7402" y="1287017"/>
            <a:ext cx="398526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Attraverso l’analisi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70" dirty="0">
                <a:latin typeface="Arial"/>
                <a:cs typeface="Arial"/>
              </a:rPr>
              <a:t>logistica  andremo </a:t>
            </a:r>
            <a:r>
              <a:rPr sz="1800" spc="-100" dirty="0">
                <a:latin typeface="Arial"/>
                <a:cs typeface="Arial"/>
              </a:rPr>
              <a:t>ad analizzare </a:t>
            </a:r>
            <a:r>
              <a:rPr sz="1800" spc="-55" dirty="0">
                <a:latin typeface="Arial"/>
                <a:cs typeface="Arial"/>
              </a:rPr>
              <a:t>quanto,  </a:t>
            </a:r>
            <a:r>
              <a:rPr sz="1800" spc="-45" dirty="0">
                <a:latin typeface="Arial"/>
                <a:cs typeface="Arial"/>
              </a:rPr>
              <a:t>determinate variabili, </a:t>
            </a:r>
            <a:r>
              <a:rPr sz="1800" spc="-55" dirty="0">
                <a:latin typeface="Arial"/>
                <a:cs typeface="Arial"/>
              </a:rPr>
              <a:t>influiscono </a:t>
            </a:r>
            <a:r>
              <a:rPr sz="1800" spc="-75" dirty="0">
                <a:latin typeface="Arial"/>
                <a:cs typeface="Arial"/>
              </a:rPr>
              <a:t>sulla  </a:t>
            </a:r>
            <a:r>
              <a:rPr sz="1800" spc="-40" dirty="0">
                <a:latin typeface="Arial"/>
                <a:cs typeface="Arial"/>
              </a:rPr>
              <a:t>disponibilità </a:t>
            </a:r>
            <a:r>
              <a:rPr sz="1800" spc="-65" dirty="0">
                <a:latin typeface="Arial"/>
                <a:cs typeface="Arial"/>
              </a:rPr>
              <a:t>all’acquisto </a:t>
            </a:r>
            <a:r>
              <a:rPr sz="1800" spc="-40" dirty="0">
                <a:latin typeface="Arial"/>
                <a:cs typeface="Arial"/>
              </a:rPr>
              <a:t>dello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  </a:t>
            </a:r>
            <a:r>
              <a:rPr sz="1800" spc="-65" dirty="0">
                <a:latin typeface="Arial"/>
                <a:cs typeface="Arial"/>
              </a:rPr>
              <a:t>L’obiettivo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regressione  </a:t>
            </a:r>
            <a:r>
              <a:rPr sz="1800" spc="-70" dirty="0">
                <a:latin typeface="Arial"/>
                <a:cs typeface="Arial"/>
              </a:rPr>
              <a:t>logistica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prevedere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40" dirty="0">
                <a:latin typeface="Arial"/>
                <a:cs typeface="Arial"/>
              </a:rPr>
              <a:t>probabilità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45" dirty="0">
                <a:latin typeface="Arial"/>
                <a:cs typeface="Arial"/>
              </a:rPr>
              <a:t>rispondenti </a:t>
            </a:r>
            <a:r>
              <a:rPr sz="1800" spc="-50" dirty="0">
                <a:latin typeface="Arial"/>
                <a:cs typeface="Arial"/>
              </a:rPr>
              <a:t>del  questionario </a:t>
            </a:r>
            <a:r>
              <a:rPr sz="1800" spc="-60" dirty="0">
                <a:latin typeface="Arial"/>
                <a:cs typeface="Arial"/>
              </a:rPr>
              <a:t>acquistino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Smartwatch,  </a:t>
            </a:r>
            <a:r>
              <a:rPr sz="1800" spc="-50" dirty="0">
                <a:latin typeface="Arial"/>
                <a:cs typeface="Arial"/>
              </a:rPr>
              <a:t>partendo </a:t>
            </a:r>
            <a:r>
              <a:rPr sz="1800" spc="-95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75" dirty="0">
                <a:latin typeface="Arial"/>
                <a:cs typeface="Arial"/>
              </a:rPr>
              <a:t>insieme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variabili  </a:t>
            </a:r>
            <a:r>
              <a:rPr sz="1800" spc="-35" dirty="0">
                <a:latin typeface="Arial"/>
                <a:cs typeface="Arial"/>
              </a:rPr>
              <a:t>indipendenti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125" dirty="0">
                <a:latin typeface="Arial"/>
                <a:cs typeface="Arial"/>
              </a:rPr>
              <a:t>sarà </a:t>
            </a:r>
            <a:r>
              <a:rPr sz="1800" spc="-50" dirty="0">
                <a:latin typeface="Arial"/>
                <a:cs typeface="Arial"/>
              </a:rPr>
              <a:t>rilevante </a:t>
            </a:r>
            <a:r>
              <a:rPr sz="1800" spc="-70" dirty="0">
                <a:latin typeface="Arial"/>
                <a:cs typeface="Arial"/>
              </a:rPr>
              <a:t>comprendere 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80" dirty="0">
                <a:latin typeface="Arial"/>
                <a:cs typeface="Arial"/>
              </a:rPr>
              <a:t>regressori </a:t>
            </a:r>
            <a:r>
              <a:rPr sz="1800" spc="-65" dirty="0">
                <a:latin typeface="Arial"/>
                <a:cs typeface="Arial"/>
              </a:rPr>
              <a:t>influenzano </a:t>
            </a:r>
            <a:r>
              <a:rPr sz="1800" spc="-50" dirty="0">
                <a:latin typeface="Arial"/>
                <a:cs typeface="Arial"/>
              </a:rPr>
              <a:t>l’esito </a:t>
            </a:r>
            <a:r>
              <a:rPr sz="1800" spc="-60" dirty="0">
                <a:latin typeface="Arial"/>
                <a:cs typeface="Arial"/>
              </a:rPr>
              <a:t>della  variabile </a:t>
            </a:r>
            <a:r>
              <a:rPr sz="1800" spc="-55" dirty="0">
                <a:latin typeface="Arial"/>
                <a:cs typeface="Arial"/>
              </a:rPr>
              <a:t>dipendente </a:t>
            </a:r>
            <a:r>
              <a:rPr sz="1800" spc="-60" dirty="0">
                <a:latin typeface="Arial"/>
                <a:cs typeface="Arial"/>
              </a:rPr>
              <a:t>dicotomica, </a:t>
            </a:r>
            <a:r>
              <a:rPr sz="1800" spc="-70" dirty="0">
                <a:latin typeface="Arial"/>
                <a:cs typeface="Arial"/>
              </a:rPr>
              <a:t>ovvero la  </a:t>
            </a:r>
            <a:r>
              <a:rPr sz="1800" spc="-90" dirty="0">
                <a:latin typeface="Arial"/>
                <a:cs typeface="Arial"/>
              </a:rPr>
              <a:t>scelta </a:t>
            </a:r>
            <a:r>
              <a:rPr sz="1800" spc="-50" dirty="0">
                <a:latin typeface="Arial"/>
                <a:cs typeface="Arial"/>
              </a:rPr>
              <a:t>del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consumatore.</a:t>
            </a:r>
            <a:endParaRPr sz="1800">
              <a:latin typeface="Arial"/>
              <a:cs typeface="Arial"/>
            </a:endParaRPr>
          </a:p>
          <a:p>
            <a:pPr marL="12700" marR="146685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Adottiamo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5" dirty="0">
                <a:latin typeface="Arial"/>
                <a:cs typeface="Arial"/>
              </a:rPr>
              <a:t>dipendente </a:t>
            </a:r>
            <a:r>
              <a:rPr sz="1800" spc="-150" dirty="0">
                <a:latin typeface="Arial"/>
                <a:cs typeface="Arial"/>
              </a:rPr>
              <a:t>(Y)  </a:t>
            </a:r>
            <a:r>
              <a:rPr sz="1800" spc="-45" dirty="0">
                <a:latin typeface="Arial"/>
                <a:cs typeface="Arial"/>
              </a:rPr>
              <a:t>l’intenzione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40" dirty="0">
                <a:latin typeface="Arial"/>
                <a:cs typeface="Arial"/>
              </a:rPr>
              <a:t>parte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25" dirty="0">
                <a:latin typeface="Arial"/>
                <a:cs typeface="Arial"/>
              </a:rPr>
              <a:t>di  </a:t>
            </a:r>
            <a:r>
              <a:rPr sz="1800" spc="-80" dirty="0">
                <a:latin typeface="Arial"/>
                <a:cs typeface="Arial"/>
              </a:rPr>
              <a:t>acquistare </a:t>
            </a:r>
            <a:r>
              <a:rPr sz="1800" spc="-20" dirty="0">
                <a:latin typeface="Arial"/>
                <a:cs typeface="Arial"/>
              </a:rPr>
              <a:t>lo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773"/>
            <a:ext cx="4500245" cy="5400675"/>
          </a:xfrm>
          <a:custGeom>
            <a:avLst/>
            <a:gdLst/>
            <a:ahLst/>
            <a:cxnLst/>
            <a:rect l="l" t="t" r="r" b="b"/>
            <a:pathLst>
              <a:path w="4500245" h="5400675">
                <a:moveTo>
                  <a:pt x="0" y="5400548"/>
                </a:moveTo>
                <a:lnTo>
                  <a:pt x="4499991" y="5400548"/>
                </a:lnTo>
                <a:lnTo>
                  <a:pt x="4499991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101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C2CC3-C48F-4A85-B5A5-58B345552A7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31" y="146684"/>
            <a:ext cx="633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Scelta delle </a:t>
            </a:r>
            <a:r>
              <a:rPr dirty="0"/>
              <a:t>variabili</a:t>
            </a:r>
            <a:r>
              <a:rPr spc="-185" dirty="0"/>
              <a:t> </a:t>
            </a:r>
            <a:r>
              <a:rPr dirty="0"/>
              <a:t>1/2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5782" y="1142746"/>
            <a:ext cx="24974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scelto </a:t>
            </a:r>
            <a:r>
              <a:rPr sz="1800" spc="-100" dirty="0">
                <a:latin typeface="Arial"/>
                <a:cs typeface="Arial"/>
              </a:rPr>
              <a:t>come  </a:t>
            </a:r>
            <a:r>
              <a:rPr sz="1800" spc="-60" dirty="0">
                <a:latin typeface="Arial"/>
                <a:cs typeface="Arial"/>
              </a:rPr>
              <a:t>variabile dicotomica </a:t>
            </a:r>
            <a:r>
              <a:rPr sz="1800" spc="-45" dirty="0">
                <a:latin typeface="Arial"/>
                <a:cs typeface="Arial"/>
              </a:rPr>
              <a:t>per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70" dirty="0">
                <a:latin typeface="Arial"/>
                <a:cs typeface="Arial"/>
              </a:rPr>
              <a:t>logistica la  </a:t>
            </a:r>
            <a:r>
              <a:rPr sz="1800" spc="-75" dirty="0">
                <a:latin typeface="Arial"/>
                <a:cs typeface="Arial"/>
              </a:rPr>
              <a:t>risposta </a:t>
            </a:r>
            <a:r>
              <a:rPr sz="1800" spc="-70" dirty="0">
                <a:latin typeface="Arial"/>
                <a:cs typeface="Arial"/>
              </a:rPr>
              <a:t>alla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domanda.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«</a:t>
            </a:r>
            <a:r>
              <a:rPr sz="1800" i="1" spc="-90" dirty="0">
                <a:latin typeface="Trebuchet MS"/>
                <a:cs typeface="Trebuchet MS"/>
              </a:rPr>
              <a:t>Sarebbe </a:t>
            </a:r>
            <a:r>
              <a:rPr sz="1800" i="1" spc="-100" dirty="0">
                <a:latin typeface="Trebuchet MS"/>
                <a:cs typeface="Trebuchet MS"/>
              </a:rPr>
              <a:t>intenzionato </a:t>
            </a:r>
            <a:r>
              <a:rPr sz="1800" i="1" spc="-25" dirty="0">
                <a:latin typeface="Trebuchet MS"/>
                <a:cs typeface="Trebuchet MS"/>
              </a:rPr>
              <a:t>a  </a:t>
            </a:r>
            <a:r>
              <a:rPr sz="1800" i="1" spc="-90" dirty="0">
                <a:latin typeface="Trebuchet MS"/>
                <a:cs typeface="Trebuchet MS"/>
              </a:rPr>
              <a:t>comprare </a:t>
            </a:r>
            <a:r>
              <a:rPr sz="1800" i="1" spc="-65" dirty="0">
                <a:latin typeface="Trebuchet MS"/>
                <a:cs typeface="Trebuchet MS"/>
              </a:rPr>
              <a:t>uno</a:t>
            </a:r>
            <a:r>
              <a:rPr sz="1800" i="1" spc="-22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Smartwatch  </a:t>
            </a:r>
            <a:r>
              <a:rPr sz="1800" i="1" spc="-114" dirty="0">
                <a:latin typeface="Trebuchet MS"/>
                <a:cs typeface="Trebuchet MS"/>
              </a:rPr>
              <a:t>della</a:t>
            </a:r>
            <a:r>
              <a:rPr sz="1800" i="1" spc="-145" dirty="0">
                <a:latin typeface="Trebuchet MS"/>
                <a:cs typeface="Trebuchet MS"/>
              </a:rPr>
              <a:t> </a:t>
            </a:r>
            <a:r>
              <a:rPr sz="1800" i="1" spc="-114" dirty="0">
                <a:latin typeface="Trebuchet MS"/>
                <a:cs typeface="Trebuchet MS"/>
              </a:rPr>
              <a:t>Rolex</a:t>
            </a:r>
            <a:r>
              <a:rPr sz="1800" spc="-114" dirty="0">
                <a:latin typeface="Arial"/>
                <a:cs typeface="Arial"/>
              </a:rPr>
              <a:t>?».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5782" y="3337940"/>
            <a:ext cx="27990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questo grafico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torta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viene  </a:t>
            </a:r>
            <a:r>
              <a:rPr sz="1800" spc="-60" dirty="0">
                <a:latin typeface="Arial"/>
                <a:cs typeface="Arial"/>
              </a:rPr>
              <a:t>presentato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frequenza  </a:t>
            </a:r>
            <a:r>
              <a:rPr sz="1800" spc="-45" dirty="0">
                <a:latin typeface="Arial"/>
                <a:cs typeface="Arial"/>
              </a:rPr>
              <a:t>inerente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60" dirty="0">
                <a:latin typeface="Arial"/>
                <a:cs typeface="Arial"/>
              </a:rPr>
              <a:t>variabile  dicotomica.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782" y="4709921"/>
            <a:ext cx="2488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Degli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b="1" spc="-145" dirty="0">
                <a:latin typeface="Trebuchet MS"/>
                <a:cs typeface="Trebuchet MS"/>
              </a:rPr>
              <a:t>74 </a:t>
            </a:r>
            <a:r>
              <a:rPr sz="1800" spc="-75" dirty="0">
                <a:latin typeface="Arial"/>
                <a:cs typeface="Arial"/>
              </a:rPr>
              <a:t>hanno  </a:t>
            </a:r>
            <a:r>
              <a:rPr sz="1800" spc="-60" dirty="0">
                <a:latin typeface="Arial"/>
                <a:cs typeface="Arial"/>
              </a:rPr>
              <a:t>risposto </a:t>
            </a:r>
            <a:r>
              <a:rPr sz="1800" spc="-65" dirty="0">
                <a:latin typeface="Arial"/>
                <a:cs typeface="Arial"/>
              </a:rPr>
              <a:t>«no», </a:t>
            </a:r>
            <a:r>
              <a:rPr sz="1800" spc="-40" dirty="0">
                <a:latin typeface="Arial"/>
                <a:cs typeface="Arial"/>
              </a:rPr>
              <a:t>mentre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Trebuchet MS"/>
                <a:cs typeface="Trebuchet MS"/>
              </a:rPr>
              <a:t>147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«sì».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109" y="2264664"/>
            <a:ext cx="2898140" cy="3114040"/>
          </a:xfrm>
          <a:custGeom>
            <a:avLst/>
            <a:gdLst/>
            <a:ahLst/>
            <a:cxnLst/>
            <a:rect l="l" t="t" r="r" b="b"/>
            <a:pathLst>
              <a:path w="2898140" h="3114040">
                <a:moveTo>
                  <a:pt x="1340764" y="0"/>
                </a:moveTo>
                <a:lnTo>
                  <a:pt x="1340764" y="1556766"/>
                </a:lnTo>
                <a:lnTo>
                  <a:pt x="0" y="2347849"/>
                </a:lnTo>
                <a:lnTo>
                  <a:pt x="25278" y="2389236"/>
                </a:lnTo>
                <a:lnTo>
                  <a:pt x="51632" y="2429560"/>
                </a:lnTo>
                <a:lnTo>
                  <a:pt x="79034" y="2468813"/>
                </a:lnTo>
                <a:lnTo>
                  <a:pt x="107452" y="2506987"/>
                </a:lnTo>
                <a:lnTo>
                  <a:pt x="136858" y="2544074"/>
                </a:lnTo>
                <a:lnTo>
                  <a:pt x="167222" y="2580067"/>
                </a:lnTo>
                <a:lnTo>
                  <a:pt x="198515" y="2614958"/>
                </a:lnTo>
                <a:lnTo>
                  <a:pt x="230708" y="2648739"/>
                </a:lnTo>
                <a:lnTo>
                  <a:pt x="263769" y="2681404"/>
                </a:lnTo>
                <a:lnTo>
                  <a:pt x="297672" y="2712944"/>
                </a:lnTo>
                <a:lnTo>
                  <a:pt x="332384" y="2743352"/>
                </a:lnTo>
                <a:lnTo>
                  <a:pt x="367879" y="2772621"/>
                </a:lnTo>
                <a:lnTo>
                  <a:pt x="404124" y="2800741"/>
                </a:lnTo>
                <a:lnTo>
                  <a:pt x="441093" y="2827707"/>
                </a:lnTo>
                <a:lnTo>
                  <a:pt x="478754" y="2853511"/>
                </a:lnTo>
                <a:lnTo>
                  <a:pt x="517078" y="2878144"/>
                </a:lnTo>
                <a:lnTo>
                  <a:pt x="556036" y="2901599"/>
                </a:lnTo>
                <a:lnTo>
                  <a:pt x="595598" y="2923869"/>
                </a:lnTo>
                <a:lnTo>
                  <a:pt x="635735" y="2944946"/>
                </a:lnTo>
                <a:lnTo>
                  <a:pt x="676418" y="2964823"/>
                </a:lnTo>
                <a:lnTo>
                  <a:pt x="717616" y="2983491"/>
                </a:lnTo>
                <a:lnTo>
                  <a:pt x="759300" y="3000944"/>
                </a:lnTo>
                <a:lnTo>
                  <a:pt x="801442" y="3017173"/>
                </a:lnTo>
                <a:lnTo>
                  <a:pt x="844011" y="3032171"/>
                </a:lnTo>
                <a:lnTo>
                  <a:pt x="886977" y="3045931"/>
                </a:lnTo>
                <a:lnTo>
                  <a:pt x="930313" y="3058445"/>
                </a:lnTo>
                <a:lnTo>
                  <a:pt x="973986" y="3069704"/>
                </a:lnTo>
                <a:lnTo>
                  <a:pt x="1017970" y="3079703"/>
                </a:lnTo>
                <a:lnTo>
                  <a:pt x="1062233" y="3088432"/>
                </a:lnTo>
                <a:lnTo>
                  <a:pt x="1106747" y="3095886"/>
                </a:lnTo>
                <a:lnTo>
                  <a:pt x="1151481" y="3102054"/>
                </a:lnTo>
                <a:lnTo>
                  <a:pt x="1196407" y="3106932"/>
                </a:lnTo>
                <a:lnTo>
                  <a:pt x="1241495" y="3110509"/>
                </a:lnTo>
                <a:lnTo>
                  <a:pt x="1286716" y="3112780"/>
                </a:lnTo>
                <a:lnTo>
                  <a:pt x="1332039" y="3113737"/>
                </a:lnTo>
                <a:lnTo>
                  <a:pt x="1377436" y="3113371"/>
                </a:lnTo>
                <a:lnTo>
                  <a:pt x="1422877" y="3111675"/>
                </a:lnTo>
                <a:lnTo>
                  <a:pt x="1468332" y="3108643"/>
                </a:lnTo>
                <a:lnTo>
                  <a:pt x="1513772" y="3104265"/>
                </a:lnTo>
                <a:lnTo>
                  <a:pt x="1559168" y="3098535"/>
                </a:lnTo>
                <a:lnTo>
                  <a:pt x="1604490" y="3091444"/>
                </a:lnTo>
                <a:lnTo>
                  <a:pt x="1649708" y="3082986"/>
                </a:lnTo>
                <a:lnTo>
                  <a:pt x="1694794" y="3073153"/>
                </a:lnTo>
                <a:lnTo>
                  <a:pt x="1739717" y="3061936"/>
                </a:lnTo>
                <a:lnTo>
                  <a:pt x="1784448" y="3049329"/>
                </a:lnTo>
                <a:lnTo>
                  <a:pt x="1828957" y="3035324"/>
                </a:lnTo>
                <a:lnTo>
                  <a:pt x="1873216" y="3019914"/>
                </a:lnTo>
                <a:lnTo>
                  <a:pt x="1917194" y="3003090"/>
                </a:lnTo>
                <a:lnTo>
                  <a:pt x="1960863" y="2984845"/>
                </a:lnTo>
                <a:lnTo>
                  <a:pt x="2004191" y="2965172"/>
                </a:lnTo>
                <a:lnTo>
                  <a:pt x="2047151" y="2944062"/>
                </a:lnTo>
                <a:lnTo>
                  <a:pt x="2089713" y="2921509"/>
                </a:lnTo>
                <a:lnTo>
                  <a:pt x="2131847" y="2897505"/>
                </a:lnTo>
                <a:lnTo>
                  <a:pt x="2173235" y="2872228"/>
                </a:lnTo>
                <a:lnTo>
                  <a:pt x="2213559" y="2845874"/>
                </a:lnTo>
                <a:lnTo>
                  <a:pt x="2252812" y="2818474"/>
                </a:lnTo>
                <a:lnTo>
                  <a:pt x="2290986" y="2790057"/>
                </a:lnTo>
                <a:lnTo>
                  <a:pt x="2328074" y="2760652"/>
                </a:lnTo>
                <a:lnTo>
                  <a:pt x="2364067" y="2730289"/>
                </a:lnTo>
                <a:lnTo>
                  <a:pt x="2398959" y="2698997"/>
                </a:lnTo>
                <a:lnTo>
                  <a:pt x="2432742" y="2666806"/>
                </a:lnTo>
                <a:lnTo>
                  <a:pt x="2465407" y="2633745"/>
                </a:lnTo>
                <a:lnTo>
                  <a:pt x="2496948" y="2599844"/>
                </a:lnTo>
                <a:lnTo>
                  <a:pt x="2527357" y="2565132"/>
                </a:lnTo>
                <a:lnTo>
                  <a:pt x="2556627" y="2529639"/>
                </a:lnTo>
                <a:lnTo>
                  <a:pt x="2584748" y="2493394"/>
                </a:lnTo>
                <a:lnTo>
                  <a:pt x="2611715" y="2456427"/>
                </a:lnTo>
                <a:lnTo>
                  <a:pt x="2637520" y="2418766"/>
                </a:lnTo>
                <a:lnTo>
                  <a:pt x="2662154" y="2380443"/>
                </a:lnTo>
                <a:lnTo>
                  <a:pt x="2685611" y="2341486"/>
                </a:lnTo>
                <a:lnTo>
                  <a:pt x="2707882" y="2301924"/>
                </a:lnTo>
                <a:lnTo>
                  <a:pt x="2728960" y="2261788"/>
                </a:lnTo>
                <a:lnTo>
                  <a:pt x="2748838" y="2221106"/>
                </a:lnTo>
                <a:lnTo>
                  <a:pt x="2767508" y="2179908"/>
                </a:lnTo>
                <a:lnTo>
                  <a:pt x="2784961" y="2138224"/>
                </a:lnTo>
                <a:lnTo>
                  <a:pt x="2801192" y="2096083"/>
                </a:lnTo>
                <a:lnTo>
                  <a:pt x="2816191" y="2053514"/>
                </a:lnTo>
                <a:lnTo>
                  <a:pt x="2829952" y="2010548"/>
                </a:lnTo>
                <a:lnTo>
                  <a:pt x="2842466" y="1967214"/>
                </a:lnTo>
                <a:lnTo>
                  <a:pt x="2853727" y="1923540"/>
                </a:lnTo>
                <a:lnTo>
                  <a:pt x="2863726" y="1879557"/>
                </a:lnTo>
                <a:lnTo>
                  <a:pt x="2872457" y="1835294"/>
                </a:lnTo>
                <a:lnTo>
                  <a:pt x="2879910" y="1790781"/>
                </a:lnTo>
                <a:lnTo>
                  <a:pt x="2886080" y="1746046"/>
                </a:lnTo>
                <a:lnTo>
                  <a:pt x="2890957" y="1701120"/>
                </a:lnTo>
                <a:lnTo>
                  <a:pt x="2894536" y="1656033"/>
                </a:lnTo>
                <a:lnTo>
                  <a:pt x="2896807" y="1610812"/>
                </a:lnTo>
                <a:lnTo>
                  <a:pt x="2897763" y="1565489"/>
                </a:lnTo>
                <a:lnTo>
                  <a:pt x="2897397" y="1520093"/>
                </a:lnTo>
                <a:lnTo>
                  <a:pt x="2895702" y="1474652"/>
                </a:lnTo>
                <a:lnTo>
                  <a:pt x="2892669" y="1429197"/>
                </a:lnTo>
                <a:lnTo>
                  <a:pt x="2888290" y="1383756"/>
                </a:lnTo>
                <a:lnTo>
                  <a:pt x="2882560" y="1338361"/>
                </a:lnTo>
                <a:lnTo>
                  <a:pt x="2875468" y="1293039"/>
                </a:lnTo>
                <a:lnTo>
                  <a:pt x="2867009" y="1247821"/>
                </a:lnTo>
                <a:lnTo>
                  <a:pt x="2857175" y="1202735"/>
                </a:lnTo>
                <a:lnTo>
                  <a:pt x="2845957" y="1157812"/>
                </a:lnTo>
                <a:lnTo>
                  <a:pt x="2833349" y="1113081"/>
                </a:lnTo>
                <a:lnTo>
                  <a:pt x="2819342" y="1068572"/>
                </a:lnTo>
                <a:lnTo>
                  <a:pt x="2803929" y="1024313"/>
                </a:lnTo>
                <a:lnTo>
                  <a:pt x="2787103" y="980335"/>
                </a:lnTo>
                <a:lnTo>
                  <a:pt x="2768856" y="936667"/>
                </a:lnTo>
                <a:lnTo>
                  <a:pt x="2749180" y="893338"/>
                </a:lnTo>
                <a:lnTo>
                  <a:pt x="2728067" y="850378"/>
                </a:lnTo>
                <a:lnTo>
                  <a:pt x="2705511" y="807816"/>
                </a:lnTo>
                <a:lnTo>
                  <a:pt x="2681503" y="765683"/>
                </a:lnTo>
                <a:lnTo>
                  <a:pt x="2655428" y="723057"/>
                </a:lnTo>
                <a:lnTo>
                  <a:pt x="2628118" y="681458"/>
                </a:lnTo>
                <a:lnTo>
                  <a:pt x="2599604" y="640906"/>
                </a:lnTo>
                <a:lnTo>
                  <a:pt x="2569917" y="601417"/>
                </a:lnTo>
                <a:lnTo>
                  <a:pt x="2539089" y="563010"/>
                </a:lnTo>
                <a:lnTo>
                  <a:pt x="2507152" y="525703"/>
                </a:lnTo>
                <a:lnTo>
                  <a:pt x="2474137" y="489514"/>
                </a:lnTo>
                <a:lnTo>
                  <a:pt x="2440075" y="454460"/>
                </a:lnTo>
                <a:lnTo>
                  <a:pt x="2404999" y="420561"/>
                </a:lnTo>
                <a:lnTo>
                  <a:pt x="2368940" y="387833"/>
                </a:lnTo>
                <a:lnTo>
                  <a:pt x="2331928" y="356296"/>
                </a:lnTo>
                <a:lnTo>
                  <a:pt x="2293997" y="325966"/>
                </a:lnTo>
                <a:lnTo>
                  <a:pt x="2255177" y="296862"/>
                </a:lnTo>
                <a:lnTo>
                  <a:pt x="2215500" y="269003"/>
                </a:lnTo>
                <a:lnTo>
                  <a:pt x="2174998" y="242405"/>
                </a:lnTo>
                <a:lnTo>
                  <a:pt x="2133701" y="217087"/>
                </a:lnTo>
                <a:lnTo>
                  <a:pt x="2091642" y="193068"/>
                </a:lnTo>
                <a:lnTo>
                  <a:pt x="2048853" y="170364"/>
                </a:lnTo>
                <a:lnTo>
                  <a:pt x="2005364" y="148995"/>
                </a:lnTo>
                <a:lnTo>
                  <a:pt x="1961207" y="128978"/>
                </a:lnTo>
                <a:lnTo>
                  <a:pt x="1916415" y="110331"/>
                </a:lnTo>
                <a:lnTo>
                  <a:pt x="1871017" y="93072"/>
                </a:lnTo>
                <a:lnTo>
                  <a:pt x="1825047" y="77219"/>
                </a:lnTo>
                <a:lnTo>
                  <a:pt x="1778535" y="62791"/>
                </a:lnTo>
                <a:lnTo>
                  <a:pt x="1731513" y="49805"/>
                </a:lnTo>
                <a:lnTo>
                  <a:pt x="1684012" y="38279"/>
                </a:lnTo>
                <a:lnTo>
                  <a:pt x="1636065" y="28231"/>
                </a:lnTo>
                <a:lnTo>
                  <a:pt x="1587702" y="19680"/>
                </a:lnTo>
                <a:lnTo>
                  <a:pt x="1538956" y="12643"/>
                </a:lnTo>
                <a:lnTo>
                  <a:pt x="1489857" y="7139"/>
                </a:lnTo>
                <a:lnTo>
                  <a:pt x="1440438" y="3184"/>
                </a:lnTo>
                <a:lnTo>
                  <a:pt x="1390730" y="799"/>
                </a:lnTo>
                <a:lnTo>
                  <a:pt x="13407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108" y="2264664"/>
            <a:ext cx="1557020" cy="2348230"/>
          </a:xfrm>
          <a:custGeom>
            <a:avLst/>
            <a:gdLst/>
            <a:ahLst/>
            <a:cxnLst/>
            <a:rect l="l" t="t" r="r" b="b"/>
            <a:pathLst>
              <a:path w="1557020" h="2348229">
                <a:moveTo>
                  <a:pt x="1556766" y="0"/>
                </a:moveTo>
                <a:lnTo>
                  <a:pt x="1508276" y="740"/>
                </a:lnTo>
                <a:lnTo>
                  <a:pt x="1460155" y="2948"/>
                </a:lnTo>
                <a:lnTo>
                  <a:pt x="1412425" y="6602"/>
                </a:lnTo>
                <a:lnTo>
                  <a:pt x="1365108" y="11680"/>
                </a:lnTo>
                <a:lnTo>
                  <a:pt x="1318224" y="18160"/>
                </a:lnTo>
                <a:lnTo>
                  <a:pt x="1271796" y="26022"/>
                </a:lnTo>
                <a:lnTo>
                  <a:pt x="1225845" y="35243"/>
                </a:lnTo>
                <a:lnTo>
                  <a:pt x="1180392" y="45802"/>
                </a:lnTo>
                <a:lnTo>
                  <a:pt x="1135460" y="57678"/>
                </a:lnTo>
                <a:lnTo>
                  <a:pt x="1091068" y="70848"/>
                </a:lnTo>
                <a:lnTo>
                  <a:pt x="1047240" y="85292"/>
                </a:lnTo>
                <a:lnTo>
                  <a:pt x="1003997" y="100988"/>
                </a:lnTo>
                <a:lnTo>
                  <a:pt x="961359" y="117915"/>
                </a:lnTo>
                <a:lnTo>
                  <a:pt x="919349" y="136050"/>
                </a:lnTo>
                <a:lnTo>
                  <a:pt x="877988" y="155373"/>
                </a:lnTo>
                <a:lnTo>
                  <a:pt x="837298" y="175861"/>
                </a:lnTo>
                <a:lnTo>
                  <a:pt x="797301" y="197494"/>
                </a:lnTo>
                <a:lnTo>
                  <a:pt x="758017" y="220250"/>
                </a:lnTo>
                <a:lnTo>
                  <a:pt x="719468" y="244106"/>
                </a:lnTo>
                <a:lnTo>
                  <a:pt x="681676" y="269043"/>
                </a:lnTo>
                <a:lnTo>
                  <a:pt x="644662" y="295038"/>
                </a:lnTo>
                <a:lnTo>
                  <a:pt x="608448" y="322069"/>
                </a:lnTo>
                <a:lnTo>
                  <a:pt x="573056" y="350115"/>
                </a:lnTo>
                <a:lnTo>
                  <a:pt x="538506" y="379155"/>
                </a:lnTo>
                <a:lnTo>
                  <a:pt x="504821" y="409168"/>
                </a:lnTo>
                <a:lnTo>
                  <a:pt x="472022" y="440130"/>
                </a:lnTo>
                <a:lnTo>
                  <a:pt x="440130" y="472022"/>
                </a:lnTo>
                <a:lnTo>
                  <a:pt x="409168" y="504821"/>
                </a:lnTo>
                <a:lnTo>
                  <a:pt x="379155" y="538506"/>
                </a:lnTo>
                <a:lnTo>
                  <a:pt x="350115" y="573056"/>
                </a:lnTo>
                <a:lnTo>
                  <a:pt x="322069" y="608448"/>
                </a:lnTo>
                <a:lnTo>
                  <a:pt x="295038" y="644662"/>
                </a:lnTo>
                <a:lnTo>
                  <a:pt x="269043" y="681676"/>
                </a:lnTo>
                <a:lnTo>
                  <a:pt x="244106" y="719468"/>
                </a:lnTo>
                <a:lnTo>
                  <a:pt x="220250" y="758017"/>
                </a:lnTo>
                <a:lnTo>
                  <a:pt x="197494" y="797301"/>
                </a:lnTo>
                <a:lnTo>
                  <a:pt x="175861" y="837298"/>
                </a:lnTo>
                <a:lnTo>
                  <a:pt x="155373" y="877988"/>
                </a:lnTo>
                <a:lnTo>
                  <a:pt x="136050" y="919349"/>
                </a:lnTo>
                <a:lnTo>
                  <a:pt x="117915" y="961359"/>
                </a:lnTo>
                <a:lnTo>
                  <a:pt x="100988" y="1003997"/>
                </a:lnTo>
                <a:lnTo>
                  <a:pt x="85292" y="1047240"/>
                </a:lnTo>
                <a:lnTo>
                  <a:pt x="70848" y="1091068"/>
                </a:lnTo>
                <a:lnTo>
                  <a:pt x="57678" y="1135460"/>
                </a:lnTo>
                <a:lnTo>
                  <a:pt x="45802" y="1180392"/>
                </a:lnTo>
                <a:lnTo>
                  <a:pt x="35243" y="1225845"/>
                </a:lnTo>
                <a:lnTo>
                  <a:pt x="26022" y="1271796"/>
                </a:lnTo>
                <a:lnTo>
                  <a:pt x="18160" y="1318224"/>
                </a:lnTo>
                <a:lnTo>
                  <a:pt x="11680" y="1365108"/>
                </a:lnTo>
                <a:lnTo>
                  <a:pt x="6602" y="1412425"/>
                </a:lnTo>
                <a:lnTo>
                  <a:pt x="2948" y="1460155"/>
                </a:lnTo>
                <a:lnTo>
                  <a:pt x="740" y="1508276"/>
                </a:lnTo>
                <a:lnTo>
                  <a:pt x="0" y="1556766"/>
                </a:lnTo>
                <a:lnTo>
                  <a:pt x="772" y="1605811"/>
                </a:lnTo>
                <a:lnTo>
                  <a:pt x="3084" y="1654717"/>
                </a:lnTo>
                <a:lnTo>
                  <a:pt x="6925" y="1703447"/>
                </a:lnTo>
                <a:lnTo>
                  <a:pt x="12287" y="1751968"/>
                </a:lnTo>
                <a:lnTo>
                  <a:pt x="19159" y="1800244"/>
                </a:lnTo>
                <a:lnTo>
                  <a:pt x="27532" y="1848241"/>
                </a:lnTo>
                <a:lnTo>
                  <a:pt x="37397" y="1895925"/>
                </a:lnTo>
                <a:lnTo>
                  <a:pt x="48744" y="1943259"/>
                </a:lnTo>
                <a:lnTo>
                  <a:pt x="61563" y="1990211"/>
                </a:lnTo>
                <a:lnTo>
                  <a:pt x="75846" y="2036744"/>
                </a:lnTo>
                <a:lnTo>
                  <a:pt x="91583" y="2082824"/>
                </a:lnTo>
                <a:lnTo>
                  <a:pt x="108764" y="2128416"/>
                </a:lnTo>
                <a:lnTo>
                  <a:pt x="127380" y="2173486"/>
                </a:lnTo>
                <a:lnTo>
                  <a:pt x="147421" y="2217999"/>
                </a:lnTo>
                <a:lnTo>
                  <a:pt x="168878" y="2261921"/>
                </a:lnTo>
                <a:lnTo>
                  <a:pt x="191741" y="2305215"/>
                </a:lnTo>
                <a:lnTo>
                  <a:pt x="216001" y="2347849"/>
                </a:lnTo>
                <a:lnTo>
                  <a:pt x="1556766" y="1556766"/>
                </a:lnTo>
                <a:lnTo>
                  <a:pt x="1556766" y="0"/>
                </a:lnTo>
                <a:close/>
              </a:path>
            </a:pathLst>
          </a:custGeom>
          <a:solidFill>
            <a:srgbClr val="FF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080" y="1409776"/>
            <a:ext cx="4045585" cy="690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150" b="1" spc="-130" dirty="0">
                <a:latin typeface="Trebuchet MS"/>
                <a:cs typeface="Trebuchet MS"/>
              </a:rPr>
              <a:t>Intenzione </a:t>
            </a:r>
            <a:r>
              <a:rPr sz="2150" b="1" spc="-80" dirty="0">
                <a:latin typeface="Trebuchet MS"/>
                <a:cs typeface="Trebuchet MS"/>
              </a:rPr>
              <a:t>a </a:t>
            </a:r>
            <a:r>
              <a:rPr sz="2150" b="1" spc="-135" dirty="0">
                <a:latin typeface="Trebuchet MS"/>
                <a:cs typeface="Trebuchet MS"/>
              </a:rPr>
              <a:t>comprare</a:t>
            </a:r>
            <a:r>
              <a:rPr sz="2150" b="1" spc="-325" dirty="0">
                <a:latin typeface="Trebuchet MS"/>
                <a:cs typeface="Trebuchet MS"/>
              </a:rPr>
              <a:t> </a:t>
            </a:r>
            <a:r>
              <a:rPr sz="2150" b="1" spc="-110" dirty="0">
                <a:latin typeface="Trebuchet MS"/>
                <a:cs typeface="Trebuchet MS"/>
              </a:rPr>
              <a:t>SmartWatch</a:t>
            </a:r>
            <a:endParaRPr sz="215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2150" b="1" spc="-140" dirty="0">
                <a:latin typeface="Trebuchet MS"/>
                <a:cs typeface="Trebuchet MS"/>
              </a:rPr>
              <a:t>Rolex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3355" y="358140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0" y="128016"/>
                </a:moveTo>
                <a:lnTo>
                  <a:pt x="126491" y="128016"/>
                </a:lnTo>
                <a:lnTo>
                  <a:pt x="126491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3355" y="393496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FF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4805" y="3391534"/>
            <a:ext cx="32512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SI  </a:t>
            </a:r>
            <a:r>
              <a:rPr sz="1800" spc="-17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102</a:t>
            </a:fld>
            <a:endParaRPr spc="-60" dirty="0"/>
          </a:p>
        </p:txBody>
      </p:sp>
      <p:sp>
        <p:nvSpPr>
          <p:cNvPr id="12" name="object 12"/>
          <p:cNvSpPr txBox="1"/>
          <p:nvPr/>
        </p:nvSpPr>
        <p:spPr>
          <a:xfrm>
            <a:off x="1475613" y="3068942"/>
            <a:ext cx="720090" cy="36068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7004" y="4093921"/>
            <a:ext cx="414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147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A74E4D-4236-4D3B-A2AB-E7CD3F645DEF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31" y="146684"/>
            <a:ext cx="6336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Scelta delle </a:t>
            </a:r>
            <a:r>
              <a:rPr dirty="0"/>
              <a:t>variabili</a:t>
            </a:r>
            <a:r>
              <a:rPr spc="-175" dirty="0"/>
              <a:t> </a:t>
            </a:r>
            <a:r>
              <a:rPr spc="5" dirty="0"/>
              <a:t>2/2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103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358900"/>
            <a:ext cx="78130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Possiamo </a:t>
            </a:r>
            <a:r>
              <a:rPr sz="1800" spc="-35" dirty="0">
                <a:latin typeface="Arial"/>
                <a:cs typeface="Arial"/>
              </a:rPr>
              <a:t>quindi </a:t>
            </a:r>
            <a:r>
              <a:rPr sz="1800" spc="-75" dirty="0">
                <a:latin typeface="Arial"/>
                <a:cs typeface="Arial"/>
              </a:rPr>
              <a:t>concludere </a:t>
            </a:r>
            <a:r>
              <a:rPr sz="1800" spc="-95" dirty="0">
                <a:latin typeface="Arial"/>
                <a:cs typeface="Arial"/>
              </a:rPr>
              <a:t>che,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130" dirty="0">
                <a:latin typeface="Arial"/>
                <a:cs typeface="Arial"/>
              </a:rPr>
              <a:t>base </a:t>
            </a:r>
            <a:r>
              <a:rPr sz="1800" spc="-65" dirty="0">
                <a:latin typeface="Arial"/>
                <a:cs typeface="Arial"/>
              </a:rPr>
              <a:t>dell’analisi </a:t>
            </a:r>
            <a:r>
              <a:rPr sz="1800" spc="-30" dirty="0">
                <a:latin typeface="Arial"/>
                <a:cs typeface="Arial"/>
              </a:rPr>
              <a:t>fattoriale,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5" dirty="0">
                <a:latin typeface="Arial"/>
                <a:cs typeface="Arial"/>
              </a:rPr>
              <a:t>tre fattori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influenzano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scelta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10" dirty="0">
                <a:latin typeface="Arial"/>
                <a:cs typeface="Arial"/>
              </a:rPr>
              <a:t>fase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d’acquisto: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8608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5" dirty="0">
                <a:latin typeface="Arial"/>
                <a:cs typeface="Arial"/>
              </a:rPr>
              <a:t>costituito </a:t>
            </a:r>
            <a:r>
              <a:rPr sz="1800" spc="-60" dirty="0">
                <a:latin typeface="Arial"/>
                <a:cs typeface="Arial"/>
              </a:rPr>
              <a:t>dalle </a:t>
            </a:r>
            <a:r>
              <a:rPr sz="1800" spc="-55" dirty="0">
                <a:latin typeface="Arial"/>
                <a:cs typeface="Arial"/>
              </a:rPr>
              <a:t>caratteristiche principalmente </a:t>
            </a:r>
            <a:r>
              <a:rPr sz="1800" b="1" spc="-125" dirty="0">
                <a:solidFill>
                  <a:srgbClr val="43BC6C"/>
                </a:solidFill>
                <a:latin typeface="Trebuchet MS"/>
                <a:cs typeface="Trebuchet MS"/>
              </a:rPr>
              <a:t>tecniche </a:t>
            </a:r>
            <a:r>
              <a:rPr sz="1800" spc="-45" dirty="0">
                <a:latin typeface="Arial"/>
                <a:cs typeface="Arial"/>
              </a:rPr>
              <a:t>dello  </a:t>
            </a:r>
            <a:r>
              <a:rPr sz="1800" spc="-80" dirty="0">
                <a:latin typeface="Arial"/>
                <a:cs typeface="Arial"/>
              </a:rPr>
              <a:t>Smartwatch (compongono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potenza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40" dirty="0">
                <a:latin typeface="Arial"/>
                <a:cs typeface="Arial"/>
              </a:rPr>
              <a:t>batteria,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5" dirty="0">
                <a:latin typeface="Arial"/>
                <a:cs typeface="Arial"/>
              </a:rPr>
              <a:t>sistema  </a:t>
            </a:r>
            <a:r>
              <a:rPr sz="1800" spc="-55" dirty="0">
                <a:latin typeface="Arial"/>
                <a:cs typeface="Arial"/>
              </a:rPr>
              <a:t>operativo,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funzione </a:t>
            </a:r>
            <a:r>
              <a:rPr sz="1800" spc="-110" dirty="0">
                <a:latin typeface="Arial"/>
                <a:cs typeface="Arial"/>
              </a:rPr>
              <a:t>Always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polvere, </a:t>
            </a:r>
            <a:r>
              <a:rPr sz="1800" spc="-110" dirty="0">
                <a:latin typeface="Arial"/>
                <a:cs typeface="Arial"/>
              </a:rPr>
              <a:t>acqua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dirty="0">
                <a:latin typeface="Arial"/>
                <a:cs typeface="Arial"/>
              </a:rPr>
              <a:t>altri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agenti);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5" dirty="0">
                <a:latin typeface="Arial"/>
                <a:cs typeface="Arial"/>
              </a:rPr>
              <a:t>costituito </a:t>
            </a:r>
            <a:r>
              <a:rPr sz="1800" spc="-60" dirty="0">
                <a:latin typeface="Arial"/>
                <a:cs typeface="Arial"/>
              </a:rPr>
              <a:t>dalle </a:t>
            </a:r>
            <a:r>
              <a:rPr sz="1800" spc="-55" dirty="0">
                <a:latin typeface="Arial"/>
                <a:cs typeface="Arial"/>
              </a:rPr>
              <a:t>caratteristiche principalmente </a:t>
            </a:r>
            <a:r>
              <a:rPr sz="1800" b="1" spc="-120" dirty="0">
                <a:solidFill>
                  <a:srgbClr val="43BC6C"/>
                </a:solidFill>
                <a:latin typeface="Trebuchet MS"/>
                <a:cs typeface="Trebuchet MS"/>
              </a:rPr>
              <a:t>estetiche </a:t>
            </a:r>
            <a:r>
              <a:rPr sz="1800" spc="-45" dirty="0">
                <a:latin typeface="Arial"/>
                <a:cs typeface="Arial"/>
              </a:rPr>
              <a:t>dello  </a:t>
            </a:r>
            <a:r>
              <a:rPr sz="1800" spc="-80" dirty="0">
                <a:latin typeface="Arial"/>
                <a:cs typeface="Arial"/>
              </a:rPr>
              <a:t>Smartwatch (compongono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65" dirty="0">
                <a:latin typeface="Arial"/>
                <a:cs typeface="Arial"/>
              </a:rPr>
              <a:t>l’estetica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cinturino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la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dimensione);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60" dirty="0">
                <a:latin typeface="Arial"/>
                <a:cs typeface="Arial"/>
              </a:rPr>
              <a:t>terzo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30" dirty="0">
                <a:latin typeface="Arial"/>
                <a:cs typeface="Arial"/>
              </a:rPr>
              <a:t>infine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5" dirty="0">
                <a:latin typeface="Arial"/>
                <a:cs typeface="Arial"/>
              </a:rPr>
              <a:t>costituito </a:t>
            </a:r>
            <a:r>
              <a:rPr sz="1800" spc="-80" dirty="0">
                <a:latin typeface="Arial"/>
                <a:cs typeface="Arial"/>
              </a:rPr>
              <a:t>dall’</a:t>
            </a:r>
            <a:r>
              <a:rPr sz="1800" b="1" spc="-80" dirty="0">
                <a:solidFill>
                  <a:srgbClr val="43BC6C"/>
                </a:solidFill>
                <a:latin typeface="Trebuchet MS"/>
                <a:cs typeface="Trebuchet MS"/>
              </a:rPr>
              <a:t>assistenza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dalla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43BC6C"/>
                </a:solidFill>
                <a:latin typeface="Trebuchet MS"/>
                <a:cs typeface="Trebuchet MS"/>
              </a:rPr>
              <a:t>interconnettività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Questi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fattori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così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definiti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ed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aggiunti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90" dirty="0">
                <a:latin typeface="Arial"/>
                <a:cs typeface="Arial"/>
              </a:rPr>
              <a:t>Dataset </a:t>
            </a:r>
            <a:r>
              <a:rPr sz="1800" spc="-65" dirty="0">
                <a:latin typeface="Arial"/>
                <a:cs typeface="Arial"/>
              </a:rPr>
              <a:t>verranno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ora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utilizzati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indipendenti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90" dirty="0">
                <a:latin typeface="Arial"/>
                <a:cs typeface="Arial"/>
              </a:rPr>
              <a:t>regressione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logistica.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2A73E-FCDB-48DD-A1E5-563F563B1C6F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933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Costruzione </a:t>
            </a:r>
            <a:r>
              <a:rPr spc="-5" dirty="0"/>
              <a:t>primo</a:t>
            </a:r>
            <a:r>
              <a:rPr spc="-125" dirty="0"/>
              <a:t> </a:t>
            </a:r>
            <a:r>
              <a:rPr spc="-5" dirty="0"/>
              <a:t>modello</a:t>
            </a:r>
          </a:p>
        </p:txBody>
      </p:sp>
      <p:sp>
        <p:nvSpPr>
          <p:cNvPr id="3" name="object 3"/>
          <p:cNvSpPr/>
          <p:nvPr/>
        </p:nvSpPr>
        <p:spPr>
          <a:xfrm>
            <a:off x="201790" y="1075105"/>
            <a:ext cx="5762055" cy="3994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80961" y="1068603"/>
            <a:ext cx="2037080" cy="505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40" dirty="0">
                <a:latin typeface="Arial"/>
                <a:cs typeface="Arial"/>
              </a:rPr>
              <a:t>costruito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</a:t>
            </a:r>
            <a:endParaRPr sz="1800">
              <a:latin typeface="Arial"/>
              <a:cs typeface="Arial"/>
            </a:endParaRPr>
          </a:p>
          <a:p>
            <a:pPr marR="160020">
              <a:lnSpc>
                <a:spcPct val="100000"/>
              </a:lnSpc>
            </a:pP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45" dirty="0">
                <a:latin typeface="Arial"/>
                <a:cs typeface="Arial"/>
              </a:rPr>
              <a:t>modello  </a:t>
            </a:r>
            <a:r>
              <a:rPr sz="1800" spc="-70" dirty="0">
                <a:latin typeface="Arial"/>
                <a:cs typeface="Arial"/>
              </a:rPr>
              <a:t>inserendo </a:t>
            </a:r>
            <a:r>
              <a:rPr sz="1800" spc="15" dirty="0">
                <a:latin typeface="Arial"/>
                <a:cs typeface="Arial"/>
              </a:rPr>
              <a:t>tutte </a:t>
            </a:r>
            <a:r>
              <a:rPr sz="1800" spc="-50" dirty="0">
                <a:latin typeface="Arial"/>
                <a:cs typeface="Arial"/>
              </a:rPr>
              <a:t>le 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significative 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nostra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analisi.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r>
              <a:rPr sz="1800" spc="-95" dirty="0">
                <a:latin typeface="Arial"/>
                <a:cs typeface="Arial"/>
              </a:rPr>
              <a:t>Dalla </a:t>
            </a:r>
            <a:r>
              <a:rPr sz="1800" spc="-70" dirty="0">
                <a:latin typeface="Arial"/>
                <a:cs typeface="Arial"/>
              </a:rPr>
              <a:t>visione  </a:t>
            </a:r>
            <a:r>
              <a:rPr sz="1800" spc="-25" dirty="0">
                <a:latin typeface="Arial"/>
                <a:cs typeface="Arial"/>
              </a:rPr>
              <a:t>dell’output di </a:t>
            </a:r>
            <a:r>
              <a:rPr sz="1800" spc="-190" dirty="0">
                <a:latin typeface="Arial"/>
                <a:cs typeface="Arial"/>
              </a:rPr>
              <a:t>R,  </a:t>
            </a:r>
            <a:r>
              <a:rPr sz="1800" spc="-40" dirty="0">
                <a:latin typeface="Arial"/>
                <a:cs typeface="Arial"/>
              </a:rPr>
              <a:t>notiamo </a:t>
            </a:r>
            <a:r>
              <a:rPr sz="1800" spc="-100" dirty="0">
                <a:latin typeface="Arial"/>
                <a:cs typeface="Arial"/>
              </a:rPr>
              <a:t>come  </a:t>
            </a:r>
            <a:r>
              <a:rPr sz="1800" spc="-55" dirty="0">
                <a:latin typeface="Arial"/>
                <a:cs typeface="Arial"/>
              </a:rPr>
              <a:t>moltissime </a:t>
            </a:r>
            <a:r>
              <a:rPr sz="1800" spc="-45" dirty="0">
                <a:latin typeface="Arial"/>
                <a:cs typeface="Arial"/>
              </a:rPr>
              <a:t>variabili 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45" dirty="0">
                <a:latin typeface="Arial"/>
                <a:cs typeface="Arial"/>
              </a:rPr>
              <a:t>risultano  </a:t>
            </a:r>
            <a:r>
              <a:rPr sz="1800" spc="-60" dirty="0">
                <a:latin typeface="Arial"/>
                <a:cs typeface="Arial"/>
              </a:rPr>
              <a:t>statisticamente  significative, </a:t>
            </a:r>
            <a:r>
              <a:rPr sz="1800" spc="-40" dirty="0">
                <a:latin typeface="Arial"/>
                <a:cs typeface="Arial"/>
              </a:rPr>
              <a:t>quindi  </a:t>
            </a:r>
            <a:r>
              <a:rPr sz="1800" spc="-70" dirty="0">
                <a:latin typeface="Arial"/>
                <a:cs typeface="Arial"/>
              </a:rPr>
              <a:t>procediamo </a:t>
            </a:r>
            <a:r>
              <a:rPr sz="1800" spc="-20" dirty="0">
                <a:latin typeface="Arial"/>
                <a:cs typeface="Arial"/>
              </a:rPr>
              <a:t>tramite  </a:t>
            </a:r>
            <a:r>
              <a:rPr sz="1800" spc="-60" dirty="0">
                <a:latin typeface="Arial"/>
                <a:cs typeface="Arial"/>
              </a:rPr>
              <a:t>metodologia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stepwise 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95" dirty="0">
                <a:latin typeface="Arial"/>
                <a:cs typeface="Arial"/>
              </a:rPr>
              <a:t>selezione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80" dirty="0">
                <a:latin typeface="Arial"/>
                <a:cs typeface="Arial"/>
              </a:rPr>
              <a:t>regressori  </a:t>
            </a:r>
            <a:r>
              <a:rPr sz="1800" spc="-60" dirty="0">
                <a:latin typeface="Arial"/>
                <a:cs typeface="Arial"/>
              </a:rPr>
              <a:t>statisticamente  </a:t>
            </a:r>
            <a:r>
              <a:rPr sz="1800" spc="-50" dirty="0">
                <a:latin typeface="Arial"/>
                <a:cs typeface="Arial"/>
              </a:rPr>
              <a:t>significativi.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2179" y="908773"/>
            <a:ext cx="3131820" cy="5400675"/>
          </a:xfrm>
          <a:custGeom>
            <a:avLst/>
            <a:gdLst/>
            <a:ahLst/>
            <a:cxnLst/>
            <a:rect l="l" t="t" r="r" b="b"/>
            <a:pathLst>
              <a:path w="3131820" h="5400675">
                <a:moveTo>
                  <a:pt x="0" y="5400548"/>
                </a:moveTo>
                <a:lnTo>
                  <a:pt x="3131820" y="5400548"/>
                </a:lnTo>
                <a:lnTo>
                  <a:pt x="3131820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104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E23BF-D494-467F-A6B6-D97CBDEB8C1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66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Bontà </a:t>
            </a:r>
            <a:r>
              <a:rPr spc="-5" dirty="0"/>
              <a:t>del</a:t>
            </a:r>
            <a:r>
              <a:rPr spc="-145" dirty="0"/>
              <a:t> </a:t>
            </a:r>
            <a:r>
              <a:rPr spc="-5" dirty="0"/>
              <a:t>modello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105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358900"/>
            <a:ext cx="742124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4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30" dirty="0">
                <a:latin typeface="Arial"/>
                <a:cs typeface="Arial"/>
              </a:rPr>
              <a:t>punto </a:t>
            </a:r>
            <a:r>
              <a:rPr sz="1800" spc="-70" dirty="0">
                <a:latin typeface="Arial"/>
                <a:cs typeface="Arial"/>
              </a:rPr>
              <a:t>procediamo alla valutazione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50" dirty="0">
                <a:latin typeface="Arial"/>
                <a:cs typeface="Arial"/>
              </a:rPr>
              <a:t>bontà del modello,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45" dirty="0">
                <a:latin typeface="Arial"/>
                <a:cs typeface="Arial"/>
              </a:rPr>
              <a:t>per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fare  </a:t>
            </a:r>
            <a:r>
              <a:rPr sz="1800" spc="-65" dirty="0">
                <a:latin typeface="Arial"/>
                <a:cs typeface="Arial"/>
              </a:rPr>
              <a:t>ciò </a:t>
            </a:r>
            <a:r>
              <a:rPr sz="1800" spc="-40" dirty="0">
                <a:latin typeface="Arial"/>
                <a:cs typeface="Arial"/>
              </a:rPr>
              <a:t>ricorriamo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test: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413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b="1" spc="-65" dirty="0">
                <a:solidFill>
                  <a:srgbClr val="00AF50"/>
                </a:solidFill>
                <a:latin typeface="Trebuchet MS"/>
                <a:cs typeface="Trebuchet MS"/>
              </a:rPr>
              <a:t>Wald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70" dirty="0">
                <a:solidFill>
                  <a:srgbClr val="00AF50"/>
                </a:solidFill>
                <a:latin typeface="Trebuchet MS"/>
                <a:cs typeface="Trebuchet MS"/>
              </a:rPr>
              <a:t>Test</a:t>
            </a:r>
            <a:r>
              <a:rPr sz="1800" b="1" spc="-1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sz="1800" b="1" spc="-1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70" dirty="0">
                <a:solidFill>
                  <a:srgbClr val="00AF50"/>
                </a:solidFill>
                <a:latin typeface="Trebuchet MS"/>
                <a:cs typeface="Trebuchet MS"/>
              </a:rPr>
              <a:t>Test</a:t>
            </a:r>
            <a:r>
              <a:rPr sz="1800" b="1" spc="-1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00AF50"/>
                </a:solidFill>
                <a:latin typeface="Trebuchet MS"/>
                <a:cs typeface="Trebuchet MS"/>
              </a:rPr>
              <a:t>di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significatività</a:t>
            </a:r>
            <a:r>
              <a:rPr sz="1800" b="1" spc="-1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00AF50"/>
                </a:solidFill>
                <a:latin typeface="Trebuchet MS"/>
                <a:cs typeface="Trebuchet MS"/>
              </a:rPr>
              <a:t>congiunta</a:t>
            </a:r>
            <a:r>
              <a:rPr sz="1800" b="1" spc="-17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00AF50"/>
                </a:solidFill>
                <a:latin typeface="Trebuchet MS"/>
                <a:cs typeface="Trebuchet MS"/>
              </a:rPr>
              <a:t>dei</a:t>
            </a:r>
            <a:r>
              <a:rPr sz="1800" b="1" spc="-1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00AF50"/>
                </a:solidFill>
                <a:latin typeface="Trebuchet MS"/>
                <a:cs typeface="Trebuchet MS"/>
              </a:rPr>
              <a:t>coefficienti</a:t>
            </a:r>
            <a:r>
              <a:rPr sz="1800" b="1" spc="-17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latin typeface="Arial"/>
                <a:cs typeface="Arial"/>
              </a:rPr>
              <a:t>che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valuta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la  </a:t>
            </a:r>
            <a:r>
              <a:rPr sz="1800" spc="-90" dirty="0">
                <a:latin typeface="Arial"/>
                <a:cs typeface="Arial"/>
              </a:rPr>
              <a:t>capacità </a:t>
            </a:r>
            <a:r>
              <a:rPr sz="1800" spc="-75" dirty="0">
                <a:latin typeface="Arial"/>
                <a:cs typeface="Arial"/>
              </a:rPr>
              <a:t>esplicativa </a:t>
            </a:r>
            <a:r>
              <a:rPr sz="1800" spc="-50" dirty="0">
                <a:latin typeface="Arial"/>
                <a:cs typeface="Arial"/>
              </a:rPr>
              <a:t>del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modello.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b="1" spc="-160" dirty="0">
                <a:solidFill>
                  <a:srgbClr val="00AF50"/>
                </a:solidFill>
                <a:latin typeface="Trebuchet MS"/>
                <a:cs typeface="Trebuchet MS"/>
              </a:rPr>
              <a:t>La </a:t>
            </a:r>
            <a:r>
              <a:rPr sz="1800" b="1" spc="-120" dirty="0">
                <a:solidFill>
                  <a:srgbClr val="00AF50"/>
                </a:solidFill>
                <a:latin typeface="Trebuchet MS"/>
                <a:cs typeface="Trebuchet MS"/>
              </a:rPr>
              <a:t>Percentuale </a:t>
            </a:r>
            <a:r>
              <a:rPr sz="1800" b="1" spc="-90" dirty="0">
                <a:solidFill>
                  <a:srgbClr val="00AF50"/>
                </a:solidFill>
                <a:latin typeface="Trebuchet MS"/>
                <a:cs typeface="Trebuchet MS"/>
              </a:rPr>
              <a:t>di </a:t>
            </a:r>
            <a:r>
              <a:rPr sz="1800" b="1" spc="-110" dirty="0">
                <a:solidFill>
                  <a:srgbClr val="00AF50"/>
                </a:solidFill>
                <a:latin typeface="Trebuchet MS"/>
                <a:cs typeface="Trebuchet MS"/>
              </a:rPr>
              <a:t>Concordant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valuta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0" dirty="0">
                <a:latin typeface="Arial"/>
                <a:cs typeface="Arial"/>
              </a:rPr>
              <a:t>capacità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stimare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la  </a:t>
            </a:r>
            <a:r>
              <a:rPr sz="1800" spc="-40" dirty="0">
                <a:latin typeface="Arial"/>
                <a:cs typeface="Arial"/>
              </a:rPr>
              <a:t>probabilità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fenomeno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40" dirty="0">
                <a:latin typeface="Arial"/>
                <a:cs typeface="Arial"/>
              </a:rPr>
              <a:t>verifichi </a:t>
            </a:r>
            <a:r>
              <a:rPr sz="1800" spc="-55" dirty="0">
                <a:latin typeface="Arial"/>
                <a:cs typeface="Arial"/>
              </a:rPr>
              <a:t>(quanto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percentuale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0" dirty="0">
                <a:latin typeface="Arial"/>
                <a:cs typeface="Arial"/>
              </a:rPr>
              <a:t>alta </a:t>
            </a:r>
            <a:r>
              <a:rPr sz="1800" spc="-20" dirty="0">
                <a:latin typeface="Arial"/>
                <a:cs typeface="Arial"/>
              </a:rPr>
              <a:t>tanto  </a:t>
            </a:r>
            <a:r>
              <a:rPr sz="1800" spc="-45" dirty="0">
                <a:latin typeface="Arial"/>
                <a:cs typeface="Arial"/>
              </a:rPr>
              <a:t>migliore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modello);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27876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b="1" spc="-55" dirty="0">
                <a:solidFill>
                  <a:srgbClr val="00AF50"/>
                </a:solidFill>
                <a:latin typeface="Trebuchet MS"/>
                <a:cs typeface="Trebuchet MS"/>
              </a:rPr>
              <a:t>Il</a:t>
            </a:r>
            <a:r>
              <a:rPr sz="1800" b="1" spc="-13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00AF50"/>
                </a:solidFill>
                <a:latin typeface="Trebuchet MS"/>
                <a:cs typeface="Trebuchet MS"/>
              </a:rPr>
              <a:t>Wald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00AF50"/>
                </a:solidFill>
                <a:latin typeface="Trebuchet MS"/>
                <a:cs typeface="Trebuchet MS"/>
              </a:rPr>
              <a:t>Chi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00AF50"/>
                </a:solidFill>
                <a:latin typeface="Trebuchet MS"/>
                <a:cs typeface="Trebuchet MS"/>
              </a:rPr>
              <a:t>squared</a:t>
            </a:r>
            <a:r>
              <a:rPr sz="1800" b="1" spc="-1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00AF50"/>
                </a:solidFill>
                <a:latin typeface="Trebuchet MS"/>
                <a:cs typeface="Trebuchet MS"/>
              </a:rPr>
              <a:t>test</a:t>
            </a:r>
            <a:r>
              <a:rPr sz="1800" b="1" spc="-1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sz="1800" b="1" spc="-13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70" dirty="0">
                <a:solidFill>
                  <a:srgbClr val="00AF50"/>
                </a:solidFill>
                <a:latin typeface="Trebuchet MS"/>
                <a:cs typeface="Trebuchet MS"/>
              </a:rPr>
              <a:t>Test</a:t>
            </a:r>
            <a:r>
              <a:rPr sz="1800" b="1" spc="-1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00AF50"/>
                </a:solidFill>
                <a:latin typeface="Trebuchet MS"/>
                <a:cs typeface="Trebuchet MS"/>
              </a:rPr>
              <a:t>di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significatività</a:t>
            </a:r>
            <a:r>
              <a:rPr sz="1800" b="1" spc="-1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00AF50"/>
                </a:solidFill>
                <a:latin typeface="Trebuchet MS"/>
                <a:cs typeface="Trebuchet MS"/>
              </a:rPr>
              <a:t>dei</a:t>
            </a:r>
            <a:r>
              <a:rPr sz="1800" b="1" spc="-1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0AF50"/>
                </a:solidFill>
                <a:latin typeface="Trebuchet MS"/>
                <a:cs typeface="Trebuchet MS"/>
              </a:rPr>
              <a:t>singoli</a:t>
            </a:r>
            <a:r>
              <a:rPr sz="1800" b="1" spc="-1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00AF50"/>
                </a:solidFill>
                <a:latin typeface="Trebuchet MS"/>
                <a:cs typeface="Trebuchet MS"/>
              </a:rPr>
              <a:t>coefficienti</a:t>
            </a:r>
            <a:r>
              <a:rPr sz="1800" b="1" spc="-1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latin typeface="Arial"/>
                <a:cs typeface="Arial"/>
              </a:rPr>
              <a:t>che  </a:t>
            </a:r>
            <a:r>
              <a:rPr sz="1800" spc="-60" dirty="0">
                <a:latin typeface="Arial"/>
                <a:cs typeface="Arial"/>
              </a:rPr>
              <a:t>valuta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significatività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70" dirty="0">
                <a:latin typeface="Arial"/>
                <a:cs typeface="Arial"/>
              </a:rPr>
              <a:t>singoli </a:t>
            </a:r>
            <a:r>
              <a:rPr sz="1800" spc="-40" dirty="0">
                <a:latin typeface="Arial"/>
                <a:cs typeface="Arial"/>
              </a:rPr>
              <a:t>coefficienti, </a:t>
            </a:r>
            <a:r>
              <a:rPr sz="1800" spc="-120" dirty="0">
                <a:latin typeface="Arial"/>
                <a:cs typeface="Arial"/>
              </a:rPr>
              <a:t>ossia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rilevanza </a:t>
            </a:r>
            <a:r>
              <a:rPr sz="1800" spc="-50" dirty="0">
                <a:latin typeface="Arial"/>
                <a:cs typeface="Arial"/>
              </a:rPr>
              <a:t>dei  corrispondenti </a:t>
            </a:r>
            <a:r>
              <a:rPr sz="1800" spc="-80" dirty="0">
                <a:latin typeface="Arial"/>
                <a:cs typeface="Arial"/>
              </a:rPr>
              <a:t>regressori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100" dirty="0">
                <a:latin typeface="Arial"/>
                <a:cs typeface="Arial"/>
              </a:rPr>
              <a:t>spiegazione </a:t>
            </a:r>
            <a:r>
              <a:rPr sz="1800" spc="-60" dirty="0">
                <a:latin typeface="Arial"/>
                <a:cs typeface="Arial"/>
              </a:rPr>
              <a:t>della variabile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dipendente.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8B4B5-8888-4BEB-A3F3-A22B78C6105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04" y="146684"/>
            <a:ext cx="2359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Stepwise</a:t>
            </a:r>
          </a:p>
        </p:txBody>
      </p:sp>
      <p:sp>
        <p:nvSpPr>
          <p:cNvPr id="3" name="object 3"/>
          <p:cNvSpPr/>
          <p:nvPr/>
        </p:nvSpPr>
        <p:spPr>
          <a:xfrm>
            <a:off x="137503" y="1288729"/>
            <a:ext cx="4969889" cy="387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84291" y="1068603"/>
            <a:ext cx="3489960" cy="516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75" dirty="0">
                <a:latin typeface="Arial"/>
                <a:cs typeface="Arial"/>
              </a:rPr>
              <a:t>Applicando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metodologia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stepwise</a:t>
            </a:r>
            <a:endParaRPr sz="1800">
              <a:latin typeface="Arial"/>
              <a:cs typeface="Arial"/>
            </a:endParaRPr>
          </a:p>
          <a:p>
            <a:pPr marR="3302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individuiamo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80" dirty="0">
                <a:latin typeface="Arial"/>
                <a:cs typeface="Arial"/>
              </a:rPr>
              <a:t>regressori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rilevanti:  </a:t>
            </a:r>
            <a:r>
              <a:rPr sz="1800" spc="-40" dirty="0">
                <a:latin typeface="Arial"/>
                <a:cs typeface="Arial"/>
              </a:rPr>
              <a:t>otteniamo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45" dirty="0">
                <a:latin typeface="Arial"/>
                <a:cs typeface="Arial"/>
              </a:rPr>
              <a:t>tutti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80" dirty="0">
                <a:latin typeface="Arial"/>
                <a:cs typeface="Arial"/>
              </a:rPr>
              <a:t>regressori  </a:t>
            </a:r>
            <a:r>
              <a:rPr sz="1800" spc="-45" dirty="0">
                <a:latin typeface="Arial"/>
                <a:cs typeface="Arial"/>
              </a:rPr>
              <a:t>risultano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0" dirty="0">
                <a:latin typeface="Arial"/>
                <a:cs typeface="Arial"/>
              </a:rPr>
              <a:t>statisticamente  </a:t>
            </a:r>
            <a:r>
              <a:rPr sz="1800" spc="-50" dirty="0">
                <a:latin typeface="Arial"/>
                <a:cs typeface="Arial"/>
              </a:rPr>
              <a:t>significativi </a:t>
            </a:r>
            <a:r>
              <a:rPr sz="1800" spc="-70" dirty="0">
                <a:latin typeface="Arial"/>
                <a:cs typeface="Arial"/>
              </a:rPr>
              <a:t>almeno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livello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0,01</a:t>
            </a:r>
            <a:r>
              <a:rPr sz="1800" spc="-13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Notiamo </a:t>
            </a:r>
            <a:r>
              <a:rPr sz="1800" spc="-90" dirty="0">
                <a:latin typeface="Arial"/>
                <a:cs typeface="Arial"/>
              </a:rPr>
              <a:t>come, </a:t>
            </a:r>
            <a:r>
              <a:rPr sz="1800" spc="-50" dirty="0">
                <a:latin typeface="Arial"/>
                <a:cs typeface="Arial"/>
              </a:rPr>
              <a:t>dei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fattori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generati, </a:t>
            </a:r>
            <a:r>
              <a:rPr sz="1800" spc="-75" dirty="0">
                <a:latin typeface="Arial"/>
                <a:cs typeface="Arial"/>
              </a:rPr>
              <a:t>solamente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25" dirty="0">
                <a:latin typeface="Arial"/>
                <a:cs typeface="Arial"/>
              </a:rPr>
              <a:t>fattore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“</a:t>
            </a:r>
            <a:r>
              <a:rPr sz="1800" i="1" spc="-75" dirty="0">
                <a:latin typeface="Trebuchet MS"/>
                <a:cs typeface="Trebuchet MS"/>
              </a:rPr>
              <a:t>Aspetti  </a:t>
            </a:r>
            <a:r>
              <a:rPr sz="1800" i="1" spc="-95" dirty="0">
                <a:latin typeface="Trebuchet MS"/>
                <a:cs typeface="Trebuchet MS"/>
              </a:rPr>
              <a:t>estetici</a:t>
            </a:r>
            <a:r>
              <a:rPr sz="1800" spc="-95" dirty="0">
                <a:latin typeface="Arial"/>
                <a:cs typeface="Arial"/>
              </a:rPr>
              <a:t>” </a:t>
            </a:r>
            <a:r>
              <a:rPr sz="1800" spc="-15" dirty="0">
                <a:latin typeface="Arial"/>
                <a:cs typeface="Arial"/>
              </a:rPr>
              <a:t>risulti </a:t>
            </a:r>
            <a:r>
              <a:rPr sz="1800" spc="-60" dirty="0">
                <a:latin typeface="Arial"/>
                <a:cs typeface="Arial"/>
              </a:rPr>
              <a:t>statisticamente  </a:t>
            </a:r>
            <a:r>
              <a:rPr sz="1800" spc="-55" dirty="0">
                <a:latin typeface="Arial"/>
                <a:cs typeface="Arial"/>
              </a:rPr>
              <a:t>significativo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114" dirty="0">
                <a:latin typeface="Arial"/>
                <a:cs typeface="Arial"/>
              </a:rPr>
              <a:t>segno </a:t>
            </a:r>
            <a:r>
              <a:rPr sz="1800" spc="-70" dirty="0">
                <a:latin typeface="Arial"/>
                <a:cs typeface="Arial"/>
              </a:rPr>
              <a:t>negativo</a:t>
            </a:r>
            <a:endParaRPr sz="1800">
              <a:latin typeface="Arial"/>
              <a:cs typeface="Arial"/>
            </a:endParaRPr>
          </a:p>
          <a:p>
            <a:pPr marR="43815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mentre </a:t>
            </a:r>
            <a:r>
              <a:rPr sz="1800" spc="-50" dirty="0">
                <a:latin typeface="Arial"/>
                <a:cs typeface="Arial"/>
              </a:rPr>
              <a:t>l’importanza </a:t>
            </a:r>
            <a:r>
              <a:rPr sz="1800" spc="-15" dirty="0">
                <a:latin typeface="Arial"/>
                <a:cs typeface="Arial"/>
              </a:rPr>
              <a:t>attribuita </a:t>
            </a:r>
            <a:r>
              <a:rPr sz="1800" spc="-70" dirty="0">
                <a:latin typeface="Arial"/>
                <a:cs typeface="Arial"/>
              </a:rPr>
              <a:t>agli  </a:t>
            </a:r>
            <a:r>
              <a:rPr sz="1800" spc="-75" dirty="0">
                <a:latin typeface="Arial"/>
                <a:cs typeface="Arial"/>
              </a:rPr>
              <a:t>“</a:t>
            </a:r>
            <a:r>
              <a:rPr sz="1800" i="1" spc="-75" dirty="0">
                <a:latin typeface="Trebuchet MS"/>
                <a:cs typeface="Trebuchet MS"/>
              </a:rPr>
              <a:t>Aspetti </a:t>
            </a:r>
            <a:r>
              <a:rPr sz="1800" i="1" spc="-85" dirty="0">
                <a:latin typeface="Trebuchet MS"/>
                <a:cs typeface="Trebuchet MS"/>
              </a:rPr>
              <a:t>tecnici</a:t>
            </a:r>
            <a:r>
              <a:rPr sz="1800" spc="-85" dirty="0">
                <a:latin typeface="Arial"/>
                <a:cs typeface="Arial"/>
              </a:rPr>
              <a:t>”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“</a:t>
            </a:r>
            <a:r>
              <a:rPr sz="1800" i="1" spc="-80" dirty="0">
                <a:latin typeface="Arial"/>
                <a:cs typeface="Arial"/>
              </a:rPr>
              <a:t>all’assistenza </a:t>
            </a:r>
            <a:r>
              <a:rPr sz="1800" i="1" spc="-110" dirty="0">
                <a:latin typeface="Arial"/>
                <a:cs typeface="Arial"/>
              </a:rPr>
              <a:t>ed  </a:t>
            </a:r>
            <a:r>
              <a:rPr sz="1800" i="1" spc="-80" dirty="0">
                <a:latin typeface="Trebuchet MS"/>
                <a:cs typeface="Trebuchet MS"/>
              </a:rPr>
              <a:t>interconnessione</a:t>
            </a:r>
            <a:r>
              <a:rPr sz="1800" spc="-80" dirty="0">
                <a:latin typeface="Arial"/>
                <a:cs typeface="Arial"/>
              </a:rPr>
              <a:t>”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95" dirty="0">
                <a:latin typeface="Arial"/>
                <a:cs typeface="Arial"/>
              </a:rPr>
              <a:t>avere 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20" dirty="0">
                <a:latin typeface="Arial"/>
                <a:cs typeface="Arial"/>
              </a:rPr>
              <a:t>impatto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40" dirty="0">
                <a:latin typeface="Arial"/>
                <a:cs typeface="Arial"/>
              </a:rPr>
              <a:t>probabilità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essere  </a:t>
            </a:r>
            <a:r>
              <a:rPr sz="1800" spc="-45" dirty="0">
                <a:latin typeface="Arial"/>
                <a:cs typeface="Arial"/>
              </a:rPr>
              <a:t>intenzionati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all’acquisto.</a:t>
            </a:r>
            <a:endParaRPr sz="1800">
              <a:latin typeface="Arial"/>
              <a:cs typeface="Arial"/>
            </a:endParaRPr>
          </a:p>
          <a:p>
            <a:pPr marR="19050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Risultano </a:t>
            </a:r>
            <a:r>
              <a:rPr sz="1800" spc="-15" dirty="0">
                <a:latin typeface="Arial"/>
                <a:cs typeface="Arial"/>
              </a:rPr>
              <a:t>inoltre </a:t>
            </a:r>
            <a:r>
              <a:rPr sz="1800" spc="-60" dirty="0">
                <a:latin typeface="Arial"/>
                <a:cs typeface="Arial"/>
              </a:rPr>
              <a:t>statisticamente  </a:t>
            </a:r>
            <a:r>
              <a:rPr sz="1800" spc="-50" dirty="0">
                <a:latin typeface="Arial"/>
                <a:cs typeface="Arial"/>
              </a:rPr>
              <a:t>significativi </a:t>
            </a:r>
            <a:r>
              <a:rPr sz="1800" spc="-55" dirty="0">
                <a:latin typeface="Arial"/>
                <a:cs typeface="Arial"/>
              </a:rPr>
              <a:t>l’</a:t>
            </a:r>
            <a:r>
              <a:rPr sz="1800" i="1" spc="-55" dirty="0">
                <a:latin typeface="Trebuchet MS"/>
                <a:cs typeface="Trebuchet MS"/>
              </a:rPr>
              <a:t>età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55" dirty="0">
                <a:latin typeface="Arial"/>
                <a:cs typeface="Arial"/>
              </a:rPr>
              <a:t>rispondente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(con  </a:t>
            </a:r>
            <a:r>
              <a:rPr sz="1800" spc="-114" dirty="0">
                <a:latin typeface="Arial"/>
                <a:cs typeface="Arial"/>
              </a:rPr>
              <a:t>segno </a:t>
            </a:r>
            <a:r>
              <a:rPr sz="1800" spc="-45" dirty="0">
                <a:latin typeface="Arial"/>
                <a:cs typeface="Arial"/>
              </a:rPr>
              <a:t>positivo)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i="1" spc="-125" dirty="0">
                <a:latin typeface="Trebuchet MS"/>
                <a:cs typeface="Trebuchet MS"/>
              </a:rPr>
              <a:t>ritenere  </a:t>
            </a:r>
            <a:r>
              <a:rPr sz="1800" i="1" spc="-75" dirty="0">
                <a:latin typeface="Arial"/>
                <a:cs typeface="Arial"/>
              </a:rPr>
              <a:t>l’acquisto </a:t>
            </a:r>
            <a:r>
              <a:rPr sz="1800" i="1" spc="-55" dirty="0">
                <a:latin typeface="Arial"/>
                <a:cs typeface="Arial"/>
              </a:rPr>
              <a:t>dell’orologio </a:t>
            </a:r>
            <a:r>
              <a:rPr sz="1800" i="1" spc="-80" dirty="0">
                <a:latin typeface="Arial"/>
                <a:cs typeface="Arial"/>
              </a:rPr>
              <a:t>un buon  </a:t>
            </a:r>
            <a:r>
              <a:rPr sz="1800" i="1" spc="-105" dirty="0">
                <a:latin typeface="Trebuchet MS"/>
                <a:cs typeface="Trebuchet MS"/>
              </a:rPr>
              <a:t>investimento </a:t>
            </a:r>
            <a:r>
              <a:rPr sz="1800" spc="-85" dirty="0">
                <a:latin typeface="Arial"/>
                <a:cs typeface="Arial"/>
              </a:rPr>
              <a:t>(con </a:t>
            </a:r>
            <a:r>
              <a:rPr sz="1800" spc="-114" dirty="0">
                <a:latin typeface="Arial"/>
                <a:cs typeface="Arial"/>
              </a:rPr>
              <a:t>segno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positivo).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0080" y="908773"/>
            <a:ext cx="3924300" cy="5400675"/>
          </a:xfrm>
          <a:custGeom>
            <a:avLst/>
            <a:gdLst/>
            <a:ahLst/>
            <a:cxnLst/>
            <a:rect l="l" t="t" r="r" b="b"/>
            <a:pathLst>
              <a:path w="3924300" h="5400675">
                <a:moveTo>
                  <a:pt x="0" y="5400548"/>
                </a:moveTo>
                <a:lnTo>
                  <a:pt x="3923919" y="5400548"/>
                </a:lnTo>
                <a:lnTo>
                  <a:pt x="3923919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106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E992C-0B8F-40B0-B7A8-F7F03ACE9AB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617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Calcolo odds</a:t>
            </a:r>
            <a:r>
              <a:rPr spc="-140" dirty="0"/>
              <a:t> </a:t>
            </a:r>
            <a:r>
              <a:rPr spc="-5" dirty="0"/>
              <a:t>ratio</a:t>
            </a:r>
          </a:p>
        </p:txBody>
      </p:sp>
      <p:sp>
        <p:nvSpPr>
          <p:cNvPr id="3" name="object 3"/>
          <p:cNvSpPr/>
          <p:nvPr/>
        </p:nvSpPr>
        <p:spPr>
          <a:xfrm>
            <a:off x="579157" y="1321518"/>
            <a:ext cx="7499545" cy="620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2135251"/>
            <a:ext cx="7603490" cy="30892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spc="-90" dirty="0">
                <a:latin typeface="Arial"/>
                <a:cs typeface="Arial"/>
              </a:rPr>
              <a:t>Concludiamo </a:t>
            </a:r>
            <a:r>
              <a:rPr sz="1800" spc="-35" dirty="0">
                <a:latin typeface="Arial"/>
                <a:cs typeface="Arial"/>
              </a:rPr>
              <a:t>quindi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che: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60"/>
              </a:spcBef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spc="-95" dirty="0">
                <a:latin typeface="Arial"/>
                <a:cs typeface="Arial"/>
              </a:rPr>
              <a:t>L’aumento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un’unità </a:t>
            </a:r>
            <a:r>
              <a:rPr sz="1800" spc="-50" dirty="0">
                <a:latin typeface="Arial"/>
                <a:cs typeface="Arial"/>
              </a:rPr>
              <a:t>nell’importanza </a:t>
            </a:r>
            <a:r>
              <a:rPr sz="1800" spc="-15" dirty="0">
                <a:latin typeface="Arial"/>
                <a:cs typeface="Arial"/>
              </a:rPr>
              <a:t>attribuita </a:t>
            </a:r>
            <a:r>
              <a:rPr sz="1800" spc="-70" dirty="0">
                <a:latin typeface="Arial"/>
                <a:cs typeface="Arial"/>
              </a:rPr>
              <a:t>agli </a:t>
            </a:r>
            <a:r>
              <a:rPr sz="1800" spc="-50" dirty="0">
                <a:latin typeface="Arial"/>
                <a:cs typeface="Arial"/>
              </a:rPr>
              <a:t>aspetti estetici </a:t>
            </a:r>
            <a:r>
              <a:rPr sz="1800" spc="-65" dirty="0">
                <a:latin typeface="Arial"/>
                <a:cs typeface="Arial"/>
              </a:rPr>
              <a:t>fa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diminuire 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b="1" spc="-70" dirty="0">
                <a:latin typeface="Trebuchet MS"/>
                <a:cs typeface="Trebuchet MS"/>
              </a:rPr>
              <a:t>37%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0" dirty="0">
                <a:latin typeface="Arial"/>
                <a:cs typeface="Arial"/>
              </a:rPr>
              <a:t>probabilità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50" dirty="0">
                <a:latin typeface="Arial"/>
                <a:cs typeface="Arial"/>
              </a:rPr>
              <a:t>intenzionato </a:t>
            </a:r>
            <a:r>
              <a:rPr sz="1800" spc="-65" dirty="0">
                <a:latin typeface="Arial"/>
                <a:cs typeface="Arial"/>
              </a:rPr>
              <a:t>all’acquisto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711835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"/>
              <a:tabLst>
                <a:tab pos="266065" algn="l"/>
              </a:tabLst>
            </a:pPr>
            <a:r>
              <a:rPr sz="1800" spc="-135" dirty="0">
                <a:latin typeface="Arial"/>
                <a:cs typeface="Arial"/>
              </a:rPr>
              <a:t>Per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ogni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più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età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aumenta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5%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Arial"/>
                <a:cs typeface="Arial"/>
              </a:rPr>
              <a:t>circa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probabilità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essere  </a:t>
            </a:r>
            <a:r>
              <a:rPr sz="1800" spc="-50" dirty="0">
                <a:latin typeface="Arial"/>
                <a:cs typeface="Arial"/>
              </a:rPr>
              <a:t>intenzionato </a:t>
            </a:r>
            <a:r>
              <a:rPr sz="1800" spc="-65" dirty="0">
                <a:latin typeface="Arial"/>
                <a:cs typeface="Arial"/>
              </a:rPr>
              <a:t>all’acquisto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812800">
              <a:lnSpc>
                <a:spcPct val="100000"/>
              </a:lnSpc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13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ogni </a:t>
            </a:r>
            <a:r>
              <a:rPr sz="1800" spc="-30" dirty="0">
                <a:latin typeface="Arial"/>
                <a:cs typeface="Arial"/>
              </a:rPr>
              <a:t>punto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accordo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35" dirty="0">
                <a:latin typeface="Arial"/>
                <a:cs typeface="Arial"/>
              </a:rPr>
              <a:t>ritenere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Smartwatch </a:t>
            </a:r>
            <a:r>
              <a:rPr sz="1800" spc="-60" dirty="0">
                <a:latin typeface="Arial"/>
                <a:cs typeface="Arial"/>
              </a:rPr>
              <a:t>un buon  </a:t>
            </a:r>
            <a:r>
              <a:rPr sz="1800" spc="-50" dirty="0">
                <a:latin typeface="Arial"/>
                <a:cs typeface="Arial"/>
              </a:rPr>
              <a:t>investimento </a:t>
            </a:r>
            <a:r>
              <a:rPr sz="1800" spc="-70" dirty="0">
                <a:latin typeface="Arial"/>
                <a:cs typeface="Arial"/>
              </a:rPr>
              <a:t>aumenta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b="1" spc="-70" dirty="0">
                <a:latin typeface="Trebuchet MS"/>
                <a:cs typeface="Trebuchet MS"/>
              </a:rPr>
              <a:t>28%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0" dirty="0">
                <a:latin typeface="Arial"/>
                <a:cs typeface="Arial"/>
              </a:rPr>
              <a:t>probabilità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50" dirty="0">
                <a:latin typeface="Arial"/>
                <a:cs typeface="Arial"/>
              </a:rPr>
              <a:t>intenzionato  </a:t>
            </a:r>
            <a:r>
              <a:rPr sz="1800" spc="-65" dirty="0">
                <a:latin typeface="Arial"/>
                <a:cs typeface="Arial"/>
              </a:rPr>
              <a:t>all’acquisto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107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90BA7-BA42-41CF-8772-4D6375C8879C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782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Bontà del modello: percentuale di</a:t>
            </a:r>
            <a:r>
              <a:rPr sz="2400" spc="50" dirty="0"/>
              <a:t> </a:t>
            </a:r>
            <a:r>
              <a:rPr sz="2400" spc="-10" dirty="0"/>
              <a:t>concordant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23532" y="1700783"/>
            <a:ext cx="3616071" cy="252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8519" y="1932939"/>
            <a:ext cx="2976880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75" dirty="0">
                <a:latin typeface="Arial"/>
                <a:cs typeface="Arial"/>
              </a:rPr>
              <a:t>Primo </a:t>
            </a:r>
            <a:r>
              <a:rPr sz="1800" spc="-120" dirty="0">
                <a:latin typeface="Arial"/>
                <a:cs typeface="Arial"/>
              </a:rPr>
              <a:t>passaggio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valutare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bontà del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110" dirty="0">
                <a:latin typeface="Arial"/>
                <a:cs typeface="Arial"/>
              </a:rPr>
              <a:t>è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l’analisi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delle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concordanze.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Dopo </a:t>
            </a:r>
            <a:r>
              <a:rPr sz="1800" spc="-85" dirty="0">
                <a:latin typeface="Arial"/>
                <a:cs typeface="Arial"/>
              </a:rPr>
              <a:t>aver </a:t>
            </a:r>
            <a:r>
              <a:rPr sz="1800" spc="-20" dirty="0">
                <a:latin typeface="Arial"/>
                <a:cs typeface="Arial"/>
              </a:rPr>
              <a:t>definito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60" dirty="0">
                <a:latin typeface="Arial"/>
                <a:cs typeface="Arial"/>
              </a:rPr>
              <a:t>applicato 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funzione  </a:t>
            </a:r>
            <a:r>
              <a:rPr sz="1800" spc="-105" dirty="0">
                <a:latin typeface="Arial"/>
                <a:cs typeface="Arial"/>
              </a:rPr>
              <a:t>CalculateConcordance </a:t>
            </a:r>
            <a:r>
              <a:rPr sz="1800" spc="-70" dirty="0">
                <a:latin typeface="Arial"/>
                <a:cs typeface="Arial"/>
              </a:rPr>
              <a:t>abbiamo  </a:t>
            </a:r>
            <a:r>
              <a:rPr sz="1800" spc="-15" dirty="0">
                <a:latin typeface="Arial"/>
                <a:cs typeface="Arial"/>
              </a:rPr>
              <a:t>ottenuto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seguente </a:t>
            </a:r>
            <a:r>
              <a:rPr sz="1800" spc="-30" dirty="0">
                <a:latin typeface="Arial"/>
                <a:cs typeface="Arial"/>
              </a:rPr>
              <a:t>risultato: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65" dirty="0">
                <a:latin typeface="Arial"/>
                <a:cs typeface="Arial"/>
              </a:rPr>
              <a:t>percentuale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00" dirty="0">
                <a:latin typeface="Arial"/>
                <a:cs typeface="Arial"/>
              </a:rPr>
              <a:t>concordanze </a:t>
            </a:r>
            <a:r>
              <a:rPr sz="1800" spc="-105" dirty="0">
                <a:latin typeface="Arial"/>
                <a:cs typeface="Arial"/>
              </a:rPr>
              <a:t>è 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75" dirty="0">
                <a:latin typeface="Arial"/>
                <a:cs typeface="Arial"/>
              </a:rPr>
              <a:t>buona,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72%.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3964" y="908773"/>
            <a:ext cx="4860290" cy="5400675"/>
          </a:xfrm>
          <a:custGeom>
            <a:avLst/>
            <a:gdLst/>
            <a:ahLst/>
            <a:cxnLst/>
            <a:rect l="l" t="t" r="r" b="b"/>
            <a:pathLst>
              <a:path w="4860290" h="5400675">
                <a:moveTo>
                  <a:pt x="0" y="5400548"/>
                </a:moveTo>
                <a:lnTo>
                  <a:pt x="4860036" y="5400548"/>
                </a:lnTo>
                <a:lnTo>
                  <a:pt x="4860036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108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7CFD6-45E2-41D7-B07F-597FB1BD073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31" y="146684"/>
            <a:ext cx="246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Wald</a:t>
            </a:r>
            <a:r>
              <a:rPr spc="-105" dirty="0"/>
              <a:t> </a:t>
            </a:r>
            <a:r>
              <a:rPr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360004" y="1352896"/>
            <a:ext cx="6042164" cy="186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" y="4165600"/>
            <a:ext cx="798830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Wald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60" dirty="0">
                <a:latin typeface="Arial"/>
                <a:cs typeface="Arial"/>
              </a:rPr>
              <a:t>statisticamente </a:t>
            </a:r>
            <a:r>
              <a:rPr sz="1800" spc="-55" dirty="0">
                <a:latin typeface="Arial"/>
                <a:cs typeface="Arial"/>
              </a:rPr>
              <a:t>significativo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livello </a:t>
            </a:r>
            <a:r>
              <a:rPr sz="1800" b="1" spc="-140" dirty="0">
                <a:latin typeface="Trebuchet MS"/>
                <a:cs typeface="Trebuchet MS"/>
              </a:rPr>
              <a:t>0,001</a:t>
            </a:r>
            <a:r>
              <a:rPr sz="1800" spc="-140" dirty="0">
                <a:latin typeface="Arial"/>
                <a:cs typeface="Arial"/>
              </a:rPr>
              <a:t>,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confermandoci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nostro modello, </a:t>
            </a:r>
            <a:r>
              <a:rPr sz="1800" spc="-130" dirty="0">
                <a:latin typeface="Arial"/>
                <a:cs typeface="Arial"/>
              </a:rPr>
              <a:t>così </a:t>
            </a:r>
            <a:r>
              <a:rPr sz="1800" spc="-70" dirty="0">
                <a:latin typeface="Arial"/>
                <a:cs typeface="Arial"/>
              </a:rPr>
              <a:t>specificato,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valido </a:t>
            </a:r>
            <a:r>
              <a:rPr sz="1800" spc="-75" dirty="0">
                <a:latin typeface="Arial"/>
                <a:cs typeface="Arial"/>
              </a:rPr>
              <a:t>poiché </a:t>
            </a:r>
            <a:r>
              <a:rPr sz="1800" spc="-35" dirty="0">
                <a:latin typeface="Arial"/>
                <a:cs typeface="Arial"/>
              </a:rPr>
              <a:t>porta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b="1" spc="-75" dirty="0">
                <a:latin typeface="Arial"/>
                <a:cs typeface="Arial"/>
              </a:rPr>
              <a:t>rifiutare </a:t>
            </a:r>
            <a:r>
              <a:rPr sz="1800" b="1" spc="-95" dirty="0">
                <a:latin typeface="Arial"/>
                <a:cs typeface="Arial"/>
              </a:rPr>
              <a:t>l’ipotesi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nulla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45" dirty="0">
                <a:latin typeface="Arial"/>
                <a:cs typeface="Arial"/>
              </a:rPr>
              <a:t>tutti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beta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realtà </a:t>
            </a:r>
            <a:r>
              <a:rPr sz="1800" spc="-45" dirty="0">
                <a:latin typeface="Arial"/>
                <a:cs typeface="Arial"/>
              </a:rPr>
              <a:t>pari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zero.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61053"/>
            <a:ext cx="9144000" cy="1512570"/>
          </a:xfrm>
          <a:custGeom>
            <a:avLst/>
            <a:gdLst/>
            <a:ahLst/>
            <a:cxnLst/>
            <a:rect l="l" t="t" r="r" b="b"/>
            <a:pathLst>
              <a:path w="9144000" h="1512570">
                <a:moveTo>
                  <a:pt x="0" y="1512189"/>
                </a:moveTo>
                <a:lnTo>
                  <a:pt x="9144000" y="1512189"/>
                </a:lnTo>
                <a:lnTo>
                  <a:pt x="9144000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109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CBE35-6832-4776-B9FA-2EBA11424E3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5248"/>
            <a:ext cx="9144000" cy="3284854"/>
          </a:xfrm>
          <a:custGeom>
            <a:avLst/>
            <a:gdLst/>
            <a:ahLst/>
            <a:cxnLst/>
            <a:rect l="l" t="t" r="r" b="b"/>
            <a:pathLst>
              <a:path w="9144000" h="3284854">
                <a:moveTo>
                  <a:pt x="0" y="3284728"/>
                </a:moveTo>
                <a:lnTo>
                  <a:pt x="9144000" y="3284728"/>
                </a:lnTo>
                <a:lnTo>
                  <a:pt x="9144000" y="0"/>
                </a:lnTo>
                <a:lnTo>
                  <a:pt x="0" y="0"/>
                </a:lnTo>
                <a:lnTo>
                  <a:pt x="0" y="328472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6017882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94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Rolex: </a:t>
            </a:r>
            <a:r>
              <a:rPr sz="2800" spc="-5" dirty="0"/>
              <a:t>longevità, affidabilità,</a:t>
            </a:r>
            <a:r>
              <a:rPr sz="2800" spc="125" dirty="0"/>
              <a:t> </a:t>
            </a:r>
            <a:r>
              <a:rPr sz="2800" spc="-10" dirty="0"/>
              <a:t>continuità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77443" y="1062608"/>
            <a:ext cx="8168640" cy="424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Nuove </a:t>
            </a:r>
            <a:r>
              <a:rPr sz="1800" spc="-70" dirty="0">
                <a:latin typeface="Arial"/>
                <a:cs typeface="Arial"/>
              </a:rPr>
              <a:t>procedure </a:t>
            </a:r>
            <a:r>
              <a:rPr sz="1800" spc="-75" dirty="0">
                <a:latin typeface="Arial"/>
                <a:cs typeface="Arial"/>
              </a:rPr>
              <a:t>hanno </a:t>
            </a:r>
            <a:r>
              <a:rPr sz="1800" spc="-55" dirty="0">
                <a:latin typeface="Arial"/>
                <a:cs typeface="Arial"/>
              </a:rPr>
              <a:t>perfezionato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60" dirty="0">
                <a:latin typeface="Arial"/>
                <a:cs typeface="Arial"/>
              </a:rPr>
              <a:t>contempo </a:t>
            </a:r>
            <a:r>
              <a:rPr sz="1800" spc="-65" dirty="0">
                <a:latin typeface="Arial"/>
                <a:cs typeface="Arial"/>
              </a:rPr>
              <a:t>l’estetica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50" dirty="0">
                <a:latin typeface="Arial"/>
                <a:cs typeface="Arial"/>
              </a:rPr>
              <a:t>orologi, naturalmente  </a:t>
            </a:r>
            <a:r>
              <a:rPr sz="1800" spc="-145" dirty="0">
                <a:latin typeface="Arial"/>
                <a:cs typeface="Arial"/>
              </a:rPr>
              <a:t>senza </a:t>
            </a:r>
            <a:r>
              <a:rPr sz="1800" spc="-50" dirty="0">
                <a:latin typeface="Arial"/>
                <a:cs typeface="Arial"/>
              </a:rPr>
              <a:t>compromettere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25" dirty="0">
                <a:latin typeface="Arial"/>
                <a:cs typeface="Arial"/>
              </a:rPr>
              <a:t>loro </a:t>
            </a:r>
            <a:r>
              <a:rPr sz="1800" spc="-80" dirty="0">
                <a:latin typeface="Arial"/>
                <a:cs typeface="Arial"/>
              </a:rPr>
              <a:t>leggendaria </a:t>
            </a:r>
            <a:r>
              <a:rPr sz="1800" spc="-50" dirty="0">
                <a:latin typeface="Arial"/>
                <a:cs typeface="Arial"/>
              </a:rPr>
              <a:t>solidità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30" dirty="0">
                <a:latin typeface="Arial"/>
                <a:cs typeface="Arial"/>
              </a:rPr>
              <a:t>molte altre </a:t>
            </a:r>
            <a:r>
              <a:rPr sz="1800" spc="-70" dirty="0">
                <a:latin typeface="Arial"/>
                <a:cs typeface="Arial"/>
              </a:rPr>
              <a:t>innovazioni  </a:t>
            </a:r>
            <a:r>
              <a:rPr sz="1800" spc="-50" dirty="0">
                <a:latin typeface="Arial"/>
                <a:cs typeface="Arial"/>
              </a:rPr>
              <a:t>testimoniano </a:t>
            </a:r>
            <a:r>
              <a:rPr sz="1800" spc="-90" dirty="0">
                <a:latin typeface="Arial"/>
                <a:cs typeface="Arial"/>
              </a:rPr>
              <a:t>l’eccellenza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75" dirty="0">
                <a:latin typeface="Arial"/>
                <a:cs typeface="Arial"/>
              </a:rPr>
              <a:t>ricerca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50" dirty="0">
                <a:latin typeface="Arial"/>
                <a:cs typeface="Arial"/>
              </a:rPr>
              <a:t>settore </a:t>
            </a:r>
            <a:r>
              <a:rPr sz="1800" spc="-55" dirty="0">
                <a:latin typeface="Arial"/>
                <a:cs typeface="Arial"/>
              </a:rPr>
              <a:t>dei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materiali.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capolavoro,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cui </a:t>
            </a:r>
            <a:r>
              <a:rPr sz="1800" spc="-105" dirty="0">
                <a:latin typeface="Arial"/>
                <a:cs typeface="Arial"/>
              </a:rPr>
              <a:t>bellezza </a:t>
            </a:r>
            <a:r>
              <a:rPr sz="1800" spc="-65" dirty="0">
                <a:latin typeface="Arial"/>
                <a:cs typeface="Arial"/>
              </a:rPr>
              <a:t>risiede </a:t>
            </a:r>
            <a:r>
              <a:rPr sz="1800" spc="-60" dirty="0">
                <a:latin typeface="Arial"/>
                <a:cs typeface="Arial"/>
              </a:rPr>
              <a:t>non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solo</a:t>
            </a:r>
            <a:endParaRPr sz="1800">
              <a:latin typeface="Arial"/>
              <a:cs typeface="Arial"/>
            </a:endParaRPr>
          </a:p>
          <a:p>
            <a:pPr marL="12700" marR="4727575" algn="just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nell’estetica, </a:t>
            </a:r>
            <a:r>
              <a:rPr sz="1800" spc="-105" dirty="0">
                <a:latin typeface="Arial"/>
                <a:cs typeface="Arial"/>
              </a:rPr>
              <a:t>ma anche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25" dirty="0">
                <a:latin typeface="Arial"/>
                <a:cs typeface="Arial"/>
              </a:rPr>
              <a:t>soprattutto  </a:t>
            </a:r>
            <a:r>
              <a:rPr sz="1800" spc="-55" dirty="0">
                <a:latin typeface="Arial"/>
                <a:cs typeface="Arial"/>
              </a:rPr>
              <a:t>nei </a:t>
            </a:r>
            <a:r>
              <a:rPr sz="1800" spc="-75" dirty="0">
                <a:latin typeface="Arial"/>
                <a:cs typeface="Arial"/>
              </a:rPr>
              <a:t>suoi </a:t>
            </a:r>
            <a:r>
              <a:rPr sz="1800" spc="-90" dirty="0">
                <a:latin typeface="Arial"/>
                <a:cs typeface="Arial"/>
              </a:rPr>
              <a:t>meccanismi </a:t>
            </a:r>
            <a:r>
              <a:rPr sz="1800" spc="-15" dirty="0">
                <a:latin typeface="Arial"/>
                <a:cs typeface="Arial"/>
              </a:rPr>
              <a:t>interni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nel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suo  </a:t>
            </a:r>
            <a:r>
              <a:rPr sz="1800" spc="-55" dirty="0">
                <a:latin typeface="Arial"/>
                <a:cs typeface="Arial"/>
              </a:rPr>
              <a:t>funzionamento.</a:t>
            </a:r>
            <a:endParaRPr sz="1800">
              <a:latin typeface="Arial"/>
              <a:cs typeface="Arial"/>
            </a:endParaRPr>
          </a:p>
          <a:p>
            <a:pPr marL="12700" marR="479298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Arial"/>
                <a:cs typeface="Arial"/>
              </a:rPr>
              <a:t>In </a:t>
            </a:r>
            <a:r>
              <a:rPr sz="1800" spc="-90" dirty="0">
                <a:latin typeface="Arial"/>
                <a:cs typeface="Arial"/>
              </a:rPr>
              <a:t>un’epoca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65" dirty="0">
                <a:latin typeface="Arial"/>
                <a:cs typeface="Arial"/>
              </a:rPr>
              <a:t>cui </a:t>
            </a:r>
            <a:r>
              <a:rPr sz="1800" spc="30" dirty="0">
                <a:latin typeface="Arial"/>
                <a:cs typeface="Arial"/>
              </a:rPr>
              <a:t>tutto </a:t>
            </a:r>
            <a:r>
              <a:rPr sz="1800" spc="-100" dirty="0">
                <a:latin typeface="Arial"/>
                <a:cs typeface="Arial"/>
              </a:rPr>
              <a:t>sembra  </a:t>
            </a:r>
            <a:r>
              <a:rPr sz="1800" spc="-40" dirty="0">
                <a:latin typeface="Arial"/>
                <a:cs typeface="Arial"/>
              </a:rPr>
              <a:t>effimero,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90" dirty="0">
                <a:latin typeface="Arial"/>
                <a:cs typeface="Arial"/>
              </a:rPr>
              <a:t>segnatempo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  tesoro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5" dirty="0">
                <a:latin typeface="Arial"/>
                <a:cs typeface="Arial"/>
              </a:rPr>
              <a:t>custodire,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ricorda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45" dirty="0">
                <a:latin typeface="Arial"/>
                <a:cs typeface="Arial"/>
              </a:rPr>
              <a:t>valori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95" dirty="0">
                <a:latin typeface="Arial"/>
                <a:cs typeface="Arial"/>
              </a:rPr>
              <a:t>conservare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5" dirty="0">
                <a:latin typeface="Arial"/>
                <a:cs typeface="Arial"/>
              </a:rPr>
              <a:t>da  </a:t>
            </a:r>
            <a:r>
              <a:rPr sz="1800" spc="-65" dirty="0">
                <a:latin typeface="Arial"/>
                <a:cs typeface="Arial"/>
              </a:rPr>
              <a:t>tramandare.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9165" y="2365248"/>
            <a:ext cx="4394834" cy="3284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443" y="5839155"/>
            <a:ext cx="657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Fonte</a:t>
            </a:r>
            <a:r>
              <a:rPr sz="1200" spc="-5" dirty="0">
                <a:latin typeface="Verdana"/>
                <a:cs typeface="Verdana"/>
              </a:rPr>
              <a:t>: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https:/</a:t>
            </a:r>
            <a:r>
              <a:rPr sz="1200" spc="-5" dirty="0">
                <a:latin typeface="Verdana"/>
                <a:cs typeface="Verdana"/>
                <a:hlinkClick r:id="rId5"/>
              </a:rPr>
              <a:t>/www.rolex.com/it/about-rolex-watches/rolex-history/2000-2013.html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8FDC3-0DFC-4485-B3D5-4FF0F64510C8}"/>
              </a:ext>
            </a:extLst>
          </p:cNvPr>
          <p:cNvSpPr/>
          <p:nvPr/>
        </p:nvSpPr>
        <p:spPr>
          <a:xfrm>
            <a:off x="838207" y="6172200"/>
            <a:ext cx="838193" cy="38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6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Calcolo </a:t>
            </a:r>
            <a:r>
              <a:rPr spc="-5" dirty="0"/>
              <a:t>delle</a:t>
            </a:r>
            <a:r>
              <a:rPr spc="-170" dirty="0"/>
              <a:t> </a:t>
            </a:r>
            <a:r>
              <a:rPr dirty="0"/>
              <a:t>vif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1700822"/>
            <a:ext cx="7992872" cy="959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070" y="4021709"/>
            <a:ext cx="5277485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40" dirty="0">
                <a:latin typeface="Arial"/>
                <a:cs typeface="Arial"/>
              </a:rPr>
              <a:t>Infine </a:t>
            </a: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70" dirty="0">
                <a:latin typeface="Arial"/>
                <a:cs typeface="Arial"/>
              </a:rPr>
              <a:t>VIF </a:t>
            </a:r>
            <a:r>
              <a:rPr sz="1800" spc="-65" dirty="0">
                <a:latin typeface="Arial"/>
                <a:cs typeface="Arial"/>
              </a:rPr>
              <a:t>ci </a:t>
            </a:r>
            <a:r>
              <a:rPr sz="1800" spc="-70" dirty="0">
                <a:latin typeface="Arial"/>
                <a:cs typeface="Arial"/>
              </a:rPr>
              <a:t>conferma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70" dirty="0">
                <a:latin typeface="Arial"/>
                <a:cs typeface="Arial"/>
              </a:rPr>
              <a:t>ci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sono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problemi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35" dirty="0">
                <a:latin typeface="Arial"/>
                <a:cs typeface="Arial"/>
              </a:rPr>
              <a:t>multicollinearità </a:t>
            </a:r>
            <a:r>
              <a:rPr sz="1800" spc="-75" dirty="0">
                <a:latin typeface="Arial"/>
                <a:cs typeface="Arial"/>
              </a:rPr>
              <a:t>poiché </a:t>
            </a:r>
            <a:r>
              <a:rPr sz="1800" spc="45" dirty="0">
                <a:latin typeface="Arial"/>
                <a:cs typeface="Arial"/>
              </a:rPr>
              <a:t>tutti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45" dirty="0">
                <a:latin typeface="Arial"/>
                <a:cs typeface="Arial"/>
              </a:rPr>
              <a:t>valori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VIF </a:t>
            </a:r>
            <a:r>
              <a:rPr sz="1800" spc="-90" dirty="0">
                <a:latin typeface="Arial"/>
                <a:cs typeface="Arial"/>
              </a:rPr>
              <a:t>sono  </a:t>
            </a:r>
            <a:r>
              <a:rPr sz="1800" spc="-70" dirty="0">
                <a:latin typeface="Arial"/>
                <a:cs typeface="Arial"/>
              </a:rPr>
              <a:t>prossimi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all’unità.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45027"/>
            <a:ext cx="9144000" cy="1512570"/>
          </a:xfrm>
          <a:custGeom>
            <a:avLst/>
            <a:gdLst/>
            <a:ahLst/>
            <a:cxnLst/>
            <a:rect l="l" t="t" r="r" b="b"/>
            <a:pathLst>
              <a:path w="9144000" h="1512570">
                <a:moveTo>
                  <a:pt x="0" y="1512189"/>
                </a:moveTo>
                <a:lnTo>
                  <a:pt x="9144000" y="1512189"/>
                </a:lnTo>
                <a:lnTo>
                  <a:pt x="9144000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9488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80943-0042-4BC3-86E6-AB3346838E6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7106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 </a:t>
            </a:r>
            <a:r>
              <a:rPr dirty="0"/>
              <a:t>analisi</a:t>
            </a:r>
            <a:r>
              <a:rPr spc="-114" dirty="0"/>
              <a:t> </a:t>
            </a:r>
            <a:r>
              <a:rPr spc="-5" dirty="0"/>
              <a:t>logistica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111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186334" y="1358900"/>
            <a:ext cx="825436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16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modello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così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definito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è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risultato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particolarmente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soddisfacente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sia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termini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bontà 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114" dirty="0">
                <a:latin typeface="Arial"/>
                <a:cs typeface="Arial"/>
              </a:rPr>
              <a:t>(Concordanze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b="1" spc="-70" dirty="0">
                <a:latin typeface="Trebuchet MS"/>
                <a:cs typeface="Trebuchet MS"/>
              </a:rPr>
              <a:t>72%</a:t>
            </a:r>
            <a:r>
              <a:rPr sz="1800" spc="-70" dirty="0">
                <a:latin typeface="Arial"/>
                <a:cs typeface="Arial"/>
              </a:rPr>
              <a:t>),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termini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significatività </a:t>
            </a:r>
            <a:r>
              <a:rPr sz="1800" spc="-70" dirty="0">
                <a:latin typeface="Arial"/>
                <a:cs typeface="Arial"/>
              </a:rPr>
              <a:t>congiunta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40" dirty="0">
                <a:latin typeface="Arial"/>
                <a:cs typeface="Arial"/>
              </a:rPr>
              <a:t>coefficienti </a:t>
            </a:r>
            <a:r>
              <a:rPr sz="1800" spc="-85" dirty="0">
                <a:latin typeface="Arial"/>
                <a:cs typeface="Arial"/>
              </a:rPr>
              <a:t>(Wald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215" dirty="0">
                <a:latin typeface="Arial"/>
                <a:cs typeface="Arial"/>
              </a:rPr>
              <a:t>F= </a:t>
            </a:r>
            <a:r>
              <a:rPr sz="1800" b="1" spc="-135" dirty="0">
                <a:latin typeface="Trebuchet MS"/>
                <a:cs typeface="Trebuchet MS"/>
              </a:rPr>
              <a:t>8.5168</a:t>
            </a:r>
            <a:r>
              <a:rPr sz="1800" spc="-135" dirty="0">
                <a:latin typeface="Arial"/>
                <a:cs typeface="Arial"/>
              </a:rPr>
              <a:t>;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b="1" spc="-140" dirty="0">
                <a:latin typeface="Trebuchet MS"/>
                <a:cs typeface="Trebuchet MS"/>
              </a:rPr>
              <a:t>0,001</a:t>
            </a:r>
            <a:r>
              <a:rPr sz="1800" spc="-140" dirty="0">
                <a:latin typeface="Arial"/>
                <a:cs typeface="Arial"/>
              </a:rPr>
              <a:t>)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termini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35" dirty="0">
                <a:latin typeface="Arial"/>
                <a:cs typeface="Arial"/>
              </a:rPr>
              <a:t>multicollinearità  (totalmente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assente).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60" dirty="0">
                <a:latin typeface="Arial"/>
                <a:cs typeface="Arial"/>
              </a:rPr>
              <a:t>logistico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20" dirty="0">
                <a:latin typeface="Arial"/>
                <a:cs typeface="Arial"/>
              </a:rPr>
              <a:t>portato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concludere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b="1" spc="-95" dirty="0">
                <a:latin typeface="Trebuchet MS"/>
                <a:cs typeface="Trebuchet MS"/>
              </a:rPr>
              <a:t>i </a:t>
            </a:r>
            <a:r>
              <a:rPr sz="1800" b="1" spc="-85" dirty="0">
                <a:latin typeface="Trebuchet MS"/>
                <a:cs typeface="Trebuchet MS"/>
              </a:rPr>
              <a:t>soggetti </a:t>
            </a:r>
            <a:r>
              <a:rPr sz="1800" b="1" spc="-95" dirty="0">
                <a:latin typeface="Trebuchet MS"/>
                <a:cs typeface="Trebuchet MS"/>
              </a:rPr>
              <a:t>maggiormente </a:t>
            </a:r>
            <a:r>
              <a:rPr sz="1800" b="1" spc="-114" dirty="0">
                <a:latin typeface="Trebuchet MS"/>
                <a:cs typeface="Trebuchet MS"/>
              </a:rPr>
              <a:t>anziani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che  </a:t>
            </a:r>
            <a:r>
              <a:rPr sz="1800" spc="-45" dirty="0">
                <a:latin typeface="Arial"/>
                <a:cs typeface="Arial"/>
              </a:rPr>
              <a:t>ritengono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l’acquisto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80" dirty="0">
                <a:latin typeface="Arial"/>
                <a:cs typeface="Arial"/>
              </a:rPr>
              <a:t>Smartwatch </a:t>
            </a:r>
            <a:r>
              <a:rPr sz="1800" spc="-135" dirty="0">
                <a:latin typeface="Arial"/>
                <a:cs typeface="Arial"/>
              </a:rPr>
              <a:t>Rolex possa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b="1" spc="-85" dirty="0">
                <a:latin typeface="Trebuchet MS"/>
                <a:cs typeface="Trebuchet MS"/>
              </a:rPr>
              <a:t>buon </a:t>
            </a:r>
            <a:r>
              <a:rPr sz="1800" b="1" spc="-105" dirty="0">
                <a:latin typeface="Trebuchet MS"/>
                <a:cs typeface="Trebuchet MS"/>
              </a:rPr>
              <a:t>investimento 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5" dirty="0">
                <a:latin typeface="Arial"/>
                <a:cs typeface="Arial"/>
              </a:rPr>
              <a:t>maggiormente </a:t>
            </a:r>
            <a:r>
              <a:rPr sz="1800" spc="-70" dirty="0">
                <a:latin typeface="Arial"/>
                <a:cs typeface="Arial"/>
              </a:rPr>
              <a:t>propensi </a:t>
            </a:r>
            <a:r>
              <a:rPr sz="1800" spc="-65" dirty="0">
                <a:latin typeface="Arial"/>
                <a:cs typeface="Arial"/>
              </a:rPr>
              <a:t>all’acquisto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dell’oggetto.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51765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Al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contrario,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rispondenti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maggiormente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legati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alla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parte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estetica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70" dirty="0">
                <a:latin typeface="Arial"/>
                <a:cs typeface="Arial"/>
              </a:rPr>
              <a:t>meno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propensi  </a:t>
            </a:r>
            <a:r>
              <a:rPr sz="1800" spc="-65" dirty="0">
                <a:latin typeface="Arial"/>
                <a:cs typeface="Arial"/>
              </a:rPr>
              <a:t>all’acquisto: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100" dirty="0">
                <a:latin typeface="Arial"/>
                <a:cs typeface="Arial"/>
              </a:rPr>
              <a:t>evidenza </a:t>
            </a:r>
            <a:r>
              <a:rPr sz="1800" spc="-45" dirty="0">
                <a:latin typeface="Arial"/>
                <a:cs typeface="Arial"/>
              </a:rPr>
              <a:t>potrebbe </a:t>
            </a:r>
            <a:r>
              <a:rPr sz="1800" spc="-55" dirty="0">
                <a:latin typeface="Arial"/>
                <a:cs typeface="Arial"/>
              </a:rPr>
              <a:t>farci </a:t>
            </a:r>
            <a:r>
              <a:rPr sz="1800" spc="-100" dirty="0">
                <a:latin typeface="Arial"/>
                <a:cs typeface="Arial"/>
              </a:rPr>
              <a:t>pensare che </a:t>
            </a:r>
            <a:r>
              <a:rPr sz="1800" spc="-10" dirty="0">
                <a:latin typeface="Arial"/>
                <a:cs typeface="Arial"/>
              </a:rPr>
              <a:t>tali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60" dirty="0">
                <a:latin typeface="Arial"/>
                <a:cs typeface="Arial"/>
              </a:rPr>
              <a:t>prediligano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versione </a:t>
            </a:r>
            <a:r>
              <a:rPr sz="1800" spc="-125" dirty="0">
                <a:latin typeface="Arial"/>
                <a:cs typeface="Arial"/>
              </a:rPr>
              <a:t>classica </a:t>
            </a:r>
            <a:r>
              <a:rPr sz="1800" spc="-50" dirty="0">
                <a:latin typeface="Arial"/>
                <a:cs typeface="Arial"/>
              </a:rPr>
              <a:t>dell’orologio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analogico.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Pertanto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75" dirty="0">
                <a:latin typeface="Arial"/>
                <a:cs typeface="Arial"/>
              </a:rPr>
              <a:t>dovrà </a:t>
            </a:r>
            <a:r>
              <a:rPr sz="1800" spc="-70" dirty="0">
                <a:latin typeface="Arial"/>
                <a:cs typeface="Arial"/>
              </a:rPr>
              <a:t>indirizzare la </a:t>
            </a:r>
            <a:r>
              <a:rPr sz="1800" spc="-45" dirty="0">
                <a:latin typeface="Arial"/>
                <a:cs typeface="Arial"/>
              </a:rPr>
              <a:t>propria </a:t>
            </a:r>
            <a:r>
              <a:rPr sz="1800" spc="-114" dirty="0">
                <a:latin typeface="Arial"/>
                <a:cs typeface="Arial"/>
              </a:rPr>
              <a:t>campagna </a:t>
            </a:r>
            <a:r>
              <a:rPr sz="1800" spc="-45" dirty="0">
                <a:latin typeface="Arial"/>
                <a:cs typeface="Arial"/>
              </a:rPr>
              <a:t>pubblicitaria </a:t>
            </a:r>
            <a:r>
              <a:rPr sz="1800" spc="-55" dirty="0">
                <a:latin typeface="Arial"/>
                <a:cs typeface="Arial"/>
              </a:rPr>
              <a:t>puntando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sulla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prima </a:t>
            </a:r>
            <a:r>
              <a:rPr sz="1800" spc="-40" dirty="0">
                <a:latin typeface="Arial"/>
                <a:cs typeface="Arial"/>
              </a:rPr>
              <a:t>tipologia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clienti.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C737C-A9B4-4B88-AEA3-F278EFACBAC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dirty="0"/>
              <a:t>1/6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112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503045"/>
            <a:ext cx="818515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Lo </a:t>
            </a:r>
            <a:r>
              <a:rPr sz="1800" spc="-105" dirty="0">
                <a:latin typeface="Arial"/>
                <a:cs typeface="Arial"/>
              </a:rPr>
              <a:t>scopo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65" dirty="0">
                <a:latin typeface="Arial"/>
                <a:cs typeface="Arial"/>
              </a:rPr>
              <a:t>nostra </a:t>
            </a:r>
            <a:r>
              <a:rPr sz="1800" spc="-75" dirty="0">
                <a:latin typeface="Arial"/>
                <a:cs typeface="Arial"/>
              </a:rPr>
              <a:t>analisi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stato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verificare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00" dirty="0">
                <a:solidFill>
                  <a:srgbClr val="43BC6C"/>
                </a:solidFill>
                <a:latin typeface="Arial"/>
                <a:cs typeface="Arial"/>
              </a:rPr>
              <a:t>convenienza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90" dirty="0">
                <a:latin typeface="Arial"/>
                <a:cs typeface="Arial"/>
              </a:rPr>
              <a:t>l’azienda  </a:t>
            </a:r>
            <a:r>
              <a:rPr sz="1800" spc="-125" dirty="0">
                <a:latin typeface="Arial"/>
                <a:cs typeface="Arial"/>
              </a:rPr>
              <a:t>svizzera </a:t>
            </a:r>
            <a:r>
              <a:rPr sz="1800" spc="-114" dirty="0">
                <a:latin typeface="Arial"/>
                <a:cs typeface="Arial"/>
              </a:rPr>
              <a:t>«Rolex»,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lanciare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80" dirty="0">
                <a:latin typeface="Arial"/>
                <a:cs typeface="Arial"/>
              </a:rPr>
              <a:t>Smartwatch,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modo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75" dirty="0">
                <a:latin typeface="Arial"/>
                <a:cs typeface="Arial"/>
              </a:rPr>
              <a:t>consolidare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posizione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40" dirty="0">
                <a:latin typeface="Arial"/>
                <a:cs typeface="Arial"/>
              </a:rPr>
              <a:t>quest’ultima </a:t>
            </a:r>
            <a:r>
              <a:rPr sz="1800" spc="-65" dirty="0">
                <a:latin typeface="Arial"/>
                <a:cs typeface="Arial"/>
              </a:rPr>
              <a:t>ai </a:t>
            </a:r>
            <a:r>
              <a:rPr sz="1800" spc="-30" dirty="0">
                <a:latin typeface="Arial"/>
                <a:cs typeface="Arial"/>
              </a:rPr>
              <a:t>vertici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mercato </a:t>
            </a:r>
            <a:r>
              <a:rPr sz="1800" spc="-55" dirty="0">
                <a:latin typeface="Arial"/>
                <a:cs typeface="Arial"/>
              </a:rPr>
              <a:t>dell’orologeria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5" dirty="0">
                <a:latin typeface="Arial"/>
                <a:cs typeface="Arial"/>
              </a:rPr>
              <a:t>lusso. </a:t>
            </a:r>
            <a:r>
              <a:rPr sz="1800" spc="-325" dirty="0">
                <a:latin typeface="Arial"/>
                <a:cs typeface="Arial"/>
              </a:rPr>
              <a:t>È </a:t>
            </a:r>
            <a:r>
              <a:rPr sz="1800" spc="-40" dirty="0">
                <a:latin typeface="Arial"/>
                <a:cs typeface="Arial"/>
              </a:rPr>
              <a:t>quindi </a:t>
            </a:r>
            <a:r>
              <a:rPr sz="1800" spc="-95" dirty="0">
                <a:latin typeface="Arial"/>
                <a:cs typeface="Arial"/>
              </a:rPr>
              <a:t>apparso </a:t>
            </a:r>
            <a:r>
              <a:rPr sz="1800" spc="-35" dirty="0">
                <a:latin typeface="Arial"/>
                <a:cs typeface="Arial"/>
              </a:rPr>
              <a:t>opportuno  </a:t>
            </a:r>
            <a:r>
              <a:rPr sz="1800" spc="-60" dirty="0">
                <a:latin typeface="Arial"/>
                <a:cs typeface="Arial"/>
              </a:rPr>
              <a:t>studiare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30" dirty="0">
                <a:latin typeface="Arial"/>
                <a:cs typeface="Arial"/>
              </a:rPr>
              <a:t>irrinunciabili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14" dirty="0">
                <a:latin typeface="Arial"/>
                <a:cs typeface="Arial"/>
              </a:rPr>
              <a:t>(Rolex) </a:t>
            </a:r>
            <a:r>
              <a:rPr sz="1800" spc="-30" dirty="0">
                <a:latin typeface="Arial"/>
                <a:cs typeface="Arial"/>
              </a:rPr>
              <a:t>unite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quelle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  </a:t>
            </a:r>
            <a:r>
              <a:rPr sz="1800" spc="-45" dirty="0">
                <a:latin typeface="Arial"/>
                <a:cs typeface="Arial"/>
              </a:rPr>
              <a:t>dall’alto </a:t>
            </a:r>
            <a:r>
              <a:rPr sz="1800" spc="-105" dirty="0">
                <a:latin typeface="Arial"/>
                <a:cs typeface="Arial"/>
              </a:rPr>
              <a:t>tasso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tecnologico.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spc="-50" dirty="0">
                <a:latin typeface="Arial"/>
                <a:cs typeface="Arial"/>
              </a:rPr>
              <a:t>settore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55" dirty="0">
                <a:latin typeface="Arial"/>
                <a:cs typeface="Arial"/>
              </a:rPr>
              <a:t>orologeria,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00" dirty="0">
                <a:latin typeface="Arial"/>
                <a:cs typeface="Arial"/>
              </a:rPr>
              <a:t>ravvisa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presenza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0" dirty="0">
                <a:latin typeface="Arial"/>
                <a:cs typeface="Arial"/>
              </a:rPr>
              <a:t>concorrenza </a:t>
            </a:r>
            <a:r>
              <a:rPr sz="1800" spc="-40" dirty="0">
                <a:latin typeface="Arial"/>
                <a:cs typeface="Arial"/>
              </a:rPr>
              <a:t>improntata </a:t>
            </a:r>
            <a:r>
              <a:rPr sz="1800" spc="-95" dirty="0">
                <a:latin typeface="Arial"/>
                <a:cs typeface="Arial"/>
              </a:rPr>
              <a:t>ancora  </a:t>
            </a:r>
            <a:r>
              <a:rPr sz="1800" spc="-80" dirty="0">
                <a:latin typeface="Arial"/>
                <a:cs typeface="Arial"/>
              </a:rPr>
              <a:t>sui </a:t>
            </a:r>
            <a:r>
              <a:rPr sz="1800" spc="20" dirty="0">
                <a:latin typeface="Arial"/>
                <a:cs typeface="Arial"/>
              </a:rPr>
              <a:t>tratti</a:t>
            </a:r>
            <a:r>
              <a:rPr sz="1800" spc="-3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classici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25" dirty="0">
                <a:latin typeface="Arial"/>
                <a:cs typeface="Arial"/>
              </a:rPr>
              <a:t>prodotto, </a:t>
            </a:r>
            <a:r>
              <a:rPr sz="1800" spc="-75" dirty="0">
                <a:latin typeface="Arial"/>
                <a:cs typeface="Arial"/>
              </a:rPr>
              <a:t>seppur </a:t>
            </a:r>
            <a:r>
              <a:rPr sz="1800" spc="-80" dirty="0">
                <a:latin typeface="Arial"/>
                <a:cs typeface="Arial"/>
              </a:rPr>
              <a:t>qualche </a:t>
            </a:r>
            <a:r>
              <a:rPr sz="1800" spc="-95" dirty="0">
                <a:latin typeface="Arial"/>
                <a:cs typeface="Arial"/>
              </a:rPr>
              <a:t>azienda, </a:t>
            </a:r>
            <a:r>
              <a:rPr sz="1800" spc="-60" dirty="0">
                <a:latin typeface="Arial"/>
                <a:cs typeface="Arial"/>
              </a:rPr>
              <a:t>negli </a:t>
            </a:r>
            <a:r>
              <a:rPr sz="1800" dirty="0">
                <a:latin typeface="Arial"/>
                <a:cs typeface="Arial"/>
              </a:rPr>
              <a:t>ultimi </a:t>
            </a:r>
            <a:r>
              <a:rPr sz="1800" spc="-60" dirty="0">
                <a:latin typeface="Arial"/>
                <a:cs typeface="Arial"/>
              </a:rPr>
              <a:t>anni, </a:t>
            </a:r>
            <a:r>
              <a:rPr sz="1800" spc="-65" dirty="0">
                <a:latin typeface="Arial"/>
                <a:cs typeface="Arial"/>
              </a:rPr>
              <a:t>stia </a:t>
            </a:r>
            <a:r>
              <a:rPr sz="1800" spc="-40" dirty="0">
                <a:latin typeface="Arial"/>
                <a:cs typeface="Arial"/>
              </a:rPr>
              <a:t>tentando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55" dirty="0">
                <a:latin typeface="Arial"/>
                <a:cs typeface="Arial"/>
              </a:rPr>
              <a:t>investire </a:t>
            </a:r>
            <a:r>
              <a:rPr sz="1800" spc="-90" dirty="0">
                <a:latin typeface="Arial"/>
                <a:cs typeface="Arial"/>
              </a:rPr>
              <a:t>sempre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45" dirty="0">
                <a:latin typeface="Arial"/>
                <a:cs typeface="Arial"/>
              </a:rPr>
              <a:t>nell’ambito </a:t>
            </a:r>
            <a:r>
              <a:rPr sz="1800" spc="-60" dirty="0">
                <a:latin typeface="Arial"/>
                <a:cs typeface="Arial"/>
              </a:rPr>
              <a:t>dell’innovazione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tecnologica.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Del </a:t>
            </a:r>
            <a:r>
              <a:rPr sz="1800" spc="30" dirty="0">
                <a:latin typeface="Arial"/>
                <a:cs typeface="Arial"/>
              </a:rPr>
              <a:t>tutto </a:t>
            </a:r>
            <a:r>
              <a:rPr sz="1800" spc="-70" dirty="0">
                <a:latin typeface="Arial"/>
                <a:cs typeface="Arial"/>
              </a:rPr>
              <a:t>peculiare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90" dirty="0">
                <a:latin typeface="Arial"/>
                <a:cs typeface="Arial"/>
              </a:rPr>
              <a:t>l’esperienza </a:t>
            </a:r>
            <a:r>
              <a:rPr sz="1800" spc="-80" dirty="0">
                <a:latin typeface="Arial"/>
                <a:cs typeface="Arial"/>
              </a:rPr>
              <a:t>dell’azienda </a:t>
            </a:r>
            <a:r>
              <a:rPr sz="1800" spc="-70" dirty="0">
                <a:latin typeface="Arial"/>
                <a:cs typeface="Arial"/>
              </a:rPr>
              <a:t>Apple,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55" dirty="0">
                <a:latin typeface="Arial"/>
                <a:cs typeface="Arial"/>
              </a:rPr>
              <a:t>appartenente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125" dirty="0">
                <a:latin typeface="Arial"/>
                <a:cs typeface="Arial"/>
              </a:rPr>
              <a:t>senso </a:t>
            </a:r>
            <a:r>
              <a:rPr sz="1800" spc="-20" dirty="0">
                <a:latin typeface="Arial"/>
                <a:cs typeface="Arial"/>
              </a:rPr>
              <a:t>stretto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55" dirty="0">
                <a:latin typeface="Arial"/>
                <a:cs typeface="Arial"/>
              </a:rPr>
              <a:t>comparto dell’orologeria,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45" dirty="0">
                <a:latin typeface="Arial"/>
                <a:cs typeface="Arial"/>
              </a:rPr>
              <a:t>riscontrato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5" dirty="0">
                <a:latin typeface="Arial"/>
                <a:cs typeface="Arial"/>
              </a:rPr>
              <a:t>notevole </a:t>
            </a:r>
            <a:r>
              <a:rPr sz="1800" spc="-50" dirty="0">
                <a:latin typeface="Arial"/>
                <a:cs typeface="Arial"/>
              </a:rPr>
              <a:t>incremento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25" dirty="0">
                <a:latin typeface="Arial"/>
                <a:cs typeface="Arial"/>
              </a:rPr>
              <a:t>propri </a:t>
            </a:r>
            <a:r>
              <a:rPr sz="1800" spc="-65" dirty="0">
                <a:latin typeface="Arial"/>
                <a:cs typeface="Arial"/>
              </a:rPr>
              <a:t>ricavi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55" dirty="0">
                <a:latin typeface="Arial"/>
                <a:cs typeface="Arial"/>
              </a:rPr>
              <a:t>vendita </a:t>
            </a:r>
            <a:r>
              <a:rPr sz="1800" spc="-60" dirty="0">
                <a:latin typeface="Arial"/>
                <a:cs typeface="Arial"/>
              </a:rPr>
              <a:t>degli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76342-A8F9-4137-8F11-04B87A06F824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dirty="0"/>
              <a:t>2/6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113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503045"/>
            <a:ext cx="8468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Tramite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45" dirty="0">
                <a:latin typeface="Arial"/>
                <a:cs typeface="Arial"/>
              </a:rPr>
              <a:t>studio </a:t>
            </a:r>
            <a:r>
              <a:rPr sz="1800" spc="-65" dirty="0">
                <a:latin typeface="Arial"/>
                <a:cs typeface="Arial"/>
              </a:rPr>
              <a:t>dell’</a:t>
            </a:r>
            <a:r>
              <a:rPr sz="1800" spc="-65" dirty="0">
                <a:solidFill>
                  <a:srgbClr val="43BC6C"/>
                </a:solidFill>
                <a:latin typeface="Arial"/>
                <a:cs typeface="Arial"/>
              </a:rPr>
              <a:t>analisi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univariata</a:t>
            </a:r>
            <a:r>
              <a:rPr sz="1800" spc="-55" dirty="0">
                <a:latin typeface="Arial"/>
                <a:cs typeface="Arial"/>
              </a:rPr>
              <a:t>,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60" dirty="0">
                <a:latin typeface="Arial"/>
                <a:cs typeface="Arial"/>
              </a:rPr>
              <a:t>posto </a:t>
            </a:r>
            <a:r>
              <a:rPr sz="1800" spc="-85" dirty="0">
                <a:latin typeface="Arial"/>
                <a:cs typeface="Arial"/>
              </a:rPr>
              <a:t>alcune </a:t>
            </a:r>
            <a:r>
              <a:rPr sz="1800" spc="-80" dirty="0">
                <a:latin typeface="Arial"/>
                <a:cs typeface="Arial"/>
              </a:rPr>
              <a:t>domande </a:t>
            </a:r>
            <a:r>
              <a:rPr sz="1800" spc="-100" dirty="0">
                <a:latin typeface="Arial"/>
                <a:cs typeface="Arial"/>
              </a:rPr>
              <a:t>essenziali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100" dirty="0">
                <a:latin typeface="Arial"/>
                <a:cs typeface="Arial"/>
              </a:rPr>
              <a:t>Brand </a:t>
            </a:r>
            <a:r>
              <a:rPr sz="1800" spc="-105" dirty="0">
                <a:latin typeface="Arial"/>
                <a:cs typeface="Arial"/>
              </a:rPr>
              <a:t>awareness,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40" dirty="0">
                <a:latin typeface="Arial"/>
                <a:cs typeface="Arial"/>
              </a:rPr>
              <a:t>tipologia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60" dirty="0">
                <a:latin typeface="Arial"/>
                <a:cs typeface="Arial"/>
              </a:rPr>
              <a:t>utilizzata </a:t>
            </a:r>
            <a:r>
              <a:rPr sz="1800" spc="-45" dirty="0">
                <a:latin typeface="Arial"/>
                <a:cs typeface="Arial"/>
              </a:rPr>
              <a:t>abitualmente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55" dirty="0">
                <a:latin typeface="Arial"/>
                <a:cs typeface="Arial"/>
              </a:rPr>
              <a:t>caratteristiche  </a:t>
            </a:r>
            <a:r>
              <a:rPr sz="1800" spc="-50" dirty="0">
                <a:latin typeface="Arial"/>
                <a:cs typeface="Arial"/>
              </a:rPr>
              <a:t>fondamentali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65" dirty="0">
                <a:latin typeface="Arial"/>
                <a:cs typeface="Arial"/>
              </a:rPr>
              <a:t>constatato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nostri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intervistati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abbiano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un’ottima </a:t>
            </a:r>
            <a:r>
              <a:rPr sz="1800" spc="-120" dirty="0">
                <a:latin typeface="Arial"/>
                <a:cs typeface="Arial"/>
              </a:rPr>
              <a:t>conoscenza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40" dirty="0">
                <a:latin typeface="Arial"/>
                <a:cs typeface="Arial"/>
              </a:rPr>
              <a:t>quindi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75" dirty="0">
                <a:latin typeface="Arial"/>
                <a:cs typeface="Arial"/>
              </a:rPr>
              <a:t>suoi </a:t>
            </a:r>
            <a:r>
              <a:rPr sz="1800" spc="-45" dirty="0">
                <a:latin typeface="Arial"/>
                <a:cs typeface="Arial"/>
              </a:rPr>
              <a:t>valori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pregi, </a:t>
            </a:r>
            <a:r>
              <a:rPr sz="1800" spc="-100" dirty="0">
                <a:latin typeface="Arial"/>
                <a:cs typeface="Arial"/>
              </a:rPr>
              <a:t>grazie </a:t>
            </a:r>
            <a:r>
              <a:rPr sz="1800" spc="-65" dirty="0">
                <a:latin typeface="Arial"/>
                <a:cs typeface="Arial"/>
              </a:rPr>
              <a:t>ai </a:t>
            </a:r>
            <a:r>
              <a:rPr sz="1800" spc="-50" dirty="0">
                <a:latin typeface="Arial"/>
                <a:cs typeface="Arial"/>
              </a:rPr>
              <a:t>quali 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diventata </a:t>
            </a:r>
            <a:r>
              <a:rPr sz="1800" spc="-65" dirty="0">
                <a:latin typeface="Arial"/>
                <a:cs typeface="Arial"/>
              </a:rPr>
              <a:t>leader </a:t>
            </a:r>
            <a:r>
              <a:rPr sz="1800" spc="-55" dirty="0">
                <a:latin typeface="Arial"/>
                <a:cs typeface="Arial"/>
              </a:rPr>
              <a:t>dell’orologeria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lusso.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89865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Infine, </a:t>
            </a:r>
            <a:r>
              <a:rPr sz="1800" spc="-70" dirty="0">
                <a:latin typeface="Arial"/>
                <a:cs typeface="Arial"/>
              </a:rPr>
              <a:t>dall’analisi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emerso </a:t>
            </a:r>
            <a:r>
              <a:rPr sz="1800" spc="-20" dirty="0">
                <a:solidFill>
                  <a:srgbClr val="43BC6C"/>
                </a:solidFill>
                <a:latin typeface="Arial"/>
                <a:cs typeface="Arial"/>
              </a:rPr>
              <a:t>l’ipotetico </a:t>
            </a:r>
            <a:r>
              <a:rPr sz="1800" spc="-110" dirty="0">
                <a:solidFill>
                  <a:srgbClr val="43BC6C"/>
                </a:solidFill>
                <a:latin typeface="Arial"/>
                <a:cs typeface="Arial"/>
              </a:rPr>
              <a:t>prezzo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lancio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25" dirty="0">
                <a:latin typeface="Arial"/>
                <a:cs typeface="Arial"/>
              </a:rPr>
              <a:t>prodotto, </a:t>
            </a:r>
            <a:r>
              <a:rPr sz="1800" spc="-85" dirty="0">
                <a:latin typeface="Arial"/>
                <a:cs typeface="Arial"/>
              </a:rPr>
              <a:t>ovverosia una 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15" dirty="0">
                <a:latin typeface="Arial"/>
                <a:cs typeface="Arial"/>
              </a:rPr>
              <a:t>limite </a:t>
            </a:r>
            <a:r>
              <a:rPr sz="1800" spc="-105" dirty="0">
                <a:latin typeface="Arial"/>
                <a:cs typeface="Arial"/>
              </a:rPr>
              <a:t>massimo </a:t>
            </a:r>
            <a:r>
              <a:rPr sz="1800" spc="-70" dirty="0">
                <a:latin typeface="Arial"/>
                <a:cs typeface="Arial"/>
              </a:rPr>
              <a:t>€. </a:t>
            </a:r>
            <a:r>
              <a:rPr sz="1800" spc="-80" dirty="0">
                <a:latin typeface="Arial"/>
                <a:cs typeface="Arial"/>
              </a:rPr>
              <a:t>1.000,00. </a:t>
            </a:r>
            <a:r>
              <a:rPr sz="1800" spc="-150" dirty="0">
                <a:latin typeface="Arial"/>
                <a:cs typeface="Arial"/>
              </a:rPr>
              <a:t>Tale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50" dirty="0">
                <a:latin typeface="Arial"/>
                <a:cs typeface="Arial"/>
              </a:rPr>
              <a:t>notevolmente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alta, 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15" dirty="0">
                <a:latin typeface="Arial"/>
                <a:cs typeface="Arial"/>
              </a:rPr>
              <a:t>totalità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95" dirty="0">
                <a:latin typeface="Arial"/>
                <a:cs typeface="Arial"/>
              </a:rPr>
              <a:t>SmartWatch </a:t>
            </a:r>
            <a:r>
              <a:rPr sz="1800" spc="-55" dirty="0">
                <a:latin typeface="Arial"/>
                <a:cs typeface="Arial"/>
              </a:rPr>
              <a:t>presenti </a:t>
            </a:r>
            <a:r>
              <a:rPr sz="1800" spc="-40" dirty="0">
                <a:latin typeface="Arial"/>
                <a:cs typeface="Arial"/>
              </a:rPr>
              <a:t>attualmente </a:t>
            </a:r>
            <a:r>
              <a:rPr sz="1800" spc="-80" dirty="0">
                <a:latin typeface="Arial"/>
                <a:cs typeface="Arial"/>
              </a:rPr>
              <a:t>sul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mercato.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1430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Successivamente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60" dirty="0">
                <a:latin typeface="Arial"/>
                <a:cs typeface="Arial"/>
              </a:rPr>
              <a:t>svolto </a:t>
            </a:r>
            <a:r>
              <a:rPr sz="1800" spc="-65" dirty="0">
                <a:latin typeface="Arial"/>
                <a:cs typeface="Arial"/>
              </a:rPr>
              <a:t>l’</a:t>
            </a:r>
            <a:r>
              <a:rPr sz="1800" spc="-65" dirty="0">
                <a:solidFill>
                  <a:srgbClr val="43BC6C"/>
                </a:solidFill>
                <a:latin typeface="Arial"/>
                <a:cs typeface="Arial"/>
              </a:rPr>
              <a:t>analisi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bivariata</a:t>
            </a:r>
            <a:r>
              <a:rPr sz="1800" spc="-55" dirty="0">
                <a:latin typeface="Arial"/>
                <a:cs typeface="Arial"/>
              </a:rPr>
              <a:t>. </a:t>
            </a:r>
            <a:r>
              <a:rPr sz="1800" spc="-50" dirty="0">
                <a:latin typeface="Arial"/>
                <a:cs typeface="Arial"/>
              </a:rPr>
              <a:t>Quest’ultima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50" dirty="0">
                <a:latin typeface="Arial"/>
                <a:cs typeface="Arial"/>
              </a:rPr>
              <a:t>condotta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75" dirty="0">
                <a:latin typeface="Arial"/>
                <a:cs typeface="Arial"/>
              </a:rPr>
              <a:t>due  </a:t>
            </a:r>
            <a:r>
              <a:rPr sz="1800" dirty="0">
                <a:latin typeface="Arial"/>
                <a:cs typeface="Arial"/>
              </a:rPr>
              <a:t>fronti: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primo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occupato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comprendere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quanto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nostro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95" dirty="0">
                <a:latin typeface="Arial"/>
                <a:cs typeface="Arial"/>
              </a:rPr>
              <a:t>sarebbe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disposto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orologio;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secondo, </a:t>
            </a:r>
            <a:r>
              <a:rPr sz="1800" spc="-85" dirty="0">
                <a:latin typeface="Arial"/>
                <a:cs typeface="Arial"/>
              </a:rPr>
              <a:t>invece,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capire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95" dirty="0">
                <a:latin typeface="Arial"/>
                <a:cs typeface="Arial"/>
              </a:rPr>
              <a:t>sarebbe </a:t>
            </a:r>
            <a:r>
              <a:rPr sz="1800" spc="-70" dirty="0">
                <a:latin typeface="Arial"/>
                <a:cs typeface="Arial"/>
              </a:rPr>
              <a:t>disposto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BA8F8-F1F7-44C5-BAB8-FB327B76373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dirty="0"/>
              <a:t>3/6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114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070864"/>
            <a:ext cx="851789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Nella </a:t>
            </a:r>
            <a:r>
              <a:rPr sz="1800" spc="-50" dirty="0">
                <a:latin typeface="Arial"/>
                <a:cs typeface="Arial"/>
              </a:rPr>
              <a:t>prima </a:t>
            </a:r>
            <a:r>
              <a:rPr sz="1800" spc="-45" dirty="0">
                <a:latin typeface="Arial"/>
                <a:cs typeface="Arial"/>
              </a:rPr>
              <a:t>parte </a:t>
            </a:r>
            <a:r>
              <a:rPr sz="1800" spc="-65" dirty="0">
                <a:latin typeface="Arial"/>
                <a:cs typeface="Arial"/>
              </a:rPr>
              <a:t>dell’analisi </a:t>
            </a:r>
            <a:r>
              <a:rPr sz="1800" spc="-60" dirty="0">
                <a:latin typeface="Arial"/>
                <a:cs typeface="Arial"/>
              </a:rPr>
              <a:t>bivariata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80" dirty="0">
                <a:latin typeface="Arial"/>
                <a:cs typeface="Arial"/>
              </a:rPr>
              <a:t>posta </a:t>
            </a:r>
            <a:r>
              <a:rPr sz="1800" spc="-55" dirty="0">
                <a:latin typeface="Arial"/>
                <a:cs typeface="Arial"/>
              </a:rPr>
              <a:t>l’attenzione </a:t>
            </a:r>
            <a:r>
              <a:rPr sz="1800" spc="-80" dirty="0">
                <a:latin typeface="Arial"/>
                <a:cs typeface="Arial"/>
              </a:rPr>
              <a:t>sul </a:t>
            </a:r>
            <a:r>
              <a:rPr sz="1800" spc="-110" dirty="0">
                <a:solidFill>
                  <a:srgbClr val="43BC6C"/>
                </a:solidFill>
                <a:latin typeface="Arial"/>
                <a:cs typeface="Arial"/>
              </a:rPr>
              <a:t>prezzo </a:t>
            </a:r>
            <a:r>
              <a:rPr sz="1800" spc="-105" dirty="0">
                <a:solidFill>
                  <a:srgbClr val="43BC6C"/>
                </a:solidFill>
                <a:latin typeface="Arial"/>
                <a:cs typeface="Arial"/>
              </a:rPr>
              <a:t>massimo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45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3BC6C"/>
                </a:solidFill>
                <a:latin typeface="Arial"/>
                <a:cs typeface="Arial"/>
              </a:rPr>
              <a:t>orologio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2827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genere maschile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disposto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40" dirty="0">
                <a:latin typeface="Arial"/>
                <a:cs typeface="Arial"/>
              </a:rPr>
              <a:t>cifre </a:t>
            </a:r>
            <a:r>
              <a:rPr sz="1800" spc="-60" dirty="0">
                <a:latin typeface="Arial"/>
                <a:cs typeface="Arial"/>
              </a:rPr>
              <a:t>significative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90" dirty="0">
                <a:latin typeface="Arial"/>
                <a:cs typeface="Arial"/>
              </a:rPr>
              <a:t>genere </a:t>
            </a:r>
            <a:r>
              <a:rPr sz="1800" spc="-45" dirty="0">
                <a:latin typeface="Arial"/>
                <a:cs typeface="Arial"/>
              </a:rPr>
              <a:t>femminile, 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85" dirty="0">
                <a:latin typeface="Arial"/>
                <a:cs typeface="Arial"/>
              </a:rPr>
              <a:t>perché </a:t>
            </a:r>
            <a:r>
              <a:rPr sz="1800" spc="-50" dirty="0">
                <a:latin typeface="Arial"/>
                <a:cs typeface="Arial"/>
              </a:rPr>
              <a:t>probabilmente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5" dirty="0">
                <a:latin typeface="Arial"/>
                <a:cs typeface="Arial"/>
              </a:rPr>
              <a:t>l’accessorio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85" dirty="0">
                <a:latin typeface="Arial"/>
                <a:cs typeface="Arial"/>
              </a:rPr>
              <a:t>semplice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90" dirty="0">
                <a:latin typeface="Arial"/>
                <a:cs typeface="Arial"/>
              </a:rPr>
              <a:t>indossare </a:t>
            </a:r>
            <a:r>
              <a:rPr sz="1800" spc="-80" dirty="0">
                <a:latin typeface="Arial"/>
                <a:cs typeface="Arial"/>
              </a:rPr>
              <a:t>ed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5" dirty="0">
                <a:latin typeface="Arial"/>
                <a:cs typeface="Arial"/>
              </a:rPr>
              <a:t>oggetto 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80" dirty="0">
                <a:latin typeface="Arial"/>
                <a:cs typeface="Arial"/>
              </a:rPr>
              <a:t>personale. </a:t>
            </a:r>
            <a:r>
              <a:rPr sz="1800" spc="-85" dirty="0">
                <a:latin typeface="Arial"/>
                <a:cs typeface="Arial"/>
              </a:rPr>
              <a:t>Grandi </a:t>
            </a:r>
            <a:r>
              <a:rPr sz="1800" spc="-65" dirty="0">
                <a:latin typeface="Arial"/>
                <a:cs typeface="Arial"/>
              </a:rPr>
              <a:t>personalità </a:t>
            </a:r>
            <a:r>
              <a:rPr sz="1800" spc="-95" dirty="0">
                <a:latin typeface="Arial"/>
                <a:cs typeface="Arial"/>
              </a:rPr>
              <a:t>ancora </a:t>
            </a:r>
            <a:r>
              <a:rPr sz="1800" spc="-90" dirty="0">
                <a:latin typeface="Arial"/>
                <a:cs typeface="Arial"/>
              </a:rPr>
              <a:t>oggi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90" dirty="0">
                <a:latin typeface="Arial"/>
                <a:cs typeface="Arial"/>
              </a:rPr>
              <a:t>indossano </a:t>
            </a:r>
            <a:r>
              <a:rPr sz="1800" spc="-85" dirty="0">
                <a:latin typeface="Arial"/>
                <a:cs typeface="Arial"/>
              </a:rPr>
              <a:t>perché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0" dirty="0">
                <a:latin typeface="Arial"/>
                <a:cs typeface="Arial"/>
              </a:rPr>
              <a:t>dettaglio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stile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conta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significa prestare </a:t>
            </a:r>
            <a:r>
              <a:rPr sz="1800" spc="-60" dirty="0">
                <a:latin typeface="Arial"/>
                <a:cs typeface="Arial"/>
              </a:rPr>
              <a:t>attenzione </a:t>
            </a:r>
            <a:r>
              <a:rPr sz="1800" spc="-65" dirty="0">
                <a:latin typeface="Arial"/>
                <a:cs typeface="Arial"/>
              </a:rPr>
              <a:t>ai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dettagli.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0485">
              <a:lnSpc>
                <a:spcPct val="100000"/>
              </a:lnSpc>
              <a:spcBef>
                <a:spcPts val="5"/>
              </a:spcBef>
            </a:pPr>
            <a:r>
              <a:rPr sz="1800" spc="-75" dirty="0">
                <a:latin typeface="Arial"/>
                <a:cs typeface="Arial"/>
              </a:rPr>
              <a:t>Nella </a:t>
            </a:r>
            <a:r>
              <a:rPr sz="1800" spc="-110" dirty="0">
                <a:latin typeface="Arial"/>
                <a:cs typeface="Arial"/>
              </a:rPr>
              <a:t>seconda </a:t>
            </a:r>
            <a:r>
              <a:rPr sz="1800" spc="-45" dirty="0">
                <a:latin typeface="Arial"/>
                <a:cs typeface="Arial"/>
              </a:rPr>
              <a:t>parte </a:t>
            </a:r>
            <a:r>
              <a:rPr sz="1800" spc="-65" dirty="0">
                <a:latin typeface="Arial"/>
                <a:cs typeface="Arial"/>
              </a:rPr>
              <a:t>dell’analisi </a:t>
            </a:r>
            <a:r>
              <a:rPr sz="1800" spc="-60" dirty="0">
                <a:latin typeface="Arial"/>
                <a:cs typeface="Arial"/>
              </a:rPr>
              <a:t>bivariata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100" dirty="0">
                <a:latin typeface="Arial"/>
                <a:cs typeface="Arial"/>
              </a:rPr>
              <a:t>presa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considerazione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40" dirty="0">
                <a:solidFill>
                  <a:srgbClr val="43BC6C"/>
                </a:solidFill>
                <a:latin typeface="Arial"/>
                <a:cs typeface="Arial"/>
              </a:rPr>
              <a:t>spesa </a:t>
            </a:r>
            <a:r>
              <a:rPr sz="1800" spc="-114" dirty="0">
                <a:solidFill>
                  <a:srgbClr val="43BC6C"/>
                </a:solidFill>
                <a:latin typeface="Arial"/>
                <a:cs typeface="Arial"/>
              </a:rPr>
              <a:t>massima 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solidFill>
                  <a:srgbClr val="43BC6C"/>
                </a:solidFill>
                <a:latin typeface="Arial"/>
                <a:cs typeface="Arial"/>
              </a:rPr>
              <a:t>SmartWatch </a:t>
            </a:r>
            <a:r>
              <a:rPr sz="1800" spc="-60" dirty="0">
                <a:solidFill>
                  <a:srgbClr val="43BC6C"/>
                </a:solidFill>
                <a:latin typeface="Arial"/>
                <a:cs typeface="Arial"/>
              </a:rPr>
              <a:t>della </a:t>
            </a:r>
            <a:r>
              <a:rPr sz="1800" spc="-120" dirty="0">
                <a:solidFill>
                  <a:srgbClr val="43BC6C"/>
                </a:solidFill>
                <a:latin typeface="Arial"/>
                <a:cs typeface="Arial"/>
              </a:rPr>
              <a:t>gamma Rolex</a:t>
            </a:r>
            <a:r>
              <a:rPr sz="1800" spc="-120" dirty="0">
                <a:latin typeface="Arial"/>
                <a:cs typeface="Arial"/>
              </a:rPr>
              <a:t>. </a:t>
            </a: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20" dirty="0">
                <a:latin typeface="Arial"/>
                <a:cs typeface="Arial"/>
              </a:rPr>
              <a:t>risultati </a:t>
            </a:r>
            <a:r>
              <a:rPr sz="1800" spc="-75" dirty="0">
                <a:latin typeface="Arial"/>
                <a:cs typeface="Arial"/>
              </a:rPr>
              <a:t>hanno </a:t>
            </a:r>
            <a:r>
              <a:rPr sz="1800" spc="-10" dirty="0">
                <a:latin typeface="Arial"/>
                <a:cs typeface="Arial"/>
              </a:rPr>
              <a:t>fornito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90" dirty="0">
                <a:latin typeface="Arial"/>
                <a:cs typeface="Arial"/>
              </a:rPr>
              <a:t>segnali </a:t>
            </a:r>
            <a:r>
              <a:rPr sz="1800" spc="-60" dirty="0">
                <a:latin typeface="Arial"/>
                <a:cs typeface="Arial"/>
              </a:rPr>
              <a:t>interessanti,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40" dirty="0">
                <a:latin typeface="Arial"/>
                <a:cs typeface="Arial"/>
              </a:rPr>
              <a:t>entrambi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generi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0" dirty="0">
                <a:latin typeface="Arial"/>
                <a:cs typeface="Arial"/>
              </a:rPr>
              <a:t>sborsare </a:t>
            </a:r>
            <a:r>
              <a:rPr sz="1800" spc="-40" dirty="0">
                <a:latin typeface="Arial"/>
                <a:cs typeface="Arial"/>
              </a:rPr>
              <a:t>cifre simili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40" dirty="0">
                <a:latin typeface="Arial"/>
                <a:cs typeface="Arial"/>
              </a:rPr>
              <a:t>loro,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95" dirty="0">
                <a:latin typeface="Arial"/>
                <a:cs typeface="Arial"/>
              </a:rPr>
              <a:t>sta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70" dirty="0">
                <a:latin typeface="Arial"/>
                <a:cs typeface="Arial"/>
              </a:rPr>
              <a:t>significare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Smartwatch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0" dirty="0">
                <a:latin typeface="Arial"/>
                <a:cs typeface="Arial"/>
              </a:rPr>
              <a:t>lo </a:t>
            </a:r>
            <a:r>
              <a:rPr sz="1800" spc="-40" dirty="0">
                <a:latin typeface="Arial"/>
                <a:cs typeface="Arial"/>
              </a:rPr>
              <a:t>strumento </a:t>
            </a:r>
            <a:r>
              <a:rPr sz="1800" spc="-35" dirty="0">
                <a:latin typeface="Arial"/>
                <a:cs typeface="Arial"/>
              </a:rPr>
              <a:t>elettronico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50" dirty="0">
                <a:latin typeface="Arial"/>
                <a:cs typeface="Arial"/>
              </a:rPr>
              <a:t>momento, </a:t>
            </a:r>
            <a:r>
              <a:rPr sz="1800" spc="-100" dirty="0">
                <a:latin typeface="Arial"/>
                <a:cs typeface="Arial"/>
              </a:rPr>
              <a:t>grazie </a:t>
            </a:r>
            <a:r>
              <a:rPr sz="1800" spc="-60" dirty="0">
                <a:latin typeface="Arial"/>
                <a:cs typeface="Arial"/>
              </a:rPr>
              <a:t>alle </a:t>
            </a:r>
            <a:r>
              <a:rPr sz="1800" spc="-120" dirty="0">
                <a:latin typeface="Arial"/>
                <a:cs typeface="Arial"/>
              </a:rPr>
              <a:t>sue </a:t>
            </a:r>
            <a:r>
              <a:rPr sz="1800" spc="-30" dirty="0">
                <a:latin typeface="Arial"/>
                <a:cs typeface="Arial"/>
              </a:rPr>
              <a:t>mille  </a:t>
            </a:r>
            <a:r>
              <a:rPr sz="1800" spc="-50" dirty="0">
                <a:latin typeface="Arial"/>
                <a:cs typeface="Arial"/>
              </a:rPr>
              <a:t>potenzialità.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85" dirty="0">
                <a:latin typeface="Arial"/>
                <a:cs typeface="Arial"/>
              </a:rPr>
              <a:t>segnalato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85" dirty="0">
                <a:latin typeface="Arial"/>
                <a:cs typeface="Arial"/>
              </a:rPr>
              <a:t>alcune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50" dirty="0">
                <a:latin typeface="Arial"/>
                <a:cs typeface="Arial"/>
              </a:rPr>
              <a:t>quali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30" dirty="0">
                <a:latin typeface="Arial"/>
                <a:cs typeface="Arial"/>
              </a:rPr>
              <a:t>notorietà </a:t>
            </a:r>
            <a:r>
              <a:rPr sz="1800" spc="-105" dirty="0">
                <a:latin typeface="Arial"/>
                <a:cs typeface="Arial"/>
              </a:rPr>
              <a:t>e 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50" dirty="0">
                <a:latin typeface="Arial"/>
                <a:cs typeface="Arial"/>
              </a:rPr>
              <a:t>nel tempo,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70" dirty="0">
                <a:latin typeface="Arial"/>
                <a:cs typeface="Arial"/>
              </a:rPr>
              <a:t>considerevolmente </a:t>
            </a:r>
            <a:r>
              <a:rPr sz="1800" spc="-20" dirty="0">
                <a:latin typeface="Arial"/>
                <a:cs typeface="Arial"/>
              </a:rPr>
              <a:t>impattanti </a:t>
            </a:r>
            <a:r>
              <a:rPr sz="1800" spc="-85" dirty="0">
                <a:latin typeface="Arial"/>
                <a:cs typeface="Arial"/>
              </a:rPr>
              <a:t>sul </a:t>
            </a:r>
            <a:r>
              <a:rPr sz="1800" spc="-110" dirty="0">
                <a:latin typeface="Arial"/>
                <a:cs typeface="Arial"/>
              </a:rPr>
              <a:t>prezzo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90" dirty="0">
                <a:latin typeface="Arial"/>
                <a:cs typeface="Arial"/>
              </a:rPr>
              <a:t>SmartWatch. </a:t>
            </a:r>
            <a:r>
              <a:rPr sz="1800" spc="-20" dirty="0">
                <a:latin typeface="Arial"/>
                <a:cs typeface="Arial"/>
              </a:rPr>
              <a:t>Il  </a:t>
            </a:r>
            <a:r>
              <a:rPr sz="1800" spc="-50" dirty="0">
                <a:latin typeface="Arial"/>
                <a:cs typeface="Arial"/>
              </a:rPr>
              <a:t>cliente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0" dirty="0">
                <a:latin typeface="Arial"/>
                <a:cs typeface="Arial"/>
              </a:rPr>
              <a:t>certo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trovare nel </a:t>
            </a:r>
            <a:r>
              <a:rPr sz="1800" spc="-20" dirty="0">
                <a:latin typeface="Arial"/>
                <a:cs typeface="Arial"/>
              </a:rPr>
              <a:t>prodotto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35" dirty="0">
                <a:latin typeface="Arial"/>
                <a:cs typeface="Arial"/>
              </a:rPr>
              <a:t>affidabilità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40" dirty="0">
                <a:latin typeface="Arial"/>
                <a:cs typeface="Arial"/>
              </a:rPr>
              <a:t>tempo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95" dirty="0">
                <a:latin typeface="Arial"/>
                <a:cs typeface="Arial"/>
              </a:rPr>
              <a:t>durevolezza.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0952F-3E86-4FBC-9445-BF9996B1D49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dirty="0"/>
              <a:t>4/6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115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142746"/>
            <a:ext cx="845375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863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Da </a:t>
            </a:r>
            <a:r>
              <a:rPr sz="1800" spc="-15" dirty="0">
                <a:latin typeface="Arial"/>
                <a:cs typeface="Arial"/>
              </a:rPr>
              <a:t>ultimo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85" dirty="0">
                <a:latin typeface="Arial"/>
                <a:cs typeface="Arial"/>
              </a:rPr>
              <a:t>eseguita </a:t>
            </a:r>
            <a:r>
              <a:rPr sz="1800" spc="-65" dirty="0">
                <a:solidFill>
                  <a:srgbClr val="43BC6C"/>
                </a:solidFill>
                <a:latin typeface="Arial"/>
                <a:cs typeface="Arial"/>
              </a:rPr>
              <a:t>l’analisi </a:t>
            </a:r>
            <a:r>
              <a:rPr sz="1800" spc="-40" dirty="0">
                <a:solidFill>
                  <a:srgbClr val="43BC6C"/>
                </a:solidFill>
                <a:latin typeface="Arial"/>
                <a:cs typeface="Arial"/>
              </a:rPr>
              <a:t>multivariata</a:t>
            </a:r>
            <a:r>
              <a:rPr sz="1800" spc="-40" dirty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la quale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80" dirty="0">
                <a:latin typeface="Arial"/>
                <a:cs typeface="Arial"/>
              </a:rPr>
              <a:t>compone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spc="-65" dirty="0">
                <a:latin typeface="Arial"/>
                <a:cs typeface="Arial"/>
              </a:rPr>
              <a:t>step: </a:t>
            </a:r>
            <a:r>
              <a:rPr sz="1800" spc="-75" dirty="0">
                <a:latin typeface="Arial"/>
                <a:cs typeface="Arial"/>
              </a:rPr>
              <a:t>analisi  </a:t>
            </a:r>
            <a:r>
              <a:rPr sz="1800" spc="-30" dirty="0">
                <a:latin typeface="Arial"/>
                <a:cs typeface="Arial"/>
              </a:rPr>
              <a:t>fattoriale,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60" dirty="0">
                <a:latin typeface="Arial"/>
                <a:cs typeface="Arial"/>
              </a:rPr>
              <a:t>lineare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0" dirty="0">
                <a:latin typeface="Arial"/>
                <a:cs typeface="Arial"/>
              </a:rPr>
              <a:t>regressione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logistica.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0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Dal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55" dirty="0">
                <a:latin typeface="Arial"/>
                <a:cs typeface="Arial"/>
              </a:rPr>
              <a:t>studio,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85" dirty="0">
                <a:latin typeface="Arial"/>
                <a:cs typeface="Arial"/>
              </a:rPr>
              <a:t>analizzato </a:t>
            </a:r>
            <a:r>
              <a:rPr sz="1800" spc="10" dirty="0">
                <a:solidFill>
                  <a:srgbClr val="43BC6C"/>
                </a:solidFill>
                <a:latin typeface="Arial"/>
                <a:cs typeface="Arial"/>
              </a:rPr>
              <a:t>otto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caratteristiche </a:t>
            </a:r>
            <a:r>
              <a:rPr sz="1800" spc="-65" dirty="0">
                <a:latin typeface="Arial"/>
                <a:cs typeface="Arial"/>
              </a:rPr>
              <a:t>d’interesse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consumatore,  </a:t>
            </a:r>
            <a:r>
              <a:rPr sz="1800" spc="-50" dirty="0">
                <a:latin typeface="Arial"/>
                <a:cs typeface="Arial"/>
              </a:rPr>
              <a:t>fondamentali </a:t>
            </a:r>
            <a:r>
              <a:rPr sz="1800" spc="-65" dirty="0">
                <a:latin typeface="Arial"/>
                <a:cs typeface="Arial"/>
              </a:rPr>
              <a:t>nell’acquisto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85" dirty="0">
                <a:latin typeface="Arial"/>
                <a:cs typeface="Arial"/>
              </a:rPr>
              <a:t>Watch. </a:t>
            </a: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-75" dirty="0">
                <a:latin typeface="Arial"/>
                <a:cs typeface="Arial"/>
              </a:rPr>
              <a:t>l’applicazione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25" dirty="0">
                <a:latin typeface="Arial"/>
                <a:cs typeface="Arial"/>
              </a:rPr>
              <a:t>quattro </a:t>
            </a:r>
            <a:r>
              <a:rPr sz="1800" spc="-40" dirty="0">
                <a:latin typeface="Arial"/>
                <a:cs typeface="Arial"/>
              </a:rPr>
              <a:t>metodi,  </a:t>
            </a:r>
            <a:r>
              <a:rPr sz="1800" spc="-65" dirty="0">
                <a:latin typeface="Arial"/>
                <a:cs typeface="Arial"/>
              </a:rPr>
              <a:t>l’analisi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60" dirty="0">
                <a:latin typeface="Arial"/>
                <a:cs typeface="Arial"/>
              </a:rPr>
              <a:t>comunalità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rotazione </a:t>
            </a:r>
            <a:r>
              <a:rPr sz="1800" spc="-100" dirty="0">
                <a:latin typeface="Arial"/>
                <a:cs typeface="Arial"/>
              </a:rPr>
              <a:t>Varimax, </a:t>
            </a:r>
            <a:r>
              <a:rPr sz="1800" spc="-95" dirty="0">
                <a:latin typeface="Arial"/>
                <a:cs typeface="Arial"/>
              </a:rPr>
              <a:t>si sono </a:t>
            </a:r>
            <a:r>
              <a:rPr sz="1800" spc="-30" dirty="0">
                <a:latin typeface="Arial"/>
                <a:cs typeface="Arial"/>
              </a:rPr>
              <a:t>originati </a:t>
            </a:r>
            <a:r>
              <a:rPr sz="1800" spc="-45" dirty="0">
                <a:latin typeface="Arial"/>
                <a:cs typeface="Arial"/>
              </a:rPr>
              <a:t>rispettivamente </a:t>
            </a:r>
            <a:r>
              <a:rPr sz="1800" spc="-5" dirty="0">
                <a:latin typeface="Arial"/>
                <a:cs typeface="Arial"/>
              </a:rPr>
              <a:t>tre  fattori: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65" dirty="0">
                <a:latin typeface="Arial"/>
                <a:cs typeface="Arial"/>
              </a:rPr>
              <a:t>rappresentante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50" dirty="0">
                <a:latin typeface="Arial"/>
                <a:cs typeface="Arial"/>
              </a:rPr>
              <a:t>aspetti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tecnici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80" dirty="0">
                <a:latin typeface="Arial"/>
                <a:cs typeface="Arial"/>
              </a:rPr>
              <a:t>Smartwatch,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45" dirty="0">
                <a:latin typeface="Arial"/>
                <a:cs typeface="Arial"/>
              </a:rPr>
              <a:t>gli  aspetti </a:t>
            </a:r>
            <a:r>
              <a:rPr sz="1800" spc="-50" dirty="0">
                <a:latin typeface="Arial"/>
                <a:cs typeface="Arial"/>
              </a:rPr>
              <a:t>estetici </a:t>
            </a:r>
            <a:r>
              <a:rPr sz="1800" spc="-80" dirty="0">
                <a:latin typeface="Arial"/>
                <a:cs typeface="Arial"/>
              </a:rPr>
              <a:t>ed </a:t>
            </a:r>
            <a:r>
              <a:rPr sz="1800" spc="-60" dirty="0">
                <a:latin typeface="Arial"/>
                <a:cs typeface="Arial"/>
              </a:rPr>
              <a:t>un terzo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35" dirty="0">
                <a:latin typeface="Arial"/>
                <a:cs typeface="Arial"/>
              </a:rPr>
              <a:t>connettività 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l’assistenza.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seguito,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svolta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0" dirty="0">
                <a:solidFill>
                  <a:srgbClr val="43BC6C"/>
                </a:solidFill>
                <a:latin typeface="Arial"/>
                <a:cs typeface="Arial"/>
              </a:rPr>
              <a:t>regressione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lineare</a:t>
            </a:r>
            <a:r>
              <a:rPr sz="1800" spc="-55" dirty="0">
                <a:latin typeface="Arial"/>
                <a:cs typeface="Arial"/>
              </a:rPr>
              <a:t>, </a:t>
            </a:r>
            <a:r>
              <a:rPr sz="1800" spc="-60" dirty="0">
                <a:latin typeface="Arial"/>
                <a:cs typeface="Arial"/>
              </a:rPr>
              <a:t>utilizzando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dirty="0">
                <a:latin typeface="Arial"/>
                <a:cs typeface="Arial"/>
              </a:rPr>
              <a:t>fattori </a:t>
            </a:r>
            <a:r>
              <a:rPr sz="1800" spc="-60" dirty="0">
                <a:latin typeface="Arial"/>
                <a:cs typeface="Arial"/>
              </a:rPr>
              <a:t>ricavati  </a:t>
            </a:r>
            <a:r>
              <a:rPr sz="1800" spc="-65" dirty="0">
                <a:latin typeface="Arial"/>
                <a:cs typeface="Arial"/>
              </a:rPr>
              <a:t>precedentemente,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80" dirty="0">
                <a:latin typeface="Arial"/>
                <a:cs typeface="Arial"/>
              </a:rPr>
              <a:t>sociodemografiche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25" dirty="0">
                <a:latin typeface="Arial"/>
                <a:cs typeface="Arial"/>
              </a:rPr>
              <a:t>quattro </a:t>
            </a:r>
            <a:r>
              <a:rPr sz="1800" spc="-70" dirty="0">
                <a:latin typeface="Arial"/>
                <a:cs typeface="Arial"/>
              </a:rPr>
              <a:t>risposte </a:t>
            </a:r>
            <a:r>
              <a:rPr sz="1800" spc="-45" dirty="0">
                <a:latin typeface="Arial"/>
                <a:cs typeface="Arial"/>
              </a:rPr>
              <a:t>relative </a:t>
            </a:r>
            <a:r>
              <a:rPr sz="1800" spc="-65" dirty="0">
                <a:latin typeface="Arial"/>
                <a:cs typeface="Arial"/>
              </a:rPr>
              <a:t>alla  </a:t>
            </a:r>
            <a:r>
              <a:rPr sz="1800" spc="-75" dirty="0">
                <a:latin typeface="Arial"/>
                <a:cs typeface="Arial"/>
              </a:rPr>
              <a:t>domanda: </a:t>
            </a:r>
            <a:r>
              <a:rPr sz="1800" i="1" spc="-65" dirty="0">
                <a:latin typeface="Arial"/>
                <a:cs typeface="Arial"/>
              </a:rPr>
              <a:t>“Quale </a:t>
            </a:r>
            <a:r>
              <a:rPr sz="1800" i="1" spc="-50" dirty="0">
                <a:latin typeface="Arial"/>
                <a:cs typeface="Arial"/>
              </a:rPr>
              <a:t>caratteristica </a:t>
            </a:r>
            <a:r>
              <a:rPr sz="1800" i="1" spc="-60" dirty="0">
                <a:latin typeface="Arial"/>
                <a:cs typeface="Arial"/>
              </a:rPr>
              <a:t>degli </a:t>
            </a:r>
            <a:r>
              <a:rPr sz="1800" i="1" spc="-45" dirty="0">
                <a:latin typeface="Arial"/>
                <a:cs typeface="Arial"/>
              </a:rPr>
              <a:t>orologi </a:t>
            </a:r>
            <a:r>
              <a:rPr sz="1800" i="1" spc="-150" dirty="0">
                <a:latin typeface="Arial"/>
                <a:cs typeface="Arial"/>
              </a:rPr>
              <a:t>Rolex </a:t>
            </a:r>
            <a:r>
              <a:rPr sz="1800" i="1" spc="-80" dirty="0">
                <a:latin typeface="Arial"/>
                <a:cs typeface="Arial"/>
              </a:rPr>
              <a:t>non </a:t>
            </a:r>
            <a:r>
              <a:rPr sz="1800" i="1" spc="-120" dirty="0">
                <a:latin typeface="Arial"/>
                <a:cs typeface="Arial"/>
              </a:rPr>
              <a:t>deve </a:t>
            </a:r>
            <a:r>
              <a:rPr sz="1800" i="1" spc="-90" dirty="0">
                <a:latin typeface="Arial"/>
                <a:cs typeface="Arial"/>
              </a:rPr>
              <a:t>mancare </a:t>
            </a:r>
            <a:r>
              <a:rPr sz="1800" i="1" spc="-35" dirty="0">
                <a:latin typeface="Arial"/>
                <a:cs typeface="Arial"/>
              </a:rPr>
              <a:t>in </a:t>
            </a:r>
            <a:r>
              <a:rPr sz="1800" i="1" spc="-80" dirty="0">
                <a:latin typeface="Arial"/>
                <a:cs typeface="Arial"/>
              </a:rPr>
              <a:t>uno </a:t>
            </a:r>
            <a:r>
              <a:rPr sz="1800" i="1" spc="-60" dirty="0">
                <a:latin typeface="Arial"/>
                <a:cs typeface="Arial"/>
              </a:rPr>
              <a:t>Smartwatch?”  </a:t>
            </a:r>
            <a:r>
              <a:rPr sz="1800" spc="-90" dirty="0">
                <a:latin typeface="Arial"/>
                <a:cs typeface="Arial"/>
              </a:rPr>
              <a:t>(come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indipendenti).</a:t>
            </a:r>
            <a:endParaRPr sz="1800">
              <a:latin typeface="Arial"/>
              <a:cs typeface="Arial"/>
            </a:endParaRPr>
          </a:p>
          <a:p>
            <a:pPr marL="12700" marR="228600" algn="just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65" dirty="0">
                <a:latin typeface="Arial"/>
                <a:cs typeface="Arial"/>
              </a:rPr>
              <a:t>riguarda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5" dirty="0">
                <a:latin typeface="Arial"/>
                <a:cs typeface="Arial"/>
              </a:rPr>
              <a:t>dipendente,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85" dirty="0">
                <a:latin typeface="Arial"/>
                <a:cs typeface="Arial"/>
              </a:rPr>
              <a:t>preso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considerazione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70" dirty="0">
                <a:latin typeface="Arial"/>
                <a:cs typeface="Arial"/>
              </a:rPr>
              <a:t>risposte  alla </a:t>
            </a:r>
            <a:r>
              <a:rPr sz="1800" spc="-80" dirty="0">
                <a:latin typeface="Arial"/>
                <a:cs typeface="Arial"/>
              </a:rPr>
              <a:t>domanda: </a:t>
            </a:r>
            <a:r>
              <a:rPr sz="1800" spc="-90" dirty="0">
                <a:latin typeface="Arial"/>
                <a:cs typeface="Arial"/>
              </a:rPr>
              <a:t>“Secondo </a:t>
            </a:r>
            <a:r>
              <a:rPr sz="1800" spc="-30" dirty="0">
                <a:latin typeface="Arial"/>
                <a:cs typeface="Arial"/>
              </a:rPr>
              <a:t>lei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70" dirty="0">
                <a:latin typeface="Arial"/>
                <a:cs typeface="Arial"/>
              </a:rPr>
              <a:t>dovrebbe </a:t>
            </a:r>
            <a:r>
              <a:rPr sz="1800" spc="-90" dirty="0">
                <a:latin typeface="Arial"/>
                <a:cs typeface="Arial"/>
              </a:rPr>
              <a:t>costare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0" dirty="0">
                <a:latin typeface="Arial"/>
                <a:cs typeface="Arial"/>
              </a:rPr>
              <a:t>massimo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60" dirty="0">
                <a:latin typeface="Arial"/>
                <a:cs typeface="Arial"/>
              </a:rPr>
              <a:t>nella  </a:t>
            </a:r>
            <a:r>
              <a:rPr sz="1800" spc="-120" dirty="0">
                <a:latin typeface="Arial"/>
                <a:cs typeface="Arial"/>
              </a:rPr>
              <a:t>gamma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Rolex?”.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8FF32-9424-4A35-9E24-99796F2FFCB3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dirty="0"/>
              <a:t>5/6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116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358900"/>
            <a:ext cx="856361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34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Dai </a:t>
            </a:r>
            <a:r>
              <a:rPr sz="1800" spc="-20" dirty="0">
                <a:latin typeface="Arial"/>
                <a:cs typeface="Arial"/>
              </a:rPr>
              <a:t>risultati </a:t>
            </a:r>
            <a:r>
              <a:rPr sz="1800" spc="-10" dirty="0">
                <a:latin typeface="Arial"/>
                <a:cs typeface="Arial"/>
              </a:rPr>
              <a:t>ottenuti,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0" dirty="0">
                <a:solidFill>
                  <a:srgbClr val="43BC6C"/>
                </a:solidFill>
                <a:latin typeface="Arial"/>
                <a:cs typeface="Arial"/>
              </a:rPr>
              <a:t>regressione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lineare</a:t>
            </a:r>
            <a:r>
              <a:rPr sz="1800" spc="-55" dirty="0">
                <a:latin typeface="Arial"/>
                <a:cs typeface="Arial"/>
              </a:rPr>
              <a:t>,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0" dirty="0">
                <a:latin typeface="Arial"/>
                <a:cs typeface="Arial"/>
              </a:rPr>
              <a:t>particolare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stepwise </a:t>
            </a:r>
            <a:r>
              <a:rPr sz="1800" spc="-100" dirty="0">
                <a:latin typeface="Arial"/>
                <a:cs typeface="Arial"/>
              </a:rPr>
              <a:t>analysis, </a:t>
            </a:r>
            <a:r>
              <a:rPr sz="1800" spc="-105" dirty="0">
                <a:latin typeface="Arial"/>
                <a:cs typeface="Arial"/>
              </a:rPr>
              <a:t>ha  </a:t>
            </a:r>
            <a:r>
              <a:rPr sz="1800" spc="-65" dirty="0">
                <a:latin typeface="Arial"/>
                <a:cs typeface="Arial"/>
              </a:rPr>
              <a:t>evidenziato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influenzano </a:t>
            </a:r>
            <a:r>
              <a:rPr sz="1800" spc="-70" dirty="0">
                <a:latin typeface="Arial"/>
                <a:cs typeface="Arial"/>
              </a:rPr>
              <a:t>la propensione alla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80" dirty="0">
                <a:latin typeface="Arial"/>
                <a:cs typeface="Arial"/>
              </a:rPr>
              <a:t>sono:  </a:t>
            </a:r>
            <a:r>
              <a:rPr sz="1800" spc="-100" dirty="0">
                <a:latin typeface="Arial"/>
                <a:cs typeface="Arial"/>
              </a:rPr>
              <a:t>l’eleganza,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materiali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prestigio.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25" dirty="0">
                <a:latin typeface="Arial"/>
                <a:cs typeface="Arial"/>
              </a:rPr>
              <a:t>risultati </a:t>
            </a:r>
            <a:r>
              <a:rPr sz="1800" spc="-5" dirty="0">
                <a:latin typeface="Arial"/>
                <a:cs typeface="Arial"/>
              </a:rPr>
              <a:t>ottenuti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80" dirty="0">
                <a:latin typeface="Arial"/>
                <a:cs typeface="Arial"/>
              </a:rPr>
              <a:t>calcolo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coefficienti </a:t>
            </a:r>
            <a:r>
              <a:rPr sz="1800" i="1" spc="-95" dirty="0">
                <a:latin typeface="Trebuchet MS"/>
                <a:cs typeface="Trebuchet MS"/>
              </a:rPr>
              <a:t>beta</a:t>
            </a:r>
            <a:r>
              <a:rPr sz="1800" spc="-95" dirty="0">
                <a:latin typeface="Arial"/>
                <a:cs typeface="Arial"/>
              </a:rPr>
              <a:t>, 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ottenuto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crescere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  prestigio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0" dirty="0">
                <a:latin typeface="Arial"/>
                <a:cs typeface="Arial"/>
              </a:rPr>
              <a:t>dell’eleganza,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35" dirty="0">
                <a:latin typeface="Arial"/>
                <a:cs typeface="Arial"/>
              </a:rPr>
              <a:t>nostri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più intenzionati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spendere.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993140">
              <a:lnSpc>
                <a:spcPct val="100000"/>
              </a:lnSpc>
              <a:spcBef>
                <a:spcPts val="5"/>
              </a:spcBef>
            </a:pPr>
            <a:r>
              <a:rPr sz="1800" spc="-15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step </a:t>
            </a:r>
            <a:r>
              <a:rPr sz="1800" spc="-15" dirty="0">
                <a:latin typeface="Arial"/>
                <a:cs typeface="Arial"/>
              </a:rPr>
              <a:t>ultimo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0" dirty="0">
                <a:solidFill>
                  <a:srgbClr val="43BC6C"/>
                </a:solidFill>
                <a:latin typeface="Arial"/>
                <a:cs typeface="Arial"/>
              </a:rPr>
              <a:t>regressione </a:t>
            </a:r>
            <a:r>
              <a:rPr sz="1800" spc="-65" dirty="0">
                <a:solidFill>
                  <a:srgbClr val="43BC6C"/>
                </a:solidFill>
                <a:latin typeface="Arial"/>
                <a:cs typeface="Arial"/>
              </a:rPr>
              <a:t>logistica</a:t>
            </a:r>
            <a:r>
              <a:rPr sz="1800" spc="-65" dirty="0">
                <a:latin typeface="Arial"/>
                <a:cs typeface="Arial"/>
              </a:rPr>
              <a:t>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cui abbiamo </a:t>
            </a:r>
            <a:r>
              <a:rPr sz="1800" spc="-50" dirty="0">
                <a:latin typeface="Arial"/>
                <a:cs typeface="Arial"/>
              </a:rPr>
              <a:t>utilizzato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 </a:t>
            </a:r>
            <a:r>
              <a:rPr sz="1800" spc="-55" dirty="0">
                <a:latin typeface="Arial"/>
                <a:cs typeface="Arial"/>
              </a:rPr>
              <a:t>dipendente </a:t>
            </a:r>
            <a:r>
              <a:rPr sz="1800" spc="-60" dirty="0">
                <a:latin typeface="Arial"/>
                <a:cs typeface="Arial"/>
              </a:rPr>
              <a:t>dicotomica: </a:t>
            </a:r>
            <a:r>
              <a:rPr sz="1800" spc="-40" dirty="0">
                <a:latin typeface="Arial"/>
                <a:cs typeface="Arial"/>
              </a:rPr>
              <a:t>“</a:t>
            </a:r>
            <a:r>
              <a:rPr sz="1800" i="1" spc="-40" dirty="0">
                <a:latin typeface="Arial"/>
                <a:cs typeface="Arial"/>
              </a:rPr>
              <a:t>Disponibilità </a:t>
            </a:r>
            <a:r>
              <a:rPr sz="1800" i="1" spc="-70" dirty="0">
                <a:latin typeface="Arial"/>
                <a:cs typeface="Arial"/>
              </a:rPr>
              <a:t>all’acquisto </a:t>
            </a:r>
            <a:r>
              <a:rPr sz="1800" i="1" spc="-60" dirty="0">
                <a:latin typeface="Arial"/>
                <a:cs typeface="Arial"/>
              </a:rPr>
              <a:t>dello </a:t>
            </a:r>
            <a:r>
              <a:rPr sz="1800" i="1" spc="-70" dirty="0">
                <a:latin typeface="Arial"/>
                <a:cs typeface="Arial"/>
              </a:rPr>
              <a:t>Smartwatch</a:t>
            </a:r>
            <a:r>
              <a:rPr sz="1800" i="1" spc="-130" dirty="0">
                <a:latin typeface="Arial"/>
                <a:cs typeface="Arial"/>
              </a:rPr>
              <a:t> </a:t>
            </a:r>
            <a:r>
              <a:rPr sz="1800" i="1" spc="-114" dirty="0">
                <a:latin typeface="Arial"/>
                <a:cs typeface="Arial"/>
              </a:rPr>
              <a:t>Rolex</a:t>
            </a:r>
            <a:r>
              <a:rPr sz="1800" spc="-114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  <a:p>
            <a:pPr marL="12700" marR="388620">
              <a:lnSpc>
                <a:spcPct val="100000"/>
              </a:lnSpc>
            </a:pPr>
            <a:r>
              <a:rPr sz="1800" spc="-145" dirty="0">
                <a:latin typeface="Arial"/>
                <a:cs typeface="Arial"/>
              </a:rPr>
              <a:t>Come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indipendenti</a:t>
            </a:r>
            <a:r>
              <a:rPr sz="1800" spc="-70" dirty="0">
                <a:latin typeface="Arial"/>
                <a:cs typeface="Arial"/>
              </a:rPr>
              <a:t> abbiamo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utilizzato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fattori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ricavati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dall’analisi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fattoriale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35" dirty="0">
                <a:latin typeface="Arial"/>
                <a:cs typeface="Arial"/>
              </a:rPr>
              <a:t>quelli </a:t>
            </a:r>
            <a:r>
              <a:rPr sz="1800" spc="-30" dirty="0">
                <a:latin typeface="Arial"/>
                <a:cs typeface="Arial"/>
              </a:rPr>
              <a:t>inerenti </a:t>
            </a:r>
            <a:r>
              <a:rPr sz="1800" spc="-55" dirty="0">
                <a:latin typeface="Arial"/>
                <a:cs typeface="Arial"/>
              </a:rPr>
              <a:t>l’età,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40" dirty="0">
                <a:latin typeface="Arial"/>
                <a:cs typeface="Arial"/>
              </a:rPr>
              <a:t>sesso,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5" dirty="0">
                <a:latin typeface="Arial"/>
                <a:cs typeface="Arial"/>
              </a:rPr>
              <a:t>reddito, </a:t>
            </a:r>
            <a:r>
              <a:rPr sz="1800" spc="10" dirty="0">
                <a:latin typeface="Arial"/>
                <a:cs typeface="Arial"/>
              </a:rPr>
              <a:t>il titolo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studio,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5" dirty="0">
                <a:latin typeface="Arial"/>
                <a:cs typeface="Arial"/>
              </a:rPr>
              <a:t>tutte </a:t>
            </a:r>
            <a:r>
              <a:rPr sz="1800" spc="-50" dirty="0">
                <a:latin typeface="Arial"/>
                <a:cs typeface="Arial"/>
              </a:rPr>
              <a:t>le  funzionalità </a:t>
            </a:r>
            <a:r>
              <a:rPr sz="1800" spc="-105" dirty="0">
                <a:latin typeface="Arial"/>
                <a:cs typeface="Arial"/>
              </a:rPr>
              <a:t>associate </a:t>
            </a:r>
            <a:r>
              <a:rPr sz="1800" spc="-45" dirty="0">
                <a:latin typeface="Arial"/>
                <a:cs typeface="Arial"/>
              </a:rPr>
              <a:t>allo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28270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Dai </a:t>
            </a:r>
            <a:r>
              <a:rPr sz="1800" spc="-25" dirty="0">
                <a:latin typeface="Arial"/>
                <a:cs typeface="Arial"/>
              </a:rPr>
              <a:t>risultati </a:t>
            </a:r>
            <a:r>
              <a:rPr sz="1800" spc="-10" dirty="0">
                <a:latin typeface="Arial"/>
                <a:cs typeface="Arial"/>
              </a:rPr>
              <a:t>ottenuti, </a:t>
            </a:r>
            <a:r>
              <a:rPr sz="1800" spc="-95" dirty="0">
                <a:latin typeface="Arial"/>
                <a:cs typeface="Arial"/>
              </a:rPr>
              <a:t>possiamo </a:t>
            </a:r>
            <a:r>
              <a:rPr sz="1800" spc="-25" dirty="0">
                <a:latin typeface="Arial"/>
                <a:cs typeface="Arial"/>
              </a:rPr>
              <a:t>trarre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conclusione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30" dirty="0">
                <a:latin typeface="Arial"/>
                <a:cs typeface="Arial"/>
              </a:rPr>
              <a:t>adulti,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45" dirty="0">
                <a:latin typeface="Arial"/>
                <a:cs typeface="Arial"/>
              </a:rPr>
              <a:t>ritengono 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SmartWatch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60" dirty="0">
                <a:solidFill>
                  <a:srgbClr val="43BC6C"/>
                </a:solidFill>
                <a:latin typeface="Arial"/>
                <a:cs typeface="Arial"/>
              </a:rPr>
              <a:t>buon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investimento</a:t>
            </a:r>
            <a:r>
              <a:rPr sz="1800" spc="-55" dirty="0">
                <a:latin typeface="Arial"/>
                <a:cs typeface="Arial"/>
              </a:rPr>
              <a:t>,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60" dirty="0">
                <a:latin typeface="Arial"/>
                <a:cs typeface="Arial"/>
              </a:rPr>
              <a:t>interessati </a:t>
            </a:r>
            <a:r>
              <a:rPr sz="1800" spc="-65" dirty="0">
                <a:latin typeface="Arial"/>
                <a:cs typeface="Arial"/>
              </a:rPr>
              <a:t>all’acquisto </a:t>
            </a:r>
            <a:r>
              <a:rPr sz="1800" spc="-55" dirty="0">
                <a:latin typeface="Arial"/>
                <a:cs typeface="Arial"/>
              </a:rPr>
              <a:t>del  </a:t>
            </a:r>
            <a:r>
              <a:rPr sz="1800" spc="-25" dirty="0">
                <a:latin typeface="Arial"/>
                <a:cs typeface="Arial"/>
              </a:rPr>
              <a:t>prodotto.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F9E67-6439-4580-A028-EE27ABD9AC54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08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Conclusioni</a:t>
            </a:r>
            <a:r>
              <a:rPr spc="-120" dirty="0"/>
              <a:t> </a:t>
            </a:r>
            <a:r>
              <a:rPr spc="5" dirty="0"/>
              <a:t>6/6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117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430782"/>
            <a:ext cx="81775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80" dirty="0">
                <a:latin typeface="Arial"/>
                <a:cs typeface="Arial"/>
              </a:rPr>
              <a:t>conclusione, </a:t>
            </a:r>
            <a:r>
              <a:rPr sz="1800" spc="-95" dirty="0">
                <a:latin typeface="Arial"/>
                <a:cs typeface="Arial"/>
              </a:rPr>
              <a:t>siamo </a:t>
            </a:r>
            <a:r>
              <a:rPr sz="1800" spc="-25" dirty="0">
                <a:latin typeface="Arial"/>
                <a:cs typeface="Arial"/>
              </a:rPr>
              <a:t>certi di poter </a:t>
            </a:r>
            <a:r>
              <a:rPr sz="1800" spc="-30" dirty="0">
                <a:latin typeface="Arial"/>
                <a:cs typeface="Arial"/>
              </a:rPr>
              <a:t>fornire </a:t>
            </a:r>
            <a:r>
              <a:rPr sz="1800" spc="-85" dirty="0">
                <a:latin typeface="Arial"/>
                <a:cs typeface="Arial"/>
              </a:rPr>
              <a:t>all’azienda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65" dirty="0">
                <a:latin typeface="Arial"/>
                <a:cs typeface="Arial"/>
              </a:rPr>
              <a:t>strategie </a:t>
            </a:r>
            <a:r>
              <a:rPr sz="1800" spc="10" dirty="0">
                <a:latin typeface="Arial"/>
                <a:cs typeface="Arial"/>
              </a:rPr>
              <a:t>utili </a:t>
            </a:r>
            <a:r>
              <a:rPr sz="1800" spc="-50" dirty="0">
                <a:latin typeface="Arial"/>
                <a:cs typeface="Arial"/>
              </a:rPr>
              <a:t>per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strutturare 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propria </a:t>
            </a:r>
            <a:r>
              <a:rPr sz="1800" spc="-114" dirty="0">
                <a:latin typeface="Arial"/>
                <a:cs typeface="Arial"/>
              </a:rPr>
              <a:t>campagna </a:t>
            </a:r>
            <a:r>
              <a:rPr sz="1800" spc="-45" dirty="0">
                <a:latin typeface="Arial"/>
                <a:cs typeface="Arial"/>
              </a:rPr>
              <a:t>pubblicitaria. </a:t>
            </a:r>
            <a:r>
              <a:rPr sz="1800" spc="-20" dirty="0">
                <a:latin typeface="Arial"/>
                <a:cs typeface="Arial"/>
              </a:rPr>
              <a:t>Infatti, </a:t>
            </a:r>
            <a:r>
              <a:rPr sz="1800" spc="-80" dirty="0">
                <a:latin typeface="Arial"/>
                <a:cs typeface="Arial"/>
              </a:rPr>
              <a:t>bisognerebbe </a:t>
            </a:r>
            <a:r>
              <a:rPr sz="1800" spc="-55" dirty="0">
                <a:latin typeface="Arial"/>
                <a:cs typeface="Arial"/>
              </a:rPr>
              <a:t>puntare </a:t>
            </a:r>
            <a:r>
              <a:rPr sz="1800" spc="-75" dirty="0">
                <a:latin typeface="Arial"/>
                <a:cs typeface="Arial"/>
              </a:rPr>
              <a:t>sull’</a:t>
            </a:r>
            <a:r>
              <a:rPr sz="1800" spc="-75" dirty="0">
                <a:solidFill>
                  <a:srgbClr val="43BC6C"/>
                </a:solidFill>
                <a:latin typeface="Arial"/>
                <a:cs typeface="Arial"/>
              </a:rPr>
              <a:t>esclusività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55" dirty="0">
                <a:solidFill>
                  <a:srgbClr val="43BC6C"/>
                </a:solidFill>
                <a:latin typeface="Arial"/>
                <a:cs typeface="Arial"/>
              </a:rPr>
              <a:t>prestigio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05" dirty="0">
                <a:latin typeface="Arial"/>
                <a:cs typeface="Arial"/>
              </a:rPr>
              <a:t>ma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40" dirty="0">
                <a:latin typeface="Arial"/>
                <a:cs typeface="Arial"/>
              </a:rPr>
              <a:t>tempo </a:t>
            </a:r>
            <a:r>
              <a:rPr sz="1800" spc="-120" dirty="0">
                <a:latin typeface="Arial"/>
                <a:cs typeface="Arial"/>
              </a:rPr>
              <a:t>stesso </a:t>
            </a:r>
            <a:r>
              <a:rPr sz="1800" spc="-65" dirty="0">
                <a:latin typeface="Arial"/>
                <a:cs typeface="Arial"/>
              </a:rPr>
              <a:t>garantire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vendita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20" dirty="0">
                <a:latin typeface="Arial"/>
                <a:cs typeface="Arial"/>
              </a:rPr>
              <a:t>prodotto  </a:t>
            </a:r>
            <a:r>
              <a:rPr sz="1800" spc="-125" dirty="0">
                <a:latin typeface="Arial"/>
                <a:cs typeface="Arial"/>
              </a:rPr>
              <a:t>capace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fronteggiare </a:t>
            </a:r>
            <a:r>
              <a:rPr sz="1800" spc="-60" dirty="0">
                <a:solidFill>
                  <a:srgbClr val="43BC6C"/>
                </a:solidFill>
                <a:latin typeface="Arial"/>
                <a:cs typeface="Arial"/>
              </a:rPr>
              <a:t>l’ondata </a:t>
            </a:r>
            <a:r>
              <a:rPr sz="1800" spc="-75" dirty="0">
                <a:solidFill>
                  <a:srgbClr val="43BC6C"/>
                </a:solidFill>
                <a:latin typeface="Arial"/>
                <a:cs typeface="Arial"/>
              </a:rPr>
              <a:t>tecnologica </a:t>
            </a:r>
            <a:r>
              <a:rPr sz="1800" spc="-45" dirty="0">
                <a:latin typeface="Arial"/>
                <a:cs typeface="Arial"/>
              </a:rPr>
              <a:t>tipica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35" dirty="0">
                <a:latin typeface="Arial"/>
                <a:cs typeface="Arial"/>
              </a:rPr>
              <a:t>nostri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giorni.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83515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ciò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85" dirty="0">
                <a:latin typeface="Arial"/>
                <a:cs typeface="Arial"/>
              </a:rPr>
              <a:t>concerne </a:t>
            </a:r>
            <a:r>
              <a:rPr sz="1800" spc="-65" dirty="0">
                <a:latin typeface="Arial"/>
                <a:cs typeface="Arial"/>
              </a:rPr>
              <a:t>l’estetica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90" dirty="0">
                <a:latin typeface="Arial"/>
                <a:cs typeface="Arial"/>
              </a:rPr>
              <a:t>SmartWatch,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45" dirty="0">
                <a:latin typeface="Arial"/>
                <a:cs typeface="Arial"/>
              </a:rPr>
              <a:t>potrebbe </a:t>
            </a:r>
            <a:r>
              <a:rPr sz="1800" spc="-50" dirty="0">
                <a:latin typeface="Arial"/>
                <a:cs typeface="Arial"/>
              </a:rPr>
              <a:t>optare 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0" dirty="0">
                <a:solidFill>
                  <a:srgbClr val="43BC6C"/>
                </a:solidFill>
                <a:latin typeface="Arial"/>
                <a:cs typeface="Arial"/>
              </a:rPr>
              <a:t>design  </a:t>
            </a:r>
            <a:r>
              <a:rPr sz="1800" spc="-15" dirty="0">
                <a:solidFill>
                  <a:srgbClr val="43BC6C"/>
                </a:solidFill>
                <a:latin typeface="Arial"/>
                <a:cs typeface="Arial"/>
              </a:rPr>
              <a:t>pulito </a:t>
            </a:r>
            <a:r>
              <a:rPr sz="1800" spc="-80" dirty="0">
                <a:solidFill>
                  <a:srgbClr val="43BC6C"/>
                </a:solidFill>
                <a:latin typeface="Arial"/>
                <a:cs typeface="Arial"/>
              </a:rPr>
              <a:t>ed </a:t>
            </a:r>
            <a:r>
              <a:rPr sz="1800" spc="-75" dirty="0">
                <a:solidFill>
                  <a:srgbClr val="43BC6C"/>
                </a:solidFill>
                <a:latin typeface="Arial"/>
                <a:cs typeface="Arial"/>
              </a:rPr>
              <a:t>elegante</a:t>
            </a:r>
            <a:r>
              <a:rPr sz="1800" spc="-75" dirty="0">
                <a:latin typeface="Arial"/>
                <a:cs typeface="Arial"/>
              </a:rPr>
              <a:t>. </a:t>
            </a:r>
            <a:r>
              <a:rPr sz="1800" spc="-95" dirty="0">
                <a:latin typeface="Arial"/>
                <a:cs typeface="Arial"/>
              </a:rPr>
              <a:t>Risulta </a:t>
            </a:r>
            <a:r>
              <a:rPr sz="1800" spc="-100" dirty="0">
                <a:latin typeface="Arial"/>
                <a:cs typeface="Arial"/>
              </a:rPr>
              <a:t>necessario,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120" dirty="0">
                <a:latin typeface="Arial"/>
                <a:cs typeface="Arial"/>
              </a:rPr>
              <a:t>sede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progettazione, </a:t>
            </a:r>
            <a:r>
              <a:rPr sz="1800" spc="-50" dirty="0">
                <a:latin typeface="Arial"/>
                <a:cs typeface="Arial"/>
              </a:rPr>
              <a:t>eliminare </a:t>
            </a:r>
            <a:r>
              <a:rPr sz="1800" spc="-90" dirty="0">
                <a:latin typeface="Arial"/>
                <a:cs typeface="Arial"/>
              </a:rPr>
              <a:t>qualsiasi 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5" dirty="0">
                <a:latin typeface="Arial"/>
                <a:cs typeface="Arial"/>
              </a:rPr>
              <a:t>comprometta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20" dirty="0">
                <a:latin typeface="Arial"/>
                <a:cs typeface="Arial"/>
              </a:rPr>
              <a:t>prodotto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50" dirty="0">
                <a:latin typeface="Arial"/>
                <a:cs typeface="Arial"/>
              </a:rPr>
              <a:t>tempo, peculiarità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dell’azienda 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rende </a:t>
            </a:r>
            <a:r>
              <a:rPr sz="1800" spc="-85" dirty="0">
                <a:latin typeface="Arial"/>
                <a:cs typeface="Arial"/>
              </a:rPr>
              <a:t>unica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affidabile.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70" dirty="0">
                <a:latin typeface="Arial"/>
                <a:cs typeface="Arial"/>
              </a:rPr>
              <a:t>suggerimento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investire </a:t>
            </a:r>
            <a:r>
              <a:rPr sz="1800" spc="-65" dirty="0">
                <a:latin typeface="Arial"/>
                <a:cs typeface="Arial"/>
              </a:rPr>
              <a:t>maggiormente </a:t>
            </a:r>
            <a:r>
              <a:rPr sz="1800" spc="-60" dirty="0">
                <a:latin typeface="Arial"/>
                <a:cs typeface="Arial"/>
              </a:rPr>
              <a:t>nella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3BC6C"/>
                </a:solidFill>
                <a:latin typeface="Arial"/>
                <a:cs typeface="Arial"/>
              </a:rPr>
              <a:t>tecnologia</a:t>
            </a:r>
            <a:r>
              <a:rPr sz="1800" spc="-65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2700" marR="790575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rispettando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45" dirty="0">
                <a:latin typeface="Arial"/>
                <a:cs typeface="Arial"/>
              </a:rPr>
              <a:t>valori tradizionali </a:t>
            </a:r>
            <a:r>
              <a:rPr sz="1800" spc="-50" dirty="0">
                <a:latin typeface="Arial"/>
                <a:cs typeface="Arial"/>
              </a:rPr>
              <a:t>attesi </a:t>
            </a:r>
            <a:r>
              <a:rPr sz="1800" spc="-65" dirty="0">
                <a:latin typeface="Arial"/>
                <a:cs typeface="Arial"/>
              </a:rPr>
              <a:t>dai </a:t>
            </a:r>
            <a:r>
              <a:rPr sz="1800" spc="-30" dirty="0">
                <a:latin typeface="Arial"/>
                <a:cs typeface="Arial"/>
              </a:rPr>
              <a:t>clienti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55" dirty="0">
                <a:latin typeface="Arial"/>
                <a:cs typeface="Arial"/>
              </a:rPr>
              <a:t>affinché </a:t>
            </a:r>
            <a:r>
              <a:rPr sz="1800" spc="-85" dirty="0">
                <a:latin typeface="Arial"/>
                <a:cs typeface="Arial"/>
              </a:rPr>
              <a:t>l’azienda </a:t>
            </a:r>
            <a:r>
              <a:rPr sz="1800" spc="-95" dirty="0">
                <a:latin typeface="Arial"/>
                <a:cs typeface="Arial"/>
              </a:rPr>
              <a:t>riesca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70" dirty="0">
                <a:latin typeface="Arial"/>
                <a:cs typeface="Arial"/>
              </a:rPr>
              <a:t>conquistare </a:t>
            </a:r>
            <a:r>
              <a:rPr sz="1800" spc="-60" dirty="0">
                <a:latin typeface="Arial"/>
                <a:cs typeface="Arial"/>
              </a:rPr>
              <a:t>quella </a:t>
            </a:r>
            <a:r>
              <a:rPr sz="1800" spc="-25" dirty="0">
                <a:latin typeface="Arial"/>
                <a:cs typeface="Arial"/>
              </a:rPr>
              <a:t>fetta di </a:t>
            </a:r>
            <a:r>
              <a:rPr sz="1800" spc="-65" dirty="0">
                <a:latin typeface="Arial"/>
                <a:cs typeface="Arial"/>
              </a:rPr>
              <a:t>mercato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0" dirty="0">
                <a:latin typeface="Arial"/>
                <a:cs typeface="Arial"/>
              </a:rPr>
              <a:t>cui </a:t>
            </a:r>
            <a:r>
              <a:rPr sz="1800" spc="-75" dirty="0">
                <a:latin typeface="Arial"/>
                <a:cs typeface="Arial"/>
              </a:rPr>
              <a:t>Apple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dirty="0">
                <a:latin typeface="Arial"/>
                <a:cs typeface="Arial"/>
              </a:rPr>
              <a:t>altri </a:t>
            </a:r>
            <a:r>
              <a:rPr sz="1800" spc="-70" dirty="0">
                <a:latin typeface="Arial"/>
                <a:cs typeface="Arial"/>
              </a:rPr>
              <a:t>marchi </a:t>
            </a:r>
            <a:r>
              <a:rPr sz="1800" spc="-45" dirty="0">
                <a:latin typeface="Arial"/>
                <a:cs typeface="Arial"/>
              </a:rPr>
              <a:t>similari </a:t>
            </a:r>
            <a:r>
              <a:rPr sz="1800" spc="-95" dirty="0">
                <a:latin typeface="Arial"/>
                <a:cs typeface="Arial"/>
              </a:rPr>
              <a:t>si sono  </a:t>
            </a:r>
            <a:r>
              <a:rPr sz="1800" spc="-40" dirty="0">
                <a:latin typeface="Arial"/>
                <a:cs typeface="Arial"/>
              </a:rPr>
              <a:t>appropriati.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D0C8C-E82C-4226-86C8-726EA1BC732E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3540" marR="5080">
              <a:lnSpc>
                <a:spcPct val="100000"/>
              </a:lnSpc>
              <a:spcBef>
                <a:spcPts val="95"/>
              </a:spcBef>
            </a:pPr>
            <a:r>
              <a:rPr spc="-200" dirty="0">
                <a:solidFill>
                  <a:srgbClr val="006E12"/>
                </a:solidFill>
              </a:rPr>
              <a:t>“</a:t>
            </a:r>
            <a:r>
              <a:rPr spc="-200" dirty="0"/>
              <a:t>Fate </a:t>
            </a:r>
            <a:r>
              <a:rPr spc="-135" dirty="0"/>
              <a:t>del </a:t>
            </a:r>
            <a:r>
              <a:rPr spc="-125" dirty="0"/>
              <a:t>vostro </a:t>
            </a:r>
            <a:r>
              <a:rPr spc="-150" dirty="0"/>
              <a:t>orologio </a:t>
            </a:r>
            <a:r>
              <a:rPr spc="-130" dirty="0"/>
              <a:t>argomento </a:t>
            </a:r>
            <a:r>
              <a:rPr spc="-30" dirty="0"/>
              <a:t>di  </a:t>
            </a:r>
            <a:r>
              <a:rPr i="1" spc="-140" dirty="0"/>
              <a:t>conversazione. </a:t>
            </a:r>
            <a:r>
              <a:rPr i="1" spc="-15" dirty="0"/>
              <a:t>Il </a:t>
            </a:r>
            <a:r>
              <a:rPr i="1" spc="-155" dirty="0"/>
              <a:t>tempo</a:t>
            </a:r>
            <a:r>
              <a:rPr i="1" spc="70" dirty="0"/>
              <a:t> </a:t>
            </a:r>
            <a:r>
              <a:rPr i="1" spc="-155" dirty="0"/>
              <a:t>volerà.”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2708" y="3668395"/>
            <a:ext cx="3849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3AE995"/>
                </a:solidFill>
                <a:latin typeface="Arial"/>
                <a:cs typeface="Arial"/>
              </a:rPr>
              <a:t>Marcello </a:t>
            </a:r>
            <a:r>
              <a:rPr sz="2000" spc="-80" dirty="0">
                <a:solidFill>
                  <a:srgbClr val="3AE995"/>
                </a:solidFill>
                <a:latin typeface="Arial"/>
                <a:cs typeface="Arial"/>
              </a:rPr>
              <a:t>Marchesi, </a:t>
            </a:r>
            <a:r>
              <a:rPr sz="2000" spc="15" dirty="0">
                <a:solidFill>
                  <a:srgbClr val="3AE995"/>
                </a:solidFill>
                <a:latin typeface="Arial"/>
                <a:cs typeface="Arial"/>
              </a:rPr>
              <a:t>il </a:t>
            </a:r>
            <a:r>
              <a:rPr sz="2000" spc="-60" dirty="0">
                <a:solidFill>
                  <a:srgbClr val="3AE995"/>
                </a:solidFill>
                <a:latin typeface="Arial"/>
                <a:cs typeface="Arial"/>
              </a:rPr>
              <a:t>malloppo,</a:t>
            </a:r>
            <a:r>
              <a:rPr sz="2000" spc="-350" dirty="0">
                <a:solidFill>
                  <a:srgbClr val="3AE995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3AE995"/>
                </a:solidFill>
                <a:latin typeface="Arial"/>
                <a:cs typeface="Arial"/>
              </a:rPr>
              <a:t>1971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333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Rolex: </a:t>
            </a:r>
            <a:r>
              <a:rPr sz="3200" dirty="0"/>
              <a:t>i </a:t>
            </a:r>
            <a:r>
              <a:rPr sz="3200" spc="-5" dirty="0"/>
              <a:t>motivi del</a:t>
            </a:r>
            <a:r>
              <a:rPr sz="3200" spc="-30" dirty="0"/>
              <a:t> </a:t>
            </a:r>
            <a:r>
              <a:rPr sz="3200" spc="-5" dirty="0"/>
              <a:t>successo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031996" y="1268730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5" h="935989">
                <a:moveTo>
                  <a:pt x="486028" y="0"/>
                </a:moveTo>
                <a:lnTo>
                  <a:pt x="436347" y="2416"/>
                </a:lnTo>
                <a:lnTo>
                  <a:pt x="388098" y="9508"/>
                </a:lnTo>
                <a:lnTo>
                  <a:pt x="341526" y="21041"/>
                </a:lnTo>
                <a:lnTo>
                  <a:pt x="296876" y="36780"/>
                </a:lnTo>
                <a:lnTo>
                  <a:pt x="254392" y="56488"/>
                </a:lnTo>
                <a:lnTo>
                  <a:pt x="214318" y="79931"/>
                </a:lnTo>
                <a:lnTo>
                  <a:pt x="176900" y="106874"/>
                </a:lnTo>
                <a:lnTo>
                  <a:pt x="142382" y="137080"/>
                </a:lnTo>
                <a:lnTo>
                  <a:pt x="111009" y="170315"/>
                </a:lnTo>
                <a:lnTo>
                  <a:pt x="83026" y="206343"/>
                </a:lnTo>
                <a:lnTo>
                  <a:pt x="58676" y="244930"/>
                </a:lnTo>
                <a:lnTo>
                  <a:pt x="38205" y="285839"/>
                </a:lnTo>
                <a:lnTo>
                  <a:pt x="21857" y="328835"/>
                </a:lnTo>
                <a:lnTo>
                  <a:pt x="9877" y="373683"/>
                </a:lnTo>
                <a:lnTo>
                  <a:pt x="2510" y="420148"/>
                </a:lnTo>
                <a:lnTo>
                  <a:pt x="0" y="467995"/>
                </a:lnTo>
                <a:lnTo>
                  <a:pt x="2510" y="515841"/>
                </a:lnTo>
                <a:lnTo>
                  <a:pt x="9877" y="562306"/>
                </a:lnTo>
                <a:lnTo>
                  <a:pt x="21857" y="607154"/>
                </a:lnTo>
                <a:lnTo>
                  <a:pt x="38205" y="650150"/>
                </a:lnTo>
                <a:lnTo>
                  <a:pt x="58676" y="691059"/>
                </a:lnTo>
                <a:lnTo>
                  <a:pt x="83026" y="729646"/>
                </a:lnTo>
                <a:lnTo>
                  <a:pt x="111009" y="765674"/>
                </a:lnTo>
                <a:lnTo>
                  <a:pt x="142382" y="798909"/>
                </a:lnTo>
                <a:lnTo>
                  <a:pt x="176900" y="829115"/>
                </a:lnTo>
                <a:lnTo>
                  <a:pt x="214318" y="856058"/>
                </a:lnTo>
                <a:lnTo>
                  <a:pt x="254392" y="879501"/>
                </a:lnTo>
                <a:lnTo>
                  <a:pt x="296876" y="899209"/>
                </a:lnTo>
                <a:lnTo>
                  <a:pt x="341526" y="914948"/>
                </a:lnTo>
                <a:lnTo>
                  <a:pt x="388098" y="926481"/>
                </a:lnTo>
                <a:lnTo>
                  <a:pt x="436347" y="933573"/>
                </a:lnTo>
                <a:lnTo>
                  <a:pt x="486028" y="935990"/>
                </a:lnTo>
                <a:lnTo>
                  <a:pt x="535731" y="933573"/>
                </a:lnTo>
                <a:lnTo>
                  <a:pt x="583995" y="926481"/>
                </a:lnTo>
                <a:lnTo>
                  <a:pt x="630578" y="914948"/>
                </a:lnTo>
                <a:lnTo>
                  <a:pt x="675235" y="899209"/>
                </a:lnTo>
                <a:lnTo>
                  <a:pt x="717722" y="879501"/>
                </a:lnTo>
                <a:lnTo>
                  <a:pt x="757795" y="856058"/>
                </a:lnTo>
                <a:lnTo>
                  <a:pt x="795210" y="829115"/>
                </a:lnTo>
                <a:lnTo>
                  <a:pt x="829722" y="798909"/>
                </a:lnTo>
                <a:lnTo>
                  <a:pt x="861089" y="765674"/>
                </a:lnTo>
                <a:lnTo>
                  <a:pt x="889065" y="729646"/>
                </a:lnTo>
                <a:lnTo>
                  <a:pt x="913407" y="691059"/>
                </a:lnTo>
                <a:lnTo>
                  <a:pt x="933870" y="650150"/>
                </a:lnTo>
                <a:lnTo>
                  <a:pt x="950211" y="607154"/>
                </a:lnTo>
                <a:lnTo>
                  <a:pt x="962185" y="562306"/>
                </a:lnTo>
                <a:lnTo>
                  <a:pt x="969549" y="515841"/>
                </a:lnTo>
                <a:lnTo>
                  <a:pt x="972057" y="467995"/>
                </a:lnTo>
                <a:lnTo>
                  <a:pt x="969549" y="420148"/>
                </a:lnTo>
                <a:lnTo>
                  <a:pt x="962185" y="373683"/>
                </a:lnTo>
                <a:lnTo>
                  <a:pt x="950211" y="328835"/>
                </a:lnTo>
                <a:lnTo>
                  <a:pt x="933870" y="285839"/>
                </a:lnTo>
                <a:lnTo>
                  <a:pt x="913407" y="244930"/>
                </a:lnTo>
                <a:lnTo>
                  <a:pt x="889065" y="206343"/>
                </a:lnTo>
                <a:lnTo>
                  <a:pt x="861089" y="170315"/>
                </a:lnTo>
                <a:lnTo>
                  <a:pt x="829722" y="137080"/>
                </a:lnTo>
                <a:lnTo>
                  <a:pt x="795210" y="106874"/>
                </a:lnTo>
                <a:lnTo>
                  <a:pt x="757795" y="79931"/>
                </a:lnTo>
                <a:lnTo>
                  <a:pt x="717722" y="56488"/>
                </a:lnTo>
                <a:lnTo>
                  <a:pt x="675235" y="36780"/>
                </a:lnTo>
                <a:lnTo>
                  <a:pt x="630578" y="21041"/>
                </a:lnTo>
                <a:lnTo>
                  <a:pt x="583995" y="9508"/>
                </a:lnTo>
                <a:lnTo>
                  <a:pt x="535731" y="2416"/>
                </a:lnTo>
                <a:lnTo>
                  <a:pt x="48602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1996" y="1268730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5" h="935989">
                <a:moveTo>
                  <a:pt x="0" y="467995"/>
                </a:moveTo>
                <a:lnTo>
                  <a:pt x="2510" y="420148"/>
                </a:lnTo>
                <a:lnTo>
                  <a:pt x="9877" y="373683"/>
                </a:lnTo>
                <a:lnTo>
                  <a:pt x="21857" y="328835"/>
                </a:lnTo>
                <a:lnTo>
                  <a:pt x="38205" y="285839"/>
                </a:lnTo>
                <a:lnTo>
                  <a:pt x="58676" y="244930"/>
                </a:lnTo>
                <a:lnTo>
                  <a:pt x="83026" y="206343"/>
                </a:lnTo>
                <a:lnTo>
                  <a:pt x="111009" y="170315"/>
                </a:lnTo>
                <a:lnTo>
                  <a:pt x="142382" y="137080"/>
                </a:lnTo>
                <a:lnTo>
                  <a:pt x="176900" y="106874"/>
                </a:lnTo>
                <a:lnTo>
                  <a:pt x="214318" y="79931"/>
                </a:lnTo>
                <a:lnTo>
                  <a:pt x="254392" y="56488"/>
                </a:lnTo>
                <a:lnTo>
                  <a:pt x="296876" y="36780"/>
                </a:lnTo>
                <a:lnTo>
                  <a:pt x="341526" y="21041"/>
                </a:lnTo>
                <a:lnTo>
                  <a:pt x="388098" y="9508"/>
                </a:lnTo>
                <a:lnTo>
                  <a:pt x="436347" y="2416"/>
                </a:lnTo>
                <a:lnTo>
                  <a:pt x="486028" y="0"/>
                </a:lnTo>
                <a:lnTo>
                  <a:pt x="535731" y="2416"/>
                </a:lnTo>
                <a:lnTo>
                  <a:pt x="583995" y="9508"/>
                </a:lnTo>
                <a:lnTo>
                  <a:pt x="630578" y="21041"/>
                </a:lnTo>
                <a:lnTo>
                  <a:pt x="675235" y="36780"/>
                </a:lnTo>
                <a:lnTo>
                  <a:pt x="717722" y="56488"/>
                </a:lnTo>
                <a:lnTo>
                  <a:pt x="757795" y="79931"/>
                </a:lnTo>
                <a:lnTo>
                  <a:pt x="795210" y="106874"/>
                </a:lnTo>
                <a:lnTo>
                  <a:pt x="829722" y="137080"/>
                </a:lnTo>
                <a:lnTo>
                  <a:pt x="861089" y="170315"/>
                </a:lnTo>
                <a:lnTo>
                  <a:pt x="889065" y="206343"/>
                </a:lnTo>
                <a:lnTo>
                  <a:pt x="913407" y="244930"/>
                </a:lnTo>
                <a:lnTo>
                  <a:pt x="933870" y="285839"/>
                </a:lnTo>
                <a:lnTo>
                  <a:pt x="950211" y="328835"/>
                </a:lnTo>
                <a:lnTo>
                  <a:pt x="962185" y="373683"/>
                </a:lnTo>
                <a:lnTo>
                  <a:pt x="969549" y="420148"/>
                </a:lnTo>
                <a:lnTo>
                  <a:pt x="972057" y="467995"/>
                </a:lnTo>
                <a:lnTo>
                  <a:pt x="969549" y="515841"/>
                </a:lnTo>
                <a:lnTo>
                  <a:pt x="962185" y="562306"/>
                </a:lnTo>
                <a:lnTo>
                  <a:pt x="950211" y="607154"/>
                </a:lnTo>
                <a:lnTo>
                  <a:pt x="933870" y="650150"/>
                </a:lnTo>
                <a:lnTo>
                  <a:pt x="913407" y="691059"/>
                </a:lnTo>
                <a:lnTo>
                  <a:pt x="889065" y="729646"/>
                </a:lnTo>
                <a:lnTo>
                  <a:pt x="861089" y="765674"/>
                </a:lnTo>
                <a:lnTo>
                  <a:pt x="829722" y="798909"/>
                </a:lnTo>
                <a:lnTo>
                  <a:pt x="795210" y="829115"/>
                </a:lnTo>
                <a:lnTo>
                  <a:pt x="757795" y="856058"/>
                </a:lnTo>
                <a:lnTo>
                  <a:pt x="717722" y="879501"/>
                </a:lnTo>
                <a:lnTo>
                  <a:pt x="675235" y="899209"/>
                </a:lnTo>
                <a:lnTo>
                  <a:pt x="630578" y="914948"/>
                </a:lnTo>
                <a:lnTo>
                  <a:pt x="583995" y="926481"/>
                </a:lnTo>
                <a:lnTo>
                  <a:pt x="535731" y="933573"/>
                </a:lnTo>
                <a:lnTo>
                  <a:pt x="486028" y="935990"/>
                </a:lnTo>
                <a:lnTo>
                  <a:pt x="436347" y="933573"/>
                </a:lnTo>
                <a:lnTo>
                  <a:pt x="388098" y="926481"/>
                </a:lnTo>
                <a:lnTo>
                  <a:pt x="341526" y="914948"/>
                </a:lnTo>
                <a:lnTo>
                  <a:pt x="296876" y="899209"/>
                </a:lnTo>
                <a:lnTo>
                  <a:pt x="254392" y="879501"/>
                </a:lnTo>
                <a:lnTo>
                  <a:pt x="214318" y="856058"/>
                </a:lnTo>
                <a:lnTo>
                  <a:pt x="176900" y="829115"/>
                </a:lnTo>
                <a:lnTo>
                  <a:pt x="142382" y="798909"/>
                </a:lnTo>
                <a:lnTo>
                  <a:pt x="111009" y="765674"/>
                </a:lnTo>
                <a:lnTo>
                  <a:pt x="83026" y="729646"/>
                </a:lnTo>
                <a:lnTo>
                  <a:pt x="58676" y="691059"/>
                </a:lnTo>
                <a:lnTo>
                  <a:pt x="38205" y="650150"/>
                </a:lnTo>
                <a:lnTo>
                  <a:pt x="21857" y="607154"/>
                </a:lnTo>
                <a:lnTo>
                  <a:pt x="9877" y="562306"/>
                </a:lnTo>
                <a:lnTo>
                  <a:pt x="2510" y="515841"/>
                </a:lnTo>
                <a:lnTo>
                  <a:pt x="0" y="467995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171" y="1844929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4" h="935989">
                <a:moveTo>
                  <a:pt x="486028" y="0"/>
                </a:moveTo>
                <a:lnTo>
                  <a:pt x="436326" y="2416"/>
                </a:lnTo>
                <a:lnTo>
                  <a:pt x="388062" y="9508"/>
                </a:lnTo>
                <a:lnTo>
                  <a:pt x="341479" y="21041"/>
                </a:lnTo>
                <a:lnTo>
                  <a:pt x="296822" y="36780"/>
                </a:lnTo>
                <a:lnTo>
                  <a:pt x="254335" y="56488"/>
                </a:lnTo>
                <a:lnTo>
                  <a:pt x="214262" y="79931"/>
                </a:lnTo>
                <a:lnTo>
                  <a:pt x="176847" y="106874"/>
                </a:lnTo>
                <a:lnTo>
                  <a:pt x="142335" y="137080"/>
                </a:lnTo>
                <a:lnTo>
                  <a:pt x="110968" y="170315"/>
                </a:lnTo>
                <a:lnTo>
                  <a:pt x="82992" y="206343"/>
                </a:lnTo>
                <a:lnTo>
                  <a:pt x="58650" y="244930"/>
                </a:lnTo>
                <a:lnTo>
                  <a:pt x="38187" y="285839"/>
                </a:lnTo>
                <a:lnTo>
                  <a:pt x="21846" y="328835"/>
                </a:lnTo>
                <a:lnTo>
                  <a:pt x="9872" y="373683"/>
                </a:lnTo>
                <a:lnTo>
                  <a:pt x="2508" y="420148"/>
                </a:lnTo>
                <a:lnTo>
                  <a:pt x="0" y="467995"/>
                </a:lnTo>
                <a:lnTo>
                  <a:pt x="2508" y="515841"/>
                </a:lnTo>
                <a:lnTo>
                  <a:pt x="9872" y="562306"/>
                </a:lnTo>
                <a:lnTo>
                  <a:pt x="21846" y="607154"/>
                </a:lnTo>
                <a:lnTo>
                  <a:pt x="38187" y="650150"/>
                </a:lnTo>
                <a:lnTo>
                  <a:pt x="58650" y="691059"/>
                </a:lnTo>
                <a:lnTo>
                  <a:pt x="82992" y="729646"/>
                </a:lnTo>
                <a:lnTo>
                  <a:pt x="110968" y="765674"/>
                </a:lnTo>
                <a:lnTo>
                  <a:pt x="142335" y="798909"/>
                </a:lnTo>
                <a:lnTo>
                  <a:pt x="176847" y="829115"/>
                </a:lnTo>
                <a:lnTo>
                  <a:pt x="214262" y="856058"/>
                </a:lnTo>
                <a:lnTo>
                  <a:pt x="254335" y="879501"/>
                </a:lnTo>
                <a:lnTo>
                  <a:pt x="296822" y="899209"/>
                </a:lnTo>
                <a:lnTo>
                  <a:pt x="341479" y="914948"/>
                </a:lnTo>
                <a:lnTo>
                  <a:pt x="388062" y="926481"/>
                </a:lnTo>
                <a:lnTo>
                  <a:pt x="436326" y="933573"/>
                </a:lnTo>
                <a:lnTo>
                  <a:pt x="486028" y="935990"/>
                </a:lnTo>
                <a:lnTo>
                  <a:pt x="535708" y="933573"/>
                </a:lnTo>
                <a:lnTo>
                  <a:pt x="583953" y="926481"/>
                </a:lnTo>
                <a:lnTo>
                  <a:pt x="630519" y="914948"/>
                </a:lnTo>
                <a:lnTo>
                  <a:pt x="675161" y="899209"/>
                </a:lnTo>
                <a:lnTo>
                  <a:pt x="717636" y="879501"/>
                </a:lnTo>
                <a:lnTo>
                  <a:pt x="757699" y="856058"/>
                </a:lnTo>
                <a:lnTo>
                  <a:pt x="795105" y="829115"/>
                </a:lnTo>
                <a:lnTo>
                  <a:pt x="829611" y="798909"/>
                </a:lnTo>
                <a:lnTo>
                  <a:pt x="860972" y="765674"/>
                </a:lnTo>
                <a:lnTo>
                  <a:pt x="888945" y="729646"/>
                </a:lnTo>
                <a:lnTo>
                  <a:pt x="913284" y="691059"/>
                </a:lnTo>
                <a:lnTo>
                  <a:pt x="933745" y="650150"/>
                </a:lnTo>
                <a:lnTo>
                  <a:pt x="950085" y="607154"/>
                </a:lnTo>
                <a:lnTo>
                  <a:pt x="962058" y="562306"/>
                </a:lnTo>
                <a:lnTo>
                  <a:pt x="969422" y="515841"/>
                </a:lnTo>
                <a:lnTo>
                  <a:pt x="971930" y="467995"/>
                </a:lnTo>
                <a:lnTo>
                  <a:pt x="969422" y="420148"/>
                </a:lnTo>
                <a:lnTo>
                  <a:pt x="962058" y="373683"/>
                </a:lnTo>
                <a:lnTo>
                  <a:pt x="950085" y="328835"/>
                </a:lnTo>
                <a:lnTo>
                  <a:pt x="933745" y="285839"/>
                </a:lnTo>
                <a:lnTo>
                  <a:pt x="913284" y="244930"/>
                </a:lnTo>
                <a:lnTo>
                  <a:pt x="888945" y="206343"/>
                </a:lnTo>
                <a:lnTo>
                  <a:pt x="860972" y="170315"/>
                </a:lnTo>
                <a:lnTo>
                  <a:pt x="829611" y="137080"/>
                </a:lnTo>
                <a:lnTo>
                  <a:pt x="795105" y="106874"/>
                </a:lnTo>
                <a:lnTo>
                  <a:pt x="757699" y="79931"/>
                </a:lnTo>
                <a:lnTo>
                  <a:pt x="717636" y="56488"/>
                </a:lnTo>
                <a:lnTo>
                  <a:pt x="675161" y="36780"/>
                </a:lnTo>
                <a:lnTo>
                  <a:pt x="630519" y="21041"/>
                </a:lnTo>
                <a:lnTo>
                  <a:pt x="583953" y="9508"/>
                </a:lnTo>
                <a:lnTo>
                  <a:pt x="535708" y="2416"/>
                </a:lnTo>
                <a:lnTo>
                  <a:pt x="48602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0171" y="1844929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4" h="935989">
                <a:moveTo>
                  <a:pt x="0" y="467995"/>
                </a:moveTo>
                <a:lnTo>
                  <a:pt x="2508" y="420148"/>
                </a:lnTo>
                <a:lnTo>
                  <a:pt x="9872" y="373683"/>
                </a:lnTo>
                <a:lnTo>
                  <a:pt x="21846" y="328835"/>
                </a:lnTo>
                <a:lnTo>
                  <a:pt x="38187" y="285839"/>
                </a:lnTo>
                <a:lnTo>
                  <a:pt x="58650" y="244930"/>
                </a:lnTo>
                <a:lnTo>
                  <a:pt x="82992" y="206343"/>
                </a:lnTo>
                <a:lnTo>
                  <a:pt x="110968" y="170315"/>
                </a:lnTo>
                <a:lnTo>
                  <a:pt x="142335" y="137080"/>
                </a:lnTo>
                <a:lnTo>
                  <a:pt x="176847" y="106874"/>
                </a:lnTo>
                <a:lnTo>
                  <a:pt x="214262" y="79931"/>
                </a:lnTo>
                <a:lnTo>
                  <a:pt x="254335" y="56488"/>
                </a:lnTo>
                <a:lnTo>
                  <a:pt x="296822" y="36780"/>
                </a:lnTo>
                <a:lnTo>
                  <a:pt x="341479" y="21041"/>
                </a:lnTo>
                <a:lnTo>
                  <a:pt x="388062" y="9508"/>
                </a:lnTo>
                <a:lnTo>
                  <a:pt x="436326" y="2416"/>
                </a:lnTo>
                <a:lnTo>
                  <a:pt x="486028" y="0"/>
                </a:lnTo>
                <a:lnTo>
                  <a:pt x="535708" y="2416"/>
                </a:lnTo>
                <a:lnTo>
                  <a:pt x="583953" y="9508"/>
                </a:lnTo>
                <a:lnTo>
                  <a:pt x="630519" y="21041"/>
                </a:lnTo>
                <a:lnTo>
                  <a:pt x="675161" y="36780"/>
                </a:lnTo>
                <a:lnTo>
                  <a:pt x="717636" y="56488"/>
                </a:lnTo>
                <a:lnTo>
                  <a:pt x="757699" y="79931"/>
                </a:lnTo>
                <a:lnTo>
                  <a:pt x="795105" y="106874"/>
                </a:lnTo>
                <a:lnTo>
                  <a:pt x="829611" y="137080"/>
                </a:lnTo>
                <a:lnTo>
                  <a:pt x="860972" y="170315"/>
                </a:lnTo>
                <a:lnTo>
                  <a:pt x="888945" y="206343"/>
                </a:lnTo>
                <a:lnTo>
                  <a:pt x="913284" y="244930"/>
                </a:lnTo>
                <a:lnTo>
                  <a:pt x="933745" y="285839"/>
                </a:lnTo>
                <a:lnTo>
                  <a:pt x="950085" y="328835"/>
                </a:lnTo>
                <a:lnTo>
                  <a:pt x="962058" y="373683"/>
                </a:lnTo>
                <a:lnTo>
                  <a:pt x="969422" y="420148"/>
                </a:lnTo>
                <a:lnTo>
                  <a:pt x="971930" y="467995"/>
                </a:lnTo>
                <a:lnTo>
                  <a:pt x="969422" y="515841"/>
                </a:lnTo>
                <a:lnTo>
                  <a:pt x="962058" y="562306"/>
                </a:lnTo>
                <a:lnTo>
                  <a:pt x="950085" y="607154"/>
                </a:lnTo>
                <a:lnTo>
                  <a:pt x="933745" y="650150"/>
                </a:lnTo>
                <a:lnTo>
                  <a:pt x="913284" y="691059"/>
                </a:lnTo>
                <a:lnTo>
                  <a:pt x="888945" y="729646"/>
                </a:lnTo>
                <a:lnTo>
                  <a:pt x="860972" y="765674"/>
                </a:lnTo>
                <a:lnTo>
                  <a:pt x="829611" y="798909"/>
                </a:lnTo>
                <a:lnTo>
                  <a:pt x="795105" y="829115"/>
                </a:lnTo>
                <a:lnTo>
                  <a:pt x="757699" y="856058"/>
                </a:lnTo>
                <a:lnTo>
                  <a:pt x="717636" y="879501"/>
                </a:lnTo>
                <a:lnTo>
                  <a:pt x="675161" y="899209"/>
                </a:lnTo>
                <a:lnTo>
                  <a:pt x="630519" y="914948"/>
                </a:lnTo>
                <a:lnTo>
                  <a:pt x="583953" y="926481"/>
                </a:lnTo>
                <a:lnTo>
                  <a:pt x="535708" y="933573"/>
                </a:lnTo>
                <a:lnTo>
                  <a:pt x="486028" y="935990"/>
                </a:lnTo>
                <a:lnTo>
                  <a:pt x="436326" y="933573"/>
                </a:lnTo>
                <a:lnTo>
                  <a:pt x="388062" y="926481"/>
                </a:lnTo>
                <a:lnTo>
                  <a:pt x="341479" y="914948"/>
                </a:lnTo>
                <a:lnTo>
                  <a:pt x="296822" y="899209"/>
                </a:lnTo>
                <a:lnTo>
                  <a:pt x="254335" y="879501"/>
                </a:lnTo>
                <a:lnTo>
                  <a:pt x="214262" y="856058"/>
                </a:lnTo>
                <a:lnTo>
                  <a:pt x="176847" y="829115"/>
                </a:lnTo>
                <a:lnTo>
                  <a:pt x="142335" y="798909"/>
                </a:lnTo>
                <a:lnTo>
                  <a:pt x="110968" y="765674"/>
                </a:lnTo>
                <a:lnTo>
                  <a:pt x="82992" y="729646"/>
                </a:lnTo>
                <a:lnTo>
                  <a:pt x="58650" y="691059"/>
                </a:lnTo>
                <a:lnTo>
                  <a:pt x="38187" y="650150"/>
                </a:lnTo>
                <a:lnTo>
                  <a:pt x="21846" y="607154"/>
                </a:lnTo>
                <a:lnTo>
                  <a:pt x="9872" y="562306"/>
                </a:lnTo>
                <a:lnTo>
                  <a:pt x="2508" y="515841"/>
                </a:lnTo>
                <a:lnTo>
                  <a:pt x="0" y="467995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5039" y="1960626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5" h="935989">
                <a:moveTo>
                  <a:pt x="485902" y="0"/>
                </a:moveTo>
                <a:lnTo>
                  <a:pt x="436222" y="2416"/>
                </a:lnTo>
                <a:lnTo>
                  <a:pt x="387977" y="9508"/>
                </a:lnTo>
                <a:lnTo>
                  <a:pt x="341411" y="21041"/>
                </a:lnTo>
                <a:lnTo>
                  <a:pt x="296769" y="36780"/>
                </a:lnTo>
                <a:lnTo>
                  <a:pt x="254294" y="56488"/>
                </a:lnTo>
                <a:lnTo>
                  <a:pt x="214231" y="79931"/>
                </a:lnTo>
                <a:lnTo>
                  <a:pt x="176825" y="106874"/>
                </a:lnTo>
                <a:lnTo>
                  <a:pt x="142319" y="137080"/>
                </a:lnTo>
                <a:lnTo>
                  <a:pt x="110958" y="170315"/>
                </a:lnTo>
                <a:lnTo>
                  <a:pt x="82985" y="206343"/>
                </a:lnTo>
                <a:lnTo>
                  <a:pt x="58646" y="244930"/>
                </a:lnTo>
                <a:lnTo>
                  <a:pt x="38185" y="285839"/>
                </a:lnTo>
                <a:lnTo>
                  <a:pt x="21845" y="328835"/>
                </a:lnTo>
                <a:lnTo>
                  <a:pt x="9872" y="373683"/>
                </a:lnTo>
                <a:lnTo>
                  <a:pt x="2508" y="420148"/>
                </a:lnTo>
                <a:lnTo>
                  <a:pt x="0" y="467995"/>
                </a:lnTo>
                <a:lnTo>
                  <a:pt x="2508" y="515841"/>
                </a:lnTo>
                <a:lnTo>
                  <a:pt x="9872" y="562306"/>
                </a:lnTo>
                <a:lnTo>
                  <a:pt x="21845" y="607154"/>
                </a:lnTo>
                <a:lnTo>
                  <a:pt x="38185" y="650150"/>
                </a:lnTo>
                <a:lnTo>
                  <a:pt x="58646" y="691059"/>
                </a:lnTo>
                <a:lnTo>
                  <a:pt x="82985" y="729646"/>
                </a:lnTo>
                <a:lnTo>
                  <a:pt x="110958" y="765674"/>
                </a:lnTo>
                <a:lnTo>
                  <a:pt x="142319" y="798909"/>
                </a:lnTo>
                <a:lnTo>
                  <a:pt x="176825" y="829115"/>
                </a:lnTo>
                <a:lnTo>
                  <a:pt x="214231" y="856058"/>
                </a:lnTo>
                <a:lnTo>
                  <a:pt x="254294" y="879501"/>
                </a:lnTo>
                <a:lnTo>
                  <a:pt x="296769" y="899209"/>
                </a:lnTo>
                <a:lnTo>
                  <a:pt x="341411" y="914948"/>
                </a:lnTo>
                <a:lnTo>
                  <a:pt x="387977" y="926481"/>
                </a:lnTo>
                <a:lnTo>
                  <a:pt x="436222" y="933573"/>
                </a:lnTo>
                <a:lnTo>
                  <a:pt x="485902" y="935989"/>
                </a:lnTo>
                <a:lnTo>
                  <a:pt x="535604" y="933573"/>
                </a:lnTo>
                <a:lnTo>
                  <a:pt x="583868" y="926481"/>
                </a:lnTo>
                <a:lnTo>
                  <a:pt x="630451" y="914948"/>
                </a:lnTo>
                <a:lnTo>
                  <a:pt x="675108" y="899209"/>
                </a:lnTo>
                <a:lnTo>
                  <a:pt x="717595" y="879501"/>
                </a:lnTo>
                <a:lnTo>
                  <a:pt x="757668" y="856058"/>
                </a:lnTo>
                <a:lnTo>
                  <a:pt x="795083" y="829115"/>
                </a:lnTo>
                <a:lnTo>
                  <a:pt x="829595" y="798909"/>
                </a:lnTo>
                <a:lnTo>
                  <a:pt x="860962" y="765674"/>
                </a:lnTo>
                <a:lnTo>
                  <a:pt x="888938" y="729646"/>
                </a:lnTo>
                <a:lnTo>
                  <a:pt x="913280" y="691059"/>
                </a:lnTo>
                <a:lnTo>
                  <a:pt x="933743" y="650150"/>
                </a:lnTo>
                <a:lnTo>
                  <a:pt x="950084" y="607154"/>
                </a:lnTo>
                <a:lnTo>
                  <a:pt x="962058" y="562306"/>
                </a:lnTo>
                <a:lnTo>
                  <a:pt x="969422" y="515841"/>
                </a:lnTo>
                <a:lnTo>
                  <a:pt x="971931" y="467995"/>
                </a:lnTo>
                <a:lnTo>
                  <a:pt x="969422" y="420148"/>
                </a:lnTo>
                <a:lnTo>
                  <a:pt x="962058" y="373683"/>
                </a:lnTo>
                <a:lnTo>
                  <a:pt x="950084" y="328835"/>
                </a:lnTo>
                <a:lnTo>
                  <a:pt x="933743" y="285839"/>
                </a:lnTo>
                <a:lnTo>
                  <a:pt x="913280" y="244930"/>
                </a:lnTo>
                <a:lnTo>
                  <a:pt x="888938" y="206343"/>
                </a:lnTo>
                <a:lnTo>
                  <a:pt x="860962" y="170315"/>
                </a:lnTo>
                <a:lnTo>
                  <a:pt x="829595" y="137080"/>
                </a:lnTo>
                <a:lnTo>
                  <a:pt x="795083" y="106874"/>
                </a:lnTo>
                <a:lnTo>
                  <a:pt x="757668" y="79931"/>
                </a:lnTo>
                <a:lnTo>
                  <a:pt x="717595" y="56488"/>
                </a:lnTo>
                <a:lnTo>
                  <a:pt x="675108" y="36780"/>
                </a:lnTo>
                <a:lnTo>
                  <a:pt x="630451" y="21041"/>
                </a:lnTo>
                <a:lnTo>
                  <a:pt x="583868" y="9508"/>
                </a:lnTo>
                <a:lnTo>
                  <a:pt x="535604" y="2416"/>
                </a:lnTo>
                <a:lnTo>
                  <a:pt x="48590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5039" y="1960626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5" h="935989">
                <a:moveTo>
                  <a:pt x="0" y="467995"/>
                </a:moveTo>
                <a:lnTo>
                  <a:pt x="2508" y="420148"/>
                </a:lnTo>
                <a:lnTo>
                  <a:pt x="9872" y="373683"/>
                </a:lnTo>
                <a:lnTo>
                  <a:pt x="21845" y="328835"/>
                </a:lnTo>
                <a:lnTo>
                  <a:pt x="38185" y="285839"/>
                </a:lnTo>
                <a:lnTo>
                  <a:pt x="58646" y="244930"/>
                </a:lnTo>
                <a:lnTo>
                  <a:pt x="82985" y="206343"/>
                </a:lnTo>
                <a:lnTo>
                  <a:pt x="110958" y="170315"/>
                </a:lnTo>
                <a:lnTo>
                  <a:pt x="142319" y="137080"/>
                </a:lnTo>
                <a:lnTo>
                  <a:pt x="176825" y="106874"/>
                </a:lnTo>
                <a:lnTo>
                  <a:pt x="214231" y="79931"/>
                </a:lnTo>
                <a:lnTo>
                  <a:pt x="254294" y="56488"/>
                </a:lnTo>
                <a:lnTo>
                  <a:pt x="296769" y="36780"/>
                </a:lnTo>
                <a:lnTo>
                  <a:pt x="341411" y="21041"/>
                </a:lnTo>
                <a:lnTo>
                  <a:pt x="387977" y="9508"/>
                </a:lnTo>
                <a:lnTo>
                  <a:pt x="436222" y="2416"/>
                </a:lnTo>
                <a:lnTo>
                  <a:pt x="485902" y="0"/>
                </a:lnTo>
                <a:lnTo>
                  <a:pt x="535604" y="2416"/>
                </a:lnTo>
                <a:lnTo>
                  <a:pt x="583868" y="9508"/>
                </a:lnTo>
                <a:lnTo>
                  <a:pt x="630451" y="21041"/>
                </a:lnTo>
                <a:lnTo>
                  <a:pt x="675108" y="36780"/>
                </a:lnTo>
                <a:lnTo>
                  <a:pt x="717595" y="56488"/>
                </a:lnTo>
                <a:lnTo>
                  <a:pt x="757668" y="79931"/>
                </a:lnTo>
                <a:lnTo>
                  <a:pt x="795083" y="106874"/>
                </a:lnTo>
                <a:lnTo>
                  <a:pt x="829595" y="137080"/>
                </a:lnTo>
                <a:lnTo>
                  <a:pt x="860962" y="170315"/>
                </a:lnTo>
                <a:lnTo>
                  <a:pt x="888938" y="206343"/>
                </a:lnTo>
                <a:lnTo>
                  <a:pt x="913280" y="244930"/>
                </a:lnTo>
                <a:lnTo>
                  <a:pt x="933743" y="285839"/>
                </a:lnTo>
                <a:lnTo>
                  <a:pt x="950084" y="328835"/>
                </a:lnTo>
                <a:lnTo>
                  <a:pt x="962058" y="373683"/>
                </a:lnTo>
                <a:lnTo>
                  <a:pt x="969422" y="420148"/>
                </a:lnTo>
                <a:lnTo>
                  <a:pt x="971931" y="467995"/>
                </a:lnTo>
                <a:lnTo>
                  <a:pt x="969422" y="515841"/>
                </a:lnTo>
                <a:lnTo>
                  <a:pt x="962058" y="562306"/>
                </a:lnTo>
                <a:lnTo>
                  <a:pt x="950084" y="607154"/>
                </a:lnTo>
                <a:lnTo>
                  <a:pt x="933743" y="650150"/>
                </a:lnTo>
                <a:lnTo>
                  <a:pt x="913280" y="691059"/>
                </a:lnTo>
                <a:lnTo>
                  <a:pt x="888938" y="729646"/>
                </a:lnTo>
                <a:lnTo>
                  <a:pt x="860962" y="765674"/>
                </a:lnTo>
                <a:lnTo>
                  <a:pt x="829595" y="798909"/>
                </a:lnTo>
                <a:lnTo>
                  <a:pt x="795083" y="829115"/>
                </a:lnTo>
                <a:lnTo>
                  <a:pt x="757668" y="856058"/>
                </a:lnTo>
                <a:lnTo>
                  <a:pt x="717595" y="879501"/>
                </a:lnTo>
                <a:lnTo>
                  <a:pt x="675108" y="899209"/>
                </a:lnTo>
                <a:lnTo>
                  <a:pt x="630451" y="914948"/>
                </a:lnTo>
                <a:lnTo>
                  <a:pt x="583868" y="926481"/>
                </a:lnTo>
                <a:lnTo>
                  <a:pt x="535604" y="933573"/>
                </a:lnTo>
                <a:lnTo>
                  <a:pt x="485902" y="935989"/>
                </a:lnTo>
                <a:lnTo>
                  <a:pt x="436222" y="933573"/>
                </a:lnTo>
                <a:lnTo>
                  <a:pt x="387977" y="926481"/>
                </a:lnTo>
                <a:lnTo>
                  <a:pt x="341411" y="914948"/>
                </a:lnTo>
                <a:lnTo>
                  <a:pt x="296769" y="899209"/>
                </a:lnTo>
                <a:lnTo>
                  <a:pt x="254294" y="879501"/>
                </a:lnTo>
                <a:lnTo>
                  <a:pt x="214231" y="856058"/>
                </a:lnTo>
                <a:lnTo>
                  <a:pt x="176825" y="829115"/>
                </a:lnTo>
                <a:lnTo>
                  <a:pt x="142319" y="798909"/>
                </a:lnTo>
                <a:lnTo>
                  <a:pt x="110958" y="765674"/>
                </a:lnTo>
                <a:lnTo>
                  <a:pt x="82985" y="729646"/>
                </a:lnTo>
                <a:lnTo>
                  <a:pt x="58646" y="691059"/>
                </a:lnTo>
                <a:lnTo>
                  <a:pt x="38185" y="650150"/>
                </a:lnTo>
                <a:lnTo>
                  <a:pt x="21845" y="607154"/>
                </a:lnTo>
                <a:lnTo>
                  <a:pt x="9872" y="562306"/>
                </a:lnTo>
                <a:lnTo>
                  <a:pt x="2508" y="515841"/>
                </a:lnTo>
                <a:lnTo>
                  <a:pt x="0" y="467995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7711" y="4581144"/>
            <a:ext cx="995044" cy="995044"/>
          </a:xfrm>
          <a:custGeom>
            <a:avLst/>
            <a:gdLst/>
            <a:ahLst/>
            <a:cxnLst/>
            <a:rect l="l" t="t" r="r" b="b"/>
            <a:pathLst>
              <a:path w="995045" h="995045">
                <a:moveTo>
                  <a:pt x="497331" y="0"/>
                </a:moveTo>
                <a:lnTo>
                  <a:pt x="449430" y="2276"/>
                </a:lnTo>
                <a:lnTo>
                  <a:pt x="402818" y="8966"/>
                </a:lnTo>
                <a:lnTo>
                  <a:pt x="357704" y="19862"/>
                </a:lnTo>
                <a:lnTo>
                  <a:pt x="314295" y="34754"/>
                </a:lnTo>
                <a:lnTo>
                  <a:pt x="272801" y="53436"/>
                </a:lnTo>
                <a:lnTo>
                  <a:pt x="233429" y="75699"/>
                </a:lnTo>
                <a:lnTo>
                  <a:pt x="196388" y="101333"/>
                </a:lnTo>
                <a:lnTo>
                  <a:pt x="161886" y="130132"/>
                </a:lnTo>
                <a:lnTo>
                  <a:pt x="130132" y="161886"/>
                </a:lnTo>
                <a:lnTo>
                  <a:pt x="101333" y="196388"/>
                </a:lnTo>
                <a:lnTo>
                  <a:pt x="75699" y="233429"/>
                </a:lnTo>
                <a:lnTo>
                  <a:pt x="53436" y="272801"/>
                </a:lnTo>
                <a:lnTo>
                  <a:pt x="34754" y="314295"/>
                </a:lnTo>
                <a:lnTo>
                  <a:pt x="19862" y="357704"/>
                </a:lnTo>
                <a:lnTo>
                  <a:pt x="8966" y="402818"/>
                </a:lnTo>
                <a:lnTo>
                  <a:pt x="2276" y="449430"/>
                </a:lnTo>
                <a:lnTo>
                  <a:pt x="0" y="497331"/>
                </a:lnTo>
                <a:lnTo>
                  <a:pt x="2276" y="545212"/>
                </a:lnTo>
                <a:lnTo>
                  <a:pt x="8966" y="591805"/>
                </a:lnTo>
                <a:lnTo>
                  <a:pt x="19862" y="636903"/>
                </a:lnTo>
                <a:lnTo>
                  <a:pt x="34754" y="680298"/>
                </a:lnTo>
                <a:lnTo>
                  <a:pt x="53436" y="721780"/>
                </a:lnTo>
                <a:lnTo>
                  <a:pt x="75699" y="761141"/>
                </a:lnTo>
                <a:lnTo>
                  <a:pt x="101333" y="798174"/>
                </a:lnTo>
                <a:lnTo>
                  <a:pt x="130132" y="832669"/>
                </a:lnTo>
                <a:lnTo>
                  <a:pt x="161886" y="864417"/>
                </a:lnTo>
                <a:lnTo>
                  <a:pt x="196388" y="893212"/>
                </a:lnTo>
                <a:lnTo>
                  <a:pt x="233429" y="918843"/>
                </a:lnTo>
                <a:lnTo>
                  <a:pt x="272801" y="941103"/>
                </a:lnTo>
                <a:lnTo>
                  <a:pt x="314295" y="959783"/>
                </a:lnTo>
                <a:lnTo>
                  <a:pt x="357704" y="974675"/>
                </a:lnTo>
                <a:lnTo>
                  <a:pt x="402818" y="985570"/>
                </a:lnTo>
                <a:lnTo>
                  <a:pt x="449430" y="992260"/>
                </a:lnTo>
                <a:lnTo>
                  <a:pt x="497331" y="994536"/>
                </a:lnTo>
                <a:lnTo>
                  <a:pt x="545213" y="992260"/>
                </a:lnTo>
                <a:lnTo>
                  <a:pt x="591810" y="985570"/>
                </a:lnTo>
                <a:lnTo>
                  <a:pt x="636914" y="974675"/>
                </a:lnTo>
                <a:lnTo>
                  <a:pt x="680316" y="959783"/>
                </a:lnTo>
                <a:lnTo>
                  <a:pt x="721806" y="941103"/>
                </a:lnTo>
                <a:lnTo>
                  <a:pt x="761178" y="918843"/>
                </a:lnTo>
                <a:lnTo>
                  <a:pt x="798221" y="893212"/>
                </a:lnTo>
                <a:lnTo>
                  <a:pt x="832726" y="864417"/>
                </a:lnTo>
                <a:lnTo>
                  <a:pt x="864486" y="832669"/>
                </a:lnTo>
                <a:lnTo>
                  <a:pt x="893292" y="798174"/>
                </a:lnTo>
                <a:lnTo>
                  <a:pt x="918934" y="761141"/>
                </a:lnTo>
                <a:lnTo>
                  <a:pt x="941204" y="721780"/>
                </a:lnTo>
                <a:lnTo>
                  <a:pt x="959892" y="680298"/>
                </a:lnTo>
                <a:lnTo>
                  <a:pt x="974792" y="636903"/>
                </a:lnTo>
                <a:lnTo>
                  <a:pt x="985692" y="591805"/>
                </a:lnTo>
                <a:lnTo>
                  <a:pt x="992386" y="545212"/>
                </a:lnTo>
                <a:lnTo>
                  <a:pt x="994663" y="497331"/>
                </a:lnTo>
                <a:lnTo>
                  <a:pt x="992386" y="449430"/>
                </a:lnTo>
                <a:lnTo>
                  <a:pt x="985692" y="402818"/>
                </a:lnTo>
                <a:lnTo>
                  <a:pt x="974792" y="357704"/>
                </a:lnTo>
                <a:lnTo>
                  <a:pt x="959892" y="314295"/>
                </a:lnTo>
                <a:lnTo>
                  <a:pt x="941204" y="272801"/>
                </a:lnTo>
                <a:lnTo>
                  <a:pt x="918934" y="233429"/>
                </a:lnTo>
                <a:lnTo>
                  <a:pt x="893292" y="196388"/>
                </a:lnTo>
                <a:lnTo>
                  <a:pt x="864486" y="161886"/>
                </a:lnTo>
                <a:lnTo>
                  <a:pt x="832726" y="130132"/>
                </a:lnTo>
                <a:lnTo>
                  <a:pt x="798221" y="101333"/>
                </a:lnTo>
                <a:lnTo>
                  <a:pt x="761178" y="75699"/>
                </a:lnTo>
                <a:lnTo>
                  <a:pt x="721806" y="53436"/>
                </a:lnTo>
                <a:lnTo>
                  <a:pt x="680316" y="34754"/>
                </a:lnTo>
                <a:lnTo>
                  <a:pt x="636914" y="19862"/>
                </a:lnTo>
                <a:lnTo>
                  <a:pt x="591810" y="8966"/>
                </a:lnTo>
                <a:lnTo>
                  <a:pt x="545213" y="2276"/>
                </a:lnTo>
                <a:lnTo>
                  <a:pt x="49733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711" y="4581144"/>
            <a:ext cx="995044" cy="995044"/>
          </a:xfrm>
          <a:custGeom>
            <a:avLst/>
            <a:gdLst/>
            <a:ahLst/>
            <a:cxnLst/>
            <a:rect l="l" t="t" r="r" b="b"/>
            <a:pathLst>
              <a:path w="995045" h="995045">
                <a:moveTo>
                  <a:pt x="0" y="497331"/>
                </a:moveTo>
                <a:lnTo>
                  <a:pt x="2276" y="449430"/>
                </a:lnTo>
                <a:lnTo>
                  <a:pt x="8966" y="402818"/>
                </a:lnTo>
                <a:lnTo>
                  <a:pt x="19862" y="357704"/>
                </a:lnTo>
                <a:lnTo>
                  <a:pt x="34754" y="314295"/>
                </a:lnTo>
                <a:lnTo>
                  <a:pt x="53436" y="272801"/>
                </a:lnTo>
                <a:lnTo>
                  <a:pt x="75699" y="233429"/>
                </a:lnTo>
                <a:lnTo>
                  <a:pt x="101333" y="196388"/>
                </a:lnTo>
                <a:lnTo>
                  <a:pt x="130132" y="161886"/>
                </a:lnTo>
                <a:lnTo>
                  <a:pt x="161886" y="130132"/>
                </a:lnTo>
                <a:lnTo>
                  <a:pt x="196388" y="101333"/>
                </a:lnTo>
                <a:lnTo>
                  <a:pt x="233429" y="75699"/>
                </a:lnTo>
                <a:lnTo>
                  <a:pt x="272801" y="53436"/>
                </a:lnTo>
                <a:lnTo>
                  <a:pt x="314295" y="34754"/>
                </a:lnTo>
                <a:lnTo>
                  <a:pt x="357704" y="19862"/>
                </a:lnTo>
                <a:lnTo>
                  <a:pt x="402818" y="8966"/>
                </a:lnTo>
                <a:lnTo>
                  <a:pt x="449430" y="2276"/>
                </a:lnTo>
                <a:lnTo>
                  <a:pt x="497331" y="0"/>
                </a:lnTo>
                <a:lnTo>
                  <a:pt x="545213" y="2276"/>
                </a:lnTo>
                <a:lnTo>
                  <a:pt x="591810" y="8966"/>
                </a:lnTo>
                <a:lnTo>
                  <a:pt x="636914" y="19862"/>
                </a:lnTo>
                <a:lnTo>
                  <a:pt x="680316" y="34754"/>
                </a:lnTo>
                <a:lnTo>
                  <a:pt x="721806" y="53436"/>
                </a:lnTo>
                <a:lnTo>
                  <a:pt x="761178" y="75699"/>
                </a:lnTo>
                <a:lnTo>
                  <a:pt x="798221" y="101333"/>
                </a:lnTo>
                <a:lnTo>
                  <a:pt x="832726" y="130132"/>
                </a:lnTo>
                <a:lnTo>
                  <a:pt x="864486" y="161886"/>
                </a:lnTo>
                <a:lnTo>
                  <a:pt x="893292" y="196388"/>
                </a:lnTo>
                <a:lnTo>
                  <a:pt x="918934" y="233429"/>
                </a:lnTo>
                <a:lnTo>
                  <a:pt x="941204" y="272801"/>
                </a:lnTo>
                <a:lnTo>
                  <a:pt x="959892" y="314295"/>
                </a:lnTo>
                <a:lnTo>
                  <a:pt x="974792" y="357704"/>
                </a:lnTo>
                <a:lnTo>
                  <a:pt x="985692" y="402818"/>
                </a:lnTo>
                <a:lnTo>
                  <a:pt x="992386" y="449430"/>
                </a:lnTo>
                <a:lnTo>
                  <a:pt x="994663" y="497331"/>
                </a:lnTo>
                <a:lnTo>
                  <a:pt x="992386" y="545212"/>
                </a:lnTo>
                <a:lnTo>
                  <a:pt x="985692" y="591805"/>
                </a:lnTo>
                <a:lnTo>
                  <a:pt x="974792" y="636903"/>
                </a:lnTo>
                <a:lnTo>
                  <a:pt x="959892" y="680298"/>
                </a:lnTo>
                <a:lnTo>
                  <a:pt x="941204" y="721780"/>
                </a:lnTo>
                <a:lnTo>
                  <a:pt x="918934" y="761141"/>
                </a:lnTo>
                <a:lnTo>
                  <a:pt x="893292" y="798174"/>
                </a:lnTo>
                <a:lnTo>
                  <a:pt x="864486" y="832669"/>
                </a:lnTo>
                <a:lnTo>
                  <a:pt x="832726" y="864417"/>
                </a:lnTo>
                <a:lnTo>
                  <a:pt x="798221" y="893212"/>
                </a:lnTo>
                <a:lnTo>
                  <a:pt x="761178" y="918843"/>
                </a:lnTo>
                <a:lnTo>
                  <a:pt x="721806" y="941103"/>
                </a:lnTo>
                <a:lnTo>
                  <a:pt x="680316" y="959783"/>
                </a:lnTo>
                <a:lnTo>
                  <a:pt x="636914" y="974675"/>
                </a:lnTo>
                <a:lnTo>
                  <a:pt x="591810" y="985570"/>
                </a:lnTo>
                <a:lnTo>
                  <a:pt x="545213" y="992260"/>
                </a:lnTo>
                <a:lnTo>
                  <a:pt x="497331" y="994536"/>
                </a:lnTo>
                <a:lnTo>
                  <a:pt x="449430" y="992260"/>
                </a:lnTo>
                <a:lnTo>
                  <a:pt x="402818" y="985570"/>
                </a:lnTo>
                <a:lnTo>
                  <a:pt x="357704" y="974675"/>
                </a:lnTo>
                <a:lnTo>
                  <a:pt x="314295" y="959783"/>
                </a:lnTo>
                <a:lnTo>
                  <a:pt x="272801" y="941103"/>
                </a:lnTo>
                <a:lnTo>
                  <a:pt x="233429" y="918843"/>
                </a:lnTo>
                <a:lnTo>
                  <a:pt x="196388" y="893212"/>
                </a:lnTo>
                <a:lnTo>
                  <a:pt x="161886" y="864417"/>
                </a:lnTo>
                <a:lnTo>
                  <a:pt x="130132" y="832669"/>
                </a:lnTo>
                <a:lnTo>
                  <a:pt x="101333" y="798174"/>
                </a:lnTo>
                <a:lnTo>
                  <a:pt x="75699" y="761141"/>
                </a:lnTo>
                <a:lnTo>
                  <a:pt x="53436" y="721780"/>
                </a:lnTo>
                <a:lnTo>
                  <a:pt x="34754" y="680298"/>
                </a:lnTo>
                <a:lnTo>
                  <a:pt x="19862" y="636903"/>
                </a:lnTo>
                <a:lnTo>
                  <a:pt x="8966" y="591805"/>
                </a:lnTo>
                <a:lnTo>
                  <a:pt x="2276" y="545212"/>
                </a:lnTo>
                <a:lnTo>
                  <a:pt x="0" y="497331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6372" y="4802389"/>
            <a:ext cx="967105" cy="941705"/>
          </a:xfrm>
          <a:custGeom>
            <a:avLst/>
            <a:gdLst/>
            <a:ahLst/>
            <a:cxnLst/>
            <a:rect l="l" t="t" r="r" b="b"/>
            <a:pathLst>
              <a:path w="967104" h="941704">
                <a:moveTo>
                  <a:pt x="490130" y="0"/>
                </a:moveTo>
                <a:lnTo>
                  <a:pt x="442876" y="2850"/>
                </a:lnTo>
                <a:lnTo>
                  <a:pt x="395484" y="10321"/>
                </a:lnTo>
                <a:lnTo>
                  <a:pt x="348272" y="22534"/>
                </a:lnTo>
                <a:lnTo>
                  <a:pt x="301555" y="39612"/>
                </a:lnTo>
                <a:lnTo>
                  <a:pt x="256695" y="61164"/>
                </a:lnTo>
                <a:lnTo>
                  <a:pt x="214978" y="86464"/>
                </a:lnTo>
                <a:lnTo>
                  <a:pt x="176537" y="115201"/>
                </a:lnTo>
                <a:lnTo>
                  <a:pt x="141505" y="147064"/>
                </a:lnTo>
                <a:lnTo>
                  <a:pt x="110017" y="181740"/>
                </a:lnTo>
                <a:lnTo>
                  <a:pt x="82204" y="218917"/>
                </a:lnTo>
                <a:lnTo>
                  <a:pt x="58201" y="258286"/>
                </a:lnTo>
                <a:lnTo>
                  <a:pt x="38141" y="299533"/>
                </a:lnTo>
                <a:lnTo>
                  <a:pt x="22158" y="342347"/>
                </a:lnTo>
                <a:lnTo>
                  <a:pt x="10384" y="386417"/>
                </a:lnTo>
                <a:lnTo>
                  <a:pt x="2953" y="431431"/>
                </a:lnTo>
                <a:lnTo>
                  <a:pt x="0" y="477077"/>
                </a:lnTo>
                <a:lnTo>
                  <a:pt x="1655" y="523044"/>
                </a:lnTo>
                <a:lnTo>
                  <a:pt x="8055" y="569020"/>
                </a:lnTo>
                <a:lnTo>
                  <a:pt x="19331" y="614693"/>
                </a:lnTo>
                <a:lnTo>
                  <a:pt x="35617" y="659753"/>
                </a:lnTo>
                <a:lnTo>
                  <a:pt x="56548" y="702870"/>
                </a:lnTo>
                <a:lnTo>
                  <a:pt x="81410" y="742826"/>
                </a:lnTo>
                <a:lnTo>
                  <a:pt x="109888" y="779499"/>
                </a:lnTo>
                <a:lnTo>
                  <a:pt x="141666" y="812766"/>
                </a:lnTo>
                <a:lnTo>
                  <a:pt x="176428" y="842507"/>
                </a:lnTo>
                <a:lnTo>
                  <a:pt x="213858" y="868598"/>
                </a:lnTo>
                <a:lnTo>
                  <a:pt x="253640" y="890920"/>
                </a:lnTo>
                <a:lnTo>
                  <a:pt x="295459" y="909349"/>
                </a:lnTo>
                <a:lnTo>
                  <a:pt x="338998" y="923764"/>
                </a:lnTo>
                <a:lnTo>
                  <a:pt x="383942" y="934044"/>
                </a:lnTo>
                <a:lnTo>
                  <a:pt x="429974" y="940066"/>
                </a:lnTo>
                <a:lnTo>
                  <a:pt x="476779" y="941709"/>
                </a:lnTo>
                <a:lnTo>
                  <a:pt x="524041" y="938852"/>
                </a:lnTo>
                <a:lnTo>
                  <a:pt x="571444" y="931371"/>
                </a:lnTo>
                <a:lnTo>
                  <a:pt x="618673" y="919147"/>
                </a:lnTo>
                <a:lnTo>
                  <a:pt x="665410" y="902056"/>
                </a:lnTo>
                <a:lnTo>
                  <a:pt x="710248" y="880512"/>
                </a:lnTo>
                <a:lnTo>
                  <a:pt x="751945" y="855219"/>
                </a:lnTo>
                <a:lnTo>
                  <a:pt x="790369" y="826486"/>
                </a:lnTo>
                <a:lnTo>
                  <a:pt x="825386" y="794627"/>
                </a:lnTo>
                <a:lnTo>
                  <a:pt x="856863" y="759953"/>
                </a:lnTo>
                <a:lnTo>
                  <a:pt x="884665" y="722776"/>
                </a:lnTo>
                <a:lnTo>
                  <a:pt x="908660" y="683408"/>
                </a:lnTo>
                <a:lnTo>
                  <a:pt x="928713" y="642160"/>
                </a:lnTo>
                <a:lnTo>
                  <a:pt x="944691" y="599344"/>
                </a:lnTo>
                <a:lnTo>
                  <a:pt x="956461" y="555272"/>
                </a:lnTo>
                <a:lnTo>
                  <a:pt x="963889" y="510257"/>
                </a:lnTo>
                <a:lnTo>
                  <a:pt x="966841" y="464608"/>
                </a:lnTo>
                <a:lnTo>
                  <a:pt x="965183" y="418640"/>
                </a:lnTo>
                <a:lnTo>
                  <a:pt x="958784" y="372662"/>
                </a:lnTo>
                <a:lnTo>
                  <a:pt x="947507" y="326987"/>
                </a:lnTo>
                <a:lnTo>
                  <a:pt x="931221" y="281928"/>
                </a:lnTo>
                <a:lnTo>
                  <a:pt x="910311" y="238819"/>
                </a:lnTo>
                <a:lnTo>
                  <a:pt x="885465" y="198871"/>
                </a:lnTo>
                <a:lnTo>
                  <a:pt x="856998" y="162206"/>
                </a:lnTo>
                <a:lnTo>
                  <a:pt x="825228" y="128944"/>
                </a:lnTo>
                <a:lnTo>
                  <a:pt x="790470" y="99209"/>
                </a:lnTo>
                <a:lnTo>
                  <a:pt x="753043" y="73120"/>
                </a:lnTo>
                <a:lnTo>
                  <a:pt x="713261" y="50801"/>
                </a:lnTo>
                <a:lnTo>
                  <a:pt x="671443" y="32373"/>
                </a:lnTo>
                <a:lnTo>
                  <a:pt x="627904" y="17957"/>
                </a:lnTo>
                <a:lnTo>
                  <a:pt x="582961" y="7675"/>
                </a:lnTo>
                <a:lnTo>
                  <a:pt x="536931" y="1648"/>
                </a:lnTo>
                <a:lnTo>
                  <a:pt x="49013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6372" y="4802389"/>
            <a:ext cx="967105" cy="941705"/>
          </a:xfrm>
          <a:custGeom>
            <a:avLst/>
            <a:gdLst/>
            <a:ahLst/>
            <a:cxnLst/>
            <a:rect l="l" t="t" r="r" b="b"/>
            <a:pathLst>
              <a:path w="967104" h="941704">
                <a:moveTo>
                  <a:pt x="35617" y="659753"/>
                </a:moveTo>
                <a:lnTo>
                  <a:pt x="19331" y="614693"/>
                </a:lnTo>
                <a:lnTo>
                  <a:pt x="8055" y="569020"/>
                </a:lnTo>
                <a:lnTo>
                  <a:pt x="1655" y="523044"/>
                </a:lnTo>
                <a:lnTo>
                  <a:pt x="0" y="477077"/>
                </a:lnTo>
                <a:lnTo>
                  <a:pt x="2953" y="431431"/>
                </a:lnTo>
                <a:lnTo>
                  <a:pt x="10384" y="386417"/>
                </a:lnTo>
                <a:lnTo>
                  <a:pt x="22158" y="342347"/>
                </a:lnTo>
                <a:lnTo>
                  <a:pt x="38141" y="299533"/>
                </a:lnTo>
                <a:lnTo>
                  <a:pt x="58201" y="258286"/>
                </a:lnTo>
                <a:lnTo>
                  <a:pt x="82204" y="218917"/>
                </a:lnTo>
                <a:lnTo>
                  <a:pt x="110017" y="181740"/>
                </a:lnTo>
                <a:lnTo>
                  <a:pt x="141505" y="147064"/>
                </a:lnTo>
                <a:lnTo>
                  <a:pt x="176537" y="115201"/>
                </a:lnTo>
                <a:lnTo>
                  <a:pt x="214978" y="86464"/>
                </a:lnTo>
                <a:lnTo>
                  <a:pt x="256695" y="61164"/>
                </a:lnTo>
                <a:lnTo>
                  <a:pt x="301555" y="39612"/>
                </a:lnTo>
                <a:lnTo>
                  <a:pt x="348272" y="22534"/>
                </a:lnTo>
                <a:lnTo>
                  <a:pt x="395484" y="10321"/>
                </a:lnTo>
                <a:lnTo>
                  <a:pt x="442876" y="2850"/>
                </a:lnTo>
                <a:lnTo>
                  <a:pt x="490130" y="0"/>
                </a:lnTo>
                <a:lnTo>
                  <a:pt x="536931" y="1648"/>
                </a:lnTo>
                <a:lnTo>
                  <a:pt x="582961" y="7675"/>
                </a:lnTo>
                <a:lnTo>
                  <a:pt x="627904" y="17957"/>
                </a:lnTo>
                <a:lnTo>
                  <a:pt x="671443" y="32373"/>
                </a:lnTo>
                <a:lnTo>
                  <a:pt x="713261" y="50801"/>
                </a:lnTo>
                <a:lnTo>
                  <a:pt x="753043" y="73120"/>
                </a:lnTo>
                <a:lnTo>
                  <a:pt x="790470" y="99209"/>
                </a:lnTo>
                <a:lnTo>
                  <a:pt x="825228" y="128944"/>
                </a:lnTo>
                <a:lnTo>
                  <a:pt x="856998" y="162206"/>
                </a:lnTo>
                <a:lnTo>
                  <a:pt x="885465" y="198871"/>
                </a:lnTo>
                <a:lnTo>
                  <a:pt x="910311" y="238819"/>
                </a:lnTo>
                <a:lnTo>
                  <a:pt x="931221" y="281928"/>
                </a:lnTo>
                <a:lnTo>
                  <a:pt x="947507" y="326987"/>
                </a:lnTo>
                <a:lnTo>
                  <a:pt x="958784" y="372662"/>
                </a:lnTo>
                <a:lnTo>
                  <a:pt x="965183" y="418640"/>
                </a:lnTo>
                <a:lnTo>
                  <a:pt x="966841" y="464608"/>
                </a:lnTo>
                <a:lnTo>
                  <a:pt x="963889" y="510257"/>
                </a:lnTo>
                <a:lnTo>
                  <a:pt x="956461" y="555272"/>
                </a:lnTo>
                <a:lnTo>
                  <a:pt x="944691" y="599344"/>
                </a:lnTo>
                <a:lnTo>
                  <a:pt x="928713" y="642160"/>
                </a:lnTo>
                <a:lnTo>
                  <a:pt x="908660" y="683408"/>
                </a:lnTo>
                <a:lnTo>
                  <a:pt x="884665" y="722776"/>
                </a:lnTo>
                <a:lnTo>
                  <a:pt x="856863" y="759953"/>
                </a:lnTo>
                <a:lnTo>
                  <a:pt x="825386" y="794627"/>
                </a:lnTo>
                <a:lnTo>
                  <a:pt x="790369" y="826486"/>
                </a:lnTo>
                <a:lnTo>
                  <a:pt x="751945" y="855219"/>
                </a:lnTo>
                <a:lnTo>
                  <a:pt x="710248" y="880512"/>
                </a:lnTo>
                <a:lnTo>
                  <a:pt x="665410" y="902056"/>
                </a:lnTo>
                <a:lnTo>
                  <a:pt x="618673" y="919147"/>
                </a:lnTo>
                <a:lnTo>
                  <a:pt x="571444" y="931371"/>
                </a:lnTo>
                <a:lnTo>
                  <a:pt x="524041" y="938852"/>
                </a:lnTo>
                <a:lnTo>
                  <a:pt x="476779" y="941709"/>
                </a:lnTo>
                <a:lnTo>
                  <a:pt x="429974" y="940066"/>
                </a:lnTo>
                <a:lnTo>
                  <a:pt x="383942" y="934044"/>
                </a:lnTo>
                <a:lnTo>
                  <a:pt x="338998" y="923764"/>
                </a:lnTo>
                <a:lnTo>
                  <a:pt x="295459" y="909349"/>
                </a:lnTo>
                <a:lnTo>
                  <a:pt x="253640" y="890920"/>
                </a:lnTo>
                <a:lnTo>
                  <a:pt x="213858" y="868598"/>
                </a:lnTo>
                <a:lnTo>
                  <a:pt x="176428" y="842507"/>
                </a:lnTo>
                <a:lnTo>
                  <a:pt x="141666" y="812766"/>
                </a:lnTo>
                <a:lnTo>
                  <a:pt x="109888" y="779499"/>
                </a:lnTo>
                <a:lnTo>
                  <a:pt x="81410" y="742826"/>
                </a:lnTo>
                <a:lnTo>
                  <a:pt x="56548" y="702870"/>
                </a:lnTo>
                <a:lnTo>
                  <a:pt x="35617" y="659753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4667" y="3212464"/>
            <a:ext cx="1560321" cy="94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689" y="2225801"/>
            <a:ext cx="635" cy="322580"/>
          </a:xfrm>
          <a:custGeom>
            <a:avLst/>
            <a:gdLst/>
            <a:ahLst/>
            <a:cxnLst/>
            <a:rect l="l" t="t" r="r" b="b"/>
            <a:pathLst>
              <a:path w="635" h="322580">
                <a:moveTo>
                  <a:pt x="381" y="0"/>
                </a:moveTo>
                <a:lnTo>
                  <a:pt x="0" y="322452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7383" y="4507484"/>
            <a:ext cx="398780" cy="346075"/>
          </a:xfrm>
          <a:custGeom>
            <a:avLst/>
            <a:gdLst/>
            <a:ahLst/>
            <a:cxnLst/>
            <a:rect l="l" t="t" r="r" b="b"/>
            <a:pathLst>
              <a:path w="398779" h="346075">
                <a:moveTo>
                  <a:pt x="398652" y="345694"/>
                </a:moveTo>
                <a:lnTo>
                  <a:pt x="0" y="0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6014" y="3731514"/>
            <a:ext cx="430530" cy="635"/>
          </a:xfrm>
          <a:custGeom>
            <a:avLst/>
            <a:gdLst/>
            <a:ahLst/>
            <a:cxnLst/>
            <a:rect l="l" t="t" r="r" b="b"/>
            <a:pathLst>
              <a:path w="430529" h="635">
                <a:moveTo>
                  <a:pt x="0" y="0"/>
                </a:moveTo>
                <a:lnTo>
                  <a:pt x="430022" y="127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4604" y="2759582"/>
            <a:ext cx="501650" cy="331470"/>
          </a:xfrm>
          <a:custGeom>
            <a:avLst/>
            <a:gdLst/>
            <a:ahLst/>
            <a:cxnLst/>
            <a:rect l="l" t="t" r="r" b="b"/>
            <a:pathLst>
              <a:path w="501650" h="331469">
                <a:moveTo>
                  <a:pt x="501269" y="331215"/>
                </a:moveTo>
                <a:lnTo>
                  <a:pt x="0" y="0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85992" y="2643885"/>
            <a:ext cx="296545" cy="254000"/>
          </a:xfrm>
          <a:custGeom>
            <a:avLst/>
            <a:gdLst/>
            <a:ahLst/>
            <a:cxnLst/>
            <a:rect l="l" t="t" r="r" b="b"/>
            <a:pathLst>
              <a:path w="296545" h="254000">
                <a:moveTo>
                  <a:pt x="0" y="253873"/>
                </a:moveTo>
                <a:lnTo>
                  <a:pt x="29654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6707" y="4364863"/>
            <a:ext cx="467359" cy="361950"/>
          </a:xfrm>
          <a:custGeom>
            <a:avLst/>
            <a:gdLst/>
            <a:ahLst/>
            <a:cxnLst/>
            <a:rect l="l" t="t" r="r" b="b"/>
            <a:pathLst>
              <a:path w="467360" h="361950">
                <a:moveTo>
                  <a:pt x="467359" y="0"/>
                </a:moveTo>
                <a:lnTo>
                  <a:pt x="0" y="361950"/>
                </a:lnTo>
              </a:path>
            </a:pathLst>
          </a:custGeom>
          <a:ln w="2857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78321" y="3320669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4" h="935989">
                <a:moveTo>
                  <a:pt x="486028" y="0"/>
                </a:moveTo>
                <a:lnTo>
                  <a:pt x="436347" y="2415"/>
                </a:lnTo>
                <a:lnTo>
                  <a:pt x="388098" y="9503"/>
                </a:lnTo>
                <a:lnTo>
                  <a:pt x="341526" y="21031"/>
                </a:lnTo>
                <a:lnTo>
                  <a:pt x="296876" y="36762"/>
                </a:lnTo>
                <a:lnTo>
                  <a:pt x="254392" y="56463"/>
                </a:lnTo>
                <a:lnTo>
                  <a:pt x="214318" y="79898"/>
                </a:lnTo>
                <a:lnTo>
                  <a:pt x="176900" y="106833"/>
                </a:lnTo>
                <a:lnTo>
                  <a:pt x="142382" y="137033"/>
                </a:lnTo>
                <a:lnTo>
                  <a:pt x="111009" y="170262"/>
                </a:lnTo>
                <a:lnTo>
                  <a:pt x="83026" y="206288"/>
                </a:lnTo>
                <a:lnTo>
                  <a:pt x="58676" y="244874"/>
                </a:lnTo>
                <a:lnTo>
                  <a:pt x="38205" y="285785"/>
                </a:lnTo>
                <a:lnTo>
                  <a:pt x="21857" y="328788"/>
                </a:lnTo>
                <a:lnTo>
                  <a:pt x="9877" y="373647"/>
                </a:lnTo>
                <a:lnTo>
                  <a:pt x="2510" y="420127"/>
                </a:lnTo>
                <a:lnTo>
                  <a:pt x="0" y="467994"/>
                </a:lnTo>
                <a:lnTo>
                  <a:pt x="2510" y="515841"/>
                </a:lnTo>
                <a:lnTo>
                  <a:pt x="9877" y="562306"/>
                </a:lnTo>
                <a:lnTo>
                  <a:pt x="21857" y="607154"/>
                </a:lnTo>
                <a:lnTo>
                  <a:pt x="38205" y="650150"/>
                </a:lnTo>
                <a:lnTo>
                  <a:pt x="58676" y="691059"/>
                </a:lnTo>
                <a:lnTo>
                  <a:pt x="83026" y="729646"/>
                </a:lnTo>
                <a:lnTo>
                  <a:pt x="111009" y="765674"/>
                </a:lnTo>
                <a:lnTo>
                  <a:pt x="142382" y="798909"/>
                </a:lnTo>
                <a:lnTo>
                  <a:pt x="176900" y="829115"/>
                </a:lnTo>
                <a:lnTo>
                  <a:pt x="214318" y="856058"/>
                </a:lnTo>
                <a:lnTo>
                  <a:pt x="254392" y="879501"/>
                </a:lnTo>
                <a:lnTo>
                  <a:pt x="296876" y="899209"/>
                </a:lnTo>
                <a:lnTo>
                  <a:pt x="341526" y="914948"/>
                </a:lnTo>
                <a:lnTo>
                  <a:pt x="388098" y="926481"/>
                </a:lnTo>
                <a:lnTo>
                  <a:pt x="436347" y="933573"/>
                </a:lnTo>
                <a:lnTo>
                  <a:pt x="486028" y="935989"/>
                </a:lnTo>
                <a:lnTo>
                  <a:pt x="535731" y="933573"/>
                </a:lnTo>
                <a:lnTo>
                  <a:pt x="583995" y="926481"/>
                </a:lnTo>
                <a:lnTo>
                  <a:pt x="630578" y="914948"/>
                </a:lnTo>
                <a:lnTo>
                  <a:pt x="675235" y="899209"/>
                </a:lnTo>
                <a:lnTo>
                  <a:pt x="717722" y="879501"/>
                </a:lnTo>
                <a:lnTo>
                  <a:pt x="757795" y="856058"/>
                </a:lnTo>
                <a:lnTo>
                  <a:pt x="795210" y="829115"/>
                </a:lnTo>
                <a:lnTo>
                  <a:pt x="829722" y="798909"/>
                </a:lnTo>
                <a:lnTo>
                  <a:pt x="861089" y="765674"/>
                </a:lnTo>
                <a:lnTo>
                  <a:pt x="889065" y="729646"/>
                </a:lnTo>
                <a:lnTo>
                  <a:pt x="913407" y="691059"/>
                </a:lnTo>
                <a:lnTo>
                  <a:pt x="933870" y="650150"/>
                </a:lnTo>
                <a:lnTo>
                  <a:pt x="950211" y="607154"/>
                </a:lnTo>
                <a:lnTo>
                  <a:pt x="962185" y="562306"/>
                </a:lnTo>
                <a:lnTo>
                  <a:pt x="969549" y="515841"/>
                </a:lnTo>
                <a:lnTo>
                  <a:pt x="972057" y="467994"/>
                </a:lnTo>
                <a:lnTo>
                  <a:pt x="969549" y="420127"/>
                </a:lnTo>
                <a:lnTo>
                  <a:pt x="962185" y="373647"/>
                </a:lnTo>
                <a:lnTo>
                  <a:pt x="950211" y="328788"/>
                </a:lnTo>
                <a:lnTo>
                  <a:pt x="933870" y="285785"/>
                </a:lnTo>
                <a:lnTo>
                  <a:pt x="913407" y="244874"/>
                </a:lnTo>
                <a:lnTo>
                  <a:pt x="889065" y="206288"/>
                </a:lnTo>
                <a:lnTo>
                  <a:pt x="861089" y="170262"/>
                </a:lnTo>
                <a:lnTo>
                  <a:pt x="829722" y="137033"/>
                </a:lnTo>
                <a:lnTo>
                  <a:pt x="795210" y="106833"/>
                </a:lnTo>
                <a:lnTo>
                  <a:pt x="757795" y="79898"/>
                </a:lnTo>
                <a:lnTo>
                  <a:pt x="717722" y="56463"/>
                </a:lnTo>
                <a:lnTo>
                  <a:pt x="675235" y="36762"/>
                </a:lnTo>
                <a:lnTo>
                  <a:pt x="630578" y="21031"/>
                </a:lnTo>
                <a:lnTo>
                  <a:pt x="583995" y="9503"/>
                </a:lnTo>
                <a:lnTo>
                  <a:pt x="535731" y="2415"/>
                </a:lnTo>
                <a:lnTo>
                  <a:pt x="48602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78321" y="3320669"/>
            <a:ext cx="972185" cy="935990"/>
          </a:xfrm>
          <a:custGeom>
            <a:avLst/>
            <a:gdLst/>
            <a:ahLst/>
            <a:cxnLst/>
            <a:rect l="l" t="t" r="r" b="b"/>
            <a:pathLst>
              <a:path w="972184" h="935989">
                <a:moveTo>
                  <a:pt x="0" y="467994"/>
                </a:moveTo>
                <a:lnTo>
                  <a:pt x="2510" y="420127"/>
                </a:lnTo>
                <a:lnTo>
                  <a:pt x="9877" y="373647"/>
                </a:lnTo>
                <a:lnTo>
                  <a:pt x="21857" y="328788"/>
                </a:lnTo>
                <a:lnTo>
                  <a:pt x="38205" y="285785"/>
                </a:lnTo>
                <a:lnTo>
                  <a:pt x="58676" y="244874"/>
                </a:lnTo>
                <a:lnTo>
                  <a:pt x="83026" y="206288"/>
                </a:lnTo>
                <a:lnTo>
                  <a:pt x="111009" y="170262"/>
                </a:lnTo>
                <a:lnTo>
                  <a:pt x="142382" y="137032"/>
                </a:lnTo>
                <a:lnTo>
                  <a:pt x="176900" y="106833"/>
                </a:lnTo>
                <a:lnTo>
                  <a:pt x="214318" y="79898"/>
                </a:lnTo>
                <a:lnTo>
                  <a:pt x="254392" y="56463"/>
                </a:lnTo>
                <a:lnTo>
                  <a:pt x="296876" y="36762"/>
                </a:lnTo>
                <a:lnTo>
                  <a:pt x="341526" y="21031"/>
                </a:lnTo>
                <a:lnTo>
                  <a:pt x="388098" y="9503"/>
                </a:lnTo>
                <a:lnTo>
                  <a:pt x="436347" y="2415"/>
                </a:lnTo>
                <a:lnTo>
                  <a:pt x="486028" y="0"/>
                </a:lnTo>
                <a:lnTo>
                  <a:pt x="535731" y="2415"/>
                </a:lnTo>
                <a:lnTo>
                  <a:pt x="583995" y="9503"/>
                </a:lnTo>
                <a:lnTo>
                  <a:pt x="630578" y="21031"/>
                </a:lnTo>
                <a:lnTo>
                  <a:pt x="675235" y="36762"/>
                </a:lnTo>
                <a:lnTo>
                  <a:pt x="717722" y="56463"/>
                </a:lnTo>
                <a:lnTo>
                  <a:pt x="757795" y="79898"/>
                </a:lnTo>
                <a:lnTo>
                  <a:pt x="795210" y="106833"/>
                </a:lnTo>
                <a:lnTo>
                  <a:pt x="829722" y="137033"/>
                </a:lnTo>
                <a:lnTo>
                  <a:pt x="861089" y="170262"/>
                </a:lnTo>
                <a:lnTo>
                  <a:pt x="889065" y="206288"/>
                </a:lnTo>
                <a:lnTo>
                  <a:pt x="913407" y="244874"/>
                </a:lnTo>
                <a:lnTo>
                  <a:pt x="933870" y="285785"/>
                </a:lnTo>
                <a:lnTo>
                  <a:pt x="950211" y="328788"/>
                </a:lnTo>
                <a:lnTo>
                  <a:pt x="962185" y="373647"/>
                </a:lnTo>
                <a:lnTo>
                  <a:pt x="969549" y="420127"/>
                </a:lnTo>
                <a:lnTo>
                  <a:pt x="972057" y="467994"/>
                </a:lnTo>
                <a:lnTo>
                  <a:pt x="969549" y="515841"/>
                </a:lnTo>
                <a:lnTo>
                  <a:pt x="962185" y="562306"/>
                </a:lnTo>
                <a:lnTo>
                  <a:pt x="950211" y="607154"/>
                </a:lnTo>
                <a:lnTo>
                  <a:pt x="933870" y="650150"/>
                </a:lnTo>
                <a:lnTo>
                  <a:pt x="913407" y="691059"/>
                </a:lnTo>
                <a:lnTo>
                  <a:pt x="889065" y="729646"/>
                </a:lnTo>
                <a:lnTo>
                  <a:pt x="861089" y="765674"/>
                </a:lnTo>
                <a:lnTo>
                  <a:pt x="829722" y="798909"/>
                </a:lnTo>
                <a:lnTo>
                  <a:pt x="795210" y="829115"/>
                </a:lnTo>
                <a:lnTo>
                  <a:pt x="757795" y="856058"/>
                </a:lnTo>
                <a:lnTo>
                  <a:pt x="717722" y="879501"/>
                </a:lnTo>
                <a:lnTo>
                  <a:pt x="675235" y="899209"/>
                </a:lnTo>
                <a:lnTo>
                  <a:pt x="630578" y="914948"/>
                </a:lnTo>
                <a:lnTo>
                  <a:pt x="583995" y="926481"/>
                </a:lnTo>
                <a:lnTo>
                  <a:pt x="535731" y="933573"/>
                </a:lnTo>
                <a:lnTo>
                  <a:pt x="486028" y="935989"/>
                </a:lnTo>
                <a:lnTo>
                  <a:pt x="436347" y="933573"/>
                </a:lnTo>
                <a:lnTo>
                  <a:pt x="388098" y="926481"/>
                </a:lnTo>
                <a:lnTo>
                  <a:pt x="341526" y="914948"/>
                </a:lnTo>
                <a:lnTo>
                  <a:pt x="296876" y="899209"/>
                </a:lnTo>
                <a:lnTo>
                  <a:pt x="254392" y="879501"/>
                </a:lnTo>
                <a:lnTo>
                  <a:pt x="214318" y="856058"/>
                </a:lnTo>
                <a:lnTo>
                  <a:pt x="176900" y="829115"/>
                </a:lnTo>
                <a:lnTo>
                  <a:pt x="142382" y="798909"/>
                </a:lnTo>
                <a:lnTo>
                  <a:pt x="111009" y="765674"/>
                </a:lnTo>
                <a:lnTo>
                  <a:pt x="83026" y="729646"/>
                </a:lnTo>
                <a:lnTo>
                  <a:pt x="58676" y="691059"/>
                </a:lnTo>
                <a:lnTo>
                  <a:pt x="38205" y="650150"/>
                </a:lnTo>
                <a:lnTo>
                  <a:pt x="21857" y="607154"/>
                </a:lnTo>
                <a:lnTo>
                  <a:pt x="9877" y="562306"/>
                </a:lnTo>
                <a:lnTo>
                  <a:pt x="2510" y="515841"/>
                </a:lnTo>
                <a:lnTo>
                  <a:pt x="0" y="467994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77516" y="1034287"/>
            <a:ext cx="1771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Partner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strategici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8264" y="1557019"/>
            <a:ext cx="1364615" cy="5156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07645" marR="5080" indent="-195580">
              <a:lnSpc>
                <a:spcPct val="101299"/>
              </a:lnSpc>
              <a:spcBef>
                <a:spcPts val="70"/>
              </a:spcBef>
            </a:pPr>
            <a:r>
              <a:rPr sz="1600" spc="5" dirty="0">
                <a:latin typeface="Verdana"/>
                <a:cs typeface="Verdana"/>
              </a:rPr>
              <a:t>I</a:t>
            </a:r>
            <a:r>
              <a:rPr sz="1600" spc="-20" dirty="0">
                <a:latin typeface="Verdana"/>
                <a:cs typeface="Verdana"/>
              </a:rPr>
              <a:t>n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10" dirty="0">
                <a:latin typeface="Verdana"/>
                <a:cs typeface="Verdana"/>
              </a:rPr>
              <a:t>ti</a:t>
            </a:r>
            <a:r>
              <a:rPr sz="1600" spc="-2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nt</a:t>
            </a:r>
            <a:r>
              <a:rPr sz="1600" spc="-5" dirty="0">
                <a:latin typeface="Verdana"/>
                <a:cs typeface="Verdana"/>
              </a:rPr>
              <a:t>o  nel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futuro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8881" y="3303523"/>
            <a:ext cx="1267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Rarità </a:t>
            </a:r>
            <a:r>
              <a:rPr sz="1600" spc="-5" dirty="0">
                <a:latin typeface="Verdana"/>
                <a:cs typeface="Verdana"/>
              </a:rPr>
              <a:t>ed  </a:t>
            </a:r>
            <a:r>
              <a:rPr sz="1600" spc="-10" dirty="0">
                <a:latin typeface="Verdana"/>
                <a:cs typeface="Verdana"/>
              </a:rPr>
              <a:t>esclusività  del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prodotto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5370" y="5023484"/>
            <a:ext cx="1517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Design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classici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e senza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tempo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6394" y="1912366"/>
            <a:ext cx="14116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Verdana"/>
                <a:cs typeface="Verdana"/>
              </a:rPr>
              <a:t>Versatilità </a:t>
            </a:r>
            <a:r>
              <a:rPr sz="1600" spc="-10" dirty="0">
                <a:latin typeface="Verdana"/>
                <a:cs typeface="Verdana"/>
              </a:rPr>
              <a:t>del  </a:t>
            </a:r>
            <a:r>
              <a:rPr sz="1600" spc="-5" dirty="0">
                <a:latin typeface="Verdana"/>
                <a:cs typeface="Verdana"/>
              </a:rPr>
              <a:t>prodotto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108" y="3319017"/>
            <a:ext cx="9550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Ricerca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  </a:t>
            </a:r>
            <a:r>
              <a:rPr sz="1600" spc="-10" dirty="0">
                <a:latin typeface="Verdana"/>
                <a:cs typeface="Verdana"/>
              </a:rPr>
              <a:t>sviluppo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266" y="5377383"/>
            <a:ext cx="17837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Sponsorizzazione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5811" y="2364613"/>
            <a:ext cx="447675" cy="156845"/>
          </a:xfrm>
          <a:custGeom>
            <a:avLst/>
            <a:gdLst/>
            <a:ahLst/>
            <a:cxnLst/>
            <a:rect l="l" t="t" r="r" b="b"/>
            <a:pathLst>
              <a:path w="447675" h="156844">
                <a:moveTo>
                  <a:pt x="0" y="0"/>
                </a:moveTo>
                <a:lnTo>
                  <a:pt x="0" y="104266"/>
                </a:lnTo>
                <a:lnTo>
                  <a:pt x="11396" y="120703"/>
                </a:lnTo>
                <a:lnTo>
                  <a:pt x="43135" y="134994"/>
                </a:lnTo>
                <a:lnTo>
                  <a:pt x="91540" y="146274"/>
                </a:lnTo>
                <a:lnTo>
                  <a:pt x="152936" y="153677"/>
                </a:lnTo>
                <a:lnTo>
                  <a:pt x="223647" y="156337"/>
                </a:lnTo>
                <a:lnTo>
                  <a:pt x="294370" y="153677"/>
                </a:lnTo>
                <a:lnTo>
                  <a:pt x="355798" y="146274"/>
                </a:lnTo>
                <a:lnTo>
                  <a:pt x="404240" y="134994"/>
                </a:lnTo>
                <a:lnTo>
                  <a:pt x="436011" y="120703"/>
                </a:lnTo>
                <a:lnTo>
                  <a:pt x="447420" y="104266"/>
                </a:lnTo>
                <a:lnTo>
                  <a:pt x="447420" y="52070"/>
                </a:lnTo>
                <a:lnTo>
                  <a:pt x="223647" y="52070"/>
                </a:lnTo>
                <a:lnTo>
                  <a:pt x="152936" y="49410"/>
                </a:lnTo>
                <a:lnTo>
                  <a:pt x="91540" y="42007"/>
                </a:lnTo>
                <a:lnTo>
                  <a:pt x="43135" y="30727"/>
                </a:lnTo>
                <a:lnTo>
                  <a:pt x="11396" y="16436"/>
                </a:lnTo>
                <a:lnTo>
                  <a:pt x="0" y="0"/>
                </a:lnTo>
                <a:close/>
              </a:path>
              <a:path w="447675" h="156844">
                <a:moveTo>
                  <a:pt x="447420" y="0"/>
                </a:moveTo>
                <a:lnTo>
                  <a:pt x="404240" y="30727"/>
                </a:lnTo>
                <a:lnTo>
                  <a:pt x="355798" y="42007"/>
                </a:lnTo>
                <a:lnTo>
                  <a:pt x="294370" y="49410"/>
                </a:lnTo>
                <a:lnTo>
                  <a:pt x="223647" y="52070"/>
                </a:lnTo>
                <a:lnTo>
                  <a:pt x="447420" y="52070"/>
                </a:lnTo>
                <a:lnTo>
                  <a:pt x="447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811" y="2312416"/>
            <a:ext cx="447675" cy="104775"/>
          </a:xfrm>
          <a:custGeom>
            <a:avLst/>
            <a:gdLst/>
            <a:ahLst/>
            <a:cxnLst/>
            <a:rect l="l" t="t" r="r" b="b"/>
            <a:pathLst>
              <a:path w="447675" h="104775">
                <a:moveTo>
                  <a:pt x="223647" y="0"/>
                </a:moveTo>
                <a:lnTo>
                  <a:pt x="152936" y="2660"/>
                </a:lnTo>
                <a:lnTo>
                  <a:pt x="91540" y="10070"/>
                </a:lnTo>
                <a:lnTo>
                  <a:pt x="43135" y="21369"/>
                </a:lnTo>
                <a:lnTo>
                  <a:pt x="0" y="52197"/>
                </a:lnTo>
                <a:lnTo>
                  <a:pt x="11396" y="68633"/>
                </a:lnTo>
                <a:lnTo>
                  <a:pt x="43135" y="82924"/>
                </a:lnTo>
                <a:lnTo>
                  <a:pt x="91540" y="94204"/>
                </a:lnTo>
                <a:lnTo>
                  <a:pt x="152936" y="101607"/>
                </a:lnTo>
                <a:lnTo>
                  <a:pt x="223647" y="104267"/>
                </a:lnTo>
                <a:lnTo>
                  <a:pt x="294370" y="101607"/>
                </a:lnTo>
                <a:lnTo>
                  <a:pt x="355798" y="94204"/>
                </a:lnTo>
                <a:lnTo>
                  <a:pt x="404240" y="82924"/>
                </a:lnTo>
                <a:lnTo>
                  <a:pt x="436011" y="68633"/>
                </a:lnTo>
                <a:lnTo>
                  <a:pt x="447420" y="52197"/>
                </a:lnTo>
                <a:lnTo>
                  <a:pt x="436011" y="35698"/>
                </a:lnTo>
                <a:lnTo>
                  <a:pt x="404240" y="21369"/>
                </a:lnTo>
                <a:lnTo>
                  <a:pt x="355798" y="10070"/>
                </a:lnTo>
                <a:lnTo>
                  <a:pt x="294370" y="2660"/>
                </a:lnTo>
                <a:lnTo>
                  <a:pt x="223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5811" y="2312416"/>
            <a:ext cx="447675" cy="208915"/>
          </a:xfrm>
          <a:custGeom>
            <a:avLst/>
            <a:gdLst/>
            <a:ahLst/>
            <a:cxnLst/>
            <a:rect l="l" t="t" r="r" b="b"/>
            <a:pathLst>
              <a:path w="447675" h="208914">
                <a:moveTo>
                  <a:pt x="447420" y="52197"/>
                </a:moveTo>
                <a:lnTo>
                  <a:pt x="404240" y="82924"/>
                </a:lnTo>
                <a:lnTo>
                  <a:pt x="355798" y="94204"/>
                </a:lnTo>
                <a:lnTo>
                  <a:pt x="294370" y="101607"/>
                </a:lnTo>
                <a:lnTo>
                  <a:pt x="223647" y="104267"/>
                </a:lnTo>
                <a:lnTo>
                  <a:pt x="152936" y="101607"/>
                </a:lnTo>
                <a:lnTo>
                  <a:pt x="91540" y="94204"/>
                </a:lnTo>
                <a:lnTo>
                  <a:pt x="43135" y="82924"/>
                </a:lnTo>
                <a:lnTo>
                  <a:pt x="11396" y="68633"/>
                </a:lnTo>
                <a:lnTo>
                  <a:pt x="0" y="52197"/>
                </a:lnTo>
                <a:lnTo>
                  <a:pt x="11396" y="35698"/>
                </a:lnTo>
                <a:lnTo>
                  <a:pt x="43135" y="21369"/>
                </a:lnTo>
                <a:lnTo>
                  <a:pt x="91540" y="10070"/>
                </a:lnTo>
                <a:lnTo>
                  <a:pt x="152936" y="2660"/>
                </a:lnTo>
                <a:lnTo>
                  <a:pt x="223647" y="0"/>
                </a:lnTo>
                <a:lnTo>
                  <a:pt x="294370" y="2660"/>
                </a:lnTo>
                <a:lnTo>
                  <a:pt x="355798" y="10070"/>
                </a:lnTo>
                <a:lnTo>
                  <a:pt x="404240" y="21369"/>
                </a:lnTo>
                <a:lnTo>
                  <a:pt x="436011" y="35698"/>
                </a:lnTo>
                <a:lnTo>
                  <a:pt x="447420" y="52197"/>
                </a:lnTo>
                <a:lnTo>
                  <a:pt x="447420" y="156463"/>
                </a:lnTo>
                <a:lnTo>
                  <a:pt x="436011" y="172900"/>
                </a:lnTo>
                <a:lnTo>
                  <a:pt x="404240" y="187191"/>
                </a:lnTo>
                <a:lnTo>
                  <a:pt x="355798" y="198471"/>
                </a:lnTo>
                <a:lnTo>
                  <a:pt x="294370" y="205874"/>
                </a:lnTo>
                <a:lnTo>
                  <a:pt x="223647" y="208534"/>
                </a:lnTo>
                <a:lnTo>
                  <a:pt x="152936" y="205874"/>
                </a:lnTo>
                <a:lnTo>
                  <a:pt x="91540" y="198471"/>
                </a:lnTo>
                <a:lnTo>
                  <a:pt x="43135" y="187191"/>
                </a:lnTo>
                <a:lnTo>
                  <a:pt x="11396" y="172900"/>
                </a:lnTo>
                <a:lnTo>
                  <a:pt x="0" y="156463"/>
                </a:lnTo>
                <a:lnTo>
                  <a:pt x="0" y="5219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5661" y="2242566"/>
            <a:ext cx="447675" cy="155575"/>
          </a:xfrm>
          <a:custGeom>
            <a:avLst/>
            <a:gdLst/>
            <a:ahLst/>
            <a:cxnLst/>
            <a:rect l="l" t="t" r="r" b="b"/>
            <a:pathLst>
              <a:path w="447675" h="155575">
                <a:moveTo>
                  <a:pt x="0" y="0"/>
                </a:moveTo>
                <a:lnTo>
                  <a:pt x="0" y="103378"/>
                </a:lnTo>
                <a:lnTo>
                  <a:pt x="11409" y="119726"/>
                </a:lnTo>
                <a:lnTo>
                  <a:pt x="43180" y="133916"/>
                </a:lnTo>
                <a:lnTo>
                  <a:pt x="91622" y="145102"/>
                </a:lnTo>
                <a:lnTo>
                  <a:pt x="153050" y="152434"/>
                </a:lnTo>
                <a:lnTo>
                  <a:pt x="223774" y="155067"/>
                </a:lnTo>
                <a:lnTo>
                  <a:pt x="294435" y="152434"/>
                </a:lnTo>
                <a:lnTo>
                  <a:pt x="355825" y="145102"/>
                </a:lnTo>
                <a:lnTo>
                  <a:pt x="404249" y="133916"/>
                </a:lnTo>
                <a:lnTo>
                  <a:pt x="436012" y="119726"/>
                </a:lnTo>
                <a:lnTo>
                  <a:pt x="447420" y="103378"/>
                </a:lnTo>
                <a:lnTo>
                  <a:pt x="447420" y="51688"/>
                </a:lnTo>
                <a:lnTo>
                  <a:pt x="223774" y="51688"/>
                </a:lnTo>
                <a:lnTo>
                  <a:pt x="153050" y="49056"/>
                </a:lnTo>
                <a:lnTo>
                  <a:pt x="91622" y="41724"/>
                </a:lnTo>
                <a:lnTo>
                  <a:pt x="43179" y="30538"/>
                </a:lnTo>
                <a:lnTo>
                  <a:pt x="11409" y="16348"/>
                </a:lnTo>
                <a:lnTo>
                  <a:pt x="0" y="0"/>
                </a:lnTo>
                <a:close/>
              </a:path>
              <a:path w="447675" h="155575">
                <a:moveTo>
                  <a:pt x="447420" y="0"/>
                </a:moveTo>
                <a:lnTo>
                  <a:pt x="404249" y="30538"/>
                </a:lnTo>
                <a:lnTo>
                  <a:pt x="355825" y="41724"/>
                </a:lnTo>
                <a:lnTo>
                  <a:pt x="294435" y="49056"/>
                </a:lnTo>
                <a:lnTo>
                  <a:pt x="223774" y="51688"/>
                </a:lnTo>
                <a:lnTo>
                  <a:pt x="447420" y="51688"/>
                </a:lnTo>
                <a:lnTo>
                  <a:pt x="447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85661" y="2190876"/>
            <a:ext cx="447675" cy="103505"/>
          </a:xfrm>
          <a:custGeom>
            <a:avLst/>
            <a:gdLst/>
            <a:ahLst/>
            <a:cxnLst/>
            <a:rect l="l" t="t" r="r" b="b"/>
            <a:pathLst>
              <a:path w="447675" h="103505">
                <a:moveTo>
                  <a:pt x="223774" y="0"/>
                </a:moveTo>
                <a:lnTo>
                  <a:pt x="153050" y="2644"/>
                </a:lnTo>
                <a:lnTo>
                  <a:pt x="91622" y="10001"/>
                </a:lnTo>
                <a:lnTo>
                  <a:pt x="43179" y="21204"/>
                </a:lnTo>
                <a:lnTo>
                  <a:pt x="0" y="51688"/>
                </a:lnTo>
                <a:lnTo>
                  <a:pt x="11409" y="68037"/>
                </a:lnTo>
                <a:lnTo>
                  <a:pt x="43180" y="82227"/>
                </a:lnTo>
                <a:lnTo>
                  <a:pt x="91622" y="93413"/>
                </a:lnTo>
                <a:lnTo>
                  <a:pt x="153050" y="100745"/>
                </a:lnTo>
                <a:lnTo>
                  <a:pt x="223774" y="103377"/>
                </a:lnTo>
                <a:lnTo>
                  <a:pt x="294435" y="100745"/>
                </a:lnTo>
                <a:lnTo>
                  <a:pt x="355825" y="93413"/>
                </a:lnTo>
                <a:lnTo>
                  <a:pt x="404249" y="82227"/>
                </a:lnTo>
                <a:lnTo>
                  <a:pt x="436012" y="68037"/>
                </a:lnTo>
                <a:lnTo>
                  <a:pt x="447420" y="51688"/>
                </a:lnTo>
                <a:lnTo>
                  <a:pt x="436012" y="35389"/>
                </a:lnTo>
                <a:lnTo>
                  <a:pt x="404249" y="21204"/>
                </a:lnTo>
                <a:lnTo>
                  <a:pt x="355825" y="10001"/>
                </a:lnTo>
                <a:lnTo>
                  <a:pt x="294435" y="2644"/>
                </a:lnTo>
                <a:lnTo>
                  <a:pt x="223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5661" y="2190876"/>
            <a:ext cx="447675" cy="207010"/>
          </a:xfrm>
          <a:custGeom>
            <a:avLst/>
            <a:gdLst/>
            <a:ahLst/>
            <a:cxnLst/>
            <a:rect l="l" t="t" r="r" b="b"/>
            <a:pathLst>
              <a:path w="447675" h="207010">
                <a:moveTo>
                  <a:pt x="447420" y="51688"/>
                </a:moveTo>
                <a:lnTo>
                  <a:pt x="404249" y="82227"/>
                </a:lnTo>
                <a:lnTo>
                  <a:pt x="355825" y="93413"/>
                </a:lnTo>
                <a:lnTo>
                  <a:pt x="294435" y="100745"/>
                </a:lnTo>
                <a:lnTo>
                  <a:pt x="223774" y="103377"/>
                </a:lnTo>
                <a:lnTo>
                  <a:pt x="153050" y="100745"/>
                </a:lnTo>
                <a:lnTo>
                  <a:pt x="91622" y="93413"/>
                </a:lnTo>
                <a:lnTo>
                  <a:pt x="43180" y="82227"/>
                </a:lnTo>
                <a:lnTo>
                  <a:pt x="11409" y="68037"/>
                </a:lnTo>
                <a:lnTo>
                  <a:pt x="0" y="51688"/>
                </a:lnTo>
                <a:lnTo>
                  <a:pt x="11409" y="35389"/>
                </a:lnTo>
                <a:lnTo>
                  <a:pt x="43179" y="21204"/>
                </a:lnTo>
                <a:lnTo>
                  <a:pt x="91622" y="10001"/>
                </a:lnTo>
                <a:lnTo>
                  <a:pt x="153050" y="2644"/>
                </a:lnTo>
                <a:lnTo>
                  <a:pt x="223774" y="0"/>
                </a:lnTo>
                <a:lnTo>
                  <a:pt x="294435" y="2644"/>
                </a:lnTo>
                <a:lnTo>
                  <a:pt x="355825" y="10001"/>
                </a:lnTo>
                <a:lnTo>
                  <a:pt x="404249" y="21204"/>
                </a:lnTo>
                <a:lnTo>
                  <a:pt x="436012" y="35389"/>
                </a:lnTo>
                <a:lnTo>
                  <a:pt x="447420" y="51688"/>
                </a:lnTo>
                <a:lnTo>
                  <a:pt x="447420" y="155067"/>
                </a:lnTo>
                <a:lnTo>
                  <a:pt x="436012" y="171415"/>
                </a:lnTo>
                <a:lnTo>
                  <a:pt x="404249" y="185605"/>
                </a:lnTo>
                <a:lnTo>
                  <a:pt x="355825" y="196791"/>
                </a:lnTo>
                <a:lnTo>
                  <a:pt x="294435" y="204123"/>
                </a:lnTo>
                <a:lnTo>
                  <a:pt x="223774" y="206756"/>
                </a:lnTo>
                <a:lnTo>
                  <a:pt x="153050" y="204123"/>
                </a:lnTo>
                <a:lnTo>
                  <a:pt x="91622" y="196791"/>
                </a:lnTo>
                <a:lnTo>
                  <a:pt x="43180" y="185605"/>
                </a:lnTo>
                <a:lnTo>
                  <a:pt x="11409" y="171415"/>
                </a:lnTo>
                <a:lnTo>
                  <a:pt x="0" y="155067"/>
                </a:lnTo>
                <a:lnTo>
                  <a:pt x="0" y="51688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9029" y="2086610"/>
            <a:ext cx="447675" cy="155575"/>
          </a:xfrm>
          <a:custGeom>
            <a:avLst/>
            <a:gdLst/>
            <a:ahLst/>
            <a:cxnLst/>
            <a:rect l="l" t="t" r="r" b="b"/>
            <a:pathLst>
              <a:path w="447675" h="155575">
                <a:moveTo>
                  <a:pt x="0" y="0"/>
                </a:moveTo>
                <a:lnTo>
                  <a:pt x="0" y="103377"/>
                </a:lnTo>
                <a:lnTo>
                  <a:pt x="11396" y="119726"/>
                </a:lnTo>
                <a:lnTo>
                  <a:pt x="43135" y="133916"/>
                </a:lnTo>
                <a:lnTo>
                  <a:pt x="91540" y="145102"/>
                </a:lnTo>
                <a:lnTo>
                  <a:pt x="152936" y="152434"/>
                </a:lnTo>
                <a:lnTo>
                  <a:pt x="223647" y="155066"/>
                </a:lnTo>
                <a:lnTo>
                  <a:pt x="294357" y="152434"/>
                </a:lnTo>
                <a:lnTo>
                  <a:pt x="355753" y="145102"/>
                </a:lnTo>
                <a:lnTo>
                  <a:pt x="404158" y="133916"/>
                </a:lnTo>
                <a:lnTo>
                  <a:pt x="435897" y="119726"/>
                </a:lnTo>
                <a:lnTo>
                  <a:pt x="447294" y="103377"/>
                </a:lnTo>
                <a:lnTo>
                  <a:pt x="447294" y="51688"/>
                </a:lnTo>
                <a:lnTo>
                  <a:pt x="223647" y="51688"/>
                </a:lnTo>
                <a:lnTo>
                  <a:pt x="152936" y="49056"/>
                </a:lnTo>
                <a:lnTo>
                  <a:pt x="91540" y="41724"/>
                </a:lnTo>
                <a:lnTo>
                  <a:pt x="43135" y="30538"/>
                </a:lnTo>
                <a:lnTo>
                  <a:pt x="11396" y="16348"/>
                </a:lnTo>
                <a:lnTo>
                  <a:pt x="0" y="0"/>
                </a:lnTo>
                <a:close/>
              </a:path>
              <a:path w="447675" h="155575">
                <a:moveTo>
                  <a:pt x="447294" y="0"/>
                </a:moveTo>
                <a:lnTo>
                  <a:pt x="404158" y="30538"/>
                </a:lnTo>
                <a:lnTo>
                  <a:pt x="355753" y="41724"/>
                </a:lnTo>
                <a:lnTo>
                  <a:pt x="294357" y="49056"/>
                </a:lnTo>
                <a:lnTo>
                  <a:pt x="223647" y="51688"/>
                </a:lnTo>
                <a:lnTo>
                  <a:pt x="447294" y="51688"/>
                </a:lnTo>
                <a:lnTo>
                  <a:pt x="447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9029" y="2034920"/>
            <a:ext cx="447675" cy="103505"/>
          </a:xfrm>
          <a:custGeom>
            <a:avLst/>
            <a:gdLst/>
            <a:ahLst/>
            <a:cxnLst/>
            <a:rect l="l" t="t" r="r" b="b"/>
            <a:pathLst>
              <a:path w="447675" h="103505">
                <a:moveTo>
                  <a:pt x="223647" y="0"/>
                </a:moveTo>
                <a:lnTo>
                  <a:pt x="152936" y="2644"/>
                </a:lnTo>
                <a:lnTo>
                  <a:pt x="91540" y="10001"/>
                </a:lnTo>
                <a:lnTo>
                  <a:pt x="43135" y="21204"/>
                </a:lnTo>
                <a:lnTo>
                  <a:pt x="0" y="51688"/>
                </a:lnTo>
                <a:lnTo>
                  <a:pt x="11396" y="68037"/>
                </a:lnTo>
                <a:lnTo>
                  <a:pt x="43135" y="82227"/>
                </a:lnTo>
                <a:lnTo>
                  <a:pt x="91540" y="93413"/>
                </a:lnTo>
                <a:lnTo>
                  <a:pt x="152936" y="100745"/>
                </a:lnTo>
                <a:lnTo>
                  <a:pt x="223647" y="103377"/>
                </a:lnTo>
                <a:lnTo>
                  <a:pt x="294357" y="100745"/>
                </a:lnTo>
                <a:lnTo>
                  <a:pt x="355753" y="93413"/>
                </a:lnTo>
                <a:lnTo>
                  <a:pt x="404158" y="82227"/>
                </a:lnTo>
                <a:lnTo>
                  <a:pt x="435897" y="68037"/>
                </a:lnTo>
                <a:lnTo>
                  <a:pt x="447294" y="51688"/>
                </a:lnTo>
                <a:lnTo>
                  <a:pt x="435897" y="35389"/>
                </a:lnTo>
                <a:lnTo>
                  <a:pt x="404158" y="21204"/>
                </a:lnTo>
                <a:lnTo>
                  <a:pt x="355753" y="10001"/>
                </a:lnTo>
                <a:lnTo>
                  <a:pt x="294357" y="2644"/>
                </a:lnTo>
                <a:lnTo>
                  <a:pt x="223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9029" y="2034920"/>
            <a:ext cx="447675" cy="207010"/>
          </a:xfrm>
          <a:custGeom>
            <a:avLst/>
            <a:gdLst/>
            <a:ahLst/>
            <a:cxnLst/>
            <a:rect l="l" t="t" r="r" b="b"/>
            <a:pathLst>
              <a:path w="447675" h="207010">
                <a:moveTo>
                  <a:pt x="447294" y="51688"/>
                </a:moveTo>
                <a:lnTo>
                  <a:pt x="404158" y="82227"/>
                </a:lnTo>
                <a:lnTo>
                  <a:pt x="355753" y="93413"/>
                </a:lnTo>
                <a:lnTo>
                  <a:pt x="294357" y="100745"/>
                </a:lnTo>
                <a:lnTo>
                  <a:pt x="223647" y="103377"/>
                </a:lnTo>
                <a:lnTo>
                  <a:pt x="152936" y="100745"/>
                </a:lnTo>
                <a:lnTo>
                  <a:pt x="91540" y="93413"/>
                </a:lnTo>
                <a:lnTo>
                  <a:pt x="43135" y="82227"/>
                </a:lnTo>
                <a:lnTo>
                  <a:pt x="11396" y="68037"/>
                </a:lnTo>
                <a:lnTo>
                  <a:pt x="0" y="51688"/>
                </a:lnTo>
                <a:lnTo>
                  <a:pt x="11396" y="35389"/>
                </a:lnTo>
                <a:lnTo>
                  <a:pt x="43135" y="21204"/>
                </a:lnTo>
                <a:lnTo>
                  <a:pt x="91540" y="10001"/>
                </a:lnTo>
                <a:lnTo>
                  <a:pt x="152936" y="2644"/>
                </a:lnTo>
                <a:lnTo>
                  <a:pt x="223647" y="0"/>
                </a:lnTo>
                <a:lnTo>
                  <a:pt x="294357" y="2644"/>
                </a:lnTo>
                <a:lnTo>
                  <a:pt x="355753" y="10001"/>
                </a:lnTo>
                <a:lnTo>
                  <a:pt x="404158" y="21204"/>
                </a:lnTo>
                <a:lnTo>
                  <a:pt x="435897" y="35389"/>
                </a:lnTo>
                <a:lnTo>
                  <a:pt x="447294" y="51688"/>
                </a:lnTo>
                <a:lnTo>
                  <a:pt x="447294" y="155066"/>
                </a:lnTo>
                <a:lnTo>
                  <a:pt x="435897" y="171415"/>
                </a:lnTo>
                <a:lnTo>
                  <a:pt x="404158" y="185605"/>
                </a:lnTo>
                <a:lnTo>
                  <a:pt x="355753" y="196791"/>
                </a:lnTo>
                <a:lnTo>
                  <a:pt x="294357" y="204123"/>
                </a:lnTo>
                <a:lnTo>
                  <a:pt x="223647" y="206755"/>
                </a:lnTo>
                <a:lnTo>
                  <a:pt x="152936" y="204123"/>
                </a:lnTo>
                <a:lnTo>
                  <a:pt x="91540" y="196791"/>
                </a:lnTo>
                <a:lnTo>
                  <a:pt x="43135" y="185605"/>
                </a:lnTo>
                <a:lnTo>
                  <a:pt x="11396" y="171415"/>
                </a:lnTo>
                <a:lnTo>
                  <a:pt x="0" y="155066"/>
                </a:lnTo>
                <a:lnTo>
                  <a:pt x="0" y="51688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29584" y="2546604"/>
            <a:ext cx="1933956" cy="2900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9735" y="4775263"/>
            <a:ext cx="663892" cy="663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9870" y="1311402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37307" y="2087321"/>
            <a:ext cx="755700" cy="75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6909" y="4869154"/>
            <a:ext cx="831278" cy="831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65190" y="3408362"/>
            <a:ext cx="831278" cy="831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3186" y="2483357"/>
            <a:ext cx="524510" cy="356235"/>
          </a:xfrm>
          <a:custGeom>
            <a:avLst/>
            <a:gdLst/>
            <a:ahLst/>
            <a:cxnLst/>
            <a:rect l="l" t="t" r="r" b="b"/>
            <a:pathLst>
              <a:path w="524510" h="356235">
                <a:moveTo>
                  <a:pt x="524383" y="0"/>
                </a:moveTo>
                <a:lnTo>
                  <a:pt x="0" y="356234"/>
                </a:lnTo>
              </a:path>
            </a:pathLst>
          </a:custGeom>
          <a:ln w="2857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24D560-FCED-499B-ADF8-233F2124B5D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81020"/>
            <a:ext cx="9144000" cy="3051175"/>
          </a:xfrm>
          <a:custGeom>
            <a:avLst/>
            <a:gdLst/>
            <a:ahLst/>
            <a:cxnLst/>
            <a:rect l="l" t="t" r="r" b="b"/>
            <a:pathLst>
              <a:path w="9144000" h="3051175">
                <a:moveTo>
                  <a:pt x="0" y="3050666"/>
                </a:moveTo>
                <a:lnTo>
                  <a:pt x="9144000" y="3050666"/>
                </a:lnTo>
                <a:lnTo>
                  <a:pt x="9144000" y="0"/>
                </a:lnTo>
                <a:lnTo>
                  <a:pt x="0" y="0"/>
                </a:lnTo>
                <a:lnTo>
                  <a:pt x="0" y="3050666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1584" y="2874264"/>
            <a:ext cx="656843" cy="281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0700" y="2967227"/>
            <a:ext cx="524510" cy="2679700"/>
          </a:xfrm>
          <a:custGeom>
            <a:avLst/>
            <a:gdLst/>
            <a:ahLst/>
            <a:cxnLst/>
            <a:rect l="l" t="t" r="r" b="b"/>
            <a:pathLst>
              <a:path w="524510" h="2679700">
                <a:moveTo>
                  <a:pt x="262127" y="0"/>
                </a:moveTo>
                <a:lnTo>
                  <a:pt x="0" y="0"/>
                </a:lnTo>
                <a:lnTo>
                  <a:pt x="0" y="2679230"/>
                </a:lnTo>
                <a:lnTo>
                  <a:pt x="262127" y="2679230"/>
                </a:lnTo>
                <a:lnTo>
                  <a:pt x="524128" y="1339596"/>
                </a:lnTo>
                <a:lnTo>
                  <a:pt x="26212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0700" y="2967227"/>
            <a:ext cx="524510" cy="2679700"/>
          </a:xfrm>
          <a:custGeom>
            <a:avLst/>
            <a:gdLst/>
            <a:ahLst/>
            <a:cxnLst/>
            <a:rect l="l" t="t" r="r" b="b"/>
            <a:pathLst>
              <a:path w="524510" h="2679700">
                <a:moveTo>
                  <a:pt x="0" y="0"/>
                </a:moveTo>
                <a:lnTo>
                  <a:pt x="262127" y="0"/>
                </a:lnTo>
                <a:lnTo>
                  <a:pt x="524128" y="1339596"/>
                </a:lnTo>
                <a:lnTo>
                  <a:pt x="262127" y="2679230"/>
                </a:lnTo>
                <a:lnTo>
                  <a:pt x="0" y="267923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5949276"/>
            <a:ext cx="680618" cy="676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66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Il mercato dell’orologeria di lusso</a:t>
            </a:r>
            <a:r>
              <a:rPr sz="2800" spc="125" dirty="0"/>
              <a:t> </a:t>
            </a:r>
            <a:r>
              <a:rPr sz="2800" spc="-5" dirty="0"/>
              <a:t>1/2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402437" y="1022096"/>
            <a:ext cx="82486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70" dirty="0">
                <a:latin typeface="Arial"/>
                <a:cs typeface="Arial"/>
              </a:rPr>
              <a:t>comunicato </a:t>
            </a:r>
            <a:r>
              <a:rPr sz="1800" spc="-85" dirty="0">
                <a:latin typeface="Arial"/>
                <a:cs typeface="Arial"/>
              </a:rPr>
              <a:t>stampa,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Féderation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l’Industrie </a:t>
            </a:r>
            <a:r>
              <a:rPr sz="1800" spc="-75" dirty="0">
                <a:latin typeface="Arial"/>
                <a:cs typeface="Arial"/>
              </a:rPr>
              <a:t>Horlogère </a:t>
            </a:r>
            <a:r>
              <a:rPr sz="1800" spc="-160" dirty="0">
                <a:latin typeface="Arial"/>
                <a:cs typeface="Arial"/>
              </a:rPr>
              <a:t>Suisse </a:t>
            </a:r>
            <a:r>
              <a:rPr sz="1800" spc="-229" dirty="0">
                <a:latin typeface="Arial"/>
                <a:cs typeface="Arial"/>
              </a:rPr>
              <a:t>FH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5" dirty="0">
                <a:latin typeface="Arial"/>
                <a:cs typeface="Arial"/>
              </a:rPr>
              <a:t>annunciato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90" dirty="0">
                <a:latin typeface="Arial"/>
                <a:cs typeface="Arial"/>
              </a:rPr>
              <a:t>semestre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mercato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05" dirty="0">
                <a:latin typeface="Arial"/>
                <a:cs typeface="Arial"/>
              </a:rPr>
              <a:t>lusso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2018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10" dirty="0">
                <a:latin typeface="Arial"/>
                <a:cs typeface="Arial"/>
              </a:rPr>
              <a:t>fatto </a:t>
            </a:r>
            <a:r>
              <a:rPr sz="1800" spc="-110" dirty="0">
                <a:latin typeface="Arial"/>
                <a:cs typeface="Arial"/>
              </a:rPr>
              <a:t>segnare </a:t>
            </a:r>
            <a:r>
              <a:rPr sz="1800" spc="-45" dirty="0">
                <a:latin typeface="Arial"/>
                <a:cs typeface="Arial"/>
              </a:rPr>
              <a:t>numeri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35" dirty="0">
                <a:latin typeface="Arial"/>
                <a:cs typeface="Arial"/>
              </a:rPr>
              <a:t>netta  </a:t>
            </a:r>
            <a:r>
              <a:rPr sz="1800" spc="-85" dirty="0">
                <a:latin typeface="Arial"/>
                <a:cs typeface="Arial"/>
              </a:rPr>
              <a:t>crescita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120" dirty="0">
                <a:latin typeface="Arial"/>
                <a:cs typeface="Arial"/>
              </a:rPr>
              <a:t>stesso </a:t>
            </a:r>
            <a:r>
              <a:rPr sz="1800" spc="-45" dirty="0">
                <a:latin typeface="Arial"/>
                <a:cs typeface="Arial"/>
              </a:rPr>
              <a:t>periodo dello </a:t>
            </a:r>
            <a:r>
              <a:rPr sz="1800" spc="-114" dirty="0">
                <a:latin typeface="Arial"/>
                <a:cs typeface="Arial"/>
              </a:rPr>
              <a:t>scorso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75" dirty="0">
                <a:latin typeface="Arial"/>
                <a:cs typeface="Arial"/>
              </a:rPr>
              <a:t>situazione </a:t>
            </a:r>
            <a:r>
              <a:rPr sz="1800" spc="-130" dirty="0">
                <a:latin typeface="Arial"/>
                <a:cs typeface="Arial"/>
              </a:rPr>
              <a:t>così </a:t>
            </a:r>
            <a:r>
              <a:rPr sz="1800" spc="-75" dirty="0">
                <a:latin typeface="Arial"/>
                <a:cs typeface="Arial"/>
              </a:rPr>
              <a:t>incoraggiante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05" dirty="0">
                <a:latin typeface="Arial"/>
                <a:cs typeface="Arial"/>
              </a:rPr>
              <a:t>vedeva </a:t>
            </a:r>
            <a:r>
              <a:rPr sz="1800" spc="-65" dirty="0">
                <a:latin typeface="Arial"/>
                <a:cs typeface="Arial"/>
              </a:rPr>
              <a:t>dal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43BC6C"/>
                </a:solidFill>
                <a:latin typeface="Trebuchet MS"/>
                <a:cs typeface="Trebuchet MS"/>
              </a:rPr>
              <a:t>2012</a:t>
            </a:r>
            <a:r>
              <a:rPr sz="1800" spc="-13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652145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70" dirty="0">
                <a:latin typeface="Arial"/>
                <a:cs typeface="Arial"/>
              </a:rPr>
              <a:t>rappresenta,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mondo dell’orologeria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00" dirty="0">
                <a:latin typeface="Arial"/>
                <a:cs typeface="Arial"/>
              </a:rPr>
              <a:t>lusso,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30" dirty="0">
                <a:latin typeface="Arial"/>
                <a:cs typeface="Arial"/>
              </a:rPr>
              <a:t>migliori </a:t>
            </a:r>
            <a:r>
              <a:rPr sz="1800" spc="-70" dirty="0">
                <a:latin typeface="Arial"/>
                <a:cs typeface="Arial"/>
              </a:rPr>
              <a:t>marchi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25" dirty="0">
                <a:latin typeface="Arial"/>
                <a:cs typeface="Arial"/>
              </a:rPr>
              <a:t>riferimento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settore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stesso.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215" y="2844139"/>
            <a:ext cx="4189603" cy="2928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55819" y="3677539"/>
            <a:ext cx="3128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Ecco l’andamento </a:t>
            </a:r>
            <a:r>
              <a:rPr sz="1600" spc="-5" dirty="0">
                <a:latin typeface="Verdana"/>
                <a:cs typeface="Verdana"/>
              </a:rPr>
              <a:t>nazionale  </a:t>
            </a:r>
            <a:r>
              <a:rPr sz="1600" spc="-10" dirty="0">
                <a:latin typeface="Verdana"/>
                <a:cs typeface="Verdana"/>
              </a:rPr>
              <a:t>degli </a:t>
            </a:r>
            <a:r>
              <a:rPr sz="1600" spc="-5" dirty="0">
                <a:latin typeface="Verdana"/>
                <a:cs typeface="Verdana"/>
              </a:rPr>
              <a:t>acquisti </a:t>
            </a:r>
            <a:r>
              <a:rPr sz="1600" spc="-10" dirty="0">
                <a:latin typeface="Verdana"/>
                <a:cs typeface="Verdana"/>
              </a:rPr>
              <a:t>in base </a:t>
            </a:r>
            <a:r>
              <a:rPr sz="1600" spc="-5" dirty="0">
                <a:latin typeface="Verdana"/>
                <a:cs typeface="Verdana"/>
              </a:rPr>
              <a:t>alle  esportazioni di orologi </a:t>
            </a:r>
            <a:r>
              <a:rPr sz="1600" spc="-10" dirty="0">
                <a:latin typeface="Verdana"/>
                <a:cs typeface="Verdana"/>
              </a:rPr>
              <a:t>dalla  Svizzera </a:t>
            </a:r>
            <a:r>
              <a:rPr sz="1600" spc="-5" dirty="0">
                <a:latin typeface="Verdana"/>
                <a:cs typeface="Verdana"/>
              </a:rPr>
              <a:t>nei </a:t>
            </a:r>
            <a:r>
              <a:rPr sz="1600" spc="-10" dirty="0">
                <a:latin typeface="Verdana"/>
                <a:cs typeface="Verdana"/>
              </a:rPr>
              <a:t>primi sei mesi del  </a:t>
            </a:r>
            <a:r>
              <a:rPr sz="1600" b="1" dirty="0">
                <a:solidFill>
                  <a:srgbClr val="008000"/>
                </a:solidFill>
                <a:latin typeface="Verdana"/>
                <a:cs typeface="Verdana"/>
              </a:rPr>
              <a:t>2018</a:t>
            </a:r>
            <a:r>
              <a:rPr sz="160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2437" y="5864453"/>
            <a:ext cx="7915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Verdana"/>
                <a:cs typeface="Verdana"/>
              </a:rPr>
              <a:t>Fonte</a:t>
            </a:r>
            <a:r>
              <a:rPr sz="1100" spc="-5" dirty="0">
                <a:latin typeface="Verdana"/>
                <a:cs typeface="Verdana"/>
              </a:rPr>
              <a:t>:https:/</a:t>
            </a:r>
            <a:r>
              <a:rPr sz="1100" spc="-5" dirty="0">
                <a:latin typeface="Verdana"/>
                <a:cs typeface="Verdana"/>
                <a:hlinkClick r:id="rId6"/>
              </a:rPr>
              <a:t>/www.opi</a:t>
            </a:r>
            <a:r>
              <a:rPr sz="1100" spc="-5" dirty="0">
                <a:latin typeface="Verdana"/>
                <a:cs typeface="Verdana"/>
              </a:rPr>
              <a:t>.</a:t>
            </a:r>
            <a:r>
              <a:rPr sz="1100" spc="-5" dirty="0">
                <a:latin typeface="Verdana"/>
                <a:cs typeface="Verdana"/>
                <a:hlinkClick r:id="rId6"/>
              </a:rPr>
              <a:t>ch/info/exportations-horlogeres-suisses-plus-forte-croissance-semestrielle-depuis-2012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546" y="4365116"/>
            <a:ext cx="3888740" cy="216535"/>
          </a:xfrm>
          <a:custGeom>
            <a:avLst/>
            <a:gdLst/>
            <a:ahLst/>
            <a:cxnLst/>
            <a:rect l="l" t="t" r="r" b="b"/>
            <a:pathLst>
              <a:path w="3888740" h="216535">
                <a:moveTo>
                  <a:pt x="0" y="216026"/>
                </a:moveTo>
                <a:lnTo>
                  <a:pt x="3888486" y="216026"/>
                </a:lnTo>
                <a:lnTo>
                  <a:pt x="3888486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CA90DD-0FBE-4873-AE67-69BF59F1E31E}"/>
              </a:ext>
            </a:extLst>
          </p:cNvPr>
          <p:cNvSpPr/>
          <p:nvPr/>
        </p:nvSpPr>
        <p:spPr>
          <a:xfrm>
            <a:off x="838207" y="6142952"/>
            <a:ext cx="838193" cy="410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663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Il mercato dell’orologeria di lusso</a:t>
            </a:r>
            <a:r>
              <a:rPr sz="2800" spc="125" dirty="0"/>
              <a:t> </a:t>
            </a:r>
            <a:r>
              <a:rPr sz="2800" spc="-5" dirty="0"/>
              <a:t>2/2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8267" y="1093978"/>
            <a:ext cx="84264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Secondo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25" dirty="0">
                <a:latin typeface="Arial"/>
                <a:cs typeface="Arial"/>
              </a:rPr>
              <a:t>dati </a:t>
            </a:r>
            <a:r>
              <a:rPr sz="1800" spc="-45" dirty="0">
                <a:latin typeface="Arial"/>
                <a:cs typeface="Arial"/>
              </a:rPr>
              <a:t>elaborati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5" dirty="0">
                <a:latin typeface="Arial"/>
                <a:cs typeface="Arial"/>
              </a:rPr>
              <a:t>Vontobel </a:t>
            </a:r>
            <a:r>
              <a:rPr sz="1800" spc="-75" dirty="0">
                <a:latin typeface="Arial"/>
                <a:cs typeface="Arial"/>
              </a:rPr>
              <a:t>Equity </a:t>
            </a:r>
            <a:r>
              <a:rPr sz="1800" spc="-140" dirty="0">
                <a:latin typeface="Arial"/>
                <a:cs typeface="Arial"/>
              </a:rPr>
              <a:t>Research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45" dirty="0">
                <a:latin typeface="Arial"/>
                <a:cs typeface="Arial"/>
              </a:rPr>
              <a:t>ripresi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speciale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135" dirty="0">
                <a:latin typeface="Arial"/>
                <a:cs typeface="Arial"/>
              </a:rPr>
              <a:t>Sole  </a:t>
            </a:r>
            <a:r>
              <a:rPr sz="1800" spc="-95" dirty="0">
                <a:latin typeface="Arial"/>
                <a:cs typeface="Arial"/>
              </a:rPr>
              <a:t>24Ore, </a:t>
            </a:r>
            <a:r>
              <a:rPr sz="1800" spc="-55" dirty="0">
                <a:latin typeface="Arial"/>
                <a:cs typeface="Arial"/>
              </a:rPr>
              <a:t>nel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2017</a:t>
            </a:r>
            <a:r>
              <a:rPr sz="1800" b="1" spc="-13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maison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Ginevra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avrebbe </a:t>
            </a:r>
            <a:r>
              <a:rPr sz="1800" spc="-50" dirty="0">
                <a:latin typeface="Arial"/>
                <a:cs typeface="Arial"/>
              </a:rPr>
              <a:t>registrato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fatturato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5 </a:t>
            </a:r>
            <a:r>
              <a:rPr sz="1800" spc="-30" dirty="0">
                <a:latin typeface="Arial"/>
                <a:cs typeface="Arial"/>
              </a:rPr>
              <a:t>miliardi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franchi  </a:t>
            </a:r>
            <a:r>
              <a:rPr sz="1800" spc="-75" dirty="0">
                <a:latin typeface="Arial"/>
                <a:cs typeface="Arial"/>
              </a:rPr>
              <a:t>(4,4 </a:t>
            </a:r>
            <a:r>
              <a:rPr sz="1800" spc="-30" dirty="0">
                <a:latin typeface="Arial"/>
                <a:cs typeface="Arial"/>
              </a:rPr>
              <a:t>miliardi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euro), </a:t>
            </a:r>
            <a:r>
              <a:rPr sz="1800" spc="-75" dirty="0">
                <a:latin typeface="Arial"/>
                <a:cs typeface="Arial"/>
              </a:rPr>
              <a:t>allungando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130" dirty="0">
                <a:latin typeface="Arial"/>
                <a:cs typeface="Arial"/>
              </a:rPr>
              <a:t>passo su Omega,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30" dirty="0">
                <a:latin typeface="Arial"/>
                <a:cs typeface="Arial"/>
              </a:rPr>
              <a:t>in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classifica.</a:t>
            </a:r>
            <a:endParaRPr sz="1800">
              <a:latin typeface="Arial"/>
              <a:cs typeface="Arial"/>
            </a:endParaRPr>
          </a:p>
          <a:p>
            <a:pPr marL="12700" marR="116839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controllata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0" dirty="0">
                <a:latin typeface="Arial"/>
                <a:cs typeface="Arial"/>
              </a:rPr>
              <a:t>gruppo </a:t>
            </a:r>
            <a:r>
              <a:rPr sz="1800" spc="-120" dirty="0">
                <a:latin typeface="Arial"/>
                <a:cs typeface="Arial"/>
              </a:rPr>
              <a:t>Swatch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90" dirty="0">
                <a:latin typeface="Arial"/>
                <a:cs typeface="Arial"/>
              </a:rPr>
              <a:t>chiuso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90" dirty="0">
                <a:latin typeface="Arial"/>
                <a:cs typeface="Arial"/>
              </a:rPr>
              <a:t>12 mesi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giro </a:t>
            </a:r>
            <a:r>
              <a:rPr sz="1800" spc="-45" dirty="0">
                <a:latin typeface="Arial"/>
                <a:cs typeface="Arial"/>
              </a:rPr>
              <a:t>d’affari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2,08 </a:t>
            </a:r>
            <a:r>
              <a:rPr sz="1800" spc="-30" dirty="0">
                <a:latin typeface="Arial"/>
                <a:cs typeface="Arial"/>
              </a:rPr>
              <a:t>miliardi di  </a:t>
            </a:r>
            <a:r>
              <a:rPr sz="1800" spc="-50" dirty="0">
                <a:latin typeface="Arial"/>
                <a:cs typeface="Arial"/>
              </a:rPr>
              <a:t>franchi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760345"/>
            <a:ext cx="767143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Verdana"/>
                <a:cs typeface="Verdana"/>
              </a:rPr>
              <a:t>Fonte:</a:t>
            </a:r>
            <a:r>
              <a:rPr sz="1100" b="1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https://</a:t>
            </a:r>
            <a:r>
              <a:rPr sz="1100" spc="-5" dirty="0">
                <a:latin typeface="Verdana"/>
                <a:cs typeface="Verdana"/>
                <a:hlinkClick r:id="rId2"/>
              </a:rPr>
              <a:t>www.pambianconews.com/2018/11/21/orologeria-rolex-e-il-primo-brand-al-mondo-248241/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541" y="3020377"/>
            <a:ext cx="6552692" cy="3186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39330" y="4664709"/>
            <a:ext cx="153225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105" algn="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Fonte</a:t>
            </a:r>
            <a:r>
              <a:rPr sz="1100" dirty="0">
                <a:latin typeface="Verdana"/>
                <a:cs typeface="Verdana"/>
              </a:rPr>
              <a:t>: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Vontobel  Bank </a:t>
            </a:r>
            <a:r>
              <a:rPr sz="1100" spc="-5" dirty="0">
                <a:latin typeface="Verdana"/>
                <a:cs typeface="Verdana"/>
              </a:rPr>
              <a:t>*I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dati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delle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diverse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maison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fanno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riferimento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alle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sole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vendite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orologi,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escludendo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dunque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  </a:t>
            </a:r>
            <a:r>
              <a:rPr sz="1100" spc="-5" dirty="0">
                <a:latin typeface="Verdana"/>
                <a:cs typeface="Verdana"/>
              </a:rPr>
              <a:t>ricavi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generati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dalle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collezioni di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gioielli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70B91E-D7BD-4A70-830E-8129C9351E6B}"/>
              </a:ext>
            </a:extLst>
          </p:cNvPr>
          <p:cNvSpPr/>
          <p:nvPr/>
        </p:nvSpPr>
        <p:spPr>
          <a:xfrm>
            <a:off x="838207" y="6206678"/>
            <a:ext cx="838193" cy="34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6314"/>
            <a:ext cx="801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Il </a:t>
            </a:r>
            <a:r>
              <a:rPr sz="2400" spc="-5" dirty="0"/>
              <a:t>mercato </a:t>
            </a:r>
            <a:r>
              <a:rPr sz="2400" spc="-10" dirty="0"/>
              <a:t>dell’orologeria </a:t>
            </a:r>
            <a:r>
              <a:rPr sz="2400" spc="-5" dirty="0"/>
              <a:t>di </a:t>
            </a:r>
            <a:r>
              <a:rPr sz="2400" dirty="0"/>
              <a:t>lusso in </a:t>
            </a:r>
            <a:r>
              <a:rPr sz="2400" spc="-5" dirty="0"/>
              <a:t>Italia</a:t>
            </a:r>
            <a:r>
              <a:rPr sz="2400" spc="80" dirty="0"/>
              <a:t> </a:t>
            </a:r>
            <a:r>
              <a:rPr sz="2400" dirty="0"/>
              <a:t>1/3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173473" y="4941163"/>
            <a:ext cx="2804159" cy="1203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9175" y="4936401"/>
            <a:ext cx="3971925" cy="1213485"/>
          </a:xfrm>
          <a:custGeom>
            <a:avLst/>
            <a:gdLst/>
            <a:ahLst/>
            <a:cxnLst/>
            <a:rect l="l" t="t" r="r" b="b"/>
            <a:pathLst>
              <a:path w="3971925" h="1213485">
                <a:moveTo>
                  <a:pt x="0" y="1213485"/>
                </a:moveTo>
                <a:lnTo>
                  <a:pt x="3971925" y="1213485"/>
                </a:lnTo>
                <a:lnTo>
                  <a:pt x="3971925" y="0"/>
                </a:lnTo>
                <a:lnTo>
                  <a:pt x="0" y="0"/>
                </a:lnTo>
                <a:lnTo>
                  <a:pt x="0" y="12134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124711"/>
            <a:ext cx="2874136" cy="3799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9230" y="1070864"/>
            <a:ext cx="537273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Secondo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15" dirty="0">
                <a:latin typeface="Arial"/>
                <a:cs typeface="Arial"/>
              </a:rPr>
              <a:t>riportato </a:t>
            </a:r>
            <a:r>
              <a:rPr sz="1800" spc="-45" dirty="0">
                <a:latin typeface="Arial"/>
                <a:cs typeface="Arial"/>
              </a:rPr>
              <a:t>dall’articolo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135" dirty="0">
                <a:latin typeface="Arial"/>
                <a:cs typeface="Arial"/>
              </a:rPr>
              <a:t>Sole </a:t>
            </a:r>
            <a:r>
              <a:rPr sz="1800" spc="-90" dirty="0">
                <a:latin typeface="Arial"/>
                <a:cs typeface="Arial"/>
              </a:rPr>
              <a:t>24 </a:t>
            </a:r>
            <a:r>
              <a:rPr sz="1800" spc="-110" dirty="0">
                <a:latin typeface="Arial"/>
                <a:cs typeface="Arial"/>
              </a:rPr>
              <a:t>Ore  </a:t>
            </a:r>
            <a:r>
              <a:rPr sz="1800" spc="-40" dirty="0">
                <a:latin typeface="Arial"/>
                <a:cs typeface="Arial"/>
              </a:rPr>
              <a:t>dall’inizio </a:t>
            </a:r>
            <a:r>
              <a:rPr sz="1800" spc="-60" dirty="0">
                <a:latin typeface="Arial"/>
                <a:cs typeface="Arial"/>
              </a:rPr>
              <a:t>dell’anno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settembre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contrazione </a:t>
            </a:r>
            <a:r>
              <a:rPr sz="1800" spc="-55" dirty="0">
                <a:latin typeface="Arial"/>
                <a:cs typeface="Arial"/>
              </a:rPr>
              <a:t>delle  </a:t>
            </a:r>
            <a:r>
              <a:rPr sz="1800" spc="-50" dirty="0">
                <a:latin typeface="Arial"/>
                <a:cs typeface="Arial"/>
              </a:rPr>
              <a:t>vendite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b="1" spc="-110" dirty="0">
                <a:latin typeface="Trebuchet MS"/>
                <a:cs typeface="Trebuchet MS"/>
              </a:rPr>
              <a:t>13,3%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70" dirty="0">
                <a:latin typeface="Arial"/>
                <a:cs typeface="Arial"/>
              </a:rPr>
              <a:t>valore </a:t>
            </a:r>
            <a:r>
              <a:rPr sz="1800" spc="-105" dirty="0">
                <a:latin typeface="Arial"/>
                <a:cs typeface="Arial"/>
              </a:rPr>
              <a:t>passato </a:t>
            </a:r>
            <a:r>
              <a:rPr sz="1800" spc="-70" dirty="0">
                <a:latin typeface="Arial"/>
                <a:cs typeface="Arial"/>
              </a:rPr>
              <a:t>dagli  </a:t>
            </a:r>
            <a:r>
              <a:rPr sz="1800" spc="-85" dirty="0">
                <a:latin typeface="Arial"/>
                <a:cs typeface="Arial"/>
              </a:rPr>
              <a:t>874,2 </a:t>
            </a:r>
            <a:r>
              <a:rPr sz="1800" spc="-25" dirty="0">
                <a:latin typeface="Arial"/>
                <a:cs typeface="Arial"/>
              </a:rPr>
              <a:t>milioni di </a:t>
            </a:r>
            <a:r>
              <a:rPr sz="1800" spc="-50" dirty="0">
                <a:latin typeface="Arial"/>
                <a:cs typeface="Arial"/>
              </a:rPr>
              <a:t>franchi </a:t>
            </a:r>
            <a:r>
              <a:rPr sz="1800" spc="-100" dirty="0">
                <a:latin typeface="Arial"/>
                <a:cs typeface="Arial"/>
              </a:rPr>
              <a:t>svizzeri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2017 </a:t>
            </a:r>
            <a:r>
              <a:rPr sz="1800" spc="-70" dirty="0">
                <a:latin typeface="Arial"/>
                <a:cs typeface="Arial"/>
              </a:rPr>
              <a:t>agli </a:t>
            </a:r>
            <a:r>
              <a:rPr sz="1800" spc="-25" dirty="0">
                <a:latin typeface="Arial"/>
                <a:cs typeface="Arial"/>
              </a:rPr>
              <a:t>attuali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757,9.  </a:t>
            </a: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oggi </a:t>
            </a:r>
            <a:r>
              <a:rPr sz="1800" spc="-25" dirty="0">
                <a:latin typeface="Arial"/>
                <a:cs typeface="Arial"/>
              </a:rPr>
              <a:t>l’Italia </a:t>
            </a:r>
            <a:r>
              <a:rPr sz="1800" spc="-55" dirty="0">
                <a:latin typeface="Arial"/>
                <a:cs typeface="Arial"/>
              </a:rPr>
              <a:t>rimane </a:t>
            </a:r>
            <a:r>
              <a:rPr sz="1800" spc="-95" dirty="0">
                <a:latin typeface="Arial"/>
                <a:cs typeface="Arial"/>
              </a:rPr>
              <a:t>ancora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10" dirty="0">
                <a:latin typeface="Arial"/>
                <a:cs typeface="Arial"/>
              </a:rPr>
              <a:t>top </a:t>
            </a:r>
            <a:r>
              <a:rPr sz="1800" spc="-30" dirty="0">
                <a:latin typeface="Arial"/>
                <a:cs typeface="Arial"/>
              </a:rPr>
              <a:t>ten </a:t>
            </a:r>
            <a:r>
              <a:rPr sz="1800" spc="-55" dirty="0">
                <a:latin typeface="Arial"/>
                <a:cs typeface="Arial"/>
              </a:rPr>
              <a:t>dei mercati </a:t>
            </a:r>
            <a:r>
              <a:rPr sz="1800" spc="-40" dirty="0">
                <a:latin typeface="Arial"/>
                <a:cs typeface="Arial"/>
              </a:rPr>
              <a:t>più  </a:t>
            </a:r>
            <a:r>
              <a:rPr sz="1800" spc="-15" dirty="0">
                <a:latin typeface="Arial"/>
                <a:cs typeface="Arial"/>
              </a:rPr>
              <a:t>importanti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35" dirty="0">
                <a:latin typeface="Arial"/>
                <a:cs typeface="Arial"/>
              </a:rPr>
              <a:t>l’industria </a:t>
            </a:r>
            <a:r>
              <a:rPr sz="1800" spc="-60" dirty="0">
                <a:latin typeface="Arial"/>
                <a:cs typeface="Arial"/>
              </a:rPr>
              <a:t>orologiera </a:t>
            </a:r>
            <a:r>
              <a:rPr sz="1800" spc="-65" dirty="0">
                <a:latin typeface="Arial"/>
                <a:cs typeface="Arial"/>
              </a:rPr>
              <a:t>elvetica, </a:t>
            </a:r>
            <a:r>
              <a:rPr sz="1800" spc="-105" dirty="0">
                <a:latin typeface="Arial"/>
                <a:cs typeface="Arial"/>
              </a:rPr>
              <a:t>ma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80" dirty="0">
                <a:latin typeface="Arial"/>
                <a:cs typeface="Arial"/>
              </a:rPr>
              <a:t>scivolata </a:t>
            </a:r>
            <a:r>
              <a:rPr sz="1800" spc="-70" dirty="0">
                <a:latin typeface="Arial"/>
                <a:cs typeface="Arial"/>
              </a:rPr>
              <a:t>pericolosamente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i="1" spc="-55" dirty="0">
                <a:latin typeface="Trebuchet MS"/>
                <a:cs typeface="Trebuchet MS"/>
              </a:rPr>
              <a:t>nono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posto</a:t>
            </a:r>
            <a:r>
              <a:rPr sz="1800" spc="-8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1615">
              <a:lnSpc>
                <a:spcPct val="100000"/>
              </a:lnSpc>
              <a:spcBef>
                <a:spcPts val="5"/>
              </a:spcBef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40" dirty="0">
                <a:latin typeface="Arial"/>
                <a:cs typeface="Arial"/>
              </a:rPr>
              <a:t>impattare </a:t>
            </a:r>
            <a:r>
              <a:rPr sz="1800" spc="-70" dirty="0">
                <a:latin typeface="Arial"/>
                <a:cs typeface="Arial"/>
              </a:rPr>
              <a:t>negativamente </a:t>
            </a:r>
            <a:r>
              <a:rPr sz="1800" spc="-65" dirty="0">
                <a:latin typeface="Arial"/>
                <a:cs typeface="Arial"/>
              </a:rPr>
              <a:t>sull’andamento </a:t>
            </a:r>
            <a:r>
              <a:rPr sz="1800" spc="-40" dirty="0">
                <a:latin typeface="Arial"/>
                <a:cs typeface="Arial"/>
              </a:rPr>
              <a:t>potrebbero  </a:t>
            </a:r>
            <a:r>
              <a:rPr sz="1800" spc="-110" dirty="0">
                <a:latin typeface="Arial"/>
                <a:cs typeface="Arial"/>
              </a:rPr>
              <a:t>esserci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lato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70" dirty="0">
                <a:latin typeface="Arial"/>
                <a:cs typeface="Arial"/>
              </a:rPr>
              <a:t>cambiamento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80" dirty="0">
                <a:latin typeface="Arial"/>
                <a:cs typeface="Arial"/>
              </a:rPr>
              <a:t>dinamica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degli  acquisti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45" dirty="0">
                <a:latin typeface="Arial"/>
                <a:cs typeface="Arial"/>
              </a:rPr>
              <a:t>parte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5" dirty="0">
                <a:latin typeface="Arial"/>
                <a:cs typeface="Arial"/>
              </a:rPr>
              <a:t>turisti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0" dirty="0">
                <a:latin typeface="Arial"/>
                <a:cs typeface="Arial"/>
              </a:rPr>
              <a:t>oggi </a:t>
            </a:r>
            <a:r>
              <a:rPr sz="1800" spc="-50" dirty="0">
                <a:latin typeface="Arial"/>
                <a:cs typeface="Arial"/>
              </a:rPr>
              <a:t>prediligono </a:t>
            </a:r>
            <a:r>
              <a:rPr sz="1800" spc="-30" dirty="0">
                <a:latin typeface="Arial"/>
                <a:cs typeface="Arial"/>
              </a:rPr>
              <a:t>altre  </a:t>
            </a:r>
            <a:r>
              <a:rPr sz="1800" spc="-65" dirty="0">
                <a:latin typeface="Arial"/>
                <a:cs typeface="Arial"/>
              </a:rPr>
              <a:t>destinazioni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150" dirty="0">
                <a:latin typeface="Arial"/>
                <a:cs typeface="Arial"/>
              </a:rPr>
              <a:t>Regno </a:t>
            </a:r>
            <a:r>
              <a:rPr sz="1800" spc="-45" dirty="0">
                <a:latin typeface="Arial"/>
                <a:cs typeface="Arial"/>
              </a:rPr>
              <a:t>Unito, </a:t>
            </a:r>
            <a:r>
              <a:rPr sz="1800" spc="-110" dirty="0">
                <a:latin typeface="Arial"/>
                <a:cs typeface="Arial"/>
              </a:rPr>
              <a:t>Francia e </a:t>
            </a:r>
            <a:r>
              <a:rPr sz="1800" spc="-95" dirty="0">
                <a:latin typeface="Arial"/>
                <a:cs typeface="Arial"/>
              </a:rPr>
              <a:t>Germania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50" dirty="0">
                <a:latin typeface="Arial"/>
                <a:cs typeface="Arial"/>
              </a:rPr>
              <a:t>dall’altra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70" dirty="0">
                <a:latin typeface="Arial"/>
                <a:cs typeface="Arial"/>
              </a:rPr>
              <a:t>ristagno </a:t>
            </a:r>
            <a:r>
              <a:rPr sz="1800" spc="-50" dirty="0">
                <a:latin typeface="Arial"/>
                <a:cs typeface="Arial"/>
              </a:rPr>
              <a:t>dei </a:t>
            </a:r>
            <a:r>
              <a:rPr sz="1800" spc="-85" dirty="0">
                <a:latin typeface="Arial"/>
                <a:cs typeface="Arial"/>
              </a:rPr>
              <a:t>consumi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interni.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9946" y="6021285"/>
            <a:ext cx="2808605" cy="144145"/>
          </a:xfrm>
          <a:custGeom>
            <a:avLst/>
            <a:gdLst/>
            <a:ahLst/>
            <a:cxnLst/>
            <a:rect l="l" t="t" r="r" b="b"/>
            <a:pathLst>
              <a:path w="2808604" h="144145">
                <a:moveTo>
                  <a:pt x="0" y="144017"/>
                </a:moveTo>
                <a:lnTo>
                  <a:pt x="2808351" y="144017"/>
                </a:lnTo>
                <a:lnTo>
                  <a:pt x="2808351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E197F-87EF-4799-B989-12B0F4431C10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01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Il </a:t>
            </a:r>
            <a:r>
              <a:rPr sz="2400" spc="-5" dirty="0"/>
              <a:t>mercato </a:t>
            </a:r>
            <a:r>
              <a:rPr sz="2400" spc="-10" dirty="0"/>
              <a:t>dell’orologeria </a:t>
            </a:r>
            <a:r>
              <a:rPr sz="2400" spc="-5" dirty="0"/>
              <a:t>di </a:t>
            </a:r>
            <a:r>
              <a:rPr sz="2400" dirty="0"/>
              <a:t>lusso in </a:t>
            </a:r>
            <a:r>
              <a:rPr sz="2400" spc="-5" dirty="0"/>
              <a:t>Italia</a:t>
            </a:r>
            <a:r>
              <a:rPr sz="2400" spc="80" dirty="0"/>
              <a:t> </a:t>
            </a:r>
            <a:r>
              <a:rPr sz="2400" dirty="0"/>
              <a:t>2/3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0967" y="1577847"/>
            <a:ext cx="8370570" cy="342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100" dirty="0">
                <a:latin typeface="Arial"/>
                <a:cs typeface="Arial"/>
              </a:rPr>
              <a:t>Recentemente </a:t>
            </a:r>
            <a:r>
              <a:rPr sz="2000" spc="-30" dirty="0">
                <a:latin typeface="Arial"/>
                <a:cs typeface="Arial"/>
              </a:rPr>
              <a:t>l’Istat </a:t>
            </a:r>
            <a:r>
              <a:rPr sz="2000" spc="-110" dirty="0">
                <a:latin typeface="Arial"/>
                <a:cs typeface="Arial"/>
              </a:rPr>
              <a:t>ha </a:t>
            </a:r>
            <a:r>
              <a:rPr sz="2000" spc="-45" dirty="0">
                <a:latin typeface="Arial"/>
                <a:cs typeface="Arial"/>
              </a:rPr>
              <a:t>fotografato </a:t>
            </a:r>
            <a:r>
              <a:rPr sz="2000" spc="-95" dirty="0">
                <a:latin typeface="Arial"/>
                <a:cs typeface="Arial"/>
              </a:rPr>
              <a:t>una </a:t>
            </a:r>
            <a:r>
              <a:rPr sz="2000" spc="-75" dirty="0">
                <a:latin typeface="Arial"/>
                <a:cs typeface="Arial"/>
              </a:rPr>
              <a:t>situazione </a:t>
            </a:r>
            <a:r>
              <a:rPr sz="2000" spc="-65" dirty="0">
                <a:latin typeface="Arial"/>
                <a:cs typeface="Arial"/>
              </a:rPr>
              <a:t>nella </a:t>
            </a:r>
            <a:r>
              <a:rPr sz="2000" spc="-80" dirty="0">
                <a:latin typeface="Arial"/>
                <a:cs typeface="Arial"/>
              </a:rPr>
              <a:t>quale </a:t>
            </a:r>
            <a:r>
              <a:rPr sz="2000" spc="-50" dirty="0">
                <a:latin typeface="Arial"/>
                <a:cs typeface="Arial"/>
              </a:rPr>
              <a:t>le </a:t>
            </a:r>
            <a:r>
              <a:rPr sz="2000" spc="-55" dirty="0">
                <a:latin typeface="Arial"/>
                <a:cs typeface="Arial"/>
              </a:rPr>
              <a:t>vendite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spc="-40" dirty="0">
                <a:latin typeface="Arial"/>
                <a:cs typeface="Arial"/>
              </a:rPr>
              <a:t>dettaglio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settembre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45" dirty="0">
                <a:latin typeface="Arial"/>
                <a:cs typeface="Arial"/>
              </a:rPr>
              <a:t>Italia </a:t>
            </a:r>
            <a:r>
              <a:rPr sz="2000" spc="-105" dirty="0">
                <a:latin typeface="Arial"/>
                <a:cs typeface="Arial"/>
              </a:rPr>
              <a:t>sono </a:t>
            </a:r>
            <a:r>
              <a:rPr sz="2000" spc="-30" dirty="0">
                <a:latin typeface="Arial"/>
                <a:cs typeface="Arial"/>
              </a:rPr>
              <a:t>diminuite </a:t>
            </a:r>
            <a:r>
              <a:rPr sz="2000" spc="-35" dirty="0">
                <a:latin typeface="Arial"/>
                <a:cs typeface="Arial"/>
              </a:rPr>
              <a:t>rispetto </a:t>
            </a:r>
            <a:r>
              <a:rPr sz="2000" spc="-70" dirty="0">
                <a:latin typeface="Arial"/>
                <a:cs typeface="Arial"/>
              </a:rPr>
              <a:t>al </a:t>
            </a:r>
            <a:r>
              <a:rPr sz="2000" spc="-135" dirty="0">
                <a:latin typeface="Arial"/>
                <a:cs typeface="Arial"/>
              </a:rPr>
              <a:t>mese </a:t>
            </a:r>
            <a:r>
              <a:rPr sz="2000" spc="-75" dirty="0">
                <a:latin typeface="Arial"/>
                <a:cs typeface="Arial"/>
              </a:rPr>
              <a:t>precedente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dello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-110" dirty="0">
                <a:latin typeface="Trebuchet MS"/>
                <a:cs typeface="Trebuchet MS"/>
              </a:rPr>
              <a:t>0,8%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75" dirty="0">
                <a:latin typeface="Arial"/>
                <a:cs typeface="Arial"/>
              </a:rPr>
              <a:t>valore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45" dirty="0">
                <a:latin typeface="Arial"/>
                <a:cs typeface="Arial"/>
              </a:rPr>
              <a:t>dello </a:t>
            </a:r>
            <a:r>
              <a:rPr sz="2000" b="1" spc="-110" dirty="0">
                <a:latin typeface="Trebuchet MS"/>
                <a:cs typeface="Trebuchet MS"/>
              </a:rPr>
              <a:t>0,7%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volumi.</a:t>
            </a:r>
            <a:endParaRPr sz="2000">
              <a:latin typeface="Arial"/>
              <a:cs typeface="Arial"/>
            </a:endParaRPr>
          </a:p>
          <a:p>
            <a:pPr marR="89535">
              <a:lnSpc>
                <a:spcPct val="100000"/>
              </a:lnSpc>
              <a:spcBef>
                <a:spcPts val="480"/>
              </a:spcBef>
            </a:pPr>
            <a:r>
              <a:rPr sz="2000" spc="-110" dirty="0">
                <a:latin typeface="Arial"/>
                <a:cs typeface="Arial"/>
              </a:rPr>
              <a:t>Un </a:t>
            </a:r>
            <a:r>
              <a:rPr sz="2000" spc="-55" dirty="0">
                <a:latin typeface="Arial"/>
                <a:cs typeface="Arial"/>
              </a:rPr>
              <a:t>dato </a:t>
            </a:r>
            <a:r>
              <a:rPr sz="2000" spc="-80" dirty="0">
                <a:latin typeface="Arial"/>
                <a:cs typeface="Arial"/>
              </a:rPr>
              <a:t>questo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170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riferito </a:t>
            </a:r>
            <a:r>
              <a:rPr sz="2000" spc="-70" dirty="0">
                <a:latin typeface="Arial"/>
                <a:cs typeface="Arial"/>
              </a:rPr>
              <a:t>all’anno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05" dirty="0">
                <a:latin typeface="Arial"/>
                <a:cs typeface="Arial"/>
              </a:rPr>
              <a:t>corso vede </a:t>
            </a:r>
            <a:r>
              <a:rPr sz="2000" spc="-80" dirty="0">
                <a:latin typeface="Arial"/>
                <a:cs typeface="Arial"/>
              </a:rPr>
              <a:t>salire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75" dirty="0">
                <a:latin typeface="Arial"/>
                <a:cs typeface="Arial"/>
              </a:rPr>
              <a:t>contrazione </a:t>
            </a:r>
            <a:r>
              <a:rPr sz="2000" spc="-70" dirty="0">
                <a:latin typeface="Arial"/>
                <a:cs typeface="Arial"/>
              </a:rPr>
              <a:t>al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2,5% 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75" dirty="0">
                <a:latin typeface="Arial"/>
                <a:cs typeface="Arial"/>
              </a:rPr>
              <a:t>valore </a:t>
            </a:r>
            <a:r>
              <a:rPr sz="2000" spc="-114" dirty="0">
                <a:latin typeface="Arial"/>
                <a:cs typeface="Arial"/>
              </a:rPr>
              <a:t>e </a:t>
            </a:r>
            <a:r>
              <a:rPr sz="2000" spc="-70" dirty="0">
                <a:latin typeface="Arial"/>
                <a:cs typeface="Arial"/>
              </a:rPr>
              <a:t>al </a:t>
            </a:r>
            <a:r>
              <a:rPr sz="2000" b="1" spc="-110" dirty="0">
                <a:latin typeface="Trebuchet MS"/>
                <a:cs typeface="Trebuchet MS"/>
              </a:rPr>
              <a:t>2,8%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55" dirty="0">
                <a:latin typeface="Arial"/>
                <a:cs typeface="Arial"/>
              </a:rPr>
              <a:t>volumi. </a:t>
            </a:r>
            <a:r>
              <a:rPr sz="2000" spc="-20" dirty="0">
                <a:latin typeface="Arial"/>
                <a:cs typeface="Arial"/>
              </a:rPr>
              <a:t>Il </a:t>
            </a:r>
            <a:r>
              <a:rPr sz="2000" spc="-60" dirty="0">
                <a:latin typeface="Arial"/>
                <a:cs typeface="Arial"/>
              </a:rPr>
              <a:t>comparto </a:t>
            </a:r>
            <a:r>
              <a:rPr sz="2000" spc="-55" dirty="0">
                <a:latin typeface="Arial"/>
                <a:cs typeface="Arial"/>
              </a:rPr>
              <a:t>orologiero </a:t>
            </a:r>
            <a:r>
              <a:rPr sz="2000" spc="-145" dirty="0">
                <a:latin typeface="Arial"/>
                <a:cs typeface="Arial"/>
              </a:rPr>
              <a:t>paga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55" dirty="0">
                <a:latin typeface="Arial"/>
                <a:cs typeface="Arial"/>
              </a:rPr>
              <a:t>conto </a:t>
            </a:r>
            <a:r>
              <a:rPr sz="2000" spc="-100" dirty="0">
                <a:latin typeface="Arial"/>
                <a:cs typeface="Arial"/>
              </a:rPr>
              <a:t>ancora </a:t>
            </a:r>
            <a:r>
              <a:rPr sz="2000" spc="-40" dirty="0">
                <a:latin typeface="Arial"/>
                <a:cs typeface="Arial"/>
              </a:rPr>
              <a:t>più  </a:t>
            </a:r>
            <a:r>
              <a:rPr sz="2000" spc="-85" dirty="0">
                <a:latin typeface="Arial"/>
                <a:cs typeface="Arial"/>
              </a:rPr>
              <a:t>salato. </a:t>
            </a:r>
            <a:r>
              <a:rPr sz="2000" spc="-110" dirty="0">
                <a:latin typeface="Arial"/>
                <a:cs typeface="Arial"/>
              </a:rPr>
              <a:t>Stando </a:t>
            </a:r>
            <a:r>
              <a:rPr sz="2000" spc="-55" dirty="0">
                <a:latin typeface="Arial"/>
                <a:cs typeface="Arial"/>
              </a:rPr>
              <a:t>all’indagine </a:t>
            </a:r>
            <a:r>
              <a:rPr sz="2000" spc="-95" dirty="0">
                <a:latin typeface="Arial"/>
                <a:cs typeface="Arial"/>
              </a:rPr>
              <a:t>realizzata </a:t>
            </a:r>
            <a:r>
              <a:rPr sz="2000" spc="-110" dirty="0">
                <a:latin typeface="Arial"/>
                <a:cs typeface="Arial"/>
              </a:rPr>
              <a:t>da </a:t>
            </a:r>
            <a:r>
              <a:rPr sz="2000" spc="-114" dirty="0">
                <a:latin typeface="Arial"/>
                <a:cs typeface="Arial"/>
              </a:rPr>
              <a:t>Gfk </a:t>
            </a:r>
            <a:r>
              <a:rPr sz="2000" spc="-25" dirty="0">
                <a:latin typeface="Arial"/>
                <a:cs typeface="Arial"/>
              </a:rPr>
              <a:t>reatil </a:t>
            </a:r>
            <a:r>
              <a:rPr sz="2000" spc="30" dirty="0">
                <a:latin typeface="Arial"/>
                <a:cs typeface="Arial"/>
              </a:rPr>
              <a:t>&amp; </a:t>
            </a:r>
            <a:r>
              <a:rPr sz="2000" spc="-70" dirty="0">
                <a:latin typeface="Arial"/>
                <a:cs typeface="Arial"/>
              </a:rPr>
              <a:t>technology </a:t>
            </a:r>
            <a:r>
              <a:rPr sz="2000" spc="-55" dirty="0">
                <a:latin typeface="Arial"/>
                <a:cs typeface="Arial"/>
              </a:rPr>
              <a:t>per conto </a:t>
            </a:r>
            <a:r>
              <a:rPr sz="2000" spc="-30" dirty="0">
                <a:latin typeface="Arial"/>
                <a:cs typeface="Arial"/>
              </a:rPr>
              <a:t>di  </a:t>
            </a:r>
            <a:r>
              <a:rPr sz="2000" spc="-95" dirty="0">
                <a:latin typeface="Arial"/>
                <a:cs typeface="Arial"/>
              </a:rPr>
              <a:t>Assorologi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negli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ultimi</a:t>
            </a:r>
            <a:r>
              <a:rPr sz="2000" spc="-100" dirty="0">
                <a:latin typeface="Arial"/>
                <a:cs typeface="Arial"/>
              </a:rPr>
              <a:t> 12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anni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sono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andati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persi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circa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5 </a:t>
            </a:r>
            <a:r>
              <a:rPr sz="2000" spc="-55" dirty="0">
                <a:latin typeface="Arial"/>
                <a:cs typeface="Arial"/>
              </a:rPr>
              <a:t>mila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punti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vendita.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2000" spc="-85" dirty="0">
                <a:latin typeface="Arial"/>
                <a:cs typeface="Arial"/>
              </a:rPr>
              <a:t>Nel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43BC6C"/>
                </a:solidFill>
                <a:latin typeface="Trebuchet MS"/>
                <a:cs typeface="Trebuchet MS"/>
              </a:rPr>
              <a:t>2017</a:t>
            </a:r>
            <a:r>
              <a:rPr sz="2000" b="1" spc="-17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Italia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sono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stati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venduti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poco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più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6,7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milioni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gli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orologi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da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polso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per 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20" dirty="0">
                <a:latin typeface="Arial"/>
                <a:cs typeface="Arial"/>
              </a:rPr>
              <a:t>fatturato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90" dirty="0">
                <a:latin typeface="Arial"/>
                <a:cs typeface="Arial"/>
              </a:rPr>
              <a:t>circa 1,46 </a:t>
            </a:r>
            <a:r>
              <a:rPr sz="2000" spc="-30" dirty="0">
                <a:latin typeface="Arial"/>
                <a:cs typeface="Arial"/>
              </a:rPr>
              <a:t>miliardi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60" dirty="0">
                <a:latin typeface="Arial"/>
                <a:cs typeface="Arial"/>
              </a:rPr>
              <a:t>euro. </a:t>
            </a:r>
            <a:r>
              <a:rPr sz="2000" spc="-55" dirty="0">
                <a:latin typeface="Arial"/>
                <a:cs typeface="Arial"/>
              </a:rPr>
              <a:t>Ma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spc="-55" dirty="0">
                <a:latin typeface="Arial"/>
                <a:cs typeface="Arial"/>
              </a:rPr>
              <a:t>dato rilevante </a:t>
            </a:r>
            <a:r>
              <a:rPr sz="2000" spc="-65" dirty="0">
                <a:latin typeface="Arial"/>
                <a:cs typeface="Arial"/>
              </a:rPr>
              <a:t>arriva </a:t>
            </a:r>
            <a:r>
              <a:rPr sz="2000" spc="-70" dirty="0">
                <a:latin typeface="Arial"/>
                <a:cs typeface="Arial"/>
              </a:rPr>
              <a:t>dal </a:t>
            </a:r>
            <a:r>
              <a:rPr sz="2000" spc="-105" dirty="0">
                <a:latin typeface="Arial"/>
                <a:cs typeface="Arial"/>
              </a:rPr>
              <a:t>canale  </a:t>
            </a:r>
            <a:r>
              <a:rPr sz="2000" spc="-50" dirty="0">
                <a:latin typeface="Arial"/>
                <a:cs typeface="Arial"/>
              </a:rPr>
              <a:t>online </a:t>
            </a:r>
            <a:r>
              <a:rPr sz="2000" spc="-110" dirty="0">
                <a:latin typeface="Arial"/>
                <a:cs typeface="Arial"/>
              </a:rPr>
              <a:t>che ha </a:t>
            </a:r>
            <a:r>
              <a:rPr sz="2000" spc="-55" dirty="0">
                <a:latin typeface="Arial"/>
                <a:cs typeface="Arial"/>
              </a:rPr>
              <a:t>movimentato </a:t>
            </a:r>
            <a:r>
              <a:rPr sz="2000" spc="-65" dirty="0">
                <a:latin typeface="Arial"/>
                <a:cs typeface="Arial"/>
              </a:rPr>
              <a:t>un terzo </a:t>
            </a:r>
            <a:r>
              <a:rPr sz="2000" spc="-55" dirty="0">
                <a:latin typeface="Arial"/>
                <a:cs typeface="Arial"/>
              </a:rPr>
              <a:t>delle vendite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50" dirty="0">
                <a:latin typeface="Arial"/>
                <a:cs typeface="Arial"/>
              </a:rPr>
              <a:t>volumi </a:t>
            </a:r>
            <a:r>
              <a:rPr sz="2000" spc="-130" dirty="0">
                <a:latin typeface="Arial"/>
                <a:cs typeface="Arial"/>
              </a:rPr>
              <a:t>passando </a:t>
            </a:r>
            <a:r>
              <a:rPr sz="2000" spc="-105" dirty="0">
                <a:latin typeface="Arial"/>
                <a:cs typeface="Arial"/>
              </a:rPr>
              <a:t>da </a:t>
            </a:r>
            <a:r>
              <a:rPr sz="2000" b="1" spc="-120" dirty="0">
                <a:latin typeface="Trebuchet MS"/>
                <a:cs typeface="Trebuchet MS"/>
              </a:rPr>
              <a:t>25,6%  </a:t>
            </a:r>
            <a:r>
              <a:rPr sz="2000" spc="-60" dirty="0">
                <a:latin typeface="Arial"/>
                <a:cs typeface="Arial"/>
              </a:rPr>
              <a:t>del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43BC6C"/>
                </a:solidFill>
                <a:latin typeface="Trebuchet MS"/>
                <a:cs typeface="Trebuchet MS"/>
              </a:rPr>
              <a:t>2016</a:t>
            </a:r>
            <a:r>
              <a:rPr sz="2000" b="1" spc="-18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latin typeface="Arial"/>
                <a:cs typeface="Arial"/>
              </a:rPr>
              <a:t>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28,2%</a:t>
            </a:r>
            <a:r>
              <a:rPr sz="2000" spc="-105" dirty="0">
                <a:latin typeface="Arial"/>
                <a:cs typeface="Arial"/>
              </a:rPr>
              <a:t>: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sono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sempre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più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gli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italiani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oggi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acquistano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40738"/>
            <a:ext cx="9144000" cy="3888740"/>
          </a:xfrm>
          <a:custGeom>
            <a:avLst/>
            <a:gdLst/>
            <a:ahLst/>
            <a:cxnLst/>
            <a:rect l="l" t="t" r="r" b="b"/>
            <a:pathLst>
              <a:path w="9144000" h="3888740">
                <a:moveTo>
                  <a:pt x="0" y="3888486"/>
                </a:moveTo>
                <a:lnTo>
                  <a:pt x="9144000" y="3888486"/>
                </a:lnTo>
                <a:lnTo>
                  <a:pt x="9144000" y="0"/>
                </a:lnTo>
                <a:lnTo>
                  <a:pt x="0" y="0"/>
                </a:lnTo>
                <a:lnTo>
                  <a:pt x="0" y="3888486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77E8F-B3B9-4DDD-8768-DB70A6DE7DC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0206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Il </a:t>
            </a:r>
            <a:r>
              <a:rPr sz="2400" spc="-5" dirty="0"/>
              <a:t>mercato </a:t>
            </a:r>
            <a:r>
              <a:rPr sz="2400" spc="-10" dirty="0"/>
              <a:t>dell’orologeria </a:t>
            </a:r>
            <a:r>
              <a:rPr sz="2400" spc="-5" dirty="0"/>
              <a:t>di </a:t>
            </a:r>
            <a:r>
              <a:rPr sz="2400" dirty="0"/>
              <a:t>lusso in </a:t>
            </a:r>
            <a:r>
              <a:rPr sz="2400" spc="-5" dirty="0"/>
              <a:t>Italia</a:t>
            </a:r>
            <a:r>
              <a:rPr sz="2400" spc="90" dirty="0"/>
              <a:t> </a:t>
            </a:r>
            <a:r>
              <a:rPr sz="2400" spc="5" dirty="0"/>
              <a:t>3/3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283964" y="3500983"/>
            <a:ext cx="4320794" cy="243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225143"/>
            <a:ext cx="8237855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35" dirty="0">
                <a:latin typeface="Arial"/>
                <a:cs typeface="Arial"/>
              </a:rPr>
              <a:t>Secondo </a:t>
            </a:r>
            <a:r>
              <a:rPr sz="2000" spc="-60" dirty="0">
                <a:latin typeface="Arial"/>
                <a:cs typeface="Arial"/>
              </a:rPr>
              <a:t>un’indagine </a:t>
            </a:r>
            <a:r>
              <a:rPr sz="2000" spc="-50" dirty="0">
                <a:latin typeface="Arial"/>
                <a:cs typeface="Arial"/>
              </a:rPr>
              <a:t>condotta </a:t>
            </a:r>
            <a:r>
              <a:rPr sz="2000" spc="-75" dirty="0">
                <a:latin typeface="Arial"/>
                <a:cs typeface="Arial"/>
              </a:rPr>
              <a:t>dall’Osservatorio </a:t>
            </a:r>
            <a:r>
              <a:rPr sz="2000" spc="-35" dirty="0">
                <a:latin typeface="Arial"/>
                <a:cs typeface="Arial"/>
              </a:rPr>
              <a:t>Multicanalità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110" dirty="0">
                <a:latin typeface="Arial"/>
                <a:cs typeface="Arial"/>
              </a:rPr>
              <a:t>promossa </a:t>
            </a:r>
            <a:r>
              <a:rPr sz="2000" spc="-75" dirty="0">
                <a:latin typeface="Arial"/>
                <a:cs typeface="Arial"/>
              </a:rPr>
              <a:t>dalla  </a:t>
            </a:r>
            <a:r>
              <a:rPr sz="2000" spc="-125" dirty="0">
                <a:latin typeface="Arial"/>
                <a:cs typeface="Arial"/>
              </a:rPr>
              <a:t>School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0" dirty="0">
                <a:latin typeface="Arial"/>
                <a:cs typeface="Arial"/>
              </a:rPr>
              <a:t>Management </a:t>
            </a:r>
            <a:r>
              <a:rPr sz="2000" spc="-55" dirty="0">
                <a:latin typeface="Arial"/>
                <a:cs typeface="Arial"/>
              </a:rPr>
              <a:t>del </a:t>
            </a:r>
            <a:r>
              <a:rPr sz="2000" spc="-80" dirty="0">
                <a:latin typeface="Arial"/>
                <a:cs typeface="Arial"/>
              </a:rPr>
              <a:t>Politecnico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35" dirty="0">
                <a:latin typeface="Arial"/>
                <a:cs typeface="Arial"/>
              </a:rPr>
              <a:t>Milano </a:t>
            </a:r>
            <a:r>
              <a:rPr sz="2000" spc="-85" dirty="0">
                <a:latin typeface="Arial"/>
                <a:cs typeface="Arial"/>
              </a:rPr>
              <a:t>insieme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90" dirty="0">
                <a:latin typeface="Arial"/>
                <a:cs typeface="Arial"/>
              </a:rPr>
              <a:t>Nielsen, </a:t>
            </a:r>
            <a:r>
              <a:rPr sz="2000" spc="15" dirty="0">
                <a:latin typeface="Arial"/>
                <a:cs typeface="Arial"/>
              </a:rPr>
              <a:t>il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numero </a:t>
            </a:r>
            <a:r>
              <a:rPr sz="2000" spc="-30" dirty="0">
                <a:latin typeface="Arial"/>
                <a:cs typeface="Arial"/>
              </a:rPr>
              <a:t>di  </a:t>
            </a:r>
            <a:r>
              <a:rPr sz="2000" spc="-95" dirty="0">
                <a:latin typeface="Arial"/>
                <a:cs typeface="Arial"/>
              </a:rPr>
              <a:t>persone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70" dirty="0">
                <a:latin typeface="Arial"/>
                <a:cs typeface="Arial"/>
              </a:rPr>
              <a:t>utilizza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spc="-70" dirty="0">
                <a:latin typeface="Arial"/>
                <a:cs typeface="Arial"/>
              </a:rPr>
              <a:t>web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-65" dirty="0">
                <a:latin typeface="Arial"/>
                <a:cs typeface="Arial"/>
              </a:rPr>
              <a:t>fare </a:t>
            </a:r>
            <a:r>
              <a:rPr sz="2000" spc="-80" dirty="0">
                <a:latin typeface="Arial"/>
                <a:cs typeface="Arial"/>
              </a:rPr>
              <a:t>shopping, </a:t>
            </a:r>
            <a:r>
              <a:rPr sz="2000" spc="-60" dirty="0">
                <a:latin typeface="Arial"/>
                <a:cs typeface="Arial"/>
              </a:rPr>
              <a:t>o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105" dirty="0">
                <a:latin typeface="Arial"/>
                <a:cs typeface="Arial"/>
              </a:rPr>
              <a:t>si </a:t>
            </a:r>
            <a:r>
              <a:rPr sz="2000" spc="-114" dirty="0">
                <a:latin typeface="Arial"/>
                <a:cs typeface="Arial"/>
              </a:rPr>
              <a:t>avvale </a:t>
            </a:r>
            <a:r>
              <a:rPr sz="2000" spc="-60" dirty="0">
                <a:latin typeface="Arial"/>
                <a:cs typeface="Arial"/>
              </a:rPr>
              <a:t>del </a:t>
            </a:r>
            <a:r>
              <a:rPr sz="2000" spc="-55" dirty="0">
                <a:latin typeface="Arial"/>
                <a:cs typeface="Arial"/>
              </a:rPr>
              <a:t>supporto </a:t>
            </a:r>
            <a:r>
              <a:rPr sz="2000" spc="-30" dirty="0">
                <a:latin typeface="Arial"/>
                <a:cs typeface="Arial"/>
              </a:rPr>
              <a:t>di  </a:t>
            </a:r>
            <a:r>
              <a:rPr sz="2000" spc="-50" dirty="0">
                <a:latin typeface="Arial"/>
                <a:cs typeface="Arial"/>
              </a:rPr>
              <a:t>digitale </a:t>
            </a:r>
            <a:r>
              <a:rPr sz="2000" spc="-60" dirty="0">
                <a:latin typeface="Arial"/>
                <a:cs typeface="Arial"/>
              </a:rPr>
              <a:t>nel </a:t>
            </a:r>
            <a:r>
              <a:rPr sz="2000" spc="-90" dirty="0">
                <a:latin typeface="Arial"/>
                <a:cs typeface="Arial"/>
              </a:rPr>
              <a:t>percorso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80" dirty="0">
                <a:latin typeface="Arial"/>
                <a:cs typeface="Arial"/>
              </a:rPr>
              <a:t>acquisto, </a:t>
            </a:r>
            <a:r>
              <a:rPr sz="2000" spc="-114" dirty="0">
                <a:latin typeface="Arial"/>
                <a:cs typeface="Arial"/>
              </a:rPr>
              <a:t>è </a:t>
            </a:r>
            <a:r>
              <a:rPr sz="2000" spc="-45" dirty="0">
                <a:latin typeface="Arial"/>
                <a:cs typeface="Arial"/>
              </a:rPr>
              <a:t>arrivato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90" dirty="0">
                <a:latin typeface="Arial"/>
                <a:cs typeface="Arial"/>
              </a:rPr>
              <a:t>35,5 </a:t>
            </a:r>
            <a:r>
              <a:rPr sz="2000" spc="-25" dirty="0">
                <a:latin typeface="Arial"/>
                <a:cs typeface="Arial"/>
              </a:rPr>
              <a:t>milioni </a:t>
            </a:r>
            <a:r>
              <a:rPr sz="2000" spc="-85" dirty="0">
                <a:latin typeface="Arial"/>
                <a:cs typeface="Arial"/>
              </a:rPr>
              <a:t>(67 </a:t>
            </a:r>
            <a:r>
              <a:rPr sz="2000" spc="-50" dirty="0">
                <a:latin typeface="Arial"/>
                <a:cs typeface="Arial"/>
              </a:rPr>
              <a:t>per </a:t>
            </a:r>
            <a:r>
              <a:rPr sz="2000" spc="-65" dirty="0">
                <a:latin typeface="Arial"/>
                <a:cs typeface="Arial"/>
              </a:rPr>
              <a:t>cento della  </a:t>
            </a:r>
            <a:r>
              <a:rPr sz="2000" spc="-80" dirty="0">
                <a:latin typeface="Arial"/>
                <a:cs typeface="Arial"/>
              </a:rPr>
              <a:t>popolazione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sopra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100" dirty="0">
                <a:latin typeface="Arial"/>
                <a:cs typeface="Arial"/>
              </a:rPr>
              <a:t> 14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anni)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una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crescita </a:t>
            </a:r>
            <a:r>
              <a:rPr sz="2000" spc="-60" dirty="0">
                <a:latin typeface="Arial"/>
                <a:cs typeface="Arial"/>
              </a:rPr>
              <a:t>del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7%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Arial"/>
                <a:cs typeface="Arial"/>
              </a:rPr>
              <a:t>rispetto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43BC6C"/>
                </a:solidFill>
                <a:latin typeface="Trebuchet MS"/>
                <a:cs typeface="Trebuchet MS"/>
              </a:rPr>
              <a:t>2017</a:t>
            </a:r>
            <a:r>
              <a:rPr sz="2000" spc="-13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4455" marR="4937125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Numeri </a:t>
            </a:r>
            <a:r>
              <a:rPr sz="2000" spc="-65" dirty="0">
                <a:latin typeface="Arial"/>
                <a:cs typeface="Arial"/>
              </a:rPr>
              <a:t>incoraggianti </a:t>
            </a:r>
            <a:r>
              <a:rPr sz="2000" spc="-110" dirty="0">
                <a:latin typeface="Arial"/>
                <a:cs typeface="Arial"/>
              </a:rPr>
              <a:t>che  </a:t>
            </a:r>
            <a:r>
              <a:rPr sz="2000" spc="-50" dirty="0">
                <a:latin typeface="Arial"/>
                <a:cs typeface="Arial"/>
              </a:rPr>
              <a:t>trovano </a:t>
            </a:r>
            <a:r>
              <a:rPr sz="2000" spc="-95" dirty="0">
                <a:latin typeface="Arial"/>
                <a:cs typeface="Arial"/>
              </a:rPr>
              <a:t>una </a:t>
            </a:r>
            <a:r>
              <a:rPr sz="2000" spc="-105" dirty="0">
                <a:latin typeface="Arial"/>
                <a:cs typeface="Arial"/>
              </a:rPr>
              <a:t>sponda </a:t>
            </a:r>
            <a:r>
              <a:rPr sz="2000" spc="-65" dirty="0">
                <a:latin typeface="Arial"/>
                <a:cs typeface="Arial"/>
              </a:rPr>
              <a:t>nella  </a:t>
            </a:r>
            <a:r>
              <a:rPr sz="2000" spc="-80" dirty="0">
                <a:latin typeface="Arial"/>
                <a:cs typeface="Arial"/>
              </a:rPr>
              <a:t>ricerca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110" dirty="0">
                <a:latin typeface="Arial"/>
                <a:cs typeface="Arial"/>
              </a:rPr>
              <a:t>Gfk </a:t>
            </a:r>
            <a:r>
              <a:rPr sz="2000" spc="-75" dirty="0">
                <a:latin typeface="Arial"/>
                <a:cs typeface="Arial"/>
              </a:rPr>
              <a:t>dalla quale  </a:t>
            </a:r>
            <a:r>
              <a:rPr sz="2000" spc="-100" dirty="0">
                <a:latin typeface="Arial"/>
                <a:cs typeface="Arial"/>
              </a:rPr>
              <a:t>emerge </a:t>
            </a:r>
            <a:r>
              <a:rPr sz="2000" spc="-95" dirty="0">
                <a:latin typeface="Arial"/>
                <a:cs typeface="Arial"/>
              </a:rPr>
              <a:t>una </a:t>
            </a:r>
            <a:r>
              <a:rPr sz="2000" spc="-90" dirty="0">
                <a:latin typeface="Arial"/>
                <a:cs typeface="Arial"/>
              </a:rPr>
              <a:t>crescita </a:t>
            </a:r>
            <a:r>
              <a:rPr sz="2000" spc="-60" dirty="0">
                <a:latin typeface="Arial"/>
                <a:cs typeface="Arial"/>
              </a:rPr>
              <a:t>del </a:t>
            </a:r>
            <a:r>
              <a:rPr sz="2000" b="1" spc="-75" dirty="0">
                <a:latin typeface="Trebuchet MS"/>
                <a:cs typeface="Trebuchet MS"/>
              </a:rPr>
              <a:t>17%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Arial"/>
                <a:cs typeface="Arial"/>
              </a:rPr>
              <a:t>in  </a:t>
            </a:r>
            <a:r>
              <a:rPr sz="2000" spc="-50" dirty="0">
                <a:latin typeface="Arial"/>
                <a:cs typeface="Arial"/>
              </a:rPr>
              <a:t>volumi </a:t>
            </a:r>
            <a:r>
              <a:rPr sz="2000" spc="-70" dirty="0">
                <a:latin typeface="Arial"/>
                <a:cs typeface="Arial"/>
              </a:rPr>
              <a:t>dell’acquisto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50" dirty="0">
                <a:latin typeface="Arial"/>
                <a:cs typeface="Arial"/>
              </a:rPr>
              <a:t>orologi  </a:t>
            </a:r>
            <a:r>
              <a:rPr sz="2000" spc="-60" dirty="0">
                <a:latin typeface="Arial"/>
                <a:cs typeface="Arial"/>
              </a:rPr>
              <a:t>operato </a:t>
            </a:r>
            <a:r>
              <a:rPr sz="2000" spc="-140" dirty="0">
                <a:latin typeface="Arial"/>
                <a:cs typeface="Arial"/>
              </a:rPr>
              <a:t>su </a:t>
            </a:r>
            <a:r>
              <a:rPr sz="2000" spc="-40" dirty="0">
                <a:latin typeface="Arial"/>
                <a:cs typeface="Arial"/>
              </a:rPr>
              <a:t>piattaforme  </a:t>
            </a:r>
            <a:r>
              <a:rPr sz="2000" spc="-85" dirty="0">
                <a:latin typeface="Arial"/>
                <a:cs typeface="Arial"/>
              </a:rPr>
              <a:t>generiche.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92267-8D1C-4630-99F5-CC0D890CD743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78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0" dirty="0"/>
              <a:t> </a:t>
            </a:r>
            <a:r>
              <a:rPr sz="3200" dirty="0"/>
              <a:t>1/6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532" y="1916810"/>
            <a:ext cx="3459861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75303" y="1188211"/>
            <a:ext cx="3503929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importante </a:t>
            </a:r>
            <a:r>
              <a:rPr sz="1800" spc="-65" dirty="0">
                <a:latin typeface="Arial"/>
                <a:cs typeface="Arial"/>
              </a:rPr>
              <a:t>concorrente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85" dirty="0">
                <a:latin typeface="Arial"/>
                <a:cs typeface="Arial"/>
              </a:rPr>
              <a:t>Cartier. </a:t>
            </a: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55" dirty="0">
                <a:latin typeface="Arial"/>
                <a:cs typeface="Arial"/>
              </a:rPr>
              <a:t>stato </a:t>
            </a:r>
            <a:r>
              <a:rPr sz="1800" spc="-5" dirty="0">
                <a:latin typeface="Arial"/>
                <a:cs typeface="Arial"/>
              </a:rPr>
              <a:t>introdotto </a:t>
            </a:r>
            <a:r>
              <a:rPr sz="1800" spc="-55" dirty="0">
                <a:latin typeface="Arial"/>
                <a:cs typeface="Arial"/>
              </a:rPr>
              <a:t>durante </a:t>
            </a:r>
            <a:r>
              <a:rPr sz="1800" spc="-40" dirty="0">
                <a:latin typeface="Arial"/>
                <a:cs typeface="Arial"/>
              </a:rPr>
              <a:t>l'anno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1918 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90" dirty="0">
                <a:latin typeface="Arial"/>
                <a:cs typeface="Arial"/>
              </a:rPr>
              <a:t>grande </a:t>
            </a:r>
            <a:r>
              <a:rPr sz="1800" spc="-25" dirty="0">
                <a:latin typeface="Arial"/>
                <a:cs typeface="Arial"/>
              </a:rPr>
              <a:t>produttore di 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80" dirty="0">
                <a:latin typeface="Arial"/>
                <a:cs typeface="Arial"/>
              </a:rPr>
              <a:t>personalizzati </a:t>
            </a:r>
            <a:r>
              <a:rPr sz="1800" spc="-55" dirty="0">
                <a:latin typeface="Arial"/>
                <a:cs typeface="Arial"/>
              </a:rPr>
              <a:t>nel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mondo.</a:t>
            </a:r>
            <a:endParaRPr sz="1800">
              <a:latin typeface="Arial"/>
              <a:cs typeface="Arial"/>
            </a:endParaRPr>
          </a:p>
          <a:p>
            <a:pPr marL="12700" marR="12573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Cartier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5" dirty="0">
                <a:latin typeface="Arial"/>
                <a:cs typeface="Arial"/>
              </a:rPr>
              <a:t>divisione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100" dirty="0">
                <a:latin typeface="Arial"/>
                <a:cs typeface="Arial"/>
              </a:rPr>
              <a:t>CompagnieFinancière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Richemont  </a:t>
            </a:r>
            <a:r>
              <a:rPr sz="1800" spc="-220" dirty="0">
                <a:latin typeface="Arial"/>
                <a:cs typeface="Arial"/>
              </a:rPr>
              <a:t>AG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85" dirty="0">
                <a:latin typeface="Arial"/>
                <a:cs typeface="Arial"/>
              </a:rPr>
              <a:t>una società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120" dirty="0">
                <a:latin typeface="Arial"/>
                <a:cs typeface="Arial"/>
              </a:rPr>
              <a:t>sede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135" dirty="0">
                <a:latin typeface="Arial"/>
                <a:cs typeface="Arial"/>
              </a:rPr>
              <a:t>Svizzera.</a:t>
            </a:r>
            <a:endParaRPr sz="1800">
              <a:latin typeface="Arial"/>
              <a:cs typeface="Arial"/>
            </a:endParaRPr>
          </a:p>
          <a:p>
            <a:pPr marL="12700" marR="160020">
              <a:lnSpc>
                <a:spcPct val="100000"/>
              </a:lnSpc>
              <a:spcBef>
                <a:spcPts val="725"/>
              </a:spcBef>
            </a:pP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10" dirty="0">
                <a:latin typeface="Arial"/>
                <a:cs typeface="Arial"/>
              </a:rPr>
              <a:t>prodotti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Cartier </a:t>
            </a:r>
            <a:r>
              <a:rPr sz="1800" spc="-95" dirty="0">
                <a:latin typeface="Arial"/>
                <a:cs typeface="Arial"/>
              </a:rPr>
              <a:t>sono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20" dirty="0">
                <a:latin typeface="Arial"/>
                <a:cs typeface="Arial"/>
              </a:rPr>
              <a:t>classe,  </a:t>
            </a:r>
            <a:r>
              <a:rPr sz="1800" spc="-45" dirty="0">
                <a:latin typeface="Arial"/>
                <a:cs typeface="Arial"/>
              </a:rPr>
              <a:t>innovativi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venduti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attraverso  </a:t>
            </a:r>
            <a:r>
              <a:rPr sz="1800" spc="-55" dirty="0">
                <a:latin typeface="Arial"/>
                <a:cs typeface="Arial"/>
              </a:rPr>
              <a:t>vari </a:t>
            </a:r>
            <a:r>
              <a:rPr sz="1800" spc="-80" dirty="0">
                <a:latin typeface="Arial"/>
                <a:cs typeface="Arial"/>
              </a:rPr>
              <a:t>canali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distribuzione.</a:t>
            </a:r>
            <a:endParaRPr sz="1800">
              <a:latin typeface="Arial"/>
              <a:cs typeface="Arial"/>
            </a:endParaRPr>
          </a:p>
          <a:p>
            <a:pPr marL="12700" marR="202565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stato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posizionato 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85" dirty="0">
                <a:latin typeface="Arial"/>
                <a:cs typeface="Arial"/>
              </a:rPr>
              <a:t>segmento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105" dirty="0">
                <a:latin typeface="Arial"/>
                <a:cs typeface="Arial"/>
              </a:rPr>
              <a:t>lusso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30" dirty="0">
                <a:latin typeface="Arial"/>
                <a:cs typeface="Arial"/>
              </a:rPr>
              <a:t>migliori  </a:t>
            </a:r>
            <a:r>
              <a:rPr sz="1800" spc="-50" dirty="0">
                <a:latin typeface="Arial"/>
                <a:cs typeface="Arial"/>
              </a:rPr>
              <a:t>concorrenti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F7C35-8A17-4998-996F-C41BFE1FC12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78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0" dirty="0"/>
              <a:t> </a:t>
            </a:r>
            <a:r>
              <a:rPr sz="3200" dirty="0"/>
              <a:t>2/6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523" y="1916810"/>
            <a:ext cx="3240404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9148" y="1142746"/>
            <a:ext cx="4705985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245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AudemarsPiguet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stata </a:t>
            </a:r>
            <a:r>
              <a:rPr sz="1800" spc="-55" dirty="0">
                <a:latin typeface="Arial"/>
                <a:cs typeface="Arial"/>
              </a:rPr>
              <a:t>fondata </a:t>
            </a:r>
            <a:r>
              <a:rPr sz="1800" spc="-50" dirty="0">
                <a:latin typeface="Arial"/>
                <a:cs typeface="Arial"/>
              </a:rPr>
              <a:t>nel </a:t>
            </a:r>
            <a:r>
              <a:rPr sz="1800" b="1" spc="-145" dirty="0">
                <a:solidFill>
                  <a:srgbClr val="43BC6C"/>
                </a:solidFill>
                <a:latin typeface="Trebuchet MS"/>
                <a:cs typeface="Trebuchet MS"/>
              </a:rPr>
              <a:t>1875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80" dirty="0">
                <a:latin typeface="Arial"/>
                <a:cs typeface="Arial"/>
              </a:rPr>
              <a:t>Le  </a:t>
            </a:r>
            <a:r>
              <a:rPr sz="1800" spc="-135" dirty="0">
                <a:latin typeface="Arial"/>
                <a:cs typeface="Arial"/>
              </a:rPr>
              <a:t>Brassus,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Svizzera.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25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un'azienda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0" dirty="0">
                <a:latin typeface="Arial"/>
                <a:cs typeface="Arial"/>
              </a:rPr>
              <a:t>conduzione </a:t>
            </a:r>
            <a:r>
              <a:rPr sz="1800" spc="-50" dirty="0">
                <a:latin typeface="Arial"/>
                <a:cs typeface="Arial"/>
              </a:rPr>
              <a:t>familiare </a:t>
            </a:r>
            <a:r>
              <a:rPr sz="1800" spc="-85" dirty="0">
                <a:latin typeface="Arial"/>
                <a:cs typeface="Arial"/>
              </a:rPr>
              <a:t>sin </a:t>
            </a:r>
            <a:r>
              <a:rPr sz="1800" spc="-65" dirty="0">
                <a:latin typeface="Arial"/>
                <a:cs typeface="Arial"/>
              </a:rPr>
              <a:t>dalla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sua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fondazione.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Audemars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Piguet </a:t>
            </a:r>
            <a:r>
              <a:rPr sz="1800" spc="-75" dirty="0">
                <a:latin typeface="Arial"/>
                <a:cs typeface="Arial"/>
              </a:rPr>
              <a:t>erano due </a:t>
            </a:r>
            <a:r>
              <a:rPr sz="1800" spc="-65" dirty="0">
                <a:latin typeface="Arial"/>
                <a:cs typeface="Arial"/>
              </a:rPr>
              <a:t>diversi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orologiai.</a:t>
            </a:r>
            <a:endParaRPr sz="180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  <a:spcBef>
                <a:spcPts val="840"/>
              </a:spcBef>
            </a:pPr>
            <a:r>
              <a:rPr sz="1800" spc="-120" dirty="0">
                <a:latin typeface="Arial"/>
                <a:cs typeface="Arial"/>
              </a:rPr>
              <a:t>Successivamente </a:t>
            </a:r>
            <a:r>
              <a:rPr sz="1800" spc="-100" dirty="0">
                <a:latin typeface="Arial"/>
                <a:cs typeface="Arial"/>
              </a:rPr>
              <a:t>Audemars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occupato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40" dirty="0">
                <a:latin typeface="Arial"/>
                <a:cs typeface="Arial"/>
              </a:rPr>
              <a:t>parte </a:t>
            </a:r>
            <a:r>
              <a:rPr sz="1800" spc="-80" dirty="0">
                <a:latin typeface="Arial"/>
                <a:cs typeface="Arial"/>
              </a:rPr>
              <a:t>tecnica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Piguet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occupava  </a:t>
            </a:r>
            <a:r>
              <a:rPr sz="1800" spc="-50" dirty="0">
                <a:latin typeface="Arial"/>
                <a:cs typeface="Arial"/>
              </a:rPr>
              <a:t>delle vendite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della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gestione.</a:t>
            </a:r>
            <a:endParaRPr sz="1800">
              <a:latin typeface="Arial"/>
              <a:cs typeface="Arial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30" dirty="0">
                <a:latin typeface="Arial"/>
                <a:cs typeface="Arial"/>
              </a:rPr>
              <a:t>loro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venduti </a:t>
            </a:r>
            <a:r>
              <a:rPr sz="1800" spc="-65" dirty="0">
                <a:latin typeface="Arial"/>
                <a:cs typeface="Arial"/>
              </a:rPr>
              <a:t>attraverso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rivenditori,  </a:t>
            </a:r>
            <a:r>
              <a:rPr sz="1800" spc="-35" dirty="0">
                <a:latin typeface="Arial"/>
                <a:cs typeface="Arial"/>
              </a:rPr>
              <a:t>boutique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0" dirty="0">
                <a:latin typeface="Arial"/>
                <a:cs typeface="Arial"/>
              </a:rPr>
              <a:t>centri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autorizzati.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140" dirty="0">
                <a:latin typeface="Arial"/>
                <a:cs typeface="Arial"/>
              </a:rPr>
              <a:t>causa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70" dirty="0">
                <a:latin typeface="Arial"/>
                <a:cs typeface="Arial"/>
              </a:rPr>
              <a:t>valore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60" dirty="0">
                <a:latin typeface="Arial"/>
                <a:cs typeface="Arial"/>
              </a:rPr>
              <a:t>degli  </a:t>
            </a:r>
            <a:r>
              <a:rPr sz="1800" spc="-50" dirty="0">
                <a:latin typeface="Arial"/>
                <a:cs typeface="Arial"/>
              </a:rPr>
              <a:t>orologi, </a:t>
            </a:r>
            <a:r>
              <a:rPr sz="1800" spc="-100" dirty="0">
                <a:latin typeface="Arial"/>
                <a:cs typeface="Arial"/>
              </a:rPr>
              <a:t>Audemars </a:t>
            </a:r>
            <a:r>
              <a:rPr sz="1800" spc="-85" dirty="0">
                <a:latin typeface="Arial"/>
                <a:cs typeface="Arial"/>
              </a:rPr>
              <a:t>Piguet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5" dirty="0">
                <a:latin typeface="Arial"/>
                <a:cs typeface="Arial"/>
              </a:rPr>
              <a:t>miglior  </a:t>
            </a:r>
            <a:r>
              <a:rPr sz="1800" spc="-65" dirty="0">
                <a:latin typeface="Arial"/>
                <a:cs typeface="Arial"/>
              </a:rPr>
              <a:t>concorrente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965A9-6811-4D05-B9B8-30CEE95E8AFE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4789"/>
            <a:ext cx="1471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Indice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437" y="1395228"/>
            <a:ext cx="4558030" cy="405002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La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storia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Verdana"/>
                <a:cs typeface="Verdana"/>
              </a:rPr>
              <a:t>Il </a:t>
            </a:r>
            <a:r>
              <a:rPr sz="1600" spc="-10" dirty="0">
                <a:latin typeface="Verdana"/>
                <a:cs typeface="Verdana"/>
              </a:rPr>
              <a:t>mercato dell’orologeria </a:t>
            </a:r>
            <a:r>
              <a:rPr sz="1600" spc="-5" dirty="0">
                <a:latin typeface="Verdana"/>
                <a:cs typeface="Verdana"/>
              </a:rPr>
              <a:t>di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lusso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Verdana"/>
                <a:cs typeface="Verdana"/>
              </a:rPr>
              <a:t>Il </a:t>
            </a:r>
            <a:r>
              <a:rPr sz="1600" spc="-5" dirty="0">
                <a:latin typeface="Verdana"/>
                <a:cs typeface="Verdana"/>
              </a:rPr>
              <a:t>mercato </a:t>
            </a:r>
            <a:r>
              <a:rPr sz="1600" spc="-10" dirty="0">
                <a:latin typeface="Verdana"/>
                <a:cs typeface="Verdana"/>
              </a:rPr>
              <a:t>dell’orologeria </a:t>
            </a:r>
            <a:r>
              <a:rPr sz="1600" spc="-5" dirty="0">
                <a:latin typeface="Verdana"/>
                <a:cs typeface="Verdana"/>
              </a:rPr>
              <a:t>di </a:t>
            </a:r>
            <a:r>
              <a:rPr sz="1600" spc="-10" dirty="0">
                <a:latin typeface="Verdana"/>
                <a:cs typeface="Verdana"/>
              </a:rPr>
              <a:t>lusso in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Italia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I competitors </a:t>
            </a:r>
            <a:r>
              <a:rPr sz="1600" spc="-10" dirty="0">
                <a:latin typeface="Verdana"/>
                <a:cs typeface="Verdana"/>
              </a:rPr>
              <a:t>della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Rolex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Apple vs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Rolex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Obiettivi della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ricerca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Definizione della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popolazione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Disegno del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campione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Analisi e </a:t>
            </a:r>
            <a:r>
              <a:rPr sz="1600" spc="-10" dirty="0">
                <a:latin typeface="Verdana"/>
                <a:cs typeface="Verdana"/>
              </a:rPr>
              <a:t>struttura </a:t>
            </a:r>
            <a:r>
              <a:rPr sz="1600" spc="-5" dirty="0">
                <a:latin typeface="Verdana"/>
                <a:cs typeface="Verdana"/>
              </a:rPr>
              <a:t>del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questionario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Analisi </a:t>
            </a:r>
            <a:r>
              <a:rPr sz="1600" spc="-10" dirty="0">
                <a:latin typeface="Verdana"/>
                <a:cs typeface="Verdana"/>
              </a:rPr>
              <a:t>delle variabili</a:t>
            </a:r>
            <a:r>
              <a:rPr sz="1600" spc="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utilizzate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Analisi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univariata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6217" y="1019301"/>
            <a:ext cx="1612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8000"/>
                </a:solidFill>
                <a:latin typeface="Verdana"/>
                <a:cs typeface="Verdana"/>
              </a:rPr>
              <a:t>Ar</a:t>
            </a:r>
            <a:r>
              <a:rPr sz="2000" b="1" i="1" spc="5" dirty="0">
                <a:solidFill>
                  <a:srgbClr val="008000"/>
                </a:solidFill>
                <a:latin typeface="Verdana"/>
                <a:cs typeface="Verdana"/>
              </a:rPr>
              <a:t>g</a:t>
            </a:r>
            <a:r>
              <a:rPr sz="2000" b="1" i="1" spc="-10" dirty="0">
                <a:solidFill>
                  <a:srgbClr val="008000"/>
                </a:solidFill>
                <a:latin typeface="Verdana"/>
                <a:cs typeface="Verdana"/>
              </a:rPr>
              <a:t>o</a:t>
            </a:r>
            <a:r>
              <a:rPr sz="2000" b="1" i="1" spc="-5" dirty="0">
                <a:solidFill>
                  <a:srgbClr val="008000"/>
                </a:solidFill>
                <a:latin typeface="Verdana"/>
                <a:cs typeface="Verdana"/>
              </a:rPr>
              <a:t>me</a:t>
            </a:r>
            <a:r>
              <a:rPr sz="2000" b="1" i="1" dirty="0">
                <a:solidFill>
                  <a:srgbClr val="008000"/>
                </a:solidFill>
                <a:latin typeface="Verdana"/>
                <a:cs typeface="Verdana"/>
              </a:rPr>
              <a:t>nto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6243" y="1124711"/>
            <a:ext cx="0" cy="4824730"/>
          </a:xfrm>
          <a:custGeom>
            <a:avLst/>
            <a:gdLst/>
            <a:ahLst/>
            <a:cxnLst/>
            <a:rect l="l" t="t" r="r" b="b"/>
            <a:pathLst>
              <a:path h="4824730">
                <a:moveTo>
                  <a:pt x="0" y="0"/>
                </a:moveTo>
                <a:lnTo>
                  <a:pt x="0" y="4824564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98206" y="993775"/>
            <a:ext cx="812165" cy="445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8000"/>
                </a:solidFill>
                <a:latin typeface="Verdana"/>
                <a:cs typeface="Verdana"/>
              </a:rPr>
              <a:t>Slide</a:t>
            </a:r>
            <a:endParaRPr sz="2000">
              <a:latin typeface="Verdana"/>
              <a:cs typeface="Verdana"/>
            </a:endParaRPr>
          </a:p>
          <a:p>
            <a:pPr marL="142240">
              <a:lnSpc>
                <a:spcPct val="100000"/>
              </a:lnSpc>
              <a:spcBef>
                <a:spcPts val="1714"/>
              </a:spcBef>
            </a:pPr>
            <a:r>
              <a:rPr sz="1600" spc="-5" dirty="0">
                <a:latin typeface="Verdana"/>
                <a:cs typeface="Verdana"/>
              </a:rPr>
              <a:t>4 –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11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Verdana"/>
                <a:cs typeface="Verdana"/>
              </a:rPr>
              <a:t>13 –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14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Verdana"/>
                <a:cs typeface="Verdana"/>
              </a:rPr>
              <a:t>15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17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Verdana"/>
                <a:cs typeface="Verdana"/>
              </a:rPr>
              <a:t>18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23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24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26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27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28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29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32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33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34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Verdana"/>
                <a:cs typeface="Verdana"/>
              </a:rPr>
              <a:t>35 –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36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37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46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47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56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F41A4-99FF-4FD5-974C-FF0C169C12C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78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0" dirty="0"/>
              <a:t> </a:t>
            </a:r>
            <a:r>
              <a:rPr sz="3200" dirty="0"/>
              <a:t>3/6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523" y="1412747"/>
            <a:ext cx="3053968" cy="2931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9230" y="1214754"/>
            <a:ext cx="5079365" cy="3516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Chopard, </a:t>
            </a:r>
            <a:r>
              <a:rPr sz="1800" spc="-95" dirty="0">
                <a:latin typeface="Arial"/>
                <a:cs typeface="Arial"/>
              </a:rPr>
              <a:t>famosa </a:t>
            </a:r>
            <a:r>
              <a:rPr sz="1800" spc="-100" dirty="0">
                <a:latin typeface="Arial"/>
                <a:cs typeface="Arial"/>
              </a:rPr>
              <a:t>azienda </a:t>
            </a:r>
            <a:r>
              <a:rPr sz="1800" spc="-60" dirty="0">
                <a:latin typeface="Arial"/>
                <a:cs typeface="Arial"/>
              </a:rPr>
              <a:t>orologiera </a:t>
            </a:r>
            <a:r>
              <a:rPr sz="1800" spc="-114" dirty="0">
                <a:latin typeface="Arial"/>
                <a:cs typeface="Arial"/>
              </a:rPr>
              <a:t>svizzera, </a:t>
            </a:r>
            <a:r>
              <a:rPr sz="1800" spc="-10" dirty="0">
                <a:latin typeface="Arial"/>
                <a:cs typeface="Arial"/>
              </a:rPr>
              <a:t>fu  </a:t>
            </a:r>
            <a:r>
              <a:rPr sz="1800" spc="-55" dirty="0">
                <a:latin typeface="Arial"/>
                <a:cs typeface="Arial"/>
              </a:rPr>
              <a:t>fondata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114" dirty="0">
                <a:latin typeface="Arial"/>
                <a:cs typeface="Arial"/>
              </a:rPr>
              <a:t>Louis </a:t>
            </a:r>
            <a:r>
              <a:rPr sz="1800" spc="-125" dirty="0">
                <a:latin typeface="Arial"/>
                <a:cs typeface="Arial"/>
              </a:rPr>
              <a:t>Ulysse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1860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120" dirty="0">
                <a:latin typeface="Arial"/>
                <a:cs typeface="Arial"/>
              </a:rPr>
              <a:t>sede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Ginevra,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Svizzera. </a:t>
            </a:r>
            <a:r>
              <a:rPr sz="1800" spc="-105" dirty="0">
                <a:latin typeface="Arial"/>
                <a:cs typeface="Arial"/>
              </a:rPr>
              <a:t>Questa </a:t>
            </a:r>
            <a:r>
              <a:rPr sz="1800" spc="-100" dirty="0">
                <a:latin typeface="Arial"/>
                <a:cs typeface="Arial"/>
              </a:rPr>
              <a:t>azienda ha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50" dirty="0">
                <a:latin typeface="Arial"/>
                <a:cs typeface="Arial"/>
              </a:rPr>
              <a:t>per le  </a:t>
            </a:r>
            <a:r>
              <a:rPr sz="1800" spc="-25" dirty="0">
                <a:latin typeface="Arial"/>
                <a:cs typeface="Arial"/>
              </a:rPr>
              <a:t>abitudini </a:t>
            </a:r>
            <a:r>
              <a:rPr sz="1800" spc="-80" dirty="0">
                <a:latin typeface="Arial"/>
                <a:cs typeface="Arial"/>
              </a:rPr>
              <a:t>accoppiate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innovazioni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tecnologie  </a:t>
            </a:r>
            <a:r>
              <a:rPr sz="1800" spc="-55" dirty="0">
                <a:latin typeface="Arial"/>
                <a:cs typeface="Arial"/>
              </a:rPr>
              <a:t>nel mondo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moderno.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spc="-100" dirty="0">
                <a:latin typeface="Arial"/>
                <a:cs typeface="Arial"/>
              </a:rPr>
              <a:t>L'azienda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100" dirty="0">
                <a:latin typeface="Arial"/>
                <a:cs typeface="Arial"/>
              </a:rPr>
              <a:t>specializzata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orologi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polso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75" dirty="0">
                <a:latin typeface="Arial"/>
                <a:cs typeface="Arial"/>
              </a:rPr>
              <a:t>donna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da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tasca.</a:t>
            </a:r>
            <a:endParaRPr sz="1800">
              <a:latin typeface="Arial"/>
              <a:cs typeface="Arial"/>
            </a:endParaRPr>
          </a:p>
          <a:p>
            <a:pPr marL="12700" marR="10477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design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0" dirty="0">
                <a:latin typeface="Arial"/>
                <a:cs typeface="Arial"/>
              </a:rPr>
              <a:t>glamour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sua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immagine 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5" dirty="0">
                <a:latin typeface="Arial"/>
                <a:cs typeface="Arial"/>
              </a:rPr>
              <a:t>partner </a:t>
            </a:r>
            <a:r>
              <a:rPr sz="1800" spc="-40" dirty="0">
                <a:latin typeface="Arial"/>
                <a:cs typeface="Arial"/>
              </a:rPr>
              <a:t>ufficiale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60" dirty="0">
                <a:latin typeface="Arial"/>
                <a:cs typeface="Arial"/>
              </a:rPr>
              <a:t>festival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85" dirty="0">
                <a:latin typeface="Arial"/>
                <a:cs typeface="Arial"/>
              </a:rPr>
              <a:t>cinema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Cannes.</a:t>
            </a:r>
            <a:endParaRPr sz="1800">
              <a:latin typeface="Arial"/>
              <a:cs typeface="Arial"/>
            </a:endParaRPr>
          </a:p>
          <a:p>
            <a:pPr marL="12700" marR="75565">
              <a:lnSpc>
                <a:spcPct val="100000"/>
              </a:lnSpc>
              <a:spcBef>
                <a:spcPts val="960"/>
              </a:spcBef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140" dirty="0">
                <a:latin typeface="Arial"/>
                <a:cs typeface="Arial"/>
              </a:rPr>
              <a:t>causa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30" dirty="0">
                <a:latin typeface="Arial"/>
                <a:cs typeface="Arial"/>
              </a:rPr>
              <a:t>loro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alta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75" dirty="0">
                <a:latin typeface="Arial"/>
                <a:cs typeface="Arial"/>
              </a:rPr>
              <a:t>buona </a:t>
            </a:r>
            <a:r>
              <a:rPr sz="1800" spc="-110" dirty="0">
                <a:latin typeface="Arial"/>
                <a:cs typeface="Arial"/>
              </a:rPr>
              <a:t>presenza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70" dirty="0">
                <a:latin typeface="Arial"/>
                <a:cs typeface="Arial"/>
              </a:rPr>
              <a:t>marchio, </a:t>
            </a:r>
            <a:r>
              <a:rPr sz="1800" spc="-105" dirty="0">
                <a:latin typeface="Arial"/>
                <a:cs typeface="Arial"/>
              </a:rPr>
              <a:t>Chopard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35" dirty="0">
                <a:latin typeface="Arial"/>
                <a:cs typeface="Arial"/>
              </a:rPr>
              <a:t>miglior </a:t>
            </a:r>
            <a:r>
              <a:rPr sz="1800" spc="-65" dirty="0">
                <a:latin typeface="Arial"/>
                <a:cs typeface="Arial"/>
              </a:rPr>
              <a:t>concorrente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4F119-FF35-4B9B-9E20-6CFAE79C222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78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0" dirty="0"/>
              <a:t> </a:t>
            </a:r>
            <a:r>
              <a:rPr sz="3200" dirty="0"/>
              <a:t>4/6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7537" y="1340738"/>
            <a:ext cx="2952369" cy="3539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7266" y="1358900"/>
            <a:ext cx="4502785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Arial"/>
                <a:cs typeface="Arial"/>
              </a:rPr>
              <a:t>Omega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120" dirty="0">
                <a:latin typeface="Arial"/>
                <a:cs typeface="Arial"/>
              </a:rPr>
              <a:t>sede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Bienne, </a:t>
            </a:r>
            <a:r>
              <a:rPr sz="1800" spc="-30" dirty="0">
                <a:latin typeface="Arial"/>
                <a:cs typeface="Arial"/>
              </a:rPr>
              <a:t>in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Svizzera.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325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30" dirty="0">
                <a:latin typeface="Arial"/>
                <a:cs typeface="Arial"/>
              </a:rPr>
              <a:t>migliori </a:t>
            </a:r>
            <a:r>
              <a:rPr sz="1800" spc="-50" dirty="0">
                <a:latin typeface="Arial"/>
                <a:cs typeface="Arial"/>
              </a:rPr>
              <a:t>concorrenti </a:t>
            </a:r>
            <a:r>
              <a:rPr sz="1800" spc="-135" dirty="0">
                <a:latin typeface="Arial"/>
                <a:cs typeface="Arial"/>
              </a:rPr>
              <a:t>Rolex 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spc="-45" dirty="0">
                <a:latin typeface="Arial"/>
                <a:cs typeface="Arial"/>
              </a:rPr>
              <a:t>gli orologi </a:t>
            </a:r>
            <a:r>
              <a:rPr sz="1800" spc="-10" dirty="0">
                <a:latin typeface="Arial"/>
                <a:cs typeface="Arial"/>
              </a:rPr>
              <a:t>prodotti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145" dirty="0">
                <a:latin typeface="Arial"/>
                <a:cs typeface="Arial"/>
              </a:rPr>
              <a:t>Omega </a:t>
            </a:r>
            <a:r>
              <a:rPr sz="1800" spc="-95" dirty="0">
                <a:latin typeface="Arial"/>
                <a:cs typeface="Arial"/>
              </a:rPr>
              <a:t>sono  </a:t>
            </a:r>
            <a:r>
              <a:rPr sz="1800" spc="-55" dirty="0">
                <a:latin typeface="Arial"/>
                <a:cs typeface="Arial"/>
              </a:rPr>
              <a:t>programmati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10" dirty="0">
                <a:latin typeface="Arial"/>
                <a:cs typeface="Arial"/>
              </a:rPr>
              <a:t>offrire </a:t>
            </a:r>
            <a:r>
              <a:rPr sz="1800" spc="-15" dirty="0">
                <a:latin typeface="Arial"/>
                <a:cs typeface="Arial"/>
              </a:rPr>
              <a:t>oltre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105" dirty="0">
                <a:latin typeface="Arial"/>
                <a:cs typeface="Arial"/>
              </a:rPr>
              <a:t>bellezza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anche 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precisione.</a:t>
            </a:r>
            <a:endParaRPr sz="1800">
              <a:latin typeface="Arial"/>
              <a:cs typeface="Arial"/>
            </a:endParaRPr>
          </a:p>
          <a:p>
            <a:pPr marL="12700" marR="180975">
              <a:lnSpc>
                <a:spcPct val="100000"/>
              </a:lnSpc>
              <a:spcBef>
                <a:spcPts val="1200"/>
              </a:spcBef>
            </a:pPr>
            <a:r>
              <a:rPr sz="1800" spc="-145" dirty="0">
                <a:latin typeface="Arial"/>
                <a:cs typeface="Arial"/>
              </a:rPr>
              <a:t>Omega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stato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dispositivo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cronometraggio  al </a:t>
            </a:r>
            <a:r>
              <a:rPr sz="1800" spc="-45" dirty="0">
                <a:latin typeface="Arial"/>
                <a:cs typeface="Arial"/>
              </a:rPr>
              <a:t>tempo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45" dirty="0">
                <a:latin typeface="Arial"/>
                <a:cs typeface="Arial"/>
              </a:rPr>
              <a:t>eventi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olimpici.</a:t>
            </a:r>
            <a:endParaRPr sz="1800">
              <a:latin typeface="Arial"/>
              <a:cs typeface="Arial"/>
            </a:endParaRPr>
          </a:p>
          <a:p>
            <a:pPr marL="12700" marR="176530">
              <a:lnSpc>
                <a:spcPct val="100000"/>
              </a:lnSpc>
              <a:spcBef>
                <a:spcPts val="5"/>
              </a:spcBef>
            </a:pPr>
            <a:r>
              <a:rPr sz="1800" spc="-165" dirty="0">
                <a:latin typeface="Arial"/>
                <a:cs typeface="Arial"/>
              </a:rPr>
              <a:t>Ha </a:t>
            </a:r>
            <a:r>
              <a:rPr sz="1800" spc="-20" dirty="0">
                <a:latin typeface="Arial"/>
                <a:cs typeface="Arial"/>
              </a:rPr>
              <a:t>un'ottima </a:t>
            </a:r>
            <a:r>
              <a:rPr sz="1800" spc="-70" dirty="0">
                <a:latin typeface="Arial"/>
                <a:cs typeface="Arial"/>
              </a:rPr>
              <a:t>immagine </a:t>
            </a:r>
            <a:r>
              <a:rPr sz="1800" spc="-85" dirty="0">
                <a:latin typeface="Arial"/>
                <a:cs typeface="Arial"/>
              </a:rPr>
              <a:t>sul </a:t>
            </a:r>
            <a:r>
              <a:rPr sz="1800" spc="-65" dirty="0">
                <a:latin typeface="Arial"/>
                <a:cs typeface="Arial"/>
              </a:rPr>
              <a:t>mercato. </a:t>
            </a:r>
            <a:r>
              <a:rPr sz="1800" spc="-229" dirty="0">
                <a:latin typeface="Arial"/>
                <a:cs typeface="Arial"/>
              </a:rPr>
              <a:t>Fa </a:t>
            </a:r>
            <a:r>
              <a:rPr sz="1800" spc="-105" dirty="0">
                <a:latin typeface="Arial"/>
                <a:cs typeface="Arial"/>
              </a:rPr>
              <a:t>uso 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65" dirty="0">
                <a:latin typeface="Arial"/>
                <a:cs typeface="Arial"/>
              </a:rPr>
              <a:t>tecnologia </a:t>
            </a:r>
            <a:r>
              <a:rPr sz="1800" spc="-110" dirty="0">
                <a:latin typeface="Arial"/>
                <a:cs typeface="Arial"/>
              </a:rPr>
              <a:t>coassiale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sua </a:t>
            </a:r>
            <a:r>
              <a:rPr sz="1800" spc="-55" dirty="0">
                <a:latin typeface="Arial"/>
                <a:cs typeface="Arial"/>
              </a:rPr>
              <a:t>orologeria 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65" dirty="0">
                <a:latin typeface="Arial"/>
                <a:cs typeface="Arial"/>
              </a:rPr>
              <a:t>marchio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affermato.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A7D7C-4B6B-4F23-9AF4-207D04943D5E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78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0" dirty="0"/>
              <a:t> </a:t>
            </a:r>
            <a:r>
              <a:rPr sz="3200" dirty="0"/>
              <a:t>5/6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523" y="980694"/>
            <a:ext cx="2982087" cy="295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4265" y="1142746"/>
            <a:ext cx="5099050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431800" algn="just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spc="-55" dirty="0">
                <a:latin typeface="Arial"/>
                <a:cs typeface="Arial"/>
              </a:rPr>
              <a:t>febbraio del </a:t>
            </a:r>
            <a:r>
              <a:rPr sz="1800" b="1" spc="-130" dirty="0">
                <a:solidFill>
                  <a:srgbClr val="43BC6C"/>
                </a:solidFill>
                <a:latin typeface="Trebuchet MS"/>
                <a:cs typeface="Trebuchet MS"/>
              </a:rPr>
              <a:t>1926</a:t>
            </a:r>
            <a:r>
              <a:rPr sz="1800" spc="-130" dirty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60" dirty="0">
                <a:latin typeface="Arial"/>
                <a:cs typeface="Arial"/>
              </a:rPr>
              <a:t>casa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5" dirty="0">
                <a:latin typeface="Arial"/>
                <a:cs typeface="Arial"/>
              </a:rPr>
              <a:t>vendita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orologi </a:t>
            </a:r>
            <a:r>
              <a:rPr sz="1800" spc="-70" dirty="0">
                <a:latin typeface="Arial"/>
                <a:cs typeface="Arial"/>
              </a:rPr>
              <a:t>“Veuve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Philippe </a:t>
            </a:r>
            <a:r>
              <a:rPr sz="1800" spc="-10" dirty="0">
                <a:latin typeface="Arial"/>
                <a:cs typeface="Arial"/>
              </a:rPr>
              <a:t>Hüther” </a:t>
            </a:r>
            <a:r>
              <a:rPr sz="1800" spc="-65" dirty="0">
                <a:latin typeface="Arial"/>
                <a:cs typeface="Arial"/>
              </a:rPr>
              <a:t>registra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55" dirty="0">
                <a:latin typeface="Arial"/>
                <a:cs typeface="Arial"/>
              </a:rPr>
              <a:t>Marchio </a:t>
            </a:r>
            <a:r>
              <a:rPr sz="1800" spc="-40" dirty="0">
                <a:latin typeface="Arial"/>
                <a:cs typeface="Arial"/>
              </a:rPr>
              <a:t>“The </a:t>
            </a:r>
            <a:r>
              <a:rPr sz="1800" spc="-45" dirty="0">
                <a:latin typeface="Arial"/>
                <a:cs typeface="Arial"/>
              </a:rPr>
              <a:t>Tudor” per </a:t>
            </a:r>
            <a:r>
              <a:rPr sz="1800" spc="-50" dirty="0">
                <a:latin typeface="Arial"/>
                <a:cs typeface="Arial"/>
              </a:rPr>
              <a:t>conto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45" dirty="0">
                <a:latin typeface="Arial"/>
                <a:cs typeface="Arial"/>
              </a:rPr>
              <a:t>Hans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Wilsdorf.</a:t>
            </a:r>
            <a:endParaRPr sz="1800">
              <a:latin typeface="Arial"/>
              <a:cs typeface="Arial"/>
            </a:endParaRPr>
          </a:p>
          <a:p>
            <a:pPr marL="106045" algn="ctr">
              <a:lnSpc>
                <a:spcPct val="100000"/>
              </a:lnSpc>
              <a:spcBef>
                <a:spcPts val="840"/>
              </a:spcBef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b="1" spc="-145" dirty="0">
                <a:solidFill>
                  <a:srgbClr val="43BC6C"/>
                </a:solidFill>
                <a:latin typeface="Trebuchet MS"/>
                <a:cs typeface="Trebuchet MS"/>
              </a:rPr>
              <a:t>1936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0" dirty="0">
                <a:latin typeface="Arial"/>
                <a:cs typeface="Arial"/>
              </a:rPr>
              <a:t>fu </a:t>
            </a:r>
            <a:r>
              <a:rPr sz="1800" spc="-15" dirty="0">
                <a:latin typeface="Arial"/>
                <a:cs typeface="Arial"/>
              </a:rPr>
              <a:t>restituito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nel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1946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fonda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società </a:t>
            </a:r>
            <a:r>
              <a:rPr sz="1800" spc="-20" dirty="0">
                <a:latin typeface="Arial"/>
                <a:cs typeface="Arial"/>
              </a:rPr>
              <a:t>“Montres </a:t>
            </a:r>
            <a:r>
              <a:rPr sz="1800" spc="-225" dirty="0">
                <a:latin typeface="Arial"/>
                <a:cs typeface="Arial"/>
              </a:rPr>
              <a:t>TUDOR  </a:t>
            </a:r>
            <a:r>
              <a:rPr sz="1800" spc="-135" dirty="0">
                <a:latin typeface="Arial"/>
                <a:cs typeface="Arial"/>
              </a:rPr>
              <a:t>S.A.”, </a:t>
            </a:r>
            <a:r>
              <a:rPr sz="1800" spc="-100" dirty="0">
                <a:latin typeface="Arial"/>
                <a:cs typeface="Arial"/>
              </a:rPr>
              <a:t>specializzata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2360295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modelli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uomo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da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donna.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555" y="4049014"/>
            <a:ext cx="5884545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Tudor ha </a:t>
            </a:r>
            <a:r>
              <a:rPr sz="1800" spc="-20" dirty="0">
                <a:latin typeface="Arial"/>
                <a:cs typeface="Arial"/>
              </a:rPr>
              <a:t>prodotto </a:t>
            </a:r>
            <a:r>
              <a:rPr sz="1800" spc="-35" dirty="0">
                <a:latin typeface="Arial"/>
                <a:cs typeface="Arial"/>
              </a:rPr>
              <a:t>modelli </a:t>
            </a:r>
            <a:r>
              <a:rPr sz="1800" spc="-40" dirty="0">
                <a:latin typeface="Arial"/>
                <a:cs typeface="Arial"/>
              </a:rPr>
              <a:t>simili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25" dirty="0">
                <a:latin typeface="Arial"/>
                <a:cs typeface="Arial"/>
              </a:rPr>
              <a:t>fratello </a:t>
            </a:r>
            <a:r>
              <a:rPr sz="1800" spc="-80" dirty="0">
                <a:latin typeface="Arial"/>
                <a:cs typeface="Arial"/>
              </a:rPr>
              <a:t>maggiore,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170" dirty="0">
                <a:latin typeface="Arial"/>
                <a:cs typeface="Arial"/>
              </a:rPr>
              <a:t>DNA </a:t>
            </a:r>
            <a:r>
              <a:rPr sz="1800" spc="-70" dirty="0">
                <a:latin typeface="Arial"/>
                <a:cs typeface="Arial"/>
              </a:rPr>
              <a:t>chiaramente </a:t>
            </a:r>
            <a:r>
              <a:rPr sz="1800" spc="-55" dirty="0">
                <a:latin typeface="Arial"/>
                <a:cs typeface="Arial"/>
              </a:rPr>
              <a:t>visibile, </a:t>
            </a:r>
            <a:r>
              <a:rPr sz="1800" spc="-60" dirty="0">
                <a:latin typeface="Arial"/>
                <a:cs typeface="Arial"/>
              </a:rPr>
              <a:t>utilizzando </a:t>
            </a:r>
            <a:r>
              <a:rPr sz="1800" spc="-25" dirty="0">
                <a:latin typeface="Arial"/>
                <a:cs typeface="Arial"/>
              </a:rPr>
              <a:t>addirittura </a:t>
            </a:r>
            <a:r>
              <a:rPr sz="1800" spc="-114" dirty="0">
                <a:latin typeface="Arial"/>
                <a:cs typeface="Arial"/>
              </a:rPr>
              <a:t>pezzi </a:t>
            </a:r>
            <a:r>
              <a:rPr sz="1800" spc="-5" dirty="0">
                <a:latin typeface="Arial"/>
                <a:cs typeface="Arial"/>
              </a:rPr>
              <a:t>firmati 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spc="-75" dirty="0">
                <a:latin typeface="Arial"/>
                <a:cs typeface="Arial"/>
              </a:rPr>
              <a:t>esistono </a:t>
            </a:r>
            <a:r>
              <a:rPr sz="1800" spc="-65" dirty="0">
                <a:latin typeface="Arial"/>
                <a:cs typeface="Arial"/>
              </a:rPr>
              <a:t>alcuni </a:t>
            </a:r>
            <a:r>
              <a:rPr sz="1800" spc="-30" dirty="0">
                <a:latin typeface="Arial"/>
                <a:cs typeface="Arial"/>
              </a:rPr>
              <a:t>rari </a:t>
            </a:r>
            <a:r>
              <a:rPr sz="1800" spc="-70" dirty="0">
                <a:latin typeface="Arial"/>
                <a:cs typeface="Arial"/>
              </a:rPr>
              <a:t>esemplari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cui </a:t>
            </a:r>
            <a:r>
              <a:rPr sz="1800" spc="-85" dirty="0">
                <a:latin typeface="Arial"/>
                <a:cs typeface="Arial"/>
              </a:rPr>
              <a:t>appare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anche 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nome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20" dirty="0">
                <a:latin typeface="Arial"/>
                <a:cs typeface="Arial"/>
              </a:rPr>
              <a:t>Tudor, </a:t>
            </a:r>
            <a:r>
              <a:rPr sz="1800" spc="-35" dirty="0">
                <a:latin typeface="Arial"/>
                <a:cs typeface="Arial"/>
              </a:rPr>
              <a:t>d’altro </a:t>
            </a:r>
            <a:r>
              <a:rPr sz="1800" spc="-70" dirty="0">
                <a:latin typeface="Arial"/>
                <a:cs typeface="Arial"/>
              </a:rPr>
              <a:t>canto,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cresciuto </a:t>
            </a:r>
            <a:r>
              <a:rPr sz="1800" spc="-30" dirty="0">
                <a:latin typeface="Arial"/>
                <a:cs typeface="Arial"/>
              </a:rPr>
              <a:t>sotto </a:t>
            </a:r>
            <a:r>
              <a:rPr sz="1800" dirty="0">
                <a:latin typeface="Arial"/>
                <a:cs typeface="Arial"/>
              </a:rPr>
              <a:t>molti </a:t>
            </a:r>
            <a:r>
              <a:rPr sz="1800" spc="-50" dirty="0">
                <a:latin typeface="Arial"/>
                <a:cs typeface="Arial"/>
              </a:rPr>
              <a:t>aspetti.  </a:t>
            </a:r>
            <a:r>
              <a:rPr sz="1800" spc="-25" dirty="0">
                <a:latin typeface="Arial"/>
                <a:cs typeface="Arial"/>
              </a:rPr>
              <a:t>Mentre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lato </a:t>
            </a:r>
            <a:r>
              <a:rPr sz="1800" spc="-65" dirty="0">
                <a:latin typeface="Arial"/>
                <a:cs typeface="Arial"/>
              </a:rPr>
              <a:t>sperimenta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80" dirty="0">
                <a:latin typeface="Arial"/>
                <a:cs typeface="Arial"/>
              </a:rPr>
              <a:t>nuove </a:t>
            </a:r>
            <a:r>
              <a:rPr sz="1800" spc="-60" dirty="0">
                <a:latin typeface="Arial"/>
                <a:cs typeface="Arial"/>
              </a:rPr>
              <a:t>tecnologie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5" dirty="0">
                <a:latin typeface="Arial"/>
                <a:cs typeface="Arial"/>
              </a:rPr>
              <a:t>processi,  </a:t>
            </a:r>
            <a:r>
              <a:rPr sz="1800" spc="-40" dirty="0">
                <a:latin typeface="Arial"/>
                <a:cs typeface="Arial"/>
              </a:rPr>
              <a:t>dall’altro </a:t>
            </a:r>
            <a:r>
              <a:rPr sz="1800" spc="-55" dirty="0">
                <a:latin typeface="Arial"/>
                <a:cs typeface="Arial"/>
              </a:rPr>
              <a:t>mantiene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5" dirty="0">
                <a:latin typeface="Arial"/>
                <a:cs typeface="Arial"/>
              </a:rPr>
              <a:t>rapporto </a:t>
            </a:r>
            <a:r>
              <a:rPr sz="1800" spc="-20" dirty="0">
                <a:latin typeface="Arial"/>
                <a:cs typeface="Arial"/>
              </a:rPr>
              <a:t>stretto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sua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tradizione.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32402-3580-4201-B2E4-E0191CF6181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4789"/>
            <a:ext cx="6784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 </a:t>
            </a:r>
            <a:r>
              <a:rPr sz="3200" spc="-5" dirty="0"/>
              <a:t>competitors della Rolex</a:t>
            </a:r>
            <a:r>
              <a:rPr sz="3200" spc="-15" dirty="0"/>
              <a:t> </a:t>
            </a:r>
            <a:r>
              <a:rPr sz="3200" spc="5" dirty="0"/>
              <a:t>6/6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523" y="1052702"/>
            <a:ext cx="3096387" cy="3815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1113" y="998677"/>
            <a:ext cx="5235575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75" dirty="0">
                <a:latin typeface="Arial"/>
                <a:cs typeface="Arial"/>
              </a:rPr>
              <a:t>Iwc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nato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b="1" spc="-145" dirty="0">
                <a:solidFill>
                  <a:srgbClr val="43BC6C"/>
                </a:solidFill>
                <a:latin typeface="Trebuchet MS"/>
                <a:cs typeface="Trebuchet MS"/>
              </a:rPr>
              <a:t>1868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95" dirty="0">
                <a:latin typeface="Arial"/>
                <a:cs typeface="Arial"/>
              </a:rPr>
              <a:t>deve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5" dirty="0">
                <a:latin typeface="Arial"/>
                <a:cs typeface="Arial"/>
              </a:rPr>
              <a:t>suo </a:t>
            </a:r>
            <a:r>
              <a:rPr sz="1800" spc="-140" dirty="0">
                <a:latin typeface="Arial"/>
                <a:cs typeface="Arial"/>
              </a:rPr>
              <a:t>successo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 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30" dirty="0">
                <a:latin typeface="Arial"/>
                <a:cs typeface="Arial"/>
              </a:rPr>
              <a:t>migliori </a:t>
            </a:r>
            <a:r>
              <a:rPr sz="1800" spc="-90" dirty="0">
                <a:latin typeface="Arial"/>
                <a:cs typeface="Arial"/>
              </a:rPr>
              <a:t>marche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100" dirty="0">
                <a:latin typeface="Arial"/>
                <a:cs typeface="Arial"/>
              </a:rPr>
              <a:t>svizzeri </a:t>
            </a:r>
            <a:r>
              <a:rPr sz="1800" spc="-50" dirty="0">
                <a:latin typeface="Arial"/>
                <a:cs typeface="Arial"/>
              </a:rPr>
              <a:t>all’idea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105" dirty="0">
                <a:latin typeface="Arial"/>
                <a:cs typeface="Arial"/>
              </a:rPr>
              <a:t>suo  </a:t>
            </a:r>
            <a:r>
              <a:rPr sz="1800" spc="-45" dirty="0">
                <a:latin typeface="Arial"/>
                <a:cs typeface="Arial"/>
              </a:rPr>
              <a:t>fondatore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unire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tecnologia </a:t>
            </a:r>
            <a:r>
              <a:rPr sz="1800" spc="-35" dirty="0">
                <a:latin typeface="Arial"/>
                <a:cs typeface="Arial"/>
              </a:rPr>
              <a:t>produttiva </a:t>
            </a:r>
            <a:r>
              <a:rPr sz="1800" spc="-85" dirty="0">
                <a:latin typeface="Arial"/>
                <a:cs typeface="Arial"/>
              </a:rPr>
              <a:t>americana,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55" dirty="0">
                <a:latin typeface="Arial"/>
                <a:cs typeface="Arial"/>
              </a:rPr>
              <a:t>quel </a:t>
            </a:r>
            <a:r>
              <a:rPr sz="1800" spc="-40" dirty="0">
                <a:latin typeface="Arial"/>
                <a:cs typeface="Arial"/>
              </a:rPr>
              <a:t>tempo </a:t>
            </a:r>
            <a:r>
              <a:rPr sz="1800" spc="-60" dirty="0">
                <a:latin typeface="Arial"/>
                <a:cs typeface="Arial"/>
              </a:rPr>
              <a:t>innovativa, </a:t>
            </a:r>
            <a:r>
              <a:rPr sz="1800" spc="-85" dirty="0">
                <a:latin typeface="Arial"/>
                <a:cs typeface="Arial"/>
              </a:rPr>
              <a:t>all’eccezionale </a:t>
            </a:r>
            <a:r>
              <a:rPr sz="1800" spc="-35" dirty="0">
                <a:latin typeface="Arial"/>
                <a:cs typeface="Arial"/>
              </a:rPr>
              <a:t>abilità </a:t>
            </a:r>
            <a:r>
              <a:rPr sz="1800" spc="-60" dirty="0">
                <a:latin typeface="Arial"/>
                <a:cs typeface="Arial"/>
              </a:rPr>
              <a:t>degli  </a:t>
            </a:r>
            <a:r>
              <a:rPr sz="1800" spc="-55" dirty="0">
                <a:latin typeface="Arial"/>
                <a:cs typeface="Arial"/>
              </a:rPr>
              <a:t>orologiai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svizzeri.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25"/>
              </a:spcBef>
            </a:pPr>
            <a:r>
              <a:rPr sz="1800" spc="-17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allora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75" dirty="0">
                <a:latin typeface="Arial"/>
                <a:cs typeface="Arial"/>
              </a:rPr>
              <a:t>Iwc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20" dirty="0">
                <a:latin typeface="Arial"/>
                <a:cs typeface="Arial"/>
              </a:rPr>
              <a:t>prodotto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75" dirty="0">
                <a:latin typeface="Arial"/>
                <a:cs typeface="Arial"/>
              </a:rPr>
              <a:t>suoi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75" dirty="0">
                <a:latin typeface="Arial"/>
                <a:cs typeface="Arial"/>
              </a:rPr>
              <a:t>precisione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65" dirty="0">
                <a:latin typeface="Arial"/>
                <a:cs typeface="Arial"/>
              </a:rPr>
              <a:t>fabbrica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00" dirty="0">
                <a:latin typeface="Arial"/>
                <a:cs typeface="Arial"/>
              </a:rPr>
              <a:t>Schaffhausen, </a:t>
            </a:r>
            <a:r>
              <a:rPr sz="1800" spc="-55" dirty="0">
                <a:latin typeface="Arial"/>
                <a:cs typeface="Arial"/>
              </a:rPr>
              <a:t>puntando </a:t>
            </a:r>
            <a:r>
              <a:rPr sz="1800" spc="-60" dirty="0">
                <a:latin typeface="Arial"/>
                <a:cs typeface="Arial"/>
              </a:rPr>
              <a:t>non  </a:t>
            </a:r>
            <a:r>
              <a:rPr sz="1800" spc="-80" dirty="0">
                <a:latin typeface="Arial"/>
                <a:cs typeface="Arial"/>
              </a:rPr>
              <a:t>solo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105" dirty="0">
                <a:latin typeface="Arial"/>
                <a:cs typeface="Arial"/>
              </a:rPr>
              <a:t>ma anche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35" dirty="0">
                <a:latin typeface="Arial"/>
                <a:cs typeface="Arial"/>
              </a:rPr>
              <a:t>quantità: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75" dirty="0">
                <a:latin typeface="Arial"/>
                <a:cs typeface="Arial"/>
              </a:rPr>
              <a:t>suoi </a:t>
            </a:r>
            <a:r>
              <a:rPr sz="1800" spc="-35" dirty="0">
                <a:latin typeface="Arial"/>
                <a:cs typeface="Arial"/>
              </a:rPr>
              <a:t>modelli 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spc="-95" dirty="0">
                <a:latin typeface="Arial"/>
                <a:cs typeface="Arial"/>
              </a:rPr>
              <a:t>sono </a:t>
            </a:r>
            <a:r>
              <a:rPr sz="1800" spc="-90" dirty="0">
                <a:latin typeface="Arial"/>
                <a:cs typeface="Arial"/>
              </a:rPr>
              <a:t>sempre </a:t>
            </a:r>
            <a:r>
              <a:rPr sz="1800" spc="-40" dirty="0">
                <a:latin typeface="Arial"/>
                <a:cs typeface="Arial"/>
              </a:rPr>
              <a:t>stati </a:t>
            </a:r>
            <a:r>
              <a:rPr sz="1800" spc="-10" dirty="0">
                <a:latin typeface="Arial"/>
                <a:cs typeface="Arial"/>
              </a:rPr>
              <a:t>prodotti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serie.</a:t>
            </a:r>
            <a:endParaRPr sz="1800">
              <a:latin typeface="Arial"/>
              <a:cs typeface="Arial"/>
            </a:endParaRPr>
          </a:p>
          <a:p>
            <a:pPr marL="12700" marR="219710">
              <a:lnSpc>
                <a:spcPct val="100000"/>
              </a:lnSpc>
              <a:spcBef>
                <a:spcPts val="720"/>
              </a:spcBef>
            </a:pPr>
            <a:r>
              <a:rPr sz="1800" spc="-180" dirty="0">
                <a:latin typeface="Arial"/>
                <a:cs typeface="Arial"/>
              </a:rPr>
              <a:t>Le </a:t>
            </a:r>
            <a:r>
              <a:rPr sz="1800" spc="-105" dirty="0">
                <a:latin typeface="Arial"/>
                <a:cs typeface="Arial"/>
              </a:rPr>
              <a:t>bellezza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35" dirty="0">
                <a:latin typeface="Arial"/>
                <a:cs typeface="Arial"/>
              </a:rPr>
              <a:t>modelli </a:t>
            </a:r>
            <a:r>
              <a:rPr sz="1800" spc="-175" dirty="0">
                <a:latin typeface="Arial"/>
                <a:cs typeface="Arial"/>
              </a:rPr>
              <a:t>IWC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50" dirty="0">
                <a:latin typeface="Arial"/>
                <a:cs typeface="Arial"/>
              </a:rPr>
              <a:t>inconfondibile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  </a:t>
            </a:r>
            <a:r>
              <a:rPr sz="1800" spc="-90" dirty="0">
                <a:latin typeface="Arial"/>
                <a:cs typeface="Arial"/>
              </a:rPr>
              <a:t>marche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uomo. </a:t>
            </a:r>
            <a:r>
              <a:rPr sz="1800" spc="-155" dirty="0">
                <a:latin typeface="Arial"/>
                <a:cs typeface="Arial"/>
              </a:rPr>
              <a:t>Lo </a:t>
            </a:r>
            <a:r>
              <a:rPr sz="1800" spc="-45" dirty="0">
                <a:latin typeface="Arial"/>
                <a:cs typeface="Arial"/>
              </a:rPr>
              <a:t>stile </a:t>
            </a:r>
            <a:r>
              <a:rPr sz="1800" spc="-110" dirty="0">
                <a:latin typeface="Arial"/>
                <a:cs typeface="Arial"/>
              </a:rPr>
              <a:t>classico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05" dirty="0">
                <a:latin typeface="Arial"/>
                <a:cs typeface="Arial"/>
              </a:rPr>
              <a:t>lascia  </a:t>
            </a:r>
            <a:r>
              <a:rPr sz="1800" spc="-50" dirty="0">
                <a:latin typeface="Arial"/>
                <a:cs typeface="Arial"/>
              </a:rPr>
              <a:t>nulla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30" dirty="0">
                <a:latin typeface="Arial"/>
                <a:cs typeface="Arial"/>
              </a:rPr>
              <a:t>caso,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40" dirty="0">
                <a:latin typeface="Arial"/>
                <a:cs typeface="Arial"/>
              </a:rPr>
              <a:t>dettagli </a:t>
            </a:r>
            <a:r>
              <a:rPr sz="1800" spc="-80" dirty="0">
                <a:latin typeface="Arial"/>
                <a:cs typeface="Arial"/>
              </a:rPr>
              <a:t>preziosi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ricercati.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CD3A0-0D8E-4EB3-831E-BCFCBB3DC1C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6017" y="917028"/>
            <a:ext cx="4428490" cy="5392420"/>
          </a:xfrm>
          <a:custGeom>
            <a:avLst/>
            <a:gdLst/>
            <a:ahLst/>
            <a:cxnLst/>
            <a:rect l="l" t="t" r="r" b="b"/>
            <a:pathLst>
              <a:path w="4428490" h="5392420">
                <a:moveTo>
                  <a:pt x="0" y="5392293"/>
                </a:moveTo>
                <a:lnTo>
                  <a:pt x="4427982" y="5392293"/>
                </a:lnTo>
                <a:lnTo>
                  <a:pt x="4427982" y="0"/>
                </a:lnTo>
                <a:lnTo>
                  <a:pt x="0" y="0"/>
                </a:lnTo>
                <a:lnTo>
                  <a:pt x="0" y="5392293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5949276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4378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Apple </a:t>
            </a:r>
            <a:r>
              <a:rPr sz="3200" dirty="0"/>
              <a:t>vs </a:t>
            </a:r>
            <a:r>
              <a:rPr sz="3200" spc="-5" dirty="0"/>
              <a:t>Rolex</a:t>
            </a:r>
            <a:r>
              <a:rPr sz="3200" spc="-60" dirty="0"/>
              <a:t> </a:t>
            </a:r>
            <a:r>
              <a:rPr sz="3200" dirty="0"/>
              <a:t>1/3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299709" y="2437587"/>
            <a:ext cx="328485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latin typeface="Trebuchet MS"/>
                <a:cs typeface="Trebuchet MS"/>
              </a:rPr>
              <a:t>Business </a:t>
            </a:r>
            <a:r>
              <a:rPr sz="2000" b="1" spc="-95" dirty="0">
                <a:latin typeface="Trebuchet MS"/>
                <a:cs typeface="Trebuchet MS"/>
              </a:rPr>
              <a:t>Insider </a:t>
            </a:r>
            <a:r>
              <a:rPr sz="2000" b="1" spc="-85" dirty="0">
                <a:latin typeface="Trebuchet MS"/>
                <a:cs typeface="Trebuchet MS"/>
              </a:rPr>
              <a:t>Italia</a:t>
            </a:r>
            <a:r>
              <a:rPr sz="2000" b="1" spc="-39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Arial"/>
                <a:cs typeface="Arial"/>
              </a:rPr>
              <a:t>è</a:t>
            </a:r>
            <a:endParaRPr sz="2000">
              <a:latin typeface="Arial"/>
              <a:cs typeface="Arial"/>
            </a:endParaRPr>
          </a:p>
          <a:p>
            <a:pPr marL="12700" marR="279400">
              <a:lnSpc>
                <a:spcPct val="100000"/>
              </a:lnSpc>
            </a:pPr>
            <a:r>
              <a:rPr sz="2000" spc="-70" dirty="0">
                <a:latin typeface="Arial"/>
                <a:cs typeface="Arial"/>
              </a:rPr>
              <a:t>l’edizione </a:t>
            </a:r>
            <a:r>
              <a:rPr sz="2000" spc="-50" dirty="0">
                <a:latin typeface="Arial"/>
                <a:cs typeface="Arial"/>
              </a:rPr>
              <a:t>italiana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Business  </a:t>
            </a:r>
            <a:r>
              <a:rPr sz="2000" spc="-90" dirty="0">
                <a:latin typeface="Arial"/>
                <a:cs typeface="Arial"/>
              </a:rPr>
              <a:t>Insider,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spc="-50" dirty="0">
                <a:latin typeface="Arial"/>
                <a:cs typeface="Arial"/>
              </a:rPr>
              <a:t>sito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65" dirty="0">
                <a:latin typeface="Arial"/>
                <a:cs typeface="Arial"/>
              </a:rPr>
              <a:t>negli </a:t>
            </a:r>
            <a:r>
              <a:rPr sz="2000" spc="-75" dirty="0">
                <a:latin typeface="Arial"/>
                <a:cs typeface="Arial"/>
              </a:rPr>
              <a:t>Stati  </a:t>
            </a:r>
            <a:r>
              <a:rPr sz="2000" spc="-15" dirty="0">
                <a:latin typeface="Arial"/>
                <a:cs typeface="Arial"/>
              </a:rPr>
              <a:t>Uniti </a:t>
            </a:r>
            <a:r>
              <a:rPr sz="2000" spc="-110" dirty="0">
                <a:latin typeface="Arial"/>
                <a:cs typeface="Arial"/>
              </a:rPr>
              <a:t>ha </a:t>
            </a:r>
            <a:r>
              <a:rPr sz="2000" spc="10" dirty="0">
                <a:latin typeface="Arial"/>
                <a:cs typeface="Arial"/>
              </a:rPr>
              <a:t>rotto </a:t>
            </a:r>
            <a:r>
              <a:rPr sz="2000" spc="-50" dirty="0">
                <a:latin typeface="Arial"/>
                <a:cs typeface="Arial"/>
              </a:rPr>
              <a:t>gli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schemi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0" dirty="0">
                <a:latin typeface="Arial"/>
                <a:cs typeface="Arial"/>
              </a:rPr>
              <a:t>dell’informazione </a:t>
            </a:r>
            <a:r>
              <a:rPr sz="2000" spc="-60" dirty="0">
                <a:latin typeface="Arial"/>
                <a:cs typeface="Arial"/>
              </a:rPr>
              <a:t>tradizionale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e 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65" dirty="0">
                <a:latin typeface="Arial"/>
                <a:cs typeface="Arial"/>
              </a:rPr>
              <a:t>pochi anni </a:t>
            </a:r>
            <a:r>
              <a:rPr sz="2000" spc="-110" dirty="0">
                <a:latin typeface="Arial"/>
                <a:cs typeface="Arial"/>
              </a:rPr>
              <a:t>ha </a:t>
            </a:r>
            <a:r>
              <a:rPr sz="2000" spc="-80" dirty="0">
                <a:latin typeface="Arial"/>
                <a:cs typeface="Arial"/>
              </a:rPr>
              <a:t>saputo  </a:t>
            </a:r>
            <a:r>
              <a:rPr sz="2000" spc="-75" dirty="0">
                <a:latin typeface="Arial"/>
                <a:cs typeface="Arial"/>
              </a:rPr>
              <a:t>conquistare </a:t>
            </a:r>
            <a:r>
              <a:rPr sz="2000" spc="-100" dirty="0">
                <a:latin typeface="Arial"/>
                <a:cs typeface="Arial"/>
              </a:rPr>
              <a:t>47 </a:t>
            </a:r>
            <a:r>
              <a:rPr sz="2000" spc="-25" dirty="0">
                <a:latin typeface="Arial"/>
                <a:cs typeface="Arial"/>
              </a:rPr>
              <a:t>milioni di </a:t>
            </a:r>
            <a:r>
              <a:rPr sz="2000" spc="-10" dirty="0">
                <a:latin typeface="Arial"/>
                <a:cs typeface="Arial"/>
              </a:rPr>
              <a:t>utenti  </a:t>
            </a:r>
            <a:r>
              <a:rPr sz="2000" spc="-50" dirty="0">
                <a:latin typeface="Arial"/>
                <a:cs typeface="Arial"/>
              </a:rPr>
              <a:t>unici </a:t>
            </a:r>
            <a:r>
              <a:rPr sz="2000" spc="-70" dirty="0">
                <a:latin typeface="Arial"/>
                <a:cs typeface="Arial"/>
              </a:rPr>
              <a:t>al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giorno.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4" y="1418993"/>
            <a:ext cx="3456432" cy="3963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9604" y="5507227"/>
            <a:ext cx="34366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75" dirty="0">
                <a:latin typeface="Arial"/>
                <a:cs typeface="Arial"/>
              </a:rPr>
              <a:t>Business </a:t>
            </a:r>
            <a:r>
              <a:rPr sz="1050" spc="-40" dirty="0">
                <a:latin typeface="Arial"/>
                <a:cs typeface="Arial"/>
              </a:rPr>
              <a:t>Insider </a:t>
            </a:r>
            <a:r>
              <a:rPr sz="1050" spc="-20" dirty="0">
                <a:latin typeface="Arial"/>
                <a:cs typeface="Arial"/>
              </a:rPr>
              <a:t>Italia </a:t>
            </a:r>
            <a:r>
              <a:rPr sz="1050" spc="-60" dirty="0">
                <a:latin typeface="Arial"/>
                <a:cs typeface="Arial"/>
              </a:rPr>
              <a:t>è </a:t>
            </a:r>
            <a:r>
              <a:rPr sz="1050" spc="-20" dirty="0">
                <a:latin typeface="Arial"/>
                <a:cs typeface="Arial"/>
              </a:rPr>
              <a:t>iscritta </a:t>
            </a:r>
            <a:r>
              <a:rPr sz="1050" spc="-60" dirty="0">
                <a:latin typeface="Arial"/>
                <a:cs typeface="Arial"/>
              </a:rPr>
              <a:t>presso </a:t>
            </a:r>
            <a:r>
              <a:rPr sz="1050" spc="5" dirty="0">
                <a:latin typeface="Arial"/>
                <a:cs typeface="Arial"/>
              </a:rPr>
              <a:t>il </a:t>
            </a:r>
            <a:r>
              <a:rPr sz="1050" spc="-120" dirty="0">
                <a:latin typeface="Arial"/>
                <a:cs typeface="Arial"/>
              </a:rPr>
              <a:t>TRIBUNALE </a:t>
            </a:r>
            <a:r>
              <a:rPr sz="1050" spc="-70" dirty="0">
                <a:latin typeface="Arial"/>
                <a:cs typeface="Arial"/>
              </a:rPr>
              <a:t>DI </a:t>
            </a:r>
            <a:r>
              <a:rPr sz="1050" spc="-80" dirty="0">
                <a:latin typeface="Arial"/>
                <a:cs typeface="Arial"/>
              </a:rPr>
              <a:t>MILANO  </a:t>
            </a:r>
            <a:r>
              <a:rPr sz="1050" spc="-55" dirty="0">
                <a:latin typeface="Arial"/>
                <a:cs typeface="Arial"/>
              </a:rPr>
              <a:t>Registrazione </a:t>
            </a:r>
            <a:r>
              <a:rPr sz="1050" spc="-30" dirty="0">
                <a:latin typeface="Arial"/>
                <a:cs typeface="Arial"/>
              </a:rPr>
              <a:t>n. </a:t>
            </a:r>
            <a:r>
              <a:rPr sz="1050" spc="-50" dirty="0">
                <a:latin typeface="Arial"/>
                <a:cs typeface="Arial"/>
              </a:rPr>
              <a:t>61 </a:t>
            </a:r>
            <a:r>
              <a:rPr sz="1050" spc="-30" dirty="0">
                <a:latin typeface="Arial"/>
                <a:cs typeface="Arial"/>
              </a:rPr>
              <a:t>del </a:t>
            </a:r>
            <a:r>
              <a:rPr sz="1050" spc="-50" dirty="0">
                <a:latin typeface="Arial"/>
                <a:cs typeface="Arial"/>
              </a:rPr>
              <a:t>7 </a:t>
            </a:r>
            <a:r>
              <a:rPr sz="1050" spc="-25" dirty="0">
                <a:latin typeface="Arial"/>
                <a:cs typeface="Arial"/>
              </a:rPr>
              <a:t>febbraio</a:t>
            </a:r>
            <a:r>
              <a:rPr sz="1050" spc="-21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2017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789CB-C334-44F6-BB4A-1D83C36AD50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4378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Apple </a:t>
            </a:r>
            <a:r>
              <a:rPr sz="3200" dirty="0"/>
              <a:t>vs </a:t>
            </a:r>
            <a:r>
              <a:rPr sz="3200" spc="-5" dirty="0"/>
              <a:t>Rolex</a:t>
            </a:r>
            <a:r>
              <a:rPr sz="3200" spc="-60" dirty="0"/>
              <a:t> </a:t>
            </a:r>
            <a:r>
              <a:rPr sz="3200" dirty="0"/>
              <a:t>2/3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070864"/>
            <a:ext cx="8143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Apple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70" dirty="0">
                <a:latin typeface="Arial"/>
                <a:cs typeface="Arial"/>
              </a:rPr>
              <a:t>grandi </a:t>
            </a:r>
            <a:r>
              <a:rPr sz="1800" spc="-95" dirty="0">
                <a:latin typeface="Arial"/>
                <a:cs typeface="Arial"/>
              </a:rPr>
              <a:t>aziende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55" dirty="0">
                <a:latin typeface="Arial"/>
                <a:cs typeface="Arial"/>
              </a:rPr>
              <a:t>del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mondo.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30" dirty="0">
                <a:latin typeface="Arial"/>
                <a:cs typeface="Arial"/>
              </a:rPr>
              <a:t>L’azienda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0" dirty="0">
                <a:latin typeface="Arial"/>
                <a:cs typeface="Arial"/>
              </a:rPr>
              <a:t>distinta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100" dirty="0">
                <a:latin typeface="Arial"/>
                <a:cs typeface="Arial"/>
              </a:rPr>
              <a:t>corso </a:t>
            </a:r>
            <a:r>
              <a:rPr sz="1800" spc="-60" dirty="0">
                <a:latin typeface="Arial"/>
                <a:cs typeface="Arial"/>
              </a:rPr>
              <a:t>degli anni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produzione </a:t>
            </a:r>
            <a:r>
              <a:rPr sz="1800" spc="-60" dirty="0">
                <a:latin typeface="Arial"/>
                <a:cs typeface="Arial"/>
              </a:rPr>
              <a:t>dell’iPhone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70" dirty="0">
                <a:latin typeface="Arial"/>
                <a:cs typeface="Arial"/>
              </a:rPr>
              <a:t>superato  </a:t>
            </a:r>
            <a:r>
              <a:rPr sz="1800" spc="-55" dirty="0">
                <a:latin typeface="Arial"/>
                <a:cs typeface="Arial"/>
              </a:rPr>
              <a:t>nelle </a:t>
            </a:r>
            <a:r>
              <a:rPr sz="1800" spc="-50" dirty="0">
                <a:latin typeface="Arial"/>
                <a:cs typeface="Arial"/>
              </a:rPr>
              <a:t>vendite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145" dirty="0">
                <a:latin typeface="Arial"/>
                <a:cs typeface="Arial"/>
              </a:rPr>
              <a:t>Omega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persino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5838" y="2132964"/>
            <a:ext cx="2736341" cy="259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4815967"/>
            <a:ext cx="83178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562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55" dirty="0">
                <a:latin typeface="Arial"/>
                <a:cs typeface="Arial"/>
              </a:rPr>
              <a:t>stime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vendita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75" dirty="0">
                <a:latin typeface="Arial"/>
                <a:cs typeface="Arial"/>
              </a:rPr>
              <a:t>Apple </a:t>
            </a:r>
            <a:r>
              <a:rPr sz="1800" spc="-95" dirty="0">
                <a:latin typeface="Arial"/>
                <a:cs typeface="Arial"/>
              </a:rPr>
              <a:t>Watch </a:t>
            </a:r>
            <a:r>
              <a:rPr sz="1800" spc="-85" dirty="0">
                <a:latin typeface="Arial"/>
                <a:cs typeface="Arial"/>
              </a:rPr>
              <a:t>realizzate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60" dirty="0">
                <a:latin typeface="Arial"/>
                <a:cs typeface="Arial"/>
              </a:rPr>
              <a:t>ricercatore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50" dirty="0">
                <a:latin typeface="Arial"/>
                <a:cs typeface="Arial"/>
              </a:rPr>
              <a:t>settore </a:t>
            </a:r>
            <a:r>
              <a:rPr sz="1800" b="1" spc="-100" dirty="0">
                <a:latin typeface="Trebuchet MS"/>
                <a:cs typeface="Trebuchet MS"/>
              </a:rPr>
              <a:t>Canalys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b="1" spc="-65" dirty="0">
                <a:latin typeface="Trebuchet MS"/>
                <a:cs typeface="Trebuchet MS"/>
              </a:rPr>
              <a:t>IDC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0" dirty="0">
                <a:latin typeface="Arial"/>
                <a:cs typeface="Arial"/>
              </a:rPr>
              <a:t>statistiche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spedizione </a:t>
            </a:r>
            <a:r>
              <a:rPr sz="1800" spc="-105" dirty="0">
                <a:latin typeface="Arial"/>
                <a:cs typeface="Arial"/>
              </a:rPr>
              <a:t>rese </a:t>
            </a:r>
            <a:r>
              <a:rPr sz="1800" spc="-60" dirty="0">
                <a:latin typeface="Arial"/>
                <a:cs typeface="Arial"/>
              </a:rPr>
              <a:t>pubbliche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105" dirty="0">
                <a:latin typeface="Arial"/>
                <a:cs typeface="Arial"/>
              </a:rPr>
              <a:t>Federazione  </a:t>
            </a:r>
            <a:r>
              <a:rPr sz="1800" spc="-125" dirty="0">
                <a:latin typeface="Arial"/>
                <a:cs typeface="Arial"/>
              </a:rPr>
              <a:t>svizzera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dell’orologeria.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Canalys </a:t>
            </a:r>
            <a:r>
              <a:rPr sz="1800" spc="-65" dirty="0">
                <a:latin typeface="Arial"/>
                <a:cs typeface="Arial"/>
              </a:rPr>
              <a:t>stima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75" dirty="0">
                <a:latin typeface="Arial"/>
                <a:cs typeface="Arial"/>
              </a:rPr>
              <a:t>Apple </a:t>
            </a:r>
            <a:r>
              <a:rPr sz="1800" spc="-80" dirty="0">
                <a:latin typeface="Arial"/>
                <a:cs typeface="Arial"/>
              </a:rPr>
              <a:t>abbia </a:t>
            </a:r>
            <a:r>
              <a:rPr sz="1800" spc="-50" dirty="0">
                <a:latin typeface="Arial"/>
                <a:cs typeface="Arial"/>
              </a:rPr>
              <a:t>venduto </a:t>
            </a:r>
            <a:r>
              <a:rPr sz="1800" b="1" spc="-145" dirty="0">
                <a:latin typeface="Trebuchet MS"/>
                <a:cs typeface="Trebuchet MS"/>
              </a:rPr>
              <a:t>8 </a:t>
            </a:r>
            <a:r>
              <a:rPr sz="1800" b="1" spc="-90" dirty="0">
                <a:latin typeface="Trebuchet MS"/>
                <a:cs typeface="Trebuchet MS"/>
              </a:rPr>
              <a:t>milioni di Apple </a:t>
            </a:r>
            <a:r>
              <a:rPr sz="1800" b="1" spc="-100" dirty="0">
                <a:latin typeface="Trebuchet MS"/>
                <a:cs typeface="Trebuchet MS"/>
              </a:rPr>
              <a:t>Watch </a:t>
            </a:r>
            <a:r>
              <a:rPr sz="1800" spc="-20" dirty="0">
                <a:latin typeface="Arial"/>
                <a:cs typeface="Arial"/>
              </a:rPr>
              <a:t>nell’ultimo </a:t>
            </a:r>
            <a:r>
              <a:rPr sz="1800" spc="-30" dirty="0">
                <a:latin typeface="Arial"/>
                <a:cs typeface="Arial"/>
              </a:rPr>
              <a:t>trimestre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solidFill>
                  <a:srgbClr val="00AF50"/>
                </a:solidFill>
                <a:latin typeface="Trebuchet MS"/>
                <a:cs typeface="Trebuchet MS"/>
              </a:rPr>
              <a:t>2017</a:t>
            </a:r>
            <a:r>
              <a:rPr sz="1800" spc="-13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A148E-4CA5-4460-922F-F5EB882FBFC0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4380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Apple </a:t>
            </a:r>
            <a:r>
              <a:rPr sz="3200" dirty="0"/>
              <a:t>vs </a:t>
            </a:r>
            <a:r>
              <a:rPr sz="3200" spc="-5" dirty="0"/>
              <a:t>Rolex</a:t>
            </a:r>
            <a:r>
              <a:rPr sz="3200" spc="-65" dirty="0"/>
              <a:t> </a:t>
            </a:r>
            <a:r>
              <a:rPr sz="3200" spc="5" dirty="0"/>
              <a:t>3/3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87070" y="1289329"/>
            <a:ext cx="7346950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55" dirty="0">
                <a:latin typeface="Arial"/>
                <a:cs typeface="Arial"/>
              </a:rPr>
              <a:t>In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un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certo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senso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il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confronto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l’intera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industria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orologiera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svizzera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è</a:t>
            </a:r>
            <a:endParaRPr sz="2000">
              <a:latin typeface="Arial"/>
              <a:cs typeface="Arial"/>
            </a:endParaRPr>
          </a:p>
          <a:p>
            <a:pPr marR="159385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60" dirty="0">
                <a:latin typeface="Arial"/>
                <a:cs typeface="Arial"/>
              </a:rPr>
              <a:t>buon </a:t>
            </a:r>
            <a:r>
              <a:rPr sz="2000" spc="-30" dirty="0">
                <a:latin typeface="Arial"/>
                <a:cs typeface="Arial"/>
              </a:rPr>
              <a:t>metro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105" dirty="0">
                <a:latin typeface="Arial"/>
                <a:cs typeface="Arial"/>
              </a:rPr>
              <a:t>paragone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-40" dirty="0">
                <a:latin typeface="Arial"/>
                <a:cs typeface="Arial"/>
              </a:rPr>
              <a:t>definire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90" dirty="0">
                <a:latin typeface="Arial"/>
                <a:cs typeface="Arial"/>
              </a:rPr>
              <a:t>potenza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80" dirty="0">
                <a:latin typeface="Arial"/>
                <a:cs typeface="Arial"/>
              </a:rPr>
              <a:t>Apple. </a:t>
            </a:r>
            <a:r>
              <a:rPr sz="2000" spc="-75" dirty="0">
                <a:latin typeface="Arial"/>
                <a:cs typeface="Arial"/>
              </a:rPr>
              <a:t>Alcuni  </a:t>
            </a:r>
            <a:r>
              <a:rPr sz="2000" spc="-50" dirty="0">
                <a:latin typeface="Arial"/>
                <a:cs typeface="Arial"/>
              </a:rPr>
              <a:t>orologi </a:t>
            </a:r>
            <a:r>
              <a:rPr sz="2000" spc="-114" dirty="0">
                <a:latin typeface="Arial"/>
                <a:cs typeface="Arial"/>
              </a:rPr>
              <a:t>svizzeri </a:t>
            </a:r>
            <a:r>
              <a:rPr sz="2000" spc="-105" dirty="0">
                <a:latin typeface="Arial"/>
                <a:cs typeface="Arial"/>
              </a:rPr>
              <a:t>sono </a:t>
            </a:r>
            <a:r>
              <a:rPr sz="2000" spc="-75" dirty="0">
                <a:latin typeface="Arial"/>
                <a:cs typeface="Arial"/>
              </a:rPr>
              <a:t>pensati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-135" dirty="0">
                <a:latin typeface="Arial"/>
                <a:cs typeface="Arial"/>
              </a:rPr>
              <a:t>essere </a:t>
            </a:r>
            <a:r>
              <a:rPr sz="2000" spc="-125" dirty="0">
                <a:latin typeface="Arial"/>
                <a:cs typeface="Arial"/>
              </a:rPr>
              <a:t>pezzi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110" dirty="0">
                <a:latin typeface="Arial"/>
                <a:cs typeface="Arial"/>
              </a:rPr>
              <a:t>lusso, </a:t>
            </a:r>
            <a:r>
              <a:rPr sz="2000" spc="-105" dirty="0">
                <a:latin typeface="Arial"/>
                <a:cs typeface="Arial"/>
              </a:rPr>
              <a:t>come </a:t>
            </a:r>
            <a:r>
              <a:rPr sz="2000" spc="-50" dirty="0">
                <a:latin typeface="Arial"/>
                <a:cs typeface="Arial"/>
              </a:rPr>
              <a:t>gli orologi  </a:t>
            </a:r>
            <a:r>
              <a:rPr sz="2000" spc="-135" dirty="0">
                <a:latin typeface="Arial"/>
                <a:cs typeface="Arial"/>
              </a:rPr>
              <a:t>Rolex,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95" dirty="0">
                <a:latin typeface="Arial"/>
                <a:cs typeface="Arial"/>
              </a:rPr>
              <a:t>costano </a:t>
            </a:r>
            <a:r>
              <a:rPr sz="2000" spc="-90" dirty="0">
                <a:latin typeface="Arial"/>
                <a:cs typeface="Arial"/>
              </a:rPr>
              <a:t>decine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65" dirty="0">
                <a:latin typeface="Arial"/>
                <a:cs typeface="Arial"/>
              </a:rPr>
              <a:t>migliaia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euro</a:t>
            </a:r>
            <a:r>
              <a:rPr sz="1800" spc="-5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80694"/>
            <a:ext cx="9144000" cy="1944370"/>
          </a:xfrm>
          <a:custGeom>
            <a:avLst/>
            <a:gdLst/>
            <a:ahLst/>
            <a:cxnLst/>
            <a:rect l="l" t="t" r="r" b="b"/>
            <a:pathLst>
              <a:path w="9144000" h="1944370">
                <a:moveTo>
                  <a:pt x="0" y="1944242"/>
                </a:moveTo>
                <a:lnTo>
                  <a:pt x="9143964" y="1944242"/>
                </a:lnTo>
                <a:lnTo>
                  <a:pt x="9143964" y="0"/>
                </a:lnTo>
                <a:lnTo>
                  <a:pt x="0" y="0"/>
                </a:lnTo>
                <a:lnTo>
                  <a:pt x="0" y="1944242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F9F8D-D976-48F4-9505-A1D85A4F83DE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062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Obiettivo della ricerca</a:t>
            </a:r>
            <a:r>
              <a:rPr sz="3200" spc="-35" dirty="0"/>
              <a:t> </a:t>
            </a:r>
            <a:r>
              <a:rPr sz="3200" dirty="0"/>
              <a:t>1/2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212926"/>
            <a:ext cx="806513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latin typeface="Arial"/>
                <a:cs typeface="Arial"/>
              </a:rPr>
              <a:t>L’azienda </a:t>
            </a:r>
            <a:r>
              <a:rPr sz="2000" spc="-150" dirty="0">
                <a:latin typeface="Arial"/>
                <a:cs typeface="Arial"/>
              </a:rPr>
              <a:t>Rolex </a:t>
            </a:r>
            <a:r>
              <a:rPr sz="2000" spc="-300" dirty="0">
                <a:latin typeface="Arial"/>
                <a:cs typeface="Arial"/>
              </a:rPr>
              <a:t>SA </a:t>
            </a:r>
            <a:r>
              <a:rPr sz="2000" spc="-110" dirty="0">
                <a:latin typeface="Arial"/>
                <a:cs typeface="Arial"/>
              </a:rPr>
              <a:t>ha </a:t>
            </a:r>
            <a:r>
              <a:rPr sz="2000" spc="-70" dirty="0">
                <a:latin typeface="Arial"/>
                <a:cs typeface="Arial"/>
              </a:rPr>
              <a:t>creato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60" dirty="0">
                <a:latin typeface="Arial"/>
                <a:cs typeface="Arial"/>
              </a:rPr>
              <a:t>team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80" dirty="0">
                <a:latin typeface="Arial"/>
                <a:cs typeface="Arial"/>
              </a:rPr>
              <a:t>ricerca </a:t>
            </a:r>
            <a:r>
              <a:rPr sz="2000" spc="-95" dirty="0">
                <a:latin typeface="Arial"/>
                <a:cs typeface="Arial"/>
              </a:rPr>
              <a:t>con </a:t>
            </a:r>
            <a:r>
              <a:rPr sz="2000" spc="-20" dirty="0">
                <a:latin typeface="Arial"/>
                <a:cs typeface="Arial"/>
              </a:rPr>
              <a:t>lo </a:t>
            </a:r>
            <a:r>
              <a:rPr sz="2000" spc="-114" dirty="0">
                <a:latin typeface="Arial"/>
                <a:cs typeface="Arial"/>
              </a:rPr>
              <a:t>scopo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30" dirty="0">
                <a:latin typeface="Arial"/>
                <a:cs typeface="Arial"/>
              </a:rPr>
              <a:t>fornire </a:t>
            </a:r>
            <a:r>
              <a:rPr sz="2000" spc="-75" dirty="0">
                <a:latin typeface="Arial"/>
                <a:cs typeface="Arial"/>
              </a:rPr>
              <a:t>alla  </a:t>
            </a:r>
            <a:r>
              <a:rPr sz="2000" spc="-135" dirty="0">
                <a:latin typeface="Arial"/>
                <a:cs typeface="Arial"/>
              </a:rPr>
              <a:t>stessa,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114" dirty="0">
                <a:latin typeface="Arial"/>
                <a:cs typeface="Arial"/>
              </a:rPr>
              <a:t>consulenza </a:t>
            </a:r>
            <a:r>
              <a:rPr sz="2000" spc="-120" dirty="0">
                <a:latin typeface="Arial"/>
                <a:cs typeface="Arial"/>
              </a:rPr>
              <a:t>necessaria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60" dirty="0">
                <a:latin typeface="Arial"/>
                <a:cs typeface="Arial"/>
              </a:rPr>
              <a:t>vendita </a:t>
            </a:r>
            <a:r>
              <a:rPr sz="2000" spc="-55" dirty="0">
                <a:latin typeface="Arial"/>
                <a:cs typeface="Arial"/>
              </a:rPr>
              <a:t>del </a:t>
            </a:r>
            <a:r>
              <a:rPr sz="2000" spc="-20" dirty="0">
                <a:latin typeface="Arial"/>
                <a:cs typeface="Arial"/>
              </a:rPr>
              <a:t>prodotto </a:t>
            </a:r>
            <a:r>
              <a:rPr sz="2000" spc="-105" dirty="0">
                <a:latin typeface="Arial"/>
                <a:cs typeface="Arial"/>
              </a:rPr>
              <a:t>Smart </a:t>
            </a:r>
            <a:r>
              <a:rPr sz="2000" spc="-95" dirty="0">
                <a:latin typeface="Arial"/>
                <a:cs typeface="Arial"/>
              </a:rPr>
              <a:t>Watch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nella  </a:t>
            </a:r>
            <a:r>
              <a:rPr sz="2000" spc="-130" dirty="0">
                <a:latin typeface="Arial"/>
                <a:cs typeface="Arial"/>
              </a:rPr>
              <a:t>gamma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Rolex.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2665827"/>
            <a:ext cx="3048000" cy="1071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303" y="4390771"/>
            <a:ext cx="80092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30" dirty="0">
                <a:latin typeface="Arial"/>
                <a:cs typeface="Arial"/>
              </a:rPr>
              <a:t>finalità </a:t>
            </a:r>
            <a:r>
              <a:rPr sz="2000" spc="-65" dirty="0">
                <a:latin typeface="Arial"/>
                <a:cs typeface="Arial"/>
              </a:rPr>
              <a:t>della </a:t>
            </a:r>
            <a:r>
              <a:rPr sz="2000" spc="-80" dirty="0">
                <a:latin typeface="Arial"/>
                <a:cs typeface="Arial"/>
              </a:rPr>
              <a:t>ricerca </a:t>
            </a:r>
            <a:r>
              <a:rPr sz="2000" spc="-120" dirty="0">
                <a:latin typeface="Arial"/>
                <a:cs typeface="Arial"/>
              </a:rPr>
              <a:t>è </a:t>
            </a:r>
            <a:r>
              <a:rPr sz="2000" spc="-45" dirty="0">
                <a:latin typeface="Arial"/>
                <a:cs typeface="Arial"/>
              </a:rPr>
              <a:t>quello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105" dirty="0">
                <a:latin typeface="Arial"/>
                <a:cs typeface="Arial"/>
              </a:rPr>
              <a:t>analizzare, </a:t>
            </a:r>
            <a:r>
              <a:rPr sz="2000" spc="-20" dirty="0">
                <a:latin typeface="Arial"/>
                <a:cs typeface="Arial"/>
              </a:rPr>
              <a:t>tramite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75" dirty="0">
                <a:latin typeface="Arial"/>
                <a:cs typeface="Arial"/>
              </a:rPr>
              <a:t>somministrazione </a:t>
            </a:r>
            <a:r>
              <a:rPr sz="2000" spc="-60" dirty="0">
                <a:latin typeface="Arial"/>
                <a:cs typeface="Arial"/>
              </a:rPr>
              <a:t>del  questionario,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preferenze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comportamenti </a:t>
            </a:r>
            <a:r>
              <a:rPr sz="2000" spc="-35" dirty="0">
                <a:latin typeface="Arial"/>
                <a:cs typeface="Arial"/>
              </a:rPr>
              <a:t>abituali </a:t>
            </a:r>
            <a:r>
              <a:rPr sz="2000" spc="-60" dirty="0">
                <a:latin typeface="Arial"/>
                <a:cs typeface="Arial"/>
              </a:rPr>
              <a:t>dei </a:t>
            </a:r>
            <a:r>
              <a:rPr sz="2000" spc="-70" dirty="0">
                <a:latin typeface="Arial"/>
                <a:cs typeface="Arial"/>
              </a:rPr>
              <a:t>consumatori al </a:t>
            </a:r>
            <a:r>
              <a:rPr sz="2000" spc="-35" dirty="0">
                <a:latin typeface="Arial"/>
                <a:cs typeface="Arial"/>
              </a:rPr>
              <a:t>fine 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50" dirty="0">
                <a:latin typeface="Arial"/>
                <a:cs typeface="Arial"/>
              </a:rPr>
              <a:t>reperire le informazioni </a:t>
            </a:r>
            <a:r>
              <a:rPr sz="2000" spc="-114" dirty="0">
                <a:latin typeface="Arial"/>
                <a:cs typeface="Arial"/>
              </a:rPr>
              <a:t>necessarie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-65" dirty="0">
                <a:latin typeface="Arial"/>
                <a:cs typeface="Arial"/>
              </a:rPr>
              <a:t>valutare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60" dirty="0">
                <a:latin typeface="Arial"/>
                <a:cs typeface="Arial"/>
              </a:rPr>
              <a:t>vendita </a:t>
            </a:r>
            <a:r>
              <a:rPr sz="2000" spc="-20" dirty="0">
                <a:latin typeface="Arial"/>
                <a:cs typeface="Arial"/>
              </a:rPr>
              <a:t>di </a:t>
            </a:r>
            <a:r>
              <a:rPr sz="2000" spc="-60" dirty="0">
                <a:latin typeface="Arial"/>
                <a:cs typeface="Arial"/>
              </a:rPr>
              <a:t>uno </a:t>
            </a:r>
            <a:r>
              <a:rPr sz="2000" spc="-105" dirty="0">
                <a:latin typeface="Arial"/>
                <a:cs typeface="Arial"/>
              </a:rPr>
              <a:t>Smart  </a:t>
            </a:r>
            <a:r>
              <a:rPr sz="2000" spc="-95" dirty="0">
                <a:latin typeface="Arial"/>
                <a:cs typeface="Arial"/>
              </a:rPr>
              <a:t>Watch contrassegnato </a:t>
            </a:r>
            <a:r>
              <a:rPr sz="2000" spc="-65" dirty="0">
                <a:latin typeface="Arial"/>
                <a:cs typeface="Arial"/>
              </a:rPr>
              <a:t>dalle </a:t>
            </a:r>
            <a:r>
              <a:rPr sz="2000" spc="-60" dirty="0">
                <a:latin typeface="Arial"/>
                <a:cs typeface="Arial"/>
              </a:rPr>
              <a:t>caratteristiche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55" dirty="0">
                <a:latin typeface="Arial"/>
                <a:cs typeface="Arial"/>
              </a:rPr>
              <a:t>orologio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Rolex</a:t>
            </a:r>
            <a:r>
              <a:rPr sz="1800" spc="-12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284E9-25E9-413F-9516-B1F6C070216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80871"/>
            <a:ext cx="8538845" cy="474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765">
              <a:lnSpc>
                <a:spcPct val="120000"/>
              </a:lnSpc>
              <a:spcBef>
                <a:spcPts val="100"/>
              </a:spcBef>
            </a:pPr>
            <a:r>
              <a:rPr sz="2000" spc="-105" dirty="0">
                <a:latin typeface="Arial"/>
                <a:cs typeface="Arial"/>
              </a:rPr>
              <a:t>Di </a:t>
            </a:r>
            <a:r>
              <a:rPr sz="2000" spc="-125" dirty="0">
                <a:latin typeface="Arial"/>
                <a:cs typeface="Arial"/>
              </a:rPr>
              <a:t>conseguenza, </a:t>
            </a:r>
            <a:r>
              <a:rPr sz="2000" spc="-70" dirty="0">
                <a:latin typeface="Arial"/>
                <a:cs typeface="Arial"/>
              </a:rPr>
              <a:t>l’analisi </a:t>
            </a:r>
            <a:r>
              <a:rPr sz="2000" spc="-65" dirty="0">
                <a:latin typeface="Arial"/>
                <a:cs typeface="Arial"/>
              </a:rPr>
              <a:t>della </a:t>
            </a:r>
            <a:r>
              <a:rPr sz="2000" spc="-80" dirty="0">
                <a:latin typeface="Arial"/>
                <a:cs typeface="Arial"/>
              </a:rPr>
              <a:t>ricerca </a:t>
            </a:r>
            <a:r>
              <a:rPr sz="2000" spc="-105" dirty="0">
                <a:latin typeface="Arial"/>
                <a:cs typeface="Arial"/>
              </a:rPr>
              <a:t>si </a:t>
            </a:r>
            <a:r>
              <a:rPr sz="2000" spc="-100" dirty="0">
                <a:latin typeface="Arial"/>
                <a:cs typeface="Arial"/>
              </a:rPr>
              <a:t>focalizzerà </a:t>
            </a:r>
            <a:r>
              <a:rPr sz="2000" spc="-145" dirty="0">
                <a:latin typeface="Arial"/>
                <a:cs typeface="Arial"/>
              </a:rPr>
              <a:t>su </a:t>
            </a:r>
            <a:r>
              <a:rPr sz="2000" spc="-95" dirty="0">
                <a:latin typeface="Arial"/>
                <a:cs typeface="Arial"/>
              </a:rPr>
              <a:t>una </a:t>
            </a:r>
            <a:r>
              <a:rPr sz="2000" spc="-85" dirty="0">
                <a:latin typeface="Arial"/>
                <a:cs typeface="Arial"/>
              </a:rPr>
              <a:t>serie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35" dirty="0">
                <a:latin typeface="Arial"/>
                <a:cs typeface="Arial"/>
              </a:rPr>
              <a:t>sotto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spc="-15" dirty="0">
                <a:latin typeface="Arial"/>
                <a:cs typeface="Arial"/>
              </a:rPr>
              <a:t>obiettivi 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-50" dirty="0">
                <a:latin typeface="Arial"/>
                <a:cs typeface="Arial"/>
              </a:rPr>
              <a:t>risultano </a:t>
            </a:r>
            <a:r>
              <a:rPr sz="2000" spc="-135" dirty="0">
                <a:latin typeface="Arial"/>
                <a:cs typeface="Arial"/>
              </a:rPr>
              <a:t>essere </a:t>
            </a:r>
            <a:r>
              <a:rPr sz="2000" spc="-60" dirty="0">
                <a:latin typeface="Arial"/>
                <a:cs typeface="Arial"/>
              </a:rPr>
              <a:t>complementari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50" dirty="0">
                <a:latin typeface="Arial"/>
                <a:cs typeface="Arial"/>
              </a:rPr>
              <a:t>propedeutici </a:t>
            </a:r>
            <a:r>
              <a:rPr sz="2000" spc="-35" dirty="0">
                <a:latin typeface="Arial"/>
                <a:cs typeface="Arial"/>
              </a:rPr>
              <a:t>all’obiettivo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principale: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"/>
              <a:tabLst>
                <a:tab pos="410209" algn="l"/>
                <a:tab pos="410845" algn="l"/>
              </a:tabLst>
            </a:pPr>
            <a:r>
              <a:rPr sz="2000" spc="-110" dirty="0">
                <a:latin typeface="Arial"/>
                <a:cs typeface="Arial"/>
              </a:rPr>
              <a:t>Analizzare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i="1" spc="-130" dirty="0">
                <a:solidFill>
                  <a:srgbClr val="43BC6C"/>
                </a:solidFill>
                <a:latin typeface="Trebuchet MS"/>
                <a:cs typeface="Trebuchet MS"/>
              </a:rPr>
              <a:t>profilo </a:t>
            </a:r>
            <a:r>
              <a:rPr sz="2000" spc="-60" dirty="0">
                <a:latin typeface="Arial"/>
                <a:cs typeface="Arial"/>
              </a:rPr>
              <a:t>del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consumatore;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410209" algn="l"/>
                <a:tab pos="410845" algn="l"/>
              </a:tabLst>
            </a:pPr>
            <a:r>
              <a:rPr sz="2000" spc="-110" dirty="0">
                <a:latin typeface="Arial"/>
                <a:cs typeface="Arial"/>
              </a:rPr>
              <a:t>Analizzare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i="1" spc="-95" dirty="0">
                <a:solidFill>
                  <a:srgbClr val="43BC6C"/>
                </a:solidFill>
                <a:latin typeface="Trebuchet MS"/>
                <a:cs typeface="Trebuchet MS"/>
              </a:rPr>
              <a:t>tipologia </a:t>
            </a:r>
            <a:r>
              <a:rPr sz="2000" i="1" spc="-125" dirty="0">
                <a:solidFill>
                  <a:srgbClr val="43BC6C"/>
                </a:solidFill>
                <a:latin typeface="Trebuchet MS"/>
                <a:cs typeface="Trebuchet MS"/>
              </a:rPr>
              <a:t>di </a:t>
            </a:r>
            <a:r>
              <a:rPr sz="2000" i="1" spc="-85" dirty="0">
                <a:solidFill>
                  <a:srgbClr val="43BC6C"/>
                </a:solidFill>
                <a:latin typeface="Trebuchet MS"/>
                <a:cs typeface="Trebuchet MS"/>
              </a:rPr>
              <a:t>orologio </a:t>
            </a:r>
            <a:r>
              <a:rPr sz="2000" spc="-65" dirty="0">
                <a:latin typeface="Arial"/>
                <a:cs typeface="Arial"/>
              </a:rPr>
              <a:t>utilizzata </a:t>
            </a:r>
            <a:r>
              <a:rPr sz="2000" spc="-70" dirty="0">
                <a:latin typeface="Arial"/>
                <a:cs typeface="Arial"/>
              </a:rPr>
              <a:t>prevalentemente </a:t>
            </a:r>
            <a:r>
              <a:rPr sz="2000" spc="-75" dirty="0">
                <a:latin typeface="Arial"/>
                <a:cs typeface="Arial"/>
              </a:rPr>
              <a:t>dagli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intervistati;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10" dirty="0">
                <a:latin typeface="Arial"/>
                <a:cs typeface="Arial"/>
              </a:rPr>
              <a:t>Analizzare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135" dirty="0">
                <a:latin typeface="Arial"/>
                <a:cs typeface="Arial"/>
              </a:rPr>
              <a:t>conoscenza </a:t>
            </a:r>
            <a:r>
              <a:rPr sz="2000" spc="-60" dirty="0">
                <a:latin typeface="Arial"/>
                <a:cs typeface="Arial"/>
              </a:rPr>
              <a:t>del </a:t>
            </a:r>
            <a:r>
              <a:rPr sz="2000" spc="-85" dirty="0">
                <a:latin typeface="Arial"/>
                <a:cs typeface="Arial"/>
              </a:rPr>
              <a:t>consumatore </a:t>
            </a:r>
            <a:r>
              <a:rPr sz="2000" spc="-60" dirty="0">
                <a:latin typeface="Arial"/>
                <a:cs typeface="Arial"/>
              </a:rPr>
              <a:t>riguardo </a:t>
            </a:r>
            <a:r>
              <a:rPr sz="2000" spc="-70" dirty="0">
                <a:latin typeface="Arial"/>
                <a:cs typeface="Arial"/>
              </a:rPr>
              <a:t>ai </a:t>
            </a:r>
            <a:r>
              <a:rPr sz="2000" i="1" spc="-100" dirty="0">
                <a:solidFill>
                  <a:srgbClr val="43BC6C"/>
                </a:solidFill>
                <a:latin typeface="Trebuchet MS"/>
                <a:cs typeface="Trebuchet MS"/>
              </a:rPr>
              <a:t>marchi </a:t>
            </a:r>
            <a:r>
              <a:rPr sz="2000" i="1" spc="-110" dirty="0">
                <a:solidFill>
                  <a:srgbClr val="43BC6C"/>
                </a:solidFill>
                <a:latin typeface="Trebuchet MS"/>
                <a:cs typeface="Trebuchet MS"/>
              </a:rPr>
              <a:t>degli</a:t>
            </a:r>
            <a:r>
              <a:rPr sz="2000" i="1" spc="-34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i="1" spc="-80" dirty="0">
                <a:solidFill>
                  <a:srgbClr val="43BC6C"/>
                </a:solidFill>
                <a:latin typeface="Trebuchet MS"/>
                <a:cs typeface="Trebuchet MS"/>
              </a:rPr>
              <a:t>orologi</a:t>
            </a:r>
            <a:r>
              <a:rPr sz="2000" spc="-8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10" dirty="0">
                <a:latin typeface="Arial"/>
                <a:cs typeface="Arial"/>
              </a:rPr>
              <a:t>Analizzare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le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preferenze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sul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tipo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i="1" spc="-100" dirty="0">
                <a:solidFill>
                  <a:srgbClr val="43BC6C"/>
                </a:solidFill>
                <a:latin typeface="Trebuchet MS"/>
                <a:cs typeface="Trebuchet MS"/>
              </a:rPr>
              <a:t>quadrante</a:t>
            </a:r>
            <a:r>
              <a:rPr sz="2000" i="1" spc="-19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del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i="1" spc="-114" dirty="0">
                <a:solidFill>
                  <a:srgbClr val="43BC6C"/>
                </a:solidFill>
                <a:latin typeface="Trebuchet MS"/>
                <a:cs typeface="Trebuchet MS"/>
              </a:rPr>
              <a:t>cinturino</a:t>
            </a:r>
            <a:r>
              <a:rPr sz="2000" i="1" spc="-14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un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orologio;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10" dirty="0">
                <a:latin typeface="Arial"/>
                <a:cs typeface="Arial"/>
              </a:rPr>
              <a:t>Analizzare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i="1" spc="-85" dirty="0">
                <a:solidFill>
                  <a:srgbClr val="43BC6C"/>
                </a:solidFill>
                <a:latin typeface="Trebuchet MS"/>
                <a:cs typeface="Trebuchet MS"/>
              </a:rPr>
              <a:t>Willingness </a:t>
            </a:r>
            <a:r>
              <a:rPr sz="2000" i="1" spc="-114" dirty="0">
                <a:solidFill>
                  <a:srgbClr val="43BC6C"/>
                </a:solidFill>
                <a:latin typeface="Arial"/>
                <a:cs typeface="Arial"/>
              </a:rPr>
              <a:t>– </a:t>
            </a:r>
            <a:r>
              <a:rPr sz="2000" i="1" spc="-120" dirty="0">
                <a:solidFill>
                  <a:srgbClr val="43BC6C"/>
                </a:solidFill>
                <a:latin typeface="Trebuchet MS"/>
                <a:cs typeface="Trebuchet MS"/>
              </a:rPr>
              <a:t>to </a:t>
            </a:r>
            <a:r>
              <a:rPr sz="2000" i="1" spc="-114" dirty="0">
                <a:solidFill>
                  <a:srgbClr val="43BC6C"/>
                </a:solidFill>
                <a:latin typeface="Arial"/>
                <a:cs typeface="Arial"/>
              </a:rPr>
              <a:t>– </a:t>
            </a:r>
            <a:r>
              <a:rPr sz="2000" i="1" spc="-70" dirty="0">
                <a:solidFill>
                  <a:srgbClr val="43BC6C"/>
                </a:solidFill>
                <a:latin typeface="Trebuchet MS"/>
                <a:cs typeface="Trebuchet MS"/>
              </a:rPr>
              <a:t>pay </a:t>
            </a:r>
            <a:r>
              <a:rPr sz="2000" spc="-80" dirty="0">
                <a:latin typeface="Arial"/>
                <a:cs typeface="Arial"/>
              </a:rPr>
              <a:t>ovvero </a:t>
            </a:r>
            <a:r>
              <a:rPr sz="2000" spc="-55" dirty="0">
                <a:latin typeface="Arial"/>
                <a:cs typeface="Arial"/>
              </a:rPr>
              <a:t>quanto </a:t>
            </a:r>
            <a:r>
              <a:rPr sz="2000" spc="-65" dirty="0">
                <a:latin typeface="Arial"/>
                <a:cs typeface="Arial"/>
              </a:rPr>
              <a:t>un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consumatore </a:t>
            </a:r>
            <a:r>
              <a:rPr sz="2000" spc="-120" dirty="0">
                <a:latin typeface="Arial"/>
                <a:cs typeface="Arial"/>
              </a:rPr>
              <a:t>è </a:t>
            </a:r>
            <a:r>
              <a:rPr sz="2000" spc="-80" dirty="0">
                <a:latin typeface="Arial"/>
                <a:cs typeface="Arial"/>
              </a:rPr>
              <a:t>disposto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114" dirty="0">
                <a:latin typeface="Arial"/>
                <a:cs typeface="Arial"/>
              </a:rPr>
              <a:t>pagare </a:t>
            </a:r>
            <a:r>
              <a:rPr sz="2000" spc="-55" dirty="0">
                <a:latin typeface="Arial"/>
                <a:cs typeface="Arial"/>
              </a:rPr>
              <a:t>per </a:t>
            </a:r>
            <a:r>
              <a:rPr sz="2000" spc="15" dirty="0">
                <a:latin typeface="Arial"/>
                <a:cs typeface="Arial"/>
              </a:rPr>
              <a:t>il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prodotto;</a:t>
            </a:r>
            <a:endParaRPr sz="2000">
              <a:latin typeface="Arial"/>
              <a:cs typeface="Arial"/>
            </a:endParaRPr>
          </a:p>
          <a:p>
            <a:pPr marL="355600" marR="28575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410209" algn="l"/>
                <a:tab pos="410845" algn="l"/>
              </a:tabLst>
            </a:pPr>
            <a:r>
              <a:rPr sz="2000" spc="-80" dirty="0">
                <a:latin typeface="Arial"/>
                <a:cs typeface="Arial"/>
              </a:rPr>
              <a:t>Quali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caratteristiche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nella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i="1" spc="-110" dirty="0">
                <a:solidFill>
                  <a:srgbClr val="43BC6C"/>
                </a:solidFill>
                <a:latin typeface="Trebuchet MS"/>
                <a:cs typeface="Trebuchet MS"/>
              </a:rPr>
              <a:t>scelta</a:t>
            </a:r>
            <a:r>
              <a:rPr sz="2000" i="1" spc="-15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i="1" spc="-125" dirty="0">
                <a:solidFill>
                  <a:srgbClr val="43BC6C"/>
                </a:solidFill>
                <a:latin typeface="Trebuchet MS"/>
                <a:cs typeface="Trebuchet MS"/>
              </a:rPr>
              <a:t>di</a:t>
            </a:r>
            <a:r>
              <a:rPr sz="2000" i="1" spc="-14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i="1" spc="-80" dirty="0">
                <a:solidFill>
                  <a:srgbClr val="43BC6C"/>
                </a:solidFill>
                <a:latin typeface="Trebuchet MS"/>
                <a:cs typeface="Trebuchet MS"/>
              </a:rPr>
              <a:t>un</a:t>
            </a:r>
            <a:r>
              <a:rPr sz="2000" i="1" spc="-16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i="1" spc="-85" dirty="0">
                <a:solidFill>
                  <a:srgbClr val="43BC6C"/>
                </a:solidFill>
                <a:latin typeface="Trebuchet MS"/>
                <a:cs typeface="Trebuchet MS"/>
              </a:rPr>
              <a:t>orologio</a:t>
            </a:r>
            <a:r>
              <a:rPr sz="2000" i="1" spc="-15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latin typeface="Arial"/>
                <a:cs typeface="Arial"/>
              </a:rPr>
              <a:t>vengono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ritenute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più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efficaci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da  </a:t>
            </a:r>
            <a:r>
              <a:rPr sz="2000" spc="-45" dirty="0">
                <a:latin typeface="Arial"/>
                <a:cs typeface="Arial"/>
              </a:rPr>
              <a:t>parte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65" dirty="0">
                <a:latin typeface="Arial"/>
                <a:cs typeface="Arial"/>
              </a:rPr>
              <a:t>un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consumatore;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410209" algn="l"/>
                <a:tab pos="410845" algn="l"/>
              </a:tabLst>
            </a:pPr>
            <a:r>
              <a:rPr sz="2000" spc="-100" dirty="0">
                <a:latin typeface="Arial"/>
                <a:cs typeface="Arial"/>
              </a:rPr>
              <a:t>Propensione </a:t>
            </a:r>
            <a:r>
              <a:rPr sz="2000" spc="-70" dirty="0">
                <a:latin typeface="Arial"/>
                <a:cs typeface="Arial"/>
              </a:rPr>
              <a:t>all’</a:t>
            </a:r>
            <a:r>
              <a:rPr sz="2000" i="1" spc="-70" dirty="0">
                <a:solidFill>
                  <a:srgbClr val="43BC6C"/>
                </a:solidFill>
                <a:latin typeface="Trebuchet MS"/>
                <a:cs typeface="Trebuchet MS"/>
              </a:rPr>
              <a:t>acquisto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60" dirty="0">
                <a:latin typeface="Arial"/>
                <a:cs typeface="Arial"/>
              </a:rPr>
              <a:t>uno </a:t>
            </a:r>
            <a:r>
              <a:rPr sz="2000" spc="-105" dirty="0">
                <a:latin typeface="Arial"/>
                <a:cs typeface="Arial"/>
              </a:rPr>
              <a:t>Smart </a:t>
            </a:r>
            <a:r>
              <a:rPr sz="2000" spc="-95" dirty="0">
                <a:latin typeface="Arial"/>
                <a:cs typeface="Arial"/>
              </a:rPr>
              <a:t>Watch </a:t>
            </a:r>
            <a:r>
              <a:rPr sz="2000" spc="-65" dirty="0">
                <a:latin typeface="Arial"/>
                <a:cs typeface="Arial"/>
              </a:rPr>
              <a:t>della </a:t>
            </a:r>
            <a:r>
              <a:rPr sz="2000" spc="-130" dirty="0">
                <a:latin typeface="Arial"/>
                <a:cs typeface="Arial"/>
              </a:rPr>
              <a:t>gamma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Rolex;</a:t>
            </a:r>
            <a:endParaRPr sz="2000">
              <a:latin typeface="Arial"/>
              <a:cs typeface="Arial"/>
            </a:endParaRPr>
          </a:p>
          <a:p>
            <a:pPr marL="355600" marR="92075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410209" algn="l"/>
                <a:tab pos="410845" algn="l"/>
              </a:tabLst>
            </a:pPr>
            <a:r>
              <a:rPr sz="2000" spc="-110" dirty="0">
                <a:latin typeface="Arial"/>
                <a:cs typeface="Arial"/>
              </a:rPr>
              <a:t>Analizzare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65" dirty="0">
                <a:latin typeface="Arial"/>
                <a:cs typeface="Arial"/>
              </a:rPr>
              <a:t>valutare </a:t>
            </a:r>
            <a:r>
              <a:rPr sz="2000" spc="-50" dirty="0">
                <a:latin typeface="Arial"/>
                <a:cs typeface="Arial"/>
              </a:rPr>
              <a:t>quali </a:t>
            </a:r>
            <a:r>
              <a:rPr sz="2000" i="1" spc="-120" dirty="0">
                <a:solidFill>
                  <a:srgbClr val="43BC6C"/>
                </a:solidFill>
                <a:latin typeface="Trebuchet MS"/>
                <a:cs typeface="Trebuchet MS"/>
              </a:rPr>
              <a:t>caratteristiche </a:t>
            </a:r>
            <a:r>
              <a:rPr sz="2000" spc="-65" dirty="0">
                <a:latin typeface="Arial"/>
                <a:cs typeface="Arial"/>
              </a:rPr>
              <a:t>della </a:t>
            </a:r>
            <a:r>
              <a:rPr sz="2000" spc="-150" dirty="0">
                <a:latin typeface="Arial"/>
                <a:cs typeface="Arial"/>
              </a:rPr>
              <a:t>Rolex </a:t>
            </a:r>
            <a:r>
              <a:rPr sz="2000" spc="-65" dirty="0">
                <a:latin typeface="Arial"/>
                <a:cs typeface="Arial"/>
              </a:rPr>
              <a:t>non </a:t>
            </a:r>
            <a:r>
              <a:rPr sz="2000" spc="-85" dirty="0">
                <a:latin typeface="Arial"/>
                <a:cs typeface="Arial"/>
              </a:rPr>
              <a:t>devono </a:t>
            </a:r>
            <a:r>
              <a:rPr sz="2000" spc="-105" dirty="0">
                <a:latin typeface="Arial"/>
                <a:cs typeface="Arial"/>
              </a:rPr>
              <a:t>mancare </a:t>
            </a:r>
            <a:r>
              <a:rPr sz="2000" spc="-60" dirty="0">
                <a:latin typeface="Arial"/>
                <a:cs typeface="Arial"/>
              </a:rPr>
              <a:t>nel  </a:t>
            </a:r>
            <a:r>
              <a:rPr sz="2000" spc="-20" dirty="0">
                <a:latin typeface="Arial"/>
                <a:cs typeface="Arial"/>
              </a:rPr>
              <a:t>prodotto </a:t>
            </a:r>
            <a:r>
              <a:rPr sz="2000" spc="-105" dirty="0">
                <a:latin typeface="Arial"/>
                <a:cs typeface="Arial"/>
              </a:rPr>
              <a:t>Smart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Watch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066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Obiettivo della ricerca</a:t>
            </a:r>
            <a:r>
              <a:rPr sz="3200" spc="-35" dirty="0"/>
              <a:t> </a:t>
            </a:r>
            <a:r>
              <a:rPr sz="3200" spc="10" dirty="0"/>
              <a:t>2/2</a:t>
            </a:r>
            <a:endParaRPr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CA307-EA8A-4107-AAAE-3094F4ED4DE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7733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Definizione della popolazione</a:t>
            </a:r>
            <a:r>
              <a:rPr sz="3200" spc="10" dirty="0"/>
              <a:t> </a:t>
            </a:r>
            <a:r>
              <a:rPr sz="3200" dirty="0"/>
              <a:t>1/4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0967" y="1511680"/>
            <a:ext cx="8245475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200" spc="-25" dirty="0">
                <a:latin typeface="Arial"/>
                <a:cs typeface="Arial"/>
              </a:rPr>
              <a:t>Il </a:t>
            </a:r>
            <a:r>
              <a:rPr sz="2200" spc="-55" dirty="0">
                <a:latin typeface="Arial"/>
                <a:cs typeface="Arial"/>
              </a:rPr>
              <a:t>target </a:t>
            </a:r>
            <a:r>
              <a:rPr sz="2200" spc="-90" dirty="0">
                <a:latin typeface="Arial"/>
                <a:cs typeface="Arial"/>
              </a:rPr>
              <a:t>considerato </a:t>
            </a:r>
            <a:r>
              <a:rPr sz="2200" spc="-105" dirty="0">
                <a:latin typeface="Arial"/>
                <a:cs typeface="Arial"/>
              </a:rPr>
              <a:t>ed </a:t>
            </a:r>
            <a:r>
              <a:rPr sz="2200" spc="-110" dirty="0">
                <a:latin typeface="Arial"/>
                <a:cs typeface="Arial"/>
              </a:rPr>
              <a:t>analizzato descrive una </a:t>
            </a:r>
            <a:r>
              <a:rPr sz="2200" spc="-85" dirty="0">
                <a:latin typeface="Arial"/>
                <a:cs typeface="Arial"/>
              </a:rPr>
              <a:t>popolazione </a:t>
            </a:r>
            <a:r>
              <a:rPr sz="2200" spc="-20" dirty="0">
                <a:latin typeface="Arial"/>
                <a:cs typeface="Arial"/>
              </a:rPr>
              <a:t>molto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ampia</a:t>
            </a:r>
            <a:endParaRPr sz="2200">
              <a:latin typeface="Arial"/>
              <a:cs typeface="Arial"/>
            </a:endParaRPr>
          </a:p>
          <a:p>
            <a:pPr marL="342900" marR="250190">
              <a:lnSpc>
                <a:spcPct val="100000"/>
              </a:lnSpc>
            </a:pPr>
            <a:r>
              <a:rPr sz="2200" spc="-130" dirty="0">
                <a:latin typeface="Arial"/>
                <a:cs typeface="Arial"/>
              </a:rPr>
              <a:t>e </a:t>
            </a:r>
            <a:r>
              <a:rPr sz="2200" spc="-80" dirty="0">
                <a:latin typeface="Arial"/>
                <a:cs typeface="Arial"/>
              </a:rPr>
              <a:t>diversificata </a:t>
            </a:r>
            <a:r>
              <a:rPr sz="2200" spc="-30" dirty="0">
                <a:latin typeface="Arial"/>
                <a:cs typeface="Arial"/>
              </a:rPr>
              <a:t>di </a:t>
            </a:r>
            <a:r>
              <a:rPr sz="2200" spc="-80" dirty="0">
                <a:latin typeface="Arial"/>
                <a:cs typeface="Arial"/>
              </a:rPr>
              <a:t>consumatori, </a:t>
            </a:r>
            <a:r>
              <a:rPr sz="2200" spc="-40" dirty="0">
                <a:latin typeface="Arial"/>
                <a:cs typeface="Arial"/>
              </a:rPr>
              <a:t>proprio </a:t>
            </a:r>
            <a:r>
              <a:rPr sz="2200" spc="-100" dirty="0">
                <a:latin typeface="Arial"/>
                <a:cs typeface="Arial"/>
              </a:rPr>
              <a:t>perché </a:t>
            </a:r>
            <a:r>
              <a:rPr sz="2200" spc="-45" dirty="0">
                <a:latin typeface="Arial"/>
                <a:cs typeface="Arial"/>
              </a:rPr>
              <a:t>l’ambito </a:t>
            </a:r>
            <a:r>
              <a:rPr sz="2200" spc="-80" dirty="0">
                <a:latin typeface="Arial"/>
                <a:cs typeface="Arial"/>
              </a:rPr>
              <a:t>degli</a:t>
            </a:r>
            <a:r>
              <a:rPr sz="2200" spc="-3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orologi,  nello </a:t>
            </a:r>
            <a:r>
              <a:rPr sz="2200" spc="-95" dirty="0">
                <a:latin typeface="Arial"/>
                <a:cs typeface="Arial"/>
              </a:rPr>
              <a:t>specifico </a:t>
            </a:r>
            <a:r>
              <a:rPr sz="2200" spc="-165" dirty="0">
                <a:latin typeface="Arial"/>
                <a:cs typeface="Arial"/>
              </a:rPr>
              <a:t>Rolex </a:t>
            </a:r>
            <a:r>
              <a:rPr sz="2200" spc="-135" dirty="0">
                <a:latin typeface="Arial"/>
                <a:cs typeface="Arial"/>
              </a:rPr>
              <a:t>e </a:t>
            </a:r>
            <a:r>
              <a:rPr sz="2200" spc="-114" dirty="0">
                <a:latin typeface="Arial"/>
                <a:cs typeface="Arial"/>
              </a:rPr>
              <a:t>Smart </a:t>
            </a:r>
            <a:r>
              <a:rPr sz="2200" spc="-100" dirty="0">
                <a:latin typeface="Arial"/>
                <a:cs typeface="Arial"/>
              </a:rPr>
              <a:t>Watch, </a:t>
            </a:r>
            <a:r>
              <a:rPr sz="2200" spc="-135" dirty="0">
                <a:latin typeface="Arial"/>
                <a:cs typeface="Arial"/>
              </a:rPr>
              <a:t>è </a:t>
            </a:r>
            <a:r>
              <a:rPr sz="2200" spc="-85" dirty="0">
                <a:latin typeface="Arial"/>
                <a:cs typeface="Arial"/>
              </a:rPr>
              <a:t>ampiamente </a:t>
            </a:r>
            <a:r>
              <a:rPr sz="2200" spc="-90" dirty="0">
                <a:latin typeface="Arial"/>
                <a:cs typeface="Arial"/>
              </a:rPr>
              <a:t>conosciuto </a:t>
            </a:r>
            <a:r>
              <a:rPr sz="2200" spc="-130" dirty="0">
                <a:latin typeface="Arial"/>
                <a:cs typeface="Arial"/>
              </a:rPr>
              <a:t>da  </a:t>
            </a:r>
            <a:r>
              <a:rPr sz="2200" spc="-105" dirty="0">
                <a:latin typeface="Arial"/>
                <a:cs typeface="Arial"/>
              </a:rPr>
              <a:t>persone </a:t>
            </a:r>
            <a:r>
              <a:rPr sz="2200" spc="-30" dirty="0">
                <a:latin typeface="Arial"/>
                <a:cs typeface="Arial"/>
              </a:rPr>
              <a:t>di </a:t>
            </a:r>
            <a:r>
              <a:rPr sz="2200" spc="-85" dirty="0">
                <a:latin typeface="Arial"/>
                <a:cs typeface="Arial"/>
              </a:rPr>
              <a:t>ogni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età.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240404"/>
            <a:ext cx="6914515" cy="1970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40" dirty="0">
                <a:latin typeface="Arial"/>
                <a:cs typeface="Arial"/>
              </a:rPr>
              <a:t>La </a:t>
            </a:r>
            <a:r>
              <a:rPr sz="2200" spc="-85" dirty="0">
                <a:latin typeface="Arial"/>
                <a:cs typeface="Arial"/>
              </a:rPr>
              <a:t>popolazione </a:t>
            </a:r>
            <a:r>
              <a:rPr sz="2200" spc="-30" dirty="0">
                <a:latin typeface="Arial"/>
                <a:cs typeface="Arial"/>
              </a:rPr>
              <a:t>di riferimento </a:t>
            </a:r>
            <a:r>
              <a:rPr sz="2200" spc="-125" dirty="0">
                <a:latin typeface="Arial"/>
                <a:cs typeface="Arial"/>
              </a:rPr>
              <a:t>presa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50" dirty="0">
                <a:latin typeface="Arial"/>
                <a:cs typeface="Arial"/>
              </a:rPr>
              <a:t>esame </a:t>
            </a:r>
            <a:r>
              <a:rPr sz="2200" spc="-135" dirty="0">
                <a:latin typeface="Arial"/>
                <a:cs typeface="Arial"/>
              </a:rPr>
              <a:t>è </a:t>
            </a:r>
            <a:r>
              <a:rPr sz="2200" spc="-105" dirty="0">
                <a:latin typeface="Arial"/>
                <a:cs typeface="Arial"/>
              </a:rPr>
              <a:t>composta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da: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b="1" spc="-85" dirty="0">
                <a:latin typeface="Trebuchet MS"/>
                <a:cs typeface="Trebuchet MS"/>
              </a:rPr>
              <a:t>Sesso</a:t>
            </a:r>
            <a:r>
              <a:rPr sz="2200" spc="-85" dirty="0">
                <a:latin typeface="Arial"/>
                <a:cs typeface="Arial"/>
              </a:rPr>
              <a:t>: </a:t>
            </a:r>
            <a:r>
              <a:rPr sz="2200" spc="-140" dirty="0">
                <a:latin typeface="Arial"/>
                <a:cs typeface="Arial"/>
              </a:rPr>
              <a:t>sia </a:t>
            </a:r>
            <a:r>
              <a:rPr sz="2200" spc="-110" dirty="0">
                <a:latin typeface="Arial"/>
                <a:cs typeface="Arial"/>
              </a:rPr>
              <a:t>maschile </a:t>
            </a:r>
            <a:r>
              <a:rPr sz="2200" spc="-135" dirty="0">
                <a:latin typeface="Arial"/>
                <a:cs typeface="Arial"/>
              </a:rPr>
              <a:t>sia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femminile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130" dirty="0">
                <a:latin typeface="Trebuchet MS"/>
                <a:cs typeface="Trebuchet MS"/>
              </a:rPr>
              <a:t>Residenti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50" dirty="0">
                <a:latin typeface="Arial"/>
                <a:cs typeface="Arial"/>
              </a:rPr>
              <a:t>Milano, </a:t>
            </a:r>
            <a:r>
              <a:rPr sz="2200" spc="-170" dirty="0">
                <a:latin typeface="Arial"/>
                <a:cs typeface="Arial"/>
              </a:rPr>
              <a:t>Varese </a:t>
            </a:r>
            <a:r>
              <a:rPr sz="2200" spc="-130" dirty="0">
                <a:latin typeface="Arial"/>
                <a:cs typeface="Arial"/>
              </a:rPr>
              <a:t>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Como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120" dirty="0">
                <a:latin typeface="Trebuchet MS"/>
                <a:cs typeface="Trebuchet MS"/>
              </a:rPr>
              <a:t>Età</a:t>
            </a:r>
            <a:r>
              <a:rPr sz="2200" spc="-120" dirty="0">
                <a:latin typeface="Arial"/>
                <a:cs typeface="Arial"/>
              </a:rPr>
              <a:t>: compresa </a:t>
            </a:r>
            <a:r>
              <a:rPr sz="2200" spc="-25" dirty="0">
                <a:latin typeface="Arial"/>
                <a:cs typeface="Arial"/>
              </a:rPr>
              <a:t>tra </a:t>
            </a:r>
            <a:r>
              <a:rPr sz="2200" spc="15" dirty="0">
                <a:latin typeface="Arial"/>
                <a:cs typeface="Arial"/>
              </a:rPr>
              <a:t>i </a:t>
            </a:r>
            <a:r>
              <a:rPr sz="2200" spc="-110" dirty="0">
                <a:latin typeface="Arial"/>
                <a:cs typeface="Arial"/>
              </a:rPr>
              <a:t>18 </a:t>
            </a:r>
            <a:r>
              <a:rPr sz="2200" spc="-135" dirty="0">
                <a:latin typeface="Arial"/>
                <a:cs typeface="Arial"/>
              </a:rPr>
              <a:t>e </a:t>
            </a:r>
            <a:r>
              <a:rPr sz="2200" spc="15" dirty="0">
                <a:latin typeface="Arial"/>
                <a:cs typeface="Arial"/>
              </a:rPr>
              <a:t>i </a:t>
            </a:r>
            <a:r>
              <a:rPr sz="2200" spc="-114" dirty="0">
                <a:latin typeface="Arial"/>
                <a:cs typeface="Arial"/>
              </a:rPr>
              <a:t>50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anni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4553" y="4174350"/>
            <a:ext cx="32766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340738"/>
            <a:ext cx="9144000" cy="1584325"/>
          </a:xfrm>
          <a:custGeom>
            <a:avLst/>
            <a:gdLst/>
            <a:ahLst/>
            <a:cxnLst/>
            <a:rect l="l" t="t" r="r" b="b"/>
            <a:pathLst>
              <a:path w="9144000" h="1584325">
                <a:moveTo>
                  <a:pt x="0" y="1584198"/>
                </a:moveTo>
                <a:lnTo>
                  <a:pt x="9143964" y="1584198"/>
                </a:lnTo>
                <a:lnTo>
                  <a:pt x="9143964" y="0"/>
                </a:lnTo>
                <a:lnTo>
                  <a:pt x="0" y="0"/>
                </a:lnTo>
                <a:lnTo>
                  <a:pt x="0" y="158419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2DEE9-394C-4E6B-8E36-C723A38DC77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4789"/>
            <a:ext cx="1471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Indice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437" y="1019301"/>
            <a:ext cx="4157345" cy="406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6455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8000"/>
                </a:solidFill>
                <a:latin typeface="Verdana"/>
                <a:cs typeface="Verdana"/>
              </a:rPr>
              <a:t>Argomento</a:t>
            </a:r>
            <a:endParaRPr sz="2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51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 </a:t>
            </a:r>
            <a:r>
              <a:rPr sz="1600" spc="-5" dirty="0">
                <a:latin typeface="Verdana"/>
                <a:cs typeface="Verdana"/>
              </a:rPr>
              <a:t>analisi</a:t>
            </a:r>
            <a:r>
              <a:rPr sz="1600" spc="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univariata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Analisi </a:t>
            </a:r>
            <a:r>
              <a:rPr sz="1600" spc="-10" dirty="0">
                <a:latin typeface="Verdana"/>
                <a:cs typeface="Verdana"/>
              </a:rPr>
              <a:t>bivariata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 </a:t>
            </a:r>
            <a:r>
              <a:rPr sz="1600" spc="-5" dirty="0">
                <a:latin typeface="Verdana"/>
                <a:cs typeface="Verdana"/>
              </a:rPr>
              <a:t>analisi</a:t>
            </a:r>
            <a:r>
              <a:rPr sz="1600" spc="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bivariata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Analisi </a:t>
            </a:r>
            <a:r>
              <a:rPr sz="1600" spc="-10" dirty="0">
                <a:latin typeface="Verdana"/>
                <a:cs typeface="Verdana"/>
              </a:rPr>
              <a:t>multivariata (analisi</a:t>
            </a:r>
            <a:r>
              <a:rPr sz="1600" spc="1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fattoriale)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 </a:t>
            </a:r>
            <a:r>
              <a:rPr sz="1600" spc="-5" dirty="0">
                <a:latin typeface="Verdana"/>
                <a:cs typeface="Verdana"/>
              </a:rPr>
              <a:t>analisi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fattoriale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Regressione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lineare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 regressione</a:t>
            </a:r>
            <a:r>
              <a:rPr sz="1600" spc="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lineare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Regressione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logistica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 </a:t>
            </a:r>
            <a:r>
              <a:rPr sz="1600" spc="-5" dirty="0">
                <a:latin typeface="Verdana"/>
                <a:cs typeface="Verdana"/>
              </a:rPr>
              <a:t>analisi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logistica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Conclusioni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243" y="1124711"/>
            <a:ext cx="0" cy="4824730"/>
          </a:xfrm>
          <a:custGeom>
            <a:avLst/>
            <a:gdLst/>
            <a:ahLst/>
            <a:cxnLst/>
            <a:rect l="l" t="t" r="r" b="b"/>
            <a:pathLst>
              <a:path h="4824730">
                <a:moveTo>
                  <a:pt x="0" y="0"/>
                </a:moveTo>
                <a:lnTo>
                  <a:pt x="0" y="4824564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12532" y="993775"/>
            <a:ext cx="1069975" cy="4085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8000"/>
                </a:solidFill>
                <a:latin typeface="Verdana"/>
                <a:cs typeface="Verdana"/>
              </a:rPr>
              <a:t>Slide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714"/>
              </a:spcBef>
            </a:pPr>
            <a:r>
              <a:rPr sz="1600" dirty="0">
                <a:latin typeface="Verdana"/>
                <a:cs typeface="Verdana"/>
              </a:rPr>
              <a:t>57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Verdana"/>
                <a:cs typeface="Verdana"/>
              </a:rPr>
              <a:t>58 –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78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Verdana"/>
                <a:cs typeface="Verdana"/>
              </a:rPr>
              <a:t>79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80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Verdana"/>
                <a:cs typeface="Verdana"/>
              </a:rPr>
              <a:t>81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89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90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91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98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99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100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110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Verdana"/>
                <a:cs typeface="Verdana"/>
              </a:rPr>
              <a:t>111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112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117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E45A5-E149-49EE-B3DE-4D67EABABA7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4789"/>
            <a:ext cx="7733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Definizione della popolazione</a:t>
            </a:r>
            <a:r>
              <a:rPr sz="3200" spc="10" dirty="0"/>
              <a:t> </a:t>
            </a:r>
            <a:r>
              <a:rPr sz="3200" dirty="0"/>
              <a:t>2/4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2900" y="1515110"/>
            <a:ext cx="8346440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260" dirty="0">
                <a:latin typeface="Arial"/>
                <a:cs typeface="Arial"/>
              </a:rPr>
              <a:t>La </a:t>
            </a:r>
            <a:r>
              <a:rPr sz="2400" spc="-95" dirty="0">
                <a:latin typeface="Arial"/>
                <a:cs typeface="Arial"/>
              </a:rPr>
              <a:t>popolazione </a:t>
            </a:r>
            <a:r>
              <a:rPr sz="2400" spc="-35" dirty="0">
                <a:latin typeface="Arial"/>
                <a:cs typeface="Arial"/>
              </a:rPr>
              <a:t>di </a:t>
            </a:r>
            <a:r>
              <a:rPr sz="2400" spc="-30" dirty="0">
                <a:latin typeface="Arial"/>
                <a:cs typeface="Arial"/>
              </a:rPr>
              <a:t>riferimento </a:t>
            </a:r>
            <a:r>
              <a:rPr sz="2400" spc="-135" dirty="0">
                <a:latin typeface="Arial"/>
                <a:cs typeface="Arial"/>
              </a:rPr>
              <a:t>presa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65" dirty="0">
                <a:latin typeface="Arial"/>
                <a:cs typeface="Arial"/>
              </a:rPr>
              <a:t>esame </a:t>
            </a:r>
            <a:r>
              <a:rPr sz="2400" spc="-130" dirty="0">
                <a:latin typeface="Arial"/>
                <a:cs typeface="Arial"/>
              </a:rPr>
              <a:t>serve </a:t>
            </a:r>
            <a:r>
              <a:rPr sz="2400" spc="-65" dirty="0">
                <a:latin typeface="Arial"/>
                <a:cs typeface="Arial"/>
              </a:rPr>
              <a:t>per </a:t>
            </a:r>
            <a:r>
              <a:rPr sz="2400" spc="-70" dirty="0">
                <a:latin typeface="Arial"/>
                <a:cs typeface="Arial"/>
              </a:rPr>
              <a:t>verificare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2400" spc="-65" dirty="0">
                <a:latin typeface="Arial"/>
                <a:cs typeface="Arial"/>
              </a:rPr>
              <a:t>le </a:t>
            </a:r>
            <a:r>
              <a:rPr sz="2400" spc="-75" dirty="0">
                <a:latin typeface="Arial"/>
                <a:cs typeface="Arial"/>
              </a:rPr>
              <a:t>nostre </a:t>
            </a:r>
            <a:r>
              <a:rPr sz="2400" spc="-80" dirty="0">
                <a:latin typeface="Arial"/>
                <a:cs typeface="Arial"/>
              </a:rPr>
              <a:t>proposte </a:t>
            </a:r>
            <a:r>
              <a:rPr sz="2400" spc="-135" dirty="0">
                <a:latin typeface="Arial"/>
                <a:cs typeface="Arial"/>
              </a:rPr>
              <a:t>possono </a:t>
            </a:r>
            <a:r>
              <a:rPr sz="2400" spc="-160" dirty="0">
                <a:latin typeface="Arial"/>
                <a:cs typeface="Arial"/>
              </a:rPr>
              <a:t>essere </a:t>
            </a:r>
            <a:r>
              <a:rPr sz="2400" spc="-90" dirty="0">
                <a:latin typeface="Arial"/>
                <a:cs typeface="Arial"/>
              </a:rPr>
              <a:t>sviluppate </a:t>
            </a:r>
            <a:r>
              <a:rPr sz="2400" spc="-70" dirty="0">
                <a:latin typeface="Arial"/>
                <a:cs typeface="Arial"/>
              </a:rPr>
              <a:t>nel </a:t>
            </a:r>
            <a:r>
              <a:rPr sz="2400" spc="5" dirty="0">
                <a:latin typeface="Arial"/>
                <a:cs typeface="Arial"/>
              </a:rPr>
              <a:t>territorio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sz="2400" spc="-30" dirty="0">
                <a:latin typeface="Arial"/>
                <a:cs typeface="Arial"/>
              </a:rPr>
              <a:t>riferimento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140" dirty="0">
                <a:latin typeface="Arial"/>
                <a:cs typeface="Arial"/>
              </a:rPr>
              <a:t>successivamente </a:t>
            </a:r>
            <a:r>
              <a:rPr sz="2400" spc="-75" dirty="0">
                <a:latin typeface="Arial"/>
                <a:cs typeface="Arial"/>
              </a:rPr>
              <a:t>esportate </a:t>
            </a:r>
            <a:r>
              <a:rPr sz="2400" spc="-175" dirty="0">
                <a:latin typeface="Arial"/>
                <a:cs typeface="Arial"/>
              </a:rPr>
              <a:t>su </a:t>
            </a:r>
            <a:r>
              <a:rPr sz="2400" spc="-125" dirty="0">
                <a:latin typeface="Arial"/>
                <a:cs typeface="Arial"/>
              </a:rPr>
              <a:t>larga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scala.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962732"/>
            <a:ext cx="8276590" cy="248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055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245" dirty="0">
                <a:latin typeface="Arial"/>
                <a:cs typeface="Arial"/>
              </a:rPr>
              <a:t>Si </a:t>
            </a:r>
            <a:r>
              <a:rPr sz="2400" spc="-10" dirty="0">
                <a:latin typeface="Arial"/>
                <a:cs typeface="Arial"/>
              </a:rPr>
              <a:t>tratta </a:t>
            </a:r>
            <a:r>
              <a:rPr sz="2400" spc="-30" dirty="0">
                <a:latin typeface="Arial"/>
                <a:cs typeface="Arial"/>
              </a:rPr>
              <a:t>di </a:t>
            </a:r>
            <a:r>
              <a:rPr sz="2400" spc="-80" dirty="0">
                <a:latin typeface="Arial"/>
                <a:cs typeface="Arial"/>
              </a:rPr>
              <a:t>un </a:t>
            </a:r>
            <a:r>
              <a:rPr sz="2400" spc="-95" dirty="0">
                <a:latin typeface="Arial"/>
                <a:cs typeface="Arial"/>
              </a:rPr>
              <a:t>popolazione </a:t>
            </a:r>
            <a:r>
              <a:rPr sz="2400" spc="-30" dirty="0">
                <a:latin typeface="Arial"/>
                <a:cs typeface="Arial"/>
              </a:rPr>
              <a:t>di </a:t>
            </a:r>
            <a:r>
              <a:rPr sz="2400" spc="-125" dirty="0">
                <a:latin typeface="Arial"/>
                <a:cs typeface="Arial"/>
              </a:rPr>
              <a:t>genere </a:t>
            </a:r>
            <a:r>
              <a:rPr sz="2400" spc="-150" dirty="0">
                <a:latin typeface="Arial"/>
                <a:cs typeface="Arial"/>
              </a:rPr>
              <a:t>sia </a:t>
            </a:r>
            <a:r>
              <a:rPr sz="2400" spc="-114" dirty="0">
                <a:latin typeface="Arial"/>
                <a:cs typeface="Arial"/>
              </a:rPr>
              <a:t>maschile </a:t>
            </a:r>
            <a:r>
              <a:rPr sz="2400" spc="-135" dirty="0">
                <a:latin typeface="Arial"/>
                <a:cs typeface="Arial"/>
              </a:rPr>
              <a:t>che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femminile  </a:t>
            </a:r>
            <a:r>
              <a:rPr sz="2400" spc="-40" dirty="0">
                <a:latin typeface="Arial"/>
                <a:cs typeface="Arial"/>
              </a:rPr>
              <a:t>proprio </a:t>
            </a:r>
            <a:r>
              <a:rPr sz="2400" spc="-105" dirty="0">
                <a:latin typeface="Arial"/>
                <a:cs typeface="Arial"/>
              </a:rPr>
              <a:t>perché </a:t>
            </a:r>
            <a:r>
              <a:rPr sz="2400" spc="-60" dirty="0">
                <a:latin typeface="Arial"/>
                <a:cs typeface="Arial"/>
              </a:rPr>
              <a:t>l’orologio </a:t>
            </a:r>
            <a:r>
              <a:rPr sz="2400" spc="-145" dirty="0">
                <a:latin typeface="Arial"/>
                <a:cs typeface="Arial"/>
              </a:rPr>
              <a:t>è </a:t>
            </a:r>
            <a:r>
              <a:rPr sz="2400" spc="-80" dirty="0">
                <a:latin typeface="Arial"/>
                <a:cs typeface="Arial"/>
              </a:rPr>
              <a:t>un </a:t>
            </a:r>
            <a:r>
              <a:rPr sz="2400" spc="-75" dirty="0">
                <a:latin typeface="Arial"/>
                <a:cs typeface="Arial"/>
              </a:rPr>
              <a:t>oggetto </a:t>
            </a:r>
            <a:r>
              <a:rPr sz="2400" spc="-35" dirty="0">
                <a:latin typeface="Arial"/>
                <a:cs typeface="Arial"/>
              </a:rPr>
              <a:t>di </a:t>
            </a:r>
            <a:r>
              <a:rPr sz="2400" spc="-140" dirty="0">
                <a:latin typeface="Arial"/>
                <a:cs typeface="Arial"/>
              </a:rPr>
              <a:t>uso </a:t>
            </a:r>
            <a:r>
              <a:rPr sz="2400" spc="-50" dirty="0">
                <a:latin typeface="Arial"/>
                <a:cs typeface="Arial"/>
              </a:rPr>
              <a:t>quotidiano </a:t>
            </a:r>
            <a:r>
              <a:rPr sz="2400" spc="-65" dirty="0">
                <a:latin typeface="Arial"/>
                <a:cs typeface="Arial"/>
              </a:rPr>
              <a:t>per  </a:t>
            </a:r>
            <a:r>
              <a:rPr sz="2400" spc="-55" dirty="0">
                <a:latin typeface="Arial"/>
                <a:cs typeface="Arial"/>
              </a:rPr>
              <a:t>entrambi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sessi.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09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Il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limite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massimo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d’età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fissato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la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nostra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analisi</a:t>
            </a:r>
            <a:r>
              <a:rPr sz="2400" spc="-140" dirty="0">
                <a:latin typeface="Arial"/>
                <a:cs typeface="Arial"/>
              </a:rPr>
              <a:t> è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di</a:t>
            </a:r>
            <a:r>
              <a:rPr sz="2400" spc="-125" dirty="0">
                <a:latin typeface="Arial"/>
                <a:cs typeface="Arial"/>
              </a:rPr>
              <a:t> 50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anni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70" dirty="0">
                <a:latin typeface="Arial"/>
                <a:cs typeface="Arial"/>
              </a:rPr>
              <a:t>quanto </a:t>
            </a:r>
            <a:r>
              <a:rPr sz="2400" spc="-85" dirty="0">
                <a:latin typeface="Arial"/>
                <a:cs typeface="Arial"/>
              </a:rPr>
              <a:t>la </a:t>
            </a:r>
            <a:r>
              <a:rPr sz="2400" spc="-100" dirty="0">
                <a:latin typeface="Arial"/>
                <a:cs typeface="Arial"/>
              </a:rPr>
              <a:t>maggior </a:t>
            </a:r>
            <a:r>
              <a:rPr sz="2400" spc="-55" dirty="0">
                <a:latin typeface="Arial"/>
                <a:cs typeface="Arial"/>
              </a:rPr>
              <a:t>parte </a:t>
            </a:r>
            <a:r>
              <a:rPr sz="2400" spc="-70" dirty="0">
                <a:latin typeface="Arial"/>
                <a:cs typeface="Arial"/>
              </a:rPr>
              <a:t>delle </a:t>
            </a:r>
            <a:r>
              <a:rPr sz="2400" spc="-80" dirty="0">
                <a:latin typeface="Arial"/>
                <a:cs typeface="Arial"/>
              </a:rPr>
              <a:t>nostre </a:t>
            </a:r>
            <a:r>
              <a:rPr sz="2400" spc="-155" dirty="0">
                <a:latin typeface="Arial"/>
                <a:cs typeface="Arial"/>
              </a:rPr>
              <a:t>Survey </a:t>
            </a:r>
            <a:r>
              <a:rPr sz="2400" spc="-125" dirty="0">
                <a:latin typeface="Arial"/>
                <a:cs typeface="Arial"/>
              </a:rPr>
              <a:t>sono </a:t>
            </a:r>
            <a:r>
              <a:rPr sz="2400" spc="-85" dirty="0">
                <a:latin typeface="Arial"/>
                <a:cs typeface="Arial"/>
              </a:rPr>
              <a:t>state  </a:t>
            </a:r>
            <a:r>
              <a:rPr sz="2400" spc="-75" dirty="0">
                <a:latin typeface="Arial"/>
                <a:cs typeface="Arial"/>
              </a:rPr>
              <a:t>somministrate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online.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40738"/>
            <a:ext cx="9144000" cy="1512570"/>
          </a:xfrm>
          <a:custGeom>
            <a:avLst/>
            <a:gdLst/>
            <a:ahLst/>
            <a:cxnLst/>
            <a:rect l="l" t="t" r="r" b="b"/>
            <a:pathLst>
              <a:path w="9144000" h="1512570">
                <a:moveTo>
                  <a:pt x="0" y="1512189"/>
                </a:moveTo>
                <a:lnTo>
                  <a:pt x="9143964" y="1512189"/>
                </a:lnTo>
                <a:lnTo>
                  <a:pt x="914396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09CF2-01E4-418F-9DF7-B3ED2E196C0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7733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Definizione della popolazione</a:t>
            </a:r>
            <a:r>
              <a:rPr sz="3200" spc="10" dirty="0"/>
              <a:t> </a:t>
            </a:r>
            <a:r>
              <a:rPr sz="3200" dirty="0"/>
              <a:t>3/4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437" y="1649348"/>
            <a:ext cx="81280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Il </a:t>
            </a:r>
            <a:r>
              <a:rPr sz="2400" spc="-130" dirty="0">
                <a:latin typeface="Arial"/>
                <a:cs typeface="Arial"/>
              </a:rPr>
              <a:t>range </a:t>
            </a:r>
            <a:r>
              <a:rPr sz="2400" spc="-114" dirty="0">
                <a:latin typeface="Arial"/>
                <a:cs typeface="Arial"/>
              </a:rPr>
              <a:t>compreso </a:t>
            </a:r>
            <a:r>
              <a:rPr sz="2400" spc="-25" dirty="0">
                <a:latin typeface="Arial"/>
                <a:cs typeface="Arial"/>
              </a:rPr>
              <a:t>tra </a:t>
            </a:r>
            <a:r>
              <a:rPr sz="2400" spc="15" dirty="0">
                <a:latin typeface="Arial"/>
                <a:cs typeface="Arial"/>
              </a:rPr>
              <a:t>i </a:t>
            </a:r>
            <a:r>
              <a:rPr sz="2400" spc="-120" dirty="0">
                <a:latin typeface="Arial"/>
                <a:cs typeface="Arial"/>
              </a:rPr>
              <a:t>18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15" dirty="0">
                <a:latin typeface="Arial"/>
                <a:cs typeface="Arial"/>
              </a:rPr>
              <a:t>i </a:t>
            </a:r>
            <a:r>
              <a:rPr sz="2400" spc="-120" dirty="0">
                <a:latin typeface="Arial"/>
                <a:cs typeface="Arial"/>
              </a:rPr>
              <a:t>50 </a:t>
            </a:r>
            <a:r>
              <a:rPr sz="2400" spc="-80" dirty="0">
                <a:latin typeface="Arial"/>
                <a:cs typeface="Arial"/>
              </a:rPr>
              <a:t>anni </a:t>
            </a:r>
            <a:r>
              <a:rPr sz="2400" spc="-145" dirty="0">
                <a:latin typeface="Arial"/>
                <a:cs typeface="Arial"/>
              </a:rPr>
              <a:t>è </a:t>
            </a:r>
            <a:r>
              <a:rPr sz="2400" spc="-55" dirty="0">
                <a:latin typeface="Arial"/>
                <a:cs typeface="Arial"/>
              </a:rPr>
              <a:t>dovuto </a:t>
            </a:r>
            <a:r>
              <a:rPr sz="2400" spc="-130" dirty="0">
                <a:latin typeface="Arial"/>
                <a:cs typeface="Arial"/>
              </a:rPr>
              <a:t>ad </a:t>
            </a:r>
            <a:r>
              <a:rPr sz="2400" spc="-114" dirty="0">
                <a:latin typeface="Arial"/>
                <a:cs typeface="Arial"/>
              </a:rPr>
              <a:t>una </a:t>
            </a:r>
            <a:r>
              <a:rPr sz="2400" spc="-95" dirty="0">
                <a:latin typeface="Arial"/>
                <a:cs typeface="Arial"/>
              </a:rPr>
              <a:t>analisi  </a:t>
            </a:r>
            <a:r>
              <a:rPr sz="2400" spc="-30" dirty="0">
                <a:latin typeface="Arial"/>
                <a:cs typeface="Arial"/>
              </a:rPr>
              <a:t>diretta </a:t>
            </a:r>
            <a:r>
              <a:rPr sz="2400" spc="-130" dirty="0">
                <a:latin typeface="Arial"/>
                <a:cs typeface="Arial"/>
              </a:rPr>
              <a:t>ad </a:t>
            </a:r>
            <a:r>
              <a:rPr sz="2400" spc="-45" dirty="0">
                <a:latin typeface="Arial"/>
                <a:cs typeface="Arial"/>
              </a:rPr>
              <a:t>ottenere </a:t>
            </a:r>
            <a:r>
              <a:rPr sz="2400" spc="-65" dirty="0">
                <a:latin typeface="Arial"/>
                <a:cs typeface="Arial"/>
              </a:rPr>
              <a:t>informazioni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25" dirty="0">
                <a:latin typeface="Arial"/>
                <a:cs typeface="Arial"/>
              </a:rPr>
              <a:t>360° </a:t>
            </a:r>
            <a:r>
              <a:rPr sz="2400" spc="-60" dirty="0">
                <a:latin typeface="Arial"/>
                <a:cs typeface="Arial"/>
              </a:rPr>
              <a:t>riguardanti </a:t>
            </a:r>
            <a:r>
              <a:rPr sz="2400" spc="-65" dirty="0">
                <a:latin typeface="Arial"/>
                <a:cs typeface="Arial"/>
              </a:rPr>
              <a:t>le </a:t>
            </a:r>
            <a:r>
              <a:rPr sz="2400" spc="-10" dirty="0">
                <a:latin typeface="Arial"/>
                <a:cs typeface="Arial"/>
              </a:rPr>
              <a:t>attitudini,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le  </a:t>
            </a:r>
            <a:r>
              <a:rPr sz="2400" spc="-105" dirty="0">
                <a:latin typeface="Arial"/>
                <a:cs typeface="Arial"/>
              </a:rPr>
              <a:t>tendenze, </a:t>
            </a:r>
            <a:r>
              <a:rPr sz="2400" spc="15" dirty="0">
                <a:latin typeface="Arial"/>
                <a:cs typeface="Arial"/>
              </a:rPr>
              <a:t>i </a:t>
            </a:r>
            <a:r>
              <a:rPr sz="2400" spc="-85" dirty="0">
                <a:latin typeface="Arial"/>
                <a:cs typeface="Arial"/>
              </a:rPr>
              <a:t>gusti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65" dirty="0">
                <a:latin typeface="Arial"/>
                <a:cs typeface="Arial"/>
              </a:rPr>
              <a:t>le </a:t>
            </a:r>
            <a:r>
              <a:rPr sz="2400" spc="-105" dirty="0">
                <a:latin typeface="Arial"/>
                <a:cs typeface="Arial"/>
              </a:rPr>
              <a:t>preferenze </a:t>
            </a:r>
            <a:r>
              <a:rPr sz="2400" spc="-80" dirty="0">
                <a:latin typeface="Arial"/>
                <a:cs typeface="Arial"/>
              </a:rPr>
              <a:t>della </a:t>
            </a:r>
            <a:r>
              <a:rPr sz="2400" spc="-95" dirty="0">
                <a:latin typeface="Arial"/>
                <a:cs typeface="Arial"/>
              </a:rPr>
              <a:t>popolazione </a:t>
            </a:r>
            <a:r>
              <a:rPr sz="2400" spc="-105" dirty="0">
                <a:latin typeface="Arial"/>
                <a:cs typeface="Arial"/>
              </a:rPr>
              <a:t>eterogenea </a:t>
            </a:r>
            <a:r>
              <a:rPr sz="2400" spc="-145" dirty="0">
                <a:latin typeface="Arial"/>
                <a:cs typeface="Arial"/>
              </a:rPr>
              <a:t>e  </a:t>
            </a:r>
            <a:r>
              <a:rPr sz="2400" spc="-55" dirty="0">
                <a:latin typeface="Arial"/>
                <a:cs typeface="Arial"/>
              </a:rPr>
              <a:t>stratificata.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137" y="3713734"/>
            <a:ext cx="8369300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155" dirty="0">
                <a:latin typeface="Arial"/>
                <a:cs typeface="Arial"/>
              </a:rPr>
              <a:t>Una </a:t>
            </a:r>
            <a:r>
              <a:rPr sz="2400" spc="-60" dirty="0">
                <a:latin typeface="Arial"/>
                <a:cs typeface="Arial"/>
              </a:rPr>
              <a:t>volta </a:t>
            </a:r>
            <a:r>
              <a:rPr sz="2400" spc="-125" dirty="0">
                <a:latin typeface="Arial"/>
                <a:cs typeface="Arial"/>
              </a:rPr>
              <a:t>analizzata </a:t>
            </a:r>
            <a:r>
              <a:rPr sz="2400" spc="-85" dirty="0">
                <a:latin typeface="Arial"/>
                <a:cs typeface="Arial"/>
              </a:rPr>
              <a:t>la </a:t>
            </a:r>
            <a:r>
              <a:rPr sz="2400" spc="-95" dirty="0">
                <a:latin typeface="Arial"/>
                <a:cs typeface="Arial"/>
              </a:rPr>
              <a:t>popolazione </a:t>
            </a:r>
            <a:r>
              <a:rPr sz="2400" spc="-80" dirty="0">
                <a:latin typeface="Arial"/>
                <a:cs typeface="Arial"/>
              </a:rPr>
              <a:t>residente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Milano, </a:t>
            </a:r>
            <a:r>
              <a:rPr sz="2400" spc="-175" dirty="0">
                <a:latin typeface="Arial"/>
                <a:cs typeface="Arial"/>
              </a:rPr>
              <a:t>Como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400" spc="-185" dirty="0">
                <a:latin typeface="Arial"/>
                <a:cs typeface="Arial"/>
              </a:rPr>
              <a:t>Varese </a:t>
            </a:r>
            <a:r>
              <a:rPr sz="2400" spc="-110" dirty="0">
                <a:latin typeface="Arial"/>
                <a:cs typeface="Arial"/>
              </a:rPr>
              <a:t>ne </a:t>
            </a:r>
            <a:r>
              <a:rPr sz="2400" spc="-95" dirty="0">
                <a:latin typeface="Arial"/>
                <a:cs typeface="Arial"/>
              </a:rPr>
              <a:t>abbiamo </a:t>
            </a:r>
            <a:r>
              <a:rPr sz="2400" spc="-50" dirty="0">
                <a:latin typeface="Arial"/>
                <a:cs typeface="Arial"/>
              </a:rPr>
              <a:t>rilevato </a:t>
            </a:r>
            <a:r>
              <a:rPr sz="2400" spc="-85" dirty="0">
                <a:latin typeface="Arial"/>
                <a:cs typeface="Arial"/>
              </a:rPr>
              <a:t>la </a:t>
            </a:r>
            <a:r>
              <a:rPr sz="2400" spc="-65" dirty="0">
                <a:latin typeface="Arial"/>
                <a:cs typeface="Arial"/>
              </a:rPr>
              <a:t>distribuzione per </a:t>
            </a:r>
            <a:r>
              <a:rPr sz="2400" spc="-155" dirty="0">
                <a:latin typeface="Arial"/>
                <a:cs typeface="Arial"/>
              </a:rPr>
              <a:t>fasce </a:t>
            </a:r>
            <a:r>
              <a:rPr sz="2400" spc="-85" dirty="0">
                <a:latin typeface="Arial"/>
                <a:cs typeface="Arial"/>
              </a:rPr>
              <a:t>d’età </a:t>
            </a:r>
            <a:r>
              <a:rPr sz="2400" spc="-140" dirty="0">
                <a:latin typeface="Arial"/>
                <a:cs typeface="Arial"/>
              </a:rPr>
              <a:t>e </a:t>
            </a:r>
            <a:r>
              <a:rPr sz="2400" spc="-185" dirty="0">
                <a:latin typeface="Arial"/>
                <a:cs typeface="Arial"/>
              </a:rPr>
              <a:t>sesso.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  </a:t>
            </a:r>
            <a:r>
              <a:rPr sz="2400" spc="-35" dirty="0">
                <a:latin typeface="Arial"/>
                <a:cs typeface="Arial"/>
              </a:rPr>
              <a:t>dati </a:t>
            </a:r>
            <a:r>
              <a:rPr sz="2400" spc="-125" dirty="0">
                <a:latin typeface="Arial"/>
                <a:cs typeface="Arial"/>
              </a:rPr>
              <a:t>sono </a:t>
            </a:r>
            <a:r>
              <a:rPr sz="2400" spc="-50" dirty="0">
                <a:latin typeface="Arial"/>
                <a:cs typeface="Arial"/>
              </a:rPr>
              <a:t>stati </a:t>
            </a:r>
            <a:r>
              <a:rPr sz="2400" spc="-65" dirty="0">
                <a:latin typeface="Arial"/>
                <a:cs typeface="Arial"/>
              </a:rPr>
              <a:t>raccolti </a:t>
            </a:r>
            <a:r>
              <a:rPr sz="2400" spc="-114" dirty="0">
                <a:latin typeface="Arial"/>
                <a:cs typeface="Arial"/>
              </a:rPr>
              <a:t>esaminando </a:t>
            </a:r>
            <a:r>
              <a:rPr sz="2400" spc="-85" dirty="0">
                <a:latin typeface="Arial"/>
                <a:cs typeface="Arial"/>
              </a:rPr>
              <a:t>la </a:t>
            </a:r>
            <a:r>
              <a:rPr sz="2400" spc="-75" dirty="0">
                <a:latin typeface="Arial"/>
                <a:cs typeface="Arial"/>
              </a:rPr>
              <a:t>ricostruzione </a:t>
            </a:r>
            <a:r>
              <a:rPr sz="2400" spc="-85" dirty="0">
                <a:latin typeface="Arial"/>
                <a:cs typeface="Arial"/>
              </a:rPr>
              <a:t>intercensuaria  </a:t>
            </a:r>
            <a:r>
              <a:rPr sz="2400" spc="-80" dirty="0">
                <a:latin typeface="Arial"/>
                <a:cs typeface="Arial"/>
              </a:rPr>
              <a:t>della </a:t>
            </a:r>
            <a:r>
              <a:rPr sz="2400" spc="-95" dirty="0">
                <a:latin typeface="Arial"/>
                <a:cs typeface="Arial"/>
              </a:rPr>
              <a:t>popolazione </a:t>
            </a:r>
            <a:r>
              <a:rPr sz="2400" spc="-85" dirty="0">
                <a:latin typeface="Arial"/>
                <a:cs typeface="Arial"/>
              </a:rPr>
              <a:t>al </a:t>
            </a:r>
            <a:r>
              <a:rPr sz="2400" b="1" spc="-190" dirty="0">
                <a:solidFill>
                  <a:srgbClr val="43BC6C"/>
                </a:solidFill>
                <a:latin typeface="Trebuchet MS"/>
                <a:cs typeface="Trebuchet MS"/>
              </a:rPr>
              <a:t>1 </a:t>
            </a:r>
            <a:r>
              <a:rPr sz="2400" b="1" spc="-120" dirty="0">
                <a:solidFill>
                  <a:srgbClr val="43BC6C"/>
                </a:solidFill>
                <a:latin typeface="Trebuchet MS"/>
                <a:cs typeface="Trebuchet MS"/>
              </a:rPr>
              <a:t>Gennaio</a:t>
            </a:r>
            <a:r>
              <a:rPr sz="2400" b="1" spc="-32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2400" b="1" spc="-170" dirty="0">
                <a:solidFill>
                  <a:srgbClr val="43BC6C"/>
                </a:solidFill>
                <a:latin typeface="Trebuchet MS"/>
                <a:cs typeface="Trebuchet MS"/>
              </a:rPr>
              <a:t>2019</a:t>
            </a:r>
            <a:r>
              <a:rPr sz="2400" spc="-17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501009"/>
            <a:ext cx="9144000" cy="1872614"/>
          </a:xfrm>
          <a:custGeom>
            <a:avLst/>
            <a:gdLst/>
            <a:ahLst/>
            <a:cxnLst/>
            <a:rect l="l" t="t" r="r" b="b"/>
            <a:pathLst>
              <a:path w="9144000" h="1872614">
                <a:moveTo>
                  <a:pt x="0" y="1872233"/>
                </a:moveTo>
                <a:lnTo>
                  <a:pt x="9144000" y="1872233"/>
                </a:lnTo>
                <a:lnTo>
                  <a:pt x="9144000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9C656-A158-4032-A9A1-9D9752943FBD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7736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Definizione della popolazione</a:t>
            </a:r>
            <a:r>
              <a:rPr sz="3200" spc="15" dirty="0"/>
              <a:t> </a:t>
            </a:r>
            <a:r>
              <a:rPr sz="3200" spc="5" dirty="0"/>
              <a:t>4/4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478407"/>
          <a:ext cx="8820783" cy="364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b="1" spc="-320" dirty="0">
                          <a:latin typeface="Arial"/>
                          <a:cs typeface="Arial"/>
                        </a:rPr>
                        <a:t>FASCE</a:t>
                      </a:r>
                      <a:r>
                        <a:rPr sz="18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95" dirty="0">
                          <a:latin typeface="Arial"/>
                          <a:cs typeface="Arial"/>
                        </a:rPr>
                        <a:t>D’ETà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MASCHI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8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0" dirty="0">
                          <a:latin typeface="Trebuchet MS"/>
                          <a:cs typeface="Trebuchet MS"/>
                        </a:rPr>
                        <a:t>MASCHI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FEMMINE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FEMMINE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800" b="1" spc="-195" dirty="0"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8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POP.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18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8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22.183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10,03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15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20.505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9,27%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42.688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19,30%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25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32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23.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401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10,58%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22.143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10,01%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45.544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20,59%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33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42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27.953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12,64%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27.125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12,26%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55.078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24,90%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43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39.250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17,74%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38.658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17,48%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77.908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35,22%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-195" dirty="0">
                          <a:latin typeface="Trebuchet MS"/>
                          <a:cs typeface="Trebuchet MS"/>
                        </a:rPr>
                        <a:t>TOTALE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112.787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50,98%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108.431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49,02%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221.218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8267" y="5392318"/>
            <a:ext cx="110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rebuchet MS"/>
                <a:cs typeface="Trebuchet MS"/>
              </a:rPr>
              <a:t>Fonte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175" dirty="0">
                <a:latin typeface="Trebuchet MS"/>
                <a:cs typeface="Trebuchet MS"/>
              </a:rPr>
              <a:t>ISTAT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29AEC-6F97-4AAF-AE27-8C7857DFBEB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5041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Disegno del</a:t>
            </a:r>
            <a:r>
              <a:rPr sz="3200" spc="-70" dirty="0"/>
              <a:t> </a:t>
            </a:r>
            <a:r>
              <a:rPr sz="3200" dirty="0"/>
              <a:t>campione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070864"/>
            <a:ext cx="8519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25" dirty="0">
                <a:latin typeface="Arial"/>
                <a:cs typeface="Arial"/>
              </a:rPr>
              <a:t>dati </a:t>
            </a:r>
            <a:r>
              <a:rPr sz="1800" spc="-265" dirty="0">
                <a:latin typeface="Arial"/>
                <a:cs typeface="Arial"/>
              </a:rPr>
              <a:t>ISTAT </a:t>
            </a:r>
            <a:r>
              <a:rPr sz="1800" spc="-50" dirty="0">
                <a:latin typeface="Arial"/>
                <a:cs typeface="Arial"/>
              </a:rPr>
              <a:t>raccolti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5" dirty="0">
                <a:latin typeface="Arial"/>
                <a:cs typeface="Arial"/>
              </a:rPr>
              <a:t>rappresentati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70" dirty="0">
                <a:latin typeface="Arial"/>
                <a:cs typeface="Arial"/>
              </a:rPr>
              <a:t>precedente </a:t>
            </a:r>
            <a:r>
              <a:rPr sz="1800" spc="-50" dirty="0">
                <a:latin typeface="Arial"/>
                <a:cs typeface="Arial"/>
              </a:rPr>
              <a:t>tabella, </a:t>
            </a:r>
            <a:r>
              <a:rPr sz="1800" spc="-70" dirty="0">
                <a:latin typeface="Arial"/>
                <a:cs typeface="Arial"/>
              </a:rPr>
              <a:t>ci serviranno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95" dirty="0">
                <a:latin typeface="Arial"/>
                <a:cs typeface="Arial"/>
              </a:rPr>
              <a:t>svolgere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40" dirty="0">
                <a:latin typeface="Arial"/>
                <a:cs typeface="Arial"/>
              </a:rPr>
              <a:t>confronto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25" dirty="0">
                <a:latin typeface="Arial"/>
                <a:cs typeface="Arial"/>
              </a:rPr>
              <a:t>di riferimento. </a:t>
            </a: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25" dirty="0">
                <a:latin typeface="Arial"/>
                <a:cs typeface="Arial"/>
              </a:rPr>
              <a:t>esame </a:t>
            </a:r>
            <a:r>
              <a:rPr sz="1800" spc="-40" dirty="0">
                <a:latin typeface="Arial"/>
                <a:cs typeface="Arial"/>
              </a:rPr>
              <a:t>risulta </a:t>
            </a:r>
            <a:r>
              <a:rPr sz="1800" spc="-120" dirty="0">
                <a:latin typeface="Arial"/>
                <a:cs typeface="Arial"/>
              </a:rPr>
              <a:t>essere  </a:t>
            </a:r>
            <a:r>
              <a:rPr sz="1800" spc="-75" dirty="0">
                <a:latin typeface="Arial"/>
                <a:cs typeface="Arial"/>
              </a:rPr>
              <a:t>composto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90" dirty="0">
                <a:latin typeface="Arial"/>
                <a:cs typeface="Arial"/>
              </a:rPr>
              <a:t>200 </a:t>
            </a:r>
            <a:r>
              <a:rPr sz="1800" spc="-40" dirty="0">
                <a:latin typeface="Arial"/>
                <a:cs typeface="Arial"/>
              </a:rPr>
              <a:t>elementi </a:t>
            </a:r>
            <a:r>
              <a:rPr sz="1800" spc="-30" dirty="0">
                <a:latin typeface="Arial"/>
                <a:cs typeface="Arial"/>
              </a:rPr>
              <a:t>estratti </a:t>
            </a:r>
            <a:r>
              <a:rPr sz="1800" spc="-90" dirty="0">
                <a:latin typeface="Arial"/>
                <a:cs typeface="Arial"/>
              </a:rPr>
              <a:t>casualmente </a:t>
            </a:r>
            <a:r>
              <a:rPr sz="1800" spc="-65" dirty="0">
                <a:latin typeface="Arial"/>
                <a:cs typeface="Arial"/>
              </a:rPr>
              <a:t>dalla </a:t>
            </a:r>
            <a:r>
              <a:rPr sz="1800" spc="-75" dirty="0">
                <a:latin typeface="Arial"/>
                <a:cs typeface="Arial"/>
              </a:rPr>
              <a:t>popolazione </a:t>
            </a:r>
            <a:r>
              <a:rPr sz="1800" spc="-45" dirty="0">
                <a:latin typeface="Arial"/>
                <a:cs typeface="Arial"/>
              </a:rPr>
              <a:t>target </a:t>
            </a:r>
            <a:r>
              <a:rPr sz="1800" spc="-70" dirty="0">
                <a:latin typeface="Arial"/>
                <a:cs typeface="Arial"/>
              </a:rPr>
              <a:t>ovvero </a:t>
            </a:r>
            <a:r>
              <a:rPr sz="1800" spc="-65" dirty="0">
                <a:latin typeface="Arial"/>
                <a:cs typeface="Arial"/>
              </a:rPr>
              <a:t>residente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45" dirty="0">
                <a:latin typeface="Arial"/>
                <a:cs typeface="Arial"/>
              </a:rPr>
              <a:t>Milano, </a:t>
            </a:r>
            <a:r>
              <a:rPr sz="1800" spc="-140" dirty="0">
                <a:latin typeface="Arial"/>
                <a:cs typeface="Arial"/>
              </a:rPr>
              <a:t>Varese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35" dirty="0">
                <a:latin typeface="Arial"/>
                <a:cs typeface="Arial"/>
              </a:rPr>
              <a:t>Como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età </a:t>
            </a:r>
            <a:r>
              <a:rPr sz="1800" spc="-100" dirty="0">
                <a:latin typeface="Arial"/>
                <a:cs typeface="Arial"/>
              </a:rPr>
              <a:t>compresa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90" dirty="0">
                <a:latin typeface="Arial"/>
                <a:cs typeface="Arial"/>
              </a:rPr>
              <a:t>18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90" dirty="0">
                <a:latin typeface="Arial"/>
                <a:cs typeface="Arial"/>
              </a:rPr>
              <a:t>50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anni.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154" y="2342514"/>
          <a:ext cx="8889998" cy="359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800" b="1" spc="-320" dirty="0">
                          <a:latin typeface="Arial"/>
                          <a:cs typeface="Arial"/>
                        </a:rPr>
                        <a:t>FASCE</a:t>
                      </a:r>
                      <a:r>
                        <a:rPr sz="18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95" dirty="0">
                          <a:latin typeface="Arial"/>
                          <a:cs typeface="Arial"/>
                        </a:rPr>
                        <a:t>D’ETà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MASCHI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0" dirty="0">
                          <a:latin typeface="Trebuchet MS"/>
                          <a:cs typeface="Trebuchet MS"/>
                        </a:rPr>
                        <a:t>MASCHI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FEMMINE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8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FEMMINE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800" b="1" spc="-195" dirty="0"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8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POP.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3BC6C">
                        <a:alpha val="380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18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9,95%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34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15,38%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56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25,34%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25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32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12,67%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13,57%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58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26,24%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33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42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13,12%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12,67%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57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25,79%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43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18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anni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13,57%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9,05%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22,62%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-195" dirty="0">
                          <a:latin typeface="Trebuchet MS"/>
                          <a:cs typeface="Trebuchet MS"/>
                        </a:rPr>
                        <a:t>TOTALE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109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49,32%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50,68%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15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5CE2348-0441-47CC-9327-17D9030665A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6314"/>
            <a:ext cx="797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Controllo della rappresentatività del</a:t>
            </a:r>
            <a:r>
              <a:rPr sz="2400" spc="-15" dirty="0"/>
              <a:t> </a:t>
            </a:r>
            <a:r>
              <a:rPr sz="2400" spc="-5" dirty="0"/>
              <a:t>campione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557009" y="4532376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6434" y="45323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5858" y="45323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5282" y="45323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2019" y="4532376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0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7009" y="4125467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6434" y="4125467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858" y="4125467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282" y="4125467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2019" y="412546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0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7009" y="3720084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6434" y="372008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5858" y="372008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5282" y="372008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019" y="372008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0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7009" y="3313176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6434" y="33131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5858" y="33131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5282" y="3313176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019" y="3313176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9538" y="2906267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95478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6434" y="2906267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5858" y="2906267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31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5282" y="2906267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5">
                <a:moveTo>
                  <a:pt x="0" y="0"/>
                </a:moveTo>
                <a:lnTo>
                  <a:pt x="12146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2019" y="2906267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31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9538" y="2500883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95478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019" y="2500883"/>
            <a:ext cx="4941570" cy="0"/>
          </a:xfrm>
          <a:custGeom>
            <a:avLst/>
            <a:gdLst/>
            <a:ahLst/>
            <a:cxnLst/>
            <a:rect l="l" t="t" r="r" b="b"/>
            <a:pathLst>
              <a:path w="4941570">
                <a:moveTo>
                  <a:pt x="0" y="0"/>
                </a:moveTo>
                <a:lnTo>
                  <a:pt x="494157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9538" y="2093976"/>
            <a:ext cx="955040" cy="0"/>
          </a:xfrm>
          <a:custGeom>
            <a:avLst/>
            <a:gdLst/>
            <a:ahLst/>
            <a:cxnLst/>
            <a:rect l="l" t="t" r="r" b="b"/>
            <a:pathLst>
              <a:path w="955040">
                <a:moveTo>
                  <a:pt x="0" y="0"/>
                </a:moveTo>
                <a:lnTo>
                  <a:pt x="95478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2019" y="2093976"/>
            <a:ext cx="4941570" cy="0"/>
          </a:xfrm>
          <a:custGeom>
            <a:avLst/>
            <a:gdLst/>
            <a:ahLst/>
            <a:cxnLst/>
            <a:rect l="l" t="t" r="r" b="b"/>
            <a:pathLst>
              <a:path w="4941570">
                <a:moveTo>
                  <a:pt x="0" y="0"/>
                </a:moveTo>
                <a:lnTo>
                  <a:pt x="494157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2019" y="1687067"/>
            <a:ext cx="6242685" cy="0"/>
          </a:xfrm>
          <a:custGeom>
            <a:avLst/>
            <a:gdLst/>
            <a:ahLst/>
            <a:cxnLst/>
            <a:rect l="l" t="t" r="r" b="b"/>
            <a:pathLst>
              <a:path w="6242684">
                <a:moveTo>
                  <a:pt x="0" y="0"/>
                </a:moveTo>
                <a:lnTo>
                  <a:pt x="62423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191" y="1996439"/>
            <a:ext cx="5135880" cy="295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2663" y="2726435"/>
            <a:ext cx="5134355" cy="2224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1925" y="3369945"/>
            <a:ext cx="347980" cy="1569085"/>
          </a:xfrm>
          <a:custGeom>
            <a:avLst/>
            <a:gdLst/>
            <a:ahLst/>
            <a:cxnLst/>
            <a:rect l="l" t="t" r="r" b="b"/>
            <a:pathLst>
              <a:path w="347980" h="1569085">
                <a:moveTo>
                  <a:pt x="347408" y="0"/>
                </a:moveTo>
                <a:lnTo>
                  <a:pt x="0" y="0"/>
                </a:lnTo>
                <a:lnTo>
                  <a:pt x="0" y="1568577"/>
                </a:lnTo>
                <a:lnTo>
                  <a:pt x="347408" y="1568577"/>
                </a:lnTo>
                <a:lnTo>
                  <a:pt x="347408" y="0"/>
                </a:lnTo>
                <a:close/>
              </a:path>
            </a:pathLst>
          </a:custGeom>
          <a:solidFill>
            <a:srgbClr val="43B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2438" y="3264789"/>
            <a:ext cx="347980" cy="1673860"/>
          </a:xfrm>
          <a:custGeom>
            <a:avLst/>
            <a:gdLst/>
            <a:ahLst/>
            <a:cxnLst/>
            <a:rect l="l" t="t" r="r" b="b"/>
            <a:pathLst>
              <a:path w="347980" h="1673860">
                <a:moveTo>
                  <a:pt x="347472" y="0"/>
                </a:moveTo>
                <a:lnTo>
                  <a:pt x="0" y="0"/>
                </a:lnTo>
                <a:lnTo>
                  <a:pt x="0" y="1673733"/>
                </a:lnTo>
                <a:lnTo>
                  <a:pt x="347472" y="1673733"/>
                </a:lnTo>
                <a:lnTo>
                  <a:pt x="347472" y="0"/>
                </a:lnTo>
                <a:close/>
              </a:path>
            </a:pathLst>
          </a:custGeom>
          <a:solidFill>
            <a:srgbClr val="43B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3014" y="2914269"/>
            <a:ext cx="346075" cy="2024380"/>
          </a:xfrm>
          <a:custGeom>
            <a:avLst/>
            <a:gdLst/>
            <a:ahLst/>
            <a:cxnLst/>
            <a:rect l="l" t="t" r="r" b="b"/>
            <a:pathLst>
              <a:path w="346075" h="2024379">
                <a:moveTo>
                  <a:pt x="345948" y="0"/>
                </a:moveTo>
                <a:lnTo>
                  <a:pt x="0" y="0"/>
                </a:lnTo>
                <a:lnTo>
                  <a:pt x="0" y="2024252"/>
                </a:lnTo>
                <a:lnTo>
                  <a:pt x="345948" y="2024252"/>
                </a:lnTo>
                <a:lnTo>
                  <a:pt x="345948" y="0"/>
                </a:lnTo>
                <a:close/>
              </a:path>
            </a:pathLst>
          </a:custGeom>
          <a:solidFill>
            <a:srgbClr val="43B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3590" y="2076069"/>
            <a:ext cx="346075" cy="2862580"/>
          </a:xfrm>
          <a:custGeom>
            <a:avLst/>
            <a:gdLst/>
            <a:ahLst/>
            <a:cxnLst/>
            <a:rect l="l" t="t" r="r" b="b"/>
            <a:pathLst>
              <a:path w="346075" h="2862579">
                <a:moveTo>
                  <a:pt x="345948" y="0"/>
                </a:moveTo>
                <a:lnTo>
                  <a:pt x="0" y="0"/>
                </a:lnTo>
                <a:lnTo>
                  <a:pt x="0" y="2862453"/>
                </a:lnTo>
                <a:lnTo>
                  <a:pt x="345948" y="2862453"/>
                </a:lnTo>
                <a:lnTo>
                  <a:pt x="345948" y="0"/>
                </a:lnTo>
                <a:close/>
              </a:path>
            </a:pathLst>
          </a:custGeom>
          <a:solidFill>
            <a:srgbClr val="43B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9333" y="2879217"/>
            <a:ext cx="346075" cy="2059305"/>
          </a:xfrm>
          <a:custGeom>
            <a:avLst/>
            <a:gdLst/>
            <a:ahLst/>
            <a:cxnLst/>
            <a:rect l="l" t="t" r="r" b="b"/>
            <a:pathLst>
              <a:path w="346075" h="2059304">
                <a:moveTo>
                  <a:pt x="345947" y="0"/>
                </a:moveTo>
                <a:lnTo>
                  <a:pt x="0" y="0"/>
                </a:lnTo>
                <a:lnTo>
                  <a:pt x="0" y="2059305"/>
                </a:lnTo>
                <a:lnTo>
                  <a:pt x="345947" y="2059305"/>
                </a:lnTo>
                <a:lnTo>
                  <a:pt x="345947" y="0"/>
                </a:lnTo>
                <a:close/>
              </a:path>
            </a:pathLst>
          </a:custGeom>
          <a:solidFill>
            <a:srgbClr val="AA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9910" y="2806064"/>
            <a:ext cx="346075" cy="2132965"/>
          </a:xfrm>
          <a:custGeom>
            <a:avLst/>
            <a:gdLst/>
            <a:ahLst/>
            <a:cxnLst/>
            <a:rect l="l" t="t" r="r" b="b"/>
            <a:pathLst>
              <a:path w="346075" h="2132965">
                <a:moveTo>
                  <a:pt x="345948" y="0"/>
                </a:moveTo>
                <a:lnTo>
                  <a:pt x="0" y="0"/>
                </a:lnTo>
                <a:lnTo>
                  <a:pt x="0" y="2132457"/>
                </a:lnTo>
                <a:lnTo>
                  <a:pt x="345948" y="2132457"/>
                </a:lnTo>
                <a:lnTo>
                  <a:pt x="345948" y="0"/>
                </a:lnTo>
                <a:close/>
              </a:path>
            </a:pathLst>
          </a:custGeom>
          <a:solidFill>
            <a:srgbClr val="AA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8961" y="2842641"/>
            <a:ext cx="347980" cy="2096135"/>
          </a:xfrm>
          <a:custGeom>
            <a:avLst/>
            <a:gdLst/>
            <a:ahLst/>
            <a:cxnLst/>
            <a:rect l="l" t="t" r="r" b="b"/>
            <a:pathLst>
              <a:path w="347979" h="2096135">
                <a:moveTo>
                  <a:pt x="347472" y="0"/>
                </a:moveTo>
                <a:lnTo>
                  <a:pt x="0" y="0"/>
                </a:lnTo>
                <a:lnTo>
                  <a:pt x="0" y="2095881"/>
                </a:lnTo>
                <a:lnTo>
                  <a:pt x="347472" y="2095881"/>
                </a:lnTo>
                <a:lnTo>
                  <a:pt x="347472" y="0"/>
                </a:lnTo>
                <a:close/>
              </a:path>
            </a:pathLst>
          </a:custGeom>
          <a:solidFill>
            <a:srgbClr val="AA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9538" y="3100197"/>
            <a:ext cx="347980" cy="1838325"/>
          </a:xfrm>
          <a:custGeom>
            <a:avLst/>
            <a:gdLst/>
            <a:ahLst/>
            <a:cxnLst/>
            <a:rect l="l" t="t" r="r" b="b"/>
            <a:pathLst>
              <a:path w="347979" h="1838325">
                <a:moveTo>
                  <a:pt x="347471" y="0"/>
                </a:moveTo>
                <a:lnTo>
                  <a:pt x="0" y="0"/>
                </a:lnTo>
                <a:lnTo>
                  <a:pt x="0" y="1838325"/>
                </a:lnTo>
                <a:lnTo>
                  <a:pt x="347471" y="1838325"/>
                </a:lnTo>
                <a:lnTo>
                  <a:pt x="347471" y="0"/>
                </a:lnTo>
                <a:close/>
              </a:path>
            </a:pathLst>
          </a:custGeom>
          <a:solidFill>
            <a:srgbClr val="AA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2019" y="1687067"/>
            <a:ext cx="0" cy="3251200"/>
          </a:xfrm>
          <a:custGeom>
            <a:avLst/>
            <a:gdLst/>
            <a:ahLst/>
            <a:cxnLst/>
            <a:rect l="l" t="t" r="r" b="b"/>
            <a:pathLst>
              <a:path h="3251200">
                <a:moveTo>
                  <a:pt x="0" y="325069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867" y="4937759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8867" y="453237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8867" y="412546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867" y="372008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8867" y="331317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290626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8867" y="250088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8867" y="209397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8867" y="168706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2019" y="4937759"/>
            <a:ext cx="6242685" cy="0"/>
          </a:xfrm>
          <a:custGeom>
            <a:avLst/>
            <a:gdLst/>
            <a:ahLst/>
            <a:cxnLst/>
            <a:rect l="l" t="t" r="r" b="b"/>
            <a:pathLst>
              <a:path w="6242684">
                <a:moveTo>
                  <a:pt x="0" y="0"/>
                </a:moveTo>
                <a:lnTo>
                  <a:pt x="62423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2019" y="49377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2595" y="49377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43171" y="49377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03747" y="49377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64323" y="49377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64312" y="1380451"/>
            <a:ext cx="257810" cy="368363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800" spc="-95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9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115570" algn="ctr">
              <a:lnSpc>
                <a:spcPct val="100000"/>
              </a:lnSpc>
              <a:spcBef>
                <a:spcPts val="1040"/>
              </a:spcBef>
            </a:pPr>
            <a:r>
              <a:rPr sz="1800" spc="-9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15570" algn="ctr">
              <a:lnSpc>
                <a:spcPct val="100000"/>
              </a:lnSpc>
              <a:spcBef>
                <a:spcPts val="1040"/>
              </a:spcBef>
            </a:pPr>
            <a:r>
              <a:rPr sz="1800" spc="-9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18412" y="5061330"/>
            <a:ext cx="111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18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90" dirty="0">
                <a:latin typeface="Arial"/>
                <a:cs typeface="Arial"/>
              </a:rPr>
              <a:t>24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04845" y="5061330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25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90" dirty="0">
                <a:latin typeface="Arial"/>
                <a:cs typeface="Arial"/>
              </a:rPr>
              <a:t>32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65803" y="5061330"/>
            <a:ext cx="111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33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90" dirty="0">
                <a:latin typeface="Arial"/>
                <a:cs typeface="Arial"/>
              </a:rPr>
              <a:t>42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26378" y="5061330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43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90" dirty="0">
                <a:latin typeface="Arial"/>
                <a:cs typeface="Arial"/>
              </a:rPr>
              <a:t>50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94447" y="3226307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6" y="126491"/>
                </a:lnTo>
                <a:lnTo>
                  <a:pt x="128016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43B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94447" y="3578352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2"/>
                </a:moveTo>
                <a:lnTo>
                  <a:pt x="128016" y="126492"/>
                </a:lnTo>
                <a:lnTo>
                  <a:pt x="128016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AA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567041" y="3035554"/>
            <a:ext cx="115697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sz="1800" spc="-320" dirty="0">
                <a:latin typeface="Arial"/>
                <a:cs typeface="Arial"/>
              </a:rPr>
              <a:t>P</a:t>
            </a:r>
            <a:r>
              <a:rPr sz="1800" spc="-85" dirty="0">
                <a:latin typeface="Arial"/>
                <a:cs typeface="Arial"/>
              </a:rPr>
              <a:t>opola</a:t>
            </a:r>
            <a:r>
              <a:rPr sz="1800" spc="-9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65" dirty="0">
                <a:latin typeface="Arial"/>
                <a:cs typeface="Arial"/>
              </a:rPr>
              <a:t>one  </a:t>
            </a:r>
            <a:r>
              <a:rPr sz="1800" spc="-105" dirty="0">
                <a:latin typeface="Arial"/>
                <a:cs typeface="Arial"/>
              </a:rPr>
              <a:t>Campione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CC9900-1C4A-4AA2-929F-5F7A571940B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5401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Analisi del</a:t>
            </a:r>
            <a:r>
              <a:rPr sz="3200" spc="-35" dirty="0"/>
              <a:t> </a:t>
            </a:r>
            <a:r>
              <a:rPr sz="3200" spc="-5" dirty="0"/>
              <a:t>questionario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27241" y="2516377"/>
            <a:ext cx="648970" cy="494030"/>
          </a:xfrm>
          <a:custGeom>
            <a:avLst/>
            <a:gdLst/>
            <a:ahLst/>
            <a:cxnLst/>
            <a:rect l="l" t="t" r="r" b="b"/>
            <a:pathLst>
              <a:path w="648969" h="494030">
                <a:moveTo>
                  <a:pt x="340144" y="0"/>
                </a:moveTo>
                <a:lnTo>
                  <a:pt x="387883" y="106552"/>
                </a:lnTo>
                <a:lnTo>
                  <a:pt x="0" y="280162"/>
                </a:lnTo>
                <a:lnTo>
                  <a:pt x="95465" y="493522"/>
                </a:lnTo>
                <a:lnTo>
                  <a:pt x="483336" y="319913"/>
                </a:lnTo>
                <a:lnTo>
                  <a:pt x="571786" y="319913"/>
                </a:lnTo>
                <a:lnTo>
                  <a:pt x="648893" y="117856"/>
                </a:lnTo>
                <a:lnTo>
                  <a:pt x="340144" y="0"/>
                </a:lnTo>
                <a:close/>
              </a:path>
              <a:path w="648969" h="494030">
                <a:moveTo>
                  <a:pt x="571786" y="319913"/>
                </a:moveTo>
                <a:lnTo>
                  <a:pt x="483336" y="319913"/>
                </a:lnTo>
                <a:lnTo>
                  <a:pt x="531075" y="426593"/>
                </a:lnTo>
                <a:lnTo>
                  <a:pt x="571786" y="319913"/>
                </a:lnTo>
                <a:close/>
              </a:path>
            </a:pathLst>
          </a:custGeom>
          <a:solidFill>
            <a:srgbClr val="43BC6C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241" y="2516377"/>
            <a:ext cx="648970" cy="494030"/>
          </a:xfrm>
          <a:custGeom>
            <a:avLst/>
            <a:gdLst/>
            <a:ahLst/>
            <a:cxnLst/>
            <a:rect l="l" t="t" r="r" b="b"/>
            <a:pathLst>
              <a:path w="648969" h="494030">
                <a:moveTo>
                  <a:pt x="0" y="280162"/>
                </a:moveTo>
                <a:lnTo>
                  <a:pt x="387883" y="106552"/>
                </a:lnTo>
                <a:lnTo>
                  <a:pt x="340144" y="0"/>
                </a:lnTo>
                <a:lnTo>
                  <a:pt x="648893" y="117856"/>
                </a:lnTo>
                <a:lnTo>
                  <a:pt x="531075" y="426593"/>
                </a:lnTo>
                <a:lnTo>
                  <a:pt x="483336" y="319913"/>
                </a:lnTo>
                <a:lnTo>
                  <a:pt x="95465" y="493522"/>
                </a:lnTo>
                <a:lnTo>
                  <a:pt x="0" y="280162"/>
                </a:lnTo>
                <a:close/>
              </a:path>
            </a:pathLst>
          </a:custGeom>
          <a:ln w="25400">
            <a:solidFill>
              <a:srgbClr val="3992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876" y="3455161"/>
            <a:ext cx="678180" cy="471805"/>
          </a:xfrm>
          <a:custGeom>
            <a:avLst/>
            <a:gdLst/>
            <a:ahLst/>
            <a:cxnLst/>
            <a:rect l="l" t="t" r="r" b="b"/>
            <a:pathLst>
              <a:path w="678180" h="471804">
                <a:moveTo>
                  <a:pt x="78473" y="0"/>
                </a:moveTo>
                <a:lnTo>
                  <a:pt x="0" y="196342"/>
                </a:lnTo>
                <a:lnTo>
                  <a:pt x="442594" y="373252"/>
                </a:lnTo>
                <a:lnTo>
                  <a:pt x="403352" y="471424"/>
                </a:lnTo>
                <a:lnTo>
                  <a:pt x="678180" y="353568"/>
                </a:lnTo>
                <a:lnTo>
                  <a:pt x="602415" y="176911"/>
                </a:lnTo>
                <a:lnTo>
                  <a:pt x="521068" y="176911"/>
                </a:lnTo>
                <a:lnTo>
                  <a:pt x="78473" y="0"/>
                </a:lnTo>
                <a:close/>
              </a:path>
              <a:path w="678180" h="471804">
                <a:moveTo>
                  <a:pt x="560311" y="78739"/>
                </a:moveTo>
                <a:lnTo>
                  <a:pt x="521068" y="176911"/>
                </a:lnTo>
                <a:lnTo>
                  <a:pt x="602415" y="176911"/>
                </a:lnTo>
                <a:lnTo>
                  <a:pt x="560311" y="78739"/>
                </a:lnTo>
                <a:close/>
              </a:path>
            </a:pathLst>
          </a:custGeom>
          <a:solidFill>
            <a:srgbClr val="43BC6C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876" y="3455161"/>
            <a:ext cx="678180" cy="471805"/>
          </a:xfrm>
          <a:custGeom>
            <a:avLst/>
            <a:gdLst/>
            <a:ahLst/>
            <a:cxnLst/>
            <a:rect l="l" t="t" r="r" b="b"/>
            <a:pathLst>
              <a:path w="678180" h="471804">
                <a:moveTo>
                  <a:pt x="78473" y="0"/>
                </a:moveTo>
                <a:lnTo>
                  <a:pt x="521068" y="176911"/>
                </a:lnTo>
                <a:lnTo>
                  <a:pt x="560311" y="78739"/>
                </a:lnTo>
                <a:lnTo>
                  <a:pt x="678180" y="353568"/>
                </a:lnTo>
                <a:lnTo>
                  <a:pt x="403352" y="471424"/>
                </a:lnTo>
                <a:lnTo>
                  <a:pt x="442594" y="373252"/>
                </a:lnTo>
                <a:lnTo>
                  <a:pt x="0" y="196342"/>
                </a:lnTo>
                <a:lnTo>
                  <a:pt x="78473" y="0"/>
                </a:lnTo>
                <a:close/>
              </a:path>
            </a:pathLst>
          </a:custGeom>
          <a:ln w="25400">
            <a:solidFill>
              <a:srgbClr val="3992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67" y="1232153"/>
            <a:ext cx="7850505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stati </a:t>
            </a:r>
            <a:r>
              <a:rPr sz="1800" spc="-50" dirty="0">
                <a:latin typeface="Arial"/>
                <a:cs typeface="Arial"/>
              </a:rPr>
              <a:t>somministrati </a:t>
            </a:r>
            <a:r>
              <a:rPr sz="1800" spc="-25" dirty="0">
                <a:latin typeface="Arial"/>
                <a:cs typeface="Arial"/>
              </a:rPr>
              <a:t>in totale </a:t>
            </a:r>
            <a:r>
              <a:rPr sz="1800" spc="-90" dirty="0">
                <a:latin typeface="Arial"/>
                <a:cs typeface="Arial"/>
              </a:rPr>
              <a:t>224 </a:t>
            </a:r>
            <a:r>
              <a:rPr sz="1800" spc="-55" dirty="0">
                <a:latin typeface="Arial"/>
                <a:cs typeface="Arial"/>
              </a:rPr>
              <a:t>questionari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45" dirty="0">
                <a:latin typeface="Arial"/>
                <a:cs typeface="Arial"/>
              </a:rPr>
              <a:t>appartenenti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45" dirty="0">
                <a:latin typeface="Arial"/>
                <a:cs typeface="Arial"/>
              </a:rPr>
              <a:t>target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25" dirty="0">
                <a:latin typeface="Arial"/>
                <a:cs typeface="Arial"/>
              </a:rPr>
              <a:t>riferimento </a:t>
            </a:r>
            <a:r>
              <a:rPr sz="1800" spc="-20" dirty="0">
                <a:latin typeface="Arial"/>
                <a:cs typeface="Arial"/>
              </a:rPr>
              <a:t>tramite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canali: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804545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Online </a:t>
            </a:r>
            <a:r>
              <a:rPr sz="1800" b="1" spc="-114" dirty="0">
                <a:latin typeface="Trebuchet MS"/>
                <a:cs typeface="Trebuchet MS"/>
              </a:rPr>
              <a:t>Survey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40" dirty="0">
                <a:latin typeface="Arial"/>
                <a:cs typeface="Arial"/>
              </a:rPr>
              <a:t>piattaforma </a:t>
            </a:r>
            <a:r>
              <a:rPr sz="1800" spc="-105" dirty="0">
                <a:latin typeface="Arial"/>
                <a:cs typeface="Arial"/>
              </a:rPr>
              <a:t>Google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Arial"/>
                <a:cs typeface="Arial"/>
              </a:rPr>
              <a:t>211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rispondenti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666870"/>
            <a:ext cx="856043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Questionario </a:t>
            </a:r>
            <a:r>
              <a:rPr sz="1800" spc="-80" dirty="0">
                <a:latin typeface="Arial"/>
                <a:cs typeface="Arial"/>
              </a:rPr>
              <a:t>cartaceo </a:t>
            </a:r>
            <a:r>
              <a:rPr sz="1800" b="1" spc="-125" dirty="0">
                <a:latin typeface="Trebuchet MS"/>
                <a:cs typeface="Trebuchet MS"/>
              </a:rPr>
              <a:t>face </a:t>
            </a:r>
            <a:r>
              <a:rPr sz="1800" b="1" spc="-80" dirty="0">
                <a:latin typeface="Trebuchet MS"/>
                <a:cs typeface="Trebuchet MS"/>
              </a:rPr>
              <a:t>to </a:t>
            </a:r>
            <a:r>
              <a:rPr sz="1800" b="1" spc="-125" dirty="0">
                <a:latin typeface="Trebuchet MS"/>
                <a:cs typeface="Trebuchet MS"/>
              </a:rPr>
              <a:t>face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Arial"/>
                <a:cs typeface="Arial"/>
              </a:rPr>
              <a:t>13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rispondenti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Arial"/>
                <a:cs typeface="Arial"/>
              </a:rPr>
              <a:t>Nei </a:t>
            </a:r>
            <a:r>
              <a:rPr sz="1800" spc="-90" dirty="0">
                <a:latin typeface="Arial"/>
                <a:cs typeface="Arial"/>
              </a:rPr>
              <a:t>mesi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Ottobre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Novembre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70" dirty="0">
                <a:latin typeface="Arial"/>
                <a:cs typeface="Arial"/>
              </a:rPr>
              <a:t>state raccolte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50" dirty="0">
                <a:latin typeface="Arial"/>
                <a:cs typeface="Arial"/>
              </a:rPr>
              <a:t>informazioni </a:t>
            </a:r>
            <a:r>
              <a:rPr sz="1800" spc="-105" dirty="0">
                <a:latin typeface="Arial"/>
                <a:cs typeface="Arial"/>
              </a:rPr>
              <a:t>necessarie </a:t>
            </a:r>
            <a:r>
              <a:rPr sz="1800" spc="-45" dirty="0">
                <a:latin typeface="Arial"/>
                <a:cs typeface="Arial"/>
              </a:rPr>
              <a:t>per  </a:t>
            </a:r>
            <a:r>
              <a:rPr sz="1800" spc="-75" dirty="0">
                <a:latin typeface="Arial"/>
                <a:cs typeface="Arial"/>
              </a:rPr>
              <a:t>procedere </a:t>
            </a:r>
            <a:r>
              <a:rPr sz="1800" spc="-65" dirty="0">
                <a:latin typeface="Arial"/>
                <a:cs typeface="Arial"/>
              </a:rPr>
              <a:t>alla </a:t>
            </a:r>
            <a:r>
              <a:rPr sz="1800" spc="-90" dirty="0">
                <a:latin typeface="Arial"/>
                <a:cs typeface="Arial"/>
              </a:rPr>
              <a:t>creazione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90" dirty="0">
                <a:latin typeface="Arial"/>
                <a:cs typeface="Arial"/>
              </a:rPr>
              <a:t>sondaggio. </a:t>
            </a:r>
            <a:r>
              <a:rPr sz="1800" spc="-14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stati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25" dirty="0">
                <a:latin typeface="Arial"/>
                <a:cs typeface="Arial"/>
              </a:rPr>
              <a:t>totale di </a:t>
            </a:r>
            <a:r>
              <a:rPr sz="1800" spc="-90" dirty="0">
                <a:latin typeface="Arial"/>
                <a:cs typeface="Arial"/>
              </a:rPr>
              <a:t>224 </a:t>
            </a:r>
            <a:r>
              <a:rPr sz="1800" spc="-85" dirty="0">
                <a:latin typeface="Arial"/>
                <a:cs typeface="Arial"/>
              </a:rPr>
              <a:t>persone </a:t>
            </a:r>
            <a:r>
              <a:rPr sz="1800" spc="-25" dirty="0">
                <a:latin typeface="Arial"/>
                <a:cs typeface="Arial"/>
              </a:rPr>
              <a:t>di  </a:t>
            </a:r>
            <a:r>
              <a:rPr sz="1800" spc="-35" dirty="0">
                <a:latin typeface="Arial"/>
                <a:cs typeface="Arial"/>
              </a:rPr>
              <a:t>differente </a:t>
            </a:r>
            <a:r>
              <a:rPr sz="1800" spc="-60" dirty="0">
                <a:latin typeface="Arial"/>
                <a:cs typeface="Arial"/>
              </a:rPr>
              <a:t>età, </a:t>
            </a:r>
            <a:r>
              <a:rPr sz="1800" spc="-150" dirty="0">
                <a:latin typeface="Arial"/>
                <a:cs typeface="Arial"/>
              </a:rPr>
              <a:t>sesso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provincia. </a:t>
            </a:r>
            <a:r>
              <a:rPr sz="1800" spc="-9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questi </a:t>
            </a:r>
            <a:r>
              <a:rPr sz="1800" spc="-90" dirty="0">
                <a:latin typeface="Arial"/>
                <a:cs typeface="Arial"/>
              </a:rPr>
              <a:t>224 </a:t>
            </a:r>
            <a:r>
              <a:rPr sz="1800" spc="-55" dirty="0">
                <a:latin typeface="Arial"/>
                <a:cs typeface="Arial"/>
              </a:rPr>
              <a:t>questionari </a:t>
            </a:r>
            <a:r>
              <a:rPr sz="1800" spc="-90" dirty="0">
                <a:latin typeface="Arial"/>
                <a:cs typeface="Arial"/>
              </a:rPr>
              <a:t>3 sono </a:t>
            </a:r>
            <a:r>
              <a:rPr sz="1800" spc="-40" dirty="0">
                <a:latin typeface="Arial"/>
                <a:cs typeface="Arial"/>
              </a:rPr>
              <a:t>stati </a:t>
            </a:r>
            <a:r>
              <a:rPr sz="1800" spc="-55" dirty="0">
                <a:latin typeface="Arial"/>
                <a:cs typeface="Arial"/>
              </a:rPr>
              <a:t>scartati </a:t>
            </a:r>
            <a:r>
              <a:rPr sz="1800" spc="-85" dirty="0">
                <a:latin typeface="Arial"/>
                <a:cs typeface="Arial"/>
              </a:rPr>
              <a:t>perché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errati.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valutazione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concentrata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</a:t>
            </a:r>
            <a:r>
              <a:rPr sz="1800" spc="-55" dirty="0">
                <a:latin typeface="Arial"/>
                <a:cs typeface="Arial"/>
              </a:rPr>
              <a:t>questionari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corretti.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0CD552-120F-4D95-98F9-BC2C2B068FF1}"/>
              </a:ext>
            </a:extLst>
          </p:cNvPr>
          <p:cNvSpPr/>
          <p:nvPr/>
        </p:nvSpPr>
        <p:spPr>
          <a:xfrm>
            <a:off x="838207" y="6096000"/>
            <a:ext cx="83819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18694"/>
            <a:ext cx="5961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Struttura del</a:t>
            </a:r>
            <a:r>
              <a:rPr sz="3200" spc="-65" dirty="0"/>
              <a:t> </a:t>
            </a:r>
            <a:r>
              <a:rPr sz="3200" spc="-5" dirty="0"/>
              <a:t>questionario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142746"/>
            <a:ext cx="850011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8290" indent="-34353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questionario elaborato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composto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90" dirty="0">
                <a:latin typeface="Arial"/>
                <a:cs typeface="Arial"/>
              </a:rPr>
              <a:t>35 </a:t>
            </a:r>
            <a:r>
              <a:rPr sz="1800" spc="-80" dirty="0">
                <a:latin typeface="Arial"/>
                <a:cs typeface="Arial"/>
              </a:rPr>
              <a:t>domande </a:t>
            </a:r>
            <a:r>
              <a:rPr sz="1800" spc="-110" dirty="0">
                <a:latin typeface="Arial"/>
                <a:cs typeface="Arial"/>
              </a:rPr>
              <a:t>sia </a:t>
            </a:r>
            <a:r>
              <a:rPr sz="1800" spc="-40" dirty="0">
                <a:latin typeface="Arial"/>
                <a:cs typeface="Arial"/>
              </a:rPr>
              <a:t>qualitative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spc="-80" dirty="0">
                <a:latin typeface="Arial"/>
                <a:cs typeface="Arial"/>
              </a:rPr>
              <a:t>ed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70" dirty="0">
                <a:latin typeface="Arial"/>
                <a:cs typeface="Arial"/>
              </a:rPr>
              <a:t>diviso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90" dirty="0">
                <a:latin typeface="Arial"/>
                <a:cs typeface="Arial"/>
              </a:rPr>
              <a:t>3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sezioni:</a:t>
            </a:r>
            <a:endParaRPr sz="1800">
              <a:latin typeface="Arial"/>
              <a:cs typeface="Arial"/>
            </a:endParaRPr>
          </a:p>
          <a:p>
            <a:pPr marL="355600" marR="13970" indent="-342900">
              <a:lnSpc>
                <a:spcPct val="99800"/>
              </a:lnSpc>
              <a:spcBef>
                <a:spcPts val="13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125" dirty="0">
                <a:solidFill>
                  <a:srgbClr val="46DA8B"/>
                </a:solidFill>
                <a:latin typeface="Trebuchet MS"/>
                <a:cs typeface="Trebuchet MS"/>
              </a:rPr>
              <a:t>DATI </a:t>
            </a:r>
            <a:r>
              <a:rPr sz="1800" b="1" spc="-85" dirty="0">
                <a:solidFill>
                  <a:srgbClr val="46DA8B"/>
                </a:solidFill>
                <a:latin typeface="Trebuchet MS"/>
                <a:cs typeface="Trebuchet MS"/>
              </a:rPr>
              <a:t>COMPORTAMENTALI </a:t>
            </a:r>
            <a:r>
              <a:rPr sz="1800" b="1" spc="-130" dirty="0">
                <a:latin typeface="Trebuchet MS"/>
                <a:cs typeface="Trebuchet MS"/>
              </a:rPr>
              <a:t>(20 </a:t>
            </a:r>
            <a:r>
              <a:rPr sz="1800" b="1" spc="-85" dirty="0">
                <a:latin typeface="Trebuchet MS"/>
                <a:cs typeface="Trebuchet MS"/>
              </a:rPr>
              <a:t>domande)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35" dirty="0">
                <a:latin typeface="Arial"/>
                <a:cs typeface="Arial"/>
              </a:rPr>
              <a:t>possesso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5" dirty="0">
                <a:latin typeface="Arial"/>
                <a:cs typeface="Arial"/>
              </a:rPr>
              <a:t>utilizzo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orologio;  </a:t>
            </a:r>
            <a:r>
              <a:rPr sz="1800" spc="-65" dirty="0">
                <a:latin typeface="Arial"/>
                <a:cs typeface="Arial"/>
              </a:rPr>
              <a:t>importanza </a:t>
            </a:r>
            <a:r>
              <a:rPr sz="1800" spc="-60" dirty="0">
                <a:latin typeface="Arial"/>
                <a:cs typeface="Arial"/>
              </a:rPr>
              <a:t>alle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agli </a:t>
            </a:r>
            <a:r>
              <a:rPr sz="1800" spc="-40" dirty="0">
                <a:latin typeface="Arial"/>
                <a:cs typeface="Arial"/>
              </a:rPr>
              <a:t>elementi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00" dirty="0">
                <a:latin typeface="Arial"/>
                <a:cs typeface="Arial"/>
              </a:rPr>
              <a:t>possono </a:t>
            </a:r>
            <a:r>
              <a:rPr sz="1800" spc="-95" dirty="0">
                <a:latin typeface="Arial"/>
                <a:cs typeface="Arial"/>
              </a:rPr>
              <a:t>mancare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orologio;  </a:t>
            </a:r>
            <a:r>
              <a:rPr sz="1800" spc="-70" dirty="0">
                <a:latin typeface="Arial"/>
                <a:cs typeface="Arial"/>
              </a:rPr>
              <a:t>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 </a:t>
            </a:r>
            <a:r>
              <a:rPr sz="1800" spc="-45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120" dirty="0">
                <a:latin typeface="Arial"/>
                <a:cs typeface="Arial"/>
              </a:rPr>
              <a:t>gamma </a:t>
            </a:r>
            <a:r>
              <a:rPr sz="1800" spc="-114" dirty="0">
                <a:latin typeface="Arial"/>
                <a:cs typeface="Arial"/>
              </a:rPr>
              <a:t>Rolex;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85" dirty="0">
                <a:latin typeface="Arial"/>
                <a:cs typeface="Arial"/>
              </a:rPr>
              <a:t>Watch. </a:t>
            </a: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105" dirty="0">
                <a:latin typeface="Arial"/>
                <a:cs typeface="Arial"/>
              </a:rPr>
              <a:t>sezione </a:t>
            </a:r>
            <a:r>
              <a:rPr sz="1800" spc="-20" dirty="0">
                <a:latin typeface="Arial"/>
                <a:cs typeface="Arial"/>
              </a:rPr>
              <a:t>lo  </a:t>
            </a:r>
            <a:r>
              <a:rPr sz="1800" spc="-105" dirty="0">
                <a:latin typeface="Arial"/>
                <a:cs typeface="Arial"/>
              </a:rPr>
              <a:t>scopo è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individuare le caratteristiche </a:t>
            </a:r>
            <a:r>
              <a:rPr sz="1800" spc="-35" dirty="0">
                <a:latin typeface="Arial"/>
                <a:cs typeface="Arial"/>
              </a:rPr>
              <a:t>direttamente </a:t>
            </a:r>
            <a:r>
              <a:rPr sz="1800" spc="-50" dirty="0">
                <a:latin typeface="Arial"/>
                <a:cs typeface="Arial"/>
              </a:rPr>
              <a:t>funzionali </a:t>
            </a:r>
            <a:r>
              <a:rPr sz="1800" spc="-70" dirty="0">
                <a:latin typeface="Arial"/>
                <a:cs typeface="Arial"/>
              </a:rPr>
              <a:t>agli </a:t>
            </a:r>
            <a:r>
              <a:rPr sz="1800" spc="-15" dirty="0">
                <a:latin typeface="Arial"/>
                <a:cs typeface="Arial"/>
              </a:rPr>
              <a:t>obiettivi 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65" dirty="0">
                <a:latin typeface="Arial"/>
                <a:cs typeface="Arial"/>
              </a:rPr>
              <a:t>nostra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ricerca.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99400"/>
              </a:lnSpc>
              <a:spcBef>
                <a:spcPts val="47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125" dirty="0">
                <a:solidFill>
                  <a:srgbClr val="46DA8B"/>
                </a:solidFill>
                <a:latin typeface="Trebuchet MS"/>
                <a:cs typeface="Trebuchet MS"/>
              </a:rPr>
              <a:t>DATI </a:t>
            </a:r>
            <a:r>
              <a:rPr sz="1800" b="1" spc="-105" dirty="0">
                <a:solidFill>
                  <a:srgbClr val="46DA8B"/>
                </a:solidFill>
                <a:latin typeface="Trebuchet MS"/>
                <a:cs typeface="Trebuchet MS"/>
              </a:rPr>
              <a:t>ATTITUDINALI </a:t>
            </a:r>
            <a:r>
              <a:rPr sz="1800" b="1" spc="-125" dirty="0">
                <a:latin typeface="Trebuchet MS"/>
                <a:cs typeface="Trebuchet MS"/>
              </a:rPr>
              <a:t>(6 </a:t>
            </a:r>
            <a:r>
              <a:rPr sz="1800" b="1" spc="-85" dirty="0">
                <a:latin typeface="Trebuchet MS"/>
                <a:cs typeface="Trebuchet MS"/>
              </a:rPr>
              <a:t>domande)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Arial"/>
                <a:cs typeface="Arial"/>
              </a:rPr>
              <a:t>aggettivi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5" dirty="0">
                <a:latin typeface="Arial"/>
                <a:cs typeface="Arial"/>
              </a:rPr>
              <a:t>descrivono </a:t>
            </a:r>
            <a:r>
              <a:rPr sz="1800" spc="-25" dirty="0">
                <a:latin typeface="Arial"/>
                <a:cs typeface="Arial"/>
              </a:rPr>
              <a:t>l’individuo;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influenza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45" dirty="0">
                <a:latin typeface="Arial"/>
                <a:cs typeface="Arial"/>
              </a:rPr>
              <a:t>pubblicità </a:t>
            </a:r>
            <a:r>
              <a:rPr sz="1800" spc="-55" dirty="0">
                <a:latin typeface="Arial"/>
                <a:cs typeface="Arial"/>
              </a:rPr>
              <a:t>nelle </a:t>
            </a:r>
            <a:r>
              <a:rPr sz="1800" spc="-85" dirty="0">
                <a:latin typeface="Arial"/>
                <a:cs typeface="Arial"/>
              </a:rPr>
              <a:t>scelte </a:t>
            </a:r>
            <a:r>
              <a:rPr sz="1800" spc="-60" dirty="0">
                <a:latin typeface="Arial"/>
                <a:cs typeface="Arial"/>
              </a:rPr>
              <a:t>dell’acquisto; </a:t>
            </a:r>
            <a:r>
              <a:rPr sz="1800" spc="-55" dirty="0">
                <a:latin typeface="Arial"/>
                <a:cs typeface="Arial"/>
              </a:rPr>
              <a:t>luoghi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acquisto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orologio; </a:t>
            </a:r>
            <a:r>
              <a:rPr sz="1800" spc="-55" dirty="0">
                <a:latin typeface="Arial"/>
                <a:cs typeface="Arial"/>
              </a:rPr>
              <a:t>utilizzo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uno 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85" dirty="0">
                <a:latin typeface="Arial"/>
                <a:cs typeface="Arial"/>
              </a:rPr>
              <a:t>Watch. </a:t>
            </a: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105" dirty="0">
                <a:latin typeface="Arial"/>
                <a:cs typeface="Arial"/>
              </a:rPr>
              <a:t>sezione </a:t>
            </a:r>
            <a:r>
              <a:rPr sz="1800" spc="-20" dirty="0">
                <a:latin typeface="Arial"/>
                <a:cs typeface="Arial"/>
              </a:rPr>
              <a:t>lo </a:t>
            </a:r>
            <a:r>
              <a:rPr sz="1800" spc="-105" dirty="0">
                <a:latin typeface="Arial"/>
                <a:cs typeface="Arial"/>
              </a:rPr>
              <a:t>scopo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identificare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profilo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Arial"/>
                <a:cs typeface="Arial"/>
              </a:rPr>
              <a:t>dell’intervistato, </a:t>
            </a:r>
            <a:r>
              <a:rPr sz="1800" spc="-60" dirty="0">
                <a:latin typeface="Arial"/>
                <a:cs typeface="Arial"/>
              </a:rPr>
              <a:t>studiando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80" dirty="0">
                <a:latin typeface="Arial"/>
                <a:cs typeface="Arial"/>
              </a:rPr>
              <a:t>suoi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comportamenti.</a:t>
            </a:r>
            <a:endParaRPr sz="1800">
              <a:latin typeface="Arial"/>
              <a:cs typeface="Arial"/>
            </a:endParaRPr>
          </a:p>
          <a:p>
            <a:pPr marL="355600" marR="231775" indent="-342900">
              <a:lnSpc>
                <a:spcPct val="99600"/>
              </a:lnSpc>
              <a:spcBef>
                <a:spcPts val="459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800" b="1" spc="-125" dirty="0">
                <a:solidFill>
                  <a:srgbClr val="46DA8B"/>
                </a:solidFill>
                <a:latin typeface="Trebuchet MS"/>
                <a:cs typeface="Trebuchet MS"/>
              </a:rPr>
              <a:t>DATI </a:t>
            </a:r>
            <a:r>
              <a:rPr sz="1800" b="1" spc="-80" dirty="0">
                <a:solidFill>
                  <a:srgbClr val="46DA8B"/>
                </a:solidFill>
                <a:latin typeface="Trebuchet MS"/>
                <a:cs typeface="Trebuchet MS"/>
              </a:rPr>
              <a:t>ANAGRAFICI </a:t>
            </a:r>
            <a:r>
              <a:rPr sz="1800" b="1" spc="-125" dirty="0">
                <a:latin typeface="Trebuchet MS"/>
                <a:cs typeface="Trebuchet MS"/>
              </a:rPr>
              <a:t>(9 </a:t>
            </a:r>
            <a:r>
              <a:rPr sz="1800" b="1" spc="-85" dirty="0">
                <a:latin typeface="Trebuchet MS"/>
                <a:cs typeface="Trebuchet MS"/>
              </a:rPr>
              <a:t>domande)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30" dirty="0">
                <a:latin typeface="Arial"/>
                <a:cs typeface="Arial"/>
              </a:rPr>
              <a:t>sesso; </a:t>
            </a:r>
            <a:r>
              <a:rPr sz="1800" spc="-50" dirty="0">
                <a:latin typeface="Arial"/>
                <a:cs typeface="Arial"/>
              </a:rPr>
              <a:t>età; </a:t>
            </a:r>
            <a:r>
              <a:rPr sz="1800" spc="-60" dirty="0">
                <a:latin typeface="Arial"/>
                <a:cs typeface="Arial"/>
              </a:rPr>
              <a:t>provincia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residenza; </a:t>
            </a:r>
            <a:r>
              <a:rPr sz="1800" spc="-60" dirty="0">
                <a:latin typeface="Arial"/>
                <a:cs typeface="Arial"/>
              </a:rPr>
              <a:t>numero </a:t>
            </a:r>
            <a:r>
              <a:rPr sz="1800" spc="-55" dirty="0">
                <a:latin typeface="Arial"/>
                <a:cs typeface="Arial"/>
              </a:rPr>
              <a:t>dei  componenti del </a:t>
            </a:r>
            <a:r>
              <a:rPr sz="1800" spc="-70" dirty="0">
                <a:latin typeface="Arial"/>
                <a:cs typeface="Arial"/>
              </a:rPr>
              <a:t>nucleo </a:t>
            </a:r>
            <a:r>
              <a:rPr sz="1800" spc="-55" dirty="0">
                <a:latin typeface="Arial"/>
                <a:cs typeface="Arial"/>
              </a:rPr>
              <a:t>famigliare; </a:t>
            </a:r>
            <a:r>
              <a:rPr sz="1800" spc="10" dirty="0">
                <a:latin typeface="Arial"/>
                <a:cs typeface="Arial"/>
              </a:rPr>
              <a:t>titolo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studio; </a:t>
            </a:r>
            <a:r>
              <a:rPr sz="1800" spc="-60" dirty="0">
                <a:latin typeface="Arial"/>
                <a:cs typeface="Arial"/>
              </a:rPr>
              <a:t>lavoro; </a:t>
            </a:r>
            <a:r>
              <a:rPr sz="1800" spc="-75" dirty="0">
                <a:latin typeface="Arial"/>
                <a:cs typeface="Arial"/>
              </a:rPr>
              <a:t>professione; </a:t>
            </a:r>
            <a:r>
              <a:rPr sz="1800" spc="-30" dirty="0">
                <a:latin typeface="Arial"/>
                <a:cs typeface="Arial"/>
              </a:rPr>
              <a:t>reddito. </a:t>
            </a:r>
            <a:r>
              <a:rPr sz="1800" spc="-55" dirty="0">
                <a:latin typeface="Arial"/>
                <a:cs typeface="Arial"/>
              </a:rPr>
              <a:t>In 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105" dirty="0">
                <a:latin typeface="Arial"/>
                <a:cs typeface="Arial"/>
              </a:rPr>
              <a:t>sezione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105" dirty="0">
                <a:latin typeface="Arial"/>
                <a:cs typeface="Arial"/>
              </a:rPr>
              <a:t>scopo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quello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inquadrare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consumatore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65" dirty="0">
                <a:latin typeface="Arial"/>
                <a:cs typeface="Arial"/>
              </a:rPr>
              <a:t>contesto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spazio –  </a:t>
            </a:r>
            <a:r>
              <a:rPr sz="1800" spc="-50" dirty="0">
                <a:latin typeface="Arial"/>
                <a:cs typeface="Arial"/>
              </a:rPr>
              <a:t>temporale per </a:t>
            </a:r>
            <a:r>
              <a:rPr sz="1800" spc="-70" dirty="0">
                <a:latin typeface="Arial"/>
                <a:cs typeface="Arial"/>
              </a:rPr>
              <a:t>comprendere la </a:t>
            </a:r>
            <a:r>
              <a:rPr sz="1800" spc="-85" dirty="0">
                <a:latin typeface="Arial"/>
                <a:cs typeface="Arial"/>
              </a:rPr>
              <a:t>composizione </a:t>
            </a:r>
            <a:r>
              <a:rPr sz="1800" spc="-55" dirty="0">
                <a:latin typeface="Arial"/>
                <a:cs typeface="Arial"/>
              </a:rPr>
              <a:t>del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campione.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84763D-583D-41D1-B0CF-66DE0D2BDED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1/10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37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334388"/>
          <a:ext cx="8785859" cy="4244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293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65" dirty="0">
                          <a:latin typeface="Arial"/>
                          <a:cs typeface="Arial"/>
                        </a:rPr>
                        <a:t>Possesso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Dicotomica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622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Quante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volte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viene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cambiato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5 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anni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Ore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utilizzo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Somma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delle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risposte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tipologia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analogico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cronografo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calendario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suoneria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17D86C-DA71-435B-BA94-7A485D4F2A3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154" y="1262380"/>
          <a:ext cx="8785225" cy="4538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7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tasca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Tipologia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digitale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design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59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dei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meccanismi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dei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materiali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870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versatilità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76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passione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2/10</a:t>
            </a:r>
            <a:endParaRPr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7CDC0-A21B-4EB0-90D7-49710DF31A8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3/10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39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334388"/>
          <a:ext cx="8785859" cy="4462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28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97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dell’investimento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76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dell’utilità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V19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Somma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dei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marchi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conosciuti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Chopard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Piquet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Audemars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IWC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Tudor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Omega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0D2C14-5D49-4E96-8B34-063F22A5B5D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4789"/>
            <a:ext cx="2014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La</a:t>
            </a:r>
            <a:r>
              <a:rPr sz="3200" spc="-65" dirty="0"/>
              <a:t> </a:t>
            </a:r>
            <a:r>
              <a:rPr sz="3200" spc="-5" dirty="0"/>
              <a:t>storia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1640" y="1142746"/>
            <a:ext cx="555180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30" dirty="0">
                <a:latin typeface="Arial"/>
                <a:cs typeface="Arial"/>
              </a:rPr>
              <a:t>nasce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0" dirty="0">
                <a:latin typeface="Arial"/>
                <a:cs typeface="Arial"/>
              </a:rPr>
              <a:t>Londra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b="1" spc="-150" dirty="0">
                <a:solidFill>
                  <a:srgbClr val="008000"/>
                </a:solidFill>
                <a:latin typeface="Trebuchet MS"/>
                <a:cs typeface="Trebuchet MS"/>
              </a:rPr>
              <a:t>1905 </a:t>
            </a:r>
            <a:r>
              <a:rPr sz="1800" spc="-100" dirty="0">
                <a:latin typeface="Arial"/>
                <a:cs typeface="Arial"/>
              </a:rPr>
              <a:t>ad </a:t>
            </a:r>
            <a:r>
              <a:rPr sz="1800" spc="-75" dirty="0">
                <a:latin typeface="Arial"/>
                <a:cs typeface="Arial"/>
              </a:rPr>
              <a:t>opera </a:t>
            </a:r>
            <a:r>
              <a:rPr sz="1800" spc="-55" dirty="0">
                <a:latin typeface="Arial"/>
                <a:cs typeface="Arial"/>
              </a:rPr>
              <a:t>dell’allora  </a:t>
            </a:r>
            <a:r>
              <a:rPr sz="1800" spc="-60" dirty="0">
                <a:latin typeface="Arial"/>
                <a:cs typeface="Arial"/>
              </a:rPr>
              <a:t>venticinquenne </a:t>
            </a:r>
            <a:r>
              <a:rPr sz="1800" spc="-85" dirty="0">
                <a:latin typeface="Arial"/>
                <a:cs typeface="Arial"/>
              </a:rPr>
              <a:t>tedesco </a:t>
            </a:r>
            <a:r>
              <a:rPr sz="1800" spc="-145" dirty="0">
                <a:latin typeface="Arial"/>
                <a:cs typeface="Arial"/>
              </a:rPr>
              <a:t>Hans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105" dirty="0">
                <a:latin typeface="Arial"/>
                <a:cs typeface="Arial"/>
              </a:rPr>
              <a:t>suo </a:t>
            </a:r>
            <a:r>
              <a:rPr sz="1800" spc="-40" dirty="0">
                <a:latin typeface="Arial"/>
                <a:cs typeface="Arial"/>
              </a:rPr>
              <a:t>fratellastro  </a:t>
            </a:r>
            <a:r>
              <a:rPr sz="1800" spc="-45" dirty="0">
                <a:latin typeface="Arial"/>
                <a:cs typeface="Arial"/>
              </a:rPr>
              <a:t>Alfred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Davis.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6670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neonata </a:t>
            </a:r>
            <a:r>
              <a:rPr sz="1800" spc="-95" dirty="0">
                <a:latin typeface="Arial"/>
                <a:cs typeface="Arial"/>
              </a:rPr>
              <a:t>azienda, </a:t>
            </a:r>
            <a:r>
              <a:rPr sz="1800" spc="-85" dirty="0">
                <a:latin typeface="Arial"/>
                <a:cs typeface="Arial"/>
              </a:rPr>
              <a:t>venne </a:t>
            </a:r>
            <a:r>
              <a:rPr sz="1800" spc="-55" dirty="0">
                <a:latin typeface="Arial"/>
                <a:cs typeface="Arial"/>
              </a:rPr>
              <a:t>fondata </a:t>
            </a:r>
            <a:r>
              <a:rPr sz="1800" spc="-70" dirty="0">
                <a:latin typeface="Arial"/>
                <a:cs typeface="Arial"/>
              </a:rPr>
              <a:t>col </a:t>
            </a:r>
            <a:r>
              <a:rPr sz="1800" spc="-75" dirty="0">
                <a:latin typeface="Arial"/>
                <a:cs typeface="Arial"/>
              </a:rPr>
              <a:t>nome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25" dirty="0">
                <a:latin typeface="Arial"/>
                <a:cs typeface="Arial"/>
              </a:rPr>
              <a:t>&amp;  </a:t>
            </a:r>
            <a:r>
              <a:rPr sz="1800" spc="-130" dirty="0">
                <a:latin typeface="Arial"/>
                <a:cs typeface="Arial"/>
              </a:rPr>
              <a:t>Davis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5" dirty="0">
                <a:latin typeface="Arial"/>
                <a:cs typeface="Arial"/>
              </a:rPr>
              <a:t>solo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45" dirty="0">
                <a:latin typeface="Arial"/>
                <a:cs typeface="Arial"/>
              </a:rPr>
              <a:t>momento </a:t>
            </a:r>
            <a:r>
              <a:rPr sz="1800" spc="-95" dirty="0">
                <a:latin typeface="Arial"/>
                <a:cs typeface="Arial"/>
              </a:rPr>
              <a:t>prese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nome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Rolex  </a:t>
            </a:r>
            <a:r>
              <a:rPr sz="1800" spc="-95" dirty="0">
                <a:latin typeface="Arial"/>
                <a:cs typeface="Arial"/>
              </a:rPr>
              <a:t>Watch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Company.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1021080"/>
            <a:ext cx="2089403" cy="2589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8F813-D9E7-429F-9450-04B9293B6CE0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4/10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678036" y="649020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262380"/>
          <a:ext cx="8785859" cy="4317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Cartier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Nessuna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marchio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65" dirty="0">
                          <a:latin typeface="Arial"/>
                          <a:cs typeface="Arial"/>
                        </a:rPr>
                        <a:t>Possesso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lusso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Dicotomica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841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vi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fosse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possibilità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Spesa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massima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prezzo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Buon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investimento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635DF43-9A4F-4C3D-A669-0FEB53554BC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5/10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41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046352"/>
          <a:ext cx="8785859" cy="492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potenza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batteria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dell’estetica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cinturini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delle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dimensioni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operativo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funzione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Always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V39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resistenza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assistenza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Importanza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interconnessione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40EED1-B5EC-47E9-8C55-6B22DB58A71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6/10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42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046352"/>
          <a:ext cx="8785859" cy="492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Somma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delle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preferenze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quadrante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quadrante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esagonale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quadrante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ovale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quadrante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tondo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quadrante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quadrato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cinturino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acciaio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cinturino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plastica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V49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cinturino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cuoio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D400D1-7529-4F5A-A5E7-BA085FCBE6F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7/10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43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974344"/>
          <a:ext cx="8785859" cy="5029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cinturino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carbonio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cinturino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pelle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Preferenza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altre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tipologie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cinturini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098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Intenzione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comprare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di 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Dicotomica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11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Entusiasmo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dell’ingresso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 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nella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6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Spesa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massima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l’acquisto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  Watch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Eleganza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nello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87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Qualità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dei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materiali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nello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  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D5088AA-EE80-4A82-8D4E-5E3F8EA8AA0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8/10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44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190371"/>
          <a:ext cx="8785225" cy="4638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Resistenza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nel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tempo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nello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V59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Prestigio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Rolex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nello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altre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gamme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Dicotomica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“sei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puntuale”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76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“sei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abitudinario”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“sei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alla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moda”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“sei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originale”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“sei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sportivo”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0BE97E-867C-4A44-8E7A-928F52E5911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29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20" dirty="0"/>
              <a:t> </a:t>
            </a:r>
            <a:r>
              <a:rPr sz="2800" spc="-5" dirty="0"/>
              <a:t>9/10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45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190371"/>
          <a:ext cx="8785225" cy="4451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Luogo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acquisto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orologio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Influenza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pubblicità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nell’acquisto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781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Descrizione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come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“persona 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tecnologica”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V69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60" dirty="0">
                          <a:latin typeface="Arial"/>
                          <a:cs typeface="Arial"/>
                        </a:rPr>
                        <a:t>Essere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grado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utilizzare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Conoscenza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delle funzioni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uno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Smart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Watch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90" dirty="0">
                          <a:latin typeface="Arial"/>
                          <a:cs typeface="Arial"/>
                        </a:rPr>
                        <a:t>Sesso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Età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Provincia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residenza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FE6D70-32B1-431F-8EC8-72177B16B7D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0217"/>
            <a:ext cx="7552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Analisi delle variabili utilizzate</a:t>
            </a:r>
            <a:r>
              <a:rPr sz="2800" spc="114" dirty="0"/>
              <a:t> </a:t>
            </a:r>
            <a:r>
              <a:rPr sz="2800" spc="5" dirty="0"/>
              <a:t>10/10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46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766442"/>
          <a:ext cx="8856980" cy="444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858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SPIEGAZIONE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VARIABILE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chi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vive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Numero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componenti del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nucleo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famigliare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Titolo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studio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Qualitativa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65" dirty="0">
                          <a:latin typeface="Arial"/>
                          <a:cs typeface="Arial"/>
                        </a:rPr>
                        <a:t>Possesso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lavoro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Dicotomica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V78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Reddito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dell’intervistato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Quantitativa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FE3EB1-008C-4F31-811A-E0328BE76B6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6272"/>
            <a:ext cx="9144000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47</a:t>
            </a:fld>
            <a:endParaRPr spc="-6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8F5D7-7572-48E0-BE58-9F6CEFEDA97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46684"/>
            <a:ext cx="7197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Analisi univariata del</a:t>
            </a:r>
            <a:r>
              <a:rPr sz="3200" spc="-15" dirty="0"/>
              <a:t> </a:t>
            </a:r>
            <a:r>
              <a:rPr sz="3200" spc="-5" dirty="0"/>
              <a:t>campione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27701" y="998677"/>
            <a:ext cx="35636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95" dirty="0">
                <a:latin typeface="Arial"/>
                <a:cs typeface="Arial"/>
              </a:rPr>
              <a:t>deciso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orientare </a:t>
            </a:r>
            <a:r>
              <a:rPr sz="1800" spc="-55" dirty="0">
                <a:latin typeface="Arial"/>
                <a:cs typeface="Arial"/>
              </a:rPr>
              <a:t>le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nostre  </a:t>
            </a:r>
            <a:r>
              <a:rPr sz="1800" spc="-75" dirty="0">
                <a:latin typeface="Arial"/>
                <a:cs typeface="Arial"/>
              </a:rPr>
              <a:t>analisi </a:t>
            </a:r>
            <a:r>
              <a:rPr sz="1800" spc="-80" dirty="0">
                <a:latin typeface="Arial"/>
                <a:cs typeface="Arial"/>
              </a:rPr>
              <a:t>sui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45" dirty="0">
                <a:latin typeface="Arial"/>
                <a:cs typeface="Arial"/>
              </a:rPr>
              <a:t>residenti </a:t>
            </a:r>
            <a:r>
              <a:rPr sz="1800" spc="-55" dirty="0">
                <a:latin typeface="Arial"/>
                <a:cs typeface="Arial"/>
              </a:rPr>
              <a:t>nelle  </a:t>
            </a:r>
            <a:r>
              <a:rPr sz="1800" spc="-65" dirty="0">
                <a:latin typeface="Arial"/>
                <a:cs typeface="Arial"/>
              </a:rPr>
              <a:t>province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25" dirty="0">
                <a:latin typeface="Arial"/>
                <a:cs typeface="Arial"/>
              </a:rPr>
              <a:t>Como, Varese,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Milano.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spc="-70" dirty="0">
                <a:latin typeface="Arial"/>
                <a:cs typeface="Arial"/>
              </a:rPr>
              <a:t>grafico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torta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5" dirty="0">
                <a:latin typeface="Arial"/>
                <a:cs typeface="Arial"/>
              </a:rPr>
              <a:t>rappresentate 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distribuzioni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65" dirty="0">
                <a:latin typeface="Arial"/>
                <a:cs typeface="Arial"/>
              </a:rPr>
              <a:t>soggetti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intervistati  </a:t>
            </a:r>
            <a:r>
              <a:rPr sz="1800" spc="-80" dirty="0">
                <a:latin typeface="Arial"/>
                <a:cs typeface="Arial"/>
              </a:rPr>
              <a:t>sulla </a:t>
            </a:r>
            <a:r>
              <a:rPr sz="1800" spc="-130" dirty="0">
                <a:latin typeface="Arial"/>
                <a:cs typeface="Arial"/>
              </a:rPr>
              <a:t>base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luogo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residenza.</a:t>
            </a:r>
            <a:endParaRPr sz="1800">
              <a:latin typeface="Arial"/>
              <a:cs typeface="Arial"/>
            </a:endParaRPr>
          </a:p>
          <a:p>
            <a:pPr marL="12700" marR="120650">
              <a:lnSpc>
                <a:spcPct val="100000"/>
              </a:lnSpc>
              <a:spcBef>
                <a:spcPts val="5"/>
              </a:spcBef>
            </a:pPr>
            <a:r>
              <a:rPr sz="1800" spc="-145" dirty="0">
                <a:latin typeface="Arial"/>
                <a:cs typeface="Arial"/>
              </a:rPr>
              <a:t>Come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20" dirty="0">
                <a:latin typeface="Arial"/>
                <a:cs typeface="Arial"/>
              </a:rPr>
              <a:t>intuire </a:t>
            </a:r>
            <a:r>
              <a:rPr sz="1800" spc="-70" dirty="0">
                <a:latin typeface="Arial"/>
                <a:cs typeface="Arial"/>
              </a:rPr>
              <a:t>visivamente, </a:t>
            </a:r>
            <a:r>
              <a:rPr sz="1800" spc="5" dirty="0">
                <a:latin typeface="Arial"/>
                <a:cs typeface="Arial"/>
              </a:rPr>
              <a:t>il 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20" dirty="0">
                <a:latin typeface="Arial"/>
                <a:cs typeface="Arial"/>
              </a:rPr>
              <a:t>distribuito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maniera  </a:t>
            </a:r>
            <a:r>
              <a:rPr sz="1800" spc="-80" dirty="0">
                <a:latin typeface="Arial"/>
                <a:cs typeface="Arial"/>
              </a:rPr>
              <a:t>sostanzialmente </a:t>
            </a:r>
            <a:r>
              <a:rPr sz="1800" spc="-40" dirty="0">
                <a:latin typeface="Arial"/>
                <a:cs typeface="Arial"/>
              </a:rPr>
              <a:t>uniforme: </a:t>
            </a:r>
            <a:r>
              <a:rPr sz="1800" b="1" spc="-145" dirty="0">
                <a:latin typeface="Trebuchet MS"/>
                <a:cs typeface="Trebuchet MS"/>
              </a:rPr>
              <a:t>71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55" dirty="0">
                <a:latin typeface="Arial"/>
                <a:cs typeface="Arial"/>
              </a:rPr>
              <a:t>risiedono nelle </a:t>
            </a:r>
            <a:r>
              <a:rPr sz="1800" spc="-114" dirty="0">
                <a:latin typeface="Arial"/>
                <a:cs typeface="Arial"/>
              </a:rPr>
              <a:t>zone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130" dirty="0">
                <a:latin typeface="Arial"/>
                <a:cs typeface="Arial"/>
              </a:rPr>
              <a:t>Como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125" dirty="0">
                <a:latin typeface="Arial"/>
                <a:cs typeface="Arial"/>
              </a:rPr>
              <a:t>Varese, </a:t>
            </a:r>
            <a:r>
              <a:rPr sz="1800" spc="-40" dirty="0">
                <a:latin typeface="Arial"/>
                <a:cs typeface="Arial"/>
              </a:rPr>
              <a:t>mentre </a:t>
            </a:r>
            <a:r>
              <a:rPr sz="1800" b="1" spc="-145" dirty="0">
                <a:latin typeface="Trebuchet MS"/>
                <a:cs typeface="Trebuchet MS"/>
              </a:rPr>
              <a:t>79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 </a:t>
            </a:r>
            <a:r>
              <a:rPr sz="1800" spc="-105" dirty="0">
                <a:latin typeface="Arial"/>
                <a:cs typeface="Arial"/>
              </a:rPr>
              <a:t>presso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Milano.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701" y="4565650"/>
            <a:ext cx="37179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Pertanto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35" dirty="0">
                <a:latin typeface="Arial"/>
                <a:cs typeface="Arial"/>
              </a:rPr>
              <a:t>potrà </a:t>
            </a:r>
            <a:r>
              <a:rPr sz="1800" spc="-75" dirty="0">
                <a:latin typeface="Arial"/>
                <a:cs typeface="Arial"/>
              </a:rPr>
              <a:t>decidere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75" dirty="0">
                <a:latin typeface="Arial"/>
                <a:cs typeface="Arial"/>
              </a:rPr>
              <a:t>lanciare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proprio </a:t>
            </a:r>
            <a:r>
              <a:rPr sz="1800" spc="-20" dirty="0">
                <a:latin typeface="Arial"/>
                <a:cs typeface="Arial"/>
              </a:rPr>
              <a:t>prodotto  </a:t>
            </a:r>
            <a:r>
              <a:rPr sz="1800" spc="-55" dirty="0">
                <a:latin typeface="Arial"/>
                <a:cs typeface="Arial"/>
              </a:rPr>
              <a:t>principalmente nei </a:t>
            </a:r>
            <a:r>
              <a:rPr sz="1800" spc="-25" dirty="0">
                <a:latin typeface="Arial"/>
                <a:cs typeface="Arial"/>
              </a:rPr>
              <a:t>rispettivi </a:t>
            </a:r>
            <a:r>
              <a:rPr sz="1800" b="1" spc="-120" dirty="0">
                <a:latin typeface="Trebuchet MS"/>
                <a:cs typeface="Trebuchet MS"/>
              </a:rPr>
              <a:t>negozi  </a:t>
            </a:r>
            <a:r>
              <a:rPr sz="1800" b="1" spc="-90" dirty="0">
                <a:latin typeface="Trebuchet MS"/>
                <a:cs typeface="Trebuchet MS"/>
              </a:rPr>
              <a:t>milanesi</a:t>
            </a:r>
            <a:r>
              <a:rPr sz="1800" spc="-90" dirty="0">
                <a:latin typeface="Arial"/>
                <a:cs typeface="Arial"/>
              </a:rPr>
              <a:t>, </a:t>
            </a:r>
            <a:r>
              <a:rPr sz="1800" spc="-60" dirty="0">
                <a:latin typeface="Arial"/>
                <a:cs typeface="Arial"/>
              </a:rPr>
              <a:t>oppure </a:t>
            </a:r>
            <a:r>
              <a:rPr sz="1800" spc="-35" dirty="0">
                <a:latin typeface="Arial"/>
                <a:cs typeface="Arial"/>
              </a:rPr>
              <a:t>potrà </a:t>
            </a:r>
            <a:r>
              <a:rPr sz="1800" spc="-75" dirty="0">
                <a:latin typeface="Arial"/>
                <a:cs typeface="Arial"/>
              </a:rPr>
              <a:t>decidere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farlo  </a:t>
            </a:r>
            <a:r>
              <a:rPr sz="1800" spc="-70" dirty="0">
                <a:latin typeface="Arial"/>
                <a:cs typeface="Arial"/>
              </a:rPr>
              <a:t>contemporaneamente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b="1" spc="-110" dirty="0">
                <a:latin typeface="Trebuchet MS"/>
                <a:cs typeface="Trebuchet MS"/>
              </a:rPr>
              <a:t>tutte </a:t>
            </a:r>
            <a:r>
              <a:rPr sz="1800" b="1" spc="-130" dirty="0">
                <a:latin typeface="Trebuchet MS"/>
                <a:cs typeface="Trebuchet MS"/>
              </a:rPr>
              <a:t>e tre </a:t>
            </a:r>
            <a:r>
              <a:rPr sz="1800" b="1" spc="-110" dirty="0">
                <a:latin typeface="Trebuchet MS"/>
                <a:cs typeface="Trebuchet MS"/>
              </a:rPr>
              <a:t>le  aree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3673" y="2261616"/>
            <a:ext cx="1645920" cy="2357120"/>
          </a:xfrm>
          <a:custGeom>
            <a:avLst/>
            <a:gdLst/>
            <a:ahLst/>
            <a:cxnLst/>
            <a:rect l="l" t="t" r="r" b="b"/>
            <a:pathLst>
              <a:path w="1645920" h="2357120">
                <a:moveTo>
                  <a:pt x="0" y="0"/>
                </a:moveTo>
                <a:lnTo>
                  <a:pt x="0" y="1644396"/>
                </a:lnTo>
                <a:lnTo>
                  <a:pt x="1482852" y="2356612"/>
                </a:lnTo>
                <a:lnTo>
                  <a:pt x="1503231" y="2312610"/>
                </a:lnTo>
                <a:lnTo>
                  <a:pt x="1522206" y="2268320"/>
                </a:lnTo>
                <a:lnTo>
                  <a:pt x="1539787" y="2223769"/>
                </a:lnTo>
                <a:lnTo>
                  <a:pt x="1555981" y="2178980"/>
                </a:lnTo>
                <a:lnTo>
                  <a:pt x="1570799" y="2133981"/>
                </a:lnTo>
                <a:lnTo>
                  <a:pt x="1584249" y="2088797"/>
                </a:lnTo>
                <a:lnTo>
                  <a:pt x="1596341" y="2043454"/>
                </a:lnTo>
                <a:lnTo>
                  <a:pt x="1607082" y="1997977"/>
                </a:lnTo>
                <a:lnTo>
                  <a:pt x="1616483" y="1952392"/>
                </a:lnTo>
                <a:lnTo>
                  <a:pt x="1624553" y="1906725"/>
                </a:lnTo>
                <a:lnTo>
                  <a:pt x="1631300" y="1861002"/>
                </a:lnTo>
                <a:lnTo>
                  <a:pt x="1636733" y="1815248"/>
                </a:lnTo>
                <a:lnTo>
                  <a:pt x="1640862" y="1769489"/>
                </a:lnTo>
                <a:lnTo>
                  <a:pt x="1643695" y="1723751"/>
                </a:lnTo>
                <a:lnTo>
                  <a:pt x="1645242" y="1678059"/>
                </a:lnTo>
                <a:lnTo>
                  <a:pt x="1645511" y="1632440"/>
                </a:lnTo>
                <a:lnTo>
                  <a:pt x="1644513" y="1586918"/>
                </a:lnTo>
                <a:lnTo>
                  <a:pt x="1642255" y="1541521"/>
                </a:lnTo>
                <a:lnTo>
                  <a:pt x="1638746" y="1496273"/>
                </a:lnTo>
                <a:lnTo>
                  <a:pt x="1633997" y="1451200"/>
                </a:lnTo>
                <a:lnTo>
                  <a:pt x="1628015" y="1406328"/>
                </a:lnTo>
                <a:lnTo>
                  <a:pt x="1620810" y="1361682"/>
                </a:lnTo>
                <a:lnTo>
                  <a:pt x="1612391" y="1317289"/>
                </a:lnTo>
                <a:lnTo>
                  <a:pt x="1602767" y="1273174"/>
                </a:lnTo>
                <a:lnTo>
                  <a:pt x="1591946" y="1229363"/>
                </a:lnTo>
                <a:lnTo>
                  <a:pt x="1579939" y="1185881"/>
                </a:lnTo>
                <a:lnTo>
                  <a:pt x="1566754" y="1142755"/>
                </a:lnTo>
                <a:lnTo>
                  <a:pt x="1552400" y="1100010"/>
                </a:lnTo>
                <a:lnTo>
                  <a:pt x="1536886" y="1057672"/>
                </a:lnTo>
                <a:lnTo>
                  <a:pt x="1520221" y="1015766"/>
                </a:lnTo>
                <a:lnTo>
                  <a:pt x="1502414" y="974318"/>
                </a:lnTo>
                <a:lnTo>
                  <a:pt x="1483475" y="933354"/>
                </a:lnTo>
                <a:lnTo>
                  <a:pt x="1463412" y="892900"/>
                </a:lnTo>
                <a:lnTo>
                  <a:pt x="1442234" y="852981"/>
                </a:lnTo>
                <a:lnTo>
                  <a:pt x="1419951" y="813624"/>
                </a:lnTo>
                <a:lnTo>
                  <a:pt x="1396570" y="774853"/>
                </a:lnTo>
                <a:lnTo>
                  <a:pt x="1372103" y="736695"/>
                </a:lnTo>
                <a:lnTo>
                  <a:pt x="1346556" y="699175"/>
                </a:lnTo>
                <a:lnTo>
                  <a:pt x="1319941" y="662319"/>
                </a:lnTo>
                <a:lnTo>
                  <a:pt x="1292264" y="626153"/>
                </a:lnTo>
                <a:lnTo>
                  <a:pt x="1263537" y="590703"/>
                </a:lnTo>
                <a:lnTo>
                  <a:pt x="1233767" y="555994"/>
                </a:lnTo>
                <a:lnTo>
                  <a:pt x="1202963" y="522051"/>
                </a:lnTo>
                <a:lnTo>
                  <a:pt x="1171136" y="488902"/>
                </a:lnTo>
                <a:lnTo>
                  <a:pt x="1138293" y="456571"/>
                </a:lnTo>
                <a:lnTo>
                  <a:pt x="1104443" y="425084"/>
                </a:lnTo>
                <a:lnTo>
                  <a:pt x="1069597" y="394467"/>
                </a:lnTo>
                <a:lnTo>
                  <a:pt x="1033762" y="364746"/>
                </a:lnTo>
                <a:lnTo>
                  <a:pt x="996949" y="335946"/>
                </a:lnTo>
                <a:lnTo>
                  <a:pt x="959165" y="308093"/>
                </a:lnTo>
                <a:lnTo>
                  <a:pt x="920420" y="281213"/>
                </a:lnTo>
                <a:lnTo>
                  <a:pt x="880723" y="255331"/>
                </a:lnTo>
                <a:lnTo>
                  <a:pt x="840083" y="230474"/>
                </a:lnTo>
                <a:lnTo>
                  <a:pt x="798510" y="206667"/>
                </a:lnTo>
                <a:lnTo>
                  <a:pt x="756011" y="183935"/>
                </a:lnTo>
                <a:lnTo>
                  <a:pt x="712596" y="162306"/>
                </a:lnTo>
                <a:lnTo>
                  <a:pt x="667844" y="141629"/>
                </a:lnTo>
                <a:lnTo>
                  <a:pt x="622558" y="122329"/>
                </a:lnTo>
                <a:lnTo>
                  <a:pt x="576771" y="104412"/>
                </a:lnTo>
                <a:lnTo>
                  <a:pt x="530515" y="87885"/>
                </a:lnTo>
                <a:lnTo>
                  <a:pt x="483822" y="72756"/>
                </a:lnTo>
                <a:lnTo>
                  <a:pt x="436726" y="59033"/>
                </a:lnTo>
                <a:lnTo>
                  <a:pt x="389258" y="46723"/>
                </a:lnTo>
                <a:lnTo>
                  <a:pt x="341450" y="35833"/>
                </a:lnTo>
                <a:lnTo>
                  <a:pt x="293335" y="26371"/>
                </a:lnTo>
                <a:lnTo>
                  <a:pt x="244945" y="18344"/>
                </a:lnTo>
                <a:lnTo>
                  <a:pt x="196312" y="11760"/>
                </a:lnTo>
                <a:lnTo>
                  <a:pt x="147469" y="6626"/>
                </a:lnTo>
                <a:lnTo>
                  <a:pt x="98447" y="2950"/>
                </a:lnTo>
                <a:lnTo>
                  <a:pt x="4928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754" y="3906011"/>
            <a:ext cx="2767330" cy="1644650"/>
          </a:xfrm>
          <a:custGeom>
            <a:avLst/>
            <a:gdLst/>
            <a:ahLst/>
            <a:cxnLst/>
            <a:rect l="l" t="t" r="r" b="b"/>
            <a:pathLst>
              <a:path w="2767329" h="1644650">
                <a:moveTo>
                  <a:pt x="1283919" y="0"/>
                </a:moveTo>
                <a:lnTo>
                  <a:pt x="0" y="1028192"/>
                </a:lnTo>
                <a:lnTo>
                  <a:pt x="30876" y="1065590"/>
                </a:lnTo>
                <a:lnTo>
                  <a:pt x="62620" y="1101849"/>
                </a:lnTo>
                <a:lnTo>
                  <a:pt x="95203" y="1136964"/>
                </a:lnTo>
                <a:lnTo>
                  <a:pt x="128600" y="1170932"/>
                </a:lnTo>
                <a:lnTo>
                  <a:pt x="162781" y="1203751"/>
                </a:lnTo>
                <a:lnTo>
                  <a:pt x="197721" y="1235418"/>
                </a:lnTo>
                <a:lnTo>
                  <a:pt x="233392" y="1265929"/>
                </a:lnTo>
                <a:lnTo>
                  <a:pt x="269768" y="1295282"/>
                </a:lnTo>
                <a:lnTo>
                  <a:pt x="306820" y="1323474"/>
                </a:lnTo>
                <a:lnTo>
                  <a:pt x="344523" y="1350501"/>
                </a:lnTo>
                <a:lnTo>
                  <a:pt x="382848" y="1376361"/>
                </a:lnTo>
                <a:lnTo>
                  <a:pt x="421769" y="1401051"/>
                </a:lnTo>
                <a:lnTo>
                  <a:pt x="461259" y="1424567"/>
                </a:lnTo>
                <a:lnTo>
                  <a:pt x="501291" y="1446907"/>
                </a:lnTo>
                <a:lnTo>
                  <a:pt x="541836" y="1468067"/>
                </a:lnTo>
                <a:lnTo>
                  <a:pt x="582869" y="1488046"/>
                </a:lnTo>
                <a:lnTo>
                  <a:pt x="624363" y="1506838"/>
                </a:lnTo>
                <a:lnTo>
                  <a:pt x="666289" y="1524443"/>
                </a:lnTo>
                <a:lnTo>
                  <a:pt x="708622" y="1540857"/>
                </a:lnTo>
                <a:lnTo>
                  <a:pt x="751333" y="1556076"/>
                </a:lnTo>
                <a:lnTo>
                  <a:pt x="794396" y="1570097"/>
                </a:lnTo>
                <a:lnTo>
                  <a:pt x="837784" y="1582919"/>
                </a:lnTo>
                <a:lnTo>
                  <a:pt x="881470" y="1594537"/>
                </a:lnTo>
                <a:lnTo>
                  <a:pt x="925426" y="1604949"/>
                </a:lnTo>
                <a:lnTo>
                  <a:pt x="969625" y="1614152"/>
                </a:lnTo>
                <a:lnTo>
                  <a:pt x="1014041" y="1622143"/>
                </a:lnTo>
                <a:lnTo>
                  <a:pt x="1058645" y="1628918"/>
                </a:lnTo>
                <a:lnTo>
                  <a:pt x="1103412" y="1634475"/>
                </a:lnTo>
                <a:lnTo>
                  <a:pt x="1148314" y="1638811"/>
                </a:lnTo>
                <a:lnTo>
                  <a:pt x="1193323" y="1641923"/>
                </a:lnTo>
                <a:lnTo>
                  <a:pt x="1238414" y="1643807"/>
                </a:lnTo>
                <a:lnTo>
                  <a:pt x="1283557" y="1644462"/>
                </a:lnTo>
                <a:lnTo>
                  <a:pt x="1328728" y="1643883"/>
                </a:lnTo>
                <a:lnTo>
                  <a:pt x="1373898" y="1642068"/>
                </a:lnTo>
                <a:lnTo>
                  <a:pt x="1419040" y="1639014"/>
                </a:lnTo>
                <a:lnTo>
                  <a:pt x="1464127" y="1634718"/>
                </a:lnTo>
                <a:lnTo>
                  <a:pt x="1509133" y="1629176"/>
                </a:lnTo>
                <a:lnTo>
                  <a:pt x="1554029" y="1622387"/>
                </a:lnTo>
                <a:lnTo>
                  <a:pt x="1598789" y="1614346"/>
                </a:lnTo>
                <a:lnTo>
                  <a:pt x="1643386" y="1605051"/>
                </a:lnTo>
                <a:lnTo>
                  <a:pt x="1687793" y="1594500"/>
                </a:lnTo>
                <a:lnTo>
                  <a:pt x="1731982" y="1582688"/>
                </a:lnTo>
                <a:lnTo>
                  <a:pt x="1775927" y="1569613"/>
                </a:lnTo>
                <a:lnTo>
                  <a:pt x="1819600" y="1555271"/>
                </a:lnTo>
                <a:lnTo>
                  <a:pt x="1862974" y="1539661"/>
                </a:lnTo>
                <a:lnTo>
                  <a:pt x="1906022" y="1522779"/>
                </a:lnTo>
                <a:lnTo>
                  <a:pt x="1948718" y="1504622"/>
                </a:lnTo>
                <a:lnTo>
                  <a:pt x="1991033" y="1485186"/>
                </a:lnTo>
                <a:lnTo>
                  <a:pt x="2032941" y="1464470"/>
                </a:lnTo>
                <a:lnTo>
                  <a:pt x="2074415" y="1442469"/>
                </a:lnTo>
                <a:lnTo>
                  <a:pt x="2115427" y="1419182"/>
                </a:lnTo>
                <a:lnTo>
                  <a:pt x="2155951" y="1394604"/>
                </a:lnTo>
                <a:lnTo>
                  <a:pt x="2195959" y="1368734"/>
                </a:lnTo>
                <a:lnTo>
                  <a:pt x="2235424" y="1341567"/>
                </a:lnTo>
                <a:lnTo>
                  <a:pt x="2274320" y="1313102"/>
                </a:lnTo>
                <a:lnTo>
                  <a:pt x="2312619" y="1283335"/>
                </a:lnTo>
                <a:lnTo>
                  <a:pt x="2350554" y="1252004"/>
                </a:lnTo>
                <a:lnTo>
                  <a:pt x="2387487" y="1219598"/>
                </a:lnTo>
                <a:lnTo>
                  <a:pt x="2423395" y="1186143"/>
                </a:lnTo>
                <a:lnTo>
                  <a:pt x="2458258" y="1151665"/>
                </a:lnTo>
                <a:lnTo>
                  <a:pt x="2492056" y="1116188"/>
                </a:lnTo>
                <a:lnTo>
                  <a:pt x="2524766" y="1079740"/>
                </a:lnTo>
                <a:lnTo>
                  <a:pt x="2556367" y="1042346"/>
                </a:lnTo>
                <a:lnTo>
                  <a:pt x="2586840" y="1004031"/>
                </a:lnTo>
                <a:lnTo>
                  <a:pt x="2616163" y="964822"/>
                </a:lnTo>
                <a:lnTo>
                  <a:pt x="2644314" y="924743"/>
                </a:lnTo>
                <a:lnTo>
                  <a:pt x="2671274" y="883821"/>
                </a:lnTo>
                <a:lnTo>
                  <a:pt x="2697020" y="842082"/>
                </a:lnTo>
                <a:lnTo>
                  <a:pt x="2721533" y="799550"/>
                </a:lnTo>
                <a:lnTo>
                  <a:pt x="2744790" y="756253"/>
                </a:lnTo>
                <a:lnTo>
                  <a:pt x="2766771" y="712215"/>
                </a:lnTo>
                <a:lnTo>
                  <a:pt x="1283919" y="0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515" y="2261616"/>
            <a:ext cx="1645285" cy="2672715"/>
          </a:xfrm>
          <a:custGeom>
            <a:avLst/>
            <a:gdLst/>
            <a:ahLst/>
            <a:cxnLst/>
            <a:rect l="l" t="t" r="r" b="b"/>
            <a:pathLst>
              <a:path w="1645285" h="2672715">
                <a:moveTo>
                  <a:pt x="1645158" y="0"/>
                </a:moveTo>
                <a:lnTo>
                  <a:pt x="1596650" y="701"/>
                </a:lnTo>
                <a:lnTo>
                  <a:pt x="1548492" y="2791"/>
                </a:lnTo>
                <a:lnTo>
                  <a:pt x="1500701" y="6251"/>
                </a:lnTo>
                <a:lnTo>
                  <a:pt x="1453297" y="11063"/>
                </a:lnTo>
                <a:lnTo>
                  <a:pt x="1406300" y="17205"/>
                </a:lnTo>
                <a:lnTo>
                  <a:pt x="1359728" y="24660"/>
                </a:lnTo>
                <a:lnTo>
                  <a:pt x="1313601" y="33408"/>
                </a:lnTo>
                <a:lnTo>
                  <a:pt x="1267938" y="43429"/>
                </a:lnTo>
                <a:lnTo>
                  <a:pt x="1222758" y="54705"/>
                </a:lnTo>
                <a:lnTo>
                  <a:pt x="1178081" y="67216"/>
                </a:lnTo>
                <a:lnTo>
                  <a:pt x="1133927" y="80942"/>
                </a:lnTo>
                <a:lnTo>
                  <a:pt x="1090313" y="95865"/>
                </a:lnTo>
                <a:lnTo>
                  <a:pt x="1047261" y="111966"/>
                </a:lnTo>
                <a:lnTo>
                  <a:pt x="1004788" y="129224"/>
                </a:lnTo>
                <a:lnTo>
                  <a:pt x="962914" y="147621"/>
                </a:lnTo>
                <a:lnTo>
                  <a:pt x="921658" y="167137"/>
                </a:lnTo>
                <a:lnTo>
                  <a:pt x="881041" y="187754"/>
                </a:lnTo>
                <a:lnTo>
                  <a:pt x="841080" y="209451"/>
                </a:lnTo>
                <a:lnTo>
                  <a:pt x="801796" y="232210"/>
                </a:lnTo>
                <a:lnTo>
                  <a:pt x="763208" y="256012"/>
                </a:lnTo>
                <a:lnTo>
                  <a:pt x="725334" y="280836"/>
                </a:lnTo>
                <a:lnTo>
                  <a:pt x="688194" y="306664"/>
                </a:lnTo>
                <a:lnTo>
                  <a:pt x="651808" y="333476"/>
                </a:lnTo>
                <a:lnTo>
                  <a:pt x="616195" y="361254"/>
                </a:lnTo>
                <a:lnTo>
                  <a:pt x="581374" y="389978"/>
                </a:lnTo>
                <a:lnTo>
                  <a:pt x="547364" y="419628"/>
                </a:lnTo>
                <a:lnTo>
                  <a:pt x="514184" y="450185"/>
                </a:lnTo>
                <a:lnTo>
                  <a:pt x="481855" y="481631"/>
                </a:lnTo>
                <a:lnTo>
                  <a:pt x="450395" y="513946"/>
                </a:lnTo>
                <a:lnTo>
                  <a:pt x="419823" y="547109"/>
                </a:lnTo>
                <a:lnTo>
                  <a:pt x="390159" y="581104"/>
                </a:lnTo>
                <a:lnTo>
                  <a:pt x="361422" y="615909"/>
                </a:lnTo>
                <a:lnTo>
                  <a:pt x="333632" y="651506"/>
                </a:lnTo>
                <a:lnTo>
                  <a:pt x="306807" y="687875"/>
                </a:lnTo>
                <a:lnTo>
                  <a:pt x="280967" y="724997"/>
                </a:lnTo>
                <a:lnTo>
                  <a:pt x="256131" y="762853"/>
                </a:lnTo>
                <a:lnTo>
                  <a:pt x="232318" y="801424"/>
                </a:lnTo>
                <a:lnTo>
                  <a:pt x="209549" y="840690"/>
                </a:lnTo>
                <a:lnTo>
                  <a:pt x="187841" y="880632"/>
                </a:lnTo>
                <a:lnTo>
                  <a:pt x="167215" y="921231"/>
                </a:lnTo>
                <a:lnTo>
                  <a:pt x="147690" y="962467"/>
                </a:lnTo>
                <a:lnTo>
                  <a:pt x="129284" y="1004321"/>
                </a:lnTo>
                <a:lnTo>
                  <a:pt x="112018" y="1046775"/>
                </a:lnTo>
                <a:lnTo>
                  <a:pt x="95910" y="1089808"/>
                </a:lnTo>
                <a:lnTo>
                  <a:pt x="80980" y="1133401"/>
                </a:lnTo>
                <a:lnTo>
                  <a:pt x="67247" y="1177535"/>
                </a:lnTo>
                <a:lnTo>
                  <a:pt x="54730" y="1222191"/>
                </a:lnTo>
                <a:lnTo>
                  <a:pt x="43449" y="1267350"/>
                </a:lnTo>
                <a:lnTo>
                  <a:pt x="33423" y="1312992"/>
                </a:lnTo>
                <a:lnTo>
                  <a:pt x="24671" y="1359098"/>
                </a:lnTo>
                <a:lnTo>
                  <a:pt x="17213" y="1405648"/>
                </a:lnTo>
                <a:lnTo>
                  <a:pt x="11068" y="1452624"/>
                </a:lnTo>
                <a:lnTo>
                  <a:pt x="6254" y="1500006"/>
                </a:lnTo>
                <a:lnTo>
                  <a:pt x="2792" y="1547775"/>
                </a:lnTo>
                <a:lnTo>
                  <a:pt x="701" y="1595911"/>
                </a:lnTo>
                <a:lnTo>
                  <a:pt x="0" y="1644396"/>
                </a:lnTo>
                <a:lnTo>
                  <a:pt x="787" y="1695289"/>
                </a:lnTo>
                <a:lnTo>
                  <a:pt x="3143" y="1746011"/>
                </a:lnTo>
                <a:lnTo>
                  <a:pt x="7054" y="1796529"/>
                </a:lnTo>
                <a:lnTo>
                  <a:pt x="12510" y="1846809"/>
                </a:lnTo>
                <a:lnTo>
                  <a:pt x="19497" y="1896817"/>
                </a:lnTo>
                <a:lnTo>
                  <a:pt x="28005" y="1946518"/>
                </a:lnTo>
                <a:lnTo>
                  <a:pt x="38022" y="1995881"/>
                </a:lnTo>
                <a:lnTo>
                  <a:pt x="49535" y="2044869"/>
                </a:lnTo>
                <a:lnTo>
                  <a:pt x="62533" y="2093451"/>
                </a:lnTo>
                <a:lnTo>
                  <a:pt x="77004" y="2141591"/>
                </a:lnTo>
                <a:lnTo>
                  <a:pt x="92937" y="2189257"/>
                </a:lnTo>
                <a:lnTo>
                  <a:pt x="110318" y="2236415"/>
                </a:lnTo>
                <a:lnTo>
                  <a:pt x="129137" y="2283030"/>
                </a:lnTo>
                <a:lnTo>
                  <a:pt x="149381" y="2329068"/>
                </a:lnTo>
                <a:lnTo>
                  <a:pt x="171040" y="2374497"/>
                </a:lnTo>
                <a:lnTo>
                  <a:pt x="194100" y="2419283"/>
                </a:lnTo>
                <a:lnTo>
                  <a:pt x="218550" y="2463391"/>
                </a:lnTo>
                <a:lnTo>
                  <a:pt x="244379" y="2506788"/>
                </a:lnTo>
                <a:lnTo>
                  <a:pt x="271574" y="2549440"/>
                </a:lnTo>
                <a:lnTo>
                  <a:pt x="300123" y="2591313"/>
                </a:lnTo>
                <a:lnTo>
                  <a:pt x="330015" y="2632373"/>
                </a:lnTo>
                <a:lnTo>
                  <a:pt x="361238" y="2672588"/>
                </a:lnTo>
                <a:lnTo>
                  <a:pt x="1645158" y="1644396"/>
                </a:lnTo>
                <a:lnTo>
                  <a:pt x="164515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6266" y="1337818"/>
            <a:ext cx="237934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125" dirty="0">
                <a:latin typeface="Trebuchet MS"/>
                <a:cs typeface="Trebuchet MS"/>
              </a:rPr>
              <a:t>Provincia </a:t>
            </a:r>
            <a:r>
              <a:rPr sz="2150" b="1" spc="-114" dirty="0">
                <a:latin typeface="Trebuchet MS"/>
                <a:cs typeface="Trebuchet MS"/>
              </a:rPr>
              <a:t>in </a:t>
            </a:r>
            <a:r>
              <a:rPr sz="2150" b="1" spc="-145" dirty="0">
                <a:latin typeface="Trebuchet MS"/>
                <a:cs typeface="Trebuchet MS"/>
              </a:rPr>
              <a:t>cui</a:t>
            </a:r>
            <a:r>
              <a:rPr sz="2150" b="1" spc="-310" dirty="0">
                <a:latin typeface="Trebuchet MS"/>
                <a:cs typeface="Trebuchet MS"/>
              </a:rPr>
              <a:t> </a:t>
            </a:r>
            <a:r>
              <a:rPr sz="2150" b="1" spc="-100" dirty="0">
                <a:latin typeface="Trebuchet MS"/>
                <a:cs typeface="Trebuchet MS"/>
              </a:rPr>
              <a:t>abita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02379" y="5119115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6"/>
                </a:moveTo>
                <a:lnTo>
                  <a:pt x="128015" y="128016"/>
                </a:lnTo>
                <a:lnTo>
                  <a:pt x="12801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2379" y="5472684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2"/>
                </a:moveTo>
                <a:lnTo>
                  <a:pt x="128015" y="126492"/>
                </a:lnTo>
                <a:lnTo>
                  <a:pt x="128015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79" y="5824728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2"/>
                </a:moveTo>
                <a:lnTo>
                  <a:pt x="128015" y="126492"/>
                </a:lnTo>
                <a:lnTo>
                  <a:pt x="128015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74719" y="4929682"/>
            <a:ext cx="807085" cy="1083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95"/>
              </a:spcBef>
            </a:pPr>
            <a:r>
              <a:rPr sz="1800" spc="-190" dirty="0">
                <a:latin typeface="Arial"/>
                <a:cs typeface="Arial"/>
              </a:rPr>
              <a:t>COMO  </a:t>
            </a:r>
            <a:r>
              <a:rPr sz="1800" spc="-300" dirty="0">
                <a:latin typeface="Arial"/>
                <a:cs typeface="Arial"/>
              </a:rPr>
              <a:t>VARESE  </a:t>
            </a:r>
            <a:r>
              <a:rPr sz="1800" spc="-125" dirty="0">
                <a:latin typeface="Arial"/>
                <a:cs typeface="Arial"/>
              </a:rPr>
              <a:t>MILANO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48</a:t>
            </a:fld>
            <a:endParaRPr spc="-60" dirty="0"/>
          </a:p>
        </p:txBody>
      </p:sp>
      <p:sp>
        <p:nvSpPr>
          <p:cNvPr id="13" name="object 13"/>
          <p:cNvSpPr txBox="1"/>
          <p:nvPr/>
        </p:nvSpPr>
        <p:spPr>
          <a:xfrm>
            <a:off x="2274823" y="3154756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Arial"/>
                <a:cs typeface="Arial"/>
              </a:rPr>
              <a:t>71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2642" y="452335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71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7513" y="3147821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79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DB4DF9-70ED-4876-AB07-0DA2CE7903E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46684"/>
            <a:ext cx="317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Ha un</a:t>
            </a:r>
            <a:r>
              <a:rPr sz="3200" spc="-110" dirty="0"/>
              <a:t> </a:t>
            </a:r>
            <a:r>
              <a:rPr sz="3200" dirty="0"/>
              <a:t>lavoro?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87746" y="1142746"/>
            <a:ext cx="27336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95" dirty="0">
                <a:latin typeface="Arial"/>
                <a:cs typeface="Arial"/>
              </a:rPr>
              <a:t>deciso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70" dirty="0">
                <a:latin typeface="Arial"/>
                <a:cs typeface="Arial"/>
              </a:rPr>
              <a:t>rappresentare, </a:t>
            </a:r>
            <a:r>
              <a:rPr sz="1800" spc="-60" dirty="0">
                <a:latin typeface="Arial"/>
                <a:cs typeface="Arial"/>
              </a:rPr>
              <a:t>mediante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60" dirty="0">
                <a:latin typeface="Arial"/>
                <a:cs typeface="Arial"/>
              </a:rPr>
              <a:t>variabile dicotomica,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85" dirty="0">
                <a:latin typeface="Arial"/>
                <a:cs typeface="Arial"/>
              </a:rPr>
              <a:t>fossero  </a:t>
            </a:r>
            <a:r>
              <a:rPr sz="1800" spc="-40" dirty="0">
                <a:latin typeface="Arial"/>
                <a:cs typeface="Arial"/>
              </a:rPr>
              <a:t>attualmente </a:t>
            </a:r>
            <a:r>
              <a:rPr sz="1800" spc="-65" dirty="0">
                <a:latin typeface="Arial"/>
                <a:cs typeface="Arial"/>
              </a:rPr>
              <a:t>occupati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oppure  no.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7746" y="3063316"/>
            <a:ext cx="29273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5" dirty="0">
                <a:latin typeface="Arial"/>
                <a:cs typeface="Arial"/>
              </a:rPr>
              <a:t>capire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55" dirty="0">
                <a:latin typeface="Arial"/>
                <a:cs typeface="Arial"/>
              </a:rPr>
              <a:t>nel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nostro 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40" dirty="0">
                <a:latin typeface="Arial"/>
                <a:cs typeface="Arial"/>
              </a:rPr>
              <a:t>vi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5" dirty="0">
                <a:latin typeface="Arial"/>
                <a:cs typeface="Arial"/>
              </a:rPr>
              <a:t>prevalenza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70" dirty="0">
                <a:latin typeface="Arial"/>
                <a:cs typeface="Arial"/>
              </a:rPr>
              <a:t>disoccupati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nelle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746" y="3886580"/>
            <a:ext cx="2555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nostre </a:t>
            </a:r>
            <a:r>
              <a:rPr sz="1800" spc="-90" dirty="0">
                <a:latin typeface="Arial"/>
                <a:cs typeface="Arial"/>
              </a:rPr>
              <a:t>aree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competenza.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746" y="4435297"/>
            <a:ext cx="29876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Arial"/>
                <a:cs typeface="Arial"/>
              </a:rPr>
              <a:t>Come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70" dirty="0">
                <a:latin typeface="Arial"/>
                <a:cs typeface="Arial"/>
              </a:rPr>
              <a:t>grafico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torta 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5" dirty="0">
                <a:latin typeface="Arial"/>
                <a:cs typeface="Arial"/>
              </a:rPr>
              <a:t>prevalenza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soggetti  occupati, </a:t>
            </a:r>
            <a:r>
              <a:rPr sz="1800" spc="-5" dirty="0">
                <a:latin typeface="Arial"/>
                <a:cs typeface="Arial"/>
              </a:rPr>
              <a:t>infatti: </a:t>
            </a:r>
            <a:r>
              <a:rPr sz="1800" b="1" spc="-150" dirty="0">
                <a:latin typeface="Trebuchet MS"/>
                <a:cs typeface="Trebuchet MS"/>
              </a:rPr>
              <a:t>188 </a:t>
            </a:r>
            <a:r>
              <a:rPr sz="1800" spc="-65" dirty="0">
                <a:latin typeface="Arial"/>
                <a:cs typeface="Arial"/>
              </a:rPr>
              <a:t>soggetti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su  </a:t>
            </a:r>
            <a:r>
              <a:rPr sz="1800" spc="-80" dirty="0">
                <a:latin typeface="Arial"/>
                <a:cs typeface="Arial"/>
              </a:rPr>
              <a:t>221, </a:t>
            </a:r>
            <a:r>
              <a:rPr sz="1800" spc="-95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attualmente  </a:t>
            </a:r>
            <a:r>
              <a:rPr sz="1800" spc="-65" dirty="0">
                <a:latin typeface="Arial"/>
                <a:cs typeface="Arial"/>
              </a:rPr>
              <a:t>occupati.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133" y="1712976"/>
            <a:ext cx="3809365" cy="3808729"/>
          </a:xfrm>
          <a:custGeom>
            <a:avLst/>
            <a:gdLst/>
            <a:ahLst/>
            <a:cxnLst/>
            <a:rect l="l" t="t" r="r" b="b"/>
            <a:pathLst>
              <a:path w="3809365" h="3808729">
                <a:moveTo>
                  <a:pt x="368595" y="778383"/>
                </a:moveTo>
                <a:lnTo>
                  <a:pt x="340469" y="817772"/>
                </a:lnTo>
                <a:lnTo>
                  <a:pt x="313482" y="857630"/>
                </a:lnTo>
                <a:lnTo>
                  <a:pt x="287634" y="897935"/>
                </a:lnTo>
                <a:lnTo>
                  <a:pt x="262920" y="938668"/>
                </a:lnTo>
                <a:lnTo>
                  <a:pt x="239337" y="979809"/>
                </a:lnTo>
                <a:lnTo>
                  <a:pt x="216882" y="1021338"/>
                </a:lnTo>
                <a:lnTo>
                  <a:pt x="195553" y="1063235"/>
                </a:lnTo>
                <a:lnTo>
                  <a:pt x="175346" y="1105479"/>
                </a:lnTo>
                <a:lnTo>
                  <a:pt x="156258" y="1148052"/>
                </a:lnTo>
                <a:lnTo>
                  <a:pt x="138285" y="1190933"/>
                </a:lnTo>
                <a:lnTo>
                  <a:pt x="121426" y="1234102"/>
                </a:lnTo>
                <a:lnTo>
                  <a:pt x="105677" y="1277540"/>
                </a:lnTo>
                <a:lnTo>
                  <a:pt x="91034" y="1321225"/>
                </a:lnTo>
                <a:lnTo>
                  <a:pt x="77496" y="1365139"/>
                </a:lnTo>
                <a:lnTo>
                  <a:pt x="65057" y="1409261"/>
                </a:lnTo>
                <a:lnTo>
                  <a:pt x="53717" y="1453572"/>
                </a:lnTo>
                <a:lnTo>
                  <a:pt x="43471" y="1498051"/>
                </a:lnTo>
                <a:lnTo>
                  <a:pt x="34316" y="1542678"/>
                </a:lnTo>
                <a:lnTo>
                  <a:pt x="26249" y="1587434"/>
                </a:lnTo>
                <a:lnTo>
                  <a:pt x="19268" y="1632299"/>
                </a:lnTo>
                <a:lnTo>
                  <a:pt x="13369" y="1677252"/>
                </a:lnTo>
                <a:lnTo>
                  <a:pt x="8549" y="1722274"/>
                </a:lnTo>
                <a:lnTo>
                  <a:pt x="4806" y="1767345"/>
                </a:lnTo>
                <a:lnTo>
                  <a:pt x="2135" y="1812444"/>
                </a:lnTo>
                <a:lnTo>
                  <a:pt x="534" y="1857552"/>
                </a:lnTo>
                <a:lnTo>
                  <a:pt x="0" y="1902649"/>
                </a:lnTo>
                <a:lnTo>
                  <a:pt x="529" y="1947715"/>
                </a:lnTo>
                <a:lnTo>
                  <a:pt x="2119" y="1992730"/>
                </a:lnTo>
                <a:lnTo>
                  <a:pt x="4767" y="2037674"/>
                </a:lnTo>
                <a:lnTo>
                  <a:pt x="8470" y="2082527"/>
                </a:lnTo>
                <a:lnTo>
                  <a:pt x="13223" y="2127269"/>
                </a:lnTo>
                <a:lnTo>
                  <a:pt x="19025" y="2171881"/>
                </a:lnTo>
                <a:lnTo>
                  <a:pt x="25873" y="2216341"/>
                </a:lnTo>
                <a:lnTo>
                  <a:pt x="33763" y="2260631"/>
                </a:lnTo>
                <a:lnTo>
                  <a:pt x="42691" y="2304730"/>
                </a:lnTo>
                <a:lnTo>
                  <a:pt x="52656" y="2348618"/>
                </a:lnTo>
                <a:lnTo>
                  <a:pt x="63654" y="2392275"/>
                </a:lnTo>
                <a:lnTo>
                  <a:pt x="75682" y="2435682"/>
                </a:lnTo>
                <a:lnTo>
                  <a:pt x="88737" y="2478819"/>
                </a:lnTo>
                <a:lnTo>
                  <a:pt x="102815" y="2521665"/>
                </a:lnTo>
                <a:lnTo>
                  <a:pt x="117914" y="2564201"/>
                </a:lnTo>
                <a:lnTo>
                  <a:pt x="134031" y="2606406"/>
                </a:lnTo>
                <a:lnTo>
                  <a:pt x="151163" y="2648261"/>
                </a:lnTo>
                <a:lnTo>
                  <a:pt x="169305" y="2689745"/>
                </a:lnTo>
                <a:lnTo>
                  <a:pt x="188457" y="2730840"/>
                </a:lnTo>
                <a:lnTo>
                  <a:pt x="208613" y="2771524"/>
                </a:lnTo>
                <a:lnTo>
                  <a:pt x="229772" y="2811778"/>
                </a:lnTo>
                <a:lnTo>
                  <a:pt x="251930" y="2851582"/>
                </a:lnTo>
                <a:lnTo>
                  <a:pt x="275084" y="2890916"/>
                </a:lnTo>
                <a:lnTo>
                  <a:pt x="299232" y="2929760"/>
                </a:lnTo>
                <a:lnTo>
                  <a:pt x="324369" y="2968093"/>
                </a:lnTo>
                <a:lnTo>
                  <a:pt x="350493" y="3005897"/>
                </a:lnTo>
                <a:lnTo>
                  <a:pt x="377601" y="3043152"/>
                </a:lnTo>
                <a:lnTo>
                  <a:pt x="405689" y="3079836"/>
                </a:lnTo>
                <a:lnTo>
                  <a:pt x="434755" y="3115930"/>
                </a:lnTo>
                <a:lnTo>
                  <a:pt x="464796" y="3151415"/>
                </a:lnTo>
                <a:lnTo>
                  <a:pt x="495809" y="3186270"/>
                </a:lnTo>
                <a:lnTo>
                  <a:pt x="527789" y="3220476"/>
                </a:lnTo>
                <a:lnTo>
                  <a:pt x="560736" y="3254012"/>
                </a:lnTo>
                <a:lnTo>
                  <a:pt x="594644" y="3286858"/>
                </a:lnTo>
                <a:lnTo>
                  <a:pt x="629512" y="3318995"/>
                </a:lnTo>
                <a:lnTo>
                  <a:pt x="665336" y="3350402"/>
                </a:lnTo>
                <a:lnTo>
                  <a:pt x="702112" y="3381060"/>
                </a:lnTo>
                <a:lnTo>
                  <a:pt x="739839" y="3410949"/>
                </a:lnTo>
                <a:lnTo>
                  <a:pt x="778513" y="3440049"/>
                </a:lnTo>
                <a:lnTo>
                  <a:pt x="817903" y="3468174"/>
                </a:lnTo>
                <a:lnTo>
                  <a:pt x="857760" y="3495158"/>
                </a:lnTo>
                <a:lnTo>
                  <a:pt x="898066" y="3521005"/>
                </a:lnTo>
                <a:lnTo>
                  <a:pt x="938799" y="3545718"/>
                </a:lnTo>
                <a:lnTo>
                  <a:pt x="979940" y="3569299"/>
                </a:lnTo>
                <a:lnTo>
                  <a:pt x="1021468" y="3591752"/>
                </a:lnTo>
                <a:lnTo>
                  <a:pt x="1063365" y="3613080"/>
                </a:lnTo>
                <a:lnTo>
                  <a:pt x="1105610" y="3633286"/>
                </a:lnTo>
                <a:lnTo>
                  <a:pt x="1148183" y="3652373"/>
                </a:lnTo>
                <a:lnTo>
                  <a:pt x="1191064" y="3670343"/>
                </a:lnTo>
                <a:lnTo>
                  <a:pt x="1234233" y="3687201"/>
                </a:lnTo>
                <a:lnTo>
                  <a:pt x="1277670" y="3702949"/>
                </a:lnTo>
                <a:lnTo>
                  <a:pt x="1321356" y="3717591"/>
                </a:lnTo>
                <a:lnTo>
                  <a:pt x="1365270" y="3731129"/>
                </a:lnTo>
                <a:lnTo>
                  <a:pt x="1409392" y="3743566"/>
                </a:lnTo>
                <a:lnTo>
                  <a:pt x="1453703" y="3754905"/>
                </a:lnTo>
                <a:lnTo>
                  <a:pt x="1498182" y="3765151"/>
                </a:lnTo>
                <a:lnTo>
                  <a:pt x="1542809" y="3774304"/>
                </a:lnTo>
                <a:lnTo>
                  <a:pt x="1587565" y="3782370"/>
                </a:lnTo>
                <a:lnTo>
                  <a:pt x="1632430" y="3789350"/>
                </a:lnTo>
                <a:lnTo>
                  <a:pt x="1677383" y="3795248"/>
                </a:lnTo>
                <a:lnTo>
                  <a:pt x="1722405" y="3800067"/>
                </a:lnTo>
                <a:lnTo>
                  <a:pt x="1767476" y="3803811"/>
                </a:lnTo>
                <a:lnTo>
                  <a:pt x="1812575" y="3806481"/>
                </a:lnTo>
                <a:lnTo>
                  <a:pt x="1857683" y="3808081"/>
                </a:lnTo>
                <a:lnTo>
                  <a:pt x="1902780" y="3808614"/>
                </a:lnTo>
                <a:lnTo>
                  <a:pt x="1947940" y="3808081"/>
                </a:lnTo>
                <a:lnTo>
                  <a:pt x="1992861" y="3806493"/>
                </a:lnTo>
                <a:lnTo>
                  <a:pt x="2037805" y="3803845"/>
                </a:lnTo>
                <a:lnTo>
                  <a:pt x="2082658" y="3800142"/>
                </a:lnTo>
                <a:lnTo>
                  <a:pt x="2127400" y="3795388"/>
                </a:lnTo>
                <a:lnTo>
                  <a:pt x="2172011" y="3789585"/>
                </a:lnTo>
                <a:lnTo>
                  <a:pt x="2216472" y="3782737"/>
                </a:lnTo>
                <a:lnTo>
                  <a:pt x="2260761" y="3774847"/>
                </a:lnTo>
                <a:lnTo>
                  <a:pt x="2304860" y="3765918"/>
                </a:lnTo>
                <a:lnTo>
                  <a:pt x="2348749" y="3755953"/>
                </a:lnTo>
                <a:lnTo>
                  <a:pt x="2392406" y="3744954"/>
                </a:lnTo>
                <a:lnTo>
                  <a:pt x="2435813" y="3732926"/>
                </a:lnTo>
                <a:lnTo>
                  <a:pt x="2478950" y="3719871"/>
                </a:lnTo>
                <a:lnTo>
                  <a:pt x="2521796" y="3705793"/>
                </a:lnTo>
                <a:lnTo>
                  <a:pt x="2564331" y="3690693"/>
                </a:lnTo>
                <a:lnTo>
                  <a:pt x="2606537" y="3674576"/>
                </a:lnTo>
                <a:lnTo>
                  <a:pt x="2648392" y="3657445"/>
                </a:lnTo>
                <a:lnTo>
                  <a:pt x="2689876" y="3639302"/>
                </a:lnTo>
                <a:lnTo>
                  <a:pt x="2730971" y="3620150"/>
                </a:lnTo>
                <a:lnTo>
                  <a:pt x="2771655" y="3599993"/>
                </a:lnTo>
                <a:lnTo>
                  <a:pt x="2811909" y="3578834"/>
                </a:lnTo>
                <a:lnTo>
                  <a:pt x="2851713" y="3556676"/>
                </a:lnTo>
                <a:lnTo>
                  <a:pt x="2891047" y="3533522"/>
                </a:lnTo>
                <a:lnTo>
                  <a:pt x="2929890" y="3509375"/>
                </a:lnTo>
                <a:lnTo>
                  <a:pt x="2968224" y="3484237"/>
                </a:lnTo>
                <a:lnTo>
                  <a:pt x="3006028" y="3458113"/>
                </a:lnTo>
                <a:lnTo>
                  <a:pt x="3043282" y="3431005"/>
                </a:lnTo>
                <a:lnTo>
                  <a:pt x="3079967" y="3402917"/>
                </a:lnTo>
                <a:lnTo>
                  <a:pt x="3116061" y="3373851"/>
                </a:lnTo>
                <a:lnTo>
                  <a:pt x="3151546" y="3343810"/>
                </a:lnTo>
                <a:lnTo>
                  <a:pt x="3186401" y="3312797"/>
                </a:lnTo>
                <a:lnTo>
                  <a:pt x="3220607" y="3280816"/>
                </a:lnTo>
                <a:lnTo>
                  <a:pt x="3254142" y="3247870"/>
                </a:lnTo>
                <a:lnTo>
                  <a:pt x="3286989" y="3213962"/>
                </a:lnTo>
                <a:lnTo>
                  <a:pt x="3319126" y="3179094"/>
                </a:lnTo>
                <a:lnTo>
                  <a:pt x="3350533" y="3143270"/>
                </a:lnTo>
                <a:lnTo>
                  <a:pt x="3381191" y="3106493"/>
                </a:lnTo>
                <a:lnTo>
                  <a:pt x="3411080" y="3068766"/>
                </a:lnTo>
                <a:lnTo>
                  <a:pt x="3440179" y="3030093"/>
                </a:lnTo>
                <a:lnTo>
                  <a:pt x="3468306" y="2990703"/>
                </a:lnTo>
                <a:lnTo>
                  <a:pt x="3495292" y="2950845"/>
                </a:lnTo>
                <a:lnTo>
                  <a:pt x="3521141" y="2910540"/>
                </a:lnTo>
                <a:lnTo>
                  <a:pt x="3545855" y="2869807"/>
                </a:lnTo>
                <a:lnTo>
                  <a:pt x="3569438" y="2828666"/>
                </a:lnTo>
                <a:lnTo>
                  <a:pt x="3591893" y="2787137"/>
                </a:lnTo>
                <a:lnTo>
                  <a:pt x="3613223" y="2745240"/>
                </a:lnTo>
                <a:lnTo>
                  <a:pt x="3633430" y="2702996"/>
                </a:lnTo>
                <a:lnTo>
                  <a:pt x="3652518" y="2660423"/>
                </a:lnTo>
                <a:lnTo>
                  <a:pt x="3670491" y="2617542"/>
                </a:lnTo>
                <a:lnTo>
                  <a:pt x="3687350" y="2574373"/>
                </a:lnTo>
                <a:lnTo>
                  <a:pt x="3703100" y="2530935"/>
                </a:lnTo>
                <a:lnTo>
                  <a:pt x="3717742" y="2487250"/>
                </a:lnTo>
                <a:lnTo>
                  <a:pt x="3731281" y="2443336"/>
                </a:lnTo>
                <a:lnTo>
                  <a:pt x="3743720" y="2399214"/>
                </a:lnTo>
                <a:lnTo>
                  <a:pt x="3755061" y="2354903"/>
                </a:lnTo>
                <a:lnTo>
                  <a:pt x="3765307" y="2310424"/>
                </a:lnTo>
                <a:lnTo>
                  <a:pt x="3774462" y="2265797"/>
                </a:lnTo>
                <a:lnTo>
                  <a:pt x="3782529" y="2221041"/>
                </a:lnTo>
                <a:lnTo>
                  <a:pt x="3789510" y="2176176"/>
                </a:lnTo>
                <a:lnTo>
                  <a:pt x="3795409" y="2131223"/>
                </a:lnTo>
                <a:lnTo>
                  <a:pt x="3800230" y="2086201"/>
                </a:lnTo>
                <a:lnTo>
                  <a:pt x="3803974" y="2041130"/>
                </a:lnTo>
                <a:lnTo>
                  <a:pt x="3806645" y="1996031"/>
                </a:lnTo>
                <a:lnTo>
                  <a:pt x="3808246" y="1950923"/>
                </a:lnTo>
                <a:lnTo>
                  <a:pt x="3808780" y="1905826"/>
                </a:lnTo>
                <a:lnTo>
                  <a:pt x="3808761" y="1904238"/>
                </a:lnTo>
                <a:lnTo>
                  <a:pt x="1904368" y="1904238"/>
                </a:lnTo>
                <a:lnTo>
                  <a:pt x="368595" y="778383"/>
                </a:lnTo>
                <a:close/>
              </a:path>
              <a:path w="3809365" h="3808729">
                <a:moveTo>
                  <a:pt x="1904368" y="0"/>
                </a:moveTo>
                <a:lnTo>
                  <a:pt x="1904368" y="1904238"/>
                </a:lnTo>
                <a:lnTo>
                  <a:pt x="3808761" y="1904238"/>
                </a:lnTo>
                <a:lnTo>
                  <a:pt x="3808250" y="1860760"/>
                </a:lnTo>
                <a:lnTo>
                  <a:pt x="3806660" y="1815745"/>
                </a:lnTo>
                <a:lnTo>
                  <a:pt x="3804012" y="1770801"/>
                </a:lnTo>
                <a:lnTo>
                  <a:pt x="3800310" y="1725948"/>
                </a:lnTo>
                <a:lnTo>
                  <a:pt x="3795556" y="1681206"/>
                </a:lnTo>
                <a:lnTo>
                  <a:pt x="3789754" y="1636594"/>
                </a:lnTo>
                <a:lnTo>
                  <a:pt x="3782906" y="1592134"/>
                </a:lnTo>
                <a:lnTo>
                  <a:pt x="3775016" y="1547844"/>
                </a:lnTo>
                <a:lnTo>
                  <a:pt x="3766087" y="1503745"/>
                </a:lnTo>
                <a:lnTo>
                  <a:pt x="3756122" y="1459857"/>
                </a:lnTo>
                <a:lnTo>
                  <a:pt x="3745124" y="1416200"/>
                </a:lnTo>
                <a:lnTo>
                  <a:pt x="3733096" y="1372793"/>
                </a:lnTo>
                <a:lnTo>
                  <a:pt x="3720041" y="1329656"/>
                </a:lnTo>
                <a:lnTo>
                  <a:pt x="3705962" y="1286810"/>
                </a:lnTo>
                <a:lnTo>
                  <a:pt x="3690862" y="1244274"/>
                </a:lnTo>
                <a:lnTo>
                  <a:pt x="3674744" y="1202069"/>
                </a:lnTo>
                <a:lnTo>
                  <a:pt x="3657612" y="1160214"/>
                </a:lnTo>
                <a:lnTo>
                  <a:pt x="3639469" y="1118730"/>
                </a:lnTo>
                <a:lnTo>
                  <a:pt x="3620316" y="1077635"/>
                </a:lnTo>
                <a:lnTo>
                  <a:pt x="3600159" y="1036951"/>
                </a:lnTo>
                <a:lnTo>
                  <a:pt x="3578999" y="996697"/>
                </a:lnTo>
                <a:lnTo>
                  <a:pt x="3556840" y="956893"/>
                </a:lnTo>
                <a:lnTo>
                  <a:pt x="3533685" y="917559"/>
                </a:lnTo>
                <a:lnTo>
                  <a:pt x="3509536" y="878715"/>
                </a:lnTo>
                <a:lnTo>
                  <a:pt x="3484398" y="840382"/>
                </a:lnTo>
                <a:lnTo>
                  <a:pt x="3458272" y="802578"/>
                </a:lnTo>
                <a:lnTo>
                  <a:pt x="3431163" y="765323"/>
                </a:lnTo>
                <a:lnTo>
                  <a:pt x="3403073" y="728639"/>
                </a:lnTo>
                <a:lnTo>
                  <a:pt x="3374005" y="692545"/>
                </a:lnTo>
                <a:lnTo>
                  <a:pt x="3343962" y="657060"/>
                </a:lnTo>
                <a:lnTo>
                  <a:pt x="3312948" y="622205"/>
                </a:lnTo>
                <a:lnTo>
                  <a:pt x="3280965" y="587999"/>
                </a:lnTo>
                <a:lnTo>
                  <a:pt x="3248016" y="554463"/>
                </a:lnTo>
                <a:lnTo>
                  <a:pt x="3214106" y="521617"/>
                </a:lnTo>
                <a:lnTo>
                  <a:pt x="3179236" y="489480"/>
                </a:lnTo>
                <a:lnTo>
                  <a:pt x="3143409" y="458073"/>
                </a:lnTo>
                <a:lnTo>
                  <a:pt x="3106630" y="427415"/>
                </a:lnTo>
                <a:lnTo>
                  <a:pt x="3068900" y="397526"/>
                </a:lnTo>
                <a:lnTo>
                  <a:pt x="3030223" y="368426"/>
                </a:lnTo>
                <a:lnTo>
                  <a:pt x="2989059" y="339078"/>
                </a:lnTo>
                <a:lnTo>
                  <a:pt x="2947212" y="310888"/>
                </a:lnTo>
                <a:lnTo>
                  <a:pt x="2904707" y="283863"/>
                </a:lnTo>
                <a:lnTo>
                  <a:pt x="2861569" y="258012"/>
                </a:lnTo>
                <a:lnTo>
                  <a:pt x="2817823" y="233344"/>
                </a:lnTo>
                <a:lnTo>
                  <a:pt x="2773495" y="209865"/>
                </a:lnTo>
                <a:lnTo>
                  <a:pt x="2728608" y="187585"/>
                </a:lnTo>
                <a:lnTo>
                  <a:pt x="2683189" y="166511"/>
                </a:lnTo>
                <a:lnTo>
                  <a:pt x="2637261" y="146651"/>
                </a:lnTo>
                <a:lnTo>
                  <a:pt x="2590851" y="128014"/>
                </a:lnTo>
                <a:lnTo>
                  <a:pt x="2543982" y="110608"/>
                </a:lnTo>
                <a:lnTo>
                  <a:pt x="2496680" y="94440"/>
                </a:lnTo>
                <a:lnTo>
                  <a:pt x="2448971" y="79519"/>
                </a:lnTo>
                <a:lnTo>
                  <a:pt x="2400878" y="65853"/>
                </a:lnTo>
                <a:lnTo>
                  <a:pt x="2352426" y="53450"/>
                </a:lnTo>
                <a:lnTo>
                  <a:pt x="2303642" y="42319"/>
                </a:lnTo>
                <a:lnTo>
                  <a:pt x="2254550" y="32466"/>
                </a:lnTo>
                <a:lnTo>
                  <a:pt x="2205174" y="23901"/>
                </a:lnTo>
                <a:lnTo>
                  <a:pt x="2155540" y="16632"/>
                </a:lnTo>
                <a:lnTo>
                  <a:pt x="2105672" y="10666"/>
                </a:lnTo>
                <a:lnTo>
                  <a:pt x="2055596" y="6011"/>
                </a:lnTo>
                <a:lnTo>
                  <a:pt x="2005337" y="2677"/>
                </a:lnTo>
                <a:lnTo>
                  <a:pt x="1954919" y="670"/>
                </a:lnTo>
                <a:lnTo>
                  <a:pt x="1904368" y="0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6729" y="1712976"/>
            <a:ext cx="1536065" cy="1904364"/>
          </a:xfrm>
          <a:custGeom>
            <a:avLst/>
            <a:gdLst/>
            <a:ahLst/>
            <a:cxnLst/>
            <a:rect l="l" t="t" r="r" b="b"/>
            <a:pathLst>
              <a:path w="1536064" h="1904364">
                <a:moveTo>
                  <a:pt x="1535772" y="0"/>
                </a:moveTo>
                <a:lnTo>
                  <a:pt x="1485304" y="667"/>
                </a:lnTo>
                <a:lnTo>
                  <a:pt x="1435026" y="2661"/>
                </a:lnTo>
                <a:lnTo>
                  <a:pt x="1384961" y="5970"/>
                </a:lnTo>
                <a:lnTo>
                  <a:pt x="1335132" y="10583"/>
                </a:lnTo>
                <a:lnTo>
                  <a:pt x="1285561" y="16489"/>
                </a:lnTo>
                <a:lnTo>
                  <a:pt x="1236271" y="23676"/>
                </a:lnTo>
                <a:lnTo>
                  <a:pt x="1187285" y="32133"/>
                </a:lnTo>
                <a:lnTo>
                  <a:pt x="1138624" y="41848"/>
                </a:lnTo>
                <a:lnTo>
                  <a:pt x="1090313" y="52810"/>
                </a:lnTo>
                <a:lnTo>
                  <a:pt x="1042372" y="65007"/>
                </a:lnTo>
                <a:lnTo>
                  <a:pt x="994824" y="78428"/>
                </a:lnTo>
                <a:lnTo>
                  <a:pt x="947693" y="93062"/>
                </a:lnTo>
                <a:lnTo>
                  <a:pt x="901001" y="108897"/>
                </a:lnTo>
                <a:lnTo>
                  <a:pt x="854770" y="125922"/>
                </a:lnTo>
                <a:lnTo>
                  <a:pt x="809022" y="144126"/>
                </a:lnTo>
                <a:lnTo>
                  <a:pt x="763781" y="163496"/>
                </a:lnTo>
                <a:lnTo>
                  <a:pt x="719069" y="184022"/>
                </a:lnTo>
                <a:lnTo>
                  <a:pt x="674908" y="205692"/>
                </a:lnTo>
                <a:lnTo>
                  <a:pt x="631321" y="228495"/>
                </a:lnTo>
                <a:lnTo>
                  <a:pt x="588330" y="252419"/>
                </a:lnTo>
                <a:lnTo>
                  <a:pt x="545959" y="277452"/>
                </a:lnTo>
                <a:lnTo>
                  <a:pt x="504229" y="303585"/>
                </a:lnTo>
                <a:lnTo>
                  <a:pt x="463163" y="330804"/>
                </a:lnTo>
                <a:lnTo>
                  <a:pt x="422784" y="359099"/>
                </a:lnTo>
                <a:lnTo>
                  <a:pt x="383114" y="388458"/>
                </a:lnTo>
                <a:lnTo>
                  <a:pt x="344176" y="418870"/>
                </a:lnTo>
                <a:lnTo>
                  <a:pt x="305992" y="450324"/>
                </a:lnTo>
                <a:lnTo>
                  <a:pt x="268585" y="482807"/>
                </a:lnTo>
                <a:lnTo>
                  <a:pt x="231977" y="516309"/>
                </a:lnTo>
                <a:lnTo>
                  <a:pt x="196191" y="550818"/>
                </a:lnTo>
                <a:lnTo>
                  <a:pt x="161250" y="586323"/>
                </a:lnTo>
                <a:lnTo>
                  <a:pt x="127176" y="622812"/>
                </a:lnTo>
                <a:lnTo>
                  <a:pt x="93991" y="660274"/>
                </a:lnTo>
                <a:lnTo>
                  <a:pt x="61718" y="698697"/>
                </a:lnTo>
                <a:lnTo>
                  <a:pt x="30380" y="738070"/>
                </a:lnTo>
                <a:lnTo>
                  <a:pt x="0" y="778383"/>
                </a:lnTo>
                <a:lnTo>
                  <a:pt x="1535772" y="1904238"/>
                </a:lnTo>
                <a:lnTo>
                  <a:pt x="15357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48001" y="1194053"/>
            <a:ext cx="159258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95" dirty="0">
                <a:latin typeface="Trebuchet MS"/>
                <a:cs typeface="Trebuchet MS"/>
              </a:rPr>
              <a:t>Ha </a:t>
            </a:r>
            <a:r>
              <a:rPr sz="2150" b="1" spc="-114" dirty="0">
                <a:latin typeface="Trebuchet MS"/>
                <a:cs typeface="Trebuchet MS"/>
              </a:rPr>
              <a:t>un</a:t>
            </a:r>
            <a:r>
              <a:rPr sz="2150" b="1" spc="-320" dirty="0">
                <a:latin typeface="Trebuchet MS"/>
                <a:cs typeface="Trebuchet MS"/>
              </a:rPr>
              <a:t> </a:t>
            </a:r>
            <a:r>
              <a:rPr sz="2150" b="1" spc="-85" dirty="0">
                <a:latin typeface="Trebuchet MS"/>
                <a:cs typeface="Trebuchet MS"/>
              </a:rPr>
              <a:t>lavoro?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7220" y="488442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7220" y="5236464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0" y="128016"/>
                </a:moveTo>
                <a:lnTo>
                  <a:pt x="126491" y="128016"/>
                </a:lnTo>
                <a:lnTo>
                  <a:pt x="126491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98670" y="4694301"/>
            <a:ext cx="32512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SI  </a:t>
            </a:r>
            <a:r>
              <a:rPr sz="1800" spc="-17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49</a:t>
            </a:fld>
            <a:endParaRPr spc="-60" dirty="0"/>
          </a:p>
        </p:txBody>
      </p:sp>
      <p:sp>
        <p:nvSpPr>
          <p:cNvPr id="13" name="object 13"/>
          <p:cNvSpPr txBox="1"/>
          <p:nvPr/>
        </p:nvSpPr>
        <p:spPr>
          <a:xfrm>
            <a:off x="1830451" y="236867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33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3158" y="4025595"/>
            <a:ext cx="487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Arial"/>
                <a:cs typeface="Arial"/>
              </a:rPr>
              <a:t>188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A65839-AA1A-460C-AA69-1045EB2FE43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9639"/>
            <a:ext cx="9144000" cy="3688715"/>
          </a:xfrm>
          <a:custGeom>
            <a:avLst/>
            <a:gdLst/>
            <a:ahLst/>
            <a:cxnLst/>
            <a:rect l="l" t="t" r="r" b="b"/>
            <a:pathLst>
              <a:path w="9144000" h="3688715">
                <a:moveTo>
                  <a:pt x="0" y="3688207"/>
                </a:moveTo>
                <a:lnTo>
                  <a:pt x="9144000" y="3688207"/>
                </a:lnTo>
                <a:lnTo>
                  <a:pt x="9144000" y="0"/>
                </a:lnTo>
                <a:lnTo>
                  <a:pt x="0" y="0"/>
                </a:lnTo>
                <a:lnTo>
                  <a:pt x="0" y="3688207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6017882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6449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Rolex: cinque </a:t>
            </a:r>
            <a:r>
              <a:rPr sz="3200" dirty="0"/>
              <a:t>lettere</a:t>
            </a:r>
            <a:r>
              <a:rPr sz="3200" spc="-35" dirty="0"/>
              <a:t> </a:t>
            </a:r>
            <a:r>
              <a:rPr sz="3200" spc="-5" dirty="0"/>
              <a:t>geniali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402437" y="1087882"/>
            <a:ext cx="854519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800" spc="-145" dirty="0">
                <a:latin typeface="Arial"/>
                <a:cs typeface="Arial"/>
              </a:rPr>
              <a:t>Hans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-90" dirty="0">
                <a:latin typeface="Arial"/>
                <a:cs typeface="Arial"/>
              </a:rPr>
              <a:t>voleva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75" dirty="0">
                <a:latin typeface="Arial"/>
                <a:cs typeface="Arial"/>
              </a:rPr>
              <a:t>suoi </a:t>
            </a:r>
            <a:r>
              <a:rPr sz="1800" spc="-90" dirty="0">
                <a:latin typeface="Arial"/>
                <a:cs typeface="Arial"/>
              </a:rPr>
              <a:t>segnatempo </a:t>
            </a:r>
            <a:r>
              <a:rPr sz="1800" spc="-75" dirty="0">
                <a:latin typeface="Arial"/>
                <a:cs typeface="Arial"/>
              </a:rPr>
              <a:t>portassero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b="1" spc="-90" dirty="0">
                <a:solidFill>
                  <a:srgbClr val="008000"/>
                </a:solidFill>
                <a:latin typeface="Trebuchet MS"/>
                <a:cs typeface="Trebuchet MS"/>
              </a:rPr>
              <a:t>nome </a:t>
            </a:r>
            <a:r>
              <a:rPr sz="1800" b="1" spc="-95" dirty="0">
                <a:solidFill>
                  <a:srgbClr val="008000"/>
                </a:solidFill>
                <a:latin typeface="Trebuchet MS"/>
                <a:cs typeface="Trebuchet MS"/>
              </a:rPr>
              <a:t>corto</a:t>
            </a:r>
            <a:r>
              <a:rPr sz="1800" spc="-95" dirty="0">
                <a:latin typeface="Arial"/>
                <a:cs typeface="Arial"/>
              </a:rPr>
              <a:t>, </a:t>
            </a:r>
            <a:r>
              <a:rPr sz="1800" b="1" spc="-114" dirty="0">
                <a:solidFill>
                  <a:srgbClr val="008000"/>
                </a:solidFill>
                <a:latin typeface="Trebuchet MS"/>
                <a:cs typeface="Trebuchet MS"/>
              </a:rPr>
              <a:t>facile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0" dirty="0">
                <a:latin typeface="Arial"/>
                <a:cs typeface="Arial"/>
              </a:rPr>
              <a:t>ricordare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65" dirty="0">
                <a:latin typeface="Arial"/>
                <a:cs typeface="Arial"/>
              </a:rPr>
              <a:t>pronunciare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15" dirty="0">
                <a:latin typeface="Arial"/>
                <a:cs typeface="Arial"/>
              </a:rPr>
              <a:t>tutte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lingue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potesse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40" dirty="0">
                <a:latin typeface="Arial"/>
                <a:cs typeface="Arial"/>
              </a:rPr>
              <a:t>inserito </a:t>
            </a:r>
            <a:r>
              <a:rPr sz="1800" spc="-70" dirty="0">
                <a:latin typeface="Arial"/>
                <a:cs typeface="Arial"/>
              </a:rPr>
              <a:t>armoniosamente </a:t>
            </a:r>
            <a:r>
              <a:rPr sz="1800" spc="-80" dirty="0">
                <a:latin typeface="Arial"/>
                <a:cs typeface="Arial"/>
              </a:rPr>
              <a:t>sui  </a:t>
            </a:r>
            <a:r>
              <a:rPr sz="1800" spc="-50" dirty="0">
                <a:latin typeface="Arial"/>
                <a:cs typeface="Arial"/>
              </a:rPr>
              <a:t>quadranti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sui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movimenti.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00330">
              <a:lnSpc>
                <a:spcPct val="100000"/>
              </a:lnSpc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45" dirty="0">
                <a:latin typeface="Arial"/>
                <a:cs typeface="Arial"/>
              </a:rPr>
              <a:t>proposito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90" dirty="0">
                <a:latin typeface="Arial"/>
                <a:cs typeface="Arial"/>
              </a:rPr>
              <a:t>scelta </a:t>
            </a:r>
            <a:r>
              <a:rPr sz="1800" spc="-55" dirty="0">
                <a:latin typeface="Arial"/>
                <a:cs typeface="Arial"/>
              </a:rPr>
              <a:t>del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nome,</a:t>
            </a:r>
            <a:endParaRPr sz="1800" dirty="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Arial"/>
                <a:cs typeface="Arial"/>
              </a:rPr>
              <a:t>raccontava: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0330" marR="446532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“</a:t>
            </a:r>
            <a:r>
              <a:rPr sz="1800" i="1" spc="15" dirty="0">
                <a:latin typeface="Trebuchet MS"/>
                <a:cs typeface="Trebuchet MS"/>
              </a:rPr>
              <a:t>Ho </a:t>
            </a:r>
            <a:r>
              <a:rPr sz="1800" i="1" spc="-90" dirty="0">
                <a:latin typeface="Trebuchet MS"/>
                <a:cs typeface="Trebuchet MS"/>
              </a:rPr>
              <a:t>provato </a:t>
            </a:r>
            <a:r>
              <a:rPr sz="1800" i="1" spc="-25" dirty="0">
                <a:latin typeface="Trebuchet MS"/>
                <a:cs typeface="Trebuchet MS"/>
              </a:rPr>
              <a:t>a </a:t>
            </a:r>
            <a:r>
              <a:rPr sz="1800" i="1" spc="-90" dirty="0">
                <a:latin typeface="Trebuchet MS"/>
                <a:cs typeface="Trebuchet MS"/>
              </a:rPr>
              <a:t>combinare </a:t>
            </a:r>
            <a:r>
              <a:rPr sz="1800" i="1" spc="-140" dirty="0">
                <a:latin typeface="Trebuchet MS"/>
                <a:cs typeface="Trebuchet MS"/>
              </a:rPr>
              <a:t>tutte le lettere  </a:t>
            </a:r>
            <a:r>
              <a:rPr sz="1800" i="1" spc="-55" dirty="0">
                <a:latin typeface="Arial"/>
                <a:cs typeface="Arial"/>
              </a:rPr>
              <a:t>dell’alfabeto, </a:t>
            </a:r>
            <a:r>
              <a:rPr sz="1800" i="1" spc="-35" dirty="0">
                <a:latin typeface="Arial"/>
                <a:cs typeface="Arial"/>
              </a:rPr>
              <a:t>in </a:t>
            </a:r>
            <a:r>
              <a:rPr sz="1800" i="1" spc="-60" dirty="0">
                <a:latin typeface="Arial"/>
                <a:cs typeface="Arial"/>
              </a:rPr>
              <a:t>ogni </a:t>
            </a:r>
            <a:r>
              <a:rPr sz="1800" i="1" spc="-85" dirty="0">
                <a:latin typeface="Arial"/>
                <a:cs typeface="Arial"/>
              </a:rPr>
              <a:t>modo possibile. </a:t>
            </a:r>
            <a:r>
              <a:rPr sz="1800" i="1" spc="-135" dirty="0">
                <a:latin typeface="Arial"/>
                <a:cs typeface="Arial"/>
              </a:rPr>
              <a:t>Avevo  </a:t>
            </a:r>
            <a:r>
              <a:rPr sz="1800" i="1" spc="-80" dirty="0">
                <a:latin typeface="Trebuchet MS"/>
                <a:cs typeface="Trebuchet MS"/>
              </a:rPr>
              <a:t>così </a:t>
            </a:r>
            <a:r>
              <a:rPr sz="1800" i="1" spc="-25" dirty="0">
                <a:latin typeface="Trebuchet MS"/>
                <a:cs typeface="Trebuchet MS"/>
              </a:rPr>
              <a:t>a </a:t>
            </a:r>
            <a:r>
              <a:rPr sz="1800" i="1" spc="-95" dirty="0">
                <a:latin typeface="Trebuchet MS"/>
                <a:cs typeface="Trebuchet MS"/>
              </a:rPr>
              <a:t>disposizione qualche centinaio </a:t>
            </a:r>
            <a:r>
              <a:rPr sz="1800" i="1" spc="-114" dirty="0">
                <a:latin typeface="Trebuchet MS"/>
                <a:cs typeface="Trebuchet MS"/>
              </a:rPr>
              <a:t>di  </a:t>
            </a:r>
            <a:r>
              <a:rPr sz="1800" i="1" spc="-110" dirty="0">
                <a:latin typeface="Trebuchet MS"/>
                <a:cs typeface="Trebuchet MS"/>
              </a:rPr>
              <a:t>nomi, </a:t>
            </a:r>
            <a:r>
              <a:rPr sz="1800" i="1" spc="-50" dirty="0">
                <a:latin typeface="Trebuchet MS"/>
                <a:cs typeface="Trebuchet MS"/>
              </a:rPr>
              <a:t>ma </a:t>
            </a:r>
            <a:r>
              <a:rPr sz="1800" i="1" spc="-65" dirty="0">
                <a:latin typeface="Trebuchet MS"/>
                <a:cs typeface="Trebuchet MS"/>
              </a:rPr>
              <a:t>nessuno </a:t>
            </a:r>
            <a:r>
              <a:rPr sz="1800" i="1" spc="-110" dirty="0">
                <a:latin typeface="Trebuchet MS"/>
                <a:cs typeface="Trebuchet MS"/>
              </a:rPr>
              <a:t>mi </a:t>
            </a:r>
            <a:r>
              <a:rPr sz="1800" i="1" spc="-100" dirty="0">
                <a:latin typeface="Trebuchet MS"/>
                <a:cs typeface="Trebuchet MS"/>
              </a:rPr>
              <a:t>piaceva. </a:t>
            </a:r>
            <a:r>
              <a:rPr sz="1800" i="1" spc="-95" dirty="0">
                <a:latin typeface="Trebuchet MS"/>
                <a:cs typeface="Trebuchet MS"/>
              </a:rPr>
              <a:t>Fino </a:t>
            </a:r>
            <a:r>
              <a:rPr sz="1800" i="1" spc="-20" dirty="0">
                <a:latin typeface="Trebuchet MS"/>
                <a:cs typeface="Trebuchet MS"/>
              </a:rPr>
              <a:t>a  </a:t>
            </a:r>
            <a:r>
              <a:rPr sz="1800" i="1" spc="-65" dirty="0">
                <a:latin typeface="Trebuchet MS"/>
                <a:cs typeface="Trebuchet MS"/>
              </a:rPr>
              <a:t>quando </a:t>
            </a:r>
            <a:r>
              <a:rPr sz="1800" i="1" spc="-55" dirty="0">
                <a:latin typeface="Trebuchet MS"/>
                <a:cs typeface="Trebuchet MS"/>
              </a:rPr>
              <a:t>una </a:t>
            </a:r>
            <a:r>
              <a:rPr sz="1800" i="1" spc="-110" dirty="0">
                <a:latin typeface="Trebuchet MS"/>
                <a:cs typeface="Trebuchet MS"/>
              </a:rPr>
              <a:t>mattina, mentre </a:t>
            </a:r>
            <a:r>
              <a:rPr sz="1800" i="1" spc="-60" dirty="0">
                <a:latin typeface="Trebuchet MS"/>
                <a:cs typeface="Trebuchet MS"/>
              </a:rPr>
              <a:t>viaggiavo </a:t>
            </a:r>
            <a:r>
              <a:rPr sz="1800" i="1" spc="-95" dirty="0">
                <a:latin typeface="Trebuchet MS"/>
                <a:cs typeface="Trebuchet MS"/>
              </a:rPr>
              <a:t>sul  </a:t>
            </a:r>
            <a:r>
              <a:rPr sz="1800" i="1" spc="-75" dirty="0">
                <a:latin typeface="Trebuchet MS"/>
                <a:cs typeface="Trebuchet MS"/>
              </a:rPr>
              <a:t>piano </a:t>
            </a:r>
            <a:r>
              <a:rPr sz="1800" i="1" spc="-100" dirty="0">
                <a:latin typeface="Trebuchet MS"/>
                <a:cs typeface="Trebuchet MS"/>
              </a:rPr>
              <a:t>superiore </a:t>
            </a:r>
            <a:r>
              <a:rPr sz="1800" i="1" spc="-114" dirty="0">
                <a:latin typeface="Trebuchet MS"/>
                <a:cs typeface="Trebuchet MS"/>
              </a:rPr>
              <a:t>di </a:t>
            </a:r>
            <a:r>
              <a:rPr sz="1800" i="1" spc="-70" dirty="0">
                <a:latin typeface="Trebuchet MS"/>
                <a:cs typeface="Trebuchet MS"/>
              </a:rPr>
              <a:t>un </a:t>
            </a:r>
            <a:r>
              <a:rPr sz="1800" i="1" spc="-75" dirty="0">
                <a:latin typeface="Trebuchet MS"/>
                <a:cs typeface="Trebuchet MS"/>
              </a:rPr>
              <a:t>omnibus </a:t>
            </a:r>
            <a:r>
              <a:rPr sz="1800" i="1" spc="-100" dirty="0">
                <a:latin typeface="Trebuchet MS"/>
                <a:cs typeface="Trebuchet MS"/>
              </a:rPr>
              <a:t>trainato </a:t>
            </a:r>
            <a:r>
              <a:rPr sz="1800" i="1" spc="-55" dirty="0">
                <a:latin typeface="Trebuchet MS"/>
                <a:cs typeface="Trebuchet MS"/>
              </a:rPr>
              <a:t>da  </a:t>
            </a:r>
            <a:r>
              <a:rPr sz="1800" i="1" spc="-120" dirty="0">
                <a:latin typeface="Trebuchet MS"/>
                <a:cs typeface="Trebuchet MS"/>
              </a:rPr>
              <a:t>cavalli, </a:t>
            </a:r>
            <a:r>
              <a:rPr sz="1800" i="1" spc="-70" dirty="0">
                <a:latin typeface="Trebuchet MS"/>
                <a:cs typeface="Trebuchet MS"/>
              </a:rPr>
              <a:t>lungo </a:t>
            </a:r>
            <a:r>
              <a:rPr sz="1800" i="1" spc="-95" dirty="0">
                <a:latin typeface="Trebuchet MS"/>
                <a:cs typeface="Trebuchet MS"/>
              </a:rPr>
              <a:t>la </a:t>
            </a:r>
            <a:r>
              <a:rPr sz="1800" i="1" spc="-80" dirty="0">
                <a:latin typeface="Trebuchet MS"/>
                <a:cs typeface="Trebuchet MS"/>
              </a:rPr>
              <a:t>via </a:t>
            </a:r>
            <a:r>
              <a:rPr sz="1800" i="1" spc="-95" dirty="0">
                <a:latin typeface="Trebuchet MS"/>
                <a:cs typeface="Trebuchet MS"/>
              </a:rPr>
              <a:t>Cheapside </a:t>
            </a:r>
            <a:r>
              <a:rPr sz="1800" i="1" spc="-110" dirty="0">
                <a:latin typeface="Trebuchet MS"/>
                <a:cs typeface="Trebuchet MS"/>
              </a:rPr>
              <a:t>nella </a:t>
            </a:r>
            <a:r>
              <a:rPr sz="1800" i="1" spc="-135" dirty="0">
                <a:latin typeface="Trebuchet MS"/>
                <a:cs typeface="Trebuchet MS"/>
              </a:rPr>
              <a:t>City </a:t>
            </a:r>
            <a:r>
              <a:rPr sz="1800" i="1" spc="-114" dirty="0">
                <a:latin typeface="Trebuchet MS"/>
                <a:cs typeface="Trebuchet MS"/>
              </a:rPr>
              <a:t>di  </a:t>
            </a:r>
            <a:r>
              <a:rPr sz="1800" i="1" spc="-105" dirty="0">
                <a:latin typeface="Trebuchet MS"/>
                <a:cs typeface="Trebuchet MS"/>
              </a:rPr>
              <a:t>Londra, </a:t>
            </a:r>
            <a:r>
              <a:rPr sz="1800" i="1" spc="-65" dirty="0">
                <a:latin typeface="Trebuchet MS"/>
                <a:cs typeface="Trebuchet MS"/>
              </a:rPr>
              <a:t>uno </a:t>
            </a:r>
            <a:r>
              <a:rPr sz="1800" i="1" spc="-125" dirty="0">
                <a:latin typeface="Trebuchet MS"/>
                <a:cs typeface="Trebuchet MS"/>
              </a:rPr>
              <a:t>spiritello </a:t>
            </a:r>
            <a:r>
              <a:rPr sz="1800" i="1" spc="-110" dirty="0">
                <a:latin typeface="Trebuchet MS"/>
                <a:cs typeface="Trebuchet MS"/>
              </a:rPr>
              <a:t>mi </a:t>
            </a:r>
            <a:r>
              <a:rPr sz="1800" i="1" spc="-55" dirty="0">
                <a:latin typeface="Trebuchet MS"/>
                <a:cs typeface="Trebuchet MS"/>
              </a:rPr>
              <a:t>ha </a:t>
            </a:r>
            <a:r>
              <a:rPr sz="1800" i="1" spc="-85" dirty="0">
                <a:latin typeface="Trebuchet MS"/>
                <a:cs typeface="Trebuchet MS"/>
              </a:rPr>
              <a:t>sussurrato  </a:t>
            </a:r>
            <a:r>
              <a:rPr sz="1800" i="1" spc="-70" dirty="0">
                <a:latin typeface="Arial"/>
                <a:cs typeface="Arial"/>
              </a:rPr>
              <a:t>all’orecchio: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40" dirty="0">
                <a:latin typeface="Arial"/>
                <a:cs typeface="Arial"/>
              </a:rPr>
              <a:t>Rolex</a:t>
            </a:r>
            <a:r>
              <a:rPr sz="1800" spc="-140" dirty="0">
                <a:latin typeface="Arial"/>
                <a:cs typeface="Arial"/>
              </a:rPr>
              <a:t>”.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DA7621-C7A7-4C03-AB41-612F1E5A9E8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08" y="148844"/>
            <a:ext cx="3025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 </a:t>
            </a:r>
            <a:r>
              <a:rPr sz="3200" spc="-5" dirty="0"/>
              <a:t>chi</a:t>
            </a:r>
            <a:r>
              <a:rPr sz="3200" spc="-70" dirty="0"/>
              <a:t> </a:t>
            </a:r>
            <a:r>
              <a:rPr sz="3200" dirty="0"/>
              <a:t>vive?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15736" y="998677"/>
            <a:ext cx="3071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Con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seguente </a:t>
            </a:r>
            <a:r>
              <a:rPr sz="1800" spc="-70" dirty="0">
                <a:latin typeface="Arial"/>
                <a:cs typeface="Arial"/>
              </a:rPr>
              <a:t>grafico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vuole  </a:t>
            </a:r>
            <a:r>
              <a:rPr sz="1800" spc="-70" dirty="0">
                <a:latin typeface="Arial"/>
                <a:cs typeface="Arial"/>
              </a:rPr>
              <a:t>rappresentare la </a:t>
            </a:r>
            <a:r>
              <a:rPr sz="1800" spc="-85" dirty="0">
                <a:latin typeface="Arial"/>
                <a:cs typeface="Arial"/>
              </a:rPr>
              <a:t>composizione 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60" dirty="0">
                <a:latin typeface="Arial"/>
                <a:cs typeface="Arial"/>
              </a:rPr>
              <a:t>nuclei </a:t>
            </a:r>
            <a:r>
              <a:rPr sz="1800" spc="-30" dirty="0">
                <a:latin typeface="Arial"/>
                <a:cs typeface="Arial"/>
              </a:rPr>
              <a:t>familiari </a:t>
            </a:r>
            <a:r>
              <a:rPr sz="1800" spc="-25" dirty="0">
                <a:latin typeface="Arial"/>
                <a:cs typeface="Arial"/>
              </a:rPr>
              <a:t>all’interno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 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riferimento.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5736" y="2370531"/>
            <a:ext cx="2546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Risulta </a:t>
            </a:r>
            <a:r>
              <a:rPr sz="1800" spc="-55" dirty="0">
                <a:latin typeface="Arial"/>
                <a:cs typeface="Arial"/>
              </a:rPr>
              <a:t>principalmente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che: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5736" y="2919476"/>
            <a:ext cx="30899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Trebuchet MS"/>
                <a:cs typeface="Trebuchet MS"/>
              </a:rPr>
              <a:t>79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80" dirty="0">
                <a:latin typeface="Arial"/>
                <a:cs typeface="Arial"/>
              </a:rPr>
              <a:t>221, </a:t>
            </a:r>
            <a:r>
              <a:rPr sz="1800" spc="-75" dirty="0">
                <a:latin typeface="Arial"/>
                <a:cs typeface="Arial"/>
              </a:rPr>
              <a:t>vive </a:t>
            </a:r>
            <a:r>
              <a:rPr sz="1800" spc="-90" dirty="0">
                <a:latin typeface="Arial"/>
                <a:cs typeface="Arial"/>
              </a:rPr>
              <a:t>con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35" dirty="0">
                <a:latin typeface="Arial"/>
                <a:cs typeface="Arial"/>
              </a:rPr>
              <a:t>partner;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45" dirty="0">
                <a:latin typeface="Trebuchet MS"/>
                <a:cs typeface="Trebuchet MS"/>
              </a:rPr>
              <a:t>60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</a:t>
            </a:r>
            <a:r>
              <a:rPr sz="1800" spc="-60" dirty="0">
                <a:latin typeface="Arial"/>
                <a:cs typeface="Arial"/>
              </a:rPr>
              <a:t>vivono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55" dirty="0">
                <a:latin typeface="Arial"/>
                <a:cs typeface="Arial"/>
              </a:rPr>
              <a:t>soli;  </a:t>
            </a:r>
            <a:r>
              <a:rPr sz="1800" b="1" spc="-145" dirty="0">
                <a:latin typeface="Trebuchet MS"/>
                <a:cs typeface="Trebuchet MS"/>
              </a:rPr>
              <a:t>57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</a:t>
            </a:r>
            <a:r>
              <a:rPr sz="1800" spc="-60" dirty="0">
                <a:latin typeface="Arial"/>
                <a:cs typeface="Arial"/>
              </a:rPr>
              <a:t>vivono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25" dirty="0">
                <a:latin typeface="Arial"/>
                <a:cs typeface="Arial"/>
              </a:rPr>
              <a:t>propri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genitori;</a:t>
            </a:r>
            <a:endParaRPr sz="1800">
              <a:latin typeface="Arial"/>
              <a:cs typeface="Arial"/>
            </a:endParaRPr>
          </a:p>
          <a:p>
            <a:pPr marL="12700" marR="221615">
              <a:lnSpc>
                <a:spcPct val="100000"/>
              </a:lnSpc>
            </a:pPr>
            <a:r>
              <a:rPr sz="1800" b="1" spc="-145" dirty="0">
                <a:latin typeface="Trebuchet MS"/>
                <a:cs typeface="Trebuchet MS"/>
              </a:rPr>
              <a:t>25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 </a:t>
            </a:r>
            <a:r>
              <a:rPr sz="1800" spc="-60" dirty="0">
                <a:latin typeface="Arial"/>
                <a:cs typeface="Arial"/>
              </a:rPr>
              <a:t>vivono </a:t>
            </a:r>
            <a:r>
              <a:rPr sz="1800" spc="-90" dirty="0">
                <a:latin typeface="Arial"/>
                <a:cs typeface="Arial"/>
              </a:rPr>
              <a:t>con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40" dirty="0">
                <a:latin typeface="Arial"/>
                <a:cs typeface="Arial"/>
              </a:rPr>
              <a:t>coinquilini.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5736" y="5114671"/>
            <a:ext cx="3103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dunque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5" dirty="0">
                <a:latin typeface="Arial"/>
                <a:cs typeface="Arial"/>
              </a:rPr>
              <a:t>prevalenza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vivono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30" dirty="0">
                <a:latin typeface="Arial"/>
                <a:cs typeface="Arial"/>
              </a:rPr>
              <a:t>proprio </a:t>
            </a:r>
            <a:r>
              <a:rPr sz="1800" spc="-55" dirty="0">
                <a:latin typeface="Arial"/>
                <a:cs typeface="Arial"/>
              </a:rPr>
              <a:t>partner, nelle </a:t>
            </a:r>
            <a:r>
              <a:rPr sz="1800" spc="-90" dirty="0">
                <a:latin typeface="Arial"/>
                <a:cs typeface="Arial"/>
              </a:rPr>
              <a:t>aree </a:t>
            </a:r>
            <a:r>
              <a:rPr sz="1800" spc="-100" dirty="0">
                <a:latin typeface="Arial"/>
                <a:cs typeface="Arial"/>
              </a:rPr>
              <a:t>da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noi  </a:t>
            </a:r>
            <a:r>
              <a:rPr sz="1800" spc="-90" dirty="0">
                <a:latin typeface="Arial"/>
                <a:cs typeface="Arial"/>
              </a:rPr>
              <a:t>analizzate.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5960" y="2241804"/>
            <a:ext cx="1075055" cy="1647189"/>
          </a:xfrm>
          <a:custGeom>
            <a:avLst/>
            <a:gdLst/>
            <a:ahLst/>
            <a:cxnLst/>
            <a:rect l="l" t="t" r="r" b="b"/>
            <a:pathLst>
              <a:path w="1075055" h="1647189">
                <a:moveTo>
                  <a:pt x="0" y="0"/>
                </a:moveTo>
                <a:lnTo>
                  <a:pt x="0" y="1646682"/>
                </a:lnTo>
                <a:lnTo>
                  <a:pt x="1074546" y="398525"/>
                </a:lnTo>
                <a:lnTo>
                  <a:pt x="1036753" y="366984"/>
                </a:lnTo>
                <a:lnTo>
                  <a:pt x="998133" y="336660"/>
                </a:lnTo>
                <a:lnTo>
                  <a:pt x="958715" y="307564"/>
                </a:lnTo>
                <a:lnTo>
                  <a:pt x="918530" y="279708"/>
                </a:lnTo>
                <a:lnTo>
                  <a:pt x="877608" y="253103"/>
                </a:lnTo>
                <a:lnTo>
                  <a:pt x="835979" y="227760"/>
                </a:lnTo>
                <a:lnTo>
                  <a:pt x="793673" y="203690"/>
                </a:lnTo>
                <a:lnTo>
                  <a:pt x="750720" y="180904"/>
                </a:lnTo>
                <a:lnTo>
                  <a:pt x="707150" y="159413"/>
                </a:lnTo>
                <a:lnTo>
                  <a:pt x="662993" y="139228"/>
                </a:lnTo>
                <a:lnTo>
                  <a:pt x="618280" y="120361"/>
                </a:lnTo>
                <a:lnTo>
                  <a:pt x="573039" y="102822"/>
                </a:lnTo>
                <a:lnTo>
                  <a:pt x="527302" y="86622"/>
                </a:lnTo>
                <a:lnTo>
                  <a:pt x="481098" y="71773"/>
                </a:lnTo>
                <a:lnTo>
                  <a:pt x="434458" y="58286"/>
                </a:lnTo>
                <a:lnTo>
                  <a:pt x="387411" y="46171"/>
                </a:lnTo>
                <a:lnTo>
                  <a:pt x="339987" y="35440"/>
                </a:lnTo>
                <a:lnTo>
                  <a:pt x="292217" y="26104"/>
                </a:lnTo>
                <a:lnTo>
                  <a:pt x="244130" y="18174"/>
                </a:lnTo>
                <a:lnTo>
                  <a:pt x="195756" y="11661"/>
                </a:lnTo>
                <a:lnTo>
                  <a:pt x="147127" y="6575"/>
                </a:lnTo>
                <a:lnTo>
                  <a:pt x="98271" y="2930"/>
                </a:lnTo>
                <a:lnTo>
                  <a:pt x="49218" y="734"/>
                </a:lnTo>
                <a:lnTo>
                  <a:pt x="0" y="0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5960" y="2640329"/>
            <a:ext cx="1647825" cy="2867025"/>
          </a:xfrm>
          <a:custGeom>
            <a:avLst/>
            <a:gdLst/>
            <a:ahLst/>
            <a:cxnLst/>
            <a:rect l="l" t="t" r="r" b="b"/>
            <a:pathLst>
              <a:path w="1647825" h="2867025">
                <a:moveTo>
                  <a:pt x="1074546" y="0"/>
                </a:moveTo>
                <a:lnTo>
                  <a:pt x="0" y="1248156"/>
                </a:lnTo>
                <a:lnTo>
                  <a:pt x="302640" y="2866771"/>
                </a:lnTo>
                <a:lnTo>
                  <a:pt x="350257" y="2857165"/>
                </a:lnTo>
                <a:lnTo>
                  <a:pt x="397275" y="2846255"/>
                </a:lnTo>
                <a:lnTo>
                  <a:pt x="443679" y="2834065"/>
                </a:lnTo>
                <a:lnTo>
                  <a:pt x="489454" y="2820616"/>
                </a:lnTo>
                <a:lnTo>
                  <a:pt x="534583" y="2805932"/>
                </a:lnTo>
                <a:lnTo>
                  <a:pt x="579052" y="2790034"/>
                </a:lnTo>
                <a:lnTo>
                  <a:pt x="622846" y="2772945"/>
                </a:lnTo>
                <a:lnTo>
                  <a:pt x="665948" y="2754688"/>
                </a:lnTo>
                <a:lnTo>
                  <a:pt x="708343" y="2735285"/>
                </a:lnTo>
                <a:lnTo>
                  <a:pt x="750017" y="2714758"/>
                </a:lnTo>
                <a:lnTo>
                  <a:pt x="790953" y="2693131"/>
                </a:lnTo>
                <a:lnTo>
                  <a:pt x="831136" y="2670426"/>
                </a:lnTo>
                <a:lnTo>
                  <a:pt x="870550" y="2646665"/>
                </a:lnTo>
                <a:lnTo>
                  <a:pt x="909181" y="2621871"/>
                </a:lnTo>
                <a:lnTo>
                  <a:pt x="947012" y="2596066"/>
                </a:lnTo>
                <a:lnTo>
                  <a:pt x="984028" y="2569273"/>
                </a:lnTo>
                <a:lnTo>
                  <a:pt x="1020215" y="2541514"/>
                </a:lnTo>
                <a:lnTo>
                  <a:pt x="1055556" y="2512812"/>
                </a:lnTo>
                <a:lnTo>
                  <a:pt x="1090035" y="2483190"/>
                </a:lnTo>
                <a:lnTo>
                  <a:pt x="1123639" y="2452669"/>
                </a:lnTo>
                <a:lnTo>
                  <a:pt x="1156350" y="2421273"/>
                </a:lnTo>
                <a:lnTo>
                  <a:pt x="1188154" y="2389024"/>
                </a:lnTo>
                <a:lnTo>
                  <a:pt x="1219035" y="2355944"/>
                </a:lnTo>
                <a:lnTo>
                  <a:pt x="1248978" y="2322056"/>
                </a:lnTo>
                <a:lnTo>
                  <a:pt x="1277967" y="2287383"/>
                </a:lnTo>
                <a:lnTo>
                  <a:pt x="1305987" y="2251946"/>
                </a:lnTo>
                <a:lnTo>
                  <a:pt x="1333023" y="2215770"/>
                </a:lnTo>
                <a:lnTo>
                  <a:pt x="1359058" y="2178875"/>
                </a:lnTo>
                <a:lnTo>
                  <a:pt x="1384078" y="2141285"/>
                </a:lnTo>
                <a:lnTo>
                  <a:pt x="1408068" y="2103022"/>
                </a:lnTo>
                <a:lnTo>
                  <a:pt x="1431011" y="2064108"/>
                </a:lnTo>
                <a:lnTo>
                  <a:pt x="1452892" y="2024567"/>
                </a:lnTo>
                <a:lnTo>
                  <a:pt x="1473696" y="1984421"/>
                </a:lnTo>
                <a:lnTo>
                  <a:pt x="1493407" y="1943691"/>
                </a:lnTo>
                <a:lnTo>
                  <a:pt x="1512010" y="1902401"/>
                </a:lnTo>
                <a:lnTo>
                  <a:pt x="1529490" y="1860574"/>
                </a:lnTo>
                <a:lnTo>
                  <a:pt x="1545831" y="1818231"/>
                </a:lnTo>
                <a:lnTo>
                  <a:pt x="1561018" y="1775396"/>
                </a:lnTo>
                <a:lnTo>
                  <a:pt x="1575034" y="1732090"/>
                </a:lnTo>
                <a:lnTo>
                  <a:pt x="1587866" y="1688336"/>
                </a:lnTo>
                <a:lnTo>
                  <a:pt x="1599496" y="1644158"/>
                </a:lnTo>
                <a:lnTo>
                  <a:pt x="1609911" y="1599576"/>
                </a:lnTo>
                <a:lnTo>
                  <a:pt x="1619094" y="1554615"/>
                </a:lnTo>
                <a:lnTo>
                  <a:pt x="1627030" y="1509296"/>
                </a:lnTo>
                <a:lnTo>
                  <a:pt x="1633704" y="1463642"/>
                </a:lnTo>
                <a:lnTo>
                  <a:pt x="1639099" y="1417675"/>
                </a:lnTo>
                <a:lnTo>
                  <a:pt x="1643202" y="1371418"/>
                </a:lnTo>
                <a:lnTo>
                  <a:pt x="1645995" y="1324893"/>
                </a:lnTo>
                <a:lnTo>
                  <a:pt x="1647465" y="1278124"/>
                </a:lnTo>
                <a:lnTo>
                  <a:pt x="1647595" y="1231132"/>
                </a:lnTo>
                <a:lnTo>
                  <a:pt x="1646369" y="1183940"/>
                </a:lnTo>
                <a:lnTo>
                  <a:pt x="1643774" y="1136571"/>
                </a:lnTo>
                <a:lnTo>
                  <a:pt x="1639792" y="1089046"/>
                </a:lnTo>
                <a:lnTo>
                  <a:pt x="1634409" y="1041389"/>
                </a:lnTo>
                <a:lnTo>
                  <a:pt x="1627609" y="993623"/>
                </a:lnTo>
                <a:lnTo>
                  <a:pt x="1619377" y="945769"/>
                </a:lnTo>
                <a:lnTo>
                  <a:pt x="1609244" y="895799"/>
                </a:lnTo>
                <a:lnTo>
                  <a:pt x="1597599" y="846287"/>
                </a:lnTo>
                <a:lnTo>
                  <a:pt x="1584457" y="797264"/>
                </a:lnTo>
                <a:lnTo>
                  <a:pt x="1569837" y="748761"/>
                </a:lnTo>
                <a:lnTo>
                  <a:pt x="1553758" y="700808"/>
                </a:lnTo>
                <a:lnTo>
                  <a:pt x="1536237" y="653438"/>
                </a:lnTo>
                <a:lnTo>
                  <a:pt x="1517293" y="606680"/>
                </a:lnTo>
                <a:lnTo>
                  <a:pt x="1496942" y="560567"/>
                </a:lnTo>
                <a:lnTo>
                  <a:pt x="1475205" y="515129"/>
                </a:lnTo>
                <a:lnTo>
                  <a:pt x="1452097" y="470397"/>
                </a:lnTo>
                <a:lnTo>
                  <a:pt x="1427638" y="426402"/>
                </a:lnTo>
                <a:lnTo>
                  <a:pt x="1401846" y="383175"/>
                </a:lnTo>
                <a:lnTo>
                  <a:pt x="1374738" y="340748"/>
                </a:lnTo>
                <a:lnTo>
                  <a:pt x="1346333" y="299152"/>
                </a:lnTo>
                <a:lnTo>
                  <a:pt x="1316648" y="258416"/>
                </a:lnTo>
                <a:lnTo>
                  <a:pt x="1285702" y="218574"/>
                </a:lnTo>
                <a:lnTo>
                  <a:pt x="1253512" y="179654"/>
                </a:lnTo>
                <a:lnTo>
                  <a:pt x="1220098" y="141690"/>
                </a:lnTo>
                <a:lnTo>
                  <a:pt x="1185476" y="104711"/>
                </a:lnTo>
                <a:lnTo>
                  <a:pt x="1149664" y="68749"/>
                </a:lnTo>
                <a:lnTo>
                  <a:pt x="1112682" y="33835"/>
                </a:lnTo>
                <a:lnTo>
                  <a:pt x="1074546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527" y="3888485"/>
            <a:ext cx="1935480" cy="1647189"/>
          </a:xfrm>
          <a:custGeom>
            <a:avLst/>
            <a:gdLst/>
            <a:ahLst/>
            <a:cxnLst/>
            <a:rect l="l" t="t" r="r" b="b"/>
            <a:pathLst>
              <a:path w="1935480" h="1647189">
                <a:moveTo>
                  <a:pt x="1632432" y="0"/>
                </a:moveTo>
                <a:lnTo>
                  <a:pt x="0" y="221741"/>
                </a:lnTo>
                <a:lnTo>
                  <a:pt x="7238" y="269759"/>
                </a:lnTo>
                <a:lnTo>
                  <a:pt x="15809" y="317243"/>
                </a:lnTo>
                <a:lnTo>
                  <a:pt x="25690" y="364177"/>
                </a:lnTo>
                <a:lnTo>
                  <a:pt x="36860" y="410546"/>
                </a:lnTo>
                <a:lnTo>
                  <a:pt x="49297" y="456332"/>
                </a:lnTo>
                <a:lnTo>
                  <a:pt x="62979" y="501519"/>
                </a:lnTo>
                <a:lnTo>
                  <a:pt x="77885" y="546090"/>
                </a:lnTo>
                <a:lnTo>
                  <a:pt x="93992" y="590029"/>
                </a:lnTo>
                <a:lnTo>
                  <a:pt x="111279" y="633319"/>
                </a:lnTo>
                <a:lnTo>
                  <a:pt x="129724" y="675944"/>
                </a:lnTo>
                <a:lnTo>
                  <a:pt x="149306" y="717887"/>
                </a:lnTo>
                <a:lnTo>
                  <a:pt x="170003" y="759132"/>
                </a:lnTo>
                <a:lnTo>
                  <a:pt x="191792" y="799662"/>
                </a:lnTo>
                <a:lnTo>
                  <a:pt x="214653" y="839461"/>
                </a:lnTo>
                <a:lnTo>
                  <a:pt x="238564" y="878512"/>
                </a:lnTo>
                <a:lnTo>
                  <a:pt x="263502" y="916798"/>
                </a:lnTo>
                <a:lnTo>
                  <a:pt x="289446" y="954304"/>
                </a:lnTo>
                <a:lnTo>
                  <a:pt x="316375" y="991012"/>
                </a:lnTo>
                <a:lnTo>
                  <a:pt x="344266" y="1026906"/>
                </a:lnTo>
                <a:lnTo>
                  <a:pt x="373099" y="1061969"/>
                </a:lnTo>
                <a:lnTo>
                  <a:pt x="402850" y="1096186"/>
                </a:lnTo>
                <a:lnTo>
                  <a:pt x="433499" y="1129538"/>
                </a:lnTo>
                <a:lnTo>
                  <a:pt x="465023" y="1162011"/>
                </a:lnTo>
                <a:lnTo>
                  <a:pt x="497401" y="1193587"/>
                </a:lnTo>
                <a:lnTo>
                  <a:pt x="530612" y="1224250"/>
                </a:lnTo>
                <a:lnTo>
                  <a:pt x="564632" y="1253984"/>
                </a:lnTo>
                <a:lnTo>
                  <a:pt x="599442" y="1282771"/>
                </a:lnTo>
                <a:lnTo>
                  <a:pt x="635019" y="1310595"/>
                </a:lnTo>
                <a:lnTo>
                  <a:pt x="671340" y="1337440"/>
                </a:lnTo>
                <a:lnTo>
                  <a:pt x="708386" y="1363289"/>
                </a:lnTo>
                <a:lnTo>
                  <a:pt x="746133" y="1388126"/>
                </a:lnTo>
                <a:lnTo>
                  <a:pt x="784560" y="1411934"/>
                </a:lnTo>
                <a:lnTo>
                  <a:pt x="823645" y="1434697"/>
                </a:lnTo>
                <a:lnTo>
                  <a:pt x="863367" y="1456398"/>
                </a:lnTo>
                <a:lnTo>
                  <a:pt x="903704" y="1477020"/>
                </a:lnTo>
                <a:lnTo>
                  <a:pt x="944634" y="1496547"/>
                </a:lnTo>
                <a:lnTo>
                  <a:pt x="986135" y="1514963"/>
                </a:lnTo>
                <a:lnTo>
                  <a:pt x="1028185" y="1532251"/>
                </a:lnTo>
                <a:lnTo>
                  <a:pt x="1070764" y="1548394"/>
                </a:lnTo>
                <a:lnTo>
                  <a:pt x="1113849" y="1563376"/>
                </a:lnTo>
                <a:lnTo>
                  <a:pt x="1157418" y="1577181"/>
                </a:lnTo>
                <a:lnTo>
                  <a:pt x="1201450" y="1589791"/>
                </a:lnTo>
                <a:lnTo>
                  <a:pt x="1245922" y="1601191"/>
                </a:lnTo>
                <a:lnTo>
                  <a:pt x="1290814" y="1611363"/>
                </a:lnTo>
                <a:lnTo>
                  <a:pt x="1336104" y="1620292"/>
                </a:lnTo>
                <a:lnTo>
                  <a:pt x="1381769" y="1627961"/>
                </a:lnTo>
                <a:lnTo>
                  <a:pt x="1427788" y="1634352"/>
                </a:lnTo>
                <a:lnTo>
                  <a:pt x="1474139" y="1639451"/>
                </a:lnTo>
                <a:lnTo>
                  <a:pt x="1520801" y="1643239"/>
                </a:lnTo>
                <a:lnTo>
                  <a:pt x="1567751" y="1645702"/>
                </a:lnTo>
                <a:lnTo>
                  <a:pt x="1614969" y="1646821"/>
                </a:lnTo>
                <a:lnTo>
                  <a:pt x="1662432" y="1646581"/>
                </a:lnTo>
                <a:lnTo>
                  <a:pt x="1710118" y="1644965"/>
                </a:lnTo>
                <a:lnTo>
                  <a:pt x="1758006" y="1641956"/>
                </a:lnTo>
                <a:lnTo>
                  <a:pt x="1806074" y="1637539"/>
                </a:lnTo>
                <a:lnTo>
                  <a:pt x="1854301" y="1631695"/>
                </a:lnTo>
                <a:lnTo>
                  <a:pt x="1894782" y="1625679"/>
                </a:lnTo>
                <a:lnTo>
                  <a:pt x="1935073" y="1618614"/>
                </a:lnTo>
                <a:lnTo>
                  <a:pt x="16324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515" y="2241804"/>
            <a:ext cx="1647825" cy="1868805"/>
          </a:xfrm>
          <a:custGeom>
            <a:avLst/>
            <a:gdLst/>
            <a:ahLst/>
            <a:cxnLst/>
            <a:rect l="l" t="t" r="r" b="b"/>
            <a:pathLst>
              <a:path w="1647825" h="1868804">
                <a:moveTo>
                  <a:pt x="1647444" y="0"/>
                </a:moveTo>
                <a:lnTo>
                  <a:pt x="1598869" y="702"/>
                </a:lnTo>
                <a:lnTo>
                  <a:pt x="1550644" y="2795"/>
                </a:lnTo>
                <a:lnTo>
                  <a:pt x="1502787" y="6260"/>
                </a:lnTo>
                <a:lnTo>
                  <a:pt x="1455318" y="11078"/>
                </a:lnTo>
                <a:lnTo>
                  <a:pt x="1408255" y="17229"/>
                </a:lnTo>
                <a:lnTo>
                  <a:pt x="1361618" y="24694"/>
                </a:lnTo>
                <a:lnTo>
                  <a:pt x="1315427" y="33454"/>
                </a:lnTo>
                <a:lnTo>
                  <a:pt x="1269701" y="43489"/>
                </a:lnTo>
                <a:lnTo>
                  <a:pt x="1224459" y="54780"/>
                </a:lnTo>
                <a:lnTo>
                  <a:pt x="1179720" y="67308"/>
                </a:lnTo>
                <a:lnTo>
                  <a:pt x="1135504" y="81054"/>
                </a:lnTo>
                <a:lnTo>
                  <a:pt x="1091830" y="95998"/>
                </a:lnTo>
                <a:lnTo>
                  <a:pt x="1048718" y="112120"/>
                </a:lnTo>
                <a:lnTo>
                  <a:pt x="1006186" y="129403"/>
                </a:lnTo>
                <a:lnTo>
                  <a:pt x="964254" y="147825"/>
                </a:lnTo>
                <a:lnTo>
                  <a:pt x="922941" y="167368"/>
                </a:lnTo>
                <a:lnTo>
                  <a:pt x="882267" y="188014"/>
                </a:lnTo>
                <a:lnTo>
                  <a:pt x="842251" y="209741"/>
                </a:lnTo>
                <a:lnTo>
                  <a:pt x="802913" y="232531"/>
                </a:lnTo>
                <a:lnTo>
                  <a:pt x="764270" y="256366"/>
                </a:lnTo>
                <a:lnTo>
                  <a:pt x="726344" y="281224"/>
                </a:lnTo>
                <a:lnTo>
                  <a:pt x="689153" y="307088"/>
                </a:lnTo>
                <a:lnTo>
                  <a:pt x="652716" y="333938"/>
                </a:lnTo>
                <a:lnTo>
                  <a:pt x="617053" y="361754"/>
                </a:lnTo>
                <a:lnTo>
                  <a:pt x="582184" y="390517"/>
                </a:lnTo>
                <a:lnTo>
                  <a:pt x="548126" y="420209"/>
                </a:lnTo>
                <a:lnTo>
                  <a:pt x="514901" y="450809"/>
                </a:lnTo>
                <a:lnTo>
                  <a:pt x="482526" y="482298"/>
                </a:lnTo>
                <a:lnTo>
                  <a:pt x="451022" y="514657"/>
                </a:lnTo>
                <a:lnTo>
                  <a:pt x="420408" y="547867"/>
                </a:lnTo>
                <a:lnTo>
                  <a:pt x="390703" y="581908"/>
                </a:lnTo>
                <a:lnTo>
                  <a:pt x="361926" y="616762"/>
                </a:lnTo>
                <a:lnTo>
                  <a:pt x="334097" y="652408"/>
                </a:lnTo>
                <a:lnTo>
                  <a:pt x="307234" y="688828"/>
                </a:lnTo>
                <a:lnTo>
                  <a:pt x="281358" y="726002"/>
                </a:lnTo>
                <a:lnTo>
                  <a:pt x="256488" y="763910"/>
                </a:lnTo>
                <a:lnTo>
                  <a:pt x="232642" y="802535"/>
                </a:lnTo>
                <a:lnTo>
                  <a:pt x="209841" y="841855"/>
                </a:lnTo>
                <a:lnTo>
                  <a:pt x="188103" y="881853"/>
                </a:lnTo>
                <a:lnTo>
                  <a:pt x="167448" y="922508"/>
                </a:lnTo>
                <a:lnTo>
                  <a:pt x="147896" y="963802"/>
                </a:lnTo>
                <a:lnTo>
                  <a:pt x="129464" y="1005714"/>
                </a:lnTo>
                <a:lnTo>
                  <a:pt x="112174" y="1048227"/>
                </a:lnTo>
                <a:lnTo>
                  <a:pt x="96044" y="1091320"/>
                </a:lnTo>
                <a:lnTo>
                  <a:pt x="81093" y="1134974"/>
                </a:lnTo>
                <a:lnTo>
                  <a:pt x="67341" y="1179169"/>
                </a:lnTo>
                <a:lnTo>
                  <a:pt x="54807" y="1223888"/>
                </a:lnTo>
                <a:lnTo>
                  <a:pt x="43510" y="1269109"/>
                </a:lnTo>
                <a:lnTo>
                  <a:pt x="33470" y="1314815"/>
                </a:lnTo>
                <a:lnTo>
                  <a:pt x="24706" y="1360985"/>
                </a:lnTo>
                <a:lnTo>
                  <a:pt x="17237" y="1407600"/>
                </a:lnTo>
                <a:lnTo>
                  <a:pt x="11083" y="1454642"/>
                </a:lnTo>
                <a:lnTo>
                  <a:pt x="6263" y="1502090"/>
                </a:lnTo>
                <a:lnTo>
                  <a:pt x="2796" y="1549925"/>
                </a:lnTo>
                <a:lnTo>
                  <a:pt x="702" y="1598129"/>
                </a:lnTo>
                <a:lnTo>
                  <a:pt x="0" y="1646682"/>
                </a:lnTo>
                <a:lnTo>
                  <a:pt x="939" y="1702296"/>
                </a:lnTo>
                <a:lnTo>
                  <a:pt x="3757" y="1757838"/>
                </a:lnTo>
                <a:lnTo>
                  <a:pt x="8449" y="1813238"/>
                </a:lnTo>
                <a:lnTo>
                  <a:pt x="15011" y="1868424"/>
                </a:lnTo>
                <a:lnTo>
                  <a:pt x="1647444" y="1646682"/>
                </a:lnTo>
                <a:lnTo>
                  <a:pt x="164744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5705" y="1260094"/>
            <a:ext cx="167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Trebuchet MS"/>
                <a:cs typeface="Trebuchet MS"/>
              </a:rPr>
              <a:t>Con </a:t>
            </a:r>
            <a:r>
              <a:rPr sz="2400" b="1" spc="-170" dirty="0">
                <a:latin typeface="Trebuchet MS"/>
                <a:cs typeface="Trebuchet MS"/>
              </a:rPr>
              <a:t>chi</a:t>
            </a:r>
            <a:r>
              <a:rPr sz="2400" b="1" spc="-315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vive?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6284" y="4716779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2"/>
                </a:moveTo>
                <a:lnTo>
                  <a:pt x="128015" y="126492"/>
                </a:lnTo>
                <a:lnTo>
                  <a:pt x="128015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46D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6284" y="5068823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2"/>
                </a:moveTo>
                <a:lnTo>
                  <a:pt x="128015" y="126492"/>
                </a:lnTo>
                <a:lnTo>
                  <a:pt x="128015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6284" y="5420867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6284" y="5772911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67988" y="4526026"/>
            <a:ext cx="1162050" cy="143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sz="1800" spc="-360" dirty="0">
                <a:latin typeface="Arial"/>
                <a:cs typeface="Arial"/>
              </a:rPr>
              <a:t>C</a:t>
            </a:r>
            <a:r>
              <a:rPr sz="1800" spc="-180" dirty="0">
                <a:latin typeface="Arial"/>
                <a:cs typeface="Arial"/>
              </a:rPr>
              <a:t>ONQ</a:t>
            </a:r>
            <a:r>
              <a:rPr sz="1800" spc="-175" dirty="0">
                <a:latin typeface="Arial"/>
                <a:cs typeface="Arial"/>
              </a:rPr>
              <a:t>U</a:t>
            </a:r>
            <a:r>
              <a:rPr sz="1800" spc="-120" dirty="0">
                <a:latin typeface="Arial"/>
                <a:cs typeface="Arial"/>
              </a:rPr>
              <a:t>ILIN</a:t>
            </a:r>
            <a:r>
              <a:rPr sz="1800" spc="-50" dirty="0">
                <a:latin typeface="Arial"/>
                <a:cs typeface="Arial"/>
              </a:rPr>
              <a:t>I  </a:t>
            </a:r>
            <a:r>
              <a:rPr sz="1800" spc="-280" dirty="0">
                <a:latin typeface="Arial"/>
                <a:cs typeface="Arial"/>
              </a:rPr>
              <a:t>PARTNER  </a:t>
            </a:r>
            <a:r>
              <a:rPr sz="1800" spc="-204" dirty="0">
                <a:latin typeface="Arial"/>
                <a:cs typeface="Arial"/>
              </a:rPr>
              <a:t>GENITORI  </a:t>
            </a:r>
            <a:r>
              <a:rPr sz="1800" spc="-195" dirty="0">
                <a:latin typeface="Arial"/>
                <a:cs typeface="Arial"/>
              </a:rPr>
              <a:t>DA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75" dirty="0">
                <a:latin typeface="Arial"/>
                <a:cs typeface="Arial"/>
              </a:rPr>
              <a:t>SOLO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50</a:t>
            </a:fld>
            <a:endParaRPr spc="-60" dirty="0"/>
          </a:p>
        </p:txBody>
      </p:sp>
      <p:sp>
        <p:nvSpPr>
          <p:cNvPr id="17" name="object 17"/>
          <p:cNvSpPr txBox="1"/>
          <p:nvPr/>
        </p:nvSpPr>
        <p:spPr>
          <a:xfrm>
            <a:off x="2219705" y="2506726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8808" y="4379467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57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8905" y="293903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9948" y="373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"/>
                <a:cs typeface="Arial"/>
              </a:rPr>
              <a:t>79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54ECF6-0A2E-4B22-9A08-16DF7E47CC2C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" y="148844"/>
            <a:ext cx="6532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Che tipo di </a:t>
            </a:r>
            <a:r>
              <a:rPr sz="3200" spc="-5" dirty="0"/>
              <a:t>orologio</a:t>
            </a:r>
            <a:r>
              <a:rPr sz="3200" spc="-15" dirty="0"/>
              <a:t> </a:t>
            </a:r>
            <a:r>
              <a:rPr sz="3200" spc="-5" dirty="0"/>
              <a:t>utilizza?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307963" y="1358900"/>
            <a:ext cx="202882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Sulla </a:t>
            </a:r>
            <a:r>
              <a:rPr sz="1800" spc="-125" dirty="0">
                <a:latin typeface="Arial"/>
                <a:cs typeface="Arial"/>
              </a:rPr>
              <a:t>base </a:t>
            </a:r>
            <a:r>
              <a:rPr sz="1800" spc="-50" dirty="0">
                <a:latin typeface="Arial"/>
                <a:cs typeface="Arial"/>
              </a:rPr>
              <a:t>dei </a:t>
            </a:r>
            <a:r>
              <a:rPr sz="1800" spc="-25" dirty="0">
                <a:latin typeface="Arial"/>
                <a:cs typeface="Arial"/>
              </a:rPr>
              <a:t>dati  </a:t>
            </a:r>
            <a:r>
              <a:rPr sz="1800" spc="-35" dirty="0">
                <a:latin typeface="Arial"/>
                <a:cs typeface="Arial"/>
              </a:rPr>
              <a:t>rilevati,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80" dirty="0">
                <a:latin typeface="Arial"/>
                <a:cs typeface="Arial"/>
              </a:rPr>
              <a:t>buona  </a:t>
            </a:r>
            <a:r>
              <a:rPr sz="1800" spc="-65" dirty="0">
                <a:latin typeface="Arial"/>
                <a:cs typeface="Arial"/>
              </a:rPr>
              <a:t>percentuale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30" dirty="0">
                <a:latin typeface="Arial"/>
                <a:cs typeface="Arial"/>
              </a:rPr>
              <a:t>intervistati  </a:t>
            </a:r>
            <a:r>
              <a:rPr sz="1800" spc="-114" dirty="0">
                <a:latin typeface="Arial"/>
                <a:cs typeface="Arial"/>
              </a:rPr>
              <a:t>conosce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concetto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254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Infatti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b="1" spc="-70" dirty="0">
                <a:latin typeface="Trebuchet MS"/>
                <a:cs typeface="Trebuchet MS"/>
              </a:rPr>
              <a:t>34%</a:t>
            </a:r>
            <a:r>
              <a:rPr sz="1800" b="1" spc="-39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Arial"/>
                <a:cs typeface="Arial"/>
              </a:rPr>
              <a:t>conosce 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90" dirty="0">
                <a:latin typeface="Arial"/>
                <a:cs typeface="Arial"/>
              </a:rPr>
              <a:t>Smartwatches, 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40" dirty="0">
                <a:latin typeface="Arial"/>
                <a:cs typeface="Arial"/>
              </a:rPr>
              <a:t>tipologia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orologio  </a:t>
            </a:r>
            <a:r>
              <a:rPr sz="1800" spc="-65" dirty="0">
                <a:latin typeface="Arial"/>
                <a:cs typeface="Arial"/>
              </a:rPr>
              <a:t>maggiormente  </a:t>
            </a:r>
            <a:r>
              <a:rPr sz="1800" spc="-60" dirty="0">
                <a:latin typeface="Arial"/>
                <a:cs typeface="Arial"/>
              </a:rPr>
              <a:t>utilizzata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quella  </a:t>
            </a:r>
            <a:r>
              <a:rPr sz="1800" spc="-90" dirty="0">
                <a:latin typeface="Arial"/>
                <a:cs typeface="Arial"/>
              </a:rPr>
              <a:t>analogica.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844801"/>
            <a:ext cx="5520563" cy="331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51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688CD-A84B-462A-B8D4-DD47AAE27BB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46685"/>
            <a:ext cx="38893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Brand</a:t>
            </a:r>
            <a:r>
              <a:rPr sz="3100" spc="-60" dirty="0"/>
              <a:t> </a:t>
            </a:r>
            <a:r>
              <a:rPr sz="3100" spc="-10" dirty="0"/>
              <a:t>Awareness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275526" y="980694"/>
            <a:ext cx="4080510" cy="2448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3645027"/>
            <a:ext cx="3993007" cy="2250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5819" y="1142746"/>
            <a:ext cx="312610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Sulla </a:t>
            </a:r>
            <a:r>
              <a:rPr sz="1800" spc="-125" dirty="0">
                <a:latin typeface="Arial"/>
                <a:cs typeface="Arial"/>
              </a:rPr>
              <a:t>base </a:t>
            </a:r>
            <a:r>
              <a:rPr sz="1800" spc="-50" dirty="0">
                <a:latin typeface="Arial"/>
                <a:cs typeface="Arial"/>
              </a:rPr>
              <a:t>dei </a:t>
            </a:r>
            <a:r>
              <a:rPr sz="1800" spc="-25" dirty="0">
                <a:latin typeface="Arial"/>
                <a:cs typeface="Arial"/>
              </a:rPr>
              <a:t>dati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rappresentati, 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marchio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45" dirty="0">
                <a:latin typeface="Arial"/>
                <a:cs typeface="Arial"/>
              </a:rPr>
              <a:t>risulta  particolarmente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conosciuto.</a:t>
            </a:r>
            <a:endParaRPr sz="1800">
              <a:latin typeface="Arial"/>
              <a:cs typeface="Arial"/>
            </a:endParaRPr>
          </a:p>
          <a:p>
            <a:pPr marL="84455" marR="2159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Infatti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b="1" spc="-110" dirty="0">
                <a:latin typeface="Trebuchet MS"/>
                <a:cs typeface="Trebuchet MS"/>
              </a:rPr>
              <a:t>92,3%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65" dirty="0">
                <a:latin typeface="Arial"/>
                <a:cs typeface="Arial"/>
              </a:rPr>
              <a:t>soggetti 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100" dirty="0">
                <a:latin typeface="Arial"/>
                <a:cs typeface="Arial"/>
              </a:rPr>
              <a:t>conoscono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marchio 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221615">
              <a:lnSpc>
                <a:spcPct val="100000"/>
              </a:lnSpc>
              <a:spcBef>
                <a:spcPts val="1050"/>
              </a:spcBef>
            </a:pPr>
            <a:r>
              <a:rPr sz="1800" spc="-90" dirty="0">
                <a:latin typeface="Arial"/>
                <a:cs typeface="Arial"/>
              </a:rPr>
              <a:t>L’istogramma </a:t>
            </a:r>
            <a:r>
              <a:rPr sz="1800" spc="-60" dirty="0">
                <a:latin typeface="Arial"/>
                <a:cs typeface="Arial"/>
              </a:rPr>
              <a:t>rappresentato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ha 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5" dirty="0">
                <a:latin typeface="Arial"/>
                <a:cs typeface="Arial"/>
              </a:rPr>
              <a:t>compito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indicare  numericamente </a:t>
            </a:r>
            <a:r>
              <a:rPr sz="1800" spc="-40" dirty="0">
                <a:latin typeface="Arial"/>
                <a:cs typeface="Arial"/>
              </a:rPr>
              <a:t>quanti </a:t>
            </a:r>
            <a:r>
              <a:rPr sz="1800" spc="-70" dirty="0">
                <a:latin typeface="Arial"/>
                <a:cs typeface="Arial"/>
              </a:rPr>
              <a:t>marchi  </a:t>
            </a:r>
            <a:r>
              <a:rPr sz="1800" spc="-25" dirty="0">
                <a:latin typeface="Arial"/>
                <a:cs typeface="Arial"/>
              </a:rPr>
              <a:t>risultino </a:t>
            </a:r>
            <a:r>
              <a:rPr sz="1800" spc="-65" dirty="0">
                <a:latin typeface="Arial"/>
                <a:cs typeface="Arial"/>
              </a:rPr>
              <a:t>conosciuti </a:t>
            </a:r>
            <a:r>
              <a:rPr sz="1800" spc="-70" dirty="0">
                <a:latin typeface="Arial"/>
                <a:cs typeface="Arial"/>
              </a:rPr>
              <a:t>dagli  </a:t>
            </a:r>
            <a:r>
              <a:rPr sz="1800" spc="-30" dirty="0">
                <a:latin typeface="Arial"/>
                <a:cs typeface="Arial"/>
              </a:rPr>
              <a:t>intervistati.</a:t>
            </a:r>
            <a:endParaRPr sz="1800">
              <a:latin typeface="Arial"/>
              <a:cs typeface="Arial"/>
            </a:endParaRPr>
          </a:p>
          <a:p>
            <a:pPr marL="12700" marR="24765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130" dirty="0">
                <a:latin typeface="Arial"/>
                <a:cs typeface="Arial"/>
              </a:rPr>
              <a:t>base </a:t>
            </a:r>
            <a:r>
              <a:rPr sz="1800" spc="-65" dirty="0">
                <a:latin typeface="Arial"/>
                <a:cs typeface="Arial"/>
              </a:rPr>
              <a:t>alla </a:t>
            </a:r>
            <a:r>
              <a:rPr sz="1800" spc="-70" dirty="0">
                <a:latin typeface="Arial"/>
                <a:cs typeface="Arial"/>
              </a:rPr>
              <a:t>media </a:t>
            </a:r>
            <a:r>
              <a:rPr sz="1800" spc="-80" dirty="0">
                <a:latin typeface="Arial"/>
                <a:cs typeface="Arial"/>
              </a:rPr>
              <a:t>calcolata </a:t>
            </a:r>
            <a:r>
              <a:rPr sz="1800" spc="-45" dirty="0">
                <a:latin typeface="Arial"/>
                <a:cs typeface="Arial"/>
              </a:rPr>
              <a:t>gli  </a:t>
            </a:r>
            <a:r>
              <a:rPr sz="1800" spc="-30" dirty="0">
                <a:latin typeface="Arial"/>
                <a:cs typeface="Arial"/>
              </a:rPr>
              <a:t>intervistati </a:t>
            </a:r>
            <a:r>
              <a:rPr sz="1800" spc="-45" dirty="0">
                <a:latin typeface="Arial"/>
                <a:cs typeface="Arial"/>
              </a:rPr>
              <a:t>risultano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conoscere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media almeno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spc="-70" dirty="0">
                <a:latin typeface="Arial"/>
                <a:cs typeface="Arial"/>
              </a:rPr>
              <a:t>marchi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105" dirty="0">
                <a:latin typeface="Arial"/>
                <a:cs typeface="Arial"/>
              </a:rPr>
              <a:t>lusso</a:t>
            </a:r>
            <a:r>
              <a:rPr sz="1800" spc="-110" dirty="0">
                <a:latin typeface="Arial"/>
                <a:cs typeface="Arial"/>
              </a:rPr>
              <a:t> (</a:t>
            </a:r>
            <a:r>
              <a:rPr sz="1800" b="1" spc="-110" dirty="0">
                <a:latin typeface="Trebuchet MS"/>
                <a:cs typeface="Trebuchet MS"/>
              </a:rPr>
              <a:t>3,7</a:t>
            </a:r>
            <a:r>
              <a:rPr sz="1800" spc="-1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52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C9F95-80D4-4C2C-B01F-42BAA4761DA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3"/>
            <a:ext cx="73894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Che tipo di </a:t>
            </a:r>
            <a:r>
              <a:rPr sz="3100" spc="-10" dirty="0"/>
              <a:t>quadrante</a:t>
            </a:r>
            <a:r>
              <a:rPr sz="3100" spc="40" dirty="0"/>
              <a:t> </a:t>
            </a:r>
            <a:r>
              <a:rPr sz="3100" spc="-10" dirty="0"/>
              <a:t>preferisce?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083555" y="1070864"/>
            <a:ext cx="3757929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65" dirty="0">
                <a:latin typeface="Arial"/>
                <a:cs typeface="Arial"/>
              </a:rPr>
              <a:t>riguarda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55" dirty="0">
                <a:latin typeface="Arial"/>
                <a:cs typeface="Arial"/>
              </a:rPr>
              <a:t>caratteristiche  del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80" dirty="0">
                <a:latin typeface="Arial"/>
                <a:cs typeface="Arial"/>
              </a:rPr>
              <a:t>Smartwatch,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45" dirty="0">
                <a:latin typeface="Arial"/>
                <a:cs typeface="Arial"/>
              </a:rPr>
              <a:t>rispondenti </a:t>
            </a:r>
            <a:r>
              <a:rPr sz="1800" spc="-75" dirty="0">
                <a:latin typeface="Arial"/>
                <a:cs typeface="Arial"/>
              </a:rPr>
              <a:t>hanno </a:t>
            </a:r>
            <a:r>
              <a:rPr sz="1800" spc="-65" dirty="0">
                <a:latin typeface="Arial"/>
                <a:cs typeface="Arial"/>
              </a:rPr>
              <a:t>evidenziato </a:t>
            </a:r>
            <a:r>
              <a:rPr sz="1800" spc="-100" dirty="0">
                <a:latin typeface="Arial"/>
                <a:cs typeface="Arial"/>
              </a:rPr>
              <a:t>come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sia  </a:t>
            </a:r>
            <a:r>
              <a:rPr sz="1800" spc="-40" dirty="0">
                <a:latin typeface="Arial"/>
                <a:cs typeface="Arial"/>
              </a:rPr>
              <a:t>preferibile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60" dirty="0">
                <a:latin typeface="Arial"/>
                <a:cs typeface="Arial"/>
              </a:rPr>
              <a:t>quadrato, 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b="1" spc="-150" dirty="0">
                <a:latin typeface="Trebuchet MS"/>
                <a:cs typeface="Trebuchet MS"/>
              </a:rPr>
              <a:t>142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90" dirty="0">
                <a:latin typeface="Arial"/>
                <a:cs typeface="Arial"/>
              </a:rPr>
              <a:t>221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hanno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risposto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tal </a:t>
            </a:r>
            <a:r>
              <a:rPr sz="1800" spc="-120" dirty="0">
                <a:latin typeface="Arial"/>
                <a:cs typeface="Arial"/>
              </a:rPr>
              <a:t>senso, </a:t>
            </a:r>
            <a:r>
              <a:rPr sz="1800" spc="-80" dirty="0">
                <a:latin typeface="Arial"/>
                <a:cs typeface="Arial"/>
              </a:rPr>
              <a:t>cioè </a:t>
            </a:r>
            <a:r>
              <a:rPr sz="1800" spc="-55" dirty="0">
                <a:latin typeface="Arial"/>
                <a:cs typeface="Arial"/>
              </a:rPr>
              <a:t>all’incirca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25" dirty="0">
                <a:latin typeface="Trebuchet MS"/>
                <a:cs typeface="Trebuchet MS"/>
              </a:rPr>
              <a:t>64,2%.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38760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latin typeface="Arial"/>
                <a:cs typeface="Arial"/>
              </a:rPr>
              <a:t>Inoltre,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4" dirty="0">
                <a:latin typeface="Arial"/>
                <a:cs typeface="Arial"/>
              </a:rPr>
              <a:t>segnala </a:t>
            </a:r>
            <a:r>
              <a:rPr sz="1800" spc="-100" dirty="0">
                <a:latin typeface="Arial"/>
                <a:cs typeface="Arial"/>
              </a:rPr>
              <a:t>come anche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30" dirty="0">
                <a:latin typeface="Arial"/>
                <a:cs typeface="Arial"/>
              </a:rPr>
              <a:t>tondo </a:t>
            </a:r>
            <a:r>
              <a:rPr sz="1800" spc="-135" dirty="0">
                <a:latin typeface="Arial"/>
                <a:cs typeface="Arial"/>
              </a:rPr>
              <a:t>possa </a:t>
            </a:r>
            <a:r>
              <a:rPr sz="1800" spc="-90" dirty="0">
                <a:latin typeface="Arial"/>
                <a:cs typeface="Arial"/>
              </a:rPr>
              <a:t>suscitare </a:t>
            </a:r>
            <a:r>
              <a:rPr sz="1800" spc="-60" dirty="0">
                <a:latin typeface="Arial"/>
                <a:cs typeface="Arial"/>
              </a:rPr>
              <a:t>un  </a:t>
            </a:r>
            <a:r>
              <a:rPr sz="1800" spc="-40" dirty="0">
                <a:latin typeface="Arial"/>
                <a:cs typeface="Arial"/>
              </a:rPr>
              <a:t>certo </a:t>
            </a:r>
            <a:r>
              <a:rPr sz="1800" spc="-75" dirty="0">
                <a:latin typeface="Arial"/>
                <a:cs typeface="Arial"/>
              </a:rPr>
              <a:t>interesse,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61,5%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0" dirty="0">
                <a:latin typeface="Arial"/>
                <a:cs typeface="Arial"/>
              </a:rPr>
              <a:t>risposto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0" dirty="0">
                <a:latin typeface="Arial"/>
                <a:cs typeface="Arial"/>
              </a:rPr>
              <a:t>tale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senso.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75" dirty="0">
                <a:latin typeface="Arial"/>
                <a:cs typeface="Arial"/>
              </a:rPr>
              <a:t>dovrà </a:t>
            </a: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150" dirty="0">
                <a:latin typeface="Arial"/>
                <a:cs typeface="Arial"/>
              </a:rPr>
              <a:t>se </a:t>
            </a:r>
            <a:r>
              <a:rPr sz="1800" spc="-110" dirty="0">
                <a:latin typeface="Arial"/>
                <a:cs typeface="Arial"/>
              </a:rPr>
              <a:t>sia </a:t>
            </a:r>
            <a:r>
              <a:rPr sz="1800" spc="-40" dirty="0">
                <a:latin typeface="Arial"/>
                <a:cs typeface="Arial"/>
              </a:rPr>
              <a:t>più  </a:t>
            </a:r>
            <a:r>
              <a:rPr sz="1800" spc="-35" dirty="0">
                <a:latin typeface="Arial"/>
                <a:cs typeface="Arial"/>
              </a:rPr>
              <a:t>opportuno </a:t>
            </a:r>
            <a:r>
              <a:rPr sz="1800" spc="-45" dirty="0">
                <a:latin typeface="Arial"/>
                <a:cs typeface="Arial"/>
              </a:rPr>
              <a:t>produrre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70" dirty="0">
                <a:latin typeface="Arial"/>
                <a:cs typeface="Arial"/>
              </a:rPr>
              <a:t>dal 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30" dirty="0">
                <a:latin typeface="Arial"/>
                <a:cs typeface="Arial"/>
              </a:rPr>
              <a:t>tondo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0" dirty="0">
                <a:latin typeface="Arial"/>
                <a:cs typeface="Arial"/>
              </a:rPr>
              <a:t>quadrato, </a:t>
            </a:r>
            <a:r>
              <a:rPr sz="1800" spc="-110" dirty="0">
                <a:latin typeface="Arial"/>
                <a:cs typeface="Arial"/>
              </a:rPr>
              <a:t>essendo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  </a:t>
            </a:r>
            <a:r>
              <a:rPr sz="1800" spc="-40" dirty="0">
                <a:latin typeface="Arial"/>
                <a:cs typeface="Arial"/>
              </a:rPr>
              <a:t>rispettive </a:t>
            </a:r>
            <a:r>
              <a:rPr sz="1800" spc="-75" dirty="0">
                <a:latin typeface="Arial"/>
                <a:cs typeface="Arial"/>
              </a:rPr>
              <a:t>frequenze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40" dirty="0">
                <a:latin typeface="Arial"/>
                <a:cs typeface="Arial"/>
              </a:rPr>
              <a:t>simili </a:t>
            </a:r>
            <a:r>
              <a:rPr sz="1800" spc="-20" dirty="0">
                <a:latin typeface="Arial"/>
                <a:cs typeface="Arial"/>
              </a:rPr>
              <a:t>tra  </a:t>
            </a:r>
            <a:r>
              <a:rPr sz="1800" spc="-35" dirty="0">
                <a:latin typeface="Arial"/>
                <a:cs typeface="Arial"/>
              </a:rPr>
              <a:t>loro.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4" y="1844801"/>
            <a:ext cx="4519549" cy="3096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53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A3B2-AFB2-4461-A17B-4F0F199577E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46685"/>
            <a:ext cx="71018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Che tipo di </a:t>
            </a:r>
            <a:r>
              <a:rPr sz="3100" spc="-10" dirty="0"/>
              <a:t>cinturino</a:t>
            </a:r>
            <a:r>
              <a:rPr sz="3100" spc="15" dirty="0"/>
              <a:t> </a:t>
            </a:r>
            <a:r>
              <a:rPr sz="3100" spc="-10" dirty="0"/>
              <a:t>preferisce?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6307963" y="1142746"/>
            <a:ext cx="22123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30" dirty="0">
                <a:latin typeface="Arial"/>
                <a:cs typeface="Arial"/>
              </a:rPr>
              <a:t>intervistati  </a:t>
            </a:r>
            <a:r>
              <a:rPr sz="1800" spc="-75" dirty="0">
                <a:latin typeface="Arial"/>
                <a:cs typeface="Arial"/>
              </a:rPr>
              <a:t>hanno </a:t>
            </a:r>
            <a:r>
              <a:rPr sz="1800" spc="-114" dirty="0">
                <a:latin typeface="Arial"/>
                <a:cs typeface="Arial"/>
              </a:rPr>
              <a:t>espresso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80" dirty="0">
                <a:latin typeface="Arial"/>
                <a:cs typeface="Arial"/>
              </a:rPr>
              <a:t>preferenza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volere </a:t>
            </a:r>
            <a:r>
              <a:rPr sz="1800" spc="-60" dirty="0">
                <a:latin typeface="Arial"/>
                <a:cs typeface="Arial"/>
              </a:rPr>
              <a:t>un  </a:t>
            </a:r>
            <a:r>
              <a:rPr sz="1800" spc="-30" dirty="0">
                <a:latin typeface="Arial"/>
                <a:cs typeface="Arial"/>
              </a:rPr>
              <a:t>cinturino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pelle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30" dirty="0">
                <a:latin typeface="Arial"/>
                <a:cs typeface="Arial"/>
              </a:rPr>
              <a:t>loro </a:t>
            </a:r>
            <a:r>
              <a:rPr sz="1800" spc="-80" dirty="0">
                <a:latin typeface="Arial"/>
                <a:cs typeface="Arial"/>
              </a:rPr>
              <a:t>Smartwatch,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infatti  </a:t>
            </a:r>
            <a:r>
              <a:rPr sz="1800" b="1" spc="-150" dirty="0">
                <a:latin typeface="Trebuchet MS"/>
                <a:cs typeface="Trebuchet MS"/>
              </a:rPr>
              <a:t>114 </a:t>
            </a:r>
            <a:r>
              <a:rPr sz="1800" spc="-85" dirty="0">
                <a:latin typeface="Arial"/>
                <a:cs typeface="Arial"/>
              </a:rPr>
              <a:t>persone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80" dirty="0">
                <a:latin typeface="Arial"/>
                <a:cs typeface="Arial"/>
              </a:rPr>
              <a:t>221,  </a:t>
            </a:r>
            <a:r>
              <a:rPr sz="1800" spc="-75" dirty="0">
                <a:latin typeface="Arial"/>
                <a:cs typeface="Arial"/>
              </a:rPr>
              <a:t>hanno </a:t>
            </a:r>
            <a:r>
              <a:rPr sz="1800" spc="-114" dirty="0">
                <a:latin typeface="Arial"/>
                <a:cs typeface="Arial"/>
              </a:rPr>
              <a:t>espresso </a:t>
            </a:r>
            <a:r>
              <a:rPr sz="1800" spc="-40" dirty="0">
                <a:latin typeface="Arial"/>
                <a:cs typeface="Arial"/>
              </a:rPr>
              <a:t>tale  </a:t>
            </a:r>
            <a:r>
              <a:rPr sz="1800" spc="-80" dirty="0">
                <a:latin typeface="Arial"/>
                <a:cs typeface="Arial"/>
              </a:rPr>
              <a:t>preferenza, cioè </a:t>
            </a:r>
            <a:r>
              <a:rPr sz="1800" spc="-40" dirty="0">
                <a:latin typeface="Arial"/>
                <a:cs typeface="Arial"/>
              </a:rPr>
              <a:t>più  </a:t>
            </a:r>
            <a:r>
              <a:rPr sz="1800" spc="-60" dirty="0">
                <a:latin typeface="Arial"/>
                <a:cs typeface="Arial"/>
              </a:rPr>
              <a:t>della metà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(</a:t>
            </a:r>
            <a:r>
              <a:rPr sz="1800" b="1" spc="-95" dirty="0">
                <a:latin typeface="Trebuchet MS"/>
                <a:cs typeface="Trebuchet MS"/>
              </a:rPr>
              <a:t>51,5%</a:t>
            </a:r>
            <a:r>
              <a:rPr sz="1800" spc="-95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49225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Pertanto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70" dirty="0">
                <a:latin typeface="Arial"/>
                <a:cs typeface="Arial"/>
              </a:rPr>
              <a:t>dovrà,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14" dirty="0">
                <a:latin typeface="Arial"/>
                <a:cs typeface="Arial"/>
              </a:rPr>
              <a:t>sede </a:t>
            </a:r>
            <a:r>
              <a:rPr sz="1800" spc="-25" dirty="0">
                <a:latin typeface="Arial"/>
                <a:cs typeface="Arial"/>
              </a:rPr>
              <a:t>di  </a:t>
            </a:r>
            <a:r>
              <a:rPr sz="1800" spc="-65" dirty="0">
                <a:latin typeface="Arial"/>
                <a:cs typeface="Arial"/>
              </a:rPr>
              <a:t>progettazione </a:t>
            </a:r>
            <a:r>
              <a:rPr sz="1800" spc="-105" dirty="0">
                <a:latin typeface="Arial"/>
                <a:cs typeface="Arial"/>
              </a:rPr>
              <a:t>e  </a:t>
            </a:r>
            <a:r>
              <a:rPr sz="1800" spc="-65" dirty="0">
                <a:latin typeface="Arial"/>
                <a:cs typeface="Arial"/>
              </a:rPr>
              <a:t>produzione, </a:t>
            </a:r>
            <a:r>
              <a:rPr sz="1800" spc="-70" dirty="0">
                <a:latin typeface="Arial"/>
                <a:cs typeface="Arial"/>
              </a:rPr>
              <a:t>ideare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30" dirty="0">
                <a:latin typeface="Arial"/>
                <a:cs typeface="Arial"/>
              </a:rPr>
              <a:t>cinturino 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pelle.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84757"/>
            <a:ext cx="5472557" cy="3283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54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1836D-6933-41C3-8F0F-00D13589EBC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431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Quanto sarebbe disposto </a:t>
            </a:r>
            <a:r>
              <a:rPr sz="2800" spc="-5" dirty="0"/>
              <a:t>a </a:t>
            </a:r>
            <a:r>
              <a:rPr sz="2800" spc="-10" dirty="0"/>
              <a:t>spendere?</a:t>
            </a:r>
            <a:r>
              <a:rPr sz="2800" spc="165" dirty="0"/>
              <a:t> </a:t>
            </a:r>
            <a:r>
              <a:rPr sz="2800" spc="-5" dirty="0"/>
              <a:t>1/2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740143" y="1070864"/>
            <a:ext cx="200469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Tramite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seguente  </a:t>
            </a:r>
            <a:r>
              <a:rPr sz="1800" spc="-75" dirty="0">
                <a:latin typeface="Arial"/>
                <a:cs typeface="Arial"/>
              </a:rPr>
              <a:t>istogramma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70" dirty="0">
                <a:latin typeface="Arial"/>
                <a:cs typeface="Arial"/>
              </a:rPr>
              <a:t>rappresentata la  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dei  </a:t>
            </a:r>
            <a:r>
              <a:rPr sz="1800" spc="-35" dirty="0">
                <a:latin typeface="Arial"/>
                <a:cs typeface="Arial"/>
              </a:rPr>
              <a:t>nostri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risponditori.</a:t>
            </a:r>
            <a:endParaRPr sz="180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Risulta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b="1" spc="-110" dirty="0">
                <a:latin typeface="Trebuchet MS"/>
                <a:cs typeface="Trebuchet MS"/>
              </a:rPr>
              <a:t>26,2% 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65" dirty="0">
                <a:latin typeface="Arial"/>
                <a:cs typeface="Arial"/>
              </a:rPr>
              <a:t>soggetti  </a:t>
            </a:r>
            <a:r>
              <a:rPr sz="1800" spc="-30" dirty="0">
                <a:latin typeface="Arial"/>
                <a:cs typeface="Arial"/>
              </a:rPr>
              <a:t>intervistati, </a:t>
            </a:r>
            <a:r>
              <a:rPr sz="1800" spc="-100" dirty="0">
                <a:latin typeface="Arial"/>
                <a:cs typeface="Arial"/>
              </a:rPr>
              <a:t>sarebbe  </a:t>
            </a:r>
            <a:r>
              <a:rPr sz="1800" spc="-85" dirty="0">
                <a:latin typeface="Arial"/>
                <a:cs typeface="Arial"/>
              </a:rPr>
              <a:t>disposta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 una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100" dirty="0">
                <a:latin typeface="Arial"/>
                <a:cs typeface="Arial"/>
              </a:rPr>
              <a:t>compresa 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0" dirty="0">
                <a:latin typeface="Arial"/>
                <a:cs typeface="Arial"/>
              </a:rPr>
              <a:t>999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euro.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6129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Pertanto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Rolex  </a:t>
            </a:r>
            <a:r>
              <a:rPr sz="1800" spc="-75" dirty="0">
                <a:latin typeface="Arial"/>
                <a:cs typeface="Arial"/>
              </a:rPr>
              <a:t>dovrà </a:t>
            </a:r>
            <a:r>
              <a:rPr sz="1800" spc="-85" dirty="0">
                <a:latin typeface="Arial"/>
                <a:cs typeface="Arial"/>
              </a:rPr>
              <a:t>considerare </a:t>
            </a:r>
            <a:r>
              <a:rPr sz="1800" spc="5" dirty="0">
                <a:latin typeface="Arial"/>
                <a:cs typeface="Arial"/>
              </a:rPr>
              <a:t>il  </a:t>
            </a:r>
            <a:r>
              <a:rPr sz="1800" spc="-65" dirty="0">
                <a:latin typeface="Arial"/>
                <a:cs typeface="Arial"/>
              </a:rPr>
              <a:t>lancio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uno  </a:t>
            </a:r>
            <a:r>
              <a:rPr sz="1800" spc="-80" dirty="0">
                <a:latin typeface="Arial"/>
                <a:cs typeface="Arial"/>
              </a:rPr>
              <a:t>Smartwatch</a:t>
            </a:r>
            <a:endParaRPr sz="1800">
              <a:latin typeface="Arial"/>
              <a:cs typeface="Arial"/>
            </a:endParaRPr>
          </a:p>
          <a:p>
            <a:pPr marL="12700" marR="407034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all’interno di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tale  </a:t>
            </a:r>
            <a:r>
              <a:rPr sz="1800" spc="-100" dirty="0">
                <a:latin typeface="Arial"/>
                <a:cs typeface="Arial"/>
              </a:rPr>
              <a:t>fascia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prezzo.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4" y="1556816"/>
            <a:ext cx="6174867" cy="404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360" y="1674940"/>
            <a:ext cx="2808605" cy="0"/>
          </a:xfrm>
          <a:custGeom>
            <a:avLst/>
            <a:gdLst/>
            <a:ahLst/>
            <a:cxnLst/>
            <a:rect l="l" t="t" r="r" b="b"/>
            <a:pathLst>
              <a:path w="2808605">
                <a:moveTo>
                  <a:pt x="0" y="0"/>
                </a:moveTo>
                <a:lnTo>
                  <a:pt x="2808351" y="0"/>
                </a:lnTo>
              </a:path>
            </a:pathLst>
          </a:custGeom>
          <a:ln w="720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60" y="1638936"/>
            <a:ext cx="2808605" cy="72390"/>
          </a:xfrm>
          <a:custGeom>
            <a:avLst/>
            <a:gdLst/>
            <a:ahLst/>
            <a:cxnLst/>
            <a:rect l="l" t="t" r="r" b="b"/>
            <a:pathLst>
              <a:path w="2808605" h="72389">
                <a:moveTo>
                  <a:pt x="0" y="72007"/>
                </a:moveTo>
                <a:lnTo>
                  <a:pt x="2808351" y="72007"/>
                </a:lnTo>
                <a:lnTo>
                  <a:pt x="2808351" y="0"/>
                </a:lnTo>
                <a:lnTo>
                  <a:pt x="0" y="0"/>
                </a:lnTo>
                <a:lnTo>
                  <a:pt x="0" y="7200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360" y="5383276"/>
            <a:ext cx="2520315" cy="144145"/>
          </a:xfrm>
          <a:custGeom>
            <a:avLst/>
            <a:gdLst/>
            <a:ahLst/>
            <a:cxnLst/>
            <a:rect l="l" t="t" r="r" b="b"/>
            <a:pathLst>
              <a:path w="2520315" h="144145">
                <a:moveTo>
                  <a:pt x="0" y="144018"/>
                </a:moveTo>
                <a:lnTo>
                  <a:pt x="2520315" y="144018"/>
                </a:lnTo>
                <a:lnTo>
                  <a:pt x="2520315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360" y="5383276"/>
            <a:ext cx="2520315" cy="144145"/>
          </a:xfrm>
          <a:custGeom>
            <a:avLst/>
            <a:gdLst/>
            <a:ahLst/>
            <a:cxnLst/>
            <a:rect l="l" t="t" r="r" b="b"/>
            <a:pathLst>
              <a:path w="2520315" h="144145">
                <a:moveTo>
                  <a:pt x="0" y="144018"/>
                </a:moveTo>
                <a:lnTo>
                  <a:pt x="2520315" y="144018"/>
                </a:lnTo>
                <a:lnTo>
                  <a:pt x="2520315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55</a:t>
            </a:fld>
            <a:endParaRPr spc="-6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81C54-F04A-422C-A14A-CE9F6197BE5D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43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Quanto sarebbe disposto </a:t>
            </a:r>
            <a:r>
              <a:rPr sz="2800" spc="-5" dirty="0"/>
              <a:t>a </a:t>
            </a:r>
            <a:r>
              <a:rPr sz="2800" spc="-10" dirty="0"/>
              <a:t>spendere?</a:t>
            </a:r>
            <a:r>
              <a:rPr sz="2800" spc="165" dirty="0"/>
              <a:t> </a:t>
            </a:r>
            <a:r>
              <a:rPr sz="2800" spc="15" dirty="0"/>
              <a:t>2/2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15137" y="3373373"/>
            <a:ext cx="7780655" cy="132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distribuzione </a:t>
            </a:r>
            <a:r>
              <a:rPr sz="1800" spc="-60" dirty="0">
                <a:latin typeface="Arial"/>
                <a:cs typeface="Arial"/>
              </a:rPr>
              <a:t>della variabile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55" dirty="0">
                <a:latin typeface="Arial"/>
                <a:cs typeface="Arial"/>
              </a:rPr>
              <a:t>distante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45" dirty="0">
                <a:latin typeface="Arial"/>
                <a:cs typeface="Arial"/>
              </a:rPr>
              <a:t>normalità </a:t>
            </a:r>
            <a:r>
              <a:rPr sz="1800" spc="-105" dirty="0">
                <a:latin typeface="Arial"/>
                <a:cs typeface="Arial"/>
              </a:rPr>
              <a:t>essendoci </a:t>
            </a:r>
            <a:r>
              <a:rPr sz="1800" spc="-85" dirty="0">
                <a:latin typeface="Arial"/>
                <a:cs typeface="Arial"/>
              </a:rPr>
              <a:t>una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forte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asimmetria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destra.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Ciò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90" dirty="0">
                <a:latin typeface="Arial"/>
                <a:cs typeface="Arial"/>
              </a:rPr>
              <a:t>deduce </a:t>
            </a:r>
            <a:r>
              <a:rPr sz="1800" spc="-110" dirty="0">
                <a:latin typeface="Arial"/>
                <a:cs typeface="Arial"/>
              </a:rPr>
              <a:t>sia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85" dirty="0">
                <a:latin typeface="Arial"/>
                <a:cs typeface="Arial"/>
              </a:rPr>
              <a:t>marcata </a:t>
            </a:r>
            <a:r>
              <a:rPr sz="1800" spc="-65" dirty="0">
                <a:latin typeface="Arial"/>
                <a:cs typeface="Arial"/>
              </a:rPr>
              <a:t>differenza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70" dirty="0">
                <a:latin typeface="Arial"/>
                <a:cs typeface="Arial"/>
              </a:rPr>
              <a:t>media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mediana </a:t>
            </a:r>
            <a:r>
              <a:rPr sz="1800" spc="-70" dirty="0">
                <a:latin typeface="Arial"/>
                <a:cs typeface="Arial"/>
              </a:rPr>
              <a:t>(la </a:t>
            </a:r>
            <a:r>
              <a:rPr sz="1800" spc="-80" dirty="0">
                <a:latin typeface="Arial"/>
                <a:cs typeface="Arial"/>
              </a:rPr>
              <a:t>mediana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150" dirty="0">
                <a:latin typeface="Arial"/>
                <a:cs typeface="Arial"/>
              </a:rPr>
              <a:t>bassa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65" dirty="0">
                <a:latin typeface="Arial"/>
                <a:cs typeface="Arial"/>
              </a:rPr>
              <a:t>media),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65" dirty="0">
                <a:latin typeface="Arial"/>
                <a:cs typeface="Arial"/>
              </a:rPr>
              <a:t>dai </a:t>
            </a:r>
            <a:r>
              <a:rPr sz="1800" spc="-45" dirty="0">
                <a:latin typeface="Arial"/>
                <a:cs typeface="Arial"/>
              </a:rPr>
              <a:t>valori particolarmente </a:t>
            </a:r>
            <a:r>
              <a:rPr sz="1800" spc="-5" dirty="0">
                <a:latin typeface="Arial"/>
                <a:cs typeface="Arial"/>
              </a:rPr>
              <a:t>alti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asimmetria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curtosi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che  </a:t>
            </a:r>
            <a:r>
              <a:rPr sz="1800" spc="-65" dirty="0">
                <a:latin typeface="Arial"/>
                <a:cs typeface="Arial"/>
              </a:rPr>
              <a:t>indicano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5" dirty="0">
                <a:latin typeface="Arial"/>
                <a:cs typeface="Arial"/>
              </a:rPr>
              <a:t>sostanziale </a:t>
            </a:r>
            <a:r>
              <a:rPr sz="1800" spc="-65" dirty="0">
                <a:latin typeface="Arial"/>
                <a:cs typeface="Arial"/>
              </a:rPr>
              <a:t>differenza </a:t>
            </a:r>
            <a:r>
              <a:rPr sz="1800" spc="-70" dirty="0">
                <a:latin typeface="Arial"/>
                <a:cs typeface="Arial"/>
              </a:rPr>
              <a:t>dalla </a:t>
            </a:r>
            <a:r>
              <a:rPr sz="1800" spc="-55" dirty="0">
                <a:latin typeface="Arial"/>
                <a:cs typeface="Arial"/>
              </a:rPr>
              <a:t>distribuzione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normale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9766" y="1412760"/>
            <a:ext cx="3614038" cy="100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5067" y="1408061"/>
            <a:ext cx="3623945" cy="1017905"/>
          </a:xfrm>
          <a:custGeom>
            <a:avLst/>
            <a:gdLst/>
            <a:ahLst/>
            <a:cxnLst/>
            <a:rect l="l" t="t" r="r" b="b"/>
            <a:pathLst>
              <a:path w="3623945" h="1017905">
                <a:moveTo>
                  <a:pt x="0" y="1017638"/>
                </a:moveTo>
                <a:lnTo>
                  <a:pt x="3623563" y="1017638"/>
                </a:lnTo>
                <a:lnTo>
                  <a:pt x="3623563" y="0"/>
                </a:lnTo>
                <a:lnTo>
                  <a:pt x="0" y="0"/>
                </a:lnTo>
                <a:lnTo>
                  <a:pt x="0" y="10176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52927"/>
            <a:ext cx="9144000" cy="2682240"/>
          </a:xfrm>
          <a:custGeom>
            <a:avLst/>
            <a:gdLst/>
            <a:ahLst/>
            <a:cxnLst/>
            <a:rect l="l" t="t" r="r" b="b"/>
            <a:pathLst>
              <a:path w="9144000" h="2682240">
                <a:moveTo>
                  <a:pt x="0" y="2682113"/>
                </a:moveTo>
                <a:lnTo>
                  <a:pt x="9144000" y="2682113"/>
                </a:lnTo>
                <a:lnTo>
                  <a:pt x="9144000" y="0"/>
                </a:lnTo>
                <a:lnTo>
                  <a:pt x="0" y="0"/>
                </a:lnTo>
                <a:lnTo>
                  <a:pt x="0" y="2682113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56</a:t>
            </a:fld>
            <a:endParaRPr spc="-6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E3D51-16F2-43CE-BC09-5DDBED465AFF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6043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Conclusioni: analisi</a:t>
            </a:r>
            <a:r>
              <a:rPr sz="2800" spc="25" dirty="0"/>
              <a:t> </a:t>
            </a:r>
            <a:r>
              <a:rPr sz="2800" spc="-5" dirty="0"/>
              <a:t>univariata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57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214754"/>
            <a:ext cx="803973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739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Sulla </a:t>
            </a:r>
            <a:r>
              <a:rPr sz="1800" spc="-125" dirty="0">
                <a:latin typeface="Arial"/>
                <a:cs typeface="Arial"/>
              </a:rPr>
              <a:t>base </a:t>
            </a:r>
            <a:r>
              <a:rPr sz="1800" spc="-50" dirty="0">
                <a:latin typeface="Arial"/>
                <a:cs typeface="Arial"/>
              </a:rPr>
              <a:t>delle </a:t>
            </a:r>
            <a:r>
              <a:rPr sz="1800" spc="-70" dirty="0">
                <a:latin typeface="Arial"/>
                <a:cs typeface="Arial"/>
              </a:rPr>
              <a:t>risultanze </a:t>
            </a:r>
            <a:r>
              <a:rPr sz="1800" spc="-20" dirty="0">
                <a:latin typeface="Arial"/>
                <a:cs typeface="Arial"/>
              </a:rPr>
              <a:t>ottenute </a:t>
            </a:r>
            <a:r>
              <a:rPr sz="1800" spc="-70" dirty="0">
                <a:latin typeface="Arial"/>
                <a:cs typeface="Arial"/>
              </a:rPr>
              <a:t>dall’analisi </a:t>
            </a:r>
            <a:r>
              <a:rPr sz="1800" spc="-55" dirty="0">
                <a:latin typeface="Arial"/>
                <a:cs typeface="Arial"/>
              </a:rPr>
              <a:t>univariata,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40" dirty="0">
                <a:latin typeface="Arial"/>
                <a:cs typeface="Arial"/>
              </a:rPr>
              <a:t>rilevato </a:t>
            </a:r>
            <a:r>
              <a:rPr sz="1800" spc="10" dirty="0">
                <a:latin typeface="Arial"/>
                <a:cs typeface="Arial"/>
              </a:rPr>
              <a:t>utili  </a:t>
            </a:r>
            <a:r>
              <a:rPr sz="1800" spc="-50" dirty="0">
                <a:latin typeface="Arial"/>
                <a:cs typeface="Arial"/>
              </a:rPr>
              <a:t>informazioni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possibilità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lanciare </a:t>
            </a:r>
            <a:r>
              <a:rPr sz="1800" spc="-20" dirty="0">
                <a:latin typeface="Arial"/>
                <a:cs typeface="Arial"/>
              </a:rPr>
              <a:t>tramite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60" dirty="0">
                <a:latin typeface="Arial"/>
                <a:cs typeface="Arial"/>
              </a:rPr>
              <a:t>uno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 marL="12700" marR="52387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55" dirty="0">
                <a:latin typeface="Arial"/>
                <a:cs typeface="Arial"/>
              </a:rPr>
              <a:t>principalmente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vivono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proprio  </a:t>
            </a:r>
            <a:r>
              <a:rPr sz="1800" spc="-35" dirty="0">
                <a:latin typeface="Arial"/>
                <a:cs typeface="Arial"/>
              </a:rPr>
              <a:t>partner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possesso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lavoro.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Arial"/>
                <a:cs typeface="Arial"/>
              </a:rPr>
              <a:t>Dall’analisi </a:t>
            </a:r>
            <a:r>
              <a:rPr sz="1800" spc="-60" dirty="0">
                <a:latin typeface="Arial"/>
                <a:cs typeface="Arial"/>
              </a:rPr>
              <a:t>della variabile </a:t>
            </a:r>
            <a:r>
              <a:rPr sz="1800" spc="-45" dirty="0">
                <a:latin typeface="Arial"/>
                <a:cs typeface="Arial"/>
              </a:rPr>
              <a:t>“</a:t>
            </a:r>
            <a:r>
              <a:rPr sz="1800" i="1" spc="-45" dirty="0">
                <a:latin typeface="Trebuchet MS"/>
                <a:cs typeface="Trebuchet MS"/>
              </a:rPr>
              <a:t>Che </a:t>
            </a:r>
            <a:r>
              <a:rPr sz="1800" i="1" spc="-110" dirty="0">
                <a:latin typeface="Trebuchet MS"/>
                <a:cs typeface="Trebuchet MS"/>
              </a:rPr>
              <a:t>tipo </a:t>
            </a:r>
            <a:r>
              <a:rPr sz="1800" i="1" spc="-114" dirty="0">
                <a:latin typeface="Trebuchet MS"/>
                <a:cs typeface="Trebuchet MS"/>
              </a:rPr>
              <a:t>di </a:t>
            </a:r>
            <a:r>
              <a:rPr sz="1800" i="1" spc="-80" dirty="0">
                <a:latin typeface="Trebuchet MS"/>
                <a:cs typeface="Trebuchet MS"/>
              </a:rPr>
              <a:t>orologio </a:t>
            </a:r>
            <a:r>
              <a:rPr sz="1800" i="1" spc="-75" dirty="0">
                <a:latin typeface="Trebuchet MS"/>
                <a:cs typeface="Trebuchet MS"/>
              </a:rPr>
              <a:t>utilizza?</a:t>
            </a:r>
            <a:r>
              <a:rPr sz="1800" spc="-75" dirty="0">
                <a:latin typeface="Arial"/>
                <a:cs typeface="Arial"/>
              </a:rPr>
              <a:t>”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55" dirty="0">
                <a:latin typeface="Arial"/>
                <a:cs typeface="Arial"/>
              </a:rPr>
              <a:t>dedurre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95" dirty="0">
                <a:latin typeface="Arial"/>
                <a:cs typeface="Arial"/>
              </a:rPr>
              <a:t>Smart  Watch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40" dirty="0">
                <a:latin typeface="Arial"/>
                <a:cs typeface="Arial"/>
              </a:rPr>
              <a:t>tipologia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60" dirty="0">
                <a:latin typeface="Arial"/>
                <a:cs typeface="Arial"/>
              </a:rPr>
              <a:t>utilizzata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85" dirty="0">
                <a:latin typeface="Arial"/>
                <a:cs typeface="Arial"/>
              </a:rPr>
              <a:t>preso </a:t>
            </a:r>
            <a:r>
              <a:rPr sz="1800" spc="-25" dirty="0">
                <a:latin typeface="Arial"/>
                <a:cs typeface="Arial"/>
              </a:rPr>
              <a:t>in  riferimento.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cui 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decidesse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produrre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70" dirty="0">
                <a:latin typeface="Arial"/>
                <a:cs typeface="Arial"/>
              </a:rPr>
              <a:t>dovrebbe </a:t>
            </a:r>
            <a:r>
              <a:rPr sz="1800" spc="-50" dirty="0">
                <a:latin typeface="Arial"/>
                <a:cs typeface="Arial"/>
              </a:rPr>
              <a:t>tenere conto 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80" dirty="0">
                <a:latin typeface="Arial"/>
                <a:cs typeface="Arial"/>
              </a:rPr>
              <a:t>preferenze </a:t>
            </a:r>
            <a:r>
              <a:rPr sz="1800" spc="-125" dirty="0">
                <a:latin typeface="Arial"/>
                <a:cs typeface="Arial"/>
              </a:rPr>
              <a:t>espresse </a:t>
            </a:r>
            <a:r>
              <a:rPr sz="1800" spc="-70" dirty="0">
                <a:latin typeface="Arial"/>
                <a:cs typeface="Arial"/>
              </a:rPr>
              <a:t>dagli </a:t>
            </a:r>
            <a:r>
              <a:rPr sz="1800" spc="-30" dirty="0">
                <a:latin typeface="Arial"/>
                <a:cs typeface="Arial"/>
              </a:rPr>
              <a:t>intervistati. </a:t>
            </a:r>
            <a:r>
              <a:rPr sz="1800" spc="-85" dirty="0">
                <a:latin typeface="Arial"/>
                <a:cs typeface="Arial"/>
              </a:rPr>
              <a:t>Dovrebbe </a:t>
            </a: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110" dirty="0">
                <a:latin typeface="Arial"/>
                <a:cs typeface="Arial"/>
              </a:rPr>
              <a:t>sia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35" dirty="0">
                <a:latin typeface="Arial"/>
                <a:cs typeface="Arial"/>
              </a:rPr>
              <a:t>opportuno  </a:t>
            </a:r>
            <a:r>
              <a:rPr sz="1800" spc="-45" dirty="0">
                <a:latin typeface="Arial"/>
                <a:cs typeface="Arial"/>
              </a:rPr>
              <a:t>produrre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60" dirty="0">
                <a:latin typeface="Arial"/>
                <a:cs typeface="Arial"/>
              </a:rPr>
              <a:t>quadrato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35" dirty="0">
                <a:latin typeface="Arial"/>
                <a:cs typeface="Arial"/>
              </a:rPr>
              <a:t>tondo. </a:t>
            </a:r>
            <a:r>
              <a:rPr sz="1800" spc="-25" dirty="0">
                <a:latin typeface="Arial"/>
                <a:cs typeface="Arial"/>
              </a:rPr>
              <a:t>Inoltre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90" dirty="0">
                <a:latin typeface="Arial"/>
                <a:cs typeface="Arial"/>
              </a:rPr>
              <a:t>scelta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cinturino </a:t>
            </a:r>
            <a:r>
              <a:rPr sz="1800" spc="-100" dirty="0">
                <a:latin typeface="Arial"/>
                <a:cs typeface="Arial"/>
              </a:rPr>
              <a:t>sarebbe  </a:t>
            </a:r>
            <a:r>
              <a:rPr sz="1800" spc="-40" dirty="0">
                <a:latin typeface="Arial"/>
                <a:cs typeface="Arial"/>
              </a:rPr>
              <a:t>preferibile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50" dirty="0">
                <a:latin typeface="Arial"/>
                <a:cs typeface="Arial"/>
              </a:rPr>
              <a:t>materiale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pelle.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Mentre </a:t>
            </a:r>
            <a:r>
              <a:rPr sz="1800" spc="-50" dirty="0">
                <a:latin typeface="Arial"/>
                <a:cs typeface="Arial"/>
              </a:rPr>
              <a:t>per quanto </a:t>
            </a:r>
            <a:r>
              <a:rPr sz="1800" spc="-65" dirty="0">
                <a:latin typeface="Arial"/>
                <a:cs typeface="Arial"/>
              </a:rPr>
              <a:t>riguarda </a:t>
            </a:r>
            <a:r>
              <a:rPr sz="1800" spc="-70" dirty="0">
                <a:latin typeface="Arial"/>
                <a:cs typeface="Arial"/>
              </a:rPr>
              <a:t>la 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30" dirty="0">
                <a:latin typeface="Arial"/>
                <a:cs typeface="Arial"/>
              </a:rPr>
              <a:t>pay,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rispondenti </a:t>
            </a:r>
            <a:r>
              <a:rPr sz="1800" spc="-80" dirty="0">
                <a:latin typeface="Arial"/>
                <a:cs typeface="Arial"/>
              </a:rPr>
              <a:t>sarebbero </a:t>
            </a:r>
            <a:r>
              <a:rPr sz="1800" spc="-40" dirty="0">
                <a:latin typeface="Arial"/>
                <a:cs typeface="Arial"/>
              </a:rPr>
              <a:t>intenzionati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spendere </a:t>
            </a:r>
            <a:r>
              <a:rPr sz="1800" spc="-15" dirty="0">
                <a:latin typeface="Arial"/>
                <a:cs typeface="Arial"/>
              </a:rPr>
              <a:t>fino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5" dirty="0">
                <a:latin typeface="Arial"/>
                <a:cs typeface="Arial"/>
              </a:rPr>
              <a:t>1000 </a:t>
            </a:r>
            <a:r>
              <a:rPr sz="1800" spc="-55" dirty="0">
                <a:latin typeface="Arial"/>
                <a:cs typeface="Arial"/>
              </a:rPr>
              <a:t>euro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5711B-532B-4790-A514-BE661A3C7F3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" y="2029967"/>
            <a:ext cx="8641080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58</a:t>
            </a:fld>
            <a:endParaRPr spc="-6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F6E87-7973-40A7-8B38-7D20E436F5F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45" y="220217"/>
            <a:ext cx="853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Quanto spenderebbe </a:t>
            </a:r>
            <a:r>
              <a:rPr sz="2400" dirty="0"/>
              <a:t>al massimo </a:t>
            </a:r>
            <a:r>
              <a:rPr sz="2400" spc="-5" dirty="0"/>
              <a:t>per </a:t>
            </a:r>
            <a:r>
              <a:rPr sz="2400" spc="-10" dirty="0"/>
              <a:t>un</a:t>
            </a:r>
            <a:r>
              <a:rPr sz="2400" spc="-45" dirty="0"/>
              <a:t> </a:t>
            </a:r>
            <a:r>
              <a:rPr sz="2400" spc="-5" dirty="0"/>
              <a:t>orologio?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59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062100"/>
            <a:ext cx="8303259" cy="40347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25" dirty="0">
                <a:latin typeface="Arial"/>
                <a:cs typeface="Arial"/>
              </a:rPr>
              <a:t>messo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correlazione la </a:t>
            </a:r>
            <a:r>
              <a:rPr sz="1800" spc="-80" dirty="0">
                <a:latin typeface="Arial"/>
                <a:cs typeface="Arial"/>
              </a:rPr>
              <a:t>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con: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50" dirty="0">
                <a:solidFill>
                  <a:srgbClr val="00AF50"/>
                </a:solidFill>
                <a:latin typeface="Arial"/>
                <a:cs typeface="Arial"/>
              </a:rPr>
              <a:t>Età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90" dirty="0">
                <a:solidFill>
                  <a:srgbClr val="00AF50"/>
                </a:solidFill>
                <a:latin typeface="Arial"/>
                <a:cs typeface="Arial"/>
              </a:rPr>
              <a:t>Sesso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5" dirty="0">
                <a:solidFill>
                  <a:srgbClr val="00AF50"/>
                </a:solidFill>
                <a:latin typeface="Arial"/>
                <a:cs typeface="Arial"/>
              </a:rPr>
              <a:t>Provincia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0" dirty="0">
                <a:solidFill>
                  <a:srgbClr val="00AF50"/>
                </a:solidFill>
                <a:latin typeface="Arial"/>
                <a:cs typeface="Arial"/>
              </a:rPr>
              <a:t>Reddito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120" dirty="0">
                <a:latin typeface="Arial"/>
                <a:cs typeface="Arial"/>
              </a:rPr>
              <a:t>Successivamente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30" dirty="0">
                <a:latin typeface="Arial"/>
                <a:cs typeface="Arial"/>
              </a:rPr>
              <a:t>voluto </a:t>
            </a:r>
            <a:r>
              <a:rPr sz="1800" spc="-100" dirty="0">
                <a:latin typeface="Arial"/>
                <a:cs typeface="Arial"/>
              </a:rPr>
              <a:t>analizzare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45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65" dirty="0">
                <a:latin typeface="Arial"/>
                <a:cs typeface="Arial"/>
              </a:rPr>
              <a:t>dipende  </a:t>
            </a:r>
            <a:r>
              <a:rPr sz="1800" spc="-50" dirty="0">
                <a:latin typeface="Arial"/>
                <a:cs typeface="Arial"/>
              </a:rPr>
              <a:t>dall’importanza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35" dirty="0">
                <a:latin typeface="Arial"/>
                <a:cs typeface="Arial"/>
              </a:rPr>
              <a:t>individui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75" dirty="0">
                <a:latin typeface="Arial"/>
                <a:cs typeface="Arial"/>
              </a:rPr>
              <a:t>conferiscono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quattro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0" dirty="0">
                <a:latin typeface="Arial"/>
                <a:cs typeface="Arial"/>
              </a:rPr>
              <a:t>degli  </a:t>
            </a:r>
            <a:r>
              <a:rPr sz="1800" spc="-45" dirty="0">
                <a:latin typeface="Arial"/>
                <a:cs typeface="Arial"/>
              </a:rPr>
              <a:t>orologi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quali: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50" dirty="0">
                <a:solidFill>
                  <a:srgbClr val="00AF50"/>
                </a:solidFill>
                <a:latin typeface="Arial"/>
                <a:cs typeface="Arial"/>
              </a:rPr>
              <a:t>Eleganza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65" dirty="0">
                <a:solidFill>
                  <a:srgbClr val="00AF50"/>
                </a:solidFill>
                <a:latin typeface="Arial"/>
                <a:cs typeface="Arial"/>
              </a:rPr>
              <a:t>Qualità </a:t>
            </a:r>
            <a:r>
              <a:rPr sz="1800" spc="-55" dirty="0">
                <a:solidFill>
                  <a:srgbClr val="00AF50"/>
                </a:solidFill>
                <a:latin typeface="Arial"/>
                <a:cs typeface="Arial"/>
              </a:rPr>
              <a:t>dei</a:t>
            </a:r>
            <a:r>
              <a:rPr sz="1800" spc="-1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Arial"/>
                <a:cs typeface="Arial"/>
              </a:rPr>
              <a:t>materiali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35" dirty="0">
                <a:solidFill>
                  <a:srgbClr val="00AF50"/>
                </a:solidFill>
                <a:latin typeface="Arial"/>
                <a:cs typeface="Arial"/>
              </a:rPr>
              <a:t>Resistenza </a:t>
            </a:r>
            <a:r>
              <a:rPr sz="1800" spc="-55" dirty="0">
                <a:solidFill>
                  <a:srgbClr val="00AF50"/>
                </a:solidFill>
                <a:latin typeface="Arial"/>
                <a:cs typeface="Arial"/>
              </a:rPr>
              <a:t>nel</a:t>
            </a:r>
            <a:r>
              <a:rPr sz="180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Arial"/>
                <a:cs typeface="Arial"/>
              </a:rPr>
              <a:t>tempo</a:t>
            </a:r>
            <a:endParaRPr sz="1800">
              <a:latin typeface="Arial"/>
              <a:cs typeface="Arial"/>
            </a:endParaRPr>
          </a:p>
          <a:p>
            <a:pPr marL="265430" indent="-252729" algn="just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0" dirty="0">
                <a:solidFill>
                  <a:srgbClr val="00AF50"/>
                </a:solidFill>
                <a:latin typeface="Arial"/>
                <a:cs typeface="Arial"/>
              </a:rPr>
              <a:t>Prestigio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7EFA1-1CCB-40A7-AB77-C7D89239DB3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20217"/>
            <a:ext cx="827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Rolex: alla ricerca della </a:t>
            </a:r>
            <a:r>
              <a:rPr sz="2400" spc="-10" dirty="0"/>
              <a:t>precisione</a:t>
            </a:r>
            <a:r>
              <a:rPr sz="2400" spc="50" dirty="0"/>
              <a:t> </a:t>
            </a:r>
            <a:r>
              <a:rPr sz="2400" spc="-5" dirty="0"/>
              <a:t>cronometrica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724144" y="1052702"/>
            <a:ext cx="3096386" cy="238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3473157"/>
            <a:ext cx="3388487" cy="2501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1007173"/>
            <a:ext cx="8557260" cy="509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2150">
              <a:lnSpc>
                <a:spcPct val="12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5" dirty="0">
                <a:latin typeface="Arial"/>
                <a:cs typeface="Arial"/>
              </a:rPr>
              <a:t>concentrò </a:t>
            </a:r>
            <a:r>
              <a:rPr sz="1800" spc="-30" dirty="0">
                <a:latin typeface="Arial"/>
                <a:cs typeface="Arial"/>
              </a:rPr>
              <a:t>innanzitutto </a:t>
            </a:r>
            <a:r>
              <a:rPr sz="1800" spc="-80" dirty="0">
                <a:latin typeface="Arial"/>
                <a:cs typeface="Arial"/>
              </a:rPr>
              <a:t>sulla </a:t>
            </a:r>
            <a:r>
              <a:rPr sz="1800" spc="-45" dirty="0">
                <a:latin typeface="Arial"/>
                <a:cs typeface="Arial"/>
              </a:rPr>
              <a:t>qualità 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45" dirty="0">
                <a:latin typeface="Arial"/>
                <a:cs typeface="Arial"/>
              </a:rPr>
              <a:t>movimento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5" dirty="0">
                <a:latin typeface="Arial"/>
                <a:cs typeface="Arial"/>
              </a:rPr>
              <a:t>l’inesorabile </a:t>
            </a:r>
            <a:r>
              <a:rPr sz="1800" spc="-75" dirty="0">
                <a:latin typeface="Arial"/>
                <a:cs typeface="Arial"/>
              </a:rPr>
              <a:t>ricerca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75" dirty="0">
                <a:latin typeface="Arial"/>
                <a:cs typeface="Arial"/>
              </a:rPr>
              <a:t>precisione </a:t>
            </a:r>
            <a:r>
              <a:rPr sz="1800" spc="-60" dirty="0">
                <a:latin typeface="Arial"/>
                <a:cs typeface="Arial"/>
              </a:rPr>
              <a:t>cronometrica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15" dirty="0">
                <a:latin typeface="Arial"/>
                <a:cs typeface="Arial"/>
              </a:rPr>
              <a:t>portò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0" dirty="0">
                <a:latin typeface="Arial"/>
                <a:cs typeface="Arial"/>
              </a:rPr>
              <a:t>breve  </a:t>
            </a:r>
            <a:r>
              <a:rPr sz="1800" spc="-40" dirty="0">
                <a:latin typeface="Arial"/>
                <a:cs typeface="Arial"/>
              </a:rPr>
              <a:t>tempo 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successo.</a:t>
            </a:r>
            <a:endParaRPr sz="1800">
              <a:latin typeface="Arial"/>
              <a:cs typeface="Arial"/>
            </a:endParaRPr>
          </a:p>
          <a:p>
            <a:pPr marL="12700" marR="3131820" algn="just">
              <a:lnSpc>
                <a:spcPct val="120000"/>
              </a:lnSpc>
              <a:spcBef>
                <a:spcPts val="5"/>
              </a:spcBef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b="1" spc="-130" dirty="0">
                <a:solidFill>
                  <a:srgbClr val="008000"/>
                </a:solidFill>
                <a:latin typeface="Trebuchet MS"/>
                <a:cs typeface="Trebuchet MS"/>
              </a:rPr>
              <a:t>1910</a:t>
            </a:r>
            <a:r>
              <a:rPr sz="1800" spc="-13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fu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primo </a:t>
            </a:r>
            <a:r>
              <a:rPr sz="1800" b="1" spc="-75" dirty="0">
                <a:latin typeface="Trebuchet MS"/>
                <a:cs typeface="Trebuchet MS"/>
              </a:rPr>
              <a:t>orologio da </a:t>
            </a:r>
            <a:r>
              <a:rPr sz="1800" b="1" spc="-70" dirty="0">
                <a:latin typeface="Trebuchet MS"/>
                <a:cs typeface="Trebuchet MS"/>
              </a:rPr>
              <a:t>polso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0" dirty="0">
                <a:latin typeface="Arial"/>
                <a:cs typeface="Arial"/>
              </a:rPr>
              <a:t>ricevere 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5" dirty="0">
                <a:latin typeface="Arial"/>
                <a:cs typeface="Arial"/>
              </a:rPr>
              <a:t>certificato </a:t>
            </a:r>
            <a:r>
              <a:rPr sz="1800" spc="-110" dirty="0">
                <a:latin typeface="Arial"/>
                <a:cs typeface="Arial"/>
              </a:rPr>
              <a:t>svizzero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precisione </a:t>
            </a:r>
            <a:r>
              <a:rPr sz="1800" spc="-60" dirty="0">
                <a:latin typeface="Arial"/>
                <a:cs typeface="Arial"/>
              </a:rPr>
              <a:t>cronometrica, rilasciato  </a:t>
            </a:r>
            <a:r>
              <a:rPr sz="1800" spc="-50" dirty="0">
                <a:latin typeface="Arial"/>
                <a:cs typeface="Arial"/>
              </a:rPr>
              <a:t>dall’Official </a:t>
            </a:r>
            <a:r>
              <a:rPr sz="1800" spc="-95" dirty="0">
                <a:latin typeface="Arial"/>
                <a:cs typeface="Arial"/>
              </a:rPr>
              <a:t>Watch </a:t>
            </a:r>
            <a:r>
              <a:rPr sz="1800" spc="-100" dirty="0">
                <a:latin typeface="Arial"/>
                <a:cs typeface="Arial"/>
              </a:rPr>
              <a:t>Rating </a:t>
            </a:r>
            <a:r>
              <a:rPr sz="1800" spc="-90" dirty="0">
                <a:latin typeface="Arial"/>
                <a:cs typeface="Arial"/>
              </a:rPr>
              <a:t>Centre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Bienna.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999229" marR="5080" indent="254000" algn="r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Quattro </a:t>
            </a:r>
            <a:r>
              <a:rPr sz="1800" spc="-60" dirty="0">
                <a:latin typeface="Arial"/>
                <a:cs typeface="Arial"/>
              </a:rPr>
              <a:t>anni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30" dirty="0">
                <a:latin typeface="Arial"/>
                <a:cs typeface="Arial"/>
              </a:rPr>
              <a:t>tardi,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b="1" spc="-130" dirty="0">
                <a:solidFill>
                  <a:srgbClr val="008000"/>
                </a:solidFill>
                <a:latin typeface="Trebuchet MS"/>
                <a:cs typeface="Trebuchet MS"/>
              </a:rPr>
              <a:t>1914</a:t>
            </a:r>
            <a:r>
              <a:rPr sz="1800" spc="-13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fu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volta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britannico </a:t>
            </a:r>
            <a:r>
              <a:rPr sz="1800" spc="-145" dirty="0">
                <a:latin typeface="Arial"/>
                <a:cs typeface="Arial"/>
              </a:rPr>
              <a:t>Kew </a:t>
            </a:r>
            <a:r>
              <a:rPr sz="1800" spc="-85" dirty="0">
                <a:latin typeface="Arial"/>
                <a:cs typeface="Arial"/>
              </a:rPr>
              <a:t>Observatory,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conferì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75" dirty="0">
                <a:latin typeface="Arial"/>
                <a:cs typeface="Arial"/>
              </a:rPr>
              <a:t>polso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35" dirty="0">
                <a:latin typeface="Arial"/>
                <a:cs typeface="Arial"/>
              </a:rPr>
              <a:t>certificato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precisione 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35" dirty="0">
                <a:latin typeface="Arial"/>
                <a:cs typeface="Arial"/>
              </a:rPr>
              <a:t>classe </a:t>
            </a:r>
            <a:r>
              <a:rPr sz="1800" spc="-75" dirty="0">
                <a:latin typeface="Arial"/>
                <a:cs typeface="Arial"/>
              </a:rPr>
              <a:t>“A”,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privilegio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15" dirty="0">
                <a:latin typeface="Arial"/>
                <a:cs typeface="Arial"/>
              </a:rPr>
              <a:t>fino </a:t>
            </a:r>
            <a:r>
              <a:rPr sz="1800" spc="-100" dirty="0">
                <a:latin typeface="Arial"/>
                <a:cs typeface="Arial"/>
              </a:rPr>
              <a:t>ad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allora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era 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rimasto </a:t>
            </a:r>
            <a:r>
              <a:rPr sz="1800" spc="-90" dirty="0">
                <a:latin typeface="Arial"/>
                <a:cs typeface="Arial"/>
              </a:rPr>
              <a:t>appannaggio </a:t>
            </a:r>
            <a:r>
              <a:rPr sz="1800" spc="-95" dirty="0">
                <a:latin typeface="Arial"/>
                <a:cs typeface="Arial"/>
              </a:rPr>
              <a:t>esclusivo </a:t>
            </a:r>
            <a:r>
              <a:rPr sz="1800" spc="-55" dirty="0">
                <a:latin typeface="Arial"/>
                <a:cs typeface="Arial"/>
              </a:rPr>
              <a:t>dei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cronometri</a:t>
            </a:r>
            <a:endParaRPr sz="1800">
              <a:latin typeface="Arial"/>
              <a:cs typeface="Arial"/>
            </a:endParaRPr>
          </a:p>
          <a:p>
            <a:pPr marL="4432300" marR="5080" indent="3456940" algn="r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Arial"/>
                <a:cs typeface="Arial"/>
              </a:rPr>
              <a:t>mar</a:t>
            </a:r>
            <a:r>
              <a:rPr sz="1800" spc="-35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ni</a:t>
            </a:r>
            <a:r>
              <a:rPr sz="1800" spc="-50" dirty="0">
                <a:latin typeface="Arial"/>
                <a:cs typeface="Arial"/>
              </a:rPr>
              <a:t>.  </a:t>
            </a:r>
            <a:r>
              <a:rPr sz="1800" spc="-170" dirty="0">
                <a:latin typeface="Arial"/>
                <a:cs typeface="Arial"/>
              </a:rPr>
              <a:t>Da </a:t>
            </a:r>
            <a:r>
              <a:rPr sz="1800" spc="-55" dirty="0">
                <a:latin typeface="Arial"/>
                <a:cs typeface="Arial"/>
              </a:rPr>
              <a:t>quel </a:t>
            </a:r>
            <a:r>
              <a:rPr sz="1800" spc="-45" dirty="0">
                <a:latin typeface="Arial"/>
                <a:cs typeface="Arial"/>
              </a:rPr>
              <a:t>momento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0" dirty="0">
                <a:latin typeface="Arial"/>
                <a:cs typeface="Arial"/>
              </a:rPr>
              <a:t>poi, </a:t>
            </a:r>
            <a:r>
              <a:rPr sz="1800" spc="-45" dirty="0">
                <a:latin typeface="Arial"/>
                <a:cs typeface="Arial"/>
              </a:rPr>
              <a:t>gli orologi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da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polso 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60" dirty="0">
                <a:latin typeface="Arial"/>
                <a:cs typeface="Arial"/>
              </a:rPr>
              <a:t>divennero </a:t>
            </a:r>
            <a:r>
              <a:rPr sz="1800" spc="-65" dirty="0">
                <a:latin typeface="Arial"/>
                <a:cs typeface="Arial"/>
              </a:rPr>
              <a:t>sinonimo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008000"/>
                </a:solidFill>
                <a:latin typeface="Trebuchet MS"/>
                <a:cs typeface="Trebuchet MS"/>
              </a:rPr>
              <a:t>precisione</a:t>
            </a:r>
            <a:r>
              <a:rPr sz="1600" spc="-10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6EE3B-0FDB-40AB-A173-F0CB6855C41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001725"/>
            <a:ext cx="4056379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solidFill>
                  <a:srgbClr val="0000FF"/>
                </a:solidFill>
                <a:latin typeface="Trebuchet MS"/>
                <a:cs typeface="Trebuchet MS"/>
              </a:rPr>
              <a:t>&gt; </a:t>
            </a:r>
            <a:r>
              <a:rPr sz="1400" b="1" spc="-114" dirty="0">
                <a:solidFill>
                  <a:srgbClr val="0000FF"/>
                </a:solidFill>
                <a:latin typeface="Trebuchet MS"/>
                <a:cs typeface="Trebuchet MS"/>
              </a:rPr>
              <a:t>(c31_72 </a:t>
            </a:r>
            <a:r>
              <a:rPr sz="1400" b="1" spc="-120" dirty="0">
                <a:solidFill>
                  <a:srgbClr val="0000FF"/>
                </a:solidFill>
                <a:latin typeface="Trebuchet MS"/>
                <a:cs typeface="Trebuchet MS"/>
              </a:rPr>
              <a:t>= </a:t>
            </a:r>
            <a:r>
              <a:rPr sz="1400" b="1" spc="-105" dirty="0">
                <a:solidFill>
                  <a:srgbClr val="0000FF"/>
                </a:solidFill>
                <a:latin typeface="Trebuchet MS"/>
                <a:cs typeface="Trebuchet MS"/>
              </a:rPr>
              <a:t>cor.test(rolex$V31,</a:t>
            </a:r>
            <a:r>
              <a:rPr sz="1400" b="1" spc="-13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400" b="1" spc="-95" dirty="0">
                <a:solidFill>
                  <a:srgbClr val="0000FF"/>
                </a:solidFill>
                <a:latin typeface="Trebuchet MS"/>
                <a:cs typeface="Trebuchet MS"/>
              </a:rPr>
              <a:t>rolex$V72))</a:t>
            </a:r>
            <a:endParaRPr sz="1400">
              <a:latin typeface="Trebuchet MS"/>
              <a:cs typeface="Trebuchet MS"/>
            </a:endParaRPr>
          </a:p>
          <a:p>
            <a:pPr marL="12700" marR="322580" indent="914400">
              <a:lnSpc>
                <a:spcPct val="200000"/>
              </a:lnSpc>
            </a:pPr>
            <a:r>
              <a:rPr sz="1400" spc="-90" dirty="0">
                <a:latin typeface="Arial"/>
                <a:cs typeface="Arial"/>
              </a:rPr>
              <a:t>Pearson's </a:t>
            </a:r>
            <a:r>
              <a:rPr sz="1400" spc="-35" dirty="0">
                <a:latin typeface="Arial"/>
                <a:cs typeface="Arial"/>
              </a:rPr>
              <a:t>product-moment </a:t>
            </a:r>
            <a:r>
              <a:rPr sz="1400" spc="-30" dirty="0">
                <a:latin typeface="Arial"/>
                <a:cs typeface="Arial"/>
              </a:rPr>
              <a:t>correlation  </a:t>
            </a:r>
            <a:r>
              <a:rPr sz="1400" spc="-45" dirty="0">
                <a:latin typeface="Arial"/>
                <a:cs typeface="Arial"/>
              </a:rPr>
              <a:t>data: </a:t>
            </a:r>
            <a:r>
              <a:rPr sz="1400" spc="-70" dirty="0">
                <a:latin typeface="Arial"/>
                <a:cs typeface="Arial"/>
              </a:rPr>
              <a:t>rolex$V31 and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rolex$V72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80" dirty="0">
                <a:latin typeface="Arial"/>
                <a:cs typeface="Arial"/>
              </a:rPr>
              <a:t>t </a:t>
            </a:r>
            <a:r>
              <a:rPr sz="1400" spc="-120" dirty="0">
                <a:latin typeface="Arial"/>
                <a:cs typeface="Arial"/>
              </a:rPr>
              <a:t>= </a:t>
            </a:r>
            <a:r>
              <a:rPr sz="1400" spc="-65" dirty="0">
                <a:latin typeface="Arial"/>
                <a:cs typeface="Arial"/>
              </a:rPr>
              <a:t>0.55577, </a:t>
            </a:r>
            <a:r>
              <a:rPr sz="1400" spc="-10" dirty="0">
                <a:latin typeface="Arial"/>
                <a:cs typeface="Arial"/>
              </a:rPr>
              <a:t>df </a:t>
            </a:r>
            <a:r>
              <a:rPr sz="1400" spc="-120" dirty="0">
                <a:latin typeface="Arial"/>
                <a:cs typeface="Arial"/>
              </a:rPr>
              <a:t>= </a:t>
            </a:r>
            <a:r>
              <a:rPr sz="1400" spc="-65" dirty="0">
                <a:latin typeface="Arial"/>
                <a:cs typeface="Arial"/>
              </a:rPr>
              <a:t>219, </a:t>
            </a:r>
            <a:r>
              <a:rPr sz="1400" spc="-60" dirty="0">
                <a:latin typeface="Arial"/>
                <a:cs typeface="Arial"/>
              </a:rPr>
              <a:t>p-value </a:t>
            </a:r>
            <a:r>
              <a:rPr sz="1400" spc="-120" dirty="0">
                <a:latin typeface="Arial"/>
                <a:cs typeface="Arial"/>
              </a:rPr>
              <a:t>=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0.5789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alternative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hypothesis: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true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correlation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not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equal </a:t>
            </a:r>
            <a:r>
              <a:rPr sz="1400" spc="10" dirty="0">
                <a:latin typeface="Arial"/>
                <a:cs typeface="Arial"/>
              </a:rPr>
              <a:t>to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latin typeface="Arial"/>
                <a:cs typeface="Arial"/>
              </a:rPr>
              <a:t>95 </a:t>
            </a:r>
            <a:r>
              <a:rPr sz="1400" spc="-45" dirty="0">
                <a:latin typeface="Arial"/>
                <a:cs typeface="Arial"/>
              </a:rPr>
              <a:t>percent </a:t>
            </a:r>
            <a:r>
              <a:rPr sz="1400" spc="-60" dirty="0">
                <a:latin typeface="Arial"/>
                <a:cs typeface="Arial"/>
              </a:rPr>
              <a:t>confidence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interval: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400" spc="-65" dirty="0">
                <a:latin typeface="Arial"/>
                <a:cs typeface="Arial"/>
              </a:rPr>
              <a:t>-0.09491255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0.16866467</a:t>
            </a:r>
            <a:endParaRPr sz="1400">
              <a:latin typeface="Arial"/>
              <a:cs typeface="Arial"/>
            </a:endParaRPr>
          </a:p>
          <a:p>
            <a:pPr marL="288290" marR="2728595" indent="-276225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sample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estimates:  cor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latin typeface="Arial"/>
                <a:cs typeface="Arial"/>
              </a:rPr>
              <a:t>0.03752877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5949276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4833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55" dirty="0"/>
              <a:t> </a:t>
            </a:r>
            <a:r>
              <a:rPr sz="2800" spc="-10" dirty="0"/>
              <a:t>età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4363339" y="926719"/>
            <a:ext cx="4483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25" dirty="0">
                <a:latin typeface="Arial"/>
                <a:cs typeface="Arial"/>
              </a:rPr>
              <a:t>messo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0" dirty="0">
                <a:latin typeface="Arial"/>
                <a:cs typeface="Arial"/>
              </a:rPr>
              <a:t>variabili: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40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comprare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55" dirty="0">
                <a:latin typeface="Arial"/>
                <a:cs typeface="Arial"/>
              </a:rPr>
              <a:t>l’età. </a:t>
            </a:r>
            <a:r>
              <a:rPr sz="1800" spc="-190" dirty="0">
                <a:latin typeface="Arial"/>
                <a:cs typeface="Arial"/>
              </a:rPr>
              <a:t>Si  </a:t>
            </a:r>
            <a:r>
              <a:rPr sz="1800" spc="-15" dirty="0">
                <a:latin typeface="Arial"/>
                <a:cs typeface="Arial"/>
              </a:rPr>
              <a:t>tratta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5972" y="2204859"/>
            <a:ext cx="4032885" cy="720090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9685" marR="95885">
              <a:lnSpc>
                <a:spcPct val="100000"/>
              </a:lnSpc>
              <a:spcBef>
                <a:spcPts val="83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229" dirty="0">
                <a:latin typeface="Arial"/>
                <a:cs typeface="Arial"/>
              </a:rPr>
              <a:t>LINEARE  </a:t>
            </a: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3339" y="3121914"/>
            <a:ext cx="4577080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0389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risultato </a:t>
            </a:r>
            <a:r>
              <a:rPr sz="1800" spc="-20" dirty="0">
                <a:latin typeface="Arial"/>
                <a:cs typeface="Arial"/>
              </a:rPr>
              <a:t>di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50" dirty="0">
                <a:latin typeface="Arial"/>
                <a:cs typeface="Arial"/>
              </a:rPr>
              <a:t>prima </a:t>
            </a:r>
            <a:r>
              <a:rPr sz="1800" spc="-75" dirty="0">
                <a:latin typeface="Arial"/>
                <a:cs typeface="Arial"/>
              </a:rPr>
              <a:t>analisi </a:t>
            </a:r>
            <a:r>
              <a:rPr sz="1800" spc="-55" dirty="0">
                <a:latin typeface="Arial"/>
                <a:cs typeface="Arial"/>
              </a:rPr>
              <a:t>bivariata </a:t>
            </a:r>
            <a:r>
              <a:rPr sz="1800" spc="-40" dirty="0">
                <a:latin typeface="Arial"/>
                <a:cs typeface="Arial"/>
              </a:rPr>
              <a:t>risulta 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10" dirty="0">
                <a:latin typeface="Arial"/>
                <a:cs typeface="Arial"/>
              </a:rPr>
              <a:t>(=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0,5789</a:t>
            </a:r>
            <a:r>
              <a:rPr sz="1800" spc="-14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600"/>
              </a:spcBef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70" dirty="0">
                <a:latin typeface="Arial"/>
                <a:cs typeface="Arial"/>
              </a:rPr>
              <a:t>valore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80" dirty="0">
                <a:latin typeface="Arial"/>
                <a:cs typeface="Arial"/>
              </a:rPr>
              <a:t>maggiore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0,05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quindi</a:t>
            </a:r>
            <a:endParaRPr sz="1800">
              <a:latin typeface="Arial"/>
              <a:cs typeface="Arial"/>
            </a:endParaRPr>
          </a:p>
          <a:p>
            <a:pPr marL="12700" marR="9271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accettiamo </a:t>
            </a: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corrisponde all’indipendenza 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variabili. </a:t>
            </a:r>
            <a:r>
              <a:rPr sz="1800" spc="-180" dirty="0">
                <a:latin typeface="Arial"/>
                <a:cs typeface="Arial"/>
              </a:rPr>
              <a:t>Le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90" dirty="0">
                <a:latin typeface="Arial"/>
                <a:cs typeface="Arial"/>
              </a:rPr>
              <a:t>sono  </a:t>
            </a:r>
            <a:r>
              <a:rPr sz="1800" b="1" spc="-65" dirty="0">
                <a:latin typeface="Trebuchet MS"/>
                <a:cs typeface="Trebuchet MS"/>
              </a:rPr>
              <a:t>INDIPENDENTI</a:t>
            </a:r>
            <a:r>
              <a:rPr sz="1800" spc="-6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313690">
              <a:lnSpc>
                <a:spcPct val="100000"/>
              </a:lnSpc>
              <a:spcBef>
                <a:spcPts val="96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conclusione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75" dirty="0">
                <a:latin typeface="Arial"/>
                <a:cs typeface="Arial"/>
              </a:rPr>
              <a:t>analisi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45" dirty="0">
                <a:latin typeface="Arial"/>
                <a:cs typeface="Arial"/>
              </a:rPr>
              <a:t>spesa 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45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b="1" spc="-114" dirty="0">
                <a:latin typeface="Trebuchet MS"/>
                <a:cs typeface="Trebuchet MS"/>
              </a:rPr>
              <a:t>influenzata  </a:t>
            </a:r>
            <a:r>
              <a:rPr sz="1800" spc="-60" dirty="0">
                <a:latin typeface="Arial"/>
                <a:cs typeface="Arial"/>
              </a:rPr>
              <a:t>dall’età.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514" y="3789006"/>
            <a:ext cx="3384423" cy="2295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1639" y="2060829"/>
            <a:ext cx="1344295" cy="216535"/>
          </a:xfrm>
          <a:custGeom>
            <a:avLst/>
            <a:gdLst/>
            <a:ahLst/>
            <a:cxnLst/>
            <a:rect l="l" t="t" r="r" b="b"/>
            <a:pathLst>
              <a:path w="1344295" h="216535">
                <a:moveTo>
                  <a:pt x="0" y="216026"/>
                </a:moveTo>
                <a:lnTo>
                  <a:pt x="1344168" y="216026"/>
                </a:lnTo>
                <a:lnTo>
                  <a:pt x="1344168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04" y="3140976"/>
            <a:ext cx="1096645" cy="504190"/>
          </a:xfrm>
          <a:custGeom>
            <a:avLst/>
            <a:gdLst/>
            <a:ahLst/>
            <a:cxnLst/>
            <a:rect l="l" t="t" r="r" b="b"/>
            <a:pathLst>
              <a:path w="1096645" h="504189">
                <a:moveTo>
                  <a:pt x="0" y="504050"/>
                </a:moveTo>
                <a:lnTo>
                  <a:pt x="1096048" y="504050"/>
                </a:lnTo>
                <a:lnTo>
                  <a:pt x="1096048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60</a:t>
            </a:fld>
            <a:endParaRPr spc="-6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9F2494-72D8-4156-8300-D9FE772B8C1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309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0" dirty="0"/>
              <a:t> </a:t>
            </a:r>
            <a:r>
              <a:rPr sz="2800" spc="-10" dirty="0"/>
              <a:t>sesso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07484" y="926719"/>
            <a:ext cx="439610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25" dirty="0">
                <a:latin typeface="Arial"/>
                <a:cs typeface="Arial"/>
              </a:rPr>
              <a:t>messo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sesso.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505"/>
              </a:spcBef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45" dirty="0">
                <a:latin typeface="Arial"/>
                <a:cs typeface="Arial"/>
              </a:rPr>
              <a:t>qualitativa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ts val="2150"/>
              </a:lnSpc>
            </a:pP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7982" y="2204859"/>
            <a:ext cx="4177029" cy="6483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92075" marR="54610">
              <a:lnSpc>
                <a:spcPct val="100000"/>
              </a:lnSpc>
              <a:spcBef>
                <a:spcPts val="114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MEDIA  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484" y="2862834"/>
            <a:ext cx="4417060" cy="2007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635">
              <a:lnSpc>
                <a:spcPct val="100000"/>
              </a:lnSpc>
              <a:spcBef>
                <a:spcPts val="34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sz="1800" spc="-35" dirty="0">
                <a:latin typeface="Arial"/>
                <a:cs typeface="Arial"/>
              </a:rPr>
              <a:t>Innanzitutto </a:t>
            </a:r>
            <a:r>
              <a:rPr sz="1800" spc="-75" dirty="0">
                <a:latin typeface="Arial"/>
                <a:cs typeface="Arial"/>
              </a:rPr>
              <a:t>vediamo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media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alta per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100" dirty="0">
                <a:latin typeface="Arial"/>
                <a:cs typeface="Arial"/>
              </a:rPr>
              <a:t>maschi  </a:t>
            </a:r>
            <a:r>
              <a:rPr sz="1800" spc="-80" dirty="0">
                <a:latin typeface="Arial"/>
                <a:cs typeface="Arial"/>
              </a:rPr>
              <a:t>(9749)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per le </a:t>
            </a:r>
            <a:r>
              <a:rPr sz="1800" spc="-55" dirty="0">
                <a:latin typeface="Arial"/>
                <a:cs typeface="Arial"/>
              </a:rPr>
              <a:t>femmine </a:t>
            </a:r>
            <a:r>
              <a:rPr sz="1800" spc="-80" dirty="0">
                <a:latin typeface="Arial"/>
                <a:cs typeface="Arial"/>
              </a:rPr>
              <a:t>(4653). </a:t>
            </a:r>
            <a:r>
              <a:rPr sz="1800" spc="-75" dirty="0">
                <a:latin typeface="Arial"/>
                <a:cs typeface="Arial"/>
              </a:rPr>
              <a:t>Abbiamo  </a:t>
            </a:r>
            <a:r>
              <a:rPr sz="1800" spc="-55" dirty="0">
                <a:latin typeface="Arial"/>
                <a:cs typeface="Arial"/>
              </a:rPr>
              <a:t>operato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110" dirty="0">
                <a:latin typeface="Arial"/>
                <a:cs typeface="Arial"/>
              </a:rPr>
              <a:t>Anova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80" dirty="0">
                <a:latin typeface="Arial"/>
                <a:cs typeface="Arial"/>
              </a:rPr>
              <a:t>vedere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85" dirty="0">
                <a:latin typeface="Arial"/>
                <a:cs typeface="Arial"/>
              </a:rPr>
              <a:t>questa  </a:t>
            </a:r>
            <a:r>
              <a:rPr sz="1800" spc="-65" dirty="0">
                <a:latin typeface="Arial"/>
                <a:cs typeface="Arial"/>
              </a:rPr>
              <a:t>differenza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medie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50" dirty="0">
                <a:latin typeface="Arial"/>
                <a:cs typeface="Arial"/>
              </a:rPr>
              <a:t>gruppi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dovuta 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60" dirty="0">
                <a:latin typeface="Arial"/>
                <a:cs typeface="Arial"/>
              </a:rPr>
              <a:t>oppure </a:t>
            </a:r>
            <a:r>
              <a:rPr sz="1800" spc="-110" dirty="0">
                <a:latin typeface="Arial"/>
                <a:cs typeface="Arial"/>
              </a:rPr>
              <a:t>è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strutturale.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3882593"/>
            <a:ext cx="19704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4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Arial"/>
                <a:cs typeface="Arial"/>
              </a:rPr>
              <a:t>etaSquared(anova31_71)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4370577"/>
            <a:ext cx="754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rolex$V71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600" y="4149102"/>
            <a:ext cx="936625" cy="504190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6195" marR="35560" indent="27305">
              <a:lnSpc>
                <a:spcPts val="1789"/>
              </a:lnSpc>
              <a:spcBef>
                <a:spcPts val="25"/>
              </a:spcBef>
            </a:pPr>
            <a:r>
              <a:rPr sz="1400" spc="-65" dirty="0">
                <a:latin typeface="Arial"/>
                <a:cs typeface="Arial"/>
              </a:rPr>
              <a:t>eta.sq  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35" dirty="0">
                <a:latin typeface="Arial"/>
                <a:cs typeface="Arial"/>
              </a:rPr>
              <a:t>.</a:t>
            </a:r>
            <a:r>
              <a:rPr sz="1400" spc="-70" dirty="0">
                <a:latin typeface="Arial"/>
                <a:cs typeface="Arial"/>
              </a:rPr>
              <a:t>0</a:t>
            </a:r>
            <a:r>
              <a:rPr sz="1400" spc="-80" dirty="0">
                <a:latin typeface="Arial"/>
                <a:cs typeface="Arial"/>
              </a:rPr>
              <a:t>5</a:t>
            </a:r>
            <a:r>
              <a:rPr sz="1400" spc="-70" dirty="0">
                <a:latin typeface="Arial"/>
                <a:cs typeface="Arial"/>
              </a:rPr>
              <a:t>3</a:t>
            </a:r>
            <a:r>
              <a:rPr sz="1400" spc="-80" dirty="0">
                <a:latin typeface="Arial"/>
                <a:cs typeface="Arial"/>
              </a:rPr>
              <a:t>9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1</a:t>
            </a:r>
            <a:r>
              <a:rPr sz="1400" spc="-70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2513" y="4130395"/>
            <a:ext cx="896619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725">
              <a:lnSpc>
                <a:spcPct val="106400"/>
              </a:lnSpc>
              <a:spcBef>
                <a:spcPts val="100"/>
              </a:spcBef>
            </a:pPr>
            <a:r>
              <a:rPr sz="1400" spc="-95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a.</a:t>
            </a:r>
            <a:r>
              <a:rPr sz="1400" spc="-45" dirty="0">
                <a:latin typeface="Arial"/>
                <a:cs typeface="Arial"/>
              </a:rPr>
              <a:t>sq.part  </a:t>
            </a:r>
            <a:r>
              <a:rPr sz="1400" spc="-70" dirty="0">
                <a:latin typeface="Arial"/>
                <a:cs typeface="Arial"/>
              </a:rPr>
              <a:t>0.05391162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609" y="1029513"/>
            <a:ext cx="4146492" cy="278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34" y="4888229"/>
            <a:ext cx="85985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b="1" spc="-70" dirty="0">
                <a:latin typeface="Arial"/>
                <a:cs typeface="Arial"/>
              </a:rPr>
              <a:t>rifiuta </a:t>
            </a:r>
            <a:r>
              <a:rPr sz="1800" b="1" spc="-95" dirty="0">
                <a:latin typeface="Arial"/>
                <a:cs typeface="Arial"/>
              </a:rPr>
              <a:t>l’ipotesi </a:t>
            </a:r>
            <a:r>
              <a:rPr sz="1800" b="1" spc="-105" dirty="0">
                <a:latin typeface="Arial"/>
                <a:cs typeface="Arial"/>
              </a:rPr>
              <a:t>nulla </a:t>
            </a:r>
            <a:r>
              <a:rPr sz="1800" b="1" spc="-100" dirty="0">
                <a:latin typeface="Arial"/>
                <a:cs typeface="Arial"/>
              </a:rPr>
              <a:t>di </a:t>
            </a:r>
            <a:r>
              <a:rPr sz="1800" b="1" spc="-105" dirty="0">
                <a:latin typeface="Arial"/>
                <a:cs typeface="Arial"/>
              </a:rPr>
              <a:t>medie </a:t>
            </a:r>
            <a:r>
              <a:rPr sz="1800" b="1" spc="-130" dirty="0">
                <a:latin typeface="Arial"/>
                <a:cs typeface="Arial"/>
              </a:rPr>
              <a:t>uguali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b="1" spc="-155" dirty="0">
                <a:latin typeface="Trebuchet MS"/>
                <a:cs typeface="Trebuchet MS"/>
              </a:rPr>
              <a:t>0,0005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perciò  </a:t>
            </a:r>
            <a:r>
              <a:rPr sz="1800" spc="-100" dirty="0">
                <a:latin typeface="Arial"/>
                <a:cs typeface="Arial"/>
              </a:rPr>
              <a:t>possiamo </a:t>
            </a:r>
            <a:r>
              <a:rPr sz="1800" spc="-45" dirty="0">
                <a:latin typeface="Arial"/>
                <a:cs typeface="Arial"/>
              </a:rPr>
              <a:t>dire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medie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50" dirty="0">
                <a:latin typeface="Arial"/>
                <a:cs typeface="Arial"/>
              </a:rPr>
              <a:t>gruppi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0" dirty="0">
                <a:latin typeface="Arial"/>
                <a:cs typeface="Arial"/>
              </a:rPr>
              <a:t>significativamente </a:t>
            </a:r>
            <a:r>
              <a:rPr sz="1800" spc="-85" dirty="0">
                <a:latin typeface="Arial"/>
                <a:cs typeface="Arial"/>
              </a:rPr>
              <a:t>diverse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implica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65" dirty="0">
                <a:latin typeface="Arial"/>
                <a:cs typeface="Arial"/>
              </a:rPr>
              <a:t>differenza </a:t>
            </a:r>
            <a:r>
              <a:rPr sz="1800" spc="-25" dirty="0">
                <a:latin typeface="Arial"/>
                <a:cs typeface="Arial"/>
              </a:rPr>
              <a:t>strutturale </a:t>
            </a:r>
            <a:r>
              <a:rPr sz="1800" spc="-55" dirty="0">
                <a:latin typeface="Arial"/>
                <a:cs typeface="Arial"/>
              </a:rPr>
              <a:t>nel </a:t>
            </a:r>
            <a:r>
              <a:rPr sz="1800" spc="-50" dirty="0">
                <a:latin typeface="Arial"/>
                <a:cs typeface="Arial"/>
              </a:rPr>
              <a:t>comportamento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140" dirty="0">
                <a:latin typeface="Arial"/>
                <a:cs typeface="Arial"/>
              </a:rPr>
              <a:t>sessi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0" dirty="0">
                <a:latin typeface="Arial"/>
                <a:cs typeface="Arial"/>
              </a:rPr>
              <a:t>sono 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00" dirty="0">
                <a:latin typeface="Arial"/>
                <a:cs typeface="Arial"/>
              </a:rPr>
              <a:t>ad </a:t>
            </a:r>
            <a:r>
              <a:rPr sz="1800" spc="-40" dirty="0">
                <a:latin typeface="Arial"/>
                <a:cs typeface="Arial"/>
              </a:rPr>
              <a:t>affrontare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l’acquisto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61</a:t>
            </a:fld>
            <a:endParaRPr spc="-6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A73C2-50B7-43C5-BF65-F14E85A829AD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6039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75" dirty="0"/>
              <a:t> </a:t>
            </a:r>
            <a:r>
              <a:rPr sz="2800" spc="-10" dirty="0"/>
              <a:t>provincia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83555" y="926719"/>
            <a:ext cx="37636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75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provincia.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 </a:t>
            </a:r>
            <a:r>
              <a:rPr sz="1800" spc="-95" dirty="0">
                <a:latin typeface="Arial"/>
                <a:cs typeface="Arial"/>
              </a:rPr>
              <a:t>summary,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045" y="2780931"/>
            <a:ext cx="3816985" cy="1008380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63830" marR="206375" indent="50165">
              <a:lnSpc>
                <a:spcPct val="100000"/>
              </a:lnSpc>
              <a:spcBef>
                <a:spcPts val="62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 </a:t>
            </a:r>
            <a:r>
              <a:rPr sz="1800" spc="-145" dirty="0"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  <a:p>
            <a:pPr marL="21399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2173" y="3944823"/>
            <a:ext cx="1025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555" y="4432807"/>
            <a:ext cx="37312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65" dirty="0">
                <a:latin typeface="Arial"/>
                <a:cs typeface="Arial"/>
              </a:rPr>
              <a:t>riguarda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provincia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80" dirty="0">
                <a:latin typeface="Arial"/>
                <a:cs typeface="Arial"/>
              </a:rPr>
              <a:t>appartenenza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termini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135" dirty="0">
                <a:latin typeface="Arial"/>
                <a:cs typeface="Arial"/>
              </a:rPr>
              <a:t>Como  </a:t>
            </a:r>
            <a:r>
              <a:rPr sz="1800" spc="-75" dirty="0">
                <a:latin typeface="Arial"/>
                <a:cs typeface="Arial"/>
              </a:rPr>
              <a:t>presenta </a:t>
            </a:r>
            <a:r>
              <a:rPr sz="1800" spc="-70" dirty="0">
                <a:latin typeface="Arial"/>
                <a:cs typeface="Arial"/>
              </a:rPr>
              <a:t>la media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alta </a:t>
            </a:r>
            <a:r>
              <a:rPr sz="1800" spc="-80" dirty="0">
                <a:latin typeface="Arial"/>
                <a:cs typeface="Arial"/>
              </a:rPr>
              <a:t>(8973)  </a:t>
            </a:r>
            <a:r>
              <a:rPr sz="1800" spc="-85" dirty="0">
                <a:latin typeface="Arial"/>
                <a:cs typeface="Arial"/>
              </a:rPr>
              <a:t>seguita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35" dirty="0">
                <a:latin typeface="Arial"/>
                <a:cs typeface="Arial"/>
              </a:rPr>
              <a:t>Milano </a:t>
            </a:r>
            <a:r>
              <a:rPr sz="1800" spc="-80" dirty="0">
                <a:latin typeface="Arial"/>
                <a:cs typeface="Arial"/>
              </a:rPr>
              <a:t>(6619)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40" dirty="0">
                <a:latin typeface="Arial"/>
                <a:cs typeface="Arial"/>
              </a:rPr>
              <a:t>Varese  </a:t>
            </a:r>
            <a:r>
              <a:rPr sz="1800" spc="-80" dirty="0">
                <a:latin typeface="Arial"/>
                <a:cs typeface="Arial"/>
              </a:rPr>
              <a:t>(5970).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375" y="990741"/>
            <a:ext cx="3785616" cy="2501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6334" y="3594608"/>
            <a:ext cx="1970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4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Arial"/>
                <a:cs typeface="Arial"/>
              </a:rPr>
              <a:t>etaSquared(anova31_73)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62</a:t>
            </a:fld>
            <a:endParaRPr spc="-60" dirty="0"/>
          </a:p>
        </p:txBody>
      </p:sp>
      <p:sp>
        <p:nvSpPr>
          <p:cNvPr id="9" name="object 9"/>
          <p:cNvSpPr txBox="1"/>
          <p:nvPr/>
        </p:nvSpPr>
        <p:spPr>
          <a:xfrm>
            <a:off x="186334" y="4082541"/>
            <a:ext cx="754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rolex$V73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1600" y="3861066"/>
            <a:ext cx="936625" cy="504190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0"/>
              </a:spcBef>
            </a:pPr>
            <a:r>
              <a:rPr sz="1400" spc="-65" dirty="0">
                <a:latin typeface="Arial"/>
                <a:cs typeface="Arial"/>
              </a:rPr>
              <a:t>eta.sq</a:t>
            </a:r>
            <a:endParaRPr sz="14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latin typeface="Arial"/>
                <a:cs typeface="Arial"/>
              </a:rPr>
              <a:t>0.01341567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3108" y="3842093"/>
            <a:ext cx="882015" cy="480059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09"/>
              </a:spcBef>
            </a:pPr>
            <a:r>
              <a:rPr sz="1400" spc="-45" dirty="0">
                <a:latin typeface="Arial"/>
                <a:cs typeface="Arial"/>
              </a:rPr>
              <a:t>eta.sq.part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latin typeface="Arial"/>
                <a:cs typeface="Arial"/>
              </a:rPr>
              <a:t>0.01341567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334" y="4455921"/>
            <a:ext cx="46990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Dal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110" dirty="0">
                <a:latin typeface="Arial"/>
                <a:cs typeface="Arial"/>
              </a:rPr>
              <a:t>Anova </a:t>
            </a:r>
            <a:r>
              <a:rPr sz="1800" spc="-55" dirty="0">
                <a:latin typeface="Arial"/>
                <a:cs typeface="Arial"/>
              </a:rPr>
              <a:t>però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b="1" spc="-85" dirty="0">
                <a:latin typeface="Trebuchet MS"/>
                <a:cs typeface="Trebuchet MS"/>
              </a:rPr>
              <a:t>non </a:t>
            </a:r>
            <a:r>
              <a:rPr sz="1800" b="1" spc="-130" dirty="0">
                <a:latin typeface="Trebuchet MS"/>
                <a:cs typeface="Trebuchet MS"/>
              </a:rPr>
              <a:t>è </a:t>
            </a:r>
            <a:r>
              <a:rPr sz="1800" b="1" spc="-85" dirty="0">
                <a:latin typeface="Trebuchet MS"/>
                <a:cs typeface="Trebuchet MS"/>
              </a:rPr>
              <a:t>possibile  </a:t>
            </a:r>
            <a:r>
              <a:rPr sz="1800" b="1" spc="-75" dirty="0">
                <a:latin typeface="Arial"/>
                <a:cs typeface="Arial"/>
              </a:rPr>
              <a:t>rifiutare </a:t>
            </a:r>
            <a:r>
              <a:rPr sz="1800" b="1" spc="-100" dirty="0">
                <a:latin typeface="Arial"/>
                <a:cs typeface="Arial"/>
              </a:rPr>
              <a:t>l’ipotesi di </a:t>
            </a:r>
            <a:r>
              <a:rPr sz="1800" b="1" spc="-145" dirty="0">
                <a:latin typeface="Arial"/>
                <a:cs typeface="Arial"/>
              </a:rPr>
              <a:t>uguaglianza </a:t>
            </a:r>
            <a:r>
              <a:rPr sz="1800" b="1" spc="-90" dirty="0">
                <a:latin typeface="Arial"/>
                <a:cs typeface="Arial"/>
              </a:rPr>
              <a:t>delle </a:t>
            </a:r>
            <a:r>
              <a:rPr sz="1800" b="1" spc="-105" dirty="0">
                <a:latin typeface="Arial"/>
                <a:cs typeface="Arial"/>
              </a:rPr>
              <a:t>medie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che  </a:t>
            </a:r>
            <a:r>
              <a:rPr sz="1800" spc="-60" dirty="0">
                <a:latin typeface="Arial"/>
                <a:cs typeface="Arial"/>
              </a:rPr>
              <a:t>implica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80" dirty="0">
                <a:latin typeface="Arial"/>
                <a:cs typeface="Arial"/>
              </a:rPr>
              <a:t>queste </a:t>
            </a:r>
            <a:r>
              <a:rPr sz="1800" spc="-110" dirty="0">
                <a:latin typeface="Arial"/>
                <a:cs typeface="Arial"/>
              </a:rPr>
              <a:t>possano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50" dirty="0">
                <a:latin typeface="Arial"/>
                <a:cs typeface="Arial"/>
              </a:rPr>
              <a:t>dovute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25" dirty="0">
                <a:latin typeface="Arial"/>
                <a:cs typeface="Arial"/>
              </a:rPr>
              <a:t>caso.  Ne </a:t>
            </a:r>
            <a:r>
              <a:rPr sz="1800" spc="-114" dirty="0">
                <a:latin typeface="Arial"/>
                <a:cs typeface="Arial"/>
              </a:rPr>
              <a:t>consegue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b="1" spc="-135" dirty="0">
                <a:latin typeface="Arial"/>
                <a:cs typeface="Arial"/>
              </a:rPr>
              <a:t>non </a:t>
            </a:r>
            <a:r>
              <a:rPr sz="1800" b="1" spc="-170" dirty="0">
                <a:latin typeface="Arial"/>
                <a:cs typeface="Arial"/>
              </a:rPr>
              <a:t>c’è </a:t>
            </a:r>
            <a:r>
              <a:rPr sz="1800" b="1" spc="-125" dirty="0">
                <a:latin typeface="Arial"/>
                <a:cs typeface="Arial"/>
              </a:rPr>
              <a:t>dipendenza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145" dirty="0">
                <a:latin typeface="Arial"/>
                <a:cs typeface="Arial"/>
              </a:rPr>
              <a:t>spesa 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provincia.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5C71B-7C91-4C20-AC66-FB15079F6DA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45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5" dirty="0"/>
              <a:t> </a:t>
            </a:r>
            <a:r>
              <a:rPr sz="2800" spc="-5" dirty="0"/>
              <a:t>lavoro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39665" y="998677"/>
            <a:ext cx="3907154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Consideriamo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disponibilità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60" dirty="0">
                <a:latin typeface="Arial"/>
                <a:cs typeface="Arial"/>
              </a:rPr>
              <a:t> lavoro.</a:t>
            </a:r>
            <a:endParaRPr sz="1800">
              <a:latin typeface="Arial"/>
              <a:cs typeface="Arial"/>
            </a:endParaRPr>
          </a:p>
          <a:p>
            <a:pPr marL="12700" marR="26670" algn="just">
              <a:lnSpc>
                <a:spcPct val="100000"/>
              </a:lnSpc>
              <a:spcBef>
                <a:spcPts val="960"/>
              </a:spcBef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  </a:t>
            </a:r>
            <a:r>
              <a:rPr sz="1800" spc="-100" dirty="0">
                <a:latin typeface="Arial"/>
                <a:cs typeface="Arial"/>
              </a:rPr>
              <a:t>etaSquared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0035" y="2636913"/>
            <a:ext cx="4177029" cy="792480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 marR="54610">
              <a:lnSpc>
                <a:spcPct val="100000"/>
              </a:lnSpc>
              <a:spcBef>
                <a:spcPts val="40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MEDIA  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9953" y="3498595"/>
            <a:ext cx="102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70" dirty="0">
                <a:latin typeface="Trebuchet MS"/>
                <a:cs typeface="Trebuchet MS"/>
              </a:rPr>
              <a:t> </a:t>
            </a:r>
            <a:r>
              <a:rPr sz="1800" b="1" spc="-160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700" y="1013098"/>
            <a:ext cx="4082139" cy="268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67" y="3954907"/>
            <a:ext cx="19710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4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Arial"/>
                <a:cs typeface="Arial"/>
              </a:rPr>
              <a:t>etaSquared(anova31_77)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63</a:t>
            </a:fld>
            <a:endParaRPr spc="-60" dirty="0"/>
          </a:p>
        </p:txBody>
      </p:sp>
      <p:sp>
        <p:nvSpPr>
          <p:cNvPr id="8" name="object 8"/>
          <p:cNvSpPr txBox="1"/>
          <p:nvPr/>
        </p:nvSpPr>
        <p:spPr>
          <a:xfrm>
            <a:off x="258267" y="4442586"/>
            <a:ext cx="754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rolex$V77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3609" y="4221111"/>
            <a:ext cx="1080135" cy="50419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6195" marR="90170" indent="27305">
              <a:lnSpc>
                <a:spcPts val="1789"/>
              </a:lnSpc>
              <a:spcBef>
                <a:spcPts val="25"/>
              </a:spcBef>
            </a:pPr>
            <a:r>
              <a:rPr sz="1400" spc="-65" dirty="0">
                <a:latin typeface="Arial"/>
                <a:cs typeface="Arial"/>
              </a:rPr>
              <a:t>eta.sq  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35" dirty="0">
                <a:latin typeface="Arial"/>
                <a:cs typeface="Arial"/>
              </a:rPr>
              <a:t>.</a:t>
            </a:r>
            <a:r>
              <a:rPr sz="1400" spc="-70" dirty="0">
                <a:latin typeface="Arial"/>
                <a:cs typeface="Arial"/>
              </a:rPr>
              <a:t>0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6</a:t>
            </a:r>
            <a:r>
              <a:rPr sz="1400" spc="-70" dirty="0">
                <a:latin typeface="Arial"/>
                <a:cs typeface="Arial"/>
              </a:rPr>
              <a:t>0</a:t>
            </a:r>
            <a:r>
              <a:rPr sz="1400" spc="-80" dirty="0">
                <a:latin typeface="Arial"/>
                <a:cs typeface="Arial"/>
              </a:rPr>
              <a:t>6</a:t>
            </a:r>
            <a:r>
              <a:rPr sz="1400" spc="-7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5532" y="4202404"/>
            <a:ext cx="97155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655">
              <a:lnSpc>
                <a:spcPct val="106400"/>
              </a:lnSpc>
              <a:spcBef>
                <a:spcPts val="100"/>
              </a:spcBef>
            </a:pPr>
            <a:r>
              <a:rPr sz="1400" spc="-45" dirty="0">
                <a:latin typeface="Arial"/>
                <a:cs typeface="Arial"/>
              </a:rPr>
              <a:t>eta.sq.part  </a:t>
            </a:r>
            <a:r>
              <a:rPr sz="1400" spc="-60" dirty="0">
                <a:latin typeface="Arial"/>
                <a:cs typeface="Arial"/>
              </a:rPr>
              <a:t>0.0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0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6</a:t>
            </a:r>
            <a:r>
              <a:rPr sz="1400" spc="-70" dirty="0">
                <a:latin typeface="Arial"/>
                <a:cs typeface="Arial"/>
              </a:rPr>
              <a:t>0</a:t>
            </a:r>
            <a:r>
              <a:rPr sz="1400" spc="-80" dirty="0">
                <a:latin typeface="Arial"/>
                <a:cs typeface="Arial"/>
              </a:rPr>
              <a:t>6</a:t>
            </a:r>
            <a:r>
              <a:rPr sz="1400" spc="-7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5392318"/>
            <a:ext cx="876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110" dirty="0">
                <a:latin typeface="Arial"/>
                <a:cs typeface="Arial"/>
              </a:rPr>
              <a:t>Anova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60" dirty="0">
                <a:latin typeface="Arial"/>
                <a:cs typeface="Arial"/>
              </a:rPr>
              <a:t>statisticamente non </a:t>
            </a:r>
            <a:r>
              <a:rPr sz="1800" spc="-55" dirty="0">
                <a:latin typeface="Arial"/>
                <a:cs typeface="Arial"/>
              </a:rPr>
              <a:t>significativo </a:t>
            </a:r>
            <a:r>
              <a:rPr sz="1800" spc="-125" dirty="0">
                <a:latin typeface="Arial"/>
                <a:cs typeface="Arial"/>
              </a:rPr>
              <a:t>(P-Value= </a:t>
            </a:r>
            <a:r>
              <a:rPr sz="1800" b="1" spc="-140" dirty="0">
                <a:latin typeface="Trebuchet MS"/>
                <a:cs typeface="Trebuchet MS"/>
              </a:rPr>
              <a:t>0,223</a:t>
            </a:r>
            <a:r>
              <a:rPr sz="1800" spc="-140" dirty="0">
                <a:latin typeface="Arial"/>
                <a:cs typeface="Arial"/>
              </a:rPr>
              <a:t>)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5" dirty="0">
                <a:latin typeface="Arial"/>
                <a:cs typeface="Arial"/>
              </a:rPr>
              <a:t>porta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concludere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35" dirty="0">
                <a:latin typeface="Arial"/>
                <a:cs typeface="Arial"/>
              </a:rPr>
              <a:t>non </a:t>
            </a:r>
            <a:r>
              <a:rPr sz="1800" b="1" spc="-170" dirty="0">
                <a:latin typeface="Arial"/>
                <a:cs typeface="Arial"/>
              </a:rPr>
              <a:t>c’è </a:t>
            </a:r>
            <a:r>
              <a:rPr sz="1800" b="1" spc="-130" dirty="0">
                <a:latin typeface="Arial"/>
                <a:cs typeface="Arial"/>
              </a:rPr>
              <a:t>dipendenza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" dirty="0">
                <a:latin typeface="Arial"/>
                <a:cs typeface="Arial"/>
              </a:rPr>
              <a:t>fatto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lavorare </a:t>
            </a:r>
            <a:r>
              <a:rPr sz="1800" spc="-60" dirty="0">
                <a:latin typeface="Arial"/>
                <a:cs typeface="Arial"/>
              </a:rPr>
              <a:t>oppure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7402" y="3879545"/>
            <a:ext cx="39871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Chi </a:t>
            </a:r>
            <a:r>
              <a:rPr sz="1800" spc="-80" dirty="0">
                <a:latin typeface="Arial"/>
                <a:cs typeface="Arial"/>
              </a:rPr>
              <a:t>lavora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disposto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media 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alta </a:t>
            </a:r>
            <a:r>
              <a:rPr sz="1800" spc="-20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chi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80" dirty="0">
                <a:latin typeface="Arial"/>
                <a:cs typeface="Arial"/>
              </a:rPr>
              <a:t>lavora </a:t>
            </a:r>
            <a:r>
              <a:rPr sz="1800" spc="-105" dirty="0">
                <a:latin typeface="Arial"/>
                <a:cs typeface="Arial"/>
              </a:rPr>
              <a:t>ma </a:t>
            </a:r>
            <a:r>
              <a:rPr sz="1800" spc="-65" dirty="0">
                <a:latin typeface="Arial"/>
                <a:cs typeface="Arial"/>
              </a:rPr>
              <a:t>dal 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differenza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medie 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40" dirty="0">
                <a:latin typeface="Arial"/>
                <a:cs typeface="Arial"/>
              </a:rPr>
              <a:t>risulta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5" dirty="0">
                <a:latin typeface="Arial"/>
                <a:cs typeface="Arial"/>
              </a:rPr>
              <a:t>significativa </a:t>
            </a:r>
            <a:r>
              <a:rPr sz="1800" spc="-95" dirty="0">
                <a:latin typeface="Arial"/>
                <a:cs typeface="Arial"/>
              </a:rPr>
              <a:t>neanche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70" dirty="0">
                <a:latin typeface="Arial"/>
                <a:cs typeface="Arial"/>
              </a:rPr>
              <a:t>questo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caso.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ADFA4-54FD-4F1B-8D70-B3EF512AD57F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63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0" dirty="0"/>
              <a:t> </a:t>
            </a:r>
            <a:r>
              <a:rPr sz="2800" spc="-5" dirty="0"/>
              <a:t>reddito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11673" y="998677"/>
            <a:ext cx="382142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reddito.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 </a:t>
            </a:r>
            <a:r>
              <a:rPr sz="1800" spc="-95" dirty="0">
                <a:latin typeface="Arial"/>
                <a:cs typeface="Arial"/>
              </a:rPr>
              <a:t>summary,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etaSquared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045" y="2852940"/>
            <a:ext cx="3744595" cy="93662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2075" marR="311150">
              <a:lnSpc>
                <a:spcPct val="100000"/>
              </a:lnSpc>
              <a:spcBef>
                <a:spcPts val="62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 </a:t>
            </a:r>
            <a:r>
              <a:rPr sz="1800" spc="-145" dirty="0"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5344" y="4017009"/>
            <a:ext cx="102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80" y="1020590"/>
            <a:ext cx="4738790" cy="2912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3954907"/>
            <a:ext cx="19710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4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Arial"/>
                <a:cs typeface="Arial"/>
              </a:rPr>
              <a:t>etaSquared(anova31_78)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442586"/>
            <a:ext cx="754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rolex$V78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316" y="4202404"/>
            <a:ext cx="1900555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">
              <a:lnSpc>
                <a:spcPct val="106400"/>
              </a:lnSpc>
              <a:spcBef>
                <a:spcPts val="100"/>
              </a:spcBef>
              <a:tabLst>
                <a:tab pos="1030605" algn="l"/>
              </a:tabLst>
            </a:pPr>
            <a:r>
              <a:rPr sz="1400" spc="-65" dirty="0">
                <a:latin typeface="Arial"/>
                <a:cs typeface="Arial"/>
              </a:rPr>
              <a:t>eta.sq	</a:t>
            </a:r>
            <a:r>
              <a:rPr sz="1400" spc="-45" dirty="0">
                <a:latin typeface="Arial"/>
                <a:cs typeface="Arial"/>
              </a:rPr>
              <a:t>eta.sq.part  </a:t>
            </a:r>
            <a:r>
              <a:rPr sz="1400" spc="-60" dirty="0">
                <a:latin typeface="Arial"/>
                <a:cs typeface="Arial"/>
              </a:rPr>
              <a:t>0.0</a:t>
            </a:r>
            <a:r>
              <a:rPr sz="1400" spc="-80" dirty="0">
                <a:latin typeface="Arial"/>
                <a:cs typeface="Arial"/>
              </a:rPr>
              <a:t>9</a:t>
            </a:r>
            <a:r>
              <a:rPr sz="1400" spc="-70" dirty="0">
                <a:latin typeface="Arial"/>
                <a:cs typeface="Arial"/>
              </a:rPr>
              <a:t>6</a:t>
            </a:r>
            <a:r>
              <a:rPr sz="1400" spc="-80" dirty="0">
                <a:latin typeface="Arial"/>
                <a:cs typeface="Arial"/>
              </a:rPr>
              <a:t>2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3</a:t>
            </a:r>
            <a:r>
              <a:rPr sz="1400" spc="-70" dirty="0">
                <a:latin typeface="Arial"/>
                <a:cs typeface="Arial"/>
              </a:rPr>
              <a:t>03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60" dirty="0">
                <a:latin typeface="Arial"/>
                <a:cs typeface="Arial"/>
              </a:rPr>
              <a:t>0.0</a:t>
            </a:r>
            <a:r>
              <a:rPr sz="1400" spc="-80" dirty="0">
                <a:latin typeface="Arial"/>
                <a:cs typeface="Arial"/>
              </a:rPr>
              <a:t>9</a:t>
            </a:r>
            <a:r>
              <a:rPr sz="1400" spc="-70" dirty="0">
                <a:latin typeface="Arial"/>
                <a:cs typeface="Arial"/>
              </a:rPr>
              <a:t>6</a:t>
            </a:r>
            <a:r>
              <a:rPr sz="1400" spc="-80" dirty="0">
                <a:latin typeface="Arial"/>
                <a:cs typeface="Arial"/>
              </a:rPr>
              <a:t>2</a:t>
            </a:r>
            <a:r>
              <a:rPr sz="1400" spc="-70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3</a:t>
            </a:r>
            <a:r>
              <a:rPr sz="1400" spc="-70" dirty="0"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591" y="4221111"/>
            <a:ext cx="1008380" cy="504190"/>
          </a:xfrm>
          <a:custGeom>
            <a:avLst/>
            <a:gdLst/>
            <a:ahLst/>
            <a:cxnLst/>
            <a:rect l="l" t="t" r="r" b="b"/>
            <a:pathLst>
              <a:path w="1008380" h="504189">
                <a:moveTo>
                  <a:pt x="0" y="504050"/>
                </a:moveTo>
                <a:lnTo>
                  <a:pt x="1008113" y="504050"/>
                </a:lnTo>
                <a:lnTo>
                  <a:pt x="1008113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4888229"/>
            <a:ext cx="86791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b="1" spc="-70" dirty="0">
                <a:latin typeface="Arial"/>
                <a:cs typeface="Arial"/>
              </a:rPr>
              <a:t>rifiuta </a:t>
            </a:r>
            <a:r>
              <a:rPr sz="1800" b="1" spc="-95" dirty="0">
                <a:latin typeface="Arial"/>
                <a:cs typeface="Arial"/>
              </a:rPr>
              <a:t>l’ipotesi </a:t>
            </a:r>
            <a:r>
              <a:rPr sz="1800" b="1" spc="-105" dirty="0">
                <a:latin typeface="Arial"/>
                <a:cs typeface="Arial"/>
              </a:rPr>
              <a:t>nulla </a:t>
            </a:r>
            <a:r>
              <a:rPr sz="1800" b="1" spc="-100" dirty="0">
                <a:latin typeface="Arial"/>
                <a:cs typeface="Arial"/>
              </a:rPr>
              <a:t>di </a:t>
            </a:r>
            <a:r>
              <a:rPr sz="1800" b="1" spc="-105" dirty="0">
                <a:latin typeface="Arial"/>
                <a:cs typeface="Arial"/>
              </a:rPr>
              <a:t>medie </a:t>
            </a:r>
            <a:r>
              <a:rPr sz="1800" b="1" spc="-130" dirty="0">
                <a:latin typeface="Arial"/>
                <a:cs typeface="Arial"/>
              </a:rPr>
              <a:t>uguali </a:t>
            </a:r>
            <a:r>
              <a:rPr sz="1800" spc="-120" dirty="0">
                <a:latin typeface="Arial"/>
                <a:cs typeface="Arial"/>
              </a:rPr>
              <a:t>(P-Value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b="1" spc="-140" dirty="0">
                <a:latin typeface="Trebuchet MS"/>
                <a:cs typeface="Trebuchet MS"/>
              </a:rPr>
              <a:t>0,0002</a:t>
            </a:r>
            <a:r>
              <a:rPr sz="1800" spc="-140" dirty="0">
                <a:latin typeface="Arial"/>
                <a:cs typeface="Arial"/>
              </a:rPr>
              <a:t>) </a:t>
            </a:r>
            <a:r>
              <a:rPr sz="1800" spc="-60" dirty="0">
                <a:latin typeface="Arial"/>
                <a:cs typeface="Arial"/>
              </a:rPr>
              <a:t>perciò </a:t>
            </a:r>
            <a:r>
              <a:rPr sz="1800" spc="-75" dirty="0">
                <a:latin typeface="Arial"/>
                <a:cs typeface="Arial"/>
              </a:rPr>
              <a:t>concludiamo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4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l’orologio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diversa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4" dirty="0">
                <a:latin typeface="Arial"/>
                <a:cs typeface="Arial"/>
              </a:rPr>
              <a:t>seconda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reddito: </a:t>
            </a:r>
            <a:r>
              <a:rPr sz="1800" spc="-60" dirty="0">
                <a:latin typeface="Arial"/>
                <a:cs typeface="Arial"/>
              </a:rPr>
              <a:t>nella </a:t>
            </a:r>
            <a:r>
              <a:rPr sz="1800" spc="-55" dirty="0">
                <a:latin typeface="Arial"/>
                <a:cs typeface="Arial"/>
              </a:rPr>
              <a:t>fattispecie  </a:t>
            </a:r>
            <a:r>
              <a:rPr sz="1800" spc="-40" dirty="0">
                <a:latin typeface="Arial"/>
                <a:cs typeface="Arial"/>
              </a:rPr>
              <a:t>notiamo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come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ha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redditi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più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è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disposto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spendere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media</a:t>
            </a:r>
            <a:r>
              <a:rPr sz="1800" spc="-85" dirty="0">
                <a:latin typeface="Arial"/>
                <a:cs typeface="Arial"/>
              </a:rPr>
              <a:t> una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cifra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più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alta,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ciò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vale  </a:t>
            </a:r>
            <a:r>
              <a:rPr sz="1800" spc="-25" dirty="0">
                <a:latin typeface="Arial"/>
                <a:cs typeface="Arial"/>
              </a:rPr>
              <a:t>soprattutto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ha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redditi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55-75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mila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euro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oltre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75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mila.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64</a:t>
            </a:fld>
            <a:endParaRPr spc="-6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AF75B-E5CF-44E9-871A-54B9EC9003E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980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80" dirty="0"/>
              <a:t> </a:t>
            </a:r>
            <a:r>
              <a:rPr sz="2800" spc="-10" dirty="0"/>
              <a:t>eleganza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09224" y="1078696"/>
            <a:ext cx="4139594" cy="257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648" y="2132838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288036"/>
                </a:moveTo>
                <a:lnTo>
                  <a:pt x="1584198" y="288036"/>
                </a:lnTo>
                <a:lnTo>
                  <a:pt x="1584198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3212985"/>
            <a:ext cx="936625" cy="504190"/>
          </a:xfrm>
          <a:custGeom>
            <a:avLst/>
            <a:gdLst/>
            <a:ahLst/>
            <a:cxnLst/>
            <a:rect l="l" t="t" r="r" b="b"/>
            <a:pathLst>
              <a:path w="936625" h="504189">
                <a:moveTo>
                  <a:pt x="0" y="504050"/>
                </a:moveTo>
                <a:lnTo>
                  <a:pt x="936104" y="504050"/>
                </a:lnTo>
                <a:lnTo>
                  <a:pt x="936104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514" y="3861015"/>
            <a:ext cx="3240405" cy="2232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3638" y="998677"/>
            <a:ext cx="3549650" cy="928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l’eleganza.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65</a:t>
            </a:fld>
            <a:endParaRPr spc="-60" dirty="0"/>
          </a:p>
        </p:txBody>
      </p:sp>
      <p:sp>
        <p:nvSpPr>
          <p:cNvPr id="8" name="object 8"/>
          <p:cNvSpPr txBox="1"/>
          <p:nvPr/>
        </p:nvSpPr>
        <p:spPr>
          <a:xfrm>
            <a:off x="4716017" y="1988832"/>
            <a:ext cx="4177029" cy="6483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58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LINEARE</a:t>
            </a:r>
            <a:endParaRPr sz="18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3638" y="2660396"/>
            <a:ext cx="4142740" cy="33788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81150">
              <a:lnSpc>
                <a:spcPct val="100000"/>
              </a:lnSpc>
              <a:spcBef>
                <a:spcPts val="34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29209" algn="just">
              <a:lnSpc>
                <a:spcPct val="100000"/>
              </a:lnSpc>
              <a:spcBef>
                <a:spcPts val="240"/>
              </a:spcBef>
            </a:pPr>
            <a:r>
              <a:rPr sz="1800" spc="-75" dirty="0">
                <a:latin typeface="Arial"/>
                <a:cs typeface="Arial"/>
              </a:rPr>
              <a:t>L’ipotesi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65" dirty="0">
                <a:latin typeface="Arial"/>
                <a:cs typeface="Arial"/>
              </a:rPr>
              <a:t>importanza </a:t>
            </a:r>
            <a:r>
              <a:rPr sz="1800" spc="-90" dirty="0">
                <a:latin typeface="Arial"/>
                <a:cs typeface="Arial"/>
              </a:rPr>
              <a:t>dell’eleganza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15" dirty="0">
                <a:latin typeface="Arial"/>
                <a:cs typeface="Arial"/>
              </a:rPr>
              <a:t>rifiutata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0,006</a:t>
            </a:r>
            <a:r>
              <a:rPr sz="1800" spc="-1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406400">
              <a:lnSpc>
                <a:spcPct val="100000"/>
              </a:lnSpc>
              <a:spcBef>
                <a:spcPts val="1200"/>
              </a:spcBef>
            </a:pPr>
            <a:r>
              <a:rPr sz="1800" spc="-65" dirty="0">
                <a:latin typeface="Arial"/>
                <a:cs typeface="Arial"/>
              </a:rPr>
              <a:t>Pertanto </a:t>
            </a:r>
            <a:r>
              <a:rPr sz="1800" spc="-100" dirty="0">
                <a:latin typeface="Arial"/>
                <a:cs typeface="Arial"/>
              </a:rPr>
              <a:t>possiamo </a:t>
            </a:r>
            <a:r>
              <a:rPr sz="1800" spc="-55" dirty="0">
                <a:latin typeface="Arial"/>
                <a:cs typeface="Arial"/>
              </a:rPr>
              <a:t>affermare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due 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95" dirty="0">
                <a:latin typeface="Arial"/>
                <a:cs typeface="Arial"/>
              </a:rPr>
              <a:t>sono </a:t>
            </a:r>
            <a:r>
              <a:rPr sz="1800" b="1" spc="-105" dirty="0">
                <a:latin typeface="Trebuchet MS"/>
                <a:cs typeface="Trebuchet MS"/>
              </a:rPr>
              <a:t>dipendenti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0" dirty="0">
                <a:latin typeface="Arial"/>
                <a:cs typeface="Arial"/>
              </a:rPr>
              <a:t>valore 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b="1" spc="-100" dirty="0">
                <a:latin typeface="Trebuchet MS"/>
                <a:cs typeface="Trebuchet MS"/>
              </a:rPr>
              <a:t>significativamente  diverso </a:t>
            </a:r>
            <a:r>
              <a:rPr sz="1800" b="1" spc="-75" dirty="0">
                <a:latin typeface="Trebuchet MS"/>
                <a:cs typeface="Trebuchet MS"/>
              </a:rPr>
              <a:t>da</a:t>
            </a:r>
            <a:r>
              <a:rPr sz="1800" b="1" spc="-229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zero</a:t>
            </a:r>
            <a:r>
              <a:rPr sz="1800" spc="-13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114" dirty="0">
                <a:latin typeface="Arial"/>
                <a:cs typeface="Arial"/>
              </a:rPr>
              <a:t>segno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negativo,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quindi 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crescere </a:t>
            </a:r>
            <a:r>
              <a:rPr sz="1800" spc="-90" dirty="0">
                <a:latin typeface="Arial"/>
                <a:cs typeface="Arial"/>
              </a:rPr>
              <a:t>dell’eleganza </a:t>
            </a:r>
            <a:r>
              <a:rPr sz="1800" spc="-114" dirty="0">
                <a:latin typeface="Arial"/>
                <a:cs typeface="Arial"/>
              </a:rPr>
              <a:t>scende </a:t>
            </a:r>
            <a:r>
              <a:rPr sz="1800" spc="-70" dirty="0">
                <a:latin typeface="Arial"/>
                <a:cs typeface="Arial"/>
              </a:rPr>
              <a:t>la  willingness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pay.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76BD3-7337-4E07-92BD-9515D9323B2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226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 qualità </a:t>
            </a:r>
            <a:r>
              <a:rPr sz="2800" spc="-10" dirty="0"/>
              <a:t>dei</a:t>
            </a:r>
            <a:r>
              <a:rPr sz="2800" spc="155" dirty="0"/>
              <a:t> </a:t>
            </a:r>
            <a:r>
              <a:rPr sz="2800" spc="-5" dirty="0"/>
              <a:t>materiali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67402" y="926719"/>
            <a:ext cx="3642360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</a:t>
            </a:r>
            <a:r>
              <a:rPr sz="1800" spc="-40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5" dirty="0">
                <a:latin typeface="Arial"/>
                <a:cs typeface="Arial"/>
              </a:rPr>
              <a:t>pagare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0" dirty="0">
                <a:latin typeface="Arial"/>
                <a:cs typeface="Arial"/>
              </a:rPr>
              <a:t>dei  </a:t>
            </a:r>
            <a:r>
              <a:rPr sz="1800" spc="-40" dirty="0">
                <a:latin typeface="Arial"/>
                <a:cs typeface="Arial"/>
              </a:rPr>
              <a:t>materiali.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0035" y="2276868"/>
            <a:ext cx="4032885" cy="6483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9685" marR="95885">
              <a:lnSpc>
                <a:spcPct val="100000"/>
              </a:lnSpc>
              <a:spcBef>
                <a:spcPts val="15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229" dirty="0">
                <a:latin typeface="Arial"/>
                <a:cs typeface="Arial"/>
              </a:rPr>
              <a:t>LINEARE  </a:t>
            </a: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7402" y="3030473"/>
            <a:ext cx="3914140" cy="3058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97330">
              <a:lnSpc>
                <a:spcPct val="100000"/>
              </a:lnSpc>
              <a:spcBef>
                <a:spcPts val="7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60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7620">
              <a:lnSpc>
                <a:spcPct val="100000"/>
              </a:lnSpc>
              <a:spcBef>
                <a:spcPts val="600"/>
              </a:spcBef>
            </a:pP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65" dirty="0">
                <a:latin typeface="Arial"/>
                <a:cs typeface="Arial"/>
              </a:rPr>
              <a:t>riguarda 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0" dirty="0">
                <a:latin typeface="Arial"/>
                <a:cs typeface="Arial"/>
              </a:rPr>
              <a:t>dei  </a:t>
            </a:r>
            <a:r>
              <a:rPr sz="1800" spc="-40" dirty="0">
                <a:latin typeface="Arial"/>
                <a:cs typeface="Arial"/>
              </a:rPr>
              <a:t>materiali </a:t>
            </a:r>
            <a:r>
              <a:rPr sz="1800" spc="-90" dirty="0">
                <a:latin typeface="Arial"/>
                <a:cs typeface="Arial"/>
              </a:rPr>
              <a:t>invece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0" dirty="0">
                <a:latin typeface="Arial"/>
                <a:cs typeface="Arial"/>
              </a:rPr>
              <a:t>valore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80" dirty="0">
                <a:latin typeface="Arial"/>
                <a:cs typeface="Arial"/>
              </a:rPr>
              <a:t>prossimo </a:t>
            </a:r>
            <a:r>
              <a:rPr sz="1800" spc="-45" dirty="0">
                <a:latin typeface="Arial"/>
                <a:cs typeface="Arial"/>
              </a:rPr>
              <a:t>allo </a:t>
            </a: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dal 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75" dirty="0">
                <a:latin typeface="Arial"/>
                <a:cs typeface="Arial"/>
              </a:rPr>
              <a:t>vediamo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b="1" spc="-80" dirty="0">
                <a:latin typeface="Trebuchet MS"/>
                <a:cs typeface="Trebuchet MS"/>
              </a:rPr>
              <a:t>non </a:t>
            </a:r>
            <a:r>
              <a:rPr sz="1800" b="1" spc="-70" dirty="0">
                <a:latin typeface="Trebuchet MS"/>
                <a:cs typeface="Trebuchet MS"/>
              </a:rPr>
              <a:t>possiamo </a:t>
            </a:r>
            <a:r>
              <a:rPr sz="1800" b="1" spc="-114" dirty="0">
                <a:latin typeface="Trebuchet MS"/>
                <a:cs typeface="Trebuchet MS"/>
              </a:rPr>
              <a:t>rifiutare  </a:t>
            </a:r>
            <a:r>
              <a:rPr sz="1800" spc="-30" dirty="0">
                <a:latin typeface="Arial"/>
                <a:cs typeface="Arial"/>
              </a:rPr>
              <a:t>l’ipotesi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(P-  </a:t>
            </a:r>
            <a:r>
              <a:rPr sz="1800" spc="-114" dirty="0">
                <a:latin typeface="Arial"/>
                <a:cs typeface="Arial"/>
              </a:rPr>
              <a:t>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0,705</a:t>
            </a:r>
            <a:r>
              <a:rPr sz="1800" spc="-13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130" dirty="0">
                <a:latin typeface="Arial"/>
                <a:cs typeface="Arial"/>
              </a:rPr>
              <a:t>Siccome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5" dirty="0">
                <a:latin typeface="Arial"/>
                <a:cs typeface="Arial"/>
              </a:rPr>
              <a:t>significativa, </a:t>
            </a:r>
            <a:r>
              <a:rPr sz="1800" spc="-80" dirty="0">
                <a:latin typeface="Arial"/>
                <a:cs typeface="Arial"/>
              </a:rPr>
              <a:t>cioè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30" dirty="0">
                <a:latin typeface="Arial"/>
                <a:cs typeface="Arial"/>
              </a:rPr>
              <a:t>P-Value 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85" dirty="0">
                <a:latin typeface="Arial"/>
                <a:cs typeface="Arial"/>
              </a:rPr>
              <a:t>grande, </a:t>
            </a:r>
            <a:r>
              <a:rPr sz="1800" spc="-60" dirty="0">
                <a:latin typeface="Arial"/>
                <a:cs typeface="Arial"/>
              </a:rPr>
              <a:t>allora non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55" dirty="0">
                <a:latin typeface="Arial"/>
                <a:cs typeface="Arial"/>
              </a:rPr>
              <a:t>può </a:t>
            </a:r>
            <a:r>
              <a:rPr sz="1800" spc="-60" dirty="0">
                <a:latin typeface="Arial"/>
                <a:cs typeface="Arial"/>
              </a:rPr>
              <a:t>affermare </a:t>
            </a:r>
            <a:r>
              <a:rPr sz="1800" spc="-100" dirty="0">
                <a:latin typeface="Arial"/>
                <a:cs typeface="Arial"/>
              </a:rPr>
              <a:t>che  </a:t>
            </a:r>
            <a:r>
              <a:rPr sz="1800" spc="-40" dirty="0">
                <a:latin typeface="Arial"/>
                <a:cs typeface="Arial"/>
              </a:rPr>
              <a:t>vi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0" dirty="0">
                <a:latin typeface="Arial"/>
                <a:cs typeface="Arial"/>
              </a:rPr>
              <a:t>legame </a:t>
            </a:r>
            <a:r>
              <a:rPr sz="1800" spc="-85" dirty="0">
                <a:latin typeface="Arial"/>
                <a:cs typeface="Arial"/>
              </a:rPr>
              <a:t>né </a:t>
            </a:r>
            <a:r>
              <a:rPr sz="1800" spc="-45" dirty="0">
                <a:latin typeface="Arial"/>
                <a:cs typeface="Arial"/>
              </a:rPr>
              <a:t>positivo </a:t>
            </a:r>
            <a:r>
              <a:rPr sz="1800" spc="-80" dirty="0">
                <a:latin typeface="Arial"/>
                <a:cs typeface="Arial"/>
              </a:rPr>
              <a:t>né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negativo.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348" y="1012282"/>
            <a:ext cx="4082496" cy="208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3648" y="1844801"/>
            <a:ext cx="1296670" cy="216535"/>
          </a:xfrm>
          <a:custGeom>
            <a:avLst/>
            <a:gdLst/>
            <a:ahLst/>
            <a:cxnLst/>
            <a:rect l="l" t="t" r="r" b="b"/>
            <a:pathLst>
              <a:path w="1296670" h="216535">
                <a:moveTo>
                  <a:pt x="0" y="216026"/>
                </a:moveTo>
                <a:lnTo>
                  <a:pt x="1296162" y="216026"/>
                </a:lnTo>
                <a:lnTo>
                  <a:pt x="129616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2780931"/>
            <a:ext cx="1080135" cy="504190"/>
          </a:xfrm>
          <a:custGeom>
            <a:avLst/>
            <a:gdLst/>
            <a:ahLst/>
            <a:cxnLst/>
            <a:rect l="l" t="t" r="r" b="b"/>
            <a:pathLst>
              <a:path w="1080135" h="504189">
                <a:moveTo>
                  <a:pt x="0" y="504050"/>
                </a:moveTo>
                <a:lnTo>
                  <a:pt x="1080122" y="504050"/>
                </a:lnTo>
                <a:lnTo>
                  <a:pt x="1080122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861" y="4053968"/>
            <a:ext cx="2967370" cy="160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66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3A526-1E50-4B72-823B-5BA75065194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6253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75" dirty="0"/>
              <a:t> </a:t>
            </a:r>
            <a:r>
              <a:rPr sz="2800" spc="-10" dirty="0"/>
              <a:t>resistenza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95520" y="1287017"/>
            <a:ext cx="364426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resistenza.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027" y="2564917"/>
            <a:ext cx="4179570" cy="8388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9685" marR="245110">
              <a:lnSpc>
                <a:spcPct val="100000"/>
              </a:lnSpc>
              <a:spcBef>
                <a:spcPts val="84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229" dirty="0">
                <a:latin typeface="Arial"/>
                <a:cs typeface="Arial"/>
              </a:rPr>
              <a:t>LINEARE  </a:t>
            </a: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20" y="3481832"/>
            <a:ext cx="39128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0665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Nemmeno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40" dirty="0">
                <a:latin typeface="Arial"/>
                <a:cs typeface="Arial"/>
              </a:rPr>
              <a:t>risulta </a:t>
            </a:r>
            <a:r>
              <a:rPr sz="1800" spc="-110" dirty="0">
                <a:latin typeface="Arial"/>
                <a:cs typeface="Arial"/>
              </a:rPr>
              <a:t>esserci  </a:t>
            </a:r>
            <a:r>
              <a:rPr sz="1800" spc="-90" dirty="0">
                <a:latin typeface="Arial"/>
                <a:cs typeface="Arial"/>
              </a:rPr>
              <a:t>dipendenza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spc="-70" dirty="0">
                <a:latin typeface="Arial"/>
                <a:cs typeface="Arial"/>
              </a:rPr>
              <a:t>la correlazione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 </a:t>
            </a:r>
            <a:r>
              <a:rPr sz="1800" spc="-70" dirty="0">
                <a:latin typeface="Arial"/>
                <a:cs typeface="Arial"/>
              </a:rPr>
              <a:t>vicina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b="1" spc="-120" dirty="0">
                <a:latin typeface="Arial"/>
                <a:cs typeface="Arial"/>
              </a:rPr>
              <a:t>accetta </a:t>
            </a:r>
            <a:r>
              <a:rPr sz="1800" b="1" spc="-95" dirty="0">
                <a:latin typeface="Arial"/>
                <a:cs typeface="Arial"/>
              </a:rPr>
              <a:t>l’ipotesi  </a:t>
            </a:r>
            <a:r>
              <a:rPr sz="1800" b="1" spc="-90" dirty="0">
                <a:latin typeface="Trebuchet MS"/>
                <a:cs typeface="Trebuchet MS"/>
              </a:rPr>
              <a:t>nulla di </a:t>
            </a:r>
            <a:r>
              <a:rPr sz="1800" b="1" spc="-110" dirty="0">
                <a:latin typeface="Trebuchet MS"/>
                <a:cs typeface="Trebuchet MS"/>
              </a:rPr>
              <a:t>indipendenza</a:t>
            </a:r>
            <a:r>
              <a:rPr sz="1800" spc="-110" dirty="0">
                <a:latin typeface="Arial"/>
                <a:cs typeface="Arial"/>
              </a:rPr>
              <a:t>. </a:t>
            </a:r>
            <a:r>
              <a:rPr sz="1800" spc="-120" dirty="0">
                <a:latin typeface="Arial"/>
                <a:cs typeface="Arial"/>
              </a:rPr>
              <a:t>(P-Value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0,7362</a:t>
            </a:r>
            <a:r>
              <a:rPr sz="1800" spc="-13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305" y="1106794"/>
            <a:ext cx="4078939" cy="214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14" y="2924911"/>
            <a:ext cx="953135" cy="417830"/>
          </a:xfrm>
          <a:custGeom>
            <a:avLst/>
            <a:gdLst/>
            <a:ahLst/>
            <a:cxnLst/>
            <a:rect l="l" t="t" r="r" b="b"/>
            <a:pathLst>
              <a:path w="953135" h="417829">
                <a:moveTo>
                  <a:pt x="0" y="417220"/>
                </a:moveTo>
                <a:lnTo>
                  <a:pt x="953122" y="417220"/>
                </a:lnTo>
                <a:lnTo>
                  <a:pt x="953122" y="0"/>
                </a:lnTo>
                <a:lnTo>
                  <a:pt x="0" y="0"/>
                </a:lnTo>
                <a:lnTo>
                  <a:pt x="0" y="417220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5657" y="1988820"/>
            <a:ext cx="1296670" cy="216535"/>
          </a:xfrm>
          <a:custGeom>
            <a:avLst/>
            <a:gdLst/>
            <a:ahLst/>
            <a:cxnLst/>
            <a:rect l="l" t="t" r="r" b="b"/>
            <a:pathLst>
              <a:path w="1296670" h="216535">
                <a:moveTo>
                  <a:pt x="0" y="216026"/>
                </a:moveTo>
                <a:lnTo>
                  <a:pt x="1296162" y="216026"/>
                </a:lnTo>
                <a:lnTo>
                  <a:pt x="129616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3501047"/>
            <a:ext cx="3240404" cy="2566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67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D0E7E-AC4B-4C3A-B253-9D345D26405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967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90" dirty="0"/>
              <a:t> </a:t>
            </a:r>
            <a:r>
              <a:rPr sz="2800" spc="-10" dirty="0"/>
              <a:t>prestigio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39665" y="1070864"/>
            <a:ext cx="354965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prestigio.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045" y="2204859"/>
            <a:ext cx="3744595" cy="8642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9685" marR="641350">
              <a:lnSpc>
                <a:spcPct val="100000"/>
              </a:lnSpc>
              <a:spcBef>
                <a:spcPts val="5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 </a:t>
            </a:r>
            <a:r>
              <a:rPr sz="1800" spc="-229" dirty="0">
                <a:latin typeface="Arial"/>
                <a:cs typeface="Arial"/>
              </a:rPr>
              <a:t>LINEARE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9665" y="3158952"/>
            <a:ext cx="3759200" cy="23279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400810">
              <a:lnSpc>
                <a:spcPct val="100000"/>
              </a:lnSpc>
              <a:spcBef>
                <a:spcPts val="118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96520">
              <a:lnSpc>
                <a:spcPct val="100000"/>
              </a:lnSpc>
              <a:spcBef>
                <a:spcPts val="1080"/>
              </a:spcBef>
            </a:pPr>
            <a:r>
              <a:rPr sz="1800" spc="-40" dirty="0">
                <a:latin typeface="Arial"/>
                <a:cs typeface="Arial"/>
              </a:rPr>
              <a:t>Infine </a:t>
            </a: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prestigio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00" dirty="0">
                <a:latin typeface="Arial"/>
                <a:cs typeface="Arial"/>
              </a:rPr>
              <a:t>ha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impatto 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70" dirty="0">
                <a:latin typeface="Arial"/>
                <a:cs typeface="Arial"/>
              </a:rPr>
              <a:t>vicina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80" dirty="0">
                <a:latin typeface="Arial"/>
                <a:cs typeface="Arial"/>
              </a:rPr>
              <a:t>dice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b="1" spc="-80" dirty="0">
                <a:latin typeface="Trebuchet MS"/>
                <a:cs typeface="Trebuchet MS"/>
              </a:rPr>
              <a:t>non</a:t>
            </a:r>
            <a:r>
              <a:rPr sz="1800" b="1" spc="-305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è  </a:t>
            </a:r>
            <a:r>
              <a:rPr sz="1800" b="1" spc="-85" dirty="0">
                <a:latin typeface="Trebuchet MS"/>
                <a:cs typeface="Trebuchet MS"/>
              </a:rPr>
              <a:t>possibile </a:t>
            </a:r>
            <a:r>
              <a:rPr sz="1800" b="1" spc="-110" dirty="0">
                <a:latin typeface="Trebuchet MS"/>
                <a:cs typeface="Trebuchet MS"/>
              </a:rPr>
              <a:t>rifiutare </a:t>
            </a:r>
            <a:r>
              <a:rPr sz="1800" spc="-30" dirty="0">
                <a:latin typeface="Arial"/>
                <a:cs typeface="Arial"/>
              </a:rPr>
              <a:t>l’ipotesi di 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120" dirty="0">
                <a:latin typeface="Arial"/>
                <a:cs typeface="Arial"/>
              </a:rPr>
              <a:t>(P-Value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0,7651</a:t>
            </a:r>
            <a:r>
              <a:rPr sz="1800" spc="-13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131" y="1104384"/>
            <a:ext cx="3929106" cy="204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7667" y="1916810"/>
            <a:ext cx="1368425" cy="216535"/>
          </a:xfrm>
          <a:custGeom>
            <a:avLst/>
            <a:gdLst/>
            <a:ahLst/>
            <a:cxnLst/>
            <a:rect l="l" t="t" r="r" b="b"/>
            <a:pathLst>
              <a:path w="1368425" h="216535">
                <a:moveTo>
                  <a:pt x="0" y="216026"/>
                </a:moveTo>
                <a:lnTo>
                  <a:pt x="1368170" y="216026"/>
                </a:lnTo>
                <a:lnTo>
                  <a:pt x="1368170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248" y="2809494"/>
            <a:ext cx="936625" cy="432434"/>
          </a:xfrm>
          <a:custGeom>
            <a:avLst/>
            <a:gdLst/>
            <a:ahLst/>
            <a:cxnLst/>
            <a:rect l="l" t="t" r="r" b="b"/>
            <a:pathLst>
              <a:path w="936625" h="432435">
                <a:moveTo>
                  <a:pt x="0" y="432053"/>
                </a:moveTo>
                <a:lnTo>
                  <a:pt x="936104" y="432053"/>
                </a:lnTo>
                <a:lnTo>
                  <a:pt x="936104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32" y="3284944"/>
            <a:ext cx="3672459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68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1E74A-1B8D-4D8F-9E0F-625D77BF85B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46684"/>
            <a:ext cx="6826884" cy="6254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245"/>
              </a:spcBef>
            </a:pPr>
            <a:r>
              <a:rPr sz="2000" dirty="0"/>
              <a:t>Quanto </a:t>
            </a:r>
            <a:r>
              <a:rPr sz="2000" spc="-5" dirty="0"/>
              <a:t>spenderebbe </a:t>
            </a:r>
            <a:r>
              <a:rPr sz="2000" dirty="0"/>
              <a:t>al massimo </a:t>
            </a:r>
            <a:r>
              <a:rPr sz="2000" spc="-5" dirty="0"/>
              <a:t>per uno </a:t>
            </a:r>
            <a:r>
              <a:rPr sz="2000" dirty="0"/>
              <a:t>Smart  </a:t>
            </a:r>
            <a:r>
              <a:rPr sz="2000" spc="-5" dirty="0"/>
              <a:t>Watch della </a:t>
            </a:r>
            <a:r>
              <a:rPr sz="2000" dirty="0"/>
              <a:t>gamma</a:t>
            </a:r>
            <a:r>
              <a:rPr sz="2000" spc="-60" dirty="0"/>
              <a:t> </a:t>
            </a:r>
            <a:r>
              <a:rPr sz="2000" dirty="0"/>
              <a:t>Rolex?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69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062100"/>
            <a:ext cx="8341359" cy="40347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125" dirty="0">
                <a:latin typeface="Arial"/>
                <a:cs typeface="Arial"/>
              </a:rPr>
              <a:t>messo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correlazione la </a:t>
            </a:r>
            <a:r>
              <a:rPr sz="1800" spc="-80" dirty="0">
                <a:latin typeface="Arial"/>
                <a:cs typeface="Arial"/>
              </a:rPr>
              <a:t>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con: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50" dirty="0">
                <a:solidFill>
                  <a:srgbClr val="00AF50"/>
                </a:solidFill>
                <a:latin typeface="Arial"/>
                <a:cs typeface="Arial"/>
              </a:rPr>
              <a:t>Età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90" dirty="0">
                <a:solidFill>
                  <a:srgbClr val="00AF50"/>
                </a:solidFill>
                <a:latin typeface="Arial"/>
                <a:cs typeface="Arial"/>
              </a:rPr>
              <a:t>Sesso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5" dirty="0">
                <a:solidFill>
                  <a:srgbClr val="00AF50"/>
                </a:solidFill>
                <a:latin typeface="Arial"/>
                <a:cs typeface="Arial"/>
              </a:rPr>
              <a:t>Provincia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0" dirty="0">
                <a:solidFill>
                  <a:srgbClr val="00AF50"/>
                </a:solidFill>
                <a:latin typeface="Arial"/>
                <a:cs typeface="Arial"/>
              </a:rPr>
              <a:t>Reddito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20" dirty="0">
                <a:latin typeface="Arial"/>
                <a:cs typeface="Arial"/>
              </a:rPr>
              <a:t>Successivamente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30" dirty="0">
                <a:latin typeface="Arial"/>
                <a:cs typeface="Arial"/>
              </a:rPr>
              <a:t>voluto </a:t>
            </a:r>
            <a:r>
              <a:rPr sz="1800" spc="-100" dirty="0">
                <a:latin typeface="Arial"/>
                <a:cs typeface="Arial"/>
              </a:rPr>
              <a:t>analizzare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145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65" dirty="0">
                <a:latin typeface="Arial"/>
                <a:cs typeface="Arial"/>
              </a:rPr>
              <a:t>dipende </a:t>
            </a:r>
            <a:r>
              <a:rPr sz="1800" spc="-50" dirty="0">
                <a:latin typeface="Arial"/>
                <a:cs typeface="Arial"/>
              </a:rPr>
              <a:t>dall’importanza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35" dirty="0">
                <a:latin typeface="Arial"/>
                <a:cs typeface="Arial"/>
              </a:rPr>
              <a:t>individui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75" dirty="0">
                <a:latin typeface="Arial"/>
                <a:cs typeface="Arial"/>
              </a:rPr>
              <a:t>conferiscono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25" dirty="0">
                <a:latin typeface="Arial"/>
                <a:cs typeface="Arial"/>
              </a:rPr>
              <a:t>quattro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45" dirty="0">
                <a:latin typeface="Arial"/>
                <a:cs typeface="Arial"/>
              </a:rPr>
              <a:t>orologi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quali: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50" dirty="0">
                <a:solidFill>
                  <a:srgbClr val="00AF50"/>
                </a:solidFill>
                <a:latin typeface="Arial"/>
                <a:cs typeface="Arial"/>
              </a:rPr>
              <a:t>Eleganza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65" dirty="0">
                <a:solidFill>
                  <a:srgbClr val="00AF50"/>
                </a:solidFill>
                <a:latin typeface="Arial"/>
                <a:cs typeface="Arial"/>
              </a:rPr>
              <a:t>Qualità </a:t>
            </a:r>
            <a:r>
              <a:rPr sz="1800" spc="-55" dirty="0">
                <a:solidFill>
                  <a:srgbClr val="00AF50"/>
                </a:solidFill>
                <a:latin typeface="Arial"/>
                <a:cs typeface="Arial"/>
              </a:rPr>
              <a:t>dei</a:t>
            </a:r>
            <a:r>
              <a:rPr sz="1800" spc="-1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Arial"/>
                <a:cs typeface="Arial"/>
              </a:rPr>
              <a:t>materiali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135" dirty="0">
                <a:solidFill>
                  <a:srgbClr val="00AF50"/>
                </a:solidFill>
                <a:latin typeface="Arial"/>
                <a:cs typeface="Arial"/>
              </a:rPr>
              <a:t>Resistenza </a:t>
            </a:r>
            <a:r>
              <a:rPr sz="1800" spc="-55" dirty="0">
                <a:solidFill>
                  <a:srgbClr val="00AF50"/>
                </a:solidFill>
                <a:latin typeface="Arial"/>
                <a:cs typeface="Arial"/>
              </a:rPr>
              <a:t>nel</a:t>
            </a:r>
            <a:r>
              <a:rPr sz="180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Arial"/>
                <a:cs typeface="Arial"/>
              </a:rPr>
              <a:t>tempo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spc="-80" dirty="0">
                <a:solidFill>
                  <a:srgbClr val="00AF50"/>
                </a:solidFill>
                <a:latin typeface="Arial"/>
                <a:cs typeface="Arial"/>
              </a:rPr>
              <a:t>Prestigio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CC5AB-2B23-48F6-9C25-6C63E339D90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18694"/>
            <a:ext cx="7680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Rolex: </a:t>
            </a:r>
            <a:r>
              <a:rPr sz="3200" dirty="0"/>
              <a:t>la fondazione </a:t>
            </a:r>
            <a:r>
              <a:rPr sz="3200" spc="-5" dirty="0"/>
              <a:t>della</a:t>
            </a:r>
            <a:r>
              <a:rPr sz="3200" spc="-60" dirty="0"/>
              <a:t> </a:t>
            </a:r>
            <a:r>
              <a:rPr sz="3200" spc="-5" dirty="0"/>
              <a:t>società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292090" y="1151382"/>
            <a:ext cx="3168395" cy="2904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1112011"/>
            <a:ext cx="451421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Successivamente,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85" dirty="0">
                <a:latin typeface="Arial"/>
                <a:cs typeface="Arial"/>
              </a:rPr>
              <a:t>spostò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Ginevra, </a:t>
            </a:r>
            <a:r>
              <a:rPr sz="1800" spc="-30" dirty="0">
                <a:latin typeface="Arial"/>
                <a:cs typeface="Arial"/>
              </a:rPr>
              <a:t>città  </a:t>
            </a:r>
            <a:r>
              <a:rPr sz="1800" spc="-55" dirty="0">
                <a:latin typeface="Arial"/>
                <a:cs typeface="Arial"/>
              </a:rPr>
              <a:t>internazionalmente </a:t>
            </a:r>
            <a:r>
              <a:rPr sz="1800" spc="-50" dirty="0">
                <a:latin typeface="Arial"/>
                <a:cs typeface="Arial"/>
              </a:rPr>
              <a:t>nota per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sua </a:t>
            </a:r>
            <a:r>
              <a:rPr sz="1800" spc="-55" dirty="0">
                <a:latin typeface="Arial"/>
                <a:cs typeface="Arial"/>
              </a:rPr>
              <a:t>tradizione  </a:t>
            </a:r>
            <a:r>
              <a:rPr sz="1800" spc="-60" dirty="0">
                <a:latin typeface="Arial"/>
                <a:cs typeface="Arial"/>
              </a:rPr>
              <a:t>orologiera.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società </a:t>
            </a:r>
            <a:r>
              <a:rPr sz="1800" spc="-45" dirty="0">
                <a:latin typeface="Arial"/>
                <a:cs typeface="Arial"/>
              </a:rPr>
              <a:t>Montres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55" dirty="0">
                <a:latin typeface="Arial"/>
                <a:cs typeface="Arial"/>
              </a:rPr>
              <a:t>S.A. </a:t>
            </a:r>
            <a:r>
              <a:rPr sz="1800" spc="-85" dirty="0">
                <a:latin typeface="Arial"/>
                <a:cs typeface="Arial"/>
              </a:rPr>
              <a:t>venne </a:t>
            </a:r>
            <a:r>
              <a:rPr sz="1800" spc="-60" dirty="0">
                <a:latin typeface="Arial"/>
                <a:cs typeface="Arial"/>
              </a:rPr>
              <a:t>registrata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95" dirty="0">
                <a:latin typeface="Arial"/>
                <a:cs typeface="Arial"/>
              </a:rPr>
              <a:t>Ginevra </a:t>
            </a:r>
            <a:r>
              <a:rPr sz="1800" spc="-50" dirty="0">
                <a:latin typeface="Arial"/>
                <a:cs typeface="Arial"/>
              </a:rPr>
              <a:t>nel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008000"/>
                </a:solidFill>
                <a:latin typeface="Trebuchet MS"/>
                <a:cs typeface="Trebuchet MS"/>
              </a:rPr>
              <a:t>1920</a:t>
            </a:r>
            <a:r>
              <a:rPr sz="1800" spc="-12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936" y="2788920"/>
            <a:ext cx="3747516" cy="3221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4384" y="4441063"/>
            <a:ext cx="38925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20" dirty="0">
                <a:latin typeface="Arial"/>
                <a:cs typeface="Arial"/>
              </a:rPr>
              <a:t>Rolex,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50" dirty="0">
                <a:latin typeface="Arial"/>
                <a:cs typeface="Arial"/>
              </a:rPr>
              <a:t>documenti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dell'epoca,</a:t>
            </a:r>
            <a:endParaRPr sz="18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55" dirty="0">
                <a:latin typeface="Arial"/>
                <a:cs typeface="Arial"/>
              </a:rPr>
              <a:t>può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5" dirty="0">
                <a:latin typeface="Arial"/>
                <a:cs typeface="Arial"/>
              </a:rPr>
              <a:t>venduta </a:t>
            </a:r>
            <a:r>
              <a:rPr sz="1800" spc="-85" dirty="0">
                <a:latin typeface="Arial"/>
                <a:cs typeface="Arial"/>
              </a:rPr>
              <a:t>né </a:t>
            </a:r>
            <a:r>
              <a:rPr sz="1800" spc="-95" dirty="0">
                <a:latin typeface="Arial"/>
                <a:cs typeface="Arial"/>
              </a:rPr>
              <a:t>scambiata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sul</a:t>
            </a:r>
            <a:endParaRPr sz="1800">
              <a:latin typeface="Arial"/>
              <a:cs typeface="Arial"/>
            </a:endParaRPr>
          </a:p>
          <a:p>
            <a:pPr marL="852169" marR="5080" indent="1294130" algn="r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mercato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azionario. 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25" dirty="0">
                <a:latin typeface="Arial"/>
                <a:cs typeface="Arial"/>
              </a:rPr>
              <a:t>E </a:t>
            </a:r>
            <a:r>
              <a:rPr sz="1800" spc="-55" dirty="0">
                <a:latin typeface="Arial"/>
                <a:cs typeface="Arial"/>
              </a:rPr>
              <a:t>mantiene </a:t>
            </a:r>
            <a:r>
              <a:rPr sz="1800" spc="-20" dirty="0">
                <a:latin typeface="Arial"/>
                <a:cs typeface="Arial"/>
              </a:rPr>
              <a:t>tutt’oggi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tradizioni 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tramandate </a:t>
            </a:r>
            <a:r>
              <a:rPr sz="1800" spc="-65" dirty="0">
                <a:latin typeface="Arial"/>
                <a:cs typeface="Arial"/>
              </a:rPr>
              <a:t>dai </a:t>
            </a:r>
            <a:r>
              <a:rPr sz="1800" spc="-75" dirty="0">
                <a:latin typeface="Arial"/>
                <a:cs typeface="Arial"/>
              </a:rPr>
              <a:t>suoi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fondatori.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22255-3F09-4F72-8FE5-635E3EA9541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4833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55" dirty="0"/>
              <a:t> </a:t>
            </a:r>
            <a:r>
              <a:rPr sz="2800" spc="-10" dirty="0"/>
              <a:t>età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95520" y="1070864"/>
            <a:ext cx="355028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353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5" dirty="0">
                <a:latin typeface="Arial"/>
                <a:cs typeface="Arial"/>
              </a:rPr>
              <a:t>con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l’età.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027" y="2060841"/>
            <a:ext cx="4032885" cy="64833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4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LINEARE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20" y="2823763"/>
            <a:ext cx="4081779" cy="31197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82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131445">
              <a:lnSpc>
                <a:spcPct val="100000"/>
              </a:lnSpc>
              <a:spcBef>
                <a:spcPts val="72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60" dirty="0">
                <a:latin typeface="Arial"/>
                <a:cs typeface="Arial"/>
              </a:rPr>
              <a:t>età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prezzo </a:t>
            </a:r>
            <a:r>
              <a:rPr sz="1800" spc="-100" dirty="0">
                <a:latin typeface="Arial"/>
                <a:cs typeface="Arial"/>
              </a:rPr>
              <a:t>massimo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 Watch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45" dirty="0">
                <a:latin typeface="Arial"/>
                <a:cs typeface="Arial"/>
              </a:rPr>
              <a:t>pari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0,118.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55" dirty="0">
                <a:latin typeface="Arial"/>
                <a:cs typeface="Arial"/>
              </a:rPr>
              <a:t>però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00" dirty="0">
                <a:latin typeface="Arial"/>
                <a:cs typeface="Arial"/>
              </a:rPr>
              <a:t>possiamo  </a:t>
            </a:r>
            <a:r>
              <a:rPr sz="1800" spc="-60" dirty="0">
                <a:latin typeface="Arial"/>
                <a:cs typeface="Arial"/>
              </a:rPr>
              <a:t>affermare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60" dirty="0">
                <a:latin typeface="Arial"/>
                <a:cs typeface="Arial"/>
              </a:rPr>
              <a:t>significativamente </a:t>
            </a:r>
            <a:r>
              <a:rPr sz="1800" spc="-90" dirty="0">
                <a:latin typeface="Arial"/>
                <a:cs typeface="Arial"/>
              </a:rPr>
              <a:t>diversa  </a:t>
            </a:r>
            <a:r>
              <a:rPr sz="1800" spc="-100" dirty="0">
                <a:latin typeface="Arial"/>
                <a:cs typeface="Arial"/>
              </a:rPr>
              <a:t>da zero </a:t>
            </a:r>
            <a:r>
              <a:rPr sz="1800" spc="-75" dirty="0">
                <a:latin typeface="Arial"/>
                <a:cs typeface="Arial"/>
              </a:rPr>
              <a:t>poiché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0" dirty="0">
                <a:latin typeface="Arial"/>
                <a:cs typeface="Arial"/>
              </a:rPr>
              <a:t>valore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 abbastanza </a:t>
            </a:r>
            <a:r>
              <a:rPr sz="1800" spc="-130" dirty="0">
                <a:latin typeface="Arial"/>
                <a:cs typeface="Arial"/>
              </a:rPr>
              <a:t>basso </a:t>
            </a:r>
            <a:r>
              <a:rPr sz="1800" spc="-40" dirty="0">
                <a:latin typeface="Arial"/>
                <a:cs typeface="Arial"/>
              </a:rPr>
              <a:t>(di solito </a:t>
            </a:r>
            <a:r>
              <a:rPr sz="1800" spc="-100" dirty="0">
                <a:latin typeface="Arial"/>
                <a:cs typeface="Arial"/>
              </a:rPr>
              <a:t>deve </a:t>
            </a:r>
            <a:r>
              <a:rPr sz="1800" spc="-120" dirty="0">
                <a:latin typeface="Arial"/>
                <a:cs typeface="Arial"/>
              </a:rPr>
              <a:t>essere  </a:t>
            </a:r>
            <a:r>
              <a:rPr sz="1800" spc="-35" dirty="0">
                <a:latin typeface="Arial"/>
                <a:cs typeface="Arial"/>
              </a:rPr>
              <a:t>inferiore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0,05)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b="1" spc="-85" dirty="0">
                <a:latin typeface="Arial"/>
                <a:cs typeface="Arial"/>
              </a:rPr>
              <a:t>poter </a:t>
            </a:r>
            <a:r>
              <a:rPr sz="1800" b="1" spc="-75" dirty="0">
                <a:latin typeface="Arial"/>
                <a:cs typeface="Arial"/>
              </a:rPr>
              <a:t>rifiutare </a:t>
            </a:r>
            <a:r>
              <a:rPr sz="1800" b="1" spc="-95" dirty="0">
                <a:latin typeface="Arial"/>
                <a:cs typeface="Arial"/>
              </a:rPr>
              <a:t>l’ipotesi  </a:t>
            </a:r>
            <a:r>
              <a:rPr sz="1800" b="1" spc="-90" dirty="0">
                <a:latin typeface="Trebuchet MS"/>
                <a:cs typeface="Trebuchet MS"/>
              </a:rPr>
              <a:t>di </a:t>
            </a:r>
            <a:r>
              <a:rPr sz="1800" b="1" spc="-114" dirty="0">
                <a:latin typeface="Trebuchet MS"/>
                <a:cs typeface="Trebuchet MS"/>
              </a:rPr>
              <a:t>indipendenza </a:t>
            </a:r>
            <a:r>
              <a:rPr sz="1800" b="1" spc="-110" dirty="0">
                <a:latin typeface="Trebuchet MS"/>
                <a:cs typeface="Trebuchet MS"/>
              </a:rPr>
              <a:t>tra le</a:t>
            </a:r>
            <a:r>
              <a:rPr sz="1800" b="1" spc="-31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variabili</a:t>
            </a:r>
            <a:r>
              <a:rPr sz="1800" spc="-9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1080008"/>
            <a:ext cx="391414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00FF"/>
                </a:solidFill>
                <a:latin typeface="DejaVu Sans Mono"/>
                <a:cs typeface="DejaVu Sans Mono"/>
              </a:rPr>
              <a:t>&gt; (c55_72 = cor.test(rolex$V55,</a:t>
            </a:r>
            <a:r>
              <a:rPr sz="1000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DejaVu Sans Mono"/>
                <a:cs typeface="DejaVu Sans Mono"/>
              </a:rPr>
              <a:t>rolex$V72))</a:t>
            </a:r>
            <a:endParaRPr sz="1000">
              <a:latin typeface="DejaVu Sans Mono"/>
              <a:cs typeface="DejaVu Sans Mono"/>
            </a:endParaRPr>
          </a:p>
          <a:p>
            <a:pPr marL="12700" marR="234950" indent="914400">
              <a:lnSpc>
                <a:spcPct val="200000"/>
              </a:lnSpc>
              <a:tabLst>
                <a:tab pos="546100" algn="l"/>
              </a:tabLst>
            </a:pPr>
            <a:r>
              <a:rPr sz="1000" spc="-5" dirty="0">
                <a:latin typeface="DejaVu Sans Mono"/>
                <a:cs typeface="DejaVu Sans Mono"/>
              </a:rPr>
              <a:t>Pearson's product-moment </a:t>
            </a:r>
            <a:r>
              <a:rPr sz="1000" spc="-10" dirty="0">
                <a:latin typeface="DejaVu Sans Mono"/>
                <a:cs typeface="DejaVu Sans Mono"/>
              </a:rPr>
              <a:t>correlation  </a:t>
            </a:r>
            <a:r>
              <a:rPr sz="1000" spc="-5" dirty="0">
                <a:latin typeface="DejaVu Sans Mono"/>
                <a:cs typeface="DejaVu Sans Mono"/>
              </a:rPr>
              <a:t>data:	rolex$V55 and</a:t>
            </a:r>
            <a:r>
              <a:rPr sz="1000" spc="-10" dirty="0">
                <a:latin typeface="DejaVu Sans Mono"/>
                <a:cs typeface="DejaVu Sans Mono"/>
              </a:rPr>
              <a:t> rolex$V72</a:t>
            </a:r>
            <a:endParaRPr sz="10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DejaVu Sans Mono"/>
                <a:cs typeface="DejaVu Sans Mono"/>
              </a:rPr>
              <a:t>t = -1.7648, df = 219, p-value =</a:t>
            </a:r>
            <a:r>
              <a:rPr sz="1000" spc="-15" dirty="0">
                <a:latin typeface="DejaVu Sans Mono"/>
                <a:cs typeface="DejaVu Sans Mono"/>
              </a:rPr>
              <a:t> </a:t>
            </a:r>
            <a:r>
              <a:rPr sz="1000" spc="-10" dirty="0">
                <a:latin typeface="DejaVu Sans Mono"/>
                <a:cs typeface="DejaVu Sans Mono"/>
              </a:rPr>
              <a:t>0.07899</a:t>
            </a:r>
            <a:endParaRPr sz="1000">
              <a:latin typeface="DejaVu Sans Mono"/>
              <a:cs typeface="DejaVu Sans Mono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DejaVu Sans Mono"/>
                <a:cs typeface="DejaVu Sans Mono"/>
              </a:rPr>
              <a:t>alternative hypothesis: true correlation is not </a:t>
            </a:r>
            <a:r>
              <a:rPr sz="1000" spc="-10" dirty="0">
                <a:latin typeface="DejaVu Sans Mono"/>
                <a:cs typeface="DejaVu Sans Mono"/>
              </a:rPr>
              <a:t>equ  </a:t>
            </a:r>
            <a:r>
              <a:rPr sz="1000" spc="-5" dirty="0">
                <a:latin typeface="DejaVu Sans Mono"/>
                <a:cs typeface="DejaVu Sans Mono"/>
              </a:rPr>
              <a:t>al to</a:t>
            </a:r>
            <a:r>
              <a:rPr sz="1000" spc="-10" dirty="0">
                <a:latin typeface="DejaVu Sans Mono"/>
                <a:cs typeface="DejaVu Sans Mono"/>
              </a:rPr>
              <a:t> </a:t>
            </a:r>
            <a:r>
              <a:rPr sz="1000" spc="-5" dirty="0">
                <a:latin typeface="DejaVu Sans Mono"/>
                <a:cs typeface="DejaVu Sans Mono"/>
              </a:rPr>
              <a:t>0</a:t>
            </a:r>
            <a:endParaRPr sz="10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DejaVu Sans Mono"/>
                <a:cs typeface="DejaVu Sans Mono"/>
              </a:rPr>
              <a:t>95 percent confidence</a:t>
            </a:r>
            <a:r>
              <a:rPr sz="1000" spc="-10" dirty="0">
                <a:latin typeface="DejaVu Sans Mono"/>
                <a:cs typeface="DejaVu Sans Mono"/>
              </a:rPr>
              <a:t> interval:</a:t>
            </a:r>
            <a:endParaRPr sz="1000">
              <a:latin typeface="DejaVu Sans Mono"/>
              <a:cs typeface="DejaVu Sans Mono"/>
            </a:endParaRPr>
          </a:p>
          <a:p>
            <a:pPr marL="88900">
              <a:lnSpc>
                <a:spcPct val="100000"/>
              </a:lnSpc>
              <a:tabLst>
                <a:tab pos="1079500" algn="l"/>
              </a:tabLst>
            </a:pPr>
            <a:r>
              <a:rPr sz="1000" spc="-5" dirty="0">
                <a:latin typeface="DejaVu Sans Mono"/>
                <a:cs typeface="DejaVu Sans Mono"/>
              </a:rPr>
              <a:t>-0.24653272	</a:t>
            </a:r>
            <a:r>
              <a:rPr sz="1000" spc="-10" dirty="0">
                <a:latin typeface="DejaVu Sans Mono"/>
                <a:cs typeface="DejaVu Sans Mono"/>
              </a:rPr>
              <a:t>0.01377237</a:t>
            </a:r>
            <a:endParaRPr sz="1000">
              <a:latin typeface="DejaVu Sans Mono"/>
              <a:cs typeface="DejaVu Sans Mono"/>
            </a:endParaRPr>
          </a:p>
          <a:p>
            <a:pPr marL="546100" marR="2597785" indent="-533400">
              <a:lnSpc>
                <a:spcPct val="100000"/>
              </a:lnSpc>
            </a:pPr>
            <a:r>
              <a:rPr sz="1000" spc="-5" dirty="0">
                <a:latin typeface="DejaVu Sans Mono"/>
                <a:cs typeface="DejaVu Sans Mono"/>
              </a:rPr>
              <a:t>sample </a:t>
            </a:r>
            <a:r>
              <a:rPr sz="1000" spc="-10" dirty="0">
                <a:latin typeface="DejaVu Sans Mono"/>
                <a:cs typeface="DejaVu Sans Mono"/>
              </a:rPr>
              <a:t>estimates:  cor</a:t>
            </a:r>
            <a:endParaRPr sz="10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DejaVu Sans Mono"/>
                <a:cs typeface="DejaVu Sans Mono"/>
              </a:rPr>
              <a:t>-0.1184141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7667" y="1844801"/>
            <a:ext cx="1368425" cy="216535"/>
          </a:xfrm>
          <a:custGeom>
            <a:avLst/>
            <a:gdLst/>
            <a:ahLst/>
            <a:cxnLst/>
            <a:rect l="l" t="t" r="r" b="b"/>
            <a:pathLst>
              <a:path w="1368425" h="216535">
                <a:moveTo>
                  <a:pt x="0" y="216026"/>
                </a:moveTo>
                <a:lnTo>
                  <a:pt x="1368170" y="216026"/>
                </a:lnTo>
                <a:lnTo>
                  <a:pt x="1368170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2780919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360045"/>
                </a:moveTo>
                <a:lnTo>
                  <a:pt x="864095" y="360045"/>
                </a:lnTo>
                <a:lnTo>
                  <a:pt x="864095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FF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14" y="3212934"/>
            <a:ext cx="4032504" cy="280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70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7CDA4-1177-455C-BFF4-381F4C724294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309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0" dirty="0"/>
              <a:t> </a:t>
            </a:r>
            <a:r>
              <a:rPr sz="2800" spc="-10" dirty="0"/>
              <a:t>sesso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4152" y="1110641"/>
            <a:ext cx="4002500" cy="288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7402" y="998677"/>
            <a:ext cx="3886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5" dirty="0">
                <a:latin typeface="Arial"/>
                <a:cs typeface="Arial"/>
              </a:rPr>
              <a:t>pagare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sesso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55" dirty="0">
                <a:latin typeface="Arial"/>
                <a:cs typeface="Arial"/>
              </a:rPr>
              <a:t>variabile 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  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71</a:t>
            </a:fld>
            <a:endParaRPr spc="-60" dirty="0"/>
          </a:p>
        </p:txBody>
      </p:sp>
      <p:sp>
        <p:nvSpPr>
          <p:cNvPr id="5" name="object 5"/>
          <p:cNvSpPr txBox="1"/>
          <p:nvPr/>
        </p:nvSpPr>
        <p:spPr>
          <a:xfrm>
            <a:off x="4788027" y="2924949"/>
            <a:ext cx="4177029" cy="936625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 marR="741045">
              <a:lnSpc>
                <a:spcPct val="100000"/>
              </a:lnSpc>
              <a:spcBef>
                <a:spcPts val="5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 </a:t>
            </a:r>
            <a:r>
              <a:rPr sz="1800" spc="-140" dirty="0"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4351" y="4017009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80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402" y="4565650"/>
            <a:ext cx="39960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110" dirty="0">
                <a:latin typeface="Arial"/>
                <a:cs typeface="Arial"/>
              </a:rPr>
              <a:t>prezzo </a:t>
            </a:r>
            <a:r>
              <a:rPr sz="1800" spc="-100" dirty="0">
                <a:latin typeface="Arial"/>
                <a:cs typeface="Arial"/>
              </a:rPr>
              <a:t>massimo </a:t>
            </a:r>
            <a:r>
              <a:rPr sz="1800" spc="-95" dirty="0">
                <a:latin typeface="Arial"/>
                <a:cs typeface="Arial"/>
              </a:rPr>
              <a:t>che,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media, </a:t>
            </a:r>
            <a:r>
              <a:rPr sz="1800" spc="-100" dirty="0">
                <a:latin typeface="Arial"/>
                <a:cs typeface="Arial"/>
              </a:rPr>
              <a:t>maschi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55" dirty="0">
                <a:latin typeface="Arial"/>
                <a:cs typeface="Arial"/>
              </a:rPr>
              <a:t>femmine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45" dirty="0">
                <a:latin typeface="Arial"/>
                <a:cs typeface="Arial"/>
              </a:rPr>
              <a:t>per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uno  </a:t>
            </a:r>
            <a:r>
              <a:rPr sz="1800" spc="-90" dirty="0">
                <a:latin typeface="Arial"/>
                <a:cs typeface="Arial"/>
              </a:rPr>
              <a:t>Smart Watch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</a:t>
            </a:r>
            <a:r>
              <a:rPr sz="1800" spc="-55" dirty="0">
                <a:latin typeface="Arial"/>
                <a:cs typeface="Arial"/>
              </a:rPr>
              <a:t> simile.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7402" y="5663285"/>
            <a:ext cx="3833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110" dirty="0">
                <a:latin typeface="Arial"/>
                <a:cs typeface="Arial"/>
              </a:rPr>
              <a:t>Anova </a:t>
            </a:r>
            <a:r>
              <a:rPr sz="1800" spc="-5" dirty="0">
                <a:latin typeface="Arial"/>
                <a:cs typeface="Arial"/>
              </a:rPr>
              <a:t>infatti </a:t>
            </a:r>
            <a:r>
              <a:rPr sz="1800" b="1" spc="-120" dirty="0">
                <a:latin typeface="Arial"/>
                <a:cs typeface="Arial"/>
              </a:rPr>
              <a:t>accetta </a:t>
            </a:r>
            <a:r>
              <a:rPr sz="1800" b="1" spc="-95" dirty="0">
                <a:latin typeface="Arial"/>
                <a:cs typeface="Arial"/>
              </a:rPr>
              <a:t>l’ipotesi</a:t>
            </a:r>
            <a:r>
              <a:rPr sz="1800" b="1" spc="-34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nulla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medie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uguali.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4465065"/>
            <a:ext cx="1854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00FF"/>
                </a:solidFill>
                <a:latin typeface="DejaVu Sans Mono"/>
                <a:cs typeface="DejaVu Sans Mono"/>
              </a:rPr>
              <a:t>&gt;</a:t>
            </a:r>
            <a:r>
              <a:rPr sz="1000" spc="-2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DejaVu Sans Mono"/>
                <a:cs typeface="DejaVu Sans Mono"/>
              </a:rPr>
              <a:t>etaSquared(anova55_71)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4891785"/>
            <a:ext cx="711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DejaVu Sans Mono"/>
                <a:cs typeface="DejaVu Sans Mono"/>
              </a:rPr>
              <a:t>rolex$V71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3609" y="4725161"/>
            <a:ext cx="936625" cy="43243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1180"/>
              </a:lnSpc>
            </a:pPr>
            <a:r>
              <a:rPr sz="1000" spc="-10" dirty="0">
                <a:latin typeface="DejaVu Sans Mono"/>
                <a:cs typeface="DejaVu Sans Mono"/>
              </a:rPr>
              <a:t>eta.sq</a:t>
            </a:r>
            <a:endParaRPr sz="1000">
              <a:latin typeface="DejaVu Sans Mono"/>
              <a:cs typeface="DejaVu Sans Mono"/>
            </a:endParaRPr>
          </a:p>
          <a:p>
            <a:pPr marL="61594">
              <a:lnSpc>
                <a:spcPct val="100000"/>
              </a:lnSpc>
              <a:spcBef>
                <a:spcPts val="225"/>
              </a:spcBef>
            </a:pPr>
            <a:r>
              <a:rPr sz="1000" spc="-5" dirty="0">
                <a:latin typeface="DejaVu Sans Mono"/>
                <a:cs typeface="DejaVu Sans Mono"/>
              </a:rPr>
              <a:t>0.001011682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3966" y="4680864"/>
            <a:ext cx="88582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90">
              <a:lnSpc>
                <a:spcPct val="119000"/>
              </a:lnSpc>
              <a:spcBef>
                <a:spcPts val="100"/>
              </a:spcBef>
            </a:pPr>
            <a:r>
              <a:rPr sz="1000" spc="-10" dirty="0">
                <a:latin typeface="DejaVu Sans Mono"/>
                <a:cs typeface="DejaVu Sans Mono"/>
              </a:rPr>
              <a:t>eta.sq.part  0.001011682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4AA04D-0CF8-4D83-8E08-C77FB414D96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591" y="5949276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6039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75" dirty="0"/>
              <a:t> </a:t>
            </a:r>
            <a:r>
              <a:rPr sz="2800" spc="-10" dirty="0"/>
              <a:t>provincia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39570" y="1019895"/>
            <a:ext cx="3933491" cy="3253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07484" y="998677"/>
            <a:ext cx="38855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provincia.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  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7982" y="2564904"/>
            <a:ext cx="4392930" cy="720090"/>
          </a:xfrm>
          <a:prstGeom prst="rect">
            <a:avLst/>
          </a:prstGeom>
          <a:ln w="25400">
            <a:solidFill>
              <a:srgbClr val="FF2929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2075" marR="270510">
              <a:lnSpc>
                <a:spcPct val="100000"/>
              </a:lnSpc>
              <a:spcBef>
                <a:spcPts val="55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MEDIA  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705610">
              <a:lnSpc>
                <a:spcPct val="100000"/>
              </a:lnSpc>
              <a:spcBef>
                <a:spcPts val="819"/>
              </a:spcBef>
            </a:pPr>
            <a:r>
              <a:rPr spc="-85" dirty="0"/>
              <a:t>Alfa </a:t>
            </a:r>
            <a:r>
              <a:rPr spc="-160" dirty="0"/>
              <a:t>=</a:t>
            </a:r>
            <a:r>
              <a:rPr spc="-215" dirty="0"/>
              <a:t> </a:t>
            </a:r>
            <a:r>
              <a:rPr spc="-155" dirty="0"/>
              <a:t>0,05</a:t>
            </a:r>
          </a:p>
          <a:p>
            <a:pPr marL="12700" marR="5080">
              <a:lnSpc>
                <a:spcPct val="100000"/>
              </a:lnSpc>
              <a:spcBef>
                <a:spcPts val="725"/>
              </a:spcBef>
            </a:pPr>
            <a:r>
              <a:rPr b="0" spc="-105" dirty="0">
                <a:latin typeface="Arial"/>
                <a:cs typeface="Arial"/>
              </a:rPr>
              <a:t>Anche </a:t>
            </a:r>
            <a:r>
              <a:rPr b="0" spc="-50" dirty="0">
                <a:latin typeface="Arial"/>
                <a:cs typeface="Arial"/>
              </a:rPr>
              <a:t>le </a:t>
            </a:r>
            <a:r>
              <a:rPr b="0" spc="-65" dirty="0">
                <a:latin typeface="Arial"/>
                <a:cs typeface="Arial"/>
              </a:rPr>
              <a:t>medie </a:t>
            </a:r>
            <a:r>
              <a:rPr b="0" spc="-20" dirty="0">
                <a:latin typeface="Arial"/>
                <a:cs typeface="Arial"/>
              </a:rPr>
              <a:t>tra </a:t>
            </a:r>
            <a:r>
              <a:rPr b="0" spc="-50" dirty="0">
                <a:latin typeface="Arial"/>
                <a:cs typeface="Arial"/>
              </a:rPr>
              <a:t>le </a:t>
            </a:r>
            <a:r>
              <a:rPr b="0" spc="-60" dirty="0">
                <a:latin typeface="Arial"/>
                <a:cs typeface="Arial"/>
              </a:rPr>
              <a:t>provincie </a:t>
            </a:r>
            <a:r>
              <a:rPr b="0" spc="-90" dirty="0">
                <a:latin typeface="Arial"/>
                <a:cs typeface="Arial"/>
              </a:rPr>
              <a:t>sono </a:t>
            </a:r>
            <a:r>
              <a:rPr b="0" spc="-15" dirty="0">
                <a:latin typeface="Arial"/>
                <a:cs typeface="Arial"/>
              </a:rPr>
              <a:t>molto  </a:t>
            </a:r>
            <a:r>
              <a:rPr b="0" spc="-40" dirty="0">
                <a:latin typeface="Arial"/>
                <a:cs typeface="Arial"/>
              </a:rPr>
              <a:t>simili </a:t>
            </a:r>
            <a:r>
              <a:rPr b="0" spc="-110" dirty="0">
                <a:latin typeface="Arial"/>
                <a:cs typeface="Arial"/>
              </a:rPr>
              <a:t>e </a:t>
            </a:r>
            <a:r>
              <a:rPr b="0" spc="-5" dirty="0">
                <a:latin typeface="Arial"/>
                <a:cs typeface="Arial"/>
              </a:rPr>
              <a:t>infatti </a:t>
            </a:r>
            <a:r>
              <a:rPr b="0" spc="10" dirty="0">
                <a:latin typeface="Arial"/>
                <a:cs typeface="Arial"/>
              </a:rPr>
              <a:t>il </a:t>
            </a:r>
            <a:r>
              <a:rPr b="0" spc="-40" dirty="0">
                <a:latin typeface="Arial"/>
                <a:cs typeface="Arial"/>
              </a:rPr>
              <a:t>test </a:t>
            </a:r>
            <a:r>
              <a:rPr b="0" spc="-110" dirty="0">
                <a:latin typeface="Arial"/>
                <a:cs typeface="Arial"/>
              </a:rPr>
              <a:t>Anova </a:t>
            </a:r>
            <a:r>
              <a:rPr b="0" spc="-45" dirty="0">
                <a:latin typeface="Arial"/>
                <a:cs typeface="Arial"/>
              </a:rPr>
              <a:t>risulta  </a:t>
            </a:r>
            <a:r>
              <a:rPr b="0" spc="-60" dirty="0">
                <a:latin typeface="Arial"/>
                <a:cs typeface="Arial"/>
              </a:rPr>
              <a:t>statisticamente non </a:t>
            </a:r>
            <a:r>
              <a:rPr b="0" spc="-55" dirty="0">
                <a:latin typeface="Arial"/>
                <a:cs typeface="Arial"/>
              </a:rPr>
              <a:t>significativo </a:t>
            </a:r>
            <a:r>
              <a:rPr b="0" spc="-120" dirty="0">
                <a:latin typeface="Arial"/>
                <a:cs typeface="Arial"/>
              </a:rPr>
              <a:t>(P-Value </a:t>
            </a:r>
            <a:r>
              <a:rPr b="0" spc="-155" dirty="0">
                <a:latin typeface="Arial"/>
                <a:cs typeface="Arial"/>
              </a:rPr>
              <a:t>=  </a:t>
            </a:r>
            <a:r>
              <a:rPr spc="-140" dirty="0"/>
              <a:t>0,316</a:t>
            </a:r>
            <a:r>
              <a:rPr b="0" spc="-140" dirty="0">
                <a:latin typeface="Arial"/>
                <a:cs typeface="Arial"/>
              </a:rPr>
              <a:t>) </a:t>
            </a:r>
            <a:r>
              <a:rPr b="0" spc="-110" dirty="0">
                <a:latin typeface="Arial"/>
                <a:cs typeface="Arial"/>
              </a:rPr>
              <a:t>e </a:t>
            </a:r>
            <a:r>
              <a:rPr b="0" spc="-35" dirty="0">
                <a:latin typeface="Arial"/>
                <a:cs typeface="Arial"/>
              </a:rPr>
              <a:t>porta </a:t>
            </a:r>
            <a:r>
              <a:rPr b="0" spc="-140" dirty="0">
                <a:latin typeface="Arial"/>
                <a:cs typeface="Arial"/>
              </a:rPr>
              <a:t>a </a:t>
            </a:r>
            <a:r>
              <a:rPr b="0" spc="-75" dirty="0">
                <a:latin typeface="Arial"/>
                <a:cs typeface="Arial"/>
              </a:rPr>
              <a:t>concludere </a:t>
            </a:r>
            <a:r>
              <a:rPr b="0" spc="-105" dirty="0">
                <a:latin typeface="Arial"/>
                <a:cs typeface="Arial"/>
              </a:rPr>
              <a:t>che </a:t>
            </a:r>
            <a:r>
              <a:rPr b="0" spc="-70" dirty="0">
                <a:latin typeface="Arial"/>
                <a:cs typeface="Arial"/>
              </a:rPr>
              <a:t>la </a:t>
            </a:r>
            <a:r>
              <a:rPr b="0" spc="-75" dirty="0">
                <a:latin typeface="Arial"/>
                <a:cs typeface="Arial"/>
              </a:rPr>
              <a:t>media </a:t>
            </a:r>
            <a:r>
              <a:rPr b="0" spc="-60" dirty="0">
                <a:latin typeface="Arial"/>
                <a:cs typeface="Arial"/>
              </a:rPr>
              <a:t>della  </a:t>
            </a:r>
            <a:r>
              <a:rPr b="0" spc="-70" dirty="0">
                <a:latin typeface="Arial"/>
                <a:cs typeface="Arial"/>
              </a:rPr>
              <a:t>willingness </a:t>
            </a:r>
            <a:r>
              <a:rPr b="0" spc="15" dirty="0">
                <a:latin typeface="Arial"/>
                <a:cs typeface="Arial"/>
              </a:rPr>
              <a:t>to </a:t>
            </a:r>
            <a:r>
              <a:rPr b="0" spc="-110" dirty="0">
                <a:latin typeface="Arial"/>
                <a:cs typeface="Arial"/>
              </a:rPr>
              <a:t>pay </a:t>
            </a:r>
            <a:r>
              <a:rPr spc="-85" dirty="0"/>
              <a:t>non </a:t>
            </a:r>
            <a:r>
              <a:rPr spc="-130" dirty="0"/>
              <a:t>è </a:t>
            </a:r>
            <a:r>
              <a:rPr spc="-100" dirty="0"/>
              <a:t>significativamente  </a:t>
            </a:r>
            <a:r>
              <a:rPr spc="-105" dirty="0"/>
              <a:t>diversa </a:t>
            </a:r>
            <a:r>
              <a:rPr b="0" spc="-140" dirty="0">
                <a:latin typeface="Arial"/>
                <a:cs typeface="Arial"/>
              </a:rPr>
              <a:t>a </a:t>
            </a:r>
            <a:r>
              <a:rPr b="0" spc="-110" dirty="0">
                <a:latin typeface="Arial"/>
                <a:cs typeface="Arial"/>
              </a:rPr>
              <a:t>seconda </a:t>
            </a:r>
            <a:r>
              <a:rPr b="0" spc="-60" dirty="0">
                <a:latin typeface="Arial"/>
                <a:cs typeface="Arial"/>
              </a:rPr>
              <a:t>della provincia, </a:t>
            </a:r>
            <a:r>
              <a:rPr b="0" spc="-70" dirty="0">
                <a:latin typeface="Arial"/>
                <a:cs typeface="Arial"/>
              </a:rPr>
              <a:t>ovvero </a:t>
            </a:r>
            <a:r>
              <a:rPr b="0" spc="-50" dirty="0">
                <a:latin typeface="Arial"/>
                <a:cs typeface="Arial"/>
              </a:rPr>
              <a:t>le  </a:t>
            </a:r>
            <a:r>
              <a:rPr b="0" spc="-65" dirty="0">
                <a:latin typeface="Arial"/>
                <a:cs typeface="Arial"/>
              </a:rPr>
              <a:t>varie </a:t>
            </a:r>
            <a:r>
              <a:rPr b="0" spc="-60" dirty="0">
                <a:latin typeface="Arial"/>
                <a:cs typeface="Arial"/>
              </a:rPr>
              <a:t>provincie non </a:t>
            </a:r>
            <a:r>
              <a:rPr b="0" spc="-75" dirty="0">
                <a:latin typeface="Arial"/>
                <a:cs typeface="Arial"/>
              </a:rPr>
              <a:t>hanno </a:t>
            </a:r>
            <a:r>
              <a:rPr b="0" spc="-85" dirty="0">
                <a:latin typeface="Arial"/>
                <a:cs typeface="Arial"/>
              </a:rPr>
              <a:t>una </a:t>
            </a:r>
            <a:r>
              <a:rPr b="0" spc="-65" dirty="0">
                <a:latin typeface="Arial"/>
                <a:cs typeface="Arial"/>
              </a:rPr>
              <a:t>differenza  </a:t>
            </a:r>
            <a:r>
              <a:rPr b="0" spc="-60" dirty="0">
                <a:latin typeface="Arial"/>
                <a:cs typeface="Arial"/>
              </a:rPr>
              <a:t>statisticamente </a:t>
            </a:r>
            <a:r>
              <a:rPr b="0" spc="-65" dirty="0">
                <a:latin typeface="Arial"/>
                <a:cs typeface="Arial"/>
              </a:rPr>
              <a:t>significativa </a:t>
            </a:r>
            <a:r>
              <a:rPr b="0" spc="-60" dirty="0">
                <a:latin typeface="Arial"/>
                <a:cs typeface="Arial"/>
              </a:rPr>
              <a:t>nella </a:t>
            </a:r>
            <a:r>
              <a:rPr b="0" spc="-70" dirty="0">
                <a:latin typeface="Arial"/>
                <a:cs typeface="Arial"/>
              </a:rPr>
              <a:t>willingness</a:t>
            </a:r>
            <a:r>
              <a:rPr b="0" spc="-155" dirty="0">
                <a:latin typeface="Arial"/>
                <a:cs typeface="Arial"/>
              </a:rPr>
              <a:t> </a:t>
            </a:r>
            <a:r>
              <a:rPr b="0" spc="15" dirty="0">
                <a:latin typeface="Arial"/>
                <a:cs typeface="Arial"/>
              </a:rPr>
              <a:t>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-12700" y="6006185"/>
            <a:ext cx="916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2630" algn="l"/>
                <a:tab pos="9156065" algn="l"/>
              </a:tabLst>
            </a:pPr>
            <a:r>
              <a:rPr sz="1800" u="sng" spc="-95" dirty="0"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	</a:t>
            </a:r>
            <a:r>
              <a:rPr sz="1800" u="sng" spc="-125" dirty="0"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pay.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34" y="4537075"/>
            <a:ext cx="18542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00FF"/>
                </a:solidFill>
                <a:latin typeface="DejaVu Sans Mono"/>
                <a:cs typeface="DejaVu Sans Mono"/>
              </a:rPr>
              <a:t>&gt;</a:t>
            </a:r>
            <a:r>
              <a:rPr sz="1000" spc="-30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DejaVu Sans Mono"/>
                <a:cs typeface="DejaVu Sans Mono"/>
              </a:rPr>
              <a:t>etaSquared(anova55_73)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334" y="4963744"/>
            <a:ext cx="711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DejaVu Sans Mono"/>
                <a:cs typeface="DejaVu Sans Mono"/>
              </a:rPr>
              <a:t>rolex$V73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010" y="4752995"/>
            <a:ext cx="1778635" cy="3886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927100" algn="l"/>
              </a:tabLst>
            </a:pPr>
            <a:r>
              <a:rPr sz="1000" spc="-10" dirty="0">
                <a:latin typeface="DejaVu Sans Mono"/>
                <a:cs typeface="DejaVu Sans Mono"/>
              </a:rPr>
              <a:t>eta.sq	eta.sq.part</a:t>
            </a:r>
            <a:endParaRPr sz="1000">
              <a:latin typeface="DejaVu Sans Mono"/>
              <a:cs typeface="DejaVu Sans Mono"/>
            </a:endParaRPr>
          </a:p>
          <a:p>
            <a:pPr marL="14604">
              <a:lnSpc>
                <a:spcPct val="100000"/>
              </a:lnSpc>
              <a:spcBef>
                <a:spcPts val="229"/>
              </a:spcBef>
              <a:tabLst>
                <a:tab pos="929640" algn="l"/>
              </a:tabLst>
            </a:pPr>
            <a:r>
              <a:rPr sz="1000" spc="-5" dirty="0">
                <a:latin typeface="DejaVu Sans Mono"/>
                <a:cs typeface="DejaVu Sans Mono"/>
              </a:rPr>
              <a:t>0.01050425	</a:t>
            </a:r>
            <a:r>
              <a:rPr sz="1000" spc="-10" dirty="0">
                <a:latin typeface="DejaVu Sans Mono"/>
                <a:cs typeface="DejaVu Sans Mono"/>
              </a:rPr>
              <a:t>0.01050425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1600" y="4797171"/>
            <a:ext cx="936625" cy="360045"/>
          </a:xfrm>
          <a:custGeom>
            <a:avLst/>
            <a:gdLst/>
            <a:ahLst/>
            <a:cxnLst/>
            <a:rect l="l" t="t" r="r" b="b"/>
            <a:pathLst>
              <a:path w="936625" h="360045">
                <a:moveTo>
                  <a:pt x="0" y="360044"/>
                </a:moveTo>
                <a:lnTo>
                  <a:pt x="936104" y="360044"/>
                </a:lnTo>
                <a:lnTo>
                  <a:pt x="936104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ln w="25400">
            <a:solidFill>
              <a:srgbClr val="FF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72</a:t>
            </a:fld>
            <a:endParaRPr spc="-6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5C86D-F075-4E27-93C9-9FFBB64C513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45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5" dirty="0"/>
              <a:t> </a:t>
            </a:r>
            <a:r>
              <a:rPr sz="2800" spc="-5" dirty="0"/>
              <a:t>lavoro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10539" y="1081171"/>
            <a:ext cx="3805752" cy="236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3638" y="1070864"/>
            <a:ext cx="388556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944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lavoro.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  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6017" y="2636913"/>
            <a:ext cx="4177029" cy="648335"/>
          </a:xfrm>
          <a:prstGeom prst="rect">
            <a:avLst/>
          </a:prstGeom>
          <a:ln w="25400">
            <a:solidFill>
              <a:srgbClr val="FF2929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0320" marR="126364">
              <a:lnSpc>
                <a:spcPct val="100000"/>
              </a:lnSpc>
              <a:spcBef>
                <a:spcPts val="43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MEDIA  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7035" y="3502279"/>
            <a:ext cx="102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638" y="3944239"/>
            <a:ext cx="40405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Infine </a:t>
            </a: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" dirty="0">
                <a:latin typeface="Arial"/>
                <a:cs typeface="Arial"/>
              </a:rPr>
              <a:t>fatto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lavorare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0" dirty="0">
                <a:latin typeface="Arial"/>
                <a:cs typeface="Arial"/>
              </a:rPr>
              <a:t>meno </a:t>
            </a:r>
            <a:r>
              <a:rPr sz="1800" b="1" spc="-85" dirty="0">
                <a:latin typeface="Trebuchet MS"/>
                <a:cs typeface="Trebuchet MS"/>
              </a:rPr>
              <a:t>non  </a:t>
            </a:r>
            <a:r>
              <a:rPr sz="1800" b="1" spc="-90" dirty="0">
                <a:latin typeface="Trebuchet MS"/>
                <a:cs typeface="Trebuchet MS"/>
              </a:rPr>
              <a:t>ha </a:t>
            </a:r>
            <a:r>
              <a:rPr sz="1800" b="1" spc="-100" dirty="0">
                <a:latin typeface="Trebuchet MS"/>
                <a:cs typeface="Trebuchet MS"/>
              </a:rPr>
              <a:t>un </a:t>
            </a:r>
            <a:r>
              <a:rPr sz="1800" b="1" spc="-114" dirty="0">
                <a:latin typeface="Trebuchet MS"/>
                <a:cs typeface="Trebuchet MS"/>
              </a:rPr>
              <a:t>effetto </a:t>
            </a:r>
            <a:r>
              <a:rPr sz="1800" b="1" spc="-95" dirty="0">
                <a:latin typeface="Trebuchet MS"/>
                <a:cs typeface="Trebuchet MS"/>
              </a:rPr>
              <a:t>significativo </a:t>
            </a:r>
            <a:r>
              <a:rPr sz="1800" spc="-80" dirty="0">
                <a:latin typeface="Arial"/>
                <a:cs typeface="Arial"/>
              </a:rPr>
              <a:t>sul </a:t>
            </a:r>
            <a:r>
              <a:rPr sz="1800" spc="-110" dirty="0">
                <a:latin typeface="Arial"/>
                <a:cs typeface="Arial"/>
              </a:rPr>
              <a:t>prezzo  </a:t>
            </a:r>
            <a:r>
              <a:rPr sz="1800" spc="-105" dirty="0">
                <a:latin typeface="Arial"/>
                <a:cs typeface="Arial"/>
              </a:rPr>
              <a:t>massimo che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50" dirty="0">
                <a:latin typeface="Arial"/>
                <a:cs typeface="Arial"/>
              </a:rPr>
              <a:t>per 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672966"/>
            <a:ext cx="1854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00FF"/>
                </a:solidFill>
                <a:latin typeface="DejaVu Sans Mono"/>
                <a:cs typeface="DejaVu Sans Mono"/>
              </a:rPr>
              <a:t>&gt;</a:t>
            </a:r>
            <a:r>
              <a:rPr sz="1000" spc="-2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DejaVu Sans Mono"/>
                <a:cs typeface="DejaVu Sans Mono"/>
              </a:rPr>
              <a:t>etaSquared(anova55_77)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99686"/>
            <a:ext cx="711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DejaVu Sans Mono"/>
                <a:cs typeface="DejaVu Sans Mono"/>
              </a:rPr>
              <a:t>rolex$V77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5247" y="3888765"/>
            <a:ext cx="1856739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19000"/>
              </a:lnSpc>
              <a:spcBef>
                <a:spcPts val="100"/>
              </a:spcBef>
              <a:tabLst>
                <a:tab pos="1002665" algn="l"/>
              </a:tabLst>
            </a:pPr>
            <a:r>
              <a:rPr sz="1000" spc="-10" dirty="0">
                <a:latin typeface="DejaVu Sans Mono"/>
                <a:cs typeface="DejaVu Sans Mono"/>
              </a:rPr>
              <a:t>eta.s</a:t>
            </a:r>
            <a:r>
              <a:rPr sz="1000" spc="-5" dirty="0">
                <a:latin typeface="DejaVu Sans Mono"/>
                <a:cs typeface="DejaVu Sans Mono"/>
              </a:rPr>
              <a:t>q</a:t>
            </a:r>
            <a:r>
              <a:rPr sz="1000" dirty="0">
                <a:latin typeface="DejaVu Sans Mono"/>
                <a:cs typeface="DejaVu Sans Mono"/>
              </a:rPr>
              <a:t>	</a:t>
            </a:r>
            <a:r>
              <a:rPr sz="1000" spc="-10" dirty="0">
                <a:latin typeface="DejaVu Sans Mono"/>
                <a:cs typeface="DejaVu Sans Mono"/>
              </a:rPr>
              <a:t>eta.sq.part  </a:t>
            </a:r>
            <a:r>
              <a:rPr sz="1000" spc="-5" dirty="0">
                <a:latin typeface="DejaVu Sans Mono"/>
                <a:cs typeface="DejaVu Sans Mono"/>
              </a:rPr>
              <a:t>0.009136297</a:t>
            </a:r>
            <a:r>
              <a:rPr sz="1000" dirty="0">
                <a:latin typeface="DejaVu Sans Mono"/>
                <a:cs typeface="DejaVu Sans Mono"/>
              </a:rPr>
              <a:t>	</a:t>
            </a:r>
            <a:r>
              <a:rPr sz="1000" spc="-585" dirty="0">
                <a:latin typeface="DejaVu Sans Mono"/>
                <a:cs typeface="DejaVu Sans Mono"/>
              </a:rPr>
              <a:t> </a:t>
            </a:r>
            <a:r>
              <a:rPr sz="1000" spc="-10" dirty="0">
                <a:latin typeface="DejaVu Sans Mono"/>
                <a:cs typeface="DejaVu Sans Mono"/>
              </a:rPr>
              <a:t>0.009136297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3609" y="3933063"/>
            <a:ext cx="936625" cy="360045"/>
          </a:xfrm>
          <a:custGeom>
            <a:avLst/>
            <a:gdLst/>
            <a:ahLst/>
            <a:cxnLst/>
            <a:rect l="l" t="t" r="r" b="b"/>
            <a:pathLst>
              <a:path w="936625" h="360045">
                <a:moveTo>
                  <a:pt x="0" y="360044"/>
                </a:moveTo>
                <a:lnTo>
                  <a:pt x="936104" y="360044"/>
                </a:lnTo>
                <a:lnTo>
                  <a:pt x="936104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ln w="25400">
            <a:solidFill>
              <a:srgbClr val="FF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267" y="5176266"/>
            <a:ext cx="8348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media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45" dirty="0">
                <a:latin typeface="Arial"/>
                <a:cs typeface="Arial"/>
              </a:rPr>
              <a:t>lavoratori risulta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alta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quella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5" dirty="0">
                <a:latin typeface="Arial"/>
                <a:cs typeface="Arial"/>
              </a:rPr>
              <a:t>lavoratori </a:t>
            </a:r>
            <a:r>
              <a:rPr sz="1800" spc="-105" dirty="0">
                <a:latin typeface="Arial"/>
                <a:cs typeface="Arial"/>
              </a:rPr>
              <a:t>ma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70" dirty="0">
                <a:latin typeface="Arial"/>
                <a:cs typeface="Arial"/>
              </a:rPr>
              <a:t>ci  conferma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valori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osservati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non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sono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dovuti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differenze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strutturali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50" dirty="0">
                <a:latin typeface="Arial"/>
                <a:cs typeface="Arial"/>
              </a:rPr>
              <a:t>gruppi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ma  bensì 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caso.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73</a:t>
            </a:fld>
            <a:endParaRPr spc="-6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A0B25C-A428-499F-9707-A8E2B57959B3}"/>
              </a:ext>
            </a:extLst>
          </p:cNvPr>
          <p:cNvSpPr/>
          <p:nvPr/>
        </p:nvSpPr>
        <p:spPr>
          <a:xfrm>
            <a:off x="838207" y="6133338"/>
            <a:ext cx="838193" cy="41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63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60" dirty="0"/>
              <a:t> </a:t>
            </a:r>
            <a:r>
              <a:rPr sz="2800" spc="-5" dirty="0"/>
              <a:t>reddito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99805" y="1070024"/>
            <a:ext cx="4660166" cy="2502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7701" y="998677"/>
            <a:ext cx="33407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reddito.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7145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0" dirty="0">
                <a:latin typeface="Arial"/>
                <a:cs typeface="Arial"/>
              </a:rPr>
              <a:t>quantitativa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45" dirty="0">
                <a:latin typeface="Arial"/>
                <a:cs typeface="Arial"/>
              </a:rPr>
              <a:t>qualitativa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Arial"/>
                <a:cs typeface="Arial"/>
              </a:rPr>
              <a:t>aov,  </a:t>
            </a:r>
            <a:r>
              <a:rPr sz="1800" spc="-55" dirty="0">
                <a:latin typeface="Arial"/>
                <a:cs typeface="Arial"/>
              </a:rPr>
              <a:t>model.table, </a:t>
            </a:r>
            <a:r>
              <a:rPr sz="1800" spc="-95" dirty="0">
                <a:latin typeface="Arial"/>
                <a:cs typeface="Arial"/>
              </a:rPr>
              <a:t>summary,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etaSquared.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8071" y="2924949"/>
            <a:ext cx="3600450" cy="936625"/>
          </a:xfrm>
          <a:prstGeom prst="rect">
            <a:avLst/>
          </a:prstGeom>
          <a:ln w="25400">
            <a:solidFill>
              <a:srgbClr val="FF2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 marR="167640">
              <a:lnSpc>
                <a:spcPct val="100000"/>
              </a:lnSpc>
              <a:spcBef>
                <a:spcPts val="5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IN  </a:t>
            </a:r>
            <a:r>
              <a:rPr sz="1800" spc="-145" dirty="0"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8242" y="4017009"/>
            <a:ext cx="102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3816858"/>
            <a:ext cx="1854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00FF"/>
                </a:solidFill>
                <a:latin typeface="DejaVu Sans Mono"/>
                <a:cs typeface="DejaVu Sans Mono"/>
              </a:rPr>
              <a:t>&gt;</a:t>
            </a:r>
            <a:r>
              <a:rPr sz="1000" spc="-2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DejaVu Sans Mono"/>
                <a:cs typeface="DejaVu Sans Mono"/>
              </a:rPr>
              <a:t>etaSquared(anova55_78)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4243527"/>
            <a:ext cx="711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DejaVu Sans Mono"/>
                <a:cs typeface="DejaVu Sans Mono"/>
              </a:rPr>
              <a:t>rolex$V78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247" y="4032778"/>
            <a:ext cx="1778000" cy="3886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926465" algn="l"/>
              </a:tabLst>
            </a:pPr>
            <a:r>
              <a:rPr sz="1000" spc="-10" dirty="0">
                <a:latin typeface="DejaVu Sans Mono"/>
                <a:cs typeface="DejaVu Sans Mono"/>
              </a:rPr>
              <a:t>eta.sq	eta.sq.part</a:t>
            </a:r>
            <a:endParaRPr sz="1000">
              <a:latin typeface="DejaVu Sans Mono"/>
              <a:cs typeface="DejaVu Sans Mono"/>
            </a:endParaRPr>
          </a:p>
          <a:p>
            <a:pPr marL="13970">
              <a:lnSpc>
                <a:spcPct val="100000"/>
              </a:lnSpc>
              <a:spcBef>
                <a:spcPts val="229"/>
              </a:spcBef>
              <a:tabLst>
                <a:tab pos="928369" algn="l"/>
              </a:tabLst>
            </a:pPr>
            <a:r>
              <a:rPr sz="1000" spc="-5" dirty="0">
                <a:latin typeface="DejaVu Sans Mono"/>
                <a:cs typeface="DejaVu Sans Mono"/>
              </a:rPr>
              <a:t>0.04273163	</a:t>
            </a:r>
            <a:r>
              <a:rPr sz="1000" spc="-10" dirty="0">
                <a:latin typeface="DejaVu Sans Mono"/>
                <a:cs typeface="DejaVu Sans Mono"/>
              </a:rPr>
              <a:t>0.04273163</a:t>
            </a:r>
            <a:endParaRPr sz="10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1600" y="4077080"/>
            <a:ext cx="936625" cy="360045"/>
          </a:xfrm>
          <a:custGeom>
            <a:avLst/>
            <a:gdLst/>
            <a:ahLst/>
            <a:cxnLst/>
            <a:rect l="l" t="t" r="r" b="b"/>
            <a:pathLst>
              <a:path w="936625" h="360045">
                <a:moveTo>
                  <a:pt x="0" y="360045"/>
                </a:moveTo>
                <a:lnTo>
                  <a:pt x="936104" y="360045"/>
                </a:lnTo>
                <a:lnTo>
                  <a:pt x="936104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200" y="4599889"/>
            <a:ext cx="83324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75" dirty="0">
                <a:latin typeface="Arial"/>
                <a:cs typeface="Arial"/>
              </a:rPr>
              <a:t>accetta, </a:t>
            </a:r>
            <a:r>
              <a:rPr sz="1800" spc="-80" dirty="0">
                <a:latin typeface="Arial"/>
                <a:cs typeface="Arial"/>
              </a:rPr>
              <a:t>seppur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poco, </a:t>
            </a:r>
            <a:r>
              <a:rPr sz="1800" spc="-30" dirty="0">
                <a:latin typeface="Arial"/>
                <a:cs typeface="Arial"/>
              </a:rPr>
              <a:t>l’ipotesi </a:t>
            </a:r>
            <a:r>
              <a:rPr sz="1800" spc="-50" dirty="0">
                <a:latin typeface="Arial"/>
                <a:cs typeface="Arial"/>
              </a:rPr>
              <a:t>nulla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medie </a:t>
            </a:r>
            <a:r>
              <a:rPr sz="1800" spc="-70" dirty="0">
                <a:latin typeface="Arial"/>
                <a:cs typeface="Arial"/>
              </a:rPr>
              <a:t>uguali </a:t>
            </a:r>
            <a:r>
              <a:rPr sz="1800" spc="-120" dirty="0">
                <a:latin typeface="Arial"/>
                <a:cs typeface="Arial"/>
              </a:rPr>
              <a:t>(P-Value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b="1" spc="-140" dirty="0">
                <a:latin typeface="Trebuchet MS"/>
                <a:cs typeface="Trebuchet MS"/>
              </a:rPr>
              <a:t>0,0502</a:t>
            </a:r>
            <a:r>
              <a:rPr sz="1800" spc="-140" dirty="0">
                <a:latin typeface="Arial"/>
                <a:cs typeface="Arial"/>
              </a:rPr>
              <a:t>) </a:t>
            </a:r>
            <a:r>
              <a:rPr sz="1800" spc="-65" dirty="0">
                <a:latin typeface="Arial"/>
                <a:cs typeface="Arial"/>
              </a:rPr>
              <a:t>perciò  </a:t>
            </a:r>
            <a:r>
              <a:rPr sz="1800" spc="-75" dirty="0">
                <a:latin typeface="Arial"/>
                <a:cs typeface="Arial"/>
              </a:rPr>
              <a:t>concludiamo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85" dirty="0">
                <a:latin typeface="Arial"/>
                <a:cs typeface="Arial"/>
              </a:rPr>
              <a:t>costo </a:t>
            </a:r>
            <a:r>
              <a:rPr sz="1800" spc="-105" dirty="0">
                <a:latin typeface="Arial"/>
                <a:cs typeface="Arial"/>
              </a:rPr>
              <a:t>massimo </a:t>
            </a:r>
            <a:r>
              <a:rPr sz="1800" spc="-55" dirty="0">
                <a:latin typeface="Arial"/>
                <a:cs typeface="Arial"/>
              </a:rPr>
              <a:t>dichiarato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95" dirty="0">
                <a:latin typeface="Arial"/>
                <a:cs typeface="Arial"/>
              </a:rPr>
              <a:t>SmartWatch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75" dirty="0">
                <a:latin typeface="Arial"/>
                <a:cs typeface="Arial"/>
              </a:rPr>
              <a:t>diverso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seconda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reddito </a:t>
            </a:r>
            <a:r>
              <a:rPr sz="1800" spc="-55" dirty="0">
                <a:latin typeface="Arial"/>
                <a:cs typeface="Arial"/>
              </a:rPr>
              <a:t>del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rispondente.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74</a:t>
            </a:fld>
            <a:endParaRPr spc="-6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AB9AF-0A1E-445D-8B89-E165803F0850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980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80" dirty="0"/>
              <a:t> </a:t>
            </a:r>
            <a:r>
              <a:rPr sz="2800" spc="-10" dirty="0"/>
              <a:t>eleganza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10233" y="1013148"/>
            <a:ext cx="4280241" cy="214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7402" y="1070864"/>
            <a:ext cx="355028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</a:t>
            </a:r>
            <a:r>
              <a:rPr sz="1800" spc="-40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5" dirty="0">
                <a:latin typeface="Arial"/>
                <a:cs typeface="Arial"/>
              </a:rPr>
              <a:t>pagare </a:t>
            </a:r>
            <a:r>
              <a:rPr sz="1800" spc="-95" dirty="0">
                <a:latin typeface="Arial"/>
                <a:cs typeface="Arial"/>
              </a:rPr>
              <a:t>con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l’eleganza.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0035" y="2204859"/>
            <a:ext cx="3960495" cy="64833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9685" marR="24130"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229" dirty="0">
                <a:latin typeface="Arial"/>
                <a:cs typeface="Arial"/>
              </a:rPr>
              <a:t>LINEARE  </a:t>
            </a: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7402" y="2876677"/>
            <a:ext cx="3994785" cy="3074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509395">
              <a:lnSpc>
                <a:spcPct val="100000"/>
              </a:lnSpc>
              <a:spcBef>
                <a:spcPts val="13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</a:pPr>
            <a:r>
              <a:rPr sz="1800" spc="-165" dirty="0">
                <a:latin typeface="Arial"/>
                <a:cs typeface="Arial"/>
              </a:rPr>
              <a:t>Tra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45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uno </a:t>
            </a:r>
            <a:r>
              <a:rPr sz="1800" spc="-90" dirty="0">
                <a:latin typeface="Arial"/>
                <a:cs typeface="Arial"/>
              </a:rPr>
              <a:t>Smart Watch 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l’importanza </a:t>
            </a:r>
            <a:r>
              <a:rPr sz="1800" spc="-70" dirty="0">
                <a:latin typeface="Arial"/>
                <a:cs typeface="Arial"/>
              </a:rPr>
              <a:t>data </a:t>
            </a:r>
            <a:r>
              <a:rPr sz="1800" spc="-100" dirty="0">
                <a:latin typeface="Arial"/>
                <a:cs typeface="Arial"/>
              </a:rPr>
              <a:t>all’eleganza 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110" dirty="0">
                <a:latin typeface="Arial"/>
                <a:cs typeface="Arial"/>
              </a:rPr>
              <a:t>esserci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0" dirty="0">
                <a:latin typeface="Arial"/>
                <a:cs typeface="Arial"/>
              </a:rPr>
              <a:t>0,2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che 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65" dirty="0">
                <a:latin typeface="Arial"/>
                <a:cs typeface="Arial"/>
              </a:rPr>
              <a:t>fa supporre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b="1" spc="-110" dirty="0">
                <a:latin typeface="Trebuchet MS"/>
                <a:cs typeface="Trebuchet MS"/>
              </a:rPr>
              <a:t>le </a:t>
            </a:r>
            <a:r>
              <a:rPr sz="1800" b="1" spc="-95" dirty="0">
                <a:latin typeface="Trebuchet MS"/>
                <a:cs typeface="Trebuchet MS"/>
              </a:rPr>
              <a:t>variabili </a:t>
            </a:r>
            <a:r>
              <a:rPr sz="1800" b="1" spc="-75" dirty="0">
                <a:latin typeface="Trebuchet MS"/>
                <a:cs typeface="Trebuchet MS"/>
              </a:rPr>
              <a:t>siano  </a:t>
            </a:r>
            <a:r>
              <a:rPr sz="1800" b="1" spc="-100" dirty="0">
                <a:latin typeface="Trebuchet MS"/>
                <a:cs typeface="Trebuchet MS"/>
              </a:rPr>
              <a:t>dipendenti</a:t>
            </a:r>
            <a:r>
              <a:rPr sz="1800" spc="-1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66065" algn="just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Questa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5" dirty="0">
                <a:latin typeface="Arial"/>
                <a:cs typeface="Arial"/>
              </a:rPr>
              <a:t>confermata </a:t>
            </a:r>
            <a:r>
              <a:rPr sz="1800" spc="-60" dirty="0">
                <a:latin typeface="Arial"/>
                <a:cs typeface="Arial"/>
              </a:rPr>
              <a:t>dal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50" dirty="0">
                <a:latin typeface="Arial"/>
                <a:cs typeface="Arial"/>
              </a:rPr>
              <a:t>del  </a:t>
            </a:r>
            <a:r>
              <a:rPr sz="1800" spc="-130" dirty="0">
                <a:latin typeface="Arial"/>
                <a:cs typeface="Arial"/>
              </a:rPr>
              <a:t>Chi </a:t>
            </a:r>
            <a:r>
              <a:rPr sz="1800" spc="-55" dirty="0">
                <a:latin typeface="Arial"/>
                <a:cs typeface="Arial"/>
              </a:rPr>
              <a:t>quadrato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10" dirty="0">
                <a:latin typeface="Arial"/>
                <a:cs typeface="Arial"/>
              </a:rPr>
              <a:t>rifiuta </a:t>
            </a:r>
            <a:r>
              <a:rPr sz="1800" spc="-30" dirty="0">
                <a:latin typeface="Arial"/>
                <a:cs typeface="Arial"/>
              </a:rPr>
              <a:t>l’ipotesi </a:t>
            </a:r>
            <a:r>
              <a:rPr sz="1800" spc="-50" dirty="0">
                <a:latin typeface="Arial"/>
                <a:cs typeface="Arial"/>
              </a:rPr>
              <a:t>nulla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 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0,003</a:t>
            </a:r>
            <a:r>
              <a:rPr sz="1800" spc="-1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3648" y="1844801"/>
            <a:ext cx="1440180" cy="288290"/>
          </a:xfrm>
          <a:custGeom>
            <a:avLst/>
            <a:gdLst/>
            <a:ahLst/>
            <a:cxnLst/>
            <a:rect l="l" t="t" r="r" b="b"/>
            <a:pathLst>
              <a:path w="1440180" h="288289">
                <a:moveTo>
                  <a:pt x="0" y="288036"/>
                </a:moveTo>
                <a:lnTo>
                  <a:pt x="1440180" y="288036"/>
                </a:lnTo>
                <a:lnTo>
                  <a:pt x="144018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2780919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80" h="432435">
                <a:moveTo>
                  <a:pt x="0" y="432053"/>
                </a:moveTo>
                <a:lnTo>
                  <a:pt x="792086" y="432053"/>
                </a:lnTo>
                <a:lnTo>
                  <a:pt x="792086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14" y="3356952"/>
            <a:ext cx="3960495" cy="266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75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2FB274-1300-42D8-BB82-B1C69680B7A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226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 qualità </a:t>
            </a:r>
            <a:r>
              <a:rPr sz="2800" spc="-10" dirty="0"/>
              <a:t>dei</a:t>
            </a:r>
            <a:r>
              <a:rPr sz="2800" spc="155" dirty="0"/>
              <a:t> </a:t>
            </a:r>
            <a:r>
              <a:rPr sz="2800" spc="-5" dirty="0"/>
              <a:t>materiali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14770" y="1107965"/>
            <a:ext cx="3684266" cy="218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9365" y="998677"/>
            <a:ext cx="3639185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40" dirty="0">
                <a:latin typeface="Arial"/>
                <a:cs typeface="Arial"/>
              </a:rPr>
              <a:t>materiali.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0" y="2348877"/>
            <a:ext cx="4032885" cy="64833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10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LINEARE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365" y="3186176"/>
            <a:ext cx="4151629" cy="267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4175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1800" spc="-165" dirty="0">
                <a:latin typeface="Arial"/>
                <a:cs typeface="Arial"/>
              </a:rPr>
              <a:t>Tra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correlazione 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statisticamente </a:t>
            </a:r>
            <a:r>
              <a:rPr sz="1800" spc="-65" dirty="0">
                <a:latin typeface="Arial"/>
                <a:cs typeface="Arial"/>
              </a:rPr>
              <a:t>significativa </a:t>
            </a:r>
            <a:r>
              <a:rPr sz="1800" spc="-120" dirty="0">
                <a:latin typeface="Arial"/>
                <a:cs typeface="Arial"/>
              </a:rPr>
              <a:t>(P-Value </a:t>
            </a:r>
            <a:r>
              <a:rPr sz="1800" spc="-155" dirty="0">
                <a:latin typeface="Arial"/>
                <a:cs typeface="Arial"/>
              </a:rPr>
              <a:t>=  </a:t>
            </a:r>
            <a:r>
              <a:rPr sz="1800" b="1" spc="-130" dirty="0">
                <a:latin typeface="Trebuchet MS"/>
                <a:cs typeface="Trebuchet MS"/>
              </a:rPr>
              <a:t>0,265</a:t>
            </a:r>
            <a:r>
              <a:rPr sz="1800" spc="-13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 marR="178435">
              <a:lnSpc>
                <a:spcPct val="100000"/>
              </a:lnSpc>
            </a:pPr>
            <a:r>
              <a:rPr sz="1800" spc="-185" dirty="0">
                <a:latin typeface="Arial"/>
                <a:cs typeface="Arial"/>
              </a:rPr>
              <a:t>Si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b="1" spc="-120" dirty="0">
                <a:latin typeface="Trebuchet MS"/>
                <a:cs typeface="Trebuchet MS"/>
              </a:rPr>
              <a:t>correlazione </a:t>
            </a:r>
            <a:r>
              <a:rPr sz="1800" b="1" spc="-114" dirty="0">
                <a:latin typeface="Trebuchet MS"/>
                <a:cs typeface="Trebuchet MS"/>
              </a:rPr>
              <a:t>praticamente  </a:t>
            </a:r>
            <a:r>
              <a:rPr sz="1800" b="1" spc="-85" dirty="0">
                <a:latin typeface="Trebuchet MS"/>
                <a:cs typeface="Trebuchet MS"/>
              </a:rPr>
              <a:t>prossima </a:t>
            </a:r>
            <a:r>
              <a:rPr sz="1800" b="1" spc="-75" dirty="0">
                <a:latin typeface="Trebuchet MS"/>
                <a:cs typeface="Trebuchet MS"/>
              </a:rPr>
              <a:t>allo </a:t>
            </a:r>
            <a:r>
              <a:rPr sz="1800" b="1" spc="-135" dirty="0">
                <a:latin typeface="Trebuchet MS"/>
                <a:cs typeface="Trebuchet MS"/>
              </a:rPr>
              <a:t>zero</a:t>
            </a:r>
            <a:r>
              <a:rPr sz="1800" spc="-135" dirty="0">
                <a:latin typeface="Arial"/>
                <a:cs typeface="Arial"/>
              </a:rPr>
              <a:t>, </a:t>
            </a:r>
            <a:r>
              <a:rPr sz="1800" spc="-60" dirty="0">
                <a:latin typeface="Arial"/>
                <a:cs typeface="Arial"/>
              </a:rPr>
              <a:t>perciò non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possibile  concludere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crescere </a:t>
            </a:r>
            <a:r>
              <a:rPr sz="1800" spc="-50" dirty="0">
                <a:latin typeface="Arial"/>
                <a:cs typeface="Arial"/>
              </a:rPr>
              <a:t>dell'importanza  </a:t>
            </a:r>
            <a:r>
              <a:rPr sz="1800" spc="-15" dirty="0">
                <a:latin typeface="Arial"/>
                <a:cs typeface="Arial"/>
              </a:rPr>
              <a:t>attribuita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materiali </a:t>
            </a:r>
            <a:r>
              <a:rPr sz="1800" spc="-125" dirty="0">
                <a:latin typeface="Arial"/>
                <a:cs typeface="Arial"/>
              </a:rPr>
              <a:t>cresca 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pagare.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630" y="1988820"/>
            <a:ext cx="1224280" cy="216535"/>
          </a:xfrm>
          <a:custGeom>
            <a:avLst/>
            <a:gdLst/>
            <a:ahLst/>
            <a:cxnLst/>
            <a:rect l="l" t="t" r="r" b="b"/>
            <a:pathLst>
              <a:path w="1224280" h="216535">
                <a:moveTo>
                  <a:pt x="0" y="216026"/>
                </a:moveTo>
                <a:lnTo>
                  <a:pt x="1224140" y="216026"/>
                </a:lnTo>
                <a:lnTo>
                  <a:pt x="1224140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2924949"/>
            <a:ext cx="936625" cy="504190"/>
          </a:xfrm>
          <a:custGeom>
            <a:avLst/>
            <a:gdLst/>
            <a:ahLst/>
            <a:cxnLst/>
            <a:rect l="l" t="t" r="r" b="b"/>
            <a:pathLst>
              <a:path w="936625" h="504189">
                <a:moveTo>
                  <a:pt x="0" y="504050"/>
                </a:moveTo>
                <a:lnTo>
                  <a:pt x="936104" y="504050"/>
                </a:lnTo>
                <a:lnTo>
                  <a:pt x="936104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14" y="3500970"/>
            <a:ext cx="3456432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76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4D3A3-2C4A-45FF-9958-FE667BEEE820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8381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 </a:t>
            </a:r>
            <a:r>
              <a:rPr sz="2800" spc="-10" dirty="0"/>
              <a:t>resistenza nel</a:t>
            </a:r>
            <a:r>
              <a:rPr sz="2800" spc="175" dirty="0"/>
              <a:t> </a:t>
            </a:r>
            <a:r>
              <a:rPr sz="2800" spc="-5" dirty="0"/>
              <a:t>tempo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36258" y="1069114"/>
            <a:ext cx="3953194" cy="218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5520" y="998677"/>
            <a:ext cx="3924935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50" dirty="0">
                <a:latin typeface="Arial"/>
                <a:cs typeface="Arial"/>
              </a:rPr>
              <a:t>nel  </a:t>
            </a:r>
            <a:r>
              <a:rPr sz="1800" spc="-45" dirty="0">
                <a:latin typeface="Arial"/>
                <a:cs typeface="Arial"/>
              </a:rPr>
              <a:t>tempo.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6017" y="2420886"/>
            <a:ext cx="4104640" cy="648335"/>
          </a:xfrm>
          <a:prstGeom prst="rect">
            <a:avLst/>
          </a:prstGeom>
          <a:ln w="25400">
            <a:solidFill>
              <a:srgbClr val="FF2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105"/>
              </a:lnSpc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LINEARE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520" y="3087349"/>
            <a:ext cx="3954779" cy="292925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509395">
              <a:lnSpc>
                <a:spcPct val="100000"/>
              </a:lnSpc>
              <a:spcBef>
                <a:spcPts val="1175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 marL="12700" marR="261620">
              <a:lnSpc>
                <a:spcPct val="100000"/>
              </a:lnSpc>
              <a:spcBef>
                <a:spcPts val="1085"/>
              </a:spcBef>
            </a:pPr>
            <a:r>
              <a:rPr sz="1800" spc="-80" dirty="0">
                <a:latin typeface="Arial"/>
                <a:cs typeface="Arial"/>
              </a:rPr>
              <a:t>L’importanza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00" dirty="0">
                <a:latin typeface="Arial"/>
                <a:cs typeface="Arial"/>
              </a:rPr>
              <a:t>resistenza </a:t>
            </a:r>
            <a:r>
              <a:rPr sz="1800" spc="-50" dirty="0">
                <a:latin typeface="Arial"/>
                <a:cs typeface="Arial"/>
              </a:rPr>
              <a:t>nel </a:t>
            </a:r>
            <a:r>
              <a:rPr sz="1800" spc="-40" dirty="0">
                <a:latin typeface="Arial"/>
                <a:cs typeface="Arial"/>
              </a:rPr>
              <a:t>tempo 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90" dirty="0">
                <a:latin typeface="Arial"/>
                <a:cs typeface="Arial"/>
              </a:rPr>
              <a:t>invece </a:t>
            </a:r>
            <a:r>
              <a:rPr sz="1800" spc="-120" dirty="0">
                <a:latin typeface="Arial"/>
                <a:cs typeface="Arial"/>
              </a:rPr>
              <a:t>essere 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caratteristica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85" dirty="0">
                <a:latin typeface="Arial"/>
                <a:cs typeface="Arial"/>
              </a:rPr>
              <a:t>ne </a:t>
            </a:r>
            <a:r>
              <a:rPr sz="1800" b="1" spc="-114" dirty="0">
                <a:latin typeface="Trebuchet MS"/>
                <a:cs typeface="Trebuchet MS"/>
              </a:rPr>
              <a:t>influenza </a:t>
            </a:r>
            <a:r>
              <a:rPr sz="1800" spc="5" dirty="0">
                <a:latin typeface="Arial"/>
                <a:cs typeface="Arial"/>
              </a:rPr>
              <a:t>il  </a:t>
            </a:r>
            <a:r>
              <a:rPr sz="1800" spc="-105" dirty="0">
                <a:latin typeface="Arial"/>
                <a:cs typeface="Arial"/>
              </a:rPr>
              <a:t>prezzo.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60"/>
              </a:spcBef>
            </a:pP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70" dirty="0">
                <a:latin typeface="Arial"/>
                <a:cs typeface="Arial"/>
              </a:rPr>
              <a:t>correlazione </a:t>
            </a:r>
            <a:r>
              <a:rPr sz="1800" spc="-60" dirty="0">
                <a:latin typeface="Arial"/>
                <a:cs typeface="Arial"/>
              </a:rPr>
              <a:t>positiva </a:t>
            </a:r>
            <a:r>
              <a:rPr sz="1800" spc="-45" dirty="0">
                <a:latin typeface="Arial"/>
                <a:cs typeface="Arial"/>
              </a:rPr>
              <a:t>pari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0,1581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0" dirty="0">
                <a:latin typeface="Arial"/>
                <a:cs typeface="Arial"/>
              </a:rPr>
              <a:t>test  </a:t>
            </a:r>
            <a:r>
              <a:rPr sz="1800" b="1" spc="-105" dirty="0">
                <a:latin typeface="Trebuchet MS"/>
                <a:cs typeface="Trebuchet MS"/>
              </a:rPr>
              <a:t>rifiuta </a:t>
            </a:r>
            <a:r>
              <a:rPr sz="1800" spc="-30" dirty="0">
                <a:latin typeface="Arial"/>
                <a:cs typeface="Arial"/>
              </a:rPr>
              <a:t>l’ipotesi </a:t>
            </a:r>
            <a:r>
              <a:rPr sz="1800" spc="-50" dirty="0">
                <a:latin typeface="Arial"/>
                <a:cs typeface="Arial"/>
              </a:rPr>
              <a:t>nulla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 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0,01865</a:t>
            </a:r>
            <a:r>
              <a:rPr sz="1800" spc="-1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1639" y="1916810"/>
            <a:ext cx="1368425" cy="288290"/>
          </a:xfrm>
          <a:custGeom>
            <a:avLst/>
            <a:gdLst/>
            <a:ahLst/>
            <a:cxnLst/>
            <a:rect l="l" t="t" r="r" b="b"/>
            <a:pathLst>
              <a:path w="1368425" h="288289">
                <a:moveTo>
                  <a:pt x="0" y="288036"/>
                </a:moveTo>
                <a:lnTo>
                  <a:pt x="1368171" y="288036"/>
                </a:lnTo>
                <a:lnTo>
                  <a:pt x="136817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2852940"/>
            <a:ext cx="864235" cy="504190"/>
          </a:xfrm>
          <a:custGeom>
            <a:avLst/>
            <a:gdLst/>
            <a:ahLst/>
            <a:cxnLst/>
            <a:rect l="l" t="t" r="r" b="b"/>
            <a:pathLst>
              <a:path w="864235" h="504189">
                <a:moveTo>
                  <a:pt x="0" y="504050"/>
                </a:moveTo>
                <a:lnTo>
                  <a:pt x="864095" y="504050"/>
                </a:lnTo>
                <a:lnTo>
                  <a:pt x="864095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3572979"/>
            <a:ext cx="3744467" cy="2520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77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14EB-5AAB-4438-A07F-55E269AABFAC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5967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Willingness to </a:t>
            </a:r>
            <a:r>
              <a:rPr sz="2800" spc="-10" dirty="0"/>
              <a:t>pay </a:t>
            </a:r>
            <a:r>
              <a:rPr sz="2800" spc="-5" dirty="0"/>
              <a:t>–</a:t>
            </a:r>
            <a:r>
              <a:rPr sz="2800" spc="90" dirty="0"/>
              <a:t> </a:t>
            </a:r>
            <a:r>
              <a:rPr sz="2800" spc="-10" dirty="0"/>
              <a:t>prestigio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31795" y="1036738"/>
            <a:ext cx="3642208" cy="2219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7484" y="1142746"/>
            <a:ext cx="355028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70" dirty="0">
                <a:latin typeface="Arial"/>
                <a:cs typeface="Arial"/>
              </a:rPr>
              <a:t>considerato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45" dirty="0">
                <a:latin typeface="Arial"/>
                <a:cs typeface="Arial"/>
              </a:rPr>
              <a:t>variabili:  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prestigio.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Variabili </a:t>
            </a:r>
            <a:r>
              <a:rPr sz="1800" spc="-35" dirty="0">
                <a:latin typeface="Arial"/>
                <a:cs typeface="Arial"/>
              </a:rPr>
              <a:t>quantitative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Arial"/>
                <a:cs typeface="Arial"/>
              </a:rPr>
              <a:t>CorTest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7982" y="2420886"/>
            <a:ext cx="4320540" cy="720090"/>
          </a:xfrm>
          <a:prstGeom prst="rect">
            <a:avLst/>
          </a:prstGeom>
          <a:ln w="25400">
            <a:solidFill>
              <a:srgbClr val="FF2929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92075" marR="314325">
              <a:lnSpc>
                <a:spcPct val="100000"/>
              </a:lnSpc>
              <a:spcBef>
                <a:spcPts val="835"/>
              </a:spcBef>
            </a:pPr>
            <a:r>
              <a:rPr sz="1800" spc="-140" dirty="0">
                <a:latin typeface="Arial"/>
                <a:cs typeface="Arial"/>
              </a:rPr>
              <a:t>H0 </a:t>
            </a:r>
            <a:r>
              <a:rPr sz="1800" spc="-50" dirty="0">
                <a:latin typeface="Arial"/>
                <a:cs typeface="Arial"/>
              </a:rPr>
              <a:t>ipotesi nulla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90" dirty="0">
                <a:latin typeface="Arial"/>
                <a:cs typeface="Arial"/>
              </a:rPr>
              <a:t>INDIPENDENZA </a:t>
            </a:r>
            <a:r>
              <a:rPr sz="1800" spc="-229" dirty="0">
                <a:latin typeface="Arial"/>
                <a:cs typeface="Arial"/>
              </a:rPr>
              <a:t>LINEARE  </a:t>
            </a:r>
            <a:r>
              <a:rPr sz="1800" spc="-140" dirty="0">
                <a:latin typeface="Arial"/>
                <a:cs typeface="Arial"/>
              </a:rPr>
              <a:t>H1 </a:t>
            </a:r>
            <a:r>
              <a:rPr sz="1800" spc="-50" dirty="0">
                <a:latin typeface="Arial"/>
                <a:cs typeface="Arial"/>
              </a:rPr>
              <a:t>ipotesi </a:t>
            </a:r>
            <a:r>
              <a:rPr sz="1800" spc="-45" dirty="0">
                <a:latin typeface="Arial"/>
                <a:cs typeface="Arial"/>
              </a:rPr>
              <a:t>alternativa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DIPENDENZA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7484" y="3337940"/>
            <a:ext cx="42125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7345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Alfa </a:t>
            </a:r>
            <a:r>
              <a:rPr sz="1800" b="1" spc="-160" dirty="0">
                <a:latin typeface="Trebuchet MS"/>
                <a:cs typeface="Trebuchet MS"/>
              </a:rPr>
              <a:t>=</a:t>
            </a:r>
            <a:r>
              <a:rPr sz="1800" b="1" spc="-215" dirty="0">
                <a:latin typeface="Trebuchet MS"/>
                <a:cs typeface="Trebuchet MS"/>
              </a:rPr>
              <a:t> </a:t>
            </a:r>
            <a:r>
              <a:rPr sz="1800" b="1" spc="-155" dirty="0">
                <a:latin typeface="Trebuchet MS"/>
                <a:cs typeface="Trebuchet MS"/>
              </a:rPr>
              <a:t>0,05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Infine </a:t>
            </a: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-50" dirty="0">
                <a:latin typeface="Arial"/>
                <a:cs typeface="Arial"/>
              </a:rPr>
              <a:t>l’importanza </a:t>
            </a:r>
            <a:r>
              <a:rPr sz="1800" spc="-70" dirty="0">
                <a:latin typeface="Arial"/>
                <a:cs typeface="Arial"/>
              </a:rPr>
              <a:t>data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55" dirty="0">
                <a:latin typeface="Arial"/>
                <a:cs typeface="Arial"/>
              </a:rPr>
              <a:t>prestigio 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caratteristica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b="1" spc="-114" dirty="0">
                <a:latin typeface="Trebuchet MS"/>
                <a:cs typeface="Trebuchet MS"/>
              </a:rPr>
              <a:t>influenza 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110" dirty="0">
                <a:latin typeface="Arial"/>
                <a:cs typeface="Arial"/>
              </a:rPr>
              <a:t>prezzo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5" dirty="0">
                <a:latin typeface="Arial"/>
                <a:cs typeface="Arial"/>
              </a:rPr>
              <a:t>infatti 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15" dirty="0">
                <a:latin typeface="Arial"/>
                <a:cs typeface="Arial"/>
              </a:rPr>
              <a:t>rifiutiamo </a:t>
            </a:r>
            <a:r>
              <a:rPr sz="1800" spc="-30" dirty="0">
                <a:latin typeface="Arial"/>
                <a:cs typeface="Arial"/>
              </a:rPr>
              <a:t>l’ipotesi di  </a:t>
            </a:r>
            <a:r>
              <a:rPr sz="1800" spc="-75" dirty="0">
                <a:latin typeface="Arial"/>
                <a:cs typeface="Arial"/>
              </a:rPr>
              <a:t>indipendenza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30" dirty="0">
                <a:latin typeface="Arial"/>
                <a:cs typeface="Arial"/>
              </a:rPr>
              <a:t>P-Value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0,002</a:t>
            </a:r>
            <a:r>
              <a:rPr sz="1800" spc="-1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7622" y="1916810"/>
            <a:ext cx="1368425" cy="288290"/>
          </a:xfrm>
          <a:custGeom>
            <a:avLst/>
            <a:gdLst/>
            <a:ahLst/>
            <a:cxnLst/>
            <a:rect l="l" t="t" r="r" b="b"/>
            <a:pathLst>
              <a:path w="1368425" h="288289">
                <a:moveTo>
                  <a:pt x="0" y="288036"/>
                </a:moveTo>
                <a:lnTo>
                  <a:pt x="1368171" y="288036"/>
                </a:lnTo>
                <a:lnTo>
                  <a:pt x="136817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2924936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80" h="432435">
                <a:moveTo>
                  <a:pt x="0" y="432053"/>
                </a:moveTo>
                <a:lnTo>
                  <a:pt x="792086" y="432053"/>
                </a:lnTo>
                <a:lnTo>
                  <a:pt x="792086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3500970"/>
            <a:ext cx="3672459" cy="2520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78</a:t>
            </a:fld>
            <a:endParaRPr spc="-6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BD709-6C94-46F0-96CD-A87AFE4FFED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6520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Conclusioni analisi bivariata</a:t>
            </a:r>
            <a:r>
              <a:rPr sz="2800" spc="80" dirty="0"/>
              <a:t> </a:t>
            </a:r>
            <a:r>
              <a:rPr sz="2800" spc="-5" dirty="0"/>
              <a:t>1/2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79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070864"/>
            <a:ext cx="8651240" cy="487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66065" algn="l"/>
              </a:tabLst>
            </a:pPr>
            <a:r>
              <a:rPr sz="1800" b="1" spc="-80" dirty="0">
                <a:latin typeface="Trebuchet MS"/>
                <a:cs typeface="Trebuchet MS"/>
              </a:rPr>
              <a:t>Quanto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spenderebbe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al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massimo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per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un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orologio</a:t>
            </a:r>
            <a:r>
              <a:rPr sz="1800" spc="-6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97155">
              <a:lnSpc>
                <a:spcPct val="100000"/>
              </a:lnSpc>
            </a:pPr>
            <a:r>
              <a:rPr sz="1800" spc="-325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emerso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55" dirty="0">
                <a:latin typeface="Arial"/>
                <a:cs typeface="Arial"/>
              </a:rPr>
              <a:t>“</a:t>
            </a:r>
            <a:r>
              <a:rPr sz="1800" i="1" spc="-55" dirty="0">
                <a:latin typeface="Trebuchet MS"/>
                <a:cs typeface="Trebuchet MS"/>
              </a:rPr>
              <a:t>età</a:t>
            </a:r>
            <a:r>
              <a:rPr sz="1800" spc="-55" dirty="0">
                <a:latin typeface="Arial"/>
                <a:cs typeface="Arial"/>
              </a:rPr>
              <a:t>”,“</a:t>
            </a:r>
            <a:r>
              <a:rPr sz="1800" i="1" spc="-55" dirty="0">
                <a:latin typeface="Trebuchet MS"/>
                <a:cs typeface="Trebuchet MS"/>
              </a:rPr>
              <a:t>provincia</a:t>
            </a:r>
            <a:r>
              <a:rPr sz="1800" spc="-55" dirty="0">
                <a:latin typeface="Arial"/>
                <a:cs typeface="Arial"/>
              </a:rPr>
              <a:t>”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0" dirty="0">
                <a:latin typeface="Arial"/>
                <a:cs typeface="Arial"/>
              </a:rPr>
              <a:t>“</a:t>
            </a:r>
            <a:r>
              <a:rPr sz="1800" i="1" spc="-30" dirty="0">
                <a:latin typeface="Trebuchet MS"/>
                <a:cs typeface="Trebuchet MS"/>
              </a:rPr>
              <a:t>lavoro</a:t>
            </a:r>
            <a:r>
              <a:rPr sz="1800" spc="-30" dirty="0">
                <a:latin typeface="Arial"/>
                <a:cs typeface="Arial"/>
              </a:rPr>
              <a:t>”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50" dirty="0">
                <a:latin typeface="Arial"/>
                <a:cs typeface="Arial"/>
              </a:rPr>
              <a:t>influenzino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orologio. </a:t>
            </a: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85" dirty="0">
                <a:latin typeface="Arial"/>
                <a:cs typeface="Arial"/>
              </a:rPr>
              <a:t>concerne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15" dirty="0">
                <a:latin typeface="Arial"/>
                <a:cs typeface="Arial"/>
              </a:rPr>
              <a:t>“s</a:t>
            </a:r>
            <a:r>
              <a:rPr sz="1800" i="1" spc="-15" dirty="0">
                <a:latin typeface="Trebuchet MS"/>
                <a:cs typeface="Trebuchet MS"/>
              </a:rPr>
              <a:t>esso</a:t>
            </a:r>
            <a:r>
              <a:rPr sz="1800" spc="-15" dirty="0">
                <a:latin typeface="Arial"/>
                <a:cs typeface="Arial"/>
              </a:rPr>
              <a:t>”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30" dirty="0">
                <a:latin typeface="Arial"/>
                <a:cs typeface="Arial"/>
              </a:rPr>
              <a:t>notato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l’orologio </a:t>
            </a:r>
            <a:r>
              <a:rPr sz="1800" spc="-45" dirty="0">
                <a:latin typeface="Arial"/>
                <a:cs typeface="Arial"/>
              </a:rPr>
              <a:t>risulta 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5" dirty="0">
                <a:latin typeface="Arial"/>
                <a:cs typeface="Arial"/>
              </a:rPr>
              <a:t>accessorio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5" dirty="0">
                <a:latin typeface="Arial"/>
                <a:cs typeface="Arial"/>
              </a:rPr>
              <a:t>tendenza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0" dirty="0">
                <a:latin typeface="Arial"/>
                <a:cs typeface="Arial"/>
              </a:rPr>
              <a:t>cui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genere maschile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disposto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più 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90" dirty="0">
                <a:latin typeface="Arial"/>
                <a:cs typeface="Arial"/>
              </a:rPr>
              <a:t>genere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femminile.</a:t>
            </a:r>
            <a:endParaRPr sz="1800">
              <a:latin typeface="Arial"/>
              <a:cs typeface="Arial"/>
            </a:endParaRPr>
          </a:p>
          <a:p>
            <a:pPr marL="12700" marR="263525">
              <a:lnSpc>
                <a:spcPct val="100000"/>
              </a:lnSpc>
              <a:spcBef>
                <a:spcPts val="5"/>
              </a:spcBef>
            </a:pPr>
            <a:r>
              <a:rPr sz="1800" spc="-95" dirty="0">
                <a:latin typeface="Arial"/>
                <a:cs typeface="Arial"/>
              </a:rPr>
              <a:t>Dalla </a:t>
            </a:r>
            <a:r>
              <a:rPr sz="1800" spc="-80" dirty="0">
                <a:latin typeface="Arial"/>
                <a:cs typeface="Arial"/>
              </a:rPr>
              <a:t>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reddito</a:t>
            </a:r>
            <a:r>
              <a:rPr sz="1800" spc="-50" dirty="0">
                <a:latin typeface="Arial"/>
                <a:cs typeface="Arial"/>
              </a:rPr>
              <a:t>” </a:t>
            </a:r>
            <a:r>
              <a:rPr sz="1800" spc="-90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55" dirty="0">
                <a:latin typeface="Arial"/>
                <a:cs typeface="Arial"/>
              </a:rPr>
              <a:t>dedurre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50" dirty="0">
                <a:latin typeface="Arial"/>
                <a:cs typeface="Arial"/>
              </a:rPr>
              <a:t>l’orologio </a:t>
            </a:r>
            <a:r>
              <a:rPr sz="1800" spc="-135" dirty="0">
                <a:latin typeface="Arial"/>
                <a:cs typeface="Arial"/>
              </a:rPr>
              <a:t>possa  </a:t>
            </a:r>
            <a:r>
              <a:rPr sz="1800" spc="-70" dirty="0">
                <a:latin typeface="Arial"/>
                <a:cs typeface="Arial"/>
              </a:rPr>
              <a:t>rappresentare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bene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lusso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fasce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reddito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più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alte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(reddito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compreso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55-75  </a:t>
            </a:r>
            <a:r>
              <a:rPr sz="1800" spc="-50" dirty="0">
                <a:latin typeface="Arial"/>
                <a:cs typeface="Arial"/>
              </a:rPr>
              <a:t>mila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0" dirty="0">
                <a:latin typeface="Arial"/>
                <a:cs typeface="Arial"/>
              </a:rPr>
              <a:t>reddito </a:t>
            </a:r>
            <a:r>
              <a:rPr sz="1800" spc="-65" dirty="0">
                <a:latin typeface="Arial"/>
                <a:cs typeface="Arial"/>
              </a:rPr>
              <a:t>superiore ai </a:t>
            </a:r>
            <a:r>
              <a:rPr sz="1800" spc="-90" dirty="0">
                <a:latin typeface="Arial"/>
                <a:cs typeface="Arial"/>
              </a:rPr>
              <a:t>75 </a:t>
            </a:r>
            <a:r>
              <a:rPr sz="1800" spc="-50" dirty="0">
                <a:latin typeface="Arial"/>
                <a:cs typeface="Arial"/>
              </a:rPr>
              <a:t>mila </a:t>
            </a:r>
            <a:r>
              <a:rPr sz="1800" spc="-55" dirty="0">
                <a:latin typeface="Arial"/>
                <a:cs typeface="Arial"/>
              </a:rPr>
              <a:t>euro)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emerso </a:t>
            </a:r>
            <a:r>
              <a:rPr sz="1800" spc="-65" dirty="0">
                <a:latin typeface="Arial"/>
                <a:cs typeface="Arial"/>
              </a:rPr>
              <a:t>dall’analisi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114" dirty="0">
                <a:latin typeface="Arial"/>
                <a:cs typeface="Arial"/>
              </a:rPr>
              <a:t>fasce  </a:t>
            </a:r>
            <a:r>
              <a:rPr sz="1800" spc="-80" dirty="0">
                <a:latin typeface="Arial"/>
                <a:cs typeface="Arial"/>
              </a:rPr>
              <a:t>disposte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spendere </a:t>
            </a:r>
            <a:r>
              <a:rPr sz="1800" spc="-65" dirty="0">
                <a:latin typeface="Arial"/>
                <a:cs typeface="Arial"/>
              </a:rPr>
              <a:t>maggiormente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l’acquisto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orologio.</a:t>
            </a:r>
            <a:endParaRPr sz="1800">
              <a:latin typeface="Arial"/>
              <a:cs typeface="Arial"/>
            </a:endParaRPr>
          </a:p>
          <a:p>
            <a:pPr marL="12700" marR="61594">
              <a:lnSpc>
                <a:spcPct val="100000"/>
              </a:lnSpc>
              <a:spcBef>
                <a:spcPts val="1440"/>
              </a:spcBef>
            </a:pPr>
            <a:r>
              <a:rPr sz="1800" spc="-75" dirty="0">
                <a:latin typeface="Arial"/>
                <a:cs typeface="Arial"/>
              </a:rPr>
              <a:t>Abbiamo </a:t>
            </a:r>
            <a:r>
              <a:rPr sz="1800" spc="-30" dirty="0">
                <a:latin typeface="Arial"/>
                <a:cs typeface="Arial"/>
              </a:rPr>
              <a:t>notato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114" dirty="0">
                <a:latin typeface="Arial"/>
                <a:cs typeface="Arial"/>
              </a:rPr>
              <a:t>c’è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65" dirty="0">
                <a:latin typeface="Arial"/>
                <a:cs typeface="Arial"/>
              </a:rPr>
              <a:t>distorsione </a:t>
            </a:r>
            <a:r>
              <a:rPr sz="1800" spc="-75" dirty="0">
                <a:latin typeface="Arial"/>
                <a:cs typeface="Arial"/>
              </a:rPr>
              <a:t>sicuramente </a:t>
            </a:r>
            <a:r>
              <a:rPr sz="1800" spc="-55" dirty="0">
                <a:latin typeface="Arial"/>
                <a:cs typeface="Arial"/>
              </a:rPr>
              <a:t>dovuta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" dirty="0">
                <a:latin typeface="Arial"/>
                <a:cs typeface="Arial"/>
              </a:rPr>
              <a:t>fatto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80" dirty="0">
                <a:latin typeface="Arial"/>
                <a:cs typeface="Arial"/>
              </a:rPr>
              <a:t>campione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105" dirty="0">
                <a:latin typeface="Arial"/>
                <a:cs typeface="Arial"/>
              </a:rPr>
              <a:t>ha  </a:t>
            </a:r>
            <a:r>
              <a:rPr sz="1800" spc="-60" dirty="0">
                <a:latin typeface="Arial"/>
                <a:cs typeface="Arial"/>
              </a:rPr>
              <a:t>risposto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modo superficiale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5" dirty="0">
                <a:latin typeface="Arial"/>
                <a:cs typeface="Arial"/>
              </a:rPr>
              <a:t>frettoloso,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0" dirty="0">
                <a:latin typeface="Arial"/>
                <a:cs typeface="Arial"/>
              </a:rPr>
              <a:t>quantomeno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emerso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70" dirty="0">
                <a:latin typeface="Arial"/>
                <a:cs typeface="Arial"/>
              </a:rPr>
              <a:t>la propensione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65" dirty="0">
                <a:latin typeface="Arial"/>
                <a:cs typeface="Arial"/>
              </a:rPr>
              <a:t>influenzata </a:t>
            </a:r>
            <a:r>
              <a:rPr sz="1800" spc="-60" dirty="0">
                <a:latin typeface="Arial"/>
                <a:cs typeface="Arial"/>
              </a:rPr>
              <a:t>dalle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95" dirty="0">
                <a:latin typeface="Arial"/>
                <a:cs typeface="Arial"/>
              </a:rPr>
              <a:t>prese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considerazione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dal  </a:t>
            </a:r>
            <a:r>
              <a:rPr sz="1800" spc="-50" dirty="0">
                <a:latin typeface="Arial"/>
                <a:cs typeface="Arial"/>
              </a:rPr>
              <a:t>nostro </a:t>
            </a:r>
            <a:r>
              <a:rPr sz="1800" spc="-60" dirty="0">
                <a:latin typeface="Arial"/>
                <a:cs typeface="Arial"/>
              </a:rPr>
              <a:t>gruppo </a:t>
            </a:r>
            <a:r>
              <a:rPr sz="1800" spc="-100" dirty="0">
                <a:latin typeface="Arial"/>
                <a:cs typeface="Arial"/>
              </a:rPr>
              <a:t>(Esempio: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prestigio</a:t>
            </a:r>
            <a:r>
              <a:rPr sz="1800" spc="-50" dirty="0">
                <a:latin typeface="Arial"/>
                <a:cs typeface="Arial"/>
              </a:rPr>
              <a:t>”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25" dirty="0">
                <a:latin typeface="Arial"/>
                <a:cs typeface="Arial"/>
              </a:rPr>
              <a:t>impatto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50" dirty="0">
                <a:latin typeface="Arial"/>
                <a:cs typeface="Arial"/>
              </a:rPr>
              <a:t>orologio).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Arial"/>
                <a:cs typeface="Arial"/>
              </a:rPr>
              <a:t>Ciononostante,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abbiamo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deciso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tenere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considerazione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risultato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questa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analisi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fine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dimostrare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95" dirty="0">
                <a:latin typeface="Arial"/>
                <a:cs typeface="Arial"/>
              </a:rPr>
              <a:t>sopra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dichiarato.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D5108-260A-46B0-897A-EFB285F6786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18694"/>
            <a:ext cx="6685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Rolex: corona </a:t>
            </a:r>
            <a:r>
              <a:rPr sz="3200" dirty="0"/>
              <a:t>a </a:t>
            </a:r>
            <a:r>
              <a:rPr sz="3200" spc="-5" dirty="0"/>
              <a:t>cinque</a:t>
            </a:r>
            <a:r>
              <a:rPr sz="3200" spc="-35" dirty="0"/>
              <a:t> </a:t>
            </a:r>
            <a:r>
              <a:rPr sz="3200" spc="-5" dirty="0"/>
              <a:t>punte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4304" y="1141221"/>
            <a:ext cx="5696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Il </a:t>
            </a:r>
            <a:r>
              <a:rPr sz="2000" spc="-65" dirty="0">
                <a:latin typeface="Arial"/>
                <a:cs typeface="Arial"/>
              </a:rPr>
              <a:t>simbolo </a:t>
            </a:r>
            <a:r>
              <a:rPr sz="2000" spc="-85" dirty="0">
                <a:latin typeface="Arial"/>
                <a:cs typeface="Arial"/>
              </a:rPr>
              <a:t>dell’azienda </a:t>
            </a:r>
            <a:r>
              <a:rPr sz="2000" spc="-80" dirty="0">
                <a:latin typeface="Arial"/>
                <a:cs typeface="Arial"/>
              </a:rPr>
              <a:t>viene </a:t>
            </a:r>
            <a:r>
              <a:rPr sz="2000" spc="-5" dirty="0">
                <a:latin typeface="Arial"/>
                <a:cs typeface="Arial"/>
              </a:rPr>
              <a:t>introdotto </a:t>
            </a:r>
            <a:r>
              <a:rPr sz="2000" spc="-65" dirty="0">
                <a:latin typeface="Arial"/>
                <a:cs typeface="Arial"/>
              </a:rPr>
              <a:t>nell’anno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008000"/>
                </a:solidFill>
                <a:latin typeface="Trebuchet MS"/>
                <a:cs typeface="Trebuchet MS"/>
              </a:rPr>
              <a:t>1925</a:t>
            </a:r>
            <a:r>
              <a:rPr sz="1800" spc="-12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878021"/>
            <a:ext cx="860234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Il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logo </a:t>
            </a:r>
            <a:r>
              <a:rPr sz="2000" spc="-135" dirty="0">
                <a:latin typeface="Arial"/>
                <a:cs typeface="Arial"/>
              </a:rPr>
              <a:t>Rolex, </a:t>
            </a:r>
            <a:r>
              <a:rPr sz="2000" spc="-50" dirty="0">
                <a:latin typeface="Arial"/>
                <a:cs typeface="Arial"/>
              </a:rPr>
              <a:t>diventato ormai </a:t>
            </a:r>
            <a:r>
              <a:rPr sz="2000" spc="-60" dirty="0">
                <a:latin typeface="Arial"/>
                <a:cs typeface="Arial"/>
              </a:rPr>
              <a:t>un’icona, </a:t>
            </a:r>
            <a:r>
              <a:rPr sz="2000" spc="-114" dirty="0">
                <a:latin typeface="Arial"/>
                <a:cs typeface="Arial"/>
              </a:rPr>
              <a:t>è </a:t>
            </a:r>
            <a:r>
              <a:rPr sz="2000" spc="-80" dirty="0">
                <a:latin typeface="Arial"/>
                <a:cs typeface="Arial"/>
              </a:rPr>
              <a:t>composto </a:t>
            </a:r>
            <a:r>
              <a:rPr sz="2000" spc="-110" dirty="0">
                <a:latin typeface="Arial"/>
                <a:cs typeface="Arial"/>
              </a:rPr>
              <a:t>da </a:t>
            </a:r>
            <a:r>
              <a:rPr sz="2000" spc="-95" dirty="0">
                <a:latin typeface="Arial"/>
                <a:cs typeface="Arial"/>
              </a:rPr>
              <a:t>una </a:t>
            </a:r>
            <a:r>
              <a:rPr sz="2000" spc="-90" dirty="0">
                <a:latin typeface="Arial"/>
                <a:cs typeface="Arial"/>
              </a:rPr>
              <a:t>corona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55" dirty="0">
                <a:latin typeface="Arial"/>
                <a:cs typeface="Arial"/>
              </a:rPr>
              <a:t>punta </a:t>
            </a:r>
            <a:r>
              <a:rPr sz="2000" spc="-110" dirty="0">
                <a:latin typeface="Arial"/>
                <a:cs typeface="Arial"/>
              </a:rPr>
              <a:t>che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rimanda </a:t>
            </a:r>
            <a:r>
              <a:rPr sz="2000" spc="-50" dirty="0">
                <a:latin typeface="Arial"/>
                <a:cs typeface="Arial"/>
              </a:rPr>
              <a:t>allo </a:t>
            </a:r>
            <a:r>
              <a:rPr sz="2000" spc="-120" dirty="0">
                <a:latin typeface="Arial"/>
                <a:cs typeface="Arial"/>
              </a:rPr>
              <a:t>slogan </a:t>
            </a:r>
            <a:r>
              <a:rPr sz="2000" spc="-85" dirty="0">
                <a:latin typeface="Arial"/>
                <a:cs typeface="Arial"/>
              </a:rPr>
              <a:t>dell’azienda </a:t>
            </a:r>
            <a:r>
              <a:rPr sz="2000" spc="-15" dirty="0">
                <a:latin typeface="Arial"/>
                <a:cs typeface="Arial"/>
              </a:rPr>
              <a:t>“</a:t>
            </a:r>
            <a:r>
              <a:rPr sz="2000" b="1" spc="-15" dirty="0">
                <a:latin typeface="Trebuchet MS"/>
                <a:cs typeface="Trebuchet MS"/>
              </a:rPr>
              <a:t>Una</a:t>
            </a:r>
            <a:r>
              <a:rPr sz="2000" b="1" spc="-42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corona </a:t>
            </a:r>
            <a:r>
              <a:rPr sz="2000" b="1" spc="-125" dirty="0">
                <a:latin typeface="Trebuchet MS"/>
                <a:cs typeface="Trebuchet MS"/>
              </a:rPr>
              <a:t>per </a:t>
            </a:r>
            <a:r>
              <a:rPr sz="2000" b="1" spc="-80" dirty="0">
                <a:latin typeface="Trebuchet MS"/>
                <a:cs typeface="Trebuchet MS"/>
              </a:rPr>
              <a:t>ogni </a:t>
            </a:r>
            <a:r>
              <a:rPr sz="2000" b="1" spc="-95" dirty="0">
                <a:latin typeface="Trebuchet MS"/>
                <a:cs typeface="Trebuchet MS"/>
              </a:rPr>
              <a:t>conquista</a:t>
            </a:r>
            <a:r>
              <a:rPr sz="2000" spc="-95" dirty="0">
                <a:latin typeface="Arial"/>
                <a:cs typeface="Arial"/>
              </a:rPr>
              <a:t>”.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90" dirty="0">
                <a:latin typeface="Arial"/>
                <a:cs typeface="Arial"/>
              </a:rPr>
              <a:t>corona simboleggia </a:t>
            </a:r>
            <a:r>
              <a:rPr sz="2000" spc="-60" dirty="0">
                <a:latin typeface="Arial"/>
                <a:cs typeface="Arial"/>
              </a:rPr>
              <a:t>prestigio, </a:t>
            </a:r>
            <a:r>
              <a:rPr sz="2000" spc="-15" dirty="0">
                <a:latin typeface="Arial"/>
                <a:cs typeface="Arial"/>
              </a:rPr>
              <a:t>vittoria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75" dirty="0">
                <a:latin typeface="Arial"/>
                <a:cs typeface="Arial"/>
              </a:rPr>
              <a:t>perfezionismo, </a:t>
            </a:r>
            <a:r>
              <a:rPr sz="2000" spc="-110" dirty="0">
                <a:latin typeface="Arial"/>
                <a:cs typeface="Arial"/>
              </a:rPr>
              <a:t>qualcosa che </a:t>
            </a:r>
            <a:r>
              <a:rPr sz="2000" spc="-150" dirty="0">
                <a:latin typeface="Arial"/>
                <a:cs typeface="Arial"/>
              </a:rPr>
              <a:t>Rolex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ha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0" dirty="0">
                <a:latin typeface="Arial"/>
                <a:cs typeface="Arial"/>
              </a:rPr>
              <a:t>sempre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inseguito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raggiunto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orgoglio.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Infine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colori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istituzionali,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verde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5" dirty="0">
                <a:latin typeface="Arial"/>
                <a:cs typeface="Arial"/>
              </a:rPr>
              <a:t>l’oro, </a:t>
            </a:r>
            <a:r>
              <a:rPr sz="2000" spc="-85" dirty="0">
                <a:latin typeface="Arial"/>
                <a:cs typeface="Arial"/>
              </a:rPr>
              <a:t>simboleggiando </a:t>
            </a:r>
            <a:r>
              <a:rPr sz="2000" spc="-50" dirty="0">
                <a:latin typeface="Arial"/>
                <a:cs typeface="Arial"/>
              </a:rPr>
              <a:t>rispettivamente </a:t>
            </a:r>
            <a:r>
              <a:rPr sz="2000" spc="-45" dirty="0">
                <a:latin typeface="Arial"/>
                <a:cs typeface="Arial"/>
              </a:rPr>
              <a:t>unicità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60" dirty="0">
                <a:latin typeface="Arial"/>
                <a:cs typeface="Arial"/>
              </a:rPr>
              <a:t>prosperità </a:t>
            </a:r>
            <a:r>
              <a:rPr sz="2000" spc="-120" dirty="0">
                <a:latin typeface="Arial"/>
                <a:cs typeface="Arial"/>
              </a:rPr>
              <a:t>e ricchezza </a:t>
            </a:r>
            <a:r>
              <a:rPr sz="2000" spc="-90" dirty="0">
                <a:latin typeface="Arial"/>
                <a:cs typeface="Arial"/>
              </a:rPr>
              <a:t>ed </a:t>
            </a:r>
            <a:r>
              <a:rPr sz="2000" spc="-110" dirty="0">
                <a:latin typeface="Arial"/>
                <a:cs typeface="Arial"/>
              </a:rPr>
              <a:t>eccellenza  </a:t>
            </a:r>
            <a:r>
              <a:rPr sz="2000" spc="-65" dirty="0">
                <a:latin typeface="Arial"/>
                <a:cs typeface="Arial"/>
              </a:rPr>
              <a:t>della </a:t>
            </a:r>
            <a:r>
              <a:rPr sz="2000" spc="-55" dirty="0">
                <a:latin typeface="Arial"/>
                <a:cs typeface="Arial"/>
              </a:rPr>
              <a:t>tradizione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orologiaia.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DF81D-C813-4289-A6BE-0A2CA28D3D92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217"/>
            <a:ext cx="652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Conclusioni analisi bivariata</a:t>
            </a:r>
            <a:r>
              <a:rPr sz="2800" spc="70" dirty="0"/>
              <a:t> </a:t>
            </a:r>
            <a:r>
              <a:rPr sz="2800" spc="10" dirty="0"/>
              <a:t>2/2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80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142746"/>
            <a:ext cx="8538845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66065" algn="l"/>
              </a:tabLst>
            </a:pPr>
            <a:r>
              <a:rPr sz="1800" b="1" spc="-80" dirty="0">
                <a:latin typeface="Trebuchet MS"/>
                <a:cs typeface="Trebuchet MS"/>
              </a:rPr>
              <a:t>Quanto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spenderebbe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al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massimo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per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uno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Smart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Watch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della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gamma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Rolex</a:t>
            </a:r>
            <a:r>
              <a:rPr sz="1800" spc="-1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461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Dall’analisi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70" dirty="0">
                <a:latin typeface="Arial"/>
                <a:cs typeface="Arial"/>
              </a:rPr>
              <a:t>willingness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pay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20" dirty="0">
                <a:latin typeface="Arial"/>
                <a:cs typeface="Arial"/>
              </a:rPr>
              <a:t>“</a:t>
            </a:r>
            <a:r>
              <a:rPr sz="1800" i="1" spc="-20" dirty="0">
                <a:latin typeface="Trebuchet MS"/>
                <a:cs typeface="Trebuchet MS"/>
              </a:rPr>
              <a:t>sesso</a:t>
            </a:r>
            <a:r>
              <a:rPr sz="1800" spc="-20" dirty="0">
                <a:latin typeface="Arial"/>
                <a:cs typeface="Arial"/>
              </a:rPr>
              <a:t>”,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25" dirty="0">
                <a:latin typeface="Arial"/>
                <a:cs typeface="Arial"/>
              </a:rPr>
              <a:t>dedotto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110" dirty="0">
                <a:latin typeface="Arial"/>
                <a:cs typeface="Arial"/>
              </a:rPr>
              <a:t>prezzo,  </a:t>
            </a:r>
            <a:r>
              <a:rPr sz="1800" spc="-55" dirty="0">
                <a:latin typeface="Arial"/>
                <a:cs typeface="Arial"/>
              </a:rPr>
              <a:t>affinché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acquisti uno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 Rolex, </a:t>
            </a:r>
            <a:r>
              <a:rPr sz="1800" spc="-45" dirty="0">
                <a:latin typeface="Arial"/>
                <a:cs typeface="Arial"/>
              </a:rPr>
              <a:t>nell’immaginario </a:t>
            </a:r>
            <a:r>
              <a:rPr sz="1800" spc="-30" dirty="0">
                <a:latin typeface="Arial"/>
                <a:cs typeface="Arial"/>
              </a:rPr>
              <a:t>collettivo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quasi  </a:t>
            </a:r>
            <a:r>
              <a:rPr sz="1800" spc="-45" dirty="0">
                <a:latin typeface="Arial"/>
                <a:cs typeface="Arial"/>
              </a:rPr>
              <a:t>identico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genere maschile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0" dirty="0">
                <a:latin typeface="Arial"/>
                <a:cs typeface="Arial"/>
              </a:rPr>
              <a:t>genere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femminile.</a:t>
            </a:r>
            <a:endParaRPr sz="1800">
              <a:latin typeface="Arial"/>
              <a:cs typeface="Arial"/>
            </a:endParaRPr>
          </a:p>
          <a:p>
            <a:pPr marL="12700" marR="18542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Di </a:t>
            </a:r>
            <a:r>
              <a:rPr sz="1800" spc="-25" dirty="0">
                <a:latin typeface="Arial"/>
                <a:cs typeface="Arial"/>
              </a:rPr>
              <a:t>fatto,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75" dirty="0">
                <a:latin typeface="Arial"/>
                <a:cs typeface="Arial"/>
              </a:rPr>
              <a:t>evincere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65" dirty="0">
                <a:latin typeface="Arial"/>
                <a:cs typeface="Arial"/>
              </a:rPr>
              <a:t>dal </a:t>
            </a:r>
            <a:r>
              <a:rPr sz="1800" spc="-30" dirty="0">
                <a:latin typeface="Arial"/>
                <a:cs typeface="Arial"/>
              </a:rPr>
              <a:t>risultato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65" dirty="0">
                <a:latin typeface="Arial"/>
                <a:cs typeface="Arial"/>
              </a:rPr>
              <a:t>medie </a:t>
            </a:r>
            <a:r>
              <a:rPr sz="1800" spc="-20" dirty="0">
                <a:latin typeface="Arial"/>
                <a:cs typeface="Arial"/>
              </a:rPr>
              <a:t>tra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i="1" spc="-95" dirty="0">
                <a:latin typeface="Trebuchet MS"/>
                <a:cs typeface="Trebuchet MS"/>
              </a:rPr>
              <a:t>provincie</a:t>
            </a:r>
            <a:r>
              <a:rPr sz="1800" spc="-95" dirty="0">
                <a:latin typeface="Arial"/>
                <a:cs typeface="Arial"/>
              </a:rPr>
              <a:t>,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00" dirty="0">
                <a:latin typeface="Arial"/>
                <a:cs typeface="Arial"/>
              </a:rPr>
              <a:t>ha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15" dirty="0">
                <a:latin typeface="Arial"/>
                <a:cs typeface="Arial"/>
              </a:rPr>
              <a:t>effetto </a:t>
            </a:r>
            <a:r>
              <a:rPr sz="1800" spc="-55" dirty="0">
                <a:latin typeface="Arial"/>
                <a:cs typeface="Arial"/>
              </a:rPr>
              <a:t>significativo </a:t>
            </a:r>
            <a:r>
              <a:rPr sz="1800" spc="-80" dirty="0">
                <a:latin typeface="Arial"/>
                <a:cs typeface="Arial"/>
              </a:rPr>
              <a:t>sul </a:t>
            </a:r>
            <a:r>
              <a:rPr sz="1800" spc="-110" dirty="0">
                <a:latin typeface="Arial"/>
                <a:cs typeface="Arial"/>
              </a:rPr>
              <a:t>prezzo </a:t>
            </a:r>
            <a:r>
              <a:rPr sz="1800" spc="-105" dirty="0">
                <a:latin typeface="Arial"/>
                <a:cs typeface="Arial"/>
              </a:rPr>
              <a:t>massimo che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60" dirty="0">
                <a:latin typeface="Arial"/>
                <a:cs typeface="Arial"/>
              </a:rPr>
              <a:t>disposti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l’acquisto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uno 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30" dirty="0">
                <a:latin typeface="Arial"/>
                <a:cs typeface="Arial"/>
              </a:rPr>
              <a:t>stessa </a:t>
            </a:r>
            <a:r>
              <a:rPr sz="1800" spc="-85" dirty="0">
                <a:latin typeface="Arial"/>
                <a:cs typeface="Arial"/>
              </a:rPr>
              <a:t>conclusione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25" dirty="0">
                <a:latin typeface="Arial"/>
                <a:cs typeface="Arial"/>
              </a:rPr>
              <a:t>trarre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“</a:t>
            </a:r>
            <a:r>
              <a:rPr sz="1800" i="1" spc="-45" dirty="0">
                <a:latin typeface="Trebuchet MS"/>
                <a:cs typeface="Trebuchet MS"/>
              </a:rPr>
              <a:t>lavoro</a:t>
            </a:r>
            <a:r>
              <a:rPr sz="1800" spc="-45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30" dirty="0">
                <a:latin typeface="Arial"/>
                <a:cs typeface="Arial"/>
              </a:rPr>
              <a:t>Inoltre, </a:t>
            </a:r>
            <a:r>
              <a:rPr sz="1800" spc="-40" dirty="0">
                <a:latin typeface="Arial"/>
                <a:cs typeface="Arial"/>
              </a:rPr>
              <a:t>risulta </a:t>
            </a:r>
            <a:r>
              <a:rPr sz="1800" spc="-70" dirty="0">
                <a:latin typeface="Arial"/>
                <a:cs typeface="Arial"/>
              </a:rPr>
              <a:t>chiaro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85" dirty="0">
                <a:latin typeface="Arial"/>
                <a:cs typeface="Arial"/>
              </a:rPr>
              <a:t>costo </a:t>
            </a:r>
            <a:r>
              <a:rPr sz="1800" spc="-105" dirty="0">
                <a:latin typeface="Arial"/>
                <a:cs typeface="Arial"/>
              </a:rPr>
              <a:t>massimo </a:t>
            </a:r>
            <a:r>
              <a:rPr sz="1800" spc="-55" dirty="0">
                <a:latin typeface="Arial"/>
                <a:cs typeface="Arial"/>
              </a:rPr>
              <a:t>dichiarato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Rolex 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75" dirty="0">
                <a:latin typeface="Arial"/>
                <a:cs typeface="Arial"/>
              </a:rPr>
              <a:t>diverso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4" dirty="0">
                <a:latin typeface="Arial"/>
                <a:cs typeface="Arial"/>
              </a:rPr>
              <a:t>seconda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reddito </a:t>
            </a:r>
            <a:r>
              <a:rPr sz="1800" spc="-55" dirty="0">
                <a:latin typeface="Arial"/>
                <a:cs typeface="Arial"/>
              </a:rPr>
              <a:t>del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rispondente.</a:t>
            </a:r>
            <a:endParaRPr sz="1800">
              <a:latin typeface="Arial"/>
              <a:cs typeface="Arial"/>
            </a:endParaRPr>
          </a:p>
          <a:p>
            <a:pPr marL="12700" marR="162560">
              <a:lnSpc>
                <a:spcPct val="100000"/>
              </a:lnSpc>
              <a:spcBef>
                <a:spcPts val="5"/>
              </a:spcBef>
            </a:pPr>
            <a:r>
              <a:rPr sz="1800" spc="-9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contro,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80" dirty="0">
                <a:latin typeface="Arial"/>
                <a:cs typeface="Arial"/>
              </a:rPr>
              <a:t>“</a:t>
            </a:r>
            <a:r>
              <a:rPr sz="1800" i="1" spc="-80" dirty="0">
                <a:latin typeface="Trebuchet MS"/>
                <a:cs typeface="Trebuchet MS"/>
              </a:rPr>
              <a:t>resistenza </a:t>
            </a:r>
            <a:r>
              <a:rPr sz="1800" i="1" spc="-114" dirty="0">
                <a:latin typeface="Trebuchet MS"/>
                <a:cs typeface="Trebuchet MS"/>
              </a:rPr>
              <a:t>nel </a:t>
            </a:r>
            <a:r>
              <a:rPr sz="1800" i="1" spc="-55" dirty="0">
                <a:latin typeface="Trebuchet MS"/>
                <a:cs typeface="Trebuchet MS"/>
              </a:rPr>
              <a:t>tempo</a:t>
            </a:r>
            <a:r>
              <a:rPr sz="1800" spc="-55" dirty="0">
                <a:latin typeface="Arial"/>
                <a:cs typeface="Arial"/>
              </a:rPr>
              <a:t>”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una </a:t>
            </a:r>
            <a:r>
              <a:rPr sz="1800" spc="-50" dirty="0">
                <a:latin typeface="Arial"/>
                <a:cs typeface="Arial"/>
              </a:rPr>
              <a:t>delle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20" dirty="0">
                <a:latin typeface="Arial"/>
                <a:cs typeface="Arial"/>
              </a:rPr>
              <a:t>gamma </a:t>
            </a:r>
            <a:r>
              <a:rPr sz="1800" spc="-135" dirty="0">
                <a:latin typeface="Arial"/>
                <a:cs typeface="Arial"/>
              </a:rPr>
              <a:t>Rolex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5" dirty="0">
                <a:latin typeface="Arial"/>
                <a:cs typeface="Arial"/>
              </a:rPr>
              <a:t>influenza </a:t>
            </a:r>
            <a:r>
              <a:rPr sz="1800" spc="-80" dirty="0">
                <a:latin typeface="Arial"/>
                <a:cs typeface="Arial"/>
              </a:rPr>
              <a:t>sul </a:t>
            </a:r>
            <a:r>
              <a:rPr sz="1800" spc="-110" dirty="0">
                <a:latin typeface="Arial"/>
                <a:cs typeface="Arial"/>
              </a:rPr>
              <a:t>prezzo, </a:t>
            </a:r>
            <a:r>
              <a:rPr sz="1800" spc="-70" dirty="0">
                <a:latin typeface="Arial"/>
                <a:cs typeface="Arial"/>
              </a:rPr>
              <a:t>dunque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60" dirty="0">
                <a:latin typeface="Arial"/>
                <a:cs typeface="Arial"/>
              </a:rPr>
              <a:t>un aspetto </a:t>
            </a:r>
            <a:r>
              <a:rPr sz="1800" spc="-50" dirty="0">
                <a:latin typeface="Arial"/>
                <a:cs typeface="Arial"/>
              </a:rPr>
              <a:t>qualificante </a:t>
            </a:r>
            <a:r>
              <a:rPr sz="1800" spc="-80" dirty="0">
                <a:latin typeface="Arial"/>
                <a:cs typeface="Arial"/>
              </a:rPr>
              <a:t>dell’azienda </a:t>
            </a:r>
            <a:r>
              <a:rPr sz="1800" spc="-130" dirty="0">
                <a:latin typeface="Arial"/>
                <a:cs typeface="Arial"/>
              </a:rPr>
              <a:t>così 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“</a:t>
            </a:r>
            <a:r>
              <a:rPr sz="1800" i="1" spc="-65" dirty="0">
                <a:latin typeface="Trebuchet MS"/>
                <a:cs typeface="Trebuchet MS"/>
              </a:rPr>
              <a:t>prestigio</a:t>
            </a:r>
            <a:r>
              <a:rPr sz="1800" spc="-65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  <a:p>
            <a:pPr marL="12700" marR="149225">
              <a:lnSpc>
                <a:spcPct val="100000"/>
              </a:lnSpc>
              <a:spcBef>
                <a:spcPts val="960"/>
              </a:spcBef>
            </a:pPr>
            <a:r>
              <a:rPr sz="1800" spc="-18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può </a:t>
            </a:r>
            <a:r>
              <a:rPr sz="1800" spc="-75" dirty="0">
                <a:latin typeface="Arial"/>
                <a:cs typeface="Arial"/>
              </a:rPr>
              <a:t>concludere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55" dirty="0">
                <a:latin typeface="Arial"/>
                <a:cs typeface="Arial"/>
              </a:rPr>
              <a:t>delle caratteristiche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65" dirty="0">
                <a:latin typeface="Arial"/>
                <a:cs typeface="Arial"/>
              </a:rPr>
              <a:t>campionario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75" dirty="0">
                <a:latin typeface="Arial"/>
                <a:cs typeface="Arial"/>
              </a:rPr>
              <a:t>aspetta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trovare </a:t>
            </a:r>
            <a:r>
              <a:rPr sz="1800" spc="-40" dirty="0">
                <a:latin typeface="Arial"/>
                <a:cs typeface="Arial"/>
              </a:rPr>
              <a:t>nello </a:t>
            </a:r>
            <a:r>
              <a:rPr sz="1800" spc="-95" dirty="0">
                <a:latin typeface="Arial"/>
                <a:cs typeface="Arial"/>
              </a:rPr>
              <a:t>Smart </a:t>
            </a:r>
            <a:r>
              <a:rPr sz="1800" spc="-90" dirty="0">
                <a:latin typeface="Arial"/>
                <a:cs typeface="Arial"/>
              </a:rPr>
              <a:t>Watch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influenzano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modo evidente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prezzo.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0C781-0413-4A25-A32A-71DCF87E2EC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124" y="1815083"/>
            <a:ext cx="7072883" cy="2601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81</a:t>
            </a:fld>
            <a:endParaRPr spc="-6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0B83A-51A9-4B0B-89E0-FA77F8AB75B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3814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Analisi</a:t>
            </a:r>
            <a:r>
              <a:rPr sz="3200" spc="-50" dirty="0"/>
              <a:t> </a:t>
            </a:r>
            <a:r>
              <a:rPr sz="3200" spc="-5" dirty="0"/>
              <a:t>fattoriale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82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402437" y="1287017"/>
            <a:ext cx="812736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-65" dirty="0">
                <a:latin typeface="Arial"/>
                <a:cs typeface="Arial"/>
              </a:rPr>
              <a:t>l’analisi </a:t>
            </a:r>
            <a:r>
              <a:rPr sz="1800" spc="-25" dirty="0">
                <a:latin typeface="Arial"/>
                <a:cs typeface="Arial"/>
              </a:rPr>
              <a:t>fattoriale </a:t>
            </a:r>
            <a:r>
              <a:rPr sz="1800" spc="-70" dirty="0">
                <a:latin typeface="Arial"/>
                <a:cs typeface="Arial"/>
              </a:rPr>
              <a:t>vogliamo </a:t>
            </a:r>
            <a:r>
              <a:rPr sz="1800" spc="-100" dirty="0">
                <a:latin typeface="Arial"/>
                <a:cs typeface="Arial"/>
              </a:rPr>
              <a:t>analizzare </a:t>
            </a:r>
            <a:r>
              <a:rPr sz="1800" spc="15" dirty="0">
                <a:latin typeface="Arial"/>
                <a:cs typeface="Arial"/>
              </a:rPr>
              <a:t>tutte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55" dirty="0">
                <a:latin typeface="Arial"/>
                <a:cs typeface="Arial"/>
              </a:rPr>
              <a:t>caratteristiche </a:t>
            </a:r>
            <a:r>
              <a:rPr sz="1800" spc="-65" dirty="0">
                <a:latin typeface="Arial"/>
                <a:cs typeface="Arial"/>
              </a:rPr>
              <a:t>d’interesse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10" dirty="0">
                <a:latin typeface="Arial"/>
                <a:cs typeface="Arial"/>
              </a:rPr>
              <a:t>il  </a:t>
            </a:r>
            <a:r>
              <a:rPr sz="1800" spc="-75" dirty="0">
                <a:latin typeface="Arial"/>
                <a:cs typeface="Arial"/>
              </a:rPr>
              <a:t>consumatore </a:t>
            </a:r>
            <a:r>
              <a:rPr sz="1800" spc="-65" dirty="0">
                <a:latin typeface="Arial"/>
                <a:cs typeface="Arial"/>
              </a:rPr>
              <a:t>nell’acquisto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Sono </a:t>
            </a:r>
            <a:r>
              <a:rPr sz="1800" spc="-65" dirty="0">
                <a:latin typeface="Arial"/>
                <a:cs typeface="Arial"/>
              </a:rPr>
              <a:t>state </a:t>
            </a:r>
            <a:r>
              <a:rPr sz="1800" spc="-70" dirty="0">
                <a:latin typeface="Arial"/>
                <a:cs typeface="Arial"/>
              </a:rPr>
              <a:t>dunque </a:t>
            </a:r>
            <a:r>
              <a:rPr sz="1800" spc="-85" dirty="0">
                <a:latin typeface="Arial"/>
                <a:cs typeface="Arial"/>
              </a:rPr>
              <a:t>scelte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70" dirty="0">
                <a:latin typeface="Arial"/>
                <a:cs typeface="Arial"/>
              </a:rPr>
              <a:t>seguenti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Potenza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della</a:t>
            </a:r>
            <a:r>
              <a:rPr sz="1800" i="1" spc="-15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batteria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Estetica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dei</a:t>
            </a:r>
            <a:r>
              <a:rPr sz="1800" i="1" spc="-13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cinturini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85" dirty="0">
                <a:solidFill>
                  <a:srgbClr val="43BC6C"/>
                </a:solidFill>
                <a:latin typeface="Trebuchet MS"/>
                <a:cs typeface="Trebuchet MS"/>
              </a:rPr>
              <a:t>Dimensioni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95" dirty="0">
                <a:solidFill>
                  <a:srgbClr val="43BC6C"/>
                </a:solidFill>
                <a:latin typeface="Trebuchet MS"/>
                <a:cs typeface="Trebuchet MS"/>
              </a:rPr>
              <a:t>Sistema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95" dirty="0">
                <a:solidFill>
                  <a:srgbClr val="43BC6C"/>
                </a:solidFill>
                <a:latin typeface="Trebuchet MS"/>
                <a:cs typeface="Trebuchet MS"/>
              </a:rPr>
              <a:t>operativo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Funzione </a:t>
            </a:r>
            <a:r>
              <a:rPr sz="1800" i="1" spc="-70" dirty="0">
                <a:solidFill>
                  <a:srgbClr val="43BC6C"/>
                </a:solidFill>
                <a:latin typeface="Trebuchet MS"/>
                <a:cs typeface="Trebuchet MS"/>
              </a:rPr>
              <a:t>Always</a:t>
            </a:r>
            <a:r>
              <a:rPr sz="1800" i="1" spc="-16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43BC6C"/>
                </a:solidFill>
                <a:latin typeface="Trebuchet MS"/>
                <a:cs typeface="Trebuchet MS"/>
              </a:rPr>
              <a:t>on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Resistenza </a:t>
            </a: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alla</a:t>
            </a:r>
            <a:r>
              <a:rPr sz="1800" i="1" spc="-12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polvere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90" dirty="0">
                <a:solidFill>
                  <a:srgbClr val="43BC6C"/>
                </a:solidFill>
                <a:latin typeface="Trebuchet MS"/>
                <a:cs typeface="Trebuchet MS"/>
              </a:rPr>
              <a:t>Assistenza post</a:t>
            </a:r>
            <a:r>
              <a:rPr sz="1800" i="1" spc="-15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vendita</a:t>
            </a:r>
            <a:endParaRPr sz="1800">
              <a:latin typeface="Trebuchet MS"/>
              <a:cs typeface="Trebuchet MS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85" dirty="0">
                <a:solidFill>
                  <a:srgbClr val="43BC6C"/>
                </a:solidFill>
                <a:latin typeface="Trebuchet MS"/>
                <a:cs typeface="Trebuchet MS"/>
              </a:rPr>
              <a:t>Interconnessione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Bluetooth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F0D95-E045-40E7-9757-64B87EF8CFB7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8694"/>
            <a:ext cx="5033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Componenti</a:t>
            </a:r>
            <a:r>
              <a:rPr sz="3200" spc="-75" dirty="0"/>
              <a:t> </a:t>
            </a:r>
            <a:r>
              <a:rPr sz="3200" spc="-5" dirty="0"/>
              <a:t>principali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83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503045"/>
            <a:ext cx="815911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Possiamo </a:t>
            </a:r>
            <a:r>
              <a:rPr sz="1800" spc="-75" dirty="0">
                <a:latin typeface="Arial"/>
                <a:cs typeface="Arial"/>
              </a:rPr>
              <a:t>ora procedere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90" dirty="0">
                <a:latin typeface="Arial"/>
                <a:cs typeface="Arial"/>
              </a:rPr>
              <a:t>scelta </a:t>
            </a:r>
            <a:r>
              <a:rPr sz="1800" spc="-55" dirty="0">
                <a:latin typeface="Arial"/>
                <a:cs typeface="Arial"/>
              </a:rPr>
              <a:t>delle componenti </a:t>
            </a:r>
            <a:r>
              <a:rPr sz="1800" spc="-45" dirty="0">
                <a:latin typeface="Arial"/>
                <a:cs typeface="Arial"/>
              </a:rPr>
              <a:t>principali, </a:t>
            </a:r>
            <a:r>
              <a:rPr sz="1800" spc="-60" dirty="0">
                <a:latin typeface="Arial"/>
                <a:cs typeface="Arial"/>
              </a:rPr>
              <a:t>mediante </a:t>
            </a:r>
            <a:r>
              <a:rPr sz="1800" spc="-40" dirty="0">
                <a:latin typeface="Arial"/>
                <a:cs typeface="Arial"/>
              </a:rPr>
              <a:t>l’utilizzo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" dirty="0">
                <a:latin typeface="Arial"/>
                <a:cs typeface="Arial"/>
              </a:rPr>
              <a:t>tre  </a:t>
            </a:r>
            <a:r>
              <a:rPr sz="1800" spc="-35" dirty="0">
                <a:latin typeface="Arial"/>
                <a:cs typeface="Arial"/>
              </a:rPr>
              <a:t>metodi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applicativi: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75" dirty="0">
                <a:solidFill>
                  <a:srgbClr val="43BC6C"/>
                </a:solidFill>
                <a:latin typeface="Trebuchet MS"/>
                <a:cs typeface="Trebuchet MS"/>
              </a:rPr>
              <a:t>Regola </a:t>
            </a: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empirica </a:t>
            </a: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(rapporto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tra </a:t>
            </a:r>
            <a:r>
              <a:rPr sz="1800" i="1" spc="-85" dirty="0">
                <a:solidFill>
                  <a:srgbClr val="43BC6C"/>
                </a:solidFill>
                <a:latin typeface="Trebuchet MS"/>
                <a:cs typeface="Trebuchet MS"/>
              </a:rPr>
              <a:t>numero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dei </a:t>
            </a:r>
            <a:r>
              <a:rPr sz="1800" i="1" spc="-90" dirty="0">
                <a:solidFill>
                  <a:srgbClr val="43BC6C"/>
                </a:solidFill>
                <a:latin typeface="Trebuchet MS"/>
                <a:cs typeface="Trebuchet MS"/>
              </a:rPr>
              <a:t>componenti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e </a:t>
            </a:r>
            <a:r>
              <a:rPr sz="1800" i="1" spc="-130" dirty="0">
                <a:solidFill>
                  <a:srgbClr val="43BC6C"/>
                </a:solidFill>
                <a:latin typeface="Trebuchet MS"/>
                <a:cs typeface="Trebuchet MS"/>
              </a:rPr>
              <a:t>delle</a:t>
            </a:r>
            <a:r>
              <a:rPr sz="1800" i="1" spc="-34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variabili);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75" dirty="0">
                <a:solidFill>
                  <a:srgbClr val="43BC6C"/>
                </a:solidFill>
                <a:latin typeface="Trebuchet MS"/>
                <a:cs typeface="Trebuchet MS"/>
              </a:rPr>
              <a:t>Regola </a:t>
            </a:r>
            <a:r>
              <a:rPr sz="1800" i="1" spc="-100" dirty="0">
                <a:solidFill>
                  <a:srgbClr val="43BC6C"/>
                </a:solidFill>
                <a:latin typeface="Trebuchet MS"/>
                <a:cs typeface="Trebuchet MS"/>
              </a:rPr>
              <a:t>degli </a:t>
            </a:r>
            <a:r>
              <a:rPr sz="1800" i="1" spc="-95" dirty="0">
                <a:solidFill>
                  <a:srgbClr val="43BC6C"/>
                </a:solidFill>
                <a:latin typeface="Trebuchet MS"/>
                <a:cs typeface="Trebuchet MS"/>
              </a:rPr>
              <a:t>autovalori </a:t>
            </a:r>
            <a:r>
              <a:rPr sz="1800" i="1" spc="-50" dirty="0">
                <a:solidFill>
                  <a:srgbClr val="43BC6C"/>
                </a:solidFill>
                <a:latin typeface="Trebuchet MS"/>
                <a:cs typeface="Trebuchet MS"/>
              </a:rPr>
              <a:t>&gt;</a:t>
            </a:r>
            <a:r>
              <a:rPr sz="1800" i="1" spc="-25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1;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Percentuale </a:t>
            </a:r>
            <a:r>
              <a:rPr sz="1800" i="1" spc="-95" dirty="0">
                <a:solidFill>
                  <a:srgbClr val="43BC6C"/>
                </a:solidFill>
                <a:latin typeface="Trebuchet MS"/>
                <a:cs typeface="Trebuchet MS"/>
              </a:rPr>
              <a:t>Varianza </a:t>
            </a:r>
            <a:r>
              <a:rPr sz="1800" i="1" spc="-75" dirty="0">
                <a:solidFill>
                  <a:srgbClr val="43BC6C"/>
                </a:solidFill>
                <a:latin typeface="Trebuchet MS"/>
                <a:cs typeface="Trebuchet MS"/>
              </a:rPr>
              <a:t>spiegata </a:t>
            </a:r>
            <a:r>
              <a:rPr sz="1800" i="1" spc="-85" dirty="0">
                <a:solidFill>
                  <a:srgbClr val="43BC6C"/>
                </a:solidFill>
                <a:latin typeface="Trebuchet MS"/>
                <a:cs typeface="Trebuchet MS"/>
              </a:rPr>
              <a:t>(compresa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tra </a:t>
            </a:r>
            <a:r>
              <a:rPr sz="1800" i="1" spc="45" dirty="0">
                <a:solidFill>
                  <a:srgbClr val="43BC6C"/>
                </a:solidFill>
                <a:latin typeface="Trebuchet MS"/>
                <a:cs typeface="Trebuchet MS"/>
              </a:rPr>
              <a:t>60%</a:t>
            </a:r>
            <a:r>
              <a:rPr sz="1800" i="1" spc="-29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0" dirty="0">
                <a:solidFill>
                  <a:srgbClr val="43BC6C"/>
                </a:solidFill>
                <a:latin typeface="Trebuchet MS"/>
                <a:cs typeface="Trebuchet MS"/>
              </a:rPr>
              <a:t>e </a:t>
            </a:r>
            <a:r>
              <a:rPr sz="1800" i="1" spc="-35" dirty="0">
                <a:solidFill>
                  <a:srgbClr val="43BC6C"/>
                </a:solidFill>
                <a:latin typeface="Trebuchet MS"/>
                <a:cs typeface="Trebuchet MS"/>
              </a:rPr>
              <a:t>75%);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66065" algn="l"/>
              </a:tabLst>
            </a:pPr>
            <a:r>
              <a:rPr sz="1800" i="1" spc="-105" dirty="0">
                <a:solidFill>
                  <a:srgbClr val="43BC6C"/>
                </a:solidFill>
                <a:latin typeface="Trebuchet MS"/>
                <a:cs typeface="Trebuchet MS"/>
              </a:rPr>
              <a:t>Grafico</a:t>
            </a:r>
            <a:r>
              <a:rPr sz="1800" i="1" spc="-13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Scree</a:t>
            </a:r>
            <a:r>
              <a:rPr sz="1800" i="1" spc="-114" dirty="0">
                <a:solidFill>
                  <a:srgbClr val="43BC6C"/>
                </a:solidFill>
                <a:latin typeface="Arial"/>
                <a:cs typeface="Arial"/>
              </a:rPr>
              <a:t>–</a:t>
            </a:r>
            <a:r>
              <a:rPr sz="1800" i="1" spc="-114" dirty="0">
                <a:solidFill>
                  <a:srgbClr val="43BC6C"/>
                </a:solidFill>
                <a:latin typeface="Trebuchet MS"/>
                <a:cs typeface="Trebuchet MS"/>
              </a:rPr>
              <a:t>Plot.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A5CB0-6B97-4817-8F11-F365ECEC2D6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7807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Scelta del </a:t>
            </a:r>
            <a:r>
              <a:rPr sz="3200" dirty="0"/>
              <a:t>numero </a:t>
            </a:r>
            <a:r>
              <a:rPr sz="3200" spc="-5" dirty="0"/>
              <a:t>dei</a:t>
            </a:r>
            <a:r>
              <a:rPr sz="3200" spc="-40" dirty="0"/>
              <a:t> </a:t>
            </a:r>
            <a:r>
              <a:rPr sz="3200" spc="-5" dirty="0"/>
              <a:t>componenti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16854" y="1083936"/>
            <a:ext cx="7590200" cy="233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770" y="1048003"/>
            <a:ext cx="7786370" cy="2373630"/>
          </a:xfrm>
          <a:custGeom>
            <a:avLst/>
            <a:gdLst/>
            <a:ahLst/>
            <a:cxnLst/>
            <a:rect l="l" t="t" r="r" b="b"/>
            <a:pathLst>
              <a:path w="7786370" h="2373629">
                <a:moveTo>
                  <a:pt x="0" y="2373630"/>
                </a:moveTo>
                <a:lnTo>
                  <a:pt x="7786370" y="2373630"/>
                </a:lnTo>
                <a:lnTo>
                  <a:pt x="7786370" y="0"/>
                </a:lnTo>
                <a:lnTo>
                  <a:pt x="0" y="0"/>
                </a:lnTo>
                <a:lnTo>
                  <a:pt x="0" y="237363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627" y="1556778"/>
            <a:ext cx="1368425" cy="648335"/>
          </a:xfrm>
          <a:custGeom>
            <a:avLst/>
            <a:gdLst/>
            <a:ahLst/>
            <a:cxnLst/>
            <a:rect l="l" t="t" r="r" b="b"/>
            <a:pathLst>
              <a:path w="1368425" h="648335">
                <a:moveTo>
                  <a:pt x="0" y="648068"/>
                </a:moveTo>
                <a:lnTo>
                  <a:pt x="1368171" y="648068"/>
                </a:lnTo>
                <a:lnTo>
                  <a:pt x="1368171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5838" y="1556778"/>
            <a:ext cx="1512570" cy="648335"/>
          </a:xfrm>
          <a:custGeom>
            <a:avLst/>
            <a:gdLst/>
            <a:ahLst/>
            <a:cxnLst/>
            <a:rect l="l" t="t" r="r" b="b"/>
            <a:pathLst>
              <a:path w="1512570" h="648335">
                <a:moveTo>
                  <a:pt x="0" y="648068"/>
                </a:moveTo>
                <a:lnTo>
                  <a:pt x="1512189" y="648068"/>
                </a:lnTo>
                <a:lnTo>
                  <a:pt x="1512189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43B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8296" y="1556778"/>
            <a:ext cx="1115695" cy="648335"/>
          </a:xfrm>
          <a:custGeom>
            <a:avLst/>
            <a:gdLst/>
            <a:ahLst/>
            <a:cxnLst/>
            <a:rect l="l" t="t" r="r" b="b"/>
            <a:pathLst>
              <a:path w="1115695" h="648335">
                <a:moveTo>
                  <a:pt x="0" y="648068"/>
                </a:moveTo>
                <a:lnTo>
                  <a:pt x="1115618" y="648068"/>
                </a:lnTo>
                <a:lnTo>
                  <a:pt x="1115618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437" y="3591559"/>
            <a:ext cx="80435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AFEF"/>
                </a:solidFill>
                <a:latin typeface="Trebuchet MS"/>
                <a:cs typeface="Trebuchet MS"/>
              </a:rPr>
              <a:t>Regola </a:t>
            </a:r>
            <a:r>
              <a:rPr sz="1800" b="1" spc="-100" dirty="0">
                <a:solidFill>
                  <a:srgbClr val="00AFEF"/>
                </a:solidFill>
                <a:latin typeface="Trebuchet MS"/>
                <a:cs typeface="Trebuchet MS"/>
              </a:rPr>
              <a:t>empirica</a:t>
            </a:r>
            <a:r>
              <a:rPr sz="1800" spc="-100" dirty="0">
                <a:latin typeface="Arial"/>
                <a:cs typeface="Arial"/>
              </a:rPr>
              <a:t>: secondo </a:t>
            </a:r>
            <a:r>
              <a:rPr sz="1800" spc="-70" dirty="0">
                <a:latin typeface="Arial"/>
                <a:cs typeface="Arial"/>
              </a:rPr>
              <a:t>la quale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75" dirty="0">
                <a:latin typeface="Arial"/>
                <a:cs typeface="Arial"/>
              </a:rPr>
              <a:t>buona </a:t>
            </a:r>
            <a:r>
              <a:rPr sz="1800" spc="-70" dirty="0">
                <a:latin typeface="Arial"/>
                <a:cs typeface="Arial"/>
              </a:rPr>
              <a:t>sintesi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25" dirty="0">
                <a:latin typeface="Arial"/>
                <a:cs typeface="Arial"/>
              </a:rPr>
              <a:t>espressa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5" dirty="0">
                <a:latin typeface="Arial"/>
                <a:cs typeface="Arial"/>
              </a:rPr>
              <a:t>1/3 </a:t>
            </a:r>
            <a:r>
              <a:rPr sz="1800" spc="-55" dirty="0">
                <a:latin typeface="Arial"/>
                <a:cs typeface="Arial"/>
              </a:rPr>
              <a:t>delle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originarie, </a:t>
            </a:r>
            <a:r>
              <a:rPr sz="1800" spc="-65" dirty="0">
                <a:latin typeface="Arial"/>
                <a:cs typeface="Arial"/>
              </a:rPr>
              <a:t>dobbiamo </a:t>
            </a:r>
            <a:r>
              <a:rPr sz="1800" spc="-85" dirty="0">
                <a:latin typeface="Arial"/>
                <a:cs typeface="Arial"/>
              </a:rPr>
              <a:t>considerare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b="1" spc="-125" dirty="0">
                <a:latin typeface="Trebuchet MS"/>
                <a:cs typeface="Trebuchet MS"/>
              </a:rPr>
              <a:t>tre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fattori</a:t>
            </a:r>
            <a:r>
              <a:rPr sz="1800" spc="-9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35" dirty="0">
                <a:solidFill>
                  <a:srgbClr val="6F2F9F"/>
                </a:solidFill>
                <a:latin typeface="Trebuchet MS"/>
                <a:cs typeface="Trebuchet MS"/>
              </a:rPr>
              <a:t>Metodo </a:t>
            </a:r>
            <a:r>
              <a:rPr sz="1800" b="1" spc="-95" dirty="0">
                <a:solidFill>
                  <a:srgbClr val="6F2F9F"/>
                </a:solidFill>
                <a:latin typeface="Trebuchet MS"/>
                <a:cs typeface="Trebuchet MS"/>
              </a:rPr>
              <a:t>degli </a:t>
            </a:r>
            <a:r>
              <a:rPr sz="1800" b="1" spc="-85" dirty="0">
                <a:solidFill>
                  <a:srgbClr val="6F2F9F"/>
                </a:solidFill>
                <a:latin typeface="Trebuchet MS"/>
                <a:cs typeface="Trebuchet MS"/>
              </a:rPr>
              <a:t>autovalori</a:t>
            </a:r>
            <a:r>
              <a:rPr sz="1800" spc="-85" dirty="0">
                <a:latin typeface="Arial"/>
                <a:cs typeface="Arial"/>
              </a:rPr>
              <a:t>: </a:t>
            </a:r>
            <a:r>
              <a:rPr sz="1800" spc="-60" dirty="0">
                <a:latin typeface="Arial"/>
                <a:cs typeface="Arial"/>
              </a:rPr>
              <a:t>mediante </a:t>
            </a:r>
            <a:r>
              <a:rPr sz="1800" spc="-40" dirty="0">
                <a:latin typeface="Arial"/>
                <a:cs typeface="Arial"/>
              </a:rPr>
              <a:t>tale </a:t>
            </a:r>
            <a:r>
              <a:rPr sz="1800" spc="-75" dirty="0">
                <a:latin typeface="Arial"/>
                <a:cs typeface="Arial"/>
              </a:rPr>
              <a:t>tecnica </a:t>
            </a:r>
            <a:r>
              <a:rPr sz="1800" spc="-85" dirty="0">
                <a:latin typeface="Arial"/>
                <a:cs typeface="Arial"/>
              </a:rPr>
              <a:t>consente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90" dirty="0">
                <a:latin typeface="Arial"/>
                <a:cs typeface="Arial"/>
              </a:rPr>
              <a:t>selezionare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componenti  </a:t>
            </a:r>
            <a:r>
              <a:rPr sz="1800" spc="-45" dirty="0">
                <a:latin typeface="Arial"/>
                <a:cs typeface="Arial"/>
              </a:rPr>
              <a:t>principali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100" dirty="0">
                <a:latin typeface="Arial"/>
                <a:cs typeface="Arial"/>
              </a:rPr>
              <a:t>varianza </a:t>
            </a:r>
            <a:r>
              <a:rPr sz="1800" spc="-85" dirty="0">
                <a:latin typeface="Arial"/>
                <a:cs typeface="Arial"/>
              </a:rPr>
              <a:t>maggiore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0" dirty="0">
                <a:latin typeface="Arial"/>
                <a:cs typeface="Arial"/>
              </a:rPr>
              <a:t>1, ovvero </a:t>
            </a:r>
            <a:r>
              <a:rPr sz="1800" spc="-45" dirty="0">
                <a:latin typeface="Arial"/>
                <a:cs typeface="Arial"/>
              </a:rPr>
              <a:t>gli autovalori </a:t>
            </a:r>
            <a:r>
              <a:rPr sz="1800" spc="-80" dirty="0">
                <a:latin typeface="Arial"/>
                <a:cs typeface="Arial"/>
              </a:rPr>
              <a:t>(eigenvalue) </a:t>
            </a:r>
            <a:r>
              <a:rPr sz="1800" spc="-65" dirty="0">
                <a:latin typeface="Arial"/>
                <a:cs typeface="Arial"/>
              </a:rPr>
              <a:t>maggiori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5" dirty="0">
                <a:latin typeface="Arial"/>
                <a:cs typeface="Arial"/>
              </a:rPr>
              <a:t>1:  </a:t>
            </a:r>
            <a:r>
              <a:rPr sz="1800" spc="-75" dirty="0">
                <a:latin typeface="Arial"/>
                <a:cs typeface="Arial"/>
              </a:rPr>
              <a:t>consideriamo </a:t>
            </a:r>
            <a:r>
              <a:rPr sz="1800" b="1" spc="-105" dirty="0">
                <a:latin typeface="Trebuchet MS"/>
                <a:cs typeface="Trebuchet MS"/>
              </a:rPr>
              <a:t>due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fattori</a:t>
            </a:r>
            <a:r>
              <a:rPr sz="1800" spc="-9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78435">
              <a:lnSpc>
                <a:spcPct val="100000"/>
              </a:lnSpc>
            </a:pPr>
            <a:r>
              <a:rPr sz="1800" b="1" spc="-35" dirty="0">
                <a:solidFill>
                  <a:srgbClr val="43BC6C"/>
                </a:solidFill>
                <a:latin typeface="Trebuchet MS"/>
                <a:cs typeface="Trebuchet MS"/>
              </a:rPr>
              <a:t>Metodo</a:t>
            </a:r>
            <a:r>
              <a:rPr sz="1800" b="1" spc="-14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43BC6C"/>
                </a:solidFill>
                <a:latin typeface="Trebuchet MS"/>
                <a:cs typeface="Trebuchet MS"/>
              </a:rPr>
              <a:t>della</a:t>
            </a:r>
            <a:r>
              <a:rPr sz="1800" b="1" spc="-18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43BC6C"/>
                </a:solidFill>
                <a:latin typeface="Trebuchet MS"/>
                <a:cs typeface="Trebuchet MS"/>
              </a:rPr>
              <a:t>varianza</a:t>
            </a:r>
            <a:r>
              <a:rPr sz="1800" b="1" spc="-15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43BC6C"/>
                </a:solidFill>
                <a:latin typeface="Trebuchet MS"/>
                <a:cs typeface="Trebuchet MS"/>
              </a:rPr>
              <a:t>spiegata</a:t>
            </a:r>
            <a:r>
              <a:rPr sz="1800" spc="-85" dirty="0">
                <a:latin typeface="Arial"/>
                <a:cs typeface="Arial"/>
              </a:rPr>
              <a:t>: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possiamo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scegliere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60 </a:t>
            </a:r>
            <a:r>
              <a:rPr sz="1800" spc="-315" dirty="0">
                <a:latin typeface="Arial"/>
                <a:cs typeface="Arial"/>
              </a:rPr>
              <a:t>%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75%: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tra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due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e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tre  </a:t>
            </a:r>
            <a:r>
              <a:rPr sz="1800" b="1" spc="-95" dirty="0">
                <a:latin typeface="Trebuchet MS"/>
                <a:cs typeface="Trebuchet MS"/>
              </a:rPr>
              <a:t>fattori</a:t>
            </a:r>
            <a:r>
              <a:rPr sz="1800" spc="-9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84</a:t>
            </a:fld>
            <a:endParaRPr spc="-6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BF6BA-E6E7-4789-91ED-623A40370FDF}"/>
              </a:ext>
            </a:extLst>
          </p:cNvPr>
          <p:cNvSpPr/>
          <p:nvPr/>
        </p:nvSpPr>
        <p:spPr>
          <a:xfrm>
            <a:off x="838207" y="6172200"/>
            <a:ext cx="83819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2322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Scree</a:t>
            </a:r>
            <a:r>
              <a:rPr sz="3200" spc="-80" dirty="0"/>
              <a:t> </a:t>
            </a:r>
            <a:r>
              <a:rPr sz="3200" spc="-5" dirty="0"/>
              <a:t>plot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4198" y="1341888"/>
            <a:ext cx="4602822" cy="388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1591" y="1070864"/>
            <a:ext cx="322897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-40" dirty="0">
                <a:latin typeface="Arial"/>
                <a:cs typeface="Arial"/>
              </a:rPr>
              <a:t>l’utilizzo dello </a:t>
            </a:r>
            <a:r>
              <a:rPr sz="1800" spc="-114" dirty="0">
                <a:latin typeface="Arial"/>
                <a:cs typeface="Arial"/>
              </a:rPr>
              <a:t>scree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plot 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60" dirty="0">
                <a:latin typeface="Arial"/>
                <a:cs typeface="Arial"/>
              </a:rPr>
              <a:t>vuole </a:t>
            </a:r>
            <a:r>
              <a:rPr sz="1800" spc="-40" dirty="0">
                <a:latin typeface="Arial"/>
                <a:cs typeface="Arial"/>
              </a:rPr>
              <a:t>identificare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5" dirty="0">
                <a:latin typeface="Arial"/>
                <a:cs typeface="Arial"/>
              </a:rPr>
              <a:t>numero </a:t>
            </a:r>
            <a:r>
              <a:rPr sz="1800" spc="-20" dirty="0">
                <a:latin typeface="Arial"/>
                <a:cs typeface="Arial"/>
              </a:rPr>
              <a:t>di  </a:t>
            </a:r>
            <a:r>
              <a:rPr sz="1800" spc="-50" dirty="0">
                <a:latin typeface="Arial"/>
                <a:cs typeface="Arial"/>
              </a:rPr>
              <a:t>componenti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80" dirty="0">
                <a:latin typeface="Arial"/>
                <a:cs typeface="Arial"/>
              </a:rPr>
              <a:t>considerare, </a:t>
            </a:r>
            <a:r>
              <a:rPr sz="1800" spc="-75" dirty="0">
                <a:latin typeface="Arial"/>
                <a:cs typeface="Arial"/>
              </a:rPr>
              <a:t>sulla  </a:t>
            </a:r>
            <a:r>
              <a:rPr sz="1800" spc="-125" dirty="0">
                <a:latin typeface="Arial"/>
                <a:cs typeface="Arial"/>
              </a:rPr>
              <a:t>base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110" dirty="0">
                <a:latin typeface="Arial"/>
                <a:cs typeface="Arial"/>
              </a:rPr>
              <a:t>presenza </a:t>
            </a:r>
            <a:r>
              <a:rPr sz="1800" spc="-20" dirty="0">
                <a:latin typeface="Arial"/>
                <a:cs typeface="Arial"/>
              </a:rPr>
              <a:t>di </a:t>
            </a:r>
            <a:r>
              <a:rPr sz="1800" spc="-30" dirty="0">
                <a:latin typeface="Arial"/>
                <a:cs typeface="Arial"/>
              </a:rPr>
              <a:t>gomiti  </a:t>
            </a:r>
            <a:r>
              <a:rPr sz="1800" spc="-25" dirty="0">
                <a:latin typeface="Arial"/>
                <a:cs typeface="Arial"/>
              </a:rPr>
              <a:t>all’interno </a:t>
            </a:r>
            <a:r>
              <a:rPr sz="1800" spc="-50" dirty="0">
                <a:latin typeface="Arial"/>
                <a:cs typeface="Arial"/>
              </a:rPr>
              <a:t>del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grafico.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Dall’analisi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90" dirty="0">
                <a:latin typeface="Arial"/>
                <a:cs typeface="Arial"/>
              </a:rPr>
              <a:t>seguente </a:t>
            </a:r>
            <a:r>
              <a:rPr sz="1800" spc="-114" dirty="0">
                <a:latin typeface="Arial"/>
                <a:cs typeface="Arial"/>
              </a:rPr>
              <a:t>scree </a:t>
            </a:r>
            <a:r>
              <a:rPr sz="1800" spc="-5" dirty="0">
                <a:latin typeface="Arial"/>
                <a:cs typeface="Arial"/>
              </a:rPr>
              <a:t>plot 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85" dirty="0">
                <a:latin typeface="Arial"/>
                <a:cs typeface="Arial"/>
              </a:rPr>
              <a:t>evidenzia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b="1" spc="-114" dirty="0">
                <a:latin typeface="Trebuchet MS"/>
                <a:cs typeface="Trebuchet MS"/>
              </a:rPr>
              <a:t>forte </a:t>
            </a:r>
            <a:r>
              <a:rPr sz="1800" b="1" spc="-80" dirty="0">
                <a:latin typeface="Trebuchet MS"/>
                <a:cs typeface="Trebuchet MS"/>
              </a:rPr>
              <a:t>gomito </a:t>
            </a:r>
            <a:r>
              <a:rPr sz="1800" b="1" spc="-100" dirty="0">
                <a:latin typeface="Trebuchet MS"/>
                <a:cs typeface="Trebuchet MS"/>
              </a:rPr>
              <a:t>in  </a:t>
            </a:r>
            <a:r>
              <a:rPr sz="1800" b="1" spc="-110" dirty="0">
                <a:latin typeface="Trebuchet MS"/>
                <a:cs typeface="Trebuchet MS"/>
              </a:rPr>
              <a:t>corrispondenza </a:t>
            </a:r>
            <a:r>
              <a:rPr sz="1800" b="1" spc="-85" dirty="0">
                <a:latin typeface="Trebuchet MS"/>
                <a:cs typeface="Trebuchet MS"/>
              </a:rPr>
              <a:t>di </a:t>
            </a:r>
            <a:r>
              <a:rPr sz="1800" b="1" spc="-130" dirty="0">
                <a:latin typeface="Trebuchet MS"/>
                <a:cs typeface="Trebuchet MS"/>
              </a:rPr>
              <a:t>tre</a:t>
            </a:r>
            <a:r>
              <a:rPr sz="1800" b="1" spc="-31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componenti  </a:t>
            </a:r>
            <a:r>
              <a:rPr sz="1800" b="1" spc="-110" dirty="0">
                <a:latin typeface="Trebuchet MS"/>
                <a:cs typeface="Trebuchet MS"/>
              </a:rPr>
              <a:t>estratte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33350">
              <a:lnSpc>
                <a:spcPct val="100000"/>
              </a:lnSpc>
              <a:spcBef>
                <a:spcPts val="5"/>
              </a:spcBef>
            </a:pPr>
            <a:r>
              <a:rPr sz="1800" spc="-130" dirty="0">
                <a:latin typeface="Arial"/>
                <a:cs typeface="Arial"/>
              </a:rPr>
              <a:t>Ciò </a:t>
            </a:r>
            <a:r>
              <a:rPr sz="1800" spc="-85" dirty="0">
                <a:latin typeface="Arial"/>
                <a:cs typeface="Arial"/>
              </a:rPr>
              <a:t>suggerirebbe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0" dirty="0">
                <a:latin typeface="Arial"/>
                <a:cs typeface="Arial"/>
              </a:rPr>
              <a:t>approfondire  </a:t>
            </a:r>
            <a:r>
              <a:rPr sz="1800" spc="-70" dirty="0">
                <a:latin typeface="Arial"/>
                <a:cs typeface="Arial"/>
              </a:rPr>
              <a:t>l’analisi </a:t>
            </a:r>
            <a:r>
              <a:rPr sz="1800" spc="-30" dirty="0">
                <a:latin typeface="Arial"/>
                <a:cs typeface="Arial"/>
              </a:rPr>
              <a:t>relativi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componenti.  </a:t>
            </a:r>
            <a:r>
              <a:rPr sz="1800" spc="-135" dirty="0">
                <a:latin typeface="Arial"/>
                <a:cs typeface="Arial"/>
              </a:rPr>
              <a:t>Per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25" dirty="0">
                <a:latin typeface="Arial"/>
                <a:cs typeface="Arial"/>
              </a:rPr>
              <a:t>certi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55" dirty="0">
                <a:latin typeface="Arial"/>
                <a:cs typeface="Arial"/>
              </a:rPr>
              <a:t>numero </a:t>
            </a:r>
            <a:r>
              <a:rPr sz="1800" spc="-20" dirty="0">
                <a:latin typeface="Arial"/>
                <a:cs typeface="Arial"/>
              </a:rPr>
              <a:t>di  </a:t>
            </a:r>
            <a:r>
              <a:rPr sz="1800" dirty="0">
                <a:latin typeface="Arial"/>
                <a:cs typeface="Arial"/>
              </a:rPr>
              <a:t>fattori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80" dirty="0">
                <a:latin typeface="Arial"/>
                <a:cs typeface="Arial"/>
              </a:rPr>
              <a:t>considerare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sarà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necessaria </a:t>
            </a:r>
            <a:r>
              <a:rPr sz="1800" spc="-70" dirty="0">
                <a:latin typeface="Arial"/>
                <a:cs typeface="Arial"/>
              </a:rPr>
              <a:t>l’analisi </a:t>
            </a:r>
            <a:r>
              <a:rPr sz="1800" spc="-55" dirty="0">
                <a:latin typeface="Arial"/>
                <a:cs typeface="Arial"/>
              </a:rPr>
              <a:t>delle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comunalità.</a:t>
            </a:r>
            <a:endParaRPr sz="1800">
              <a:latin typeface="Arial"/>
              <a:cs typeface="Arial"/>
            </a:endParaRPr>
          </a:p>
          <a:p>
            <a:pPr marL="12700" marR="50292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Nel </a:t>
            </a:r>
            <a:r>
              <a:rPr sz="1800" spc="-140" dirty="0">
                <a:latin typeface="Arial"/>
                <a:cs typeface="Arial"/>
              </a:rPr>
              <a:t>caso </a:t>
            </a:r>
            <a:r>
              <a:rPr sz="1800" spc="-90" dirty="0">
                <a:latin typeface="Arial"/>
                <a:cs typeface="Arial"/>
              </a:rPr>
              <a:t>invece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30" dirty="0">
                <a:latin typeface="Arial"/>
                <a:cs typeface="Arial"/>
              </a:rPr>
              <a:t>risultato  </a:t>
            </a:r>
            <a:r>
              <a:rPr sz="1800" spc="-75" dirty="0">
                <a:latin typeface="Arial"/>
                <a:cs typeface="Arial"/>
              </a:rPr>
              <a:t>negativo, considereremo due  </a:t>
            </a:r>
            <a:r>
              <a:rPr sz="1800" spc="-55" dirty="0">
                <a:latin typeface="Arial"/>
                <a:cs typeface="Arial"/>
              </a:rPr>
              <a:t>componenti.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85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6CB2C-36AA-4262-85EA-6686C930192B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5066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Analisi delle</a:t>
            </a:r>
            <a:r>
              <a:rPr sz="3200" spc="-30" dirty="0"/>
              <a:t> </a:t>
            </a:r>
            <a:r>
              <a:rPr sz="3200" spc="-5" dirty="0"/>
              <a:t>comunità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86</a:t>
            </a:fld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82" y="974344"/>
          <a:ext cx="8137524" cy="3802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1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z2$communality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5945" marR="554355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Potenza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batteria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0.5831889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1190" marR="611505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Estetica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cinturini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0.8124734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ts val="1395"/>
                        </a:lnSpc>
                        <a:spcBef>
                          <a:spcPts val="51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Dimensioni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139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0.7942991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5010" marR="694690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operativo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0.4815586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50875" marR="631190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Funzione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Always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0.5592975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84505" marR="465455" algn="ctr">
                        <a:lnSpc>
                          <a:spcPct val="65800"/>
                        </a:lnSpc>
                        <a:spcBef>
                          <a:spcPts val="1090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Resistenza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alla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polvere…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0.6152196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4510" marR="502920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Assistenza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post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vendita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0.4845904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62585" marR="340360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Interconnessione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Bluetooth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0.5375247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z3$communality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6580" marR="554355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Potenza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batteria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0.6359958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1190" marR="610870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Estetica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cinturini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0.8150591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1395"/>
                        </a:lnSpc>
                        <a:spcBef>
                          <a:spcPts val="51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Dimensioni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39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0.7954960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5010" marR="694055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operativo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0.6617509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50875" marR="630555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Funzione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Always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0.6207002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85140" marR="464820" algn="ctr">
                        <a:lnSpc>
                          <a:spcPct val="65800"/>
                        </a:lnSpc>
                        <a:spcBef>
                          <a:spcPts val="1090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Resistenza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alla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polvere…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0.6156911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4510" marR="502284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Assistenza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post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vendita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0.8310135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63220" marR="339725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Interconnessione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Bluetooth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0.5908498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-1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z4$communality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7215" marR="554355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Potenza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batteria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0.7132509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2460" marR="611505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Estetica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cinturini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0.8319098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1395"/>
                        </a:lnSpc>
                        <a:spcBef>
                          <a:spcPts val="51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Dimensioni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ts val="139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0.8818288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6280" marR="694690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operativo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0.8020609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52145" marR="631190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Funzione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Always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0.7589547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85775" marR="465455" algn="ctr">
                        <a:lnSpc>
                          <a:spcPct val="65800"/>
                        </a:lnSpc>
                        <a:spcBef>
                          <a:spcPts val="1090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Resistenza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alla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polvere…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0.6459110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5780" marR="502920" algn="ctr">
                        <a:lnSpc>
                          <a:spcPct val="65700"/>
                        </a:lnSpc>
                        <a:spcBef>
                          <a:spcPts val="109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Assistenza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post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vendita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0.8529323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63855" marR="340360" algn="ctr">
                        <a:lnSpc>
                          <a:spcPct val="65700"/>
                        </a:lnSpc>
                        <a:spcBef>
                          <a:spcPts val="1090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Interconnessione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Bluetooth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0.7424960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0200" y="4743957"/>
            <a:ext cx="75596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1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L’analisi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60" dirty="0">
                <a:latin typeface="Arial"/>
                <a:cs typeface="Arial"/>
              </a:rPr>
              <a:t>comunalità </a:t>
            </a:r>
            <a:r>
              <a:rPr sz="1800" spc="-45" dirty="0">
                <a:latin typeface="Arial"/>
                <a:cs typeface="Arial"/>
              </a:rPr>
              <a:t>sottolinea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10" dirty="0">
                <a:latin typeface="Arial"/>
                <a:cs typeface="Arial"/>
              </a:rPr>
              <a:t>presenza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spc="-50" dirty="0">
                <a:latin typeface="Arial"/>
                <a:cs typeface="Arial"/>
              </a:rPr>
              <a:t>componenti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risulti  </a:t>
            </a:r>
            <a:r>
              <a:rPr sz="1800" spc="-80" dirty="0">
                <a:latin typeface="Arial"/>
                <a:cs typeface="Arial"/>
              </a:rPr>
              <a:t>soddisfacente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nostra </a:t>
            </a:r>
            <a:r>
              <a:rPr sz="1800" spc="-75" dirty="0">
                <a:latin typeface="Arial"/>
                <a:cs typeface="Arial"/>
              </a:rPr>
              <a:t>analisi, </a:t>
            </a:r>
            <a:r>
              <a:rPr sz="1800" spc="-80" dirty="0">
                <a:latin typeface="Arial"/>
                <a:cs typeface="Arial"/>
              </a:rPr>
              <a:t>andando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0" dirty="0">
                <a:latin typeface="Arial"/>
                <a:cs typeface="Arial"/>
              </a:rPr>
              <a:t>confermare </a:t>
            </a:r>
            <a:r>
              <a:rPr sz="1800" spc="-50" dirty="0">
                <a:latin typeface="Arial"/>
                <a:cs typeface="Arial"/>
              </a:rPr>
              <a:t>quanto </a:t>
            </a:r>
            <a:r>
              <a:rPr sz="1800" spc="-60" dirty="0">
                <a:latin typeface="Arial"/>
                <a:cs typeface="Arial"/>
              </a:rPr>
              <a:t>previamente  </a:t>
            </a:r>
            <a:r>
              <a:rPr sz="1800" spc="-65" dirty="0">
                <a:latin typeface="Arial"/>
                <a:cs typeface="Arial"/>
              </a:rPr>
              <a:t>evidenziato </a:t>
            </a:r>
            <a:r>
              <a:rPr sz="1800" spc="-50" dirty="0">
                <a:latin typeface="Arial"/>
                <a:cs typeface="Arial"/>
              </a:rPr>
              <a:t>dallo </a:t>
            </a:r>
            <a:r>
              <a:rPr sz="1800" spc="-114" dirty="0">
                <a:latin typeface="Arial"/>
                <a:cs typeface="Arial"/>
              </a:rPr>
              <a:t>scree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plot.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Infatti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corrispondenza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fattori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tutte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le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comunalità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risultano</a:t>
            </a:r>
            <a:r>
              <a:rPr sz="1800" spc="-70" dirty="0">
                <a:latin typeface="Arial"/>
                <a:cs typeface="Arial"/>
              </a:rPr>
              <a:t> discrete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(di</a:t>
            </a:r>
            <a:r>
              <a:rPr sz="1800" spc="-80" dirty="0">
                <a:latin typeface="Arial"/>
                <a:cs typeface="Arial"/>
              </a:rPr>
              <a:t> 0,6 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-55" dirty="0">
                <a:latin typeface="Arial"/>
                <a:cs typeface="Arial"/>
              </a:rPr>
              <a:t>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più).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17C04-41CF-4635-86AB-2C59707194D3}"/>
              </a:ext>
            </a:extLst>
          </p:cNvPr>
          <p:cNvSpPr/>
          <p:nvPr/>
        </p:nvSpPr>
        <p:spPr>
          <a:xfrm>
            <a:off x="838207" y="6141592"/>
            <a:ext cx="838193" cy="411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4462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Analisi dei</a:t>
            </a:r>
            <a:r>
              <a:rPr sz="3200" spc="-20" dirty="0"/>
              <a:t> </a:t>
            </a:r>
            <a:r>
              <a:rPr sz="3200" spc="-5" dirty="0"/>
              <a:t>loadings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45979" y="1030752"/>
            <a:ext cx="7577118" cy="3395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802" y="975994"/>
            <a:ext cx="7786370" cy="3455035"/>
          </a:xfrm>
          <a:custGeom>
            <a:avLst/>
            <a:gdLst/>
            <a:ahLst/>
            <a:cxnLst/>
            <a:rect l="l" t="t" r="r" b="b"/>
            <a:pathLst>
              <a:path w="7786370" h="3455035">
                <a:moveTo>
                  <a:pt x="0" y="3454780"/>
                </a:moveTo>
                <a:lnTo>
                  <a:pt x="7786370" y="3454780"/>
                </a:lnTo>
                <a:lnTo>
                  <a:pt x="7786370" y="0"/>
                </a:lnTo>
                <a:lnTo>
                  <a:pt x="0" y="0"/>
                </a:lnTo>
                <a:lnTo>
                  <a:pt x="0" y="34547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34" y="4527930"/>
            <a:ext cx="84759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0209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00" dirty="0">
                <a:latin typeface="Arial"/>
                <a:cs typeface="Arial"/>
              </a:rPr>
              <a:t>varianza spiegata </a:t>
            </a:r>
            <a:r>
              <a:rPr sz="1800" spc="-90" dirty="0">
                <a:latin typeface="Arial"/>
                <a:cs typeface="Arial"/>
              </a:rPr>
              <a:t>con 3 </a:t>
            </a:r>
            <a:r>
              <a:rPr sz="1800" dirty="0">
                <a:latin typeface="Arial"/>
                <a:cs typeface="Arial"/>
              </a:rPr>
              <a:t>fattori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b="1" spc="-70" dirty="0">
                <a:latin typeface="Trebuchet MS"/>
                <a:cs typeface="Trebuchet MS"/>
              </a:rPr>
              <a:t>70% </a:t>
            </a:r>
            <a:r>
              <a:rPr sz="1800" spc="-85" dirty="0">
                <a:latin typeface="Arial"/>
                <a:cs typeface="Arial"/>
              </a:rPr>
              <a:t>circa, </a:t>
            </a:r>
            <a:r>
              <a:rPr sz="1800" spc="-25" dirty="0">
                <a:latin typeface="Arial"/>
                <a:cs typeface="Arial"/>
              </a:rPr>
              <a:t>tuttavia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25" dirty="0">
                <a:latin typeface="Arial"/>
                <a:cs typeface="Arial"/>
              </a:rPr>
              <a:t>struttura fattoriale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molto  </a:t>
            </a:r>
            <a:r>
              <a:rPr sz="1800" spc="-90" dirty="0">
                <a:latin typeface="Arial"/>
                <a:cs typeface="Arial"/>
              </a:rPr>
              <a:t>confusa,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primo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fattore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assorbe</a:t>
            </a:r>
            <a:r>
              <a:rPr sz="1800" spc="-90" dirty="0">
                <a:latin typeface="Arial"/>
                <a:cs typeface="Arial"/>
              </a:rPr>
              <a:t> quasi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tutti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loadings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significativi.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Sarà </a:t>
            </a:r>
            <a:r>
              <a:rPr sz="1800" spc="-45" dirty="0">
                <a:latin typeface="Arial"/>
                <a:cs typeface="Arial"/>
              </a:rPr>
              <a:t>opportuna </a:t>
            </a:r>
            <a:r>
              <a:rPr sz="1800" spc="-75" dirty="0">
                <a:latin typeface="Arial"/>
                <a:cs typeface="Arial"/>
              </a:rPr>
              <a:t>l’applicazione </a:t>
            </a:r>
            <a:r>
              <a:rPr sz="1800" spc="-60" dirty="0">
                <a:latin typeface="Arial"/>
                <a:cs typeface="Arial"/>
              </a:rPr>
              <a:t>della rotazione </a:t>
            </a:r>
            <a:r>
              <a:rPr sz="1800" spc="-80" dirty="0">
                <a:latin typeface="Arial"/>
                <a:cs typeface="Arial"/>
              </a:rPr>
              <a:t>varimax,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modo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ogni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0" dirty="0">
                <a:latin typeface="Arial"/>
                <a:cs typeface="Arial"/>
              </a:rPr>
              <a:t>originaria 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60" dirty="0">
                <a:latin typeface="Arial"/>
                <a:cs typeface="Arial"/>
              </a:rPr>
              <a:t>correlata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massimo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80" dirty="0">
                <a:latin typeface="Arial"/>
                <a:cs typeface="Arial"/>
              </a:rPr>
              <a:t>solo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5" dirty="0">
                <a:latin typeface="Arial"/>
                <a:cs typeface="Arial"/>
              </a:rPr>
              <a:t>poco </a:t>
            </a:r>
            <a:r>
              <a:rPr sz="1800" spc="-60" dirty="0">
                <a:latin typeface="Arial"/>
                <a:cs typeface="Arial"/>
              </a:rPr>
              <a:t>correlata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45" dirty="0">
                <a:latin typeface="Arial"/>
                <a:cs typeface="Arial"/>
              </a:rPr>
              <a:t>gli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altri.</a:t>
            </a:r>
            <a:endParaRPr sz="1800">
              <a:latin typeface="Arial"/>
              <a:cs typeface="Arial"/>
            </a:endParaRPr>
          </a:p>
          <a:p>
            <a:pPr marL="12700" marR="247015">
              <a:lnSpc>
                <a:spcPct val="100000"/>
              </a:lnSpc>
            </a:pPr>
            <a:r>
              <a:rPr sz="1800" spc="-175" dirty="0">
                <a:latin typeface="Arial"/>
                <a:cs typeface="Arial"/>
              </a:rPr>
              <a:t>Così </a:t>
            </a:r>
            <a:r>
              <a:rPr sz="1800" spc="-80" dirty="0">
                <a:latin typeface="Arial"/>
                <a:cs typeface="Arial"/>
              </a:rPr>
              <a:t>facendo </a:t>
            </a:r>
            <a:r>
              <a:rPr sz="1800" spc="-25" dirty="0">
                <a:latin typeface="Arial"/>
                <a:cs typeface="Arial"/>
              </a:rPr>
              <a:t>otterremo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" dirty="0">
                <a:latin typeface="Arial"/>
                <a:cs typeface="Arial"/>
              </a:rPr>
              <a:t>output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35" dirty="0">
                <a:latin typeface="Arial"/>
                <a:cs typeface="Arial"/>
              </a:rPr>
              <a:t>permette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0" dirty="0">
                <a:latin typeface="Arial"/>
                <a:cs typeface="Arial"/>
              </a:rPr>
              <a:t>raggruppare </a:t>
            </a:r>
            <a:r>
              <a:rPr sz="1800" spc="-35" dirty="0">
                <a:latin typeface="Arial"/>
                <a:cs typeface="Arial"/>
              </a:rPr>
              <a:t>più </a:t>
            </a:r>
            <a:r>
              <a:rPr sz="1800" spc="-55" dirty="0">
                <a:latin typeface="Arial"/>
                <a:cs typeface="Arial"/>
              </a:rPr>
              <a:t>facilmente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fattori  </a:t>
            </a:r>
            <a:r>
              <a:rPr sz="1800" spc="-65" dirty="0">
                <a:latin typeface="Arial"/>
                <a:cs typeface="Arial"/>
              </a:rPr>
              <a:t>mantenendo la </a:t>
            </a:r>
            <a:r>
              <a:rPr sz="1800" spc="-130" dirty="0">
                <a:latin typeface="Arial"/>
                <a:cs typeface="Arial"/>
              </a:rPr>
              <a:t>stessa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variabilità.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87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BF8B74-BB04-4CF9-90C1-F1A73CA3F8AE}"/>
              </a:ext>
            </a:extLst>
          </p:cNvPr>
          <p:cNvSpPr/>
          <p:nvPr/>
        </p:nvSpPr>
        <p:spPr>
          <a:xfrm>
            <a:off x="838207" y="6199884"/>
            <a:ext cx="838193" cy="35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2157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Varim</a:t>
            </a:r>
            <a:r>
              <a:rPr spc="-15" dirty="0"/>
              <a:t>a</a:t>
            </a:r>
            <a:r>
              <a:rPr dirty="0"/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306160" y="1146566"/>
            <a:ext cx="5780588" cy="278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761" y="1119886"/>
            <a:ext cx="5932170" cy="2818130"/>
          </a:xfrm>
          <a:custGeom>
            <a:avLst/>
            <a:gdLst/>
            <a:ahLst/>
            <a:cxnLst/>
            <a:rect l="l" t="t" r="r" b="b"/>
            <a:pathLst>
              <a:path w="5932170" h="2818129">
                <a:moveTo>
                  <a:pt x="0" y="2817876"/>
                </a:moveTo>
                <a:lnTo>
                  <a:pt x="5932170" y="2817876"/>
                </a:lnTo>
                <a:lnTo>
                  <a:pt x="5932170" y="0"/>
                </a:lnTo>
                <a:lnTo>
                  <a:pt x="0" y="0"/>
                </a:lnTo>
                <a:lnTo>
                  <a:pt x="0" y="28178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1214754"/>
            <a:ext cx="8049259" cy="442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239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Con  </a:t>
            </a:r>
            <a:r>
              <a:rPr sz="1800" spc="-75" dirty="0">
                <a:latin typeface="Arial"/>
                <a:cs typeface="Arial"/>
              </a:rPr>
              <a:t>l’applicazione  </a:t>
            </a:r>
            <a:r>
              <a:rPr sz="1800" spc="-60" dirty="0">
                <a:latin typeface="Arial"/>
                <a:cs typeface="Arial"/>
              </a:rPr>
              <a:t>della rotazione  </a:t>
            </a:r>
            <a:r>
              <a:rPr sz="1800" spc="-105" dirty="0">
                <a:latin typeface="Arial"/>
                <a:cs typeface="Arial"/>
              </a:rPr>
              <a:t>Varimax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abbiamo  </a:t>
            </a:r>
            <a:r>
              <a:rPr sz="1800" spc="-15" dirty="0">
                <a:latin typeface="Arial"/>
                <a:cs typeface="Arial"/>
              </a:rPr>
              <a:t>ottenuto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25" dirty="0">
                <a:latin typeface="Arial"/>
                <a:cs typeface="Arial"/>
              </a:rPr>
              <a:t>struttura  fattoriale  </a:t>
            </a:r>
            <a:r>
              <a:rPr sz="1800" spc="-85" dirty="0">
                <a:latin typeface="Arial"/>
                <a:cs typeface="Arial"/>
              </a:rPr>
              <a:t>decisamente </a:t>
            </a:r>
            <a:r>
              <a:rPr sz="1800" spc="-35" dirty="0">
                <a:latin typeface="Arial"/>
                <a:cs typeface="Arial"/>
              </a:rPr>
              <a:t>più  </a:t>
            </a:r>
            <a:r>
              <a:rPr sz="1800" spc="-80" dirty="0">
                <a:latin typeface="Arial"/>
                <a:cs typeface="Arial"/>
              </a:rPr>
              <a:t>chiara,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infatti: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5" dirty="0">
                <a:solidFill>
                  <a:srgbClr val="43BC6C"/>
                </a:solidFill>
                <a:latin typeface="Trebuchet MS"/>
                <a:cs typeface="Trebuchet MS"/>
              </a:rPr>
              <a:t>Il</a:t>
            </a:r>
            <a:r>
              <a:rPr sz="1800" b="1" spc="-16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43BC6C"/>
                </a:solidFill>
                <a:latin typeface="Trebuchet MS"/>
                <a:cs typeface="Trebuchet MS"/>
              </a:rPr>
              <a:t>primo</a:t>
            </a:r>
            <a:r>
              <a:rPr sz="1800" b="1" spc="-15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43BC6C"/>
                </a:solidFill>
                <a:latin typeface="Trebuchet MS"/>
                <a:cs typeface="Trebuchet MS"/>
              </a:rPr>
              <a:t>fattore</a:t>
            </a:r>
            <a:r>
              <a:rPr sz="1800" b="1" spc="-13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latin typeface="Arial"/>
                <a:cs typeface="Arial"/>
              </a:rPr>
              <a:t>rappresenta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gli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aspetti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più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tecnici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Smartwatch;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3BC6C"/>
              </a:buClr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5" dirty="0">
                <a:solidFill>
                  <a:srgbClr val="43BC6C"/>
                </a:solidFill>
                <a:latin typeface="Trebuchet MS"/>
                <a:cs typeface="Trebuchet MS"/>
              </a:rPr>
              <a:t>Il</a:t>
            </a:r>
            <a:r>
              <a:rPr sz="1800" b="1" spc="-16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43BC6C"/>
                </a:solidFill>
                <a:latin typeface="Trebuchet MS"/>
                <a:cs typeface="Trebuchet MS"/>
              </a:rPr>
              <a:t>secondo</a:t>
            </a:r>
            <a:r>
              <a:rPr sz="1800" b="1" spc="-145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43BC6C"/>
                </a:solidFill>
                <a:latin typeface="Trebuchet MS"/>
                <a:cs typeface="Trebuchet MS"/>
              </a:rPr>
              <a:t>fattore</a:t>
            </a:r>
            <a:r>
              <a:rPr sz="1800" b="1" spc="-140" dirty="0">
                <a:solidFill>
                  <a:srgbClr val="43BC6C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latin typeface="Arial"/>
                <a:cs typeface="Arial"/>
              </a:rPr>
              <a:t>rappresenta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gli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aspetti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estetici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dello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Smartwatch;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3BC6C"/>
              </a:buClr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5" dirty="0">
                <a:solidFill>
                  <a:srgbClr val="43BC6C"/>
                </a:solidFill>
                <a:latin typeface="Trebuchet MS"/>
                <a:cs typeface="Trebuchet MS"/>
              </a:rPr>
              <a:t>Il </a:t>
            </a:r>
            <a:r>
              <a:rPr sz="1800" b="1" spc="-140" dirty="0">
                <a:solidFill>
                  <a:srgbClr val="43BC6C"/>
                </a:solidFill>
                <a:latin typeface="Trebuchet MS"/>
                <a:cs typeface="Trebuchet MS"/>
              </a:rPr>
              <a:t>terzo </a:t>
            </a:r>
            <a:r>
              <a:rPr sz="1800" b="1" spc="-110" dirty="0">
                <a:solidFill>
                  <a:srgbClr val="43BC6C"/>
                </a:solidFill>
                <a:latin typeface="Trebuchet MS"/>
                <a:cs typeface="Trebuchet MS"/>
              </a:rPr>
              <a:t>fattore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110" dirty="0">
                <a:latin typeface="Arial"/>
                <a:cs typeface="Arial"/>
              </a:rPr>
              <a:t>l’assistenza 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connettività.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88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4EA871-D361-439D-817F-1D79B264659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7633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Interpretabilità delle</a:t>
            </a:r>
            <a:r>
              <a:rPr sz="3200" spc="5" dirty="0"/>
              <a:t> </a:t>
            </a:r>
            <a:r>
              <a:rPr sz="3200" spc="-5" dirty="0"/>
              <a:t>componenti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8396" y="1298073"/>
            <a:ext cx="4539551" cy="373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75782" y="1358900"/>
            <a:ext cx="270065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comando:</a:t>
            </a:r>
            <a:endParaRPr sz="1800">
              <a:latin typeface="Arial"/>
              <a:cs typeface="Arial"/>
            </a:endParaRPr>
          </a:p>
          <a:p>
            <a:pPr marL="12700" marR="266065">
              <a:lnSpc>
                <a:spcPct val="100000"/>
              </a:lnSpc>
            </a:pPr>
            <a:r>
              <a:rPr sz="1800" spc="-155" dirty="0">
                <a:latin typeface="Arial"/>
                <a:cs typeface="Arial"/>
              </a:rPr>
              <a:t>&gt; </a:t>
            </a:r>
            <a:r>
              <a:rPr sz="1800" spc="-80" dirty="0">
                <a:latin typeface="Arial"/>
                <a:cs typeface="Arial"/>
              </a:rPr>
              <a:t>fa.diagram(z3_v),  </a:t>
            </a:r>
            <a:r>
              <a:rPr sz="1800" spc="-70" dirty="0">
                <a:latin typeface="Arial"/>
                <a:cs typeface="Arial"/>
              </a:rPr>
              <a:t>abbiamo </a:t>
            </a:r>
            <a:r>
              <a:rPr sz="1800" spc="-60" dirty="0">
                <a:latin typeface="Arial"/>
                <a:cs typeface="Arial"/>
              </a:rPr>
              <a:t>rappresentato  </a:t>
            </a:r>
            <a:r>
              <a:rPr sz="1800" spc="-70" dirty="0">
                <a:latin typeface="Arial"/>
                <a:cs typeface="Arial"/>
              </a:rPr>
              <a:t>l’analisi </a:t>
            </a:r>
            <a:r>
              <a:rPr sz="1800" spc="-50" dirty="0">
                <a:latin typeface="Arial"/>
                <a:cs typeface="Arial"/>
              </a:rPr>
              <a:t>delle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componenti.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85" dirty="0">
                <a:latin typeface="Arial"/>
                <a:cs typeface="Arial"/>
              </a:rPr>
              <a:t>diagramma </a:t>
            </a:r>
            <a:r>
              <a:rPr sz="1800" spc="-65" dirty="0">
                <a:latin typeface="Arial"/>
                <a:cs typeface="Arial"/>
              </a:rPr>
              <a:t>ci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mostra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maniera </a:t>
            </a:r>
            <a:r>
              <a:rPr sz="1800" spc="-90" dirty="0">
                <a:latin typeface="Arial"/>
                <a:cs typeface="Arial"/>
              </a:rPr>
              <a:t>visiva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25" dirty="0">
                <a:latin typeface="Arial"/>
                <a:cs typeface="Arial"/>
              </a:rPr>
              <a:t>struttura  </a:t>
            </a:r>
            <a:r>
              <a:rPr sz="1800" spc="-30" dirty="0">
                <a:latin typeface="Arial"/>
                <a:cs typeface="Arial"/>
              </a:rPr>
              <a:t>fattoriale.</a:t>
            </a:r>
            <a:endParaRPr sz="180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70" dirty="0">
                <a:latin typeface="Arial"/>
                <a:cs typeface="Arial"/>
              </a:rPr>
              <a:t>questo </a:t>
            </a:r>
            <a:r>
              <a:rPr sz="1800" spc="-30" dirty="0">
                <a:latin typeface="Arial"/>
                <a:cs typeface="Arial"/>
              </a:rPr>
              <a:t>punto </a:t>
            </a:r>
            <a:r>
              <a:rPr sz="1800" spc="-85" dirty="0">
                <a:latin typeface="Arial"/>
                <a:cs typeface="Arial"/>
              </a:rPr>
              <a:t>salviamo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65" dirty="0">
                <a:latin typeface="Arial"/>
                <a:cs typeface="Arial"/>
              </a:rPr>
              <a:t>punteggi </a:t>
            </a:r>
            <a:r>
              <a:rPr sz="1800" spc="-15" dirty="0">
                <a:latin typeface="Arial"/>
                <a:cs typeface="Arial"/>
              </a:rPr>
              <a:t>fattoriali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35" dirty="0">
                <a:latin typeface="Arial"/>
                <a:cs typeface="Arial"/>
              </a:rPr>
              <a:t>poi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ci  serviranno </a:t>
            </a:r>
            <a:r>
              <a:rPr sz="1800" spc="-95" dirty="0">
                <a:latin typeface="Arial"/>
                <a:cs typeface="Arial"/>
              </a:rPr>
              <a:t>come </a:t>
            </a:r>
            <a:r>
              <a:rPr sz="1800" spc="-45" dirty="0">
                <a:latin typeface="Arial"/>
                <a:cs typeface="Arial"/>
              </a:rPr>
              <a:t>variabili  </a:t>
            </a:r>
            <a:r>
              <a:rPr sz="1800" spc="-40" dirty="0">
                <a:latin typeface="Arial"/>
                <a:cs typeface="Arial"/>
              </a:rPr>
              <a:t>indipendenti </a:t>
            </a:r>
            <a:r>
              <a:rPr sz="1800" spc="-60" dirty="0">
                <a:latin typeface="Arial"/>
                <a:cs typeface="Arial"/>
              </a:rPr>
              <a:t>nella  </a:t>
            </a:r>
            <a:r>
              <a:rPr sz="1800" spc="-90" dirty="0">
                <a:latin typeface="Arial"/>
                <a:cs typeface="Arial"/>
              </a:rPr>
              <a:t>regressione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logistica.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89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98948-05E7-4CAB-BBDE-044F5B14627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63062"/>
            <a:ext cx="9144000" cy="3225165"/>
          </a:xfrm>
          <a:custGeom>
            <a:avLst/>
            <a:gdLst/>
            <a:ahLst/>
            <a:cxnLst/>
            <a:rect l="l" t="t" r="r" b="b"/>
            <a:pathLst>
              <a:path w="9144000" h="3225165">
                <a:moveTo>
                  <a:pt x="0" y="3224783"/>
                </a:moveTo>
                <a:lnTo>
                  <a:pt x="9144000" y="3224783"/>
                </a:lnTo>
                <a:lnTo>
                  <a:pt x="9144000" y="0"/>
                </a:lnTo>
                <a:lnTo>
                  <a:pt x="0" y="0"/>
                </a:lnTo>
                <a:lnTo>
                  <a:pt x="0" y="3224783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8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6468" y="141719"/>
            <a:ext cx="643851" cy="48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6017882"/>
            <a:ext cx="680618" cy="676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218694"/>
            <a:ext cx="7892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Rolex: creati per durare nel</a:t>
            </a:r>
            <a:r>
              <a:rPr sz="3200" spc="-20" dirty="0"/>
              <a:t> </a:t>
            </a:r>
            <a:r>
              <a:rPr sz="3200" dirty="0"/>
              <a:t>tempo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6152007" y="3250564"/>
            <a:ext cx="2808350" cy="1964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7443" y="1062608"/>
            <a:ext cx="8431530" cy="467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845">
              <a:lnSpc>
                <a:spcPct val="12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“Perpetual”: </a:t>
            </a:r>
            <a:r>
              <a:rPr sz="1800" spc="-85" dirty="0">
                <a:latin typeface="Arial"/>
                <a:cs typeface="Arial"/>
              </a:rPr>
              <a:t>questa </a:t>
            </a:r>
            <a:r>
              <a:rPr sz="1800" spc="-65" dirty="0">
                <a:latin typeface="Arial"/>
                <a:cs typeface="Arial"/>
              </a:rPr>
              <a:t>parola </a:t>
            </a:r>
            <a:r>
              <a:rPr sz="1800" spc="-85" dirty="0">
                <a:latin typeface="Arial"/>
                <a:cs typeface="Arial"/>
              </a:rPr>
              <a:t>compare </a:t>
            </a:r>
            <a:r>
              <a:rPr sz="1800" spc="-80" dirty="0">
                <a:latin typeface="Arial"/>
                <a:cs typeface="Arial"/>
              </a:rPr>
              <a:t>sul </a:t>
            </a:r>
            <a:r>
              <a:rPr sz="1800" spc="-65" dirty="0">
                <a:latin typeface="Arial"/>
                <a:cs typeface="Arial"/>
              </a:rPr>
              <a:t>quadrante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45" dirty="0">
                <a:latin typeface="Arial"/>
                <a:cs typeface="Arial"/>
              </a:rPr>
              <a:t>tutti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110" dirty="0">
                <a:latin typeface="Arial"/>
                <a:cs typeface="Arial"/>
              </a:rPr>
              <a:t>Oyster. </a:t>
            </a:r>
            <a:r>
              <a:rPr sz="1800" spc="-125" dirty="0">
                <a:latin typeface="Arial"/>
                <a:cs typeface="Arial"/>
              </a:rPr>
              <a:t>Oggi </a:t>
            </a:r>
            <a:r>
              <a:rPr sz="1800" spc="-70" dirty="0">
                <a:latin typeface="Arial"/>
                <a:cs typeface="Arial"/>
              </a:rPr>
              <a:t>questo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termine  </a:t>
            </a:r>
            <a:r>
              <a:rPr sz="1800" spc="-114" dirty="0">
                <a:latin typeface="Arial"/>
                <a:cs typeface="Arial"/>
              </a:rPr>
              <a:t>evoca </a:t>
            </a:r>
            <a:r>
              <a:rPr sz="1800" spc="-15" dirty="0">
                <a:latin typeface="Arial"/>
                <a:cs typeface="Arial"/>
              </a:rPr>
              <a:t>molto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45" dirty="0">
                <a:latin typeface="Arial"/>
                <a:cs typeface="Arial"/>
              </a:rPr>
              <a:t>movimento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5" dirty="0">
                <a:latin typeface="Arial"/>
                <a:cs typeface="Arial"/>
              </a:rPr>
              <a:t>carica </a:t>
            </a:r>
            <a:r>
              <a:rPr sz="1800" spc="-60" dirty="0">
                <a:latin typeface="Arial"/>
                <a:cs typeface="Arial"/>
              </a:rPr>
              <a:t>automatica. </a:t>
            </a:r>
            <a:r>
              <a:rPr sz="1800" spc="-120" dirty="0">
                <a:latin typeface="Arial"/>
                <a:cs typeface="Arial"/>
              </a:rPr>
              <a:t>Racchiude </a:t>
            </a:r>
            <a:r>
              <a:rPr sz="1800" spc="-5" dirty="0">
                <a:latin typeface="Arial"/>
                <a:cs typeface="Arial"/>
              </a:rPr>
              <a:t>infatti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spc="-95" dirty="0">
                <a:latin typeface="Arial"/>
                <a:cs typeface="Arial"/>
              </a:rPr>
              <a:t>quintessenza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30" dirty="0">
                <a:latin typeface="Arial"/>
                <a:cs typeface="Arial"/>
              </a:rPr>
              <a:t>spirito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" dirty="0">
                <a:latin typeface="Arial"/>
                <a:cs typeface="Arial"/>
              </a:rPr>
              <a:t>riflette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passato, crea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0" dirty="0">
                <a:latin typeface="Arial"/>
                <a:cs typeface="Arial"/>
              </a:rPr>
              <a:t>presente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guida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" dirty="0">
                <a:latin typeface="Arial"/>
                <a:cs typeface="Arial"/>
              </a:rPr>
              <a:t>futuro </a:t>
            </a:r>
            <a:r>
              <a:rPr sz="1800" spc="-55" dirty="0">
                <a:latin typeface="Arial"/>
                <a:cs typeface="Arial"/>
              </a:rPr>
              <a:t>del  Marchio. </a:t>
            </a:r>
            <a:r>
              <a:rPr sz="1800" spc="-120" dirty="0">
                <a:latin typeface="Arial"/>
                <a:cs typeface="Arial"/>
              </a:rPr>
              <a:t>Racconta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0" dirty="0">
                <a:latin typeface="Arial"/>
                <a:cs typeface="Arial"/>
              </a:rPr>
              <a:t>capacità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migliorarsi </a:t>
            </a:r>
            <a:r>
              <a:rPr sz="1800" spc="-55" dirty="0">
                <a:latin typeface="Arial"/>
                <a:cs typeface="Arial"/>
              </a:rPr>
              <a:t>continuamente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95" dirty="0">
                <a:latin typeface="Arial"/>
                <a:cs typeface="Arial"/>
              </a:rPr>
              <a:t>un’eccellenza</a:t>
            </a:r>
            <a:r>
              <a:rPr sz="1800" spc="-50" dirty="0">
                <a:latin typeface="Arial"/>
                <a:cs typeface="Arial"/>
              </a:rPr>
              <a:t> duratura.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41275" marR="3415029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Ogni </a:t>
            </a:r>
            <a:r>
              <a:rPr sz="1800" spc="-50" dirty="0">
                <a:latin typeface="Arial"/>
                <a:cs typeface="Arial"/>
              </a:rPr>
              <a:t>orologio </a:t>
            </a:r>
            <a:r>
              <a:rPr sz="1800" spc="-20" dirty="0">
                <a:latin typeface="Arial"/>
                <a:cs typeface="Arial"/>
              </a:rPr>
              <a:t>prodotto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135" dirty="0">
                <a:latin typeface="Arial"/>
                <a:cs typeface="Arial"/>
              </a:rPr>
              <a:t>Rolex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15" dirty="0">
                <a:latin typeface="Arial"/>
                <a:cs typeface="Arial"/>
              </a:rPr>
              <a:t>frutto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5" dirty="0">
                <a:latin typeface="Arial"/>
                <a:cs typeface="Arial"/>
              </a:rPr>
              <a:t>un  </a:t>
            </a:r>
            <a:r>
              <a:rPr sz="1800" spc="-95" dirty="0">
                <a:latin typeface="Arial"/>
                <a:cs typeface="Arial"/>
              </a:rPr>
              <a:t>secolo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80" dirty="0">
                <a:latin typeface="Arial"/>
                <a:cs typeface="Arial"/>
              </a:rPr>
              <a:t>innovazione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75" dirty="0">
                <a:latin typeface="Arial"/>
                <a:cs typeface="Arial"/>
              </a:rPr>
              <a:t>ricerca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termini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75" dirty="0">
                <a:latin typeface="Arial"/>
                <a:cs typeface="Arial"/>
              </a:rPr>
              <a:t>ingegneria, </a:t>
            </a:r>
            <a:r>
              <a:rPr sz="1800" spc="-100" dirty="0">
                <a:latin typeface="Arial"/>
                <a:cs typeface="Arial"/>
              </a:rPr>
              <a:t>design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funzionalità. </a:t>
            </a: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40" dirty="0">
                <a:latin typeface="Arial"/>
                <a:cs typeface="Arial"/>
              </a:rPr>
              <a:t>filosofia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Hans</a:t>
            </a:r>
            <a:endParaRPr sz="1800">
              <a:latin typeface="Arial"/>
              <a:cs typeface="Arial"/>
            </a:endParaRPr>
          </a:p>
          <a:p>
            <a:pPr marL="41275" marR="3279775"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latin typeface="Arial"/>
                <a:cs typeface="Arial"/>
              </a:rPr>
              <a:t>Wilsdorf, </a:t>
            </a:r>
            <a:r>
              <a:rPr sz="1800" spc="-45" dirty="0">
                <a:latin typeface="Arial"/>
                <a:cs typeface="Arial"/>
              </a:rPr>
              <a:t>fondatore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25" dirty="0">
                <a:latin typeface="Arial"/>
                <a:cs typeface="Arial"/>
              </a:rPr>
              <a:t>Rolex, </a:t>
            </a:r>
            <a:r>
              <a:rPr sz="1800" spc="-40" dirty="0">
                <a:latin typeface="Arial"/>
                <a:cs typeface="Arial"/>
              </a:rPr>
              <a:t>invita </a:t>
            </a:r>
            <a:r>
              <a:rPr sz="1800" spc="-100" dirty="0">
                <a:latin typeface="Arial"/>
                <a:cs typeface="Arial"/>
              </a:rPr>
              <a:t>l’Azienda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evolversi  </a:t>
            </a:r>
            <a:r>
              <a:rPr sz="1800" spc="-65" dirty="0">
                <a:latin typeface="Arial"/>
                <a:cs typeface="Arial"/>
              </a:rPr>
              <a:t>costantemente.</a:t>
            </a:r>
            <a:endParaRPr sz="1800">
              <a:latin typeface="Arial"/>
              <a:cs typeface="Arial"/>
            </a:endParaRPr>
          </a:p>
          <a:p>
            <a:pPr marL="41275" marR="3119120">
              <a:lnSpc>
                <a:spcPct val="100000"/>
              </a:lnSpc>
            </a:pPr>
            <a:r>
              <a:rPr sz="1800" spc="-145" dirty="0">
                <a:latin typeface="Arial"/>
                <a:cs typeface="Arial"/>
              </a:rPr>
              <a:t>Hans </a:t>
            </a:r>
            <a:r>
              <a:rPr sz="1800" spc="-45" dirty="0">
                <a:latin typeface="Arial"/>
                <a:cs typeface="Arial"/>
              </a:rPr>
              <a:t>Wilsdorf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5" dirty="0">
                <a:latin typeface="Arial"/>
                <a:cs typeface="Arial"/>
              </a:rPr>
              <a:t>dedicato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propria </a:t>
            </a:r>
            <a:r>
              <a:rPr sz="1800" spc="-35" dirty="0">
                <a:latin typeface="Arial"/>
                <a:cs typeface="Arial"/>
              </a:rPr>
              <a:t>vita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realizzare  </a:t>
            </a:r>
            <a:r>
              <a:rPr sz="1800" spc="-45" dirty="0">
                <a:latin typeface="Arial"/>
                <a:cs typeface="Arial"/>
              </a:rPr>
              <a:t>orologi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75" dirty="0">
                <a:latin typeface="Arial"/>
                <a:cs typeface="Arial"/>
              </a:rPr>
              <a:t>polso </a:t>
            </a:r>
            <a:r>
              <a:rPr sz="1800" spc="-130" dirty="0">
                <a:latin typeface="Arial"/>
                <a:cs typeface="Arial"/>
              </a:rPr>
              <a:t>così </a:t>
            </a:r>
            <a:r>
              <a:rPr sz="1800" spc="-75" dirty="0">
                <a:latin typeface="Arial"/>
                <a:cs typeface="Arial"/>
              </a:rPr>
              <a:t>precisi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30" dirty="0">
                <a:latin typeface="Arial"/>
                <a:cs typeface="Arial"/>
              </a:rPr>
              <a:t>affidabili </a:t>
            </a:r>
            <a:r>
              <a:rPr sz="1800" spc="-100" dirty="0">
                <a:latin typeface="Arial"/>
                <a:cs typeface="Arial"/>
              </a:rPr>
              <a:t>da </a:t>
            </a:r>
            <a:r>
              <a:rPr sz="1800" spc="-55" dirty="0">
                <a:latin typeface="Arial"/>
                <a:cs typeface="Arial"/>
              </a:rPr>
              <a:t>diventare  </a:t>
            </a:r>
            <a:r>
              <a:rPr sz="1800" spc="-35" dirty="0">
                <a:latin typeface="Arial"/>
                <a:cs typeface="Arial"/>
              </a:rPr>
              <a:t>strumenti </a:t>
            </a:r>
            <a:r>
              <a:rPr sz="1800" spc="-30" dirty="0">
                <a:latin typeface="Arial"/>
                <a:cs typeface="Arial"/>
              </a:rPr>
              <a:t>irrinunciabili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50" dirty="0">
                <a:latin typeface="Arial"/>
                <a:cs typeface="Arial"/>
              </a:rPr>
              <a:t>esploratori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qualsiasi  </a:t>
            </a:r>
            <a:r>
              <a:rPr sz="1800" spc="-90" dirty="0">
                <a:latin typeface="Arial"/>
                <a:cs typeface="Arial"/>
              </a:rPr>
              <a:t>circostanza: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85" dirty="0">
                <a:latin typeface="Arial"/>
                <a:cs typeface="Arial"/>
              </a:rPr>
              <a:t>cima </a:t>
            </a:r>
            <a:r>
              <a:rPr sz="1800" spc="-55" dirty="0">
                <a:latin typeface="Arial"/>
                <a:cs typeface="Arial"/>
              </a:rPr>
              <a:t>delle </a:t>
            </a:r>
            <a:r>
              <a:rPr sz="1800" spc="-70" dirty="0">
                <a:latin typeface="Arial"/>
                <a:cs typeface="Arial"/>
              </a:rPr>
              <a:t>montagne, </a:t>
            </a:r>
            <a:r>
              <a:rPr sz="1800" spc="-25" dirty="0">
                <a:latin typeface="Arial"/>
                <a:cs typeface="Arial"/>
              </a:rPr>
              <a:t>in alto </a:t>
            </a:r>
            <a:r>
              <a:rPr sz="1800" spc="-75" dirty="0">
                <a:latin typeface="Arial"/>
                <a:cs typeface="Arial"/>
              </a:rPr>
              <a:t>mare,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  </a:t>
            </a:r>
            <a:r>
              <a:rPr sz="1800" spc="-90" dirty="0">
                <a:latin typeface="Arial"/>
                <a:cs typeface="Arial"/>
              </a:rPr>
              <a:t>ghiacci </a:t>
            </a:r>
            <a:r>
              <a:rPr sz="1800" spc="-40" dirty="0">
                <a:latin typeface="Arial"/>
                <a:cs typeface="Arial"/>
              </a:rPr>
              <a:t>polari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5" dirty="0">
                <a:latin typeface="Arial"/>
                <a:cs typeface="Arial"/>
              </a:rPr>
              <a:t>nell’afa </a:t>
            </a:r>
            <a:r>
              <a:rPr sz="1800" spc="-80" dirty="0">
                <a:latin typeface="Arial"/>
                <a:cs typeface="Arial"/>
              </a:rPr>
              <a:t>polverosa </a:t>
            </a:r>
            <a:r>
              <a:rPr sz="1800" spc="-55" dirty="0">
                <a:latin typeface="Arial"/>
                <a:cs typeface="Arial"/>
              </a:rPr>
              <a:t>dei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deserti.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3DF9B6-578E-464A-9105-D5265AFF327D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8694"/>
            <a:ext cx="6529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Conclusioni </a:t>
            </a:r>
            <a:r>
              <a:rPr sz="3200" dirty="0"/>
              <a:t>analisi</a:t>
            </a:r>
            <a:r>
              <a:rPr sz="3200" spc="-25" dirty="0"/>
              <a:t> </a:t>
            </a:r>
            <a:r>
              <a:rPr sz="3200" spc="-5" dirty="0"/>
              <a:t>fattoriale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90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142746"/>
            <a:ext cx="8282940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L’analisi </a:t>
            </a:r>
            <a:r>
              <a:rPr sz="1800" spc="-25" dirty="0">
                <a:latin typeface="Arial"/>
                <a:cs typeface="Arial"/>
              </a:rPr>
              <a:t>fattoriale </a:t>
            </a:r>
            <a:r>
              <a:rPr sz="1800" spc="-65" dirty="0">
                <a:latin typeface="Arial"/>
                <a:cs typeface="Arial"/>
              </a:rPr>
              <a:t>precedentemente operata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50" dirty="0">
                <a:latin typeface="Arial"/>
                <a:cs typeface="Arial"/>
              </a:rPr>
              <a:t>consentito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sintetizzare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variabili.  </a:t>
            </a:r>
            <a:r>
              <a:rPr sz="1800" spc="-140" dirty="0">
                <a:latin typeface="Arial"/>
                <a:cs typeface="Arial"/>
              </a:rPr>
              <a:t>Sono </a:t>
            </a:r>
            <a:r>
              <a:rPr sz="1800" spc="-65" dirty="0">
                <a:latin typeface="Arial"/>
                <a:cs typeface="Arial"/>
              </a:rPr>
              <a:t>state </a:t>
            </a:r>
            <a:r>
              <a:rPr sz="1800" spc="-95" dirty="0">
                <a:latin typeface="Arial"/>
                <a:cs typeface="Arial"/>
              </a:rPr>
              <a:t>prese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45" dirty="0">
                <a:latin typeface="Arial"/>
                <a:cs typeface="Arial"/>
              </a:rPr>
              <a:t>variabili, </a:t>
            </a:r>
            <a:r>
              <a:rPr sz="1800" spc="-55" dirty="0">
                <a:latin typeface="Arial"/>
                <a:cs typeface="Arial"/>
              </a:rPr>
              <a:t>quelle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potevano </a:t>
            </a:r>
            <a:r>
              <a:rPr sz="1800" spc="-45" dirty="0">
                <a:latin typeface="Arial"/>
                <a:cs typeface="Arial"/>
              </a:rPr>
              <a:t>risultare </a:t>
            </a:r>
            <a:r>
              <a:rPr sz="1800" spc="-35" dirty="0">
                <a:latin typeface="Arial"/>
                <a:cs typeface="Arial"/>
              </a:rPr>
              <a:t>determinanti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65" dirty="0">
                <a:latin typeface="Arial"/>
                <a:cs typeface="Arial"/>
              </a:rPr>
              <a:t>l’acquisto 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60" dirty="0">
                <a:latin typeface="Arial"/>
                <a:cs typeface="Arial"/>
              </a:rPr>
              <a:t>uno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Smartwatch.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95123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Mediante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l’utilizzo</a:t>
            </a:r>
            <a:r>
              <a:rPr sz="1800" spc="-55" dirty="0">
                <a:latin typeface="Arial"/>
                <a:cs typeface="Arial"/>
              </a:rPr>
              <a:t> dei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vari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metodi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offerti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dall’analisi </a:t>
            </a:r>
            <a:r>
              <a:rPr sz="1800" spc="-30" dirty="0">
                <a:latin typeface="Arial"/>
                <a:cs typeface="Arial"/>
              </a:rPr>
              <a:t>fattoriale,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siamo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giunti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alla  </a:t>
            </a:r>
            <a:r>
              <a:rPr sz="1800" spc="-85" dirty="0">
                <a:latin typeface="Arial"/>
                <a:cs typeface="Arial"/>
              </a:rPr>
              <a:t>conclusione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saranno </a:t>
            </a:r>
            <a:r>
              <a:rPr sz="1800" spc="-105" dirty="0">
                <a:latin typeface="Arial"/>
                <a:cs typeface="Arial"/>
              </a:rPr>
              <a:t>necessarie </a:t>
            </a:r>
            <a:r>
              <a:rPr sz="1800" spc="-5" dirty="0">
                <a:latin typeface="Arial"/>
                <a:cs typeface="Arial"/>
              </a:rPr>
              <a:t>tre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componenti.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In particolare </a:t>
            </a:r>
            <a:r>
              <a:rPr sz="1800" spc="-60" dirty="0">
                <a:latin typeface="Arial"/>
                <a:cs typeface="Arial"/>
              </a:rPr>
              <a:t>mediante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rotazione </a:t>
            </a:r>
            <a:r>
              <a:rPr sz="1800" spc="-105" dirty="0">
                <a:latin typeface="Arial"/>
                <a:cs typeface="Arial"/>
              </a:rPr>
              <a:t>Varimax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fattori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selezionati </a:t>
            </a:r>
            <a:r>
              <a:rPr sz="1800" spc="-80" dirty="0">
                <a:latin typeface="Arial"/>
                <a:cs typeface="Arial"/>
              </a:rPr>
              <a:t>sono: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buFont typeface="Wingdings"/>
              <a:buChar char=""/>
              <a:tabLst>
                <a:tab pos="266065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30" dirty="0">
                <a:latin typeface="Arial"/>
                <a:cs typeface="Arial"/>
              </a:rPr>
              <a:t>primo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50" dirty="0">
                <a:latin typeface="Arial"/>
                <a:cs typeface="Arial"/>
              </a:rPr>
              <a:t>aspetti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50" dirty="0">
                <a:solidFill>
                  <a:srgbClr val="008000"/>
                </a:solidFill>
                <a:latin typeface="Arial"/>
                <a:cs typeface="Arial"/>
              </a:rPr>
              <a:t>tecnici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80" dirty="0">
                <a:latin typeface="Arial"/>
                <a:cs typeface="Arial"/>
              </a:rPr>
              <a:t>Smartwatch, </a:t>
            </a:r>
            <a:r>
              <a:rPr sz="1800" spc="-60" dirty="0">
                <a:latin typeface="Arial"/>
                <a:cs typeface="Arial"/>
              </a:rPr>
              <a:t>nella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fattispecie  </a:t>
            </a:r>
            <a:r>
              <a:rPr sz="1800" spc="-95" dirty="0">
                <a:latin typeface="Arial"/>
                <a:cs typeface="Arial"/>
              </a:rPr>
              <a:t>riassume </a:t>
            </a:r>
            <a:r>
              <a:rPr sz="1800" spc="-55" dirty="0">
                <a:latin typeface="Arial"/>
                <a:cs typeface="Arial"/>
              </a:rPr>
              <a:t>principalmente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funzione </a:t>
            </a:r>
            <a:r>
              <a:rPr sz="1800" spc="-110" dirty="0">
                <a:latin typeface="Arial"/>
                <a:cs typeface="Arial"/>
              </a:rPr>
              <a:t>always </a:t>
            </a:r>
            <a:r>
              <a:rPr sz="1800" spc="-60" dirty="0">
                <a:latin typeface="Arial"/>
                <a:cs typeface="Arial"/>
              </a:rPr>
              <a:t>on,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potenza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40" dirty="0">
                <a:latin typeface="Arial"/>
                <a:cs typeface="Arial"/>
              </a:rPr>
              <a:t>batteria,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95" dirty="0">
                <a:latin typeface="Arial"/>
                <a:cs typeface="Arial"/>
              </a:rPr>
              <a:t>sistema  </a:t>
            </a:r>
            <a:r>
              <a:rPr sz="1800" spc="-50" dirty="0">
                <a:latin typeface="Arial"/>
                <a:cs typeface="Arial"/>
              </a:rPr>
              <a:t>operativo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resistenza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60" dirty="0">
                <a:latin typeface="Arial"/>
                <a:cs typeface="Arial"/>
              </a:rPr>
              <a:t>polvere, </a:t>
            </a:r>
            <a:r>
              <a:rPr sz="1800" spc="-110" dirty="0">
                <a:latin typeface="Arial"/>
                <a:cs typeface="Arial"/>
              </a:rPr>
              <a:t>acqua e </a:t>
            </a:r>
            <a:r>
              <a:rPr sz="1800" dirty="0">
                <a:latin typeface="Arial"/>
                <a:cs typeface="Arial"/>
              </a:rPr>
              <a:t>altri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agenti.</a:t>
            </a:r>
            <a:endParaRPr sz="1800">
              <a:latin typeface="Arial"/>
              <a:cs typeface="Arial"/>
            </a:endParaRPr>
          </a:p>
          <a:p>
            <a:pPr marL="12700" marR="348615">
              <a:lnSpc>
                <a:spcPct val="100000"/>
              </a:lnSpc>
              <a:spcBef>
                <a:spcPts val="844"/>
              </a:spcBef>
              <a:buFont typeface="Wingdings"/>
              <a:buChar char=""/>
              <a:tabLst>
                <a:tab pos="266065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100" dirty="0">
                <a:latin typeface="Arial"/>
                <a:cs typeface="Arial"/>
              </a:rPr>
              <a:t>secondo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45" dirty="0">
                <a:latin typeface="Arial"/>
                <a:cs typeface="Arial"/>
              </a:rPr>
              <a:t>gli </a:t>
            </a:r>
            <a:r>
              <a:rPr sz="1800" spc="-50" dirty="0">
                <a:latin typeface="Arial"/>
                <a:cs typeface="Arial"/>
              </a:rPr>
              <a:t>aspetti </a:t>
            </a:r>
            <a:r>
              <a:rPr sz="1800" spc="-50" dirty="0">
                <a:solidFill>
                  <a:srgbClr val="008000"/>
                </a:solidFill>
                <a:latin typeface="Arial"/>
                <a:cs typeface="Arial"/>
              </a:rPr>
              <a:t>estetici </a:t>
            </a:r>
            <a:r>
              <a:rPr sz="1800" spc="-45" dirty="0">
                <a:latin typeface="Arial"/>
                <a:cs typeface="Arial"/>
              </a:rPr>
              <a:t>dello </a:t>
            </a:r>
            <a:r>
              <a:rPr sz="1800" spc="-80" dirty="0">
                <a:latin typeface="Arial"/>
                <a:cs typeface="Arial"/>
              </a:rPr>
              <a:t>Smartwatch </a:t>
            </a:r>
            <a:r>
              <a:rPr sz="1800" spc="-60" dirty="0">
                <a:latin typeface="Arial"/>
                <a:cs typeface="Arial"/>
              </a:rPr>
              <a:t>nella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fattispecie  </a:t>
            </a:r>
            <a:r>
              <a:rPr sz="1800" spc="-95" dirty="0">
                <a:latin typeface="Arial"/>
                <a:cs typeface="Arial"/>
              </a:rPr>
              <a:t>riassume </a:t>
            </a:r>
            <a:r>
              <a:rPr sz="1800" spc="-55" dirty="0">
                <a:latin typeface="Arial"/>
                <a:cs typeface="Arial"/>
              </a:rPr>
              <a:t>principalmente </a:t>
            </a:r>
            <a:r>
              <a:rPr sz="1800" spc="-65" dirty="0">
                <a:latin typeface="Arial"/>
                <a:cs typeface="Arial"/>
              </a:rPr>
              <a:t>l’estetica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30" dirty="0">
                <a:latin typeface="Arial"/>
                <a:cs typeface="Arial"/>
              </a:rPr>
              <a:t>cinturino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dimensione.</a:t>
            </a:r>
            <a:endParaRPr sz="1800">
              <a:latin typeface="Arial"/>
              <a:cs typeface="Arial"/>
            </a:endParaRPr>
          </a:p>
          <a:p>
            <a:pPr marL="12700" marR="254635">
              <a:lnSpc>
                <a:spcPct val="100000"/>
              </a:lnSpc>
              <a:spcBef>
                <a:spcPts val="840"/>
              </a:spcBef>
              <a:buFont typeface="Wingdings"/>
              <a:buChar char=""/>
              <a:tabLst>
                <a:tab pos="266065" algn="l"/>
              </a:tabLst>
            </a:pPr>
            <a:r>
              <a:rPr sz="1800" spc="-20" dirty="0">
                <a:latin typeface="Arial"/>
                <a:cs typeface="Arial"/>
              </a:rPr>
              <a:t>Il </a:t>
            </a:r>
            <a:r>
              <a:rPr sz="1800" spc="-60" dirty="0">
                <a:latin typeface="Arial"/>
                <a:cs typeface="Arial"/>
              </a:rPr>
              <a:t>terzo </a:t>
            </a:r>
            <a:r>
              <a:rPr sz="1800" spc="-25" dirty="0">
                <a:latin typeface="Arial"/>
                <a:cs typeface="Arial"/>
              </a:rPr>
              <a:t>fattore </a:t>
            </a:r>
            <a:r>
              <a:rPr sz="1800" spc="-75" dirty="0">
                <a:latin typeface="Arial"/>
                <a:cs typeface="Arial"/>
              </a:rPr>
              <a:t>rappresenta </a:t>
            </a:r>
            <a:r>
              <a:rPr sz="1800" spc="-110" dirty="0">
                <a:latin typeface="Arial"/>
                <a:cs typeface="Arial"/>
              </a:rPr>
              <a:t>l’</a:t>
            </a:r>
            <a:r>
              <a:rPr sz="1800" spc="-110" dirty="0">
                <a:solidFill>
                  <a:srgbClr val="008000"/>
                </a:solidFill>
                <a:latin typeface="Arial"/>
                <a:cs typeface="Arial"/>
              </a:rPr>
              <a:t>assistenza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35" dirty="0">
                <a:solidFill>
                  <a:srgbClr val="008000"/>
                </a:solidFill>
                <a:latin typeface="Arial"/>
                <a:cs typeface="Arial"/>
              </a:rPr>
              <a:t>connettività </a:t>
            </a:r>
            <a:r>
              <a:rPr sz="1800" spc="-75" dirty="0">
                <a:latin typeface="Arial"/>
                <a:cs typeface="Arial"/>
              </a:rPr>
              <a:t>poiché </a:t>
            </a:r>
            <a:r>
              <a:rPr sz="1800" spc="-95" dirty="0">
                <a:latin typeface="Arial"/>
                <a:cs typeface="Arial"/>
              </a:rPr>
              <a:t>riassume </a:t>
            </a:r>
            <a:r>
              <a:rPr sz="1800" spc="-110" dirty="0">
                <a:latin typeface="Arial"/>
                <a:cs typeface="Arial"/>
              </a:rPr>
              <a:t>l’assistenza  </a:t>
            </a:r>
            <a:r>
              <a:rPr sz="1800" spc="-60" dirty="0">
                <a:latin typeface="Arial"/>
                <a:cs typeface="Arial"/>
              </a:rPr>
              <a:t>post </a:t>
            </a:r>
            <a:r>
              <a:rPr sz="1800" spc="-55" dirty="0">
                <a:latin typeface="Arial"/>
                <a:cs typeface="Arial"/>
              </a:rPr>
              <a:t>vendita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l’interconnessione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bluetooth.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FDDE3-BB68-476A-8139-3B111261DA91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575" y="1815083"/>
            <a:ext cx="6688835" cy="2601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91</a:t>
            </a:fld>
            <a:endParaRPr spc="-6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81094-23BB-4F8E-8B89-4F6585744DD8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31" y="146684"/>
            <a:ext cx="6229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14" dirty="0"/>
              <a:t> </a:t>
            </a:r>
            <a:r>
              <a:rPr dirty="0"/>
              <a:t>1/2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92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51523" y="1124788"/>
            <a:ext cx="8281034" cy="12007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spc="-100" dirty="0">
                <a:latin typeface="Arial"/>
                <a:cs typeface="Arial"/>
              </a:rPr>
              <a:t>Call:</a:t>
            </a:r>
            <a:endParaRPr sz="1800">
              <a:latin typeface="Arial"/>
              <a:cs typeface="Arial"/>
            </a:endParaRPr>
          </a:p>
          <a:p>
            <a:pPr marL="90805" marR="257175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lm(formula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90" dirty="0">
                <a:latin typeface="Arial"/>
                <a:cs typeface="Arial"/>
              </a:rPr>
              <a:t>Pricing </a:t>
            </a:r>
            <a:r>
              <a:rPr sz="1800" spc="-155" dirty="0">
                <a:latin typeface="Arial"/>
                <a:cs typeface="Arial"/>
              </a:rPr>
              <a:t>~ </a:t>
            </a:r>
            <a:r>
              <a:rPr sz="1800" spc="-55" dirty="0">
                <a:latin typeface="Arial"/>
                <a:cs typeface="Arial"/>
              </a:rPr>
              <a:t>Aspetti_tecnici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55" dirty="0">
                <a:latin typeface="Arial"/>
                <a:cs typeface="Arial"/>
              </a:rPr>
              <a:t>Aspetti_estetici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80" dirty="0">
                <a:latin typeface="Arial"/>
                <a:cs typeface="Arial"/>
              </a:rPr>
              <a:t>Assistenza_e_connettività </a:t>
            </a:r>
            <a:r>
              <a:rPr sz="1800" spc="-155" dirty="0">
                <a:latin typeface="Arial"/>
                <a:cs typeface="Arial"/>
              </a:rPr>
              <a:t>+  </a:t>
            </a:r>
            <a:r>
              <a:rPr sz="1800" spc="-140" dirty="0">
                <a:latin typeface="Arial"/>
                <a:cs typeface="Arial"/>
              </a:rPr>
              <a:t>Età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185" dirty="0">
                <a:latin typeface="Arial"/>
                <a:cs typeface="Arial"/>
              </a:rPr>
              <a:t>Sesso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50" dirty="0">
                <a:latin typeface="Arial"/>
                <a:cs typeface="Arial"/>
              </a:rPr>
              <a:t>Titolo_studio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90" dirty="0">
                <a:latin typeface="Arial"/>
                <a:cs typeface="Arial"/>
              </a:rPr>
              <a:t>Fascia_reddito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145" dirty="0">
                <a:latin typeface="Arial"/>
                <a:cs typeface="Arial"/>
              </a:rPr>
              <a:t>Eleganza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55" dirty="0">
                <a:latin typeface="Arial"/>
                <a:cs typeface="Arial"/>
              </a:rPr>
              <a:t>Qualità_dei_materiali </a:t>
            </a:r>
            <a:r>
              <a:rPr sz="1800" spc="-155" dirty="0">
                <a:latin typeface="Arial"/>
                <a:cs typeface="Arial"/>
              </a:rPr>
              <a:t>+  </a:t>
            </a:r>
            <a:r>
              <a:rPr sz="1800" spc="-80" dirty="0">
                <a:latin typeface="Arial"/>
                <a:cs typeface="Arial"/>
              </a:rPr>
              <a:t>Prestigio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95" dirty="0">
                <a:latin typeface="Arial"/>
                <a:cs typeface="Arial"/>
              </a:rPr>
              <a:t>Resistenza_nel_tempo, </a:t>
            </a:r>
            <a:r>
              <a:rPr sz="1800" spc="-70" dirty="0">
                <a:latin typeface="Arial"/>
                <a:cs typeface="Arial"/>
              </a:rPr>
              <a:t>data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dataset_completo)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583307"/>
            <a:ext cx="7827645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Realizzeremo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60" dirty="0">
                <a:latin typeface="Arial"/>
                <a:cs typeface="Arial"/>
              </a:rPr>
              <a:t>lineare </a:t>
            </a:r>
            <a:r>
              <a:rPr sz="1800" spc="-25" dirty="0">
                <a:latin typeface="Arial"/>
                <a:cs typeface="Arial"/>
              </a:rPr>
              <a:t>multipla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utilizzando: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66065" algn="l"/>
              </a:tabLst>
            </a:pPr>
            <a:r>
              <a:rPr sz="1800" spc="-145" dirty="0">
                <a:latin typeface="Arial"/>
                <a:cs typeface="Arial"/>
              </a:rPr>
              <a:t>Come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5" dirty="0">
                <a:latin typeface="Arial"/>
                <a:cs typeface="Arial"/>
              </a:rPr>
              <a:t>dipendente le </a:t>
            </a:r>
            <a:r>
              <a:rPr sz="1800" spc="-70" dirty="0">
                <a:latin typeface="Arial"/>
                <a:cs typeface="Arial"/>
              </a:rPr>
              <a:t>risposte alla </a:t>
            </a:r>
            <a:r>
              <a:rPr sz="1800" spc="-80" dirty="0">
                <a:latin typeface="Arial"/>
                <a:cs typeface="Arial"/>
              </a:rPr>
              <a:t>domanda: </a:t>
            </a:r>
            <a:r>
              <a:rPr sz="1800" spc="-40" dirty="0">
                <a:latin typeface="Arial"/>
                <a:cs typeface="Arial"/>
              </a:rPr>
              <a:t>“</a:t>
            </a:r>
            <a:r>
              <a:rPr sz="1800" i="1" spc="-40" dirty="0">
                <a:latin typeface="Trebuchet MS"/>
                <a:cs typeface="Trebuchet MS"/>
              </a:rPr>
              <a:t>Secondo </a:t>
            </a:r>
            <a:r>
              <a:rPr sz="1800" i="1" spc="-140" dirty="0">
                <a:latin typeface="Trebuchet MS"/>
                <a:cs typeface="Trebuchet MS"/>
              </a:rPr>
              <a:t>Lei</a:t>
            </a:r>
            <a:r>
              <a:rPr sz="1800" i="1" spc="-24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quanto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i="1" spc="-90" dirty="0">
                <a:latin typeface="Arial"/>
                <a:cs typeface="Arial"/>
              </a:rPr>
              <a:t>dovrebbe costare </a:t>
            </a:r>
            <a:r>
              <a:rPr sz="1800" i="1" spc="-35" dirty="0">
                <a:latin typeface="Arial"/>
                <a:cs typeface="Arial"/>
              </a:rPr>
              <a:t>al </a:t>
            </a:r>
            <a:r>
              <a:rPr sz="1800" i="1" spc="-105" dirty="0">
                <a:latin typeface="Arial"/>
                <a:cs typeface="Arial"/>
              </a:rPr>
              <a:t>massimo </a:t>
            </a:r>
            <a:r>
              <a:rPr sz="1800" i="1" spc="-80" dirty="0">
                <a:latin typeface="Arial"/>
                <a:cs typeface="Arial"/>
              </a:rPr>
              <a:t>uno </a:t>
            </a:r>
            <a:r>
              <a:rPr sz="1800" i="1" spc="-90" dirty="0">
                <a:latin typeface="Arial"/>
                <a:cs typeface="Arial"/>
              </a:rPr>
              <a:t>Smart </a:t>
            </a:r>
            <a:r>
              <a:rPr sz="1800" i="1" spc="-85" dirty="0">
                <a:latin typeface="Arial"/>
                <a:cs typeface="Arial"/>
              </a:rPr>
              <a:t>Watch </a:t>
            </a:r>
            <a:r>
              <a:rPr sz="1800" i="1" spc="-60" dirty="0">
                <a:latin typeface="Arial"/>
                <a:cs typeface="Arial"/>
              </a:rPr>
              <a:t>nella </a:t>
            </a:r>
            <a:r>
              <a:rPr sz="1800" i="1" spc="-80" dirty="0">
                <a:latin typeface="Arial"/>
                <a:cs typeface="Arial"/>
              </a:rPr>
              <a:t>gamma</a:t>
            </a:r>
            <a:r>
              <a:rPr sz="1800" i="1" spc="-160" dirty="0">
                <a:latin typeface="Arial"/>
                <a:cs typeface="Arial"/>
              </a:rPr>
              <a:t> </a:t>
            </a:r>
            <a:r>
              <a:rPr sz="1800" i="1" spc="-105" dirty="0">
                <a:latin typeface="Arial"/>
                <a:cs typeface="Arial"/>
              </a:rPr>
              <a:t>Rolex?”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"/>
              <a:tabLst>
                <a:tab pos="266065" algn="l"/>
              </a:tabLst>
            </a:pPr>
            <a:r>
              <a:rPr sz="1800" spc="-145" dirty="0">
                <a:latin typeface="Arial"/>
                <a:cs typeface="Arial"/>
              </a:rPr>
              <a:t>Come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40" dirty="0">
                <a:latin typeface="Arial"/>
                <a:cs typeface="Arial"/>
              </a:rPr>
              <a:t>indipendenti </a:t>
            </a:r>
            <a:r>
              <a:rPr sz="1800" i="1" spc="-140" dirty="0">
                <a:latin typeface="Trebuchet MS"/>
                <a:cs typeface="Trebuchet MS"/>
              </a:rPr>
              <a:t>i </a:t>
            </a:r>
            <a:r>
              <a:rPr sz="1800" i="1" spc="-135" dirty="0">
                <a:latin typeface="Trebuchet MS"/>
                <a:cs typeface="Trebuchet MS"/>
              </a:rPr>
              <a:t>tre </a:t>
            </a:r>
            <a:r>
              <a:rPr sz="1800" i="1" spc="-130" dirty="0">
                <a:latin typeface="Trebuchet MS"/>
                <a:cs typeface="Trebuchet MS"/>
              </a:rPr>
              <a:t>fattori </a:t>
            </a:r>
            <a:r>
              <a:rPr sz="1800" i="1" spc="-90" dirty="0">
                <a:latin typeface="Trebuchet MS"/>
                <a:cs typeface="Trebuchet MS"/>
              </a:rPr>
              <a:t>generati</a:t>
            </a:r>
            <a:r>
              <a:rPr sz="1800" spc="-90" dirty="0">
                <a:latin typeface="Arial"/>
                <a:cs typeface="Arial"/>
              </a:rPr>
              <a:t>, </a:t>
            </a:r>
            <a:r>
              <a:rPr sz="1800" i="1" spc="-140" dirty="0">
                <a:latin typeface="Trebuchet MS"/>
                <a:cs typeface="Trebuchet MS"/>
              </a:rPr>
              <a:t>le </a:t>
            </a:r>
            <a:r>
              <a:rPr sz="1800" i="1" spc="-110" dirty="0">
                <a:latin typeface="Trebuchet MS"/>
                <a:cs typeface="Trebuchet MS"/>
              </a:rPr>
              <a:t>variabili </a:t>
            </a:r>
            <a:r>
              <a:rPr sz="1800" i="1" spc="-85" dirty="0">
                <a:latin typeface="Trebuchet MS"/>
                <a:cs typeface="Trebuchet MS"/>
              </a:rPr>
              <a:t>socio-demografiche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risposte </a:t>
            </a:r>
            <a:r>
              <a:rPr sz="1800" spc="-60" dirty="0">
                <a:latin typeface="Arial"/>
                <a:cs typeface="Arial"/>
              </a:rPr>
              <a:t>alle </a:t>
            </a:r>
            <a:r>
              <a:rPr sz="1800" spc="-25" dirty="0">
                <a:latin typeface="Arial"/>
                <a:cs typeface="Arial"/>
              </a:rPr>
              <a:t>quattro </a:t>
            </a:r>
            <a:r>
              <a:rPr sz="1800" spc="-80" dirty="0">
                <a:latin typeface="Arial"/>
                <a:cs typeface="Arial"/>
              </a:rPr>
              <a:t>domande </a:t>
            </a:r>
            <a:r>
              <a:rPr sz="1800" spc="-45" dirty="0">
                <a:latin typeface="Arial"/>
                <a:cs typeface="Arial"/>
              </a:rPr>
              <a:t>“</a:t>
            </a:r>
            <a:r>
              <a:rPr sz="1800" i="1" spc="-45" dirty="0">
                <a:latin typeface="Trebuchet MS"/>
                <a:cs typeface="Trebuchet MS"/>
              </a:rPr>
              <a:t>Quale </a:t>
            </a:r>
            <a:r>
              <a:rPr sz="1800" i="1" spc="-110" dirty="0">
                <a:latin typeface="Trebuchet MS"/>
                <a:cs typeface="Trebuchet MS"/>
              </a:rPr>
              <a:t>caratteristica </a:t>
            </a:r>
            <a:r>
              <a:rPr sz="1800" i="1" spc="-100" dirty="0">
                <a:latin typeface="Trebuchet MS"/>
                <a:cs typeface="Trebuchet MS"/>
              </a:rPr>
              <a:t>degli </a:t>
            </a:r>
            <a:r>
              <a:rPr sz="1800" i="1" spc="-85" dirty="0">
                <a:latin typeface="Trebuchet MS"/>
                <a:cs typeface="Trebuchet MS"/>
              </a:rPr>
              <a:t>orologi </a:t>
            </a:r>
            <a:r>
              <a:rPr sz="1800" i="1" spc="-125" dirty="0">
                <a:latin typeface="Trebuchet MS"/>
                <a:cs typeface="Trebuchet MS"/>
              </a:rPr>
              <a:t>Rolex </a:t>
            </a:r>
            <a:r>
              <a:rPr sz="1800" i="1" spc="-60" dirty="0">
                <a:latin typeface="Trebuchet MS"/>
                <a:cs typeface="Trebuchet MS"/>
              </a:rPr>
              <a:t>non </a:t>
            </a:r>
            <a:r>
              <a:rPr sz="1800" i="1" spc="-100" dirty="0">
                <a:latin typeface="Trebuchet MS"/>
                <a:cs typeface="Trebuchet MS"/>
              </a:rPr>
              <a:t>deve  </a:t>
            </a:r>
            <a:r>
              <a:rPr sz="1800" i="1" spc="-75" dirty="0">
                <a:latin typeface="Trebuchet MS"/>
                <a:cs typeface="Trebuchet MS"/>
              </a:rPr>
              <a:t>mancare </a:t>
            </a:r>
            <a:r>
              <a:rPr sz="1800" i="1" spc="-100" dirty="0">
                <a:latin typeface="Trebuchet MS"/>
                <a:cs typeface="Trebuchet MS"/>
              </a:rPr>
              <a:t>in </a:t>
            </a:r>
            <a:r>
              <a:rPr sz="1800" i="1" spc="-65" dirty="0">
                <a:latin typeface="Trebuchet MS"/>
                <a:cs typeface="Trebuchet MS"/>
              </a:rPr>
              <a:t>uno </a:t>
            </a:r>
            <a:r>
              <a:rPr sz="1800" i="1" spc="-90" dirty="0">
                <a:latin typeface="Trebuchet MS"/>
                <a:cs typeface="Trebuchet MS"/>
              </a:rPr>
              <a:t>Smart</a:t>
            </a:r>
            <a:r>
              <a:rPr sz="1800" i="1" spc="-320" dirty="0">
                <a:latin typeface="Trebuchet MS"/>
                <a:cs typeface="Trebuchet MS"/>
              </a:rPr>
              <a:t> </a:t>
            </a:r>
            <a:r>
              <a:rPr sz="1800" i="1" spc="-35" dirty="0">
                <a:latin typeface="Trebuchet MS"/>
                <a:cs typeface="Trebuchet MS"/>
              </a:rPr>
              <a:t>Watch?</a:t>
            </a:r>
            <a:r>
              <a:rPr sz="1800" spc="-35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83185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L’obiettivo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85" dirty="0">
                <a:latin typeface="Arial"/>
                <a:cs typeface="Arial"/>
              </a:rPr>
              <a:t>andare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50" dirty="0">
                <a:latin typeface="Arial"/>
                <a:cs typeface="Arial"/>
              </a:rPr>
              <a:t>quali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fattori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influenzano maggiormente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la  propensione alla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Smartwatch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79B5A-863E-46AD-847E-603A9301945F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50" dirty="0"/>
              <a:t> </a:t>
            </a:r>
            <a:r>
              <a:rPr spc="5" dirty="0"/>
              <a:t>2/2</a:t>
            </a:r>
          </a:p>
        </p:txBody>
      </p:sp>
      <p:sp>
        <p:nvSpPr>
          <p:cNvPr id="3" name="object 3"/>
          <p:cNvSpPr/>
          <p:nvPr/>
        </p:nvSpPr>
        <p:spPr>
          <a:xfrm>
            <a:off x="211073" y="1132758"/>
            <a:ext cx="5499227" cy="4414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752" y="1120013"/>
            <a:ext cx="5698490" cy="4479925"/>
          </a:xfrm>
          <a:custGeom>
            <a:avLst/>
            <a:gdLst/>
            <a:ahLst/>
            <a:cxnLst/>
            <a:rect l="l" t="t" r="r" b="b"/>
            <a:pathLst>
              <a:path w="5698490" h="4479925">
                <a:moveTo>
                  <a:pt x="0" y="4479798"/>
                </a:moveTo>
                <a:lnTo>
                  <a:pt x="5698109" y="4479798"/>
                </a:lnTo>
                <a:lnTo>
                  <a:pt x="5698109" y="0"/>
                </a:lnTo>
                <a:lnTo>
                  <a:pt x="0" y="0"/>
                </a:lnTo>
                <a:lnTo>
                  <a:pt x="0" y="44797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76771" y="1068603"/>
            <a:ext cx="2338705" cy="505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0" dirty="0">
                <a:latin typeface="Arial"/>
                <a:cs typeface="Arial"/>
              </a:rPr>
              <a:t>Notiamo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65" dirty="0">
                <a:latin typeface="Arial"/>
                <a:cs typeface="Arial"/>
              </a:rPr>
              <a:t>ci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siano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numerose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60" dirty="0">
                <a:latin typeface="Arial"/>
                <a:cs typeface="Arial"/>
              </a:rPr>
              <a:t>non  significative: </a:t>
            </a:r>
            <a:r>
              <a:rPr sz="1800" spc="-105" dirty="0">
                <a:latin typeface="Arial"/>
                <a:cs typeface="Arial"/>
              </a:rPr>
              <a:t>nessuno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dirty="0">
                <a:latin typeface="Arial"/>
                <a:cs typeface="Arial"/>
              </a:rPr>
              <a:t>fattori </a:t>
            </a:r>
            <a:r>
              <a:rPr sz="1800" spc="-60" dirty="0">
                <a:latin typeface="Arial"/>
                <a:cs typeface="Arial"/>
              </a:rPr>
              <a:t>generati</a:t>
            </a:r>
            <a:r>
              <a:rPr sz="1800" spc="-3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risulta  </a:t>
            </a:r>
            <a:r>
              <a:rPr sz="1800" spc="-60" dirty="0">
                <a:latin typeface="Arial"/>
                <a:cs typeface="Arial"/>
              </a:rPr>
              <a:t>statisticamente  significativo, </a:t>
            </a:r>
            <a:r>
              <a:rPr sz="1800" spc="-125" dirty="0">
                <a:latin typeface="Arial"/>
                <a:cs typeface="Arial"/>
              </a:rPr>
              <a:t>così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50" dirty="0">
                <a:latin typeface="Arial"/>
                <a:cs typeface="Arial"/>
              </a:rPr>
              <a:t>le 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85" dirty="0">
                <a:latin typeface="Arial"/>
                <a:cs typeface="Arial"/>
              </a:rPr>
              <a:t>socio-  </a:t>
            </a:r>
            <a:r>
              <a:rPr sz="1800" spc="-70" dirty="0">
                <a:latin typeface="Arial"/>
                <a:cs typeface="Arial"/>
              </a:rPr>
              <a:t>demografiche.</a:t>
            </a:r>
            <a:endParaRPr sz="1800">
              <a:latin typeface="Arial"/>
              <a:cs typeface="Arial"/>
            </a:endParaRPr>
          </a:p>
          <a:p>
            <a:pPr marR="59055">
              <a:lnSpc>
                <a:spcPct val="100000"/>
              </a:lnSpc>
              <a:spcBef>
                <a:spcPts val="1260"/>
              </a:spcBef>
            </a:pPr>
            <a:r>
              <a:rPr sz="1800" spc="-180" dirty="0">
                <a:latin typeface="Arial"/>
                <a:cs typeface="Arial"/>
              </a:rPr>
              <a:t>Le </a:t>
            </a:r>
            <a:r>
              <a:rPr sz="1800" spc="-75" dirty="0">
                <a:latin typeface="Arial"/>
                <a:cs typeface="Arial"/>
              </a:rPr>
              <a:t>uniche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45" dirty="0">
                <a:latin typeface="Arial"/>
                <a:cs typeface="Arial"/>
              </a:rPr>
              <a:t>risultare  </a:t>
            </a:r>
            <a:r>
              <a:rPr sz="1800" b="1" spc="-105" dirty="0">
                <a:latin typeface="Trebuchet MS"/>
                <a:cs typeface="Trebuchet MS"/>
              </a:rPr>
              <a:t>statisticamente  </a:t>
            </a:r>
            <a:r>
              <a:rPr sz="1800" b="1" spc="-100" dirty="0">
                <a:latin typeface="Trebuchet MS"/>
                <a:cs typeface="Trebuchet MS"/>
              </a:rPr>
              <a:t>significative </a:t>
            </a:r>
            <a:r>
              <a:rPr sz="1800" spc="-55" dirty="0">
                <a:latin typeface="Arial"/>
                <a:cs typeface="Arial"/>
              </a:rPr>
              <a:t>nel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modello  </a:t>
            </a:r>
            <a:r>
              <a:rPr sz="1800" spc="-60" dirty="0">
                <a:latin typeface="Arial"/>
                <a:cs typeface="Arial"/>
              </a:rPr>
              <a:t>iniziale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80" dirty="0">
                <a:latin typeface="Arial"/>
                <a:cs typeface="Arial"/>
              </a:rPr>
              <a:t>legate </a:t>
            </a:r>
            <a:r>
              <a:rPr sz="1800" spc="-70" dirty="0">
                <a:latin typeface="Arial"/>
                <a:cs typeface="Arial"/>
              </a:rPr>
              <a:t>alla  </a:t>
            </a:r>
            <a:r>
              <a:rPr sz="1800" spc="-85" dirty="0">
                <a:latin typeface="Arial"/>
                <a:cs typeface="Arial"/>
              </a:rPr>
              <a:t>domanda </a:t>
            </a:r>
            <a:r>
              <a:rPr sz="1800" spc="-45" dirty="0">
                <a:latin typeface="Arial"/>
                <a:cs typeface="Arial"/>
              </a:rPr>
              <a:t>“</a:t>
            </a:r>
            <a:r>
              <a:rPr sz="1800" i="1" spc="-45" dirty="0">
                <a:latin typeface="Trebuchet MS"/>
                <a:cs typeface="Trebuchet MS"/>
              </a:rPr>
              <a:t>Quale  </a:t>
            </a:r>
            <a:r>
              <a:rPr sz="1800" i="1" spc="-110" dirty="0">
                <a:latin typeface="Trebuchet MS"/>
                <a:cs typeface="Trebuchet MS"/>
              </a:rPr>
              <a:t>caratteristica </a:t>
            </a:r>
            <a:r>
              <a:rPr sz="1800" i="1" spc="-100" dirty="0">
                <a:latin typeface="Trebuchet MS"/>
                <a:cs typeface="Trebuchet MS"/>
              </a:rPr>
              <a:t>degli  </a:t>
            </a:r>
            <a:r>
              <a:rPr sz="1800" i="1" spc="-85" dirty="0">
                <a:latin typeface="Trebuchet MS"/>
                <a:cs typeface="Trebuchet MS"/>
              </a:rPr>
              <a:t>orologi </a:t>
            </a:r>
            <a:r>
              <a:rPr sz="1800" i="1" spc="-120" dirty="0">
                <a:latin typeface="Trebuchet MS"/>
                <a:cs typeface="Trebuchet MS"/>
              </a:rPr>
              <a:t>Rolex </a:t>
            </a:r>
            <a:r>
              <a:rPr sz="1800" i="1" spc="-60" dirty="0">
                <a:latin typeface="Trebuchet MS"/>
                <a:cs typeface="Trebuchet MS"/>
              </a:rPr>
              <a:t>non </a:t>
            </a:r>
            <a:r>
              <a:rPr sz="1800" i="1" spc="-100" dirty="0">
                <a:latin typeface="Trebuchet MS"/>
                <a:cs typeface="Trebuchet MS"/>
              </a:rPr>
              <a:t>deve  </a:t>
            </a:r>
            <a:r>
              <a:rPr sz="1800" i="1" spc="-75" dirty="0">
                <a:latin typeface="Trebuchet MS"/>
                <a:cs typeface="Trebuchet MS"/>
              </a:rPr>
              <a:t>mancare </a:t>
            </a:r>
            <a:r>
              <a:rPr sz="1800" i="1" spc="-100" dirty="0">
                <a:latin typeface="Trebuchet MS"/>
                <a:cs typeface="Trebuchet MS"/>
              </a:rPr>
              <a:t>in </a:t>
            </a:r>
            <a:r>
              <a:rPr sz="1800" i="1" spc="-65" dirty="0">
                <a:latin typeface="Trebuchet MS"/>
                <a:cs typeface="Trebuchet MS"/>
              </a:rPr>
              <a:t>uno </a:t>
            </a:r>
            <a:r>
              <a:rPr sz="1800" i="1" spc="-90" dirty="0">
                <a:latin typeface="Trebuchet MS"/>
                <a:cs typeface="Trebuchet MS"/>
              </a:rPr>
              <a:t>Smart  </a:t>
            </a:r>
            <a:r>
              <a:rPr sz="1800" i="1" spc="-75" dirty="0">
                <a:latin typeface="Arial"/>
                <a:cs typeface="Arial"/>
              </a:rPr>
              <a:t>Watch?”.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2179" y="908773"/>
            <a:ext cx="3024505" cy="5400675"/>
          </a:xfrm>
          <a:custGeom>
            <a:avLst/>
            <a:gdLst/>
            <a:ahLst/>
            <a:cxnLst/>
            <a:rect l="l" t="t" r="r" b="b"/>
            <a:pathLst>
              <a:path w="3024504" h="5400675">
                <a:moveTo>
                  <a:pt x="0" y="5400548"/>
                </a:moveTo>
                <a:lnTo>
                  <a:pt x="3024378" y="5400548"/>
                </a:lnTo>
                <a:lnTo>
                  <a:pt x="3024378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93</a:t>
            </a:fld>
            <a:endParaRPr spc="-6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5753F-FD89-4042-A7FC-E8A3C9E991CA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2359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Stepwise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998677"/>
            <a:ext cx="5883275" cy="156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&gt; </a:t>
            </a:r>
            <a:r>
              <a:rPr sz="1800" spc="-65" dirty="0">
                <a:latin typeface="Arial"/>
                <a:cs typeface="Arial"/>
              </a:rPr>
              <a:t>reglinstep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60" dirty="0">
                <a:latin typeface="Arial"/>
                <a:cs typeface="Arial"/>
              </a:rPr>
              <a:t>step(reglin,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direction='both')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summary(reglinstep)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800" spc="-90" dirty="0">
                <a:latin typeface="Arial"/>
                <a:cs typeface="Arial"/>
              </a:rPr>
              <a:t>Procediamo </a:t>
            </a:r>
            <a:r>
              <a:rPr sz="1800" spc="-40" dirty="0">
                <a:latin typeface="Arial"/>
                <a:cs typeface="Arial"/>
              </a:rPr>
              <a:t>quindi </a:t>
            </a:r>
            <a:r>
              <a:rPr sz="1800" spc="-90" dirty="0">
                <a:latin typeface="Arial"/>
                <a:cs typeface="Arial"/>
              </a:rPr>
              <a:t>con una </a:t>
            </a:r>
            <a:r>
              <a:rPr sz="1800" spc="-95" dirty="0">
                <a:latin typeface="Arial"/>
                <a:cs typeface="Arial"/>
              </a:rPr>
              <a:t>selezione </a:t>
            </a:r>
            <a:r>
              <a:rPr sz="1800" spc="-20" dirty="0">
                <a:latin typeface="Arial"/>
                <a:cs typeface="Arial"/>
              </a:rPr>
              <a:t>tramite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metodologia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Stepwise.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Per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trovare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sottoinsieme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ottimo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quelli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possibili.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0961" y="1356867"/>
            <a:ext cx="1957705" cy="379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0" dirty="0">
                <a:latin typeface="Arial"/>
                <a:cs typeface="Arial"/>
              </a:rPr>
              <a:t>Notiamo </a:t>
            </a:r>
            <a:r>
              <a:rPr sz="1800" spc="-100" dirty="0">
                <a:latin typeface="Arial"/>
                <a:cs typeface="Arial"/>
              </a:rPr>
              <a:t>come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seguito </a:t>
            </a:r>
            <a:r>
              <a:rPr sz="1800" spc="-60" dirty="0">
                <a:latin typeface="Arial"/>
                <a:cs typeface="Arial"/>
              </a:rPr>
              <a:t>della  </a:t>
            </a:r>
            <a:r>
              <a:rPr sz="1800" spc="-95" dirty="0">
                <a:latin typeface="Arial"/>
                <a:cs typeface="Arial"/>
              </a:rPr>
              <a:t>selezione </a:t>
            </a:r>
            <a:r>
              <a:rPr sz="1800" spc="-20" dirty="0">
                <a:latin typeface="Arial"/>
                <a:cs typeface="Arial"/>
              </a:rPr>
              <a:t>tramite  </a:t>
            </a:r>
            <a:r>
              <a:rPr sz="1800" spc="-60" dirty="0">
                <a:latin typeface="Arial"/>
                <a:cs typeface="Arial"/>
              </a:rPr>
              <a:t>metodologia  </a:t>
            </a:r>
            <a:r>
              <a:rPr sz="1800" spc="-80" dirty="0">
                <a:latin typeface="Arial"/>
                <a:cs typeface="Arial"/>
              </a:rPr>
              <a:t>stepwise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75" dirty="0">
                <a:latin typeface="Arial"/>
                <a:cs typeface="Arial"/>
              </a:rPr>
              <a:t>uniche  </a:t>
            </a:r>
            <a:r>
              <a:rPr sz="1800" spc="-5" dirty="0">
                <a:latin typeface="Arial"/>
                <a:cs typeface="Arial"/>
              </a:rPr>
              <a:t>tre </a:t>
            </a:r>
            <a:r>
              <a:rPr sz="1800" spc="-45" dirty="0">
                <a:latin typeface="Arial"/>
                <a:cs typeface="Arial"/>
              </a:rPr>
              <a:t>variabili  </a:t>
            </a:r>
            <a:r>
              <a:rPr sz="1800" spc="-60" dirty="0">
                <a:latin typeface="Arial"/>
                <a:cs typeface="Arial"/>
              </a:rPr>
              <a:t>statisticamente  significative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risultano  </a:t>
            </a:r>
            <a:r>
              <a:rPr sz="1800" spc="-120" dirty="0">
                <a:latin typeface="Arial"/>
                <a:cs typeface="Arial"/>
              </a:rPr>
              <a:t>essere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Eleganza</a:t>
            </a:r>
            <a:r>
              <a:rPr sz="1800" spc="-50" dirty="0">
                <a:latin typeface="Arial"/>
                <a:cs typeface="Arial"/>
              </a:rPr>
              <a:t>”,  </a:t>
            </a:r>
            <a:r>
              <a:rPr sz="1800" spc="-65" dirty="0">
                <a:latin typeface="Arial"/>
                <a:cs typeface="Arial"/>
              </a:rPr>
              <a:t>“</a:t>
            </a:r>
            <a:r>
              <a:rPr sz="1800" i="1" spc="-65" dirty="0">
                <a:latin typeface="Trebuchet MS"/>
                <a:cs typeface="Trebuchet MS"/>
              </a:rPr>
              <a:t>Qualità </a:t>
            </a:r>
            <a:r>
              <a:rPr sz="1800" i="1" spc="-114" dirty="0">
                <a:latin typeface="Trebuchet MS"/>
                <a:cs typeface="Trebuchet MS"/>
              </a:rPr>
              <a:t>dei  </a:t>
            </a:r>
            <a:r>
              <a:rPr sz="1800" i="1" spc="-90" dirty="0">
                <a:latin typeface="Trebuchet MS"/>
                <a:cs typeface="Trebuchet MS"/>
              </a:rPr>
              <a:t>materiali</a:t>
            </a:r>
            <a:r>
              <a:rPr sz="1800" spc="-90" dirty="0">
                <a:latin typeface="Arial"/>
                <a:cs typeface="Arial"/>
              </a:rPr>
              <a:t>” </a:t>
            </a:r>
            <a:r>
              <a:rPr sz="1800" spc="-110" dirty="0">
                <a:latin typeface="Arial"/>
                <a:cs typeface="Arial"/>
              </a:rPr>
              <a:t>e  </a:t>
            </a:r>
            <a:r>
              <a:rPr sz="1800" spc="-65" dirty="0">
                <a:latin typeface="Arial"/>
                <a:cs typeface="Arial"/>
              </a:rPr>
              <a:t>“</a:t>
            </a:r>
            <a:r>
              <a:rPr sz="1800" i="1" spc="-65" dirty="0">
                <a:latin typeface="Trebuchet MS"/>
                <a:cs typeface="Trebuchet MS"/>
              </a:rPr>
              <a:t>Prestigio</a:t>
            </a:r>
            <a:r>
              <a:rPr sz="1800" spc="-65" dirty="0">
                <a:latin typeface="Arial"/>
                <a:cs typeface="Arial"/>
              </a:rPr>
              <a:t>”, </a:t>
            </a:r>
            <a:r>
              <a:rPr sz="1800" spc="-80" dirty="0">
                <a:latin typeface="Arial"/>
                <a:cs typeface="Arial"/>
              </a:rPr>
              <a:t>cioè  </a:t>
            </a:r>
            <a:r>
              <a:rPr sz="1800" spc="-75" dirty="0">
                <a:latin typeface="Arial"/>
                <a:cs typeface="Arial"/>
              </a:rPr>
              <a:t>laddove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software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325" dirty="0">
                <a:latin typeface="Arial"/>
                <a:cs typeface="Arial"/>
              </a:rPr>
              <a:t>R  </a:t>
            </a:r>
            <a:r>
              <a:rPr sz="1800" spc="-70" dirty="0">
                <a:latin typeface="Arial"/>
                <a:cs typeface="Arial"/>
              </a:rPr>
              <a:t>indica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l’asterisco.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2780880"/>
            <a:ext cx="5827141" cy="331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8207" y="908773"/>
            <a:ext cx="2915920" cy="5400675"/>
          </a:xfrm>
          <a:custGeom>
            <a:avLst/>
            <a:gdLst/>
            <a:ahLst/>
            <a:cxnLst/>
            <a:rect l="l" t="t" r="r" b="b"/>
            <a:pathLst>
              <a:path w="2915920" h="5400675">
                <a:moveTo>
                  <a:pt x="0" y="5400548"/>
                </a:moveTo>
                <a:lnTo>
                  <a:pt x="2915792" y="5400548"/>
                </a:lnTo>
                <a:lnTo>
                  <a:pt x="2915792" y="0"/>
                </a:lnTo>
                <a:lnTo>
                  <a:pt x="0" y="0"/>
                </a:lnTo>
                <a:lnTo>
                  <a:pt x="0" y="5400548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94</a:t>
            </a:fld>
            <a:endParaRPr spc="-6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EC781-3880-44B2-9EF4-4326549CD1CE}"/>
              </a:ext>
            </a:extLst>
          </p:cNvPr>
          <p:cNvSpPr/>
          <p:nvPr/>
        </p:nvSpPr>
        <p:spPr>
          <a:xfrm>
            <a:off x="838207" y="6172200"/>
            <a:ext cx="83819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22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35" dirty="0"/>
              <a:t> </a:t>
            </a:r>
            <a:r>
              <a:rPr dirty="0"/>
              <a:t>1/4</a:t>
            </a:r>
          </a:p>
        </p:txBody>
      </p:sp>
      <p:sp>
        <p:nvSpPr>
          <p:cNvPr id="3" name="object 3"/>
          <p:cNvSpPr/>
          <p:nvPr/>
        </p:nvSpPr>
        <p:spPr>
          <a:xfrm>
            <a:off x="451125" y="1324339"/>
            <a:ext cx="7737246" cy="522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" y="2365120"/>
            <a:ext cx="8455025" cy="324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75" dirty="0">
                <a:latin typeface="Arial"/>
                <a:cs typeface="Arial"/>
              </a:rPr>
              <a:t>Andiamo </a:t>
            </a:r>
            <a:r>
              <a:rPr sz="1800" spc="-35" dirty="0">
                <a:latin typeface="Arial"/>
                <a:cs typeface="Arial"/>
              </a:rPr>
              <a:t>quindi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35" dirty="0">
                <a:latin typeface="Arial"/>
                <a:cs typeface="Arial"/>
              </a:rPr>
              <a:t>interpretare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25" dirty="0">
                <a:latin typeface="Arial"/>
                <a:cs typeface="Arial"/>
              </a:rPr>
              <a:t>rispettivi </a:t>
            </a:r>
            <a:r>
              <a:rPr sz="1800" spc="-40" dirty="0">
                <a:latin typeface="Arial"/>
                <a:cs typeface="Arial"/>
              </a:rPr>
              <a:t>coefficienti </a:t>
            </a:r>
            <a:r>
              <a:rPr sz="1800" spc="-65" dirty="0">
                <a:latin typeface="Arial"/>
                <a:cs typeface="Arial"/>
              </a:rPr>
              <a:t>beta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standardizzati.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Osserviamo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Prestigio</a:t>
            </a:r>
            <a:r>
              <a:rPr sz="1800" spc="-50" dirty="0">
                <a:latin typeface="Arial"/>
                <a:cs typeface="Arial"/>
              </a:rPr>
              <a:t>”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80" dirty="0">
                <a:latin typeface="Arial"/>
                <a:cs typeface="Arial"/>
              </a:rPr>
              <a:t>«</a:t>
            </a:r>
            <a:r>
              <a:rPr sz="1800" i="1" spc="-80" dirty="0">
                <a:latin typeface="Trebuchet MS"/>
                <a:cs typeface="Trebuchet MS"/>
              </a:rPr>
              <a:t>Eleganza</a:t>
            </a:r>
            <a:r>
              <a:rPr sz="1800" spc="-80" dirty="0">
                <a:latin typeface="Arial"/>
                <a:cs typeface="Arial"/>
              </a:rPr>
              <a:t>» </a:t>
            </a:r>
            <a:r>
              <a:rPr sz="1800" spc="-100" dirty="0">
                <a:latin typeface="Arial"/>
                <a:cs typeface="Arial"/>
              </a:rPr>
              <a:t>ad </a:t>
            </a:r>
            <a:r>
              <a:rPr sz="1800" spc="-95" dirty="0">
                <a:latin typeface="Arial"/>
                <a:cs typeface="Arial"/>
              </a:rPr>
              <a:t>avere </a:t>
            </a:r>
            <a:r>
              <a:rPr sz="1800" b="1" spc="-80" dirty="0">
                <a:latin typeface="Arial"/>
                <a:cs typeface="Arial"/>
              </a:rPr>
              <a:t>l’impatto </a:t>
            </a:r>
            <a:r>
              <a:rPr sz="1800" b="1" spc="-110" dirty="0">
                <a:latin typeface="Arial"/>
                <a:cs typeface="Arial"/>
              </a:rPr>
              <a:t>più </a:t>
            </a:r>
            <a:r>
              <a:rPr sz="1800" b="1" spc="-70" dirty="0">
                <a:latin typeface="Arial"/>
                <a:cs typeface="Arial"/>
              </a:rPr>
              <a:t>forte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-85" dirty="0">
                <a:latin typeface="Trebuchet MS"/>
                <a:cs typeface="Trebuchet MS"/>
              </a:rPr>
              <a:t>positivo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70" dirty="0">
                <a:latin typeface="Arial"/>
                <a:cs typeface="Arial"/>
              </a:rPr>
              <a:t>propensione alla </a:t>
            </a:r>
            <a:r>
              <a:rPr sz="1800" spc="-125" dirty="0">
                <a:latin typeface="Arial"/>
                <a:cs typeface="Arial"/>
              </a:rPr>
              <a:t>spesa, </a:t>
            </a:r>
            <a:r>
              <a:rPr sz="1800" spc="-70" dirty="0">
                <a:latin typeface="Arial"/>
                <a:cs typeface="Arial"/>
              </a:rPr>
              <a:t>ovvero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crescere </a:t>
            </a:r>
            <a:r>
              <a:rPr sz="1800" spc="-50" dirty="0">
                <a:latin typeface="Arial"/>
                <a:cs typeface="Arial"/>
              </a:rPr>
              <a:t>dell’importanza </a:t>
            </a:r>
            <a:r>
              <a:rPr sz="1800" spc="-15" dirty="0">
                <a:latin typeface="Arial"/>
                <a:cs typeface="Arial"/>
              </a:rPr>
              <a:t>attribuita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prestigio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all’eleganza </a:t>
            </a:r>
            <a:r>
              <a:rPr sz="1800" spc="-120" dirty="0">
                <a:latin typeface="Arial"/>
                <a:cs typeface="Arial"/>
              </a:rPr>
              <a:t>cresce </a:t>
            </a: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5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soggetto </a:t>
            </a:r>
            <a:r>
              <a:rPr sz="1800" spc="-105" dirty="0">
                <a:latin typeface="Arial"/>
                <a:cs typeface="Arial"/>
              </a:rPr>
              <a:t>è </a:t>
            </a:r>
            <a:r>
              <a:rPr sz="1800" spc="-70" dirty="0">
                <a:latin typeface="Arial"/>
                <a:cs typeface="Arial"/>
              </a:rPr>
              <a:t>disposto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514984">
              <a:lnSpc>
                <a:spcPct val="100000"/>
              </a:lnSpc>
              <a:spcBef>
                <a:spcPts val="5"/>
              </a:spcBef>
            </a:pPr>
            <a:r>
              <a:rPr sz="1800" spc="-105" dirty="0">
                <a:latin typeface="Arial"/>
                <a:cs typeface="Arial"/>
              </a:rPr>
              <a:t>Anche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55" dirty="0">
                <a:latin typeface="Arial"/>
                <a:cs typeface="Arial"/>
              </a:rPr>
              <a:t>«Aspetti tecnici»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25" dirty="0">
                <a:latin typeface="Arial"/>
                <a:cs typeface="Arial"/>
              </a:rPr>
              <a:t>impatto </a:t>
            </a:r>
            <a:r>
              <a:rPr sz="1800" spc="-45" dirty="0">
                <a:latin typeface="Arial"/>
                <a:cs typeface="Arial"/>
              </a:rPr>
              <a:t>positivo </a:t>
            </a:r>
            <a:r>
              <a:rPr sz="1800" spc="-75" dirty="0">
                <a:latin typeface="Arial"/>
                <a:cs typeface="Arial"/>
              </a:rPr>
              <a:t>sulla </a:t>
            </a:r>
            <a:r>
              <a:rPr sz="1800" spc="-50" dirty="0">
                <a:latin typeface="Arial"/>
                <a:cs typeface="Arial"/>
              </a:rPr>
              <a:t>cifra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soggetto </a:t>
            </a:r>
            <a:r>
              <a:rPr sz="1800" spc="-110" dirty="0">
                <a:latin typeface="Arial"/>
                <a:cs typeface="Arial"/>
              </a:rPr>
              <a:t>è  </a:t>
            </a:r>
            <a:r>
              <a:rPr sz="1800" spc="-70" dirty="0">
                <a:latin typeface="Arial"/>
                <a:cs typeface="Arial"/>
              </a:rPr>
              <a:t>disposto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spendere,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50" dirty="0">
                <a:latin typeface="Arial"/>
                <a:cs typeface="Arial"/>
              </a:rPr>
              <a:t>coefficiente </a:t>
            </a:r>
            <a:r>
              <a:rPr sz="1800" spc="-45" dirty="0">
                <a:latin typeface="Arial"/>
                <a:cs typeface="Arial"/>
              </a:rPr>
              <a:t>risulta </a:t>
            </a:r>
            <a:r>
              <a:rPr sz="1800" spc="-70" dirty="0">
                <a:latin typeface="Arial"/>
                <a:cs typeface="Arial"/>
              </a:rPr>
              <a:t>leggermente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130" dirty="0">
                <a:latin typeface="Arial"/>
                <a:cs typeface="Arial"/>
              </a:rPr>
              <a:t>basso </a:t>
            </a:r>
            <a:r>
              <a:rPr sz="1800" spc="-30" dirty="0">
                <a:latin typeface="Arial"/>
                <a:cs typeface="Arial"/>
              </a:rPr>
              <a:t>rispetto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«eleganza» 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«prestigio».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R="22225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Al </a:t>
            </a:r>
            <a:r>
              <a:rPr sz="1800" spc="-40" dirty="0">
                <a:latin typeface="Arial"/>
                <a:cs typeface="Arial"/>
              </a:rPr>
              <a:t>contrario </a:t>
            </a:r>
            <a:r>
              <a:rPr sz="1800" spc="-50" dirty="0">
                <a:latin typeface="Arial"/>
                <a:cs typeface="Arial"/>
              </a:rPr>
              <a:t>l’importanza </a:t>
            </a:r>
            <a:r>
              <a:rPr sz="1800" spc="-15" dirty="0">
                <a:latin typeface="Arial"/>
                <a:cs typeface="Arial"/>
              </a:rPr>
              <a:t>attribuita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60" dirty="0">
                <a:latin typeface="Arial"/>
                <a:cs typeface="Arial"/>
              </a:rPr>
              <a:t>variabile </a:t>
            </a:r>
            <a:r>
              <a:rPr sz="1800" spc="-70" dirty="0">
                <a:latin typeface="Arial"/>
                <a:cs typeface="Arial"/>
              </a:rPr>
              <a:t>“</a:t>
            </a:r>
            <a:r>
              <a:rPr sz="1800" i="1" spc="-70" dirty="0">
                <a:latin typeface="Trebuchet MS"/>
                <a:cs typeface="Trebuchet MS"/>
              </a:rPr>
              <a:t>qualità </a:t>
            </a:r>
            <a:r>
              <a:rPr sz="1800" i="1" spc="-114" dirty="0">
                <a:latin typeface="Trebuchet MS"/>
                <a:cs typeface="Trebuchet MS"/>
              </a:rPr>
              <a:t>dei </a:t>
            </a:r>
            <a:r>
              <a:rPr sz="1800" i="1" spc="-85" dirty="0">
                <a:latin typeface="Trebuchet MS"/>
                <a:cs typeface="Trebuchet MS"/>
              </a:rPr>
              <a:t>materiali</a:t>
            </a:r>
            <a:r>
              <a:rPr sz="1800" spc="-85" dirty="0">
                <a:latin typeface="Arial"/>
                <a:cs typeface="Arial"/>
              </a:rPr>
              <a:t>”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b="1" spc="-105" dirty="0">
                <a:latin typeface="Trebuchet MS"/>
                <a:cs typeface="Trebuchet MS"/>
              </a:rPr>
              <a:t>statisticamente  </a:t>
            </a:r>
            <a:r>
              <a:rPr sz="1800" b="1" spc="-100" dirty="0">
                <a:latin typeface="Trebuchet MS"/>
                <a:cs typeface="Trebuchet MS"/>
              </a:rPr>
              <a:t>significativa </a:t>
            </a:r>
            <a:r>
              <a:rPr sz="1800" b="1" spc="-80" dirty="0">
                <a:latin typeface="Trebuchet MS"/>
                <a:cs typeface="Trebuchet MS"/>
              </a:rPr>
              <a:t>ma </a:t>
            </a:r>
            <a:r>
              <a:rPr sz="1800" b="1" spc="-110" dirty="0">
                <a:latin typeface="Trebuchet MS"/>
                <a:cs typeface="Trebuchet MS"/>
              </a:rPr>
              <a:t>con </a:t>
            </a:r>
            <a:r>
              <a:rPr sz="1800" b="1" spc="-80" dirty="0">
                <a:latin typeface="Trebuchet MS"/>
                <a:cs typeface="Trebuchet MS"/>
              </a:rPr>
              <a:t>segno </a:t>
            </a:r>
            <a:r>
              <a:rPr sz="1800" b="1" spc="-90" dirty="0">
                <a:latin typeface="Trebuchet MS"/>
                <a:cs typeface="Trebuchet MS"/>
              </a:rPr>
              <a:t>negativo</a:t>
            </a:r>
            <a:r>
              <a:rPr sz="1800" spc="-90" dirty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ovvero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75" dirty="0">
                <a:latin typeface="Arial"/>
                <a:cs typeface="Arial"/>
              </a:rPr>
              <a:t>soggetto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20" dirty="0">
                <a:latin typeface="Arial"/>
                <a:cs typeface="Arial"/>
              </a:rPr>
              <a:t>attento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 </a:t>
            </a:r>
            <a:r>
              <a:rPr sz="1800" spc="-40" dirty="0">
                <a:latin typeface="Arial"/>
                <a:cs typeface="Arial"/>
              </a:rPr>
              <a:t>materiali, </a:t>
            </a:r>
            <a:r>
              <a:rPr sz="1800" spc="-45" dirty="0">
                <a:latin typeface="Arial"/>
                <a:cs typeface="Arial"/>
              </a:rPr>
              <a:t>minore </a:t>
            </a:r>
            <a:r>
              <a:rPr sz="1800" spc="-125" dirty="0">
                <a:latin typeface="Arial"/>
                <a:cs typeface="Arial"/>
              </a:rPr>
              <a:t>sarà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35" dirty="0">
                <a:latin typeface="Arial"/>
                <a:cs typeface="Arial"/>
              </a:rPr>
              <a:t>sua </a:t>
            </a:r>
            <a:r>
              <a:rPr sz="1800" spc="-75" dirty="0">
                <a:latin typeface="Arial"/>
                <a:cs typeface="Arial"/>
              </a:rPr>
              <a:t>predisposizione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spendere.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060790"/>
            <a:ext cx="9144000" cy="3816985"/>
          </a:xfrm>
          <a:custGeom>
            <a:avLst/>
            <a:gdLst/>
            <a:ahLst/>
            <a:cxnLst/>
            <a:rect l="l" t="t" r="r" b="b"/>
            <a:pathLst>
              <a:path w="9144000" h="3816985">
                <a:moveTo>
                  <a:pt x="0" y="3816477"/>
                </a:moveTo>
                <a:lnTo>
                  <a:pt x="9144000" y="3816477"/>
                </a:lnTo>
                <a:lnTo>
                  <a:pt x="9144000" y="0"/>
                </a:lnTo>
                <a:lnTo>
                  <a:pt x="0" y="0"/>
                </a:lnTo>
                <a:lnTo>
                  <a:pt x="0" y="3816477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95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B2C40-D192-44BB-9625-33F340D17714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22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35" dirty="0"/>
              <a:t> </a:t>
            </a:r>
            <a:r>
              <a:rPr dirty="0"/>
              <a:t>2/4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003" y="1932939"/>
            <a:ext cx="7755255" cy="245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30" dirty="0">
                <a:latin typeface="Arial"/>
                <a:cs typeface="Arial"/>
              </a:rPr>
              <a:t>Ciò </a:t>
            </a:r>
            <a:r>
              <a:rPr sz="1800" spc="-65" dirty="0">
                <a:latin typeface="Arial"/>
                <a:cs typeface="Arial"/>
              </a:rPr>
              <a:t>ci </a:t>
            </a:r>
            <a:r>
              <a:rPr sz="1800" spc="-45" dirty="0">
                <a:latin typeface="Arial"/>
                <a:cs typeface="Arial"/>
              </a:rPr>
              <a:t>potrebbe </a:t>
            </a:r>
            <a:r>
              <a:rPr sz="1800" spc="-35" dirty="0">
                <a:latin typeface="Arial"/>
                <a:cs typeface="Arial"/>
              </a:rPr>
              <a:t>far </a:t>
            </a:r>
            <a:r>
              <a:rPr sz="1800" spc="-100" dirty="0">
                <a:latin typeface="Arial"/>
                <a:cs typeface="Arial"/>
              </a:rPr>
              <a:t>pensare che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0" dirty="0">
                <a:latin typeface="Arial"/>
                <a:cs typeface="Arial"/>
              </a:rPr>
              <a:t>attenti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materiali </a:t>
            </a:r>
            <a:r>
              <a:rPr sz="1800" spc="-95" dirty="0">
                <a:latin typeface="Arial"/>
                <a:cs typeface="Arial"/>
              </a:rPr>
              <a:t>siano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45" dirty="0">
                <a:latin typeface="Arial"/>
                <a:cs typeface="Arial"/>
              </a:rPr>
              <a:t>particolarmente </a:t>
            </a:r>
            <a:r>
              <a:rPr sz="1800" spc="-10" dirty="0">
                <a:latin typeface="Arial"/>
                <a:cs typeface="Arial"/>
              </a:rPr>
              <a:t>attenti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35" dirty="0">
                <a:latin typeface="Arial"/>
                <a:cs typeface="Arial"/>
              </a:rPr>
              <a:t>rapporto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110" dirty="0">
                <a:latin typeface="Arial"/>
                <a:cs typeface="Arial"/>
              </a:rPr>
              <a:t>prezzo 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70" dirty="0">
                <a:latin typeface="Arial"/>
                <a:cs typeface="Arial"/>
              </a:rPr>
              <a:t>aspettano, </a:t>
            </a:r>
            <a:r>
              <a:rPr sz="1800" spc="-65" dirty="0">
                <a:latin typeface="Arial"/>
                <a:cs typeface="Arial"/>
              </a:rPr>
              <a:t>dunque,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non dover </a:t>
            </a:r>
            <a:r>
              <a:rPr sz="1800" spc="-110" dirty="0">
                <a:latin typeface="Arial"/>
                <a:cs typeface="Arial"/>
              </a:rPr>
              <a:t>pagare </a:t>
            </a:r>
            <a:r>
              <a:rPr sz="1800" spc="-45" dirty="0">
                <a:latin typeface="Arial"/>
                <a:cs typeface="Arial"/>
              </a:rPr>
              <a:t>cifre particolarmente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alte.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b="1" spc="-100" dirty="0">
                <a:latin typeface="Trebuchet MS"/>
                <a:cs typeface="Trebuchet MS"/>
              </a:rPr>
              <a:t>Concludiamo </a:t>
            </a:r>
            <a:r>
              <a:rPr sz="1800" spc="-35" dirty="0">
                <a:latin typeface="Arial"/>
                <a:cs typeface="Arial"/>
              </a:rPr>
              <a:t>quindi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45" dirty="0">
                <a:latin typeface="Arial"/>
                <a:cs typeface="Arial"/>
              </a:rPr>
              <a:t>particolarmente </a:t>
            </a:r>
            <a:r>
              <a:rPr sz="1800" spc="-60" dirty="0">
                <a:latin typeface="Arial"/>
                <a:cs typeface="Arial"/>
              </a:rPr>
              <a:t>interessati </a:t>
            </a:r>
            <a:r>
              <a:rPr sz="1800" spc="-70" dirty="0">
                <a:latin typeface="Arial"/>
                <a:cs typeface="Arial"/>
              </a:rPr>
              <a:t>agli </a:t>
            </a:r>
            <a:r>
              <a:rPr sz="1800" spc="-50" dirty="0">
                <a:latin typeface="Arial"/>
                <a:cs typeface="Arial"/>
              </a:rPr>
              <a:t>aspetti  </a:t>
            </a:r>
            <a:r>
              <a:rPr sz="1800" spc="-65" dirty="0">
                <a:latin typeface="Arial"/>
                <a:cs typeface="Arial"/>
              </a:rPr>
              <a:t>maggiormente </a:t>
            </a:r>
            <a:r>
              <a:rPr sz="1800" spc="-50" dirty="0">
                <a:latin typeface="Arial"/>
                <a:cs typeface="Arial"/>
              </a:rPr>
              <a:t>estetici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5" dirty="0">
                <a:latin typeface="Arial"/>
                <a:cs typeface="Arial"/>
              </a:rPr>
              <a:t>status </a:t>
            </a:r>
            <a:r>
              <a:rPr sz="1800" spc="-80" dirty="0">
                <a:latin typeface="Arial"/>
                <a:cs typeface="Arial"/>
              </a:rPr>
              <a:t>symbol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più </a:t>
            </a:r>
            <a:r>
              <a:rPr sz="1800" spc="-70" dirty="0">
                <a:latin typeface="Arial"/>
                <a:cs typeface="Arial"/>
              </a:rPr>
              <a:t>propensi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spendere </a:t>
            </a:r>
            <a:r>
              <a:rPr sz="1800" spc="-45" dirty="0">
                <a:latin typeface="Arial"/>
                <a:cs typeface="Arial"/>
              </a:rPr>
              <a:t>cifre alte,  </a:t>
            </a:r>
            <a:r>
              <a:rPr sz="1800" spc="-30" dirty="0">
                <a:latin typeface="Arial"/>
                <a:cs typeface="Arial"/>
              </a:rPr>
              <a:t>rispetto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coloro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90" dirty="0">
                <a:latin typeface="Arial"/>
                <a:cs typeface="Arial"/>
              </a:rPr>
              <a:t>invece sono </a:t>
            </a:r>
            <a:r>
              <a:rPr sz="1800" spc="-65" dirty="0">
                <a:latin typeface="Arial"/>
                <a:cs typeface="Arial"/>
              </a:rPr>
              <a:t>maggiormente </a:t>
            </a:r>
            <a:r>
              <a:rPr sz="1800" spc="-10" dirty="0">
                <a:latin typeface="Arial"/>
                <a:cs typeface="Arial"/>
              </a:rPr>
              <a:t>attenti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materiali:  </a:t>
            </a:r>
            <a:r>
              <a:rPr sz="1800" spc="-55" dirty="0">
                <a:latin typeface="Arial"/>
                <a:cs typeface="Arial"/>
              </a:rPr>
              <a:t>questi </a:t>
            </a:r>
            <a:r>
              <a:rPr sz="1800" dirty="0">
                <a:latin typeface="Arial"/>
                <a:cs typeface="Arial"/>
              </a:rPr>
              <a:t>ultimi </a:t>
            </a:r>
            <a:r>
              <a:rPr sz="1800" spc="-65" dirty="0">
                <a:latin typeface="Arial"/>
                <a:cs typeface="Arial"/>
              </a:rPr>
              <a:t>soggetti, </a:t>
            </a:r>
            <a:r>
              <a:rPr sz="1800" spc="-10" dirty="0">
                <a:latin typeface="Arial"/>
                <a:cs typeface="Arial"/>
              </a:rPr>
              <a:t>infatti,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75" dirty="0">
                <a:latin typeface="Arial"/>
                <a:cs typeface="Arial"/>
              </a:rPr>
              <a:t>aspetta </a:t>
            </a:r>
            <a:r>
              <a:rPr sz="1800" spc="-100" dirty="0">
                <a:latin typeface="Arial"/>
                <a:cs typeface="Arial"/>
              </a:rPr>
              <a:t>che </a:t>
            </a:r>
            <a:r>
              <a:rPr sz="1800" spc="-95" dirty="0">
                <a:latin typeface="Arial"/>
                <a:cs typeface="Arial"/>
              </a:rPr>
              <a:t>spendano </a:t>
            </a:r>
            <a:r>
              <a:rPr sz="1800" spc="-45" dirty="0">
                <a:latin typeface="Arial"/>
                <a:cs typeface="Arial"/>
              </a:rPr>
              <a:t>cifre </a:t>
            </a:r>
            <a:r>
              <a:rPr sz="1800" spc="-20" dirty="0">
                <a:latin typeface="Arial"/>
                <a:cs typeface="Arial"/>
              </a:rPr>
              <a:t>inferiori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70" dirty="0">
                <a:latin typeface="Arial"/>
                <a:cs typeface="Arial"/>
              </a:rPr>
              <a:t>meno 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40" dirty="0">
                <a:latin typeface="Arial"/>
                <a:cs typeface="Arial"/>
              </a:rPr>
              <a:t>vi </a:t>
            </a:r>
            <a:r>
              <a:rPr sz="1800" spc="-114" dirty="0">
                <a:latin typeface="Arial"/>
                <a:cs typeface="Arial"/>
              </a:rPr>
              <a:t>sia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75" dirty="0">
                <a:latin typeface="Arial"/>
                <a:cs typeface="Arial"/>
              </a:rPr>
              <a:t>qualità-prezzo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adeguata.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28775"/>
            <a:ext cx="9144000" cy="3096895"/>
          </a:xfrm>
          <a:custGeom>
            <a:avLst/>
            <a:gdLst/>
            <a:ahLst/>
            <a:cxnLst/>
            <a:rect l="l" t="t" r="r" b="b"/>
            <a:pathLst>
              <a:path w="9144000" h="3096895">
                <a:moveTo>
                  <a:pt x="0" y="3096387"/>
                </a:moveTo>
                <a:lnTo>
                  <a:pt x="9144000" y="3096387"/>
                </a:lnTo>
                <a:lnTo>
                  <a:pt x="9144000" y="0"/>
                </a:lnTo>
                <a:lnTo>
                  <a:pt x="0" y="0"/>
                </a:lnTo>
                <a:lnTo>
                  <a:pt x="0" y="3096387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96</a:t>
            </a:fld>
            <a:endParaRPr spc="-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39F3B-5233-4F65-AEF6-5B15F41AF965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22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35" dirty="0"/>
              <a:t> </a:t>
            </a:r>
            <a:r>
              <a:rPr dirty="0"/>
              <a:t>3/4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967" y="1068603"/>
            <a:ext cx="4161790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75" dirty="0">
                <a:latin typeface="Arial"/>
                <a:cs typeface="Arial"/>
              </a:rPr>
              <a:t>Andiamo </a:t>
            </a:r>
            <a:r>
              <a:rPr sz="1800" spc="-70" dirty="0">
                <a:latin typeface="Arial"/>
                <a:cs typeface="Arial"/>
              </a:rPr>
              <a:t>ora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bontà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modello.</a:t>
            </a:r>
            <a:endParaRPr sz="1800">
              <a:latin typeface="Arial"/>
              <a:cs typeface="Arial"/>
            </a:endParaRPr>
          </a:p>
          <a:p>
            <a:pPr marR="120014" algn="just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Innanzitutto </a:t>
            </a:r>
            <a:r>
              <a:rPr sz="1800" spc="-40" dirty="0">
                <a:latin typeface="Arial"/>
                <a:cs typeface="Arial"/>
              </a:rPr>
              <a:t>notiamo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114" dirty="0">
                <a:latin typeface="Arial"/>
                <a:cs typeface="Arial"/>
              </a:rPr>
              <a:t>sia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85" dirty="0">
                <a:latin typeface="Arial"/>
                <a:cs typeface="Arial"/>
              </a:rPr>
              <a:t>grado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100" dirty="0">
                <a:latin typeface="Arial"/>
                <a:cs typeface="Arial"/>
              </a:rPr>
              <a:t>spiegare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145" dirty="0">
                <a:latin typeface="Arial"/>
                <a:cs typeface="Arial"/>
              </a:rPr>
              <a:t>scarsa </a:t>
            </a:r>
            <a:r>
              <a:rPr sz="1800" spc="-65" dirty="0">
                <a:latin typeface="Arial"/>
                <a:cs typeface="Arial"/>
              </a:rPr>
              <a:t>percentuale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100" dirty="0">
                <a:latin typeface="Arial"/>
                <a:cs typeface="Arial"/>
              </a:rPr>
              <a:t>varianza </a:t>
            </a:r>
            <a:r>
              <a:rPr sz="1800" spc="-70" dirty="0">
                <a:latin typeface="Arial"/>
                <a:cs typeface="Arial"/>
              </a:rPr>
              <a:t>ovvero </a:t>
            </a:r>
            <a:r>
              <a:rPr sz="1800" spc="-90" dirty="0">
                <a:latin typeface="Arial"/>
                <a:cs typeface="Arial"/>
              </a:rPr>
              <a:t>circa </a:t>
            </a:r>
            <a:r>
              <a:rPr sz="1800" spc="-45" dirty="0">
                <a:latin typeface="Arial"/>
                <a:cs typeface="Arial"/>
              </a:rPr>
              <a:t>pari 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9,3%.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Questo </a:t>
            </a:r>
            <a:r>
              <a:rPr sz="1800" spc="-70" dirty="0">
                <a:latin typeface="Arial"/>
                <a:cs typeface="Arial"/>
              </a:rPr>
              <a:t>ci </a:t>
            </a:r>
            <a:r>
              <a:rPr sz="1800" spc="-65" dirty="0">
                <a:latin typeface="Arial"/>
                <a:cs typeface="Arial"/>
              </a:rPr>
              <a:t>fa supporre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40" dirty="0">
                <a:latin typeface="Arial"/>
                <a:cs typeface="Arial"/>
              </a:rPr>
              <a:t>vi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105" dirty="0">
                <a:latin typeface="Arial"/>
                <a:cs typeface="Arial"/>
              </a:rPr>
              <a:t>anche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altri  fattori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5" dirty="0">
                <a:latin typeface="Arial"/>
                <a:cs typeface="Arial"/>
              </a:rPr>
              <a:t>influenzano </a:t>
            </a:r>
            <a:r>
              <a:rPr sz="1800" spc="-70" dirty="0">
                <a:latin typeface="Arial"/>
                <a:cs typeface="Arial"/>
              </a:rPr>
              <a:t>la propensione alla 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probabilmente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90" dirty="0">
                <a:latin typeface="Arial"/>
                <a:cs typeface="Arial"/>
              </a:rPr>
              <a:t>sono  </a:t>
            </a:r>
            <a:r>
              <a:rPr sz="1800" spc="-50" dirty="0">
                <a:latin typeface="Arial"/>
                <a:cs typeface="Arial"/>
              </a:rPr>
              <a:t>misurabili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60" dirty="0">
                <a:latin typeface="Arial"/>
                <a:cs typeface="Arial"/>
              </a:rPr>
              <a:t>non </a:t>
            </a:r>
            <a:r>
              <a:rPr sz="1800" spc="-90" dirty="0">
                <a:latin typeface="Arial"/>
                <a:cs typeface="Arial"/>
              </a:rPr>
              <a:t>sono </a:t>
            </a:r>
            <a:r>
              <a:rPr sz="1800" spc="-40" dirty="0">
                <a:latin typeface="Arial"/>
                <a:cs typeface="Arial"/>
              </a:rPr>
              <a:t>stati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rilevati.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5482" y="4021709"/>
            <a:ext cx="3985895" cy="187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1205">
              <a:lnSpc>
                <a:spcPts val="1710"/>
              </a:lnSpc>
            </a:pPr>
            <a:r>
              <a:rPr sz="1800" spc="-80" dirty="0">
                <a:latin typeface="Arial"/>
                <a:cs typeface="Arial"/>
              </a:rPr>
              <a:t>Tuttavia </a:t>
            </a:r>
            <a:r>
              <a:rPr sz="1800" spc="-40" dirty="0">
                <a:latin typeface="Arial"/>
                <a:cs typeface="Arial"/>
              </a:rPr>
              <a:t>notiamo </a:t>
            </a:r>
            <a:r>
              <a:rPr sz="1800" spc="-100" dirty="0">
                <a:latin typeface="Arial"/>
                <a:cs typeface="Arial"/>
              </a:rPr>
              <a:t>come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155" dirty="0">
                <a:latin typeface="Arial"/>
                <a:cs typeface="Arial"/>
              </a:rPr>
              <a:t>Test </a:t>
            </a:r>
            <a:r>
              <a:rPr sz="1800" spc="-275" dirty="0">
                <a:latin typeface="Arial"/>
                <a:cs typeface="Arial"/>
              </a:rPr>
              <a:t>F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per</a:t>
            </a:r>
            <a:endParaRPr sz="1800">
              <a:latin typeface="Arial"/>
              <a:cs typeface="Arial"/>
            </a:endParaRPr>
          </a:p>
          <a:p>
            <a:pPr indent="440055" algn="r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valutare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significatività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congiunta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coefficienti </a:t>
            </a:r>
            <a:r>
              <a:rPr sz="1800" spc="-65" dirty="0">
                <a:latin typeface="Arial"/>
                <a:cs typeface="Arial"/>
              </a:rPr>
              <a:t>ci </a:t>
            </a:r>
            <a:r>
              <a:rPr sz="1800" dirty="0">
                <a:latin typeface="Arial"/>
                <a:cs typeface="Arial"/>
              </a:rPr>
              <a:t>porti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0" dirty="0">
                <a:latin typeface="Arial"/>
                <a:cs typeface="Arial"/>
              </a:rPr>
              <a:t>rifiutare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l’ipotesi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nulla 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45" dirty="0">
                <a:latin typeface="Arial"/>
                <a:cs typeface="Arial"/>
              </a:rPr>
              <a:t>parametri </a:t>
            </a:r>
            <a:r>
              <a:rPr sz="1800" spc="-35" dirty="0">
                <a:latin typeface="Arial"/>
                <a:cs typeface="Arial"/>
              </a:rPr>
              <a:t>stimati </a:t>
            </a:r>
            <a:r>
              <a:rPr sz="1800" spc="-45" dirty="0">
                <a:latin typeface="Arial"/>
                <a:cs typeface="Arial"/>
              </a:rPr>
              <a:t>pari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0" dirty="0">
                <a:latin typeface="Arial"/>
                <a:cs typeface="Arial"/>
              </a:rPr>
              <a:t>zero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(P-Value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0,001</a:t>
            </a:r>
            <a:r>
              <a:rPr sz="1800" spc="-140" dirty="0">
                <a:latin typeface="Arial"/>
                <a:cs typeface="Arial"/>
              </a:rPr>
              <a:t>) </a:t>
            </a:r>
            <a:r>
              <a:rPr sz="1800" spc="-65" dirty="0">
                <a:latin typeface="Arial"/>
                <a:cs typeface="Arial"/>
              </a:rPr>
              <a:t>perciò </a:t>
            </a:r>
            <a:r>
              <a:rPr sz="1800" spc="-100" dirty="0">
                <a:latin typeface="Arial"/>
                <a:cs typeface="Arial"/>
              </a:rPr>
              <a:t>possiamo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essere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soddisfatti 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del </a:t>
            </a:r>
            <a:r>
              <a:rPr sz="1800" spc="-10" dirty="0">
                <a:latin typeface="Arial"/>
                <a:cs typeface="Arial"/>
              </a:rPr>
              <a:t>fatto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100" dirty="0">
                <a:latin typeface="Arial"/>
                <a:cs typeface="Arial"/>
              </a:rPr>
              <a:t>ha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capacità</a:t>
            </a:r>
            <a:endParaRPr sz="18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pli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55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114" dirty="0">
                <a:latin typeface="Arial"/>
                <a:cs typeface="Arial"/>
              </a:rPr>
              <a:t>v</a:t>
            </a:r>
            <a:r>
              <a:rPr sz="1800" spc="-95" dirty="0"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9985" y="2027184"/>
            <a:ext cx="2925575" cy="166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14" y="4653153"/>
            <a:ext cx="4181475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08685"/>
            <a:ext cx="4572000" cy="2664460"/>
          </a:xfrm>
          <a:custGeom>
            <a:avLst/>
            <a:gdLst/>
            <a:ahLst/>
            <a:cxnLst/>
            <a:rect l="l" t="t" r="r" b="b"/>
            <a:pathLst>
              <a:path w="4572000" h="2664460">
                <a:moveTo>
                  <a:pt x="0" y="2664333"/>
                </a:moveTo>
                <a:lnTo>
                  <a:pt x="4572000" y="2664333"/>
                </a:lnTo>
                <a:lnTo>
                  <a:pt x="4572000" y="0"/>
                </a:lnTo>
                <a:lnTo>
                  <a:pt x="0" y="0"/>
                </a:lnTo>
                <a:lnTo>
                  <a:pt x="0" y="2664333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3572979"/>
            <a:ext cx="4572000" cy="2736850"/>
          </a:xfrm>
          <a:custGeom>
            <a:avLst/>
            <a:gdLst/>
            <a:ahLst/>
            <a:cxnLst/>
            <a:rect l="l" t="t" r="r" b="b"/>
            <a:pathLst>
              <a:path w="4572000" h="2736850">
                <a:moveTo>
                  <a:pt x="0" y="2736342"/>
                </a:moveTo>
                <a:lnTo>
                  <a:pt x="4572000" y="2736342"/>
                </a:lnTo>
                <a:lnTo>
                  <a:pt x="4572000" y="0"/>
                </a:lnTo>
                <a:lnTo>
                  <a:pt x="0" y="0"/>
                </a:lnTo>
                <a:lnTo>
                  <a:pt x="0" y="2736342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97</a:t>
            </a:fld>
            <a:endParaRPr spc="-6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49C78-3054-4996-BD99-142E08AE85D9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6684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Regressione lineare</a:t>
            </a:r>
            <a:r>
              <a:rPr spc="-135" dirty="0"/>
              <a:t> </a:t>
            </a:r>
            <a:r>
              <a:rPr dirty="0"/>
              <a:t>4/4</a:t>
            </a:r>
          </a:p>
        </p:txBody>
      </p:sp>
      <p:sp>
        <p:nvSpPr>
          <p:cNvPr id="3" name="object 3"/>
          <p:cNvSpPr/>
          <p:nvPr/>
        </p:nvSpPr>
        <p:spPr>
          <a:xfrm>
            <a:off x="354057" y="1134899"/>
            <a:ext cx="7641410" cy="925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137" y="2513990"/>
            <a:ext cx="8188325" cy="299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80" dirty="0">
                <a:latin typeface="Arial"/>
                <a:cs typeface="Arial"/>
              </a:rPr>
              <a:t>Valutiamo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infine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anche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l’eventuale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presenza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multicollinearità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Arial"/>
                <a:cs typeface="Arial"/>
              </a:rPr>
              <a:t>tra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spc="-90" dirty="0">
                <a:latin typeface="Arial"/>
                <a:cs typeface="Arial"/>
              </a:rPr>
              <a:t>regressori </a:t>
            </a:r>
            <a:r>
              <a:rPr sz="2000" spc="-60" dirty="0">
                <a:latin typeface="Arial"/>
                <a:cs typeface="Arial"/>
              </a:rPr>
              <a:t>presenti nel </a:t>
            </a:r>
            <a:r>
              <a:rPr sz="2000" spc="-50" dirty="0">
                <a:latin typeface="Arial"/>
                <a:cs typeface="Arial"/>
              </a:rPr>
              <a:t>modello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finale.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spc="-45" dirty="0">
                <a:latin typeface="Arial"/>
                <a:cs typeface="Arial"/>
              </a:rPr>
              <a:t>Tutti </a:t>
            </a:r>
            <a:r>
              <a:rPr sz="2000" spc="15" dirty="0">
                <a:latin typeface="Arial"/>
                <a:cs typeface="Arial"/>
              </a:rPr>
              <a:t>i </a:t>
            </a:r>
            <a:r>
              <a:rPr sz="2000" spc="-70" dirty="0">
                <a:latin typeface="Arial"/>
                <a:cs typeface="Arial"/>
              </a:rPr>
              <a:t>punteggi </a:t>
            </a:r>
            <a:r>
              <a:rPr sz="2000" spc="-190" dirty="0">
                <a:latin typeface="Arial"/>
                <a:cs typeface="Arial"/>
              </a:rPr>
              <a:t>VIF </a:t>
            </a:r>
            <a:r>
              <a:rPr sz="2000" spc="-105" dirty="0">
                <a:latin typeface="Arial"/>
                <a:cs typeface="Arial"/>
              </a:rPr>
              <a:t>sono </a:t>
            </a:r>
            <a:r>
              <a:rPr sz="2000" spc="-45" dirty="0">
                <a:latin typeface="Arial"/>
                <a:cs typeface="Arial"/>
              </a:rPr>
              <a:t>vicini </a:t>
            </a:r>
            <a:r>
              <a:rPr sz="2000" spc="-35" dirty="0">
                <a:latin typeface="Arial"/>
                <a:cs typeface="Arial"/>
              </a:rPr>
              <a:t>all’unità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130" dirty="0">
                <a:latin typeface="Arial"/>
                <a:cs typeface="Arial"/>
              </a:rPr>
              <a:t>nessun </a:t>
            </a:r>
            <a:r>
              <a:rPr sz="2000" spc="-70" dirty="0">
                <a:latin typeface="Arial"/>
                <a:cs typeface="Arial"/>
              </a:rPr>
              <a:t>punteggio </a:t>
            </a:r>
            <a:r>
              <a:rPr sz="2000" spc="-120" dirty="0">
                <a:latin typeface="Arial"/>
                <a:cs typeface="Arial"/>
              </a:rPr>
              <a:t>è </a:t>
            </a:r>
            <a:r>
              <a:rPr sz="2000" spc="-70" dirty="0">
                <a:latin typeface="Arial"/>
                <a:cs typeface="Arial"/>
              </a:rPr>
              <a:t>superiore al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valore  </a:t>
            </a:r>
            <a:r>
              <a:rPr sz="2000" spc="-25" dirty="0">
                <a:latin typeface="Arial"/>
                <a:cs typeface="Arial"/>
              </a:rPr>
              <a:t>di </a:t>
            </a:r>
            <a:r>
              <a:rPr sz="2000" spc="-80" dirty="0">
                <a:latin typeface="Arial"/>
                <a:cs typeface="Arial"/>
              </a:rPr>
              <a:t>2, </a:t>
            </a:r>
            <a:r>
              <a:rPr sz="2000" spc="-65" dirty="0">
                <a:latin typeface="Arial"/>
                <a:cs typeface="Arial"/>
              </a:rPr>
              <a:t>perciò </a:t>
            </a:r>
            <a:r>
              <a:rPr sz="2000" spc="-105" dirty="0">
                <a:latin typeface="Arial"/>
                <a:cs typeface="Arial"/>
              </a:rPr>
              <a:t>possiamo </a:t>
            </a:r>
            <a:r>
              <a:rPr sz="2000" spc="-80" dirty="0">
                <a:latin typeface="Arial"/>
                <a:cs typeface="Arial"/>
              </a:rPr>
              <a:t>concludere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spc="-50" dirty="0">
                <a:latin typeface="Arial"/>
                <a:cs typeface="Arial"/>
              </a:rPr>
              <a:t>modello </a:t>
            </a:r>
            <a:r>
              <a:rPr sz="2000" spc="-135" dirty="0">
                <a:latin typeface="Arial"/>
                <a:cs typeface="Arial"/>
              </a:rPr>
              <a:t>così </a:t>
            </a:r>
            <a:r>
              <a:rPr sz="2000" spc="-75" dirty="0">
                <a:latin typeface="Arial"/>
                <a:cs typeface="Arial"/>
              </a:rPr>
              <a:t>specificato </a:t>
            </a:r>
            <a:r>
              <a:rPr sz="2000" spc="-65" dirty="0">
                <a:latin typeface="Arial"/>
                <a:cs typeface="Arial"/>
              </a:rPr>
              <a:t>non </a:t>
            </a:r>
            <a:r>
              <a:rPr sz="2000" spc="-85" dirty="0">
                <a:latin typeface="Arial"/>
                <a:cs typeface="Arial"/>
              </a:rPr>
              <a:t>presenta  </a:t>
            </a:r>
            <a:r>
              <a:rPr sz="2000" spc="-50" dirty="0">
                <a:latin typeface="Arial"/>
                <a:cs typeface="Arial"/>
              </a:rPr>
              <a:t>problemi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multicollinearità.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R="111760">
              <a:lnSpc>
                <a:spcPct val="100000"/>
              </a:lnSpc>
              <a:spcBef>
                <a:spcPts val="5"/>
              </a:spcBef>
            </a:pPr>
            <a:r>
              <a:rPr sz="2000" spc="-95" dirty="0">
                <a:latin typeface="Arial"/>
                <a:cs typeface="Arial"/>
              </a:rPr>
              <a:t>Concludiamo </a:t>
            </a:r>
            <a:r>
              <a:rPr sz="2000" spc="-35" dirty="0">
                <a:latin typeface="Arial"/>
                <a:cs typeface="Arial"/>
              </a:rPr>
              <a:t>quindi </a:t>
            </a:r>
            <a:r>
              <a:rPr sz="2000" spc="-110" dirty="0">
                <a:latin typeface="Arial"/>
                <a:cs typeface="Arial"/>
              </a:rPr>
              <a:t>che </a:t>
            </a:r>
            <a:r>
              <a:rPr sz="2000" spc="15" dirty="0">
                <a:latin typeface="Arial"/>
                <a:cs typeface="Arial"/>
              </a:rPr>
              <a:t>il </a:t>
            </a:r>
            <a:r>
              <a:rPr sz="2000" spc="-55" dirty="0">
                <a:latin typeface="Arial"/>
                <a:cs typeface="Arial"/>
              </a:rPr>
              <a:t>modello, </a:t>
            </a:r>
            <a:r>
              <a:rPr sz="2000" spc="-135" dirty="0">
                <a:latin typeface="Arial"/>
                <a:cs typeface="Arial"/>
              </a:rPr>
              <a:t>così </a:t>
            </a:r>
            <a:r>
              <a:rPr sz="2000" spc="-75" dirty="0">
                <a:latin typeface="Arial"/>
                <a:cs typeface="Arial"/>
              </a:rPr>
              <a:t>specificato, </a:t>
            </a:r>
            <a:r>
              <a:rPr sz="2000" spc="-45" dirty="0">
                <a:latin typeface="Arial"/>
                <a:cs typeface="Arial"/>
              </a:rPr>
              <a:t>risulta </a:t>
            </a:r>
            <a:r>
              <a:rPr sz="2000" spc="-140" dirty="0">
                <a:latin typeface="Arial"/>
                <a:cs typeface="Arial"/>
              </a:rPr>
              <a:t>scarso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5" dirty="0">
                <a:latin typeface="Arial"/>
                <a:cs typeface="Arial"/>
              </a:rPr>
              <a:t>termini </a:t>
            </a:r>
            <a:r>
              <a:rPr sz="2000" spc="-25" dirty="0">
                <a:latin typeface="Arial"/>
                <a:cs typeface="Arial"/>
              </a:rPr>
              <a:t>di  </a:t>
            </a:r>
            <a:r>
              <a:rPr sz="2000" spc="-45" dirty="0">
                <a:latin typeface="Arial"/>
                <a:cs typeface="Arial"/>
              </a:rPr>
              <a:t>variabilità </a:t>
            </a:r>
            <a:r>
              <a:rPr sz="2000" spc="-110" dirty="0">
                <a:latin typeface="Arial"/>
                <a:cs typeface="Arial"/>
              </a:rPr>
              <a:t>spiegata </a:t>
            </a:r>
            <a:r>
              <a:rPr sz="2000" spc="-135" dirty="0">
                <a:latin typeface="Arial"/>
                <a:cs typeface="Arial"/>
              </a:rPr>
              <a:t>(</a:t>
            </a:r>
            <a:r>
              <a:rPr sz="2000" b="1" spc="-135" dirty="0">
                <a:latin typeface="Trebuchet MS"/>
                <a:cs typeface="Trebuchet MS"/>
              </a:rPr>
              <a:t>circa </a:t>
            </a:r>
            <a:r>
              <a:rPr sz="2000" b="1" spc="-105" dirty="0">
                <a:latin typeface="Trebuchet MS"/>
                <a:cs typeface="Trebuchet MS"/>
              </a:rPr>
              <a:t>il </a:t>
            </a:r>
            <a:r>
              <a:rPr sz="2000" b="1" spc="-100" dirty="0">
                <a:latin typeface="Trebuchet MS"/>
                <a:cs typeface="Trebuchet MS"/>
              </a:rPr>
              <a:t>9,3%</a:t>
            </a:r>
            <a:r>
              <a:rPr sz="2000" spc="-100" dirty="0">
                <a:latin typeface="Arial"/>
                <a:cs typeface="Arial"/>
              </a:rPr>
              <a:t>) </a:t>
            </a:r>
            <a:r>
              <a:rPr sz="2000" spc="-25" dirty="0">
                <a:latin typeface="Arial"/>
                <a:cs typeface="Arial"/>
              </a:rPr>
              <a:t>tuttavia </a:t>
            </a:r>
            <a:r>
              <a:rPr sz="2000" spc="-50" dirty="0">
                <a:latin typeface="Arial"/>
                <a:cs typeface="Arial"/>
              </a:rPr>
              <a:t>correttamente </a:t>
            </a:r>
            <a:r>
              <a:rPr sz="2000" spc="-75" dirty="0">
                <a:latin typeface="Arial"/>
                <a:cs typeface="Arial"/>
              </a:rPr>
              <a:t>specificato, </a:t>
            </a:r>
            <a:r>
              <a:rPr sz="2000" spc="-95" dirty="0">
                <a:latin typeface="Arial"/>
                <a:cs typeface="Arial"/>
              </a:rPr>
              <a:t>con una  </a:t>
            </a:r>
            <a:r>
              <a:rPr sz="2000" spc="-70" dirty="0">
                <a:latin typeface="Arial"/>
                <a:cs typeface="Arial"/>
              </a:rPr>
              <a:t>significativa </a:t>
            </a:r>
            <a:r>
              <a:rPr sz="2000" spc="-95" dirty="0">
                <a:latin typeface="Arial"/>
                <a:cs typeface="Arial"/>
              </a:rPr>
              <a:t>capacità </a:t>
            </a:r>
            <a:r>
              <a:rPr sz="2000" spc="-80" dirty="0">
                <a:latin typeface="Arial"/>
                <a:cs typeface="Arial"/>
              </a:rPr>
              <a:t>esplicativa </a:t>
            </a:r>
            <a:r>
              <a:rPr sz="2000" spc="-175" dirty="0">
                <a:latin typeface="Arial"/>
                <a:cs typeface="Arial"/>
              </a:rPr>
              <a:t>(F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b="1" spc="-145" dirty="0">
                <a:latin typeface="Trebuchet MS"/>
                <a:cs typeface="Trebuchet MS"/>
              </a:rPr>
              <a:t>5,54</a:t>
            </a:r>
            <a:r>
              <a:rPr sz="2000" spc="-145" dirty="0">
                <a:latin typeface="Arial"/>
                <a:cs typeface="Arial"/>
              </a:rPr>
              <a:t>; </a:t>
            </a:r>
            <a:r>
              <a:rPr sz="2000" spc="-140" dirty="0">
                <a:latin typeface="Arial"/>
                <a:cs typeface="Arial"/>
              </a:rPr>
              <a:t>P-Value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b="1" spc="-150" dirty="0">
                <a:latin typeface="Trebuchet MS"/>
                <a:cs typeface="Trebuchet MS"/>
              </a:rPr>
              <a:t>0,001</a:t>
            </a:r>
            <a:r>
              <a:rPr sz="2000" spc="-150" dirty="0">
                <a:latin typeface="Arial"/>
                <a:cs typeface="Arial"/>
              </a:rPr>
              <a:t>)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165" dirty="0">
                <a:latin typeface="Arial"/>
                <a:cs typeface="Arial"/>
              </a:rPr>
              <a:t>senza </a:t>
            </a:r>
            <a:r>
              <a:rPr sz="2000" spc="-45" dirty="0">
                <a:latin typeface="Arial"/>
                <a:cs typeface="Arial"/>
              </a:rPr>
              <a:t>problemi </a:t>
            </a:r>
            <a:r>
              <a:rPr sz="2000" spc="-25" dirty="0">
                <a:latin typeface="Arial"/>
                <a:cs typeface="Arial"/>
              </a:rPr>
              <a:t>di  </a:t>
            </a:r>
            <a:r>
              <a:rPr sz="2000" spc="-35" dirty="0">
                <a:latin typeface="Arial"/>
                <a:cs typeface="Arial"/>
              </a:rPr>
              <a:t>multicollinearità</a:t>
            </a:r>
            <a:r>
              <a:rPr sz="1800" spc="-3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348826"/>
            <a:ext cx="9144000" cy="3456940"/>
          </a:xfrm>
          <a:custGeom>
            <a:avLst/>
            <a:gdLst/>
            <a:ahLst/>
            <a:cxnLst/>
            <a:rect l="l" t="t" r="r" b="b"/>
            <a:pathLst>
              <a:path w="9144000" h="3456940">
                <a:moveTo>
                  <a:pt x="0" y="3456431"/>
                </a:moveTo>
                <a:lnTo>
                  <a:pt x="9144000" y="3456431"/>
                </a:lnTo>
                <a:lnTo>
                  <a:pt x="9144000" y="0"/>
                </a:lnTo>
                <a:lnTo>
                  <a:pt x="0" y="0"/>
                </a:lnTo>
                <a:lnTo>
                  <a:pt x="0" y="3456431"/>
                </a:lnTo>
                <a:close/>
              </a:path>
            </a:pathLst>
          </a:custGeom>
          <a:solidFill>
            <a:srgbClr val="0080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98</a:t>
            </a:fld>
            <a:endParaRPr spc="-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7A33F-1417-4453-8AAE-F351385B1DE6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8694"/>
            <a:ext cx="7193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Conclusioni regressione</a:t>
            </a:r>
            <a:r>
              <a:rPr sz="3200" spc="-20" dirty="0"/>
              <a:t> </a:t>
            </a:r>
            <a:r>
              <a:rPr sz="3200" dirty="0"/>
              <a:t>lineare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99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186334" y="1214754"/>
            <a:ext cx="861187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674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-40" dirty="0">
                <a:latin typeface="Arial"/>
                <a:cs typeface="Arial"/>
              </a:rPr>
              <a:t>l’utilizzo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60" dirty="0">
                <a:latin typeface="Arial"/>
                <a:cs typeface="Arial"/>
              </a:rPr>
              <a:t>lineare </a:t>
            </a:r>
            <a:r>
              <a:rPr sz="1800" spc="-95" dirty="0">
                <a:latin typeface="Arial"/>
                <a:cs typeface="Arial"/>
              </a:rPr>
              <a:t>si sono </a:t>
            </a:r>
            <a:r>
              <a:rPr sz="1800" spc="-35" dirty="0">
                <a:latin typeface="Arial"/>
                <a:cs typeface="Arial"/>
              </a:rPr>
              <a:t>identificate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variabili,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grado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65" dirty="0">
                <a:latin typeface="Arial"/>
                <a:cs typeface="Arial"/>
              </a:rPr>
              <a:t>influenzare </a:t>
            </a:r>
            <a:r>
              <a:rPr sz="1800" spc="-60" dirty="0">
                <a:latin typeface="Arial"/>
                <a:cs typeface="Arial"/>
              </a:rPr>
              <a:t>significativamente </a:t>
            </a:r>
            <a:r>
              <a:rPr sz="1800" spc="-70" dirty="0">
                <a:latin typeface="Arial"/>
                <a:cs typeface="Arial"/>
              </a:rPr>
              <a:t>la propensione alla </a:t>
            </a:r>
            <a:r>
              <a:rPr sz="1800" spc="-140" dirty="0">
                <a:latin typeface="Arial"/>
                <a:cs typeface="Arial"/>
              </a:rPr>
              <a:t>spesa </a:t>
            </a:r>
            <a:r>
              <a:rPr sz="1800" spc="-114" dirty="0">
                <a:latin typeface="Arial"/>
                <a:cs typeface="Arial"/>
              </a:rPr>
              <a:t>massima </a:t>
            </a:r>
            <a:r>
              <a:rPr sz="1800" spc="-50" dirty="0">
                <a:latin typeface="Arial"/>
                <a:cs typeface="Arial"/>
              </a:rPr>
              <a:t>per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80" dirty="0">
                <a:latin typeface="Arial"/>
                <a:cs typeface="Arial"/>
              </a:rPr>
              <a:t>Smartwatch </a:t>
            </a:r>
            <a:r>
              <a:rPr sz="1800" spc="-30" dirty="0">
                <a:latin typeface="Arial"/>
                <a:cs typeface="Arial"/>
              </a:rPr>
              <a:t>di  </a:t>
            </a:r>
            <a:r>
              <a:rPr sz="1800" spc="-125" dirty="0">
                <a:latin typeface="Arial"/>
                <a:cs typeface="Arial"/>
              </a:rPr>
              <a:t>Rolex.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Da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50" dirty="0">
                <a:latin typeface="Arial"/>
                <a:cs typeface="Arial"/>
              </a:rPr>
              <a:t>prima </a:t>
            </a:r>
            <a:r>
              <a:rPr sz="1800" spc="-75" dirty="0">
                <a:latin typeface="Arial"/>
                <a:cs typeface="Arial"/>
              </a:rPr>
              <a:t>analisi </a:t>
            </a:r>
            <a:r>
              <a:rPr sz="1800" spc="-60" dirty="0">
                <a:latin typeface="Arial"/>
                <a:cs typeface="Arial"/>
              </a:rPr>
              <a:t>della </a:t>
            </a:r>
            <a:r>
              <a:rPr sz="1800" spc="-90" dirty="0">
                <a:latin typeface="Arial"/>
                <a:cs typeface="Arial"/>
              </a:rPr>
              <a:t>regressione </a:t>
            </a:r>
            <a:r>
              <a:rPr sz="1800" spc="-60" dirty="0">
                <a:latin typeface="Arial"/>
                <a:cs typeface="Arial"/>
              </a:rPr>
              <a:t>lineare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ottenuto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60" dirty="0">
                <a:latin typeface="Arial"/>
                <a:cs typeface="Arial"/>
              </a:rPr>
              <a:t>significative </a:t>
            </a:r>
            <a:r>
              <a:rPr sz="1800" spc="-90" dirty="0">
                <a:latin typeface="Arial"/>
                <a:cs typeface="Arial"/>
              </a:rPr>
              <a:t>siano  </a:t>
            </a:r>
            <a:r>
              <a:rPr sz="1800" spc="-55" dirty="0">
                <a:latin typeface="Arial"/>
                <a:cs typeface="Arial"/>
              </a:rPr>
              <a:t>quelle </a:t>
            </a:r>
            <a:r>
              <a:rPr sz="1800" spc="-120" dirty="0">
                <a:latin typeface="Arial"/>
                <a:cs typeface="Arial"/>
              </a:rPr>
              <a:t>connesse </a:t>
            </a:r>
            <a:r>
              <a:rPr sz="1800" spc="-65" dirty="0">
                <a:latin typeface="Arial"/>
                <a:cs typeface="Arial"/>
              </a:rPr>
              <a:t>alla </a:t>
            </a:r>
            <a:r>
              <a:rPr sz="1800" spc="-75" dirty="0">
                <a:latin typeface="Arial"/>
                <a:cs typeface="Arial"/>
              </a:rPr>
              <a:t>domanda: </a:t>
            </a:r>
            <a:r>
              <a:rPr sz="1800" spc="-80" dirty="0">
                <a:latin typeface="Arial"/>
                <a:cs typeface="Arial"/>
              </a:rPr>
              <a:t>«</a:t>
            </a:r>
            <a:r>
              <a:rPr sz="1800" i="1" spc="-80" dirty="0">
                <a:latin typeface="Trebuchet MS"/>
                <a:cs typeface="Trebuchet MS"/>
              </a:rPr>
              <a:t>Quale </a:t>
            </a:r>
            <a:r>
              <a:rPr sz="1800" i="1" spc="-110" dirty="0">
                <a:latin typeface="Trebuchet MS"/>
                <a:cs typeface="Trebuchet MS"/>
              </a:rPr>
              <a:t>caratteristica </a:t>
            </a:r>
            <a:r>
              <a:rPr sz="1800" i="1" spc="-100" dirty="0">
                <a:latin typeface="Trebuchet MS"/>
                <a:cs typeface="Trebuchet MS"/>
              </a:rPr>
              <a:t>degli </a:t>
            </a:r>
            <a:r>
              <a:rPr sz="1800" i="1" spc="-85" dirty="0">
                <a:latin typeface="Trebuchet MS"/>
                <a:cs typeface="Trebuchet MS"/>
              </a:rPr>
              <a:t>orologi </a:t>
            </a:r>
            <a:r>
              <a:rPr sz="1800" i="1" spc="-125" dirty="0">
                <a:latin typeface="Trebuchet MS"/>
                <a:cs typeface="Trebuchet MS"/>
              </a:rPr>
              <a:t>Rolex </a:t>
            </a:r>
            <a:r>
              <a:rPr sz="1800" i="1" spc="-60" dirty="0">
                <a:latin typeface="Trebuchet MS"/>
                <a:cs typeface="Trebuchet MS"/>
              </a:rPr>
              <a:t>non </a:t>
            </a:r>
            <a:r>
              <a:rPr sz="1800" i="1" spc="-100" dirty="0">
                <a:latin typeface="Trebuchet MS"/>
                <a:cs typeface="Trebuchet MS"/>
              </a:rPr>
              <a:t>deve </a:t>
            </a:r>
            <a:r>
              <a:rPr sz="1800" i="1" spc="-75" dirty="0">
                <a:latin typeface="Trebuchet MS"/>
                <a:cs typeface="Trebuchet MS"/>
              </a:rPr>
              <a:t>mancare </a:t>
            </a:r>
            <a:r>
              <a:rPr sz="1800" i="1" spc="-105" dirty="0">
                <a:latin typeface="Trebuchet MS"/>
                <a:cs typeface="Trebuchet MS"/>
              </a:rPr>
              <a:t>in  </a:t>
            </a:r>
            <a:r>
              <a:rPr sz="1800" i="1" spc="-65" dirty="0">
                <a:latin typeface="Trebuchet MS"/>
                <a:cs typeface="Trebuchet MS"/>
              </a:rPr>
              <a:t>uno </a:t>
            </a:r>
            <a:r>
              <a:rPr sz="1800" i="1" spc="-90" dirty="0">
                <a:latin typeface="Trebuchet MS"/>
                <a:cs typeface="Trebuchet MS"/>
              </a:rPr>
              <a:t>Smart</a:t>
            </a:r>
            <a:r>
              <a:rPr sz="1800" i="1" spc="-220" dirty="0">
                <a:latin typeface="Trebuchet MS"/>
                <a:cs typeface="Trebuchet MS"/>
              </a:rPr>
              <a:t> </a:t>
            </a:r>
            <a:r>
              <a:rPr sz="1800" i="1" spc="-35" dirty="0">
                <a:latin typeface="Trebuchet MS"/>
                <a:cs typeface="Trebuchet MS"/>
              </a:rPr>
              <a:t>Watch?</a:t>
            </a:r>
            <a:r>
              <a:rPr sz="1800" spc="-35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913765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b="1" spc="-100" dirty="0">
                <a:latin typeface="Trebuchet MS"/>
                <a:cs typeface="Trebuchet MS"/>
              </a:rPr>
              <a:t>stepwise </a:t>
            </a:r>
            <a:r>
              <a:rPr sz="1800" b="1" spc="-85" dirty="0">
                <a:latin typeface="Trebuchet MS"/>
                <a:cs typeface="Trebuchet MS"/>
              </a:rPr>
              <a:t>analysis </a:t>
            </a:r>
            <a:r>
              <a:rPr sz="1800" spc="-95" dirty="0">
                <a:latin typeface="Arial"/>
                <a:cs typeface="Arial"/>
              </a:rPr>
              <a:t>si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15" dirty="0">
                <a:latin typeface="Arial"/>
                <a:cs typeface="Arial"/>
              </a:rPr>
              <a:t>ottenuto </a:t>
            </a:r>
            <a:r>
              <a:rPr sz="1800" spc="-105" dirty="0">
                <a:latin typeface="Arial"/>
                <a:cs typeface="Arial"/>
              </a:rPr>
              <a:t>che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Eleganza</a:t>
            </a:r>
            <a:r>
              <a:rPr sz="1800" spc="-50" dirty="0">
                <a:latin typeface="Arial"/>
                <a:cs typeface="Arial"/>
              </a:rPr>
              <a:t>”, </a:t>
            </a:r>
            <a:r>
              <a:rPr sz="1800" spc="-65" dirty="0">
                <a:latin typeface="Arial"/>
                <a:cs typeface="Arial"/>
              </a:rPr>
              <a:t>“</a:t>
            </a:r>
            <a:r>
              <a:rPr sz="1800" i="1" spc="-65" dirty="0">
                <a:latin typeface="Trebuchet MS"/>
                <a:cs typeface="Trebuchet MS"/>
              </a:rPr>
              <a:t>Qualità</a:t>
            </a:r>
            <a:r>
              <a:rPr sz="1800" i="1" spc="-415" dirty="0">
                <a:latin typeface="Trebuchet MS"/>
                <a:cs typeface="Trebuchet MS"/>
              </a:rPr>
              <a:t> </a:t>
            </a:r>
            <a:r>
              <a:rPr sz="1800" i="1" spc="-114" dirty="0">
                <a:latin typeface="Trebuchet MS"/>
                <a:cs typeface="Trebuchet MS"/>
              </a:rPr>
              <a:t>dei  </a:t>
            </a:r>
            <a:r>
              <a:rPr sz="1800" i="1" spc="-100" dirty="0">
                <a:latin typeface="Trebuchet MS"/>
                <a:cs typeface="Trebuchet MS"/>
              </a:rPr>
              <a:t>materiali</a:t>
            </a:r>
            <a:r>
              <a:rPr sz="1800" spc="-100" dirty="0">
                <a:latin typeface="Arial"/>
                <a:cs typeface="Arial"/>
              </a:rPr>
              <a:t>”, </a:t>
            </a:r>
            <a:r>
              <a:rPr sz="1800" spc="-55" dirty="0">
                <a:latin typeface="Arial"/>
                <a:cs typeface="Arial"/>
              </a:rPr>
              <a:t>«Aspetti tecnici» </a:t>
            </a:r>
            <a:r>
              <a:rPr sz="1800" spc="-110" dirty="0">
                <a:latin typeface="Arial"/>
                <a:cs typeface="Arial"/>
              </a:rPr>
              <a:t>e </a:t>
            </a:r>
            <a:r>
              <a:rPr sz="1800" spc="-50" dirty="0">
                <a:latin typeface="Arial"/>
                <a:cs typeface="Arial"/>
              </a:rPr>
              <a:t>“</a:t>
            </a:r>
            <a:r>
              <a:rPr sz="1800" i="1" spc="-50" dirty="0">
                <a:latin typeface="Trebuchet MS"/>
                <a:cs typeface="Trebuchet MS"/>
              </a:rPr>
              <a:t>Prestigio</a:t>
            </a:r>
            <a:r>
              <a:rPr sz="1800" spc="-50" dirty="0">
                <a:latin typeface="Arial"/>
                <a:cs typeface="Arial"/>
              </a:rPr>
              <a:t>” </a:t>
            </a:r>
            <a:r>
              <a:rPr sz="1800" spc="-90" dirty="0">
                <a:latin typeface="Arial"/>
                <a:cs typeface="Arial"/>
              </a:rPr>
              <a:t>siano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45" dirty="0">
                <a:latin typeface="Arial"/>
                <a:cs typeface="Arial"/>
              </a:rPr>
              <a:t>variabili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significative.</a:t>
            </a:r>
            <a:endParaRPr sz="180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Mediante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b="1" spc="-105" dirty="0">
                <a:latin typeface="Trebuchet MS"/>
                <a:cs typeface="Trebuchet MS"/>
              </a:rPr>
              <a:t>calcolo dei </a:t>
            </a:r>
            <a:r>
              <a:rPr sz="1800" b="1" spc="-114" dirty="0">
                <a:latin typeface="Trebuchet MS"/>
                <a:cs typeface="Trebuchet MS"/>
              </a:rPr>
              <a:t>coefficienti </a:t>
            </a:r>
            <a:r>
              <a:rPr sz="1800" b="1" spc="-100" dirty="0">
                <a:latin typeface="Trebuchet MS"/>
                <a:cs typeface="Trebuchet MS"/>
              </a:rPr>
              <a:t>beta </a:t>
            </a:r>
            <a:r>
              <a:rPr sz="1800" spc="-110" dirty="0">
                <a:latin typeface="Arial"/>
                <a:cs typeface="Arial"/>
              </a:rPr>
              <a:t>è </a:t>
            </a:r>
            <a:r>
              <a:rPr sz="1800" spc="-90" dirty="0">
                <a:latin typeface="Arial"/>
                <a:cs typeface="Arial"/>
              </a:rPr>
              <a:t>emerso </a:t>
            </a:r>
            <a:r>
              <a:rPr sz="1800" spc="-80" dirty="0">
                <a:latin typeface="Arial"/>
                <a:cs typeface="Arial"/>
              </a:rPr>
              <a:t>che: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105" dirty="0">
                <a:latin typeface="Arial"/>
                <a:cs typeface="Arial"/>
              </a:rPr>
              <a:t>crescere </a:t>
            </a:r>
            <a:r>
              <a:rPr sz="1800" spc="-60" dirty="0">
                <a:latin typeface="Arial"/>
                <a:cs typeface="Arial"/>
              </a:rPr>
              <a:t>degli </a:t>
            </a:r>
            <a:r>
              <a:rPr sz="1800" spc="-50" dirty="0">
                <a:latin typeface="Arial"/>
                <a:cs typeface="Arial"/>
              </a:rPr>
              <a:t>aspetti </a:t>
            </a:r>
            <a:r>
              <a:rPr sz="1800" spc="-55" dirty="0">
                <a:latin typeface="Arial"/>
                <a:cs typeface="Arial"/>
              </a:rPr>
              <a:t>tecnici, del  prestigio </a:t>
            </a:r>
            <a:r>
              <a:rPr sz="1800" spc="-105" dirty="0">
                <a:latin typeface="Arial"/>
                <a:cs typeface="Arial"/>
              </a:rPr>
              <a:t>e </a:t>
            </a:r>
            <a:r>
              <a:rPr sz="1800" spc="-95" dirty="0">
                <a:latin typeface="Arial"/>
                <a:cs typeface="Arial"/>
              </a:rPr>
              <a:t>dell’eleganza </a:t>
            </a:r>
            <a:r>
              <a:rPr sz="1800" spc="-50" dirty="0">
                <a:latin typeface="Arial"/>
                <a:cs typeface="Arial"/>
              </a:rPr>
              <a:t>dell’orologio </a:t>
            </a:r>
            <a:r>
              <a:rPr sz="1800" spc="-110" dirty="0">
                <a:latin typeface="Arial"/>
                <a:cs typeface="Arial"/>
              </a:rPr>
              <a:t>crescerà </a:t>
            </a:r>
            <a:r>
              <a:rPr sz="1800" spc="-100" dirty="0">
                <a:latin typeface="Arial"/>
                <a:cs typeface="Arial"/>
              </a:rPr>
              <a:t>anche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45" dirty="0">
                <a:latin typeface="Arial"/>
                <a:cs typeface="Arial"/>
              </a:rPr>
              <a:t>disponibilità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0" dirty="0">
                <a:latin typeface="Arial"/>
                <a:cs typeface="Arial"/>
              </a:rPr>
              <a:t>spendere; </a:t>
            </a:r>
            <a:r>
              <a:rPr sz="1800" spc="-40" dirty="0">
                <a:latin typeface="Arial"/>
                <a:cs typeface="Arial"/>
              </a:rPr>
              <a:t>mentre </a:t>
            </a:r>
            <a:r>
              <a:rPr sz="1800" spc="-45" dirty="0">
                <a:latin typeface="Arial"/>
                <a:cs typeface="Arial"/>
              </a:rPr>
              <a:t>per 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65" dirty="0">
                <a:latin typeface="Arial"/>
                <a:cs typeface="Arial"/>
              </a:rPr>
              <a:t>soggetti </a:t>
            </a:r>
            <a:r>
              <a:rPr sz="1800" spc="-10" dirty="0">
                <a:latin typeface="Arial"/>
                <a:cs typeface="Arial"/>
              </a:rPr>
              <a:t>attenti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alla </a:t>
            </a:r>
            <a:r>
              <a:rPr sz="1800" spc="-45" dirty="0">
                <a:latin typeface="Arial"/>
                <a:cs typeface="Arial"/>
              </a:rPr>
              <a:t>qualità </a:t>
            </a:r>
            <a:r>
              <a:rPr sz="1800" spc="-55" dirty="0">
                <a:latin typeface="Arial"/>
                <a:cs typeface="Arial"/>
              </a:rPr>
              <a:t>dei </a:t>
            </a:r>
            <a:r>
              <a:rPr sz="1800" spc="-40" dirty="0">
                <a:latin typeface="Arial"/>
                <a:cs typeface="Arial"/>
              </a:rPr>
              <a:t>materiali </a:t>
            </a:r>
            <a:r>
              <a:rPr sz="1800" spc="-45" dirty="0">
                <a:latin typeface="Arial"/>
                <a:cs typeface="Arial"/>
              </a:rPr>
              <a:t>utilizzati, minore </a:t>
            </a:r>
            <a:r>
              <a:rPr sz="1800" spc="-125" dirty="0">
                <a:latin typeface="Arial"/>
                <a:cs typeface="Arial"/>
              </a:rPr>
              <a:t>sarà </a:t>
            </a:r>
            <a:r>
              <a:rPr sz="1800" spc="-70" dirty="0">
                <a:latin typeface="Arial"/>
                <a:cs typeface="Arial"/>
              </a:rPr>
              <a:t>la propensione </a:t>
            </a:r>
            <a:r>
              <a:rPr sz="1800" spc="-65" dirty="0">
                <a:latin typeface="Arial"/>
                <a:cs typeface="Arial"/>
              </a:rPr>
              <a:t>all’acquisto.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3589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Infine </a:t>
            </a:r>
            <a:r>
              <a:rPr sz="1800" spc="10" dirty="0">
                <a:latin typeface="Arial"/>
                <a:cs typeface="Arial"/>
              </a:rPr>
              <a:t>il </a:t>
            </a:r>
            <a:r>
              <a:rPr sz="1800" spc="-45" dirty="0">
                <a:latin typeface="Arial"/>
                <a:cs typeface="Arial"/>
              </a:rPr>
              <a:t>modello </a:t>
            </a:r>
            <a:r>
              <a:rPr sz="1800" spc="-60" dirty="0">
                <a:latin typeface="Arial"/>
                <a:cs typeface="Arial"/>
              </a:rPr>
              <a:t>rappresentato non </a:t>
            </a:r>
            <a:r>
              <a:rPr sz="1800" spc="-75" dirty="0">
                <a:latin typeface="Arial"/>
                <a:cs typeface="Arial"/>
              </a:rPr>
              <a:t>presenta </a:t>
            </a:r>
            <a:r>
              <a:rPr sz="1800" spc="-45" dirty="0">
                <a:latin typeface="Arial"/>
                <a:cs typeface="Arial"/>
              </a:rPr>
              <a:t>problemi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35" dirty="0">
                <a:latin typeface="Arial"/>
                <a:cs typeface="Arial"/>
              </a:rPr>
              <a:t>multicollinearità </a:t>
            </a:r>
            <a:r>
              <a:rPr sz="1800" spc="-85" dirty="0">
                <a:latin typeface="Arial"/>
                <a:cs typeface="Arial"/>
              </a:rPr>
              <a:t>ed </a:t>
            </a:r>
            <a:r>
              <a:rPr sz="1800" spc="-100" dirty="0">
                <a:latin typeface="Arial"/>
                <a:cs typeface="Arial"/>
              </a:rPr>
              <a:t>ha </a:t>
            </a:r>
            <a:r>
              <a:rPr sz="1800" spc="-85" dirty="0">
                <a:latin typeface="Arial"/>
                <a:cs typeface="Arial"/>
              </a:rPr>
              <a:t>una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buona  </a:t>
            </a:r>
            <a:r>
              <a:rPr sz="1800" spc="-90" dirty="0">
                <a:latin typeface="Arial"/>
                <a:cs typeface="Arial"/>
              </a:rPr>
              <a:t>capacità </a:t>
            </a:r>
            <a:r>
              <a:rPr sz="1800" spc="-75" dirty="0">
                <a:latin typeface="Arial"/>
                <a:cs typeface="Arial"/>
              </a:rPr>
              <a:t>esplicativa.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E0CF5-E3F6-426B-8FF4-1709E1C11CD4}"/>
              </a:ext>
            </a:extLst>
          </p:cNvPr>
          <p:cNvSpPr/>
          <p:nvPr/>
        </p:nvSpPr>
        <p:spPr>
          <a:xfrm>
            <a:off x="838207" y="5949442"/>
            <a:ext cx="838193" cy="60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10935</Words>
  <Application>Microsoft Office PowerPoint</Application>
  <PresentationFormat>On-screen Show (4:3)</PresentationFormat>
  <Paragraphs>1344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6" baseType="lpstr">
      <vt:lpstr>Arial</vt:lpstr>
      <vt:lpstr>Calibri</vt:lpstr>
      <vt:lpstr>DejaVu Sans Mono</vt:lpstr>
      <vt:lpstr>Times New Roman</vt:lpstr>
      <vt:lpstr>Trebuchet MS</vt:lpstr>
      <vt:lpstr>Verdana</vt:lpstr>
      <vt:lpstr>Wingdings</vt:lpstr>
      <vt:lpstr>Office Theme</vt:lpstr>
      <vt:lpstr>Metodi quantitativi per economia, finanza e management  2018/2019</vt:lpstr>
      <vt:lpstr>Indice</vt:lpstr>
      <vt:lpstr>Indice</vt:lpstr>
      <vt:lpstr>La storia</vt:lpstr>
      <vt:lpstr>Rolex: cinque lettere geniali</vt:lpstr>
      <vt:lpstr>Rolex: alla ricerca della precisione cronometrica</vt:lpstr>
      <vt:lpstr>Rolex: la fondazione della società</vt:lpstr>
      <vt:lpstr>Rolex: corona a cinque punte</vt:lpstr>
      <vt:lpstr>Rolex: creati per durare nel tempo</vt:lpstr>
      <vt:lpstr>Rolex: il primo orologio impermeabile</vt:lpstr>
      <vt:lpstr>Rolex: longevità, affidabilità, continuità</vt:lpstr>
      <vt:lpstr>Rolex: i motivi del successo</vt:lpstr>
      <vt:lpstr>Il mercato dell’orologeria di lusso 1/2</vt:lpstr>
      <vt:lpstr>Il mercato dell’orologeria di lusso 2/2</vt:lpstr>
      <vt:lpstr>Il mercato dell’orologeria di lusso in Italia 1/3</vt:lpstr>
      <vt:lpstr>Il mercato dell’orologeria di lusso in Italia 2/3</vt:lpstr>
      <vt:lpstr>Il mercato dell’orologeria di lusso in Italia 3/3</vt:lpstr>
      <vt:lpstr>I competitors della Rolex 1/6</vt:lpstr>
      <vt:lpstr>I competitors della Rolex 2/6</vt:lpstr>
      <vt:lpstr>I competitors della Rolex 3/6</vt:lpstr>
      <vt:lpstr>I competitors della Rolex 4/6</vt:lpstr>
      <vt:lpstr>I competitors della Rolex 5/6</vt:lpstr>
      <vt:lpstr>I competitors della Rolex 6/6</vt:lpstr>
      <vt:lpstr>Apple vs Rolex 1/3</vt:lpstr>
      <vt:lpstr>Apple vs Rolex 2/3</vt:lpstr>
      <vt:lpstr>Apple vs Rolex 3/3</vt:lpstr>
      <vt:lpstr>Obiettivo della ricerca 1/2</vt:lpstr>
      <vt:lpstr>Obiettivo della ricerca 2/2</vt:lpstr>
      <vt:lpstr>Definizione della popolazione 1/4</vt:lpstr>
      <vt:lpstr>Definizione della popolazione 2/4</vt:lpstr>
      <vt:lpstr>Definizione della popolazione 3/4</vt:lpstr>
      <vt:lpstr>Definizione della popolazione 4/4</vt:lpstr>
      <vt:lpstr>Disegno del campione</vt:lpstr>
      <vt:lpstr>Controllo della rappresentatività del campione</vt:lpstr>
      <vt:lpstr>Analisi del questionario</vt:lpstr>
      <vt:lpstr>Struttura del questionario</vt:lpstr>
      <vt:lpstr>Analisi delle variabili utilizzate 1/10</vt:lpstr>
      <vt:lpstr>Analisi delle variabili utilizzate 2/10</vt:lpstr>
      <vt:lpstr>Analisi delle variabili utilizzate 3/10</vt:lpstr>
      <vt:lpstr>Analisi delle variabili utilizzate 4/10</vt:lpstr>
      <vt:lpstr>Analisi delle variabili utilizzate 5/10</vt:lpstr>
      <vt:lpstr>Analisi delle variabili utilizzate 6/10</vt:lpstr>
      <vt:lpstr>Analisi delle variabili utilizzate 7/10</vt:lpstr>
      <vt:lpstr>Analisi delle variabili utilizzate 8/10</vt:lpstr>
      <vt:lpstr>Analisi delle variabili utilizzate 9/10</vt:lpstr>
      <vt:lpstr>Analisi delle variabili utilizzate 10/10</vt:lpstr>
      <vt:lpstr>PowerPoint Presentation</vt:lpstr>
      <vt:lpstr>Analisi univariata del campione</vt:lpstr>
      <vt:lpstr>Ha un lavoro?</vt:lpstr>
      <vt:lpstr>Con chi vive?</vt:lpstr>
      <vt:lpstr>Che tipo di orologio utilizza?</vt:lpstr>
      <vt:lpstr>Brand Awareness</vt:lpstr>
      <vt:lpstr>Che tipo di quadrante preferisce?</vt:lpstr>
      <vt:lpstr>Che tipo di cinturino preferisce?</vt:lpstr>
      <vt:lpstr>Quanto sarebbe disposto a spendere? 1/2</vt:lpstr>
      <vt:lpstr>Quanto sarebbe disposto a spendere? 2/2</vt:lpstr>
      <vt:lpstr>Conclusioni: analisi univariata</vt:lpstr>
      <vt:lpstr>PowerPoint Presentation</vt:lpstr>
      <vt:lpstr>Quanto spenderebbe al massimo per un orologio?</vt:lpstr>
      <vt:lpstr>Willingness to pay – età</vt:lpstr>
      <vt:lpstr>Willingness to pay – sesso</vt:lpstr>
      <vt:lpstr>Willingness to pay – provincia</vt:lpstr>
      <vt:lpstr>Willingness to pay – lavoro</vt:lpstr>
      <vt:lpstr>Willingness to pay – reddito</vt:lpstr>
      <vt:lpstr>Willingness to pay – eleganza</vt:lpstr>
      <vt:lpstr>Willingness to pay – qualità dei materiali</vt:lpstr>
      <vt:lpstr>Willingness to pay – resistenza</vt:lpstr>
      <vt:lpstr>Willingness to pay – prestigio</vt:lpstr>
      <vt:lpstr>Quanto spenderebbe al massimo per uno Smart  Watch della gamma Rolex?</vt:lpstr>
      <vt:lpstr>Willingness to pay – età</vt:lpstr>
      <vt:lpstr>Willingness to pay – sesso</vt:lpstr>
      <vt:lpstr>Willingness to pay – provincia</vt:lpstr>
      <vt:lpstr>Willingness to pay – lavoro</vt:lpstr>
      <vt:lpstr>Willingness to pay – reddito</vt:lpstr>
      <vt:lpstr>Willingness to pay – eleganza</vt:lpstr>
      <vt:lpstr>Willingness to pay – qualità dei materiali</vt:lpstr>
      <vt:lpstr>Willingness to pay – resistenza nel tempo</vt:lpstr>
      <vt:lpstr>Willingness to pay – prestigio</vt:lpstr>
      <vt:lpstr>Conclusioni analisi bivariata 1/2</vt:lpstr>
      <vt:lpstr>Conclusioni analisi bivariata 2/2</vt:lpstr>
      <vt:lpstr>PowerPoint Presentation</vt:lpstr>
      <vt:lpstr>Analisi fattoriale</vt:lpstr>
      <vt:lpstr>Componenti principali</vt:lpstr>
      <vt:lpstr>Scelta del numero dei componenti</vt:lpstr>
      <vt:lpstr>Scree plot</vt:lpstr>
      <vt:lpstr>Analisi delle comunità</vt:lpstr>
      <vt:lpstr>Analisi dei loadings</vt:lpstr>
      <vt:lpstr>Varimax</vt:lpstr>
      <vt:lpstr>Interpretabilità delle componenti</vt:lpstr>
      <vt:lpstr>Conclusioni analisi fattoriale</vt:lpstr>
      <vt:lpstr>PowerPoint Presentation</vt:lpstr>
      <vt:lpstr>Regressione lineare 1/2</vt:lpstr>
      <vt:lpstr>Regressione lineare 2/2</vt:lpstr>
      <vt:lpstr>Stepwise</vt:lpstr>
      <vt:lpstr>Regressione lineare 1/4</vt:lpstr>
      <vt:lpstr>Regressione lineare 2/4</vt:lpstr>
      <vt:lpstr>Regressione lineare 3/4</vt:lpstr>
      <vt:lpstr>Regressione lineare 4/4</vt:lpstr>
      <vt:lpstr>Conclusioni regressione lineare</vt:lpstr>
      <vt:lpstr>PowerPoint Presentation</vt:lpstr>
      <vt:lpstr>Regressione logistica</vt:lpstr>
      <vt:lpstr>Scelta delle variabili 1/2</vt:lpstr>
      <vt:lpstr>Scelta delle variabili 2/2</vt:lpstr>
      <vt:lpstr>Costruzione primo modello</vt:lpstr>
      <vt:lpstr>Bontà del modello</vt:lpstr>
      <vt:lpstr>Stepwise</vt:lpstr>
      <vt:lpstr>Calcolo odds ratio</vt:lpstr>
      <vt:lpstr>Bontà del modello: percentuale di concordant</vt:lpstr>
      <vt:lpstr>Wald test</vt:lpstr>
      <vt:lpstr>Calcolo delle vif</vt:lpstr>
      <vt:lpstr>Conclusioni analisi logistica</vt:lpstr>
      <vt:lpstr>Conclusioni 1/6</vt:lpstr>
      <vt:lpstr>Conclusioni 2/6</vt:lpstr>
      <vt:lpstr>Conclusioni 3/6</vt:lpstr>
      <vt:lpstr>Conclusioni 4/6</vt:lpstr>
      <vt:lpstr>Conclusioni 5/6</vt:lpstr>
      <vt:lpstr>Conclusioni 6/6</vt:lpstr>
      <vt:lpstr>“Fate del vostro orologio argomento di  conversazione. Il tempo volerà.”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Obiettivi</dc:title>
  <dc:creator>HP Inc.</dc:creator>
  <cp:lastModifiedBy>Davide Giannuzzi</cp:lastModifiedBy>
  <cp:revision>4</cp:revision>
  <dcterms:created xsi:type="dcterms:W3CDTF">2019-09-23T07:05:31Z</dcterms:created>
  <dcterms:modified xsi:type="dcterms:W3CDTF">2019-09-23T08:17:26Z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2019-09-23T00:00:00Z</vt:filetime>
  </property>
</Properties>
</file>