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90" r:id="rId2"/>
    <p:sldId id="504" r:id="rId3"/>
    <p:sldId id="506" r:id="rId4"/>
    <p:sldId id="505" r:id="rId5"/>
    <p:sldId id="455" r:id="rId6"/>
    <p:sldId id="396" r:id="rId7"/>
    <p:sldId id="500" r:id="rId8"/>
    <p:sldId id="397" r:id="rId9"/>
    <p:sldId id="481" r:id="rId10"/>
    <p:sldId id="402" r:id="rId11"/>
    <p:sldId id="482" r:id="rId12"/>
    <p:sldId id="483" r:id="rId13"/>
    <p:sldId id="478" r:id="rId14"/>
    <p:sldId id="492" r:id="rId15"/>
    <p:sldId id="493" r:id="rId16"/>
    <p:sldId id="484" r:id="rId17"/>
    <p:sldId id="422" r:id="rId18"/>
    <p:sldId id="423" r:id="rId19"/>
    <p:sldId id="491" r:id="rId20"/>
    <p:sldId id="479" r:id="rId21"/>
    <p:sldId id="465" r:id="rId22"/>
    <p:sldId id="424" r:id="rId23"/>
    <p:sldId id="485" r:id="rId24"/>
    <p:sldId id="486" r:id="rId25"/>
    <p:sldId id="487" r:id="rId26"/>
    <p:sldId id="494" r:id="rId27"/>
    <p:sldId id="468" r:id="rId28"/>
    <p:sldId id="496" r:id="rId29"/>
    <p:sldId id="495" r:id="rId30"/>
    <p:sldId id="497" r:id="rId31"/>
    <p:sldId id="498" r:id="rId32"/>
    <p:sldId id="469" r:id="rId33"/>
    <p:sldId id="489" r:id="rId34"/>
    <p:sldId id="488" r:id="rId35"/>
    <p:sldId id="475" r:id="rId36"/>
    <p:sldId id="499" r:id="rId37"/>
    <p:sldId id="473" r:id="rId38"/>
    <p:sldId id="480" r:id="rId39"/>
    <p:sldId id="47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FF9900"/>
    <a:srgbClr val="0000FF"/>
    <a:srgbClr val="CC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0" autoAdjust="0"/>
    <p:restoredTop sz="94980" autoAdjust="0"/>
  </p:normalViewPr>
  <p:slideViewPr>
    <p:cSldViewPr>
      <p:cViewPr>
        <p:scale>
          <a:sx n="92" d="100"/>
          <a:sy n="92" d="100"/>
        </p:scale>
        <p:origin x="1602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53934552-1CCB-4072-A1A0-696F442C8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2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E51D60-6C02-4E28-A090-EE43A9219184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64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34552-1CCB-4072-A1A0-696F442C8F1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9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F5E4A4-65E0-4FD1-A4C6-48ACC773C089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1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5D550-FEA6-4821-B5F9-057893B3C89D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0041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CF21E-096D-4DAE-B8DB-2622501A3FD6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21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B87C2-493B-436A-9C34-BDB813D534F9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04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79A034-A928-4965-93E4-2B6EABAB499D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26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79A034-A928-4965-93E4-2B6EABAB499D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263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34552-1CCB-4072-A1A0-696F442C8F1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9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F57744-5A62-4D3A-B187-63A2256A11DE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665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34552-1CCB-4072-A1A0-696F442C8F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6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0000"/>
              </a:solidFill>
              <a:latin typeface="Courier New" pitchFamily="49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24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16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0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6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34552-1CCB-4072-A1A0-696F442C8F1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9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07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34552-1CCB-4072-A1A0-696F442C8F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34552-1CCB-4072-A1A0-696F442C8F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B5781D-3492-4295-8DEB-9E5E987CCDF2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17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B5781D-3492-4295-8DEB-9E5E987CCDF2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088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5546D8-DCEF-4B0B-B926-50DF8E568BA2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dirty="0"/>
              <a:t>All’avvio di apre una sola finestra che</a:t>
            </a:r>
            <a:r>
              <a:rPr lang="it-IT" baseline="0" dirty="0"/>
              <a:t> propone un </a:t>
            </a:r>
            <a:r>
              <a:rPr lang="it-IT" baseline="0" dirty="0" err="1"/>
              <a:t>prompt</a:t>
            </a:r>
            <a:r>
              <a:rPr lang="it-IT" baseline="0" dirty="0"/>
              <a:t> per l’immissione di linee di comando che si mandano in esecuzione con l’invio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09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5546D8-DCEF-4B0B-B926-50DF8E568BA2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602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9D5B-6FAE-449B-8C05-C7EC39015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BF97-CDEA-4B6E-8DB7-D54332912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28CDE-BD17-4241-AED1-C4D93B346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2EB-3991-4727-B2C9-6521B78E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F544-9038-4A92-99EC-74064F3B8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148E-7DA2-423C-B284-295C7C08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0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2ED0-D970-4EB4-A9B5-06DD64E18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4F00-A21E-4E2D-84BB-D2D433783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9AB3-56FD-43E6-95B6-4E11E316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E52F-96F6-4C4B-9BD6-B1883F881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3E17-AC08-4F54-836E-C89B414BC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D17BF-070E-47F0-BF5F-F8223021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F0A3A315-9A79-4539-A31C-8B7F58C8F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fulimeni@liuc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2133600"/>
          </a:xfrm>
        </p:spPr>
        <p:txBody>
          <a:bodyPr/>
          <a:lstStyle/>
          <a:p>
            <a:pPr eaLnBrk="1" hangingPunct="1">
              <a:defRPr/>
            </a:pPr>
            <a:r>
              <a:rPr lang="it-IT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Introduzione al software R</a:t>
            </a:r>
            <a:endParaRPr lang="en-US" b="1" i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447800" y="3810000"/>
            <a:ext cx="5867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FF9900"/>
                </a:solidFill>
              </a:rPr>
              <a:t>Metodi Quantitativi per Economia, Finanza e Management</a:t>
            </a:r>
            <a:br>
              <a:rPr lang="it-IT" sz="2800" i="1" dirty="0">
                <a:solidFill>
                  <a:srgbClr val="FF9900"/>
                </a:solidFill>
              </a:rPr>
            </a:br>
            <a:br>
              <a:rPr lang="it-IT" sz="2800" i="1" dirty="0">
                <a:solidFill>
                  <a:srgbClr val="FF9900"/>
                </a:solidFill>
              </a:rPr>
            </a:br>
            <a:r>
              <a:rPr lang="it-IT" sz="2800" i="1" dirty="0">
                <a:solidFill>
                  <a:srgbClr val="FF9900"/>
                </a:solidFill>
              </a:rPr>
              <a:t>Esercitazione n°2</a:t>
            </a:r>
          </a:p>
          <a:p>
            <a:pPr algn="ctr" eaLnBrk="1" hangingPunct="1"/>
            <a:endParaRPr lang="en-US" sz="2800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Directory (1/3)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2400" y="990600"/>
            <a:ext cx="8892049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400" b="1" dirty="0"/>
              <a:t>Cos’è una directory </a:t>
            </a:r>
            <a:r>
              <a:rPr lang="it-IT" sz="2400" b="1" dirty="0" err="1"/>
              <a:t>R</a:t>
            </a:r>
            <a:r>
              <a:rPr lang="it-IT" sz="2400" b="1" dirty="0"/>
              <a:t>:</a:t>
            </a:r>
          </a:p>
          <a:p>
            <a:pPr>
              <a:spcBef>
                <a:spcPct val="20000"/>
              </a:spcBef>
            </a:pPr>
            <a:r>
              <a:rPr lang="it-IT" sz="2400" dirty="0"/>
              <a:t>Spazio sul disco fisso in cui sono salvati i file con i dati da analizzare (corrisponde alla cartella fisica di lavoro).</a:t>
            </a:r>
          </a:p>
          <a:p>
            <a:pPr>
              <a:spcBef>
                <a:spcPct val="20000"/>
              </a:spcBef>
            </a:pPr>
            <a:endParaRPr lang="it-IT" sz="2400" dirty="0"/>
          </a:p>
          <a:p>
            <a:pPr>
              <a:spcBef>
                <a:spcPct val="20000"/>
              </a:spcBef>
            </a:pPr>
            <a:r>
              <a:rPr lang="it-IT" sz="2400" dirty="0"/>
              <a:t>All’apertura di </a:t>
            </a:r>
            <a:r>
              <a:rPr lang="it-IT" sz="2400" dirty="0" err="1"/>
              <a:t>R</a:t>
            </a:r>
            <a:r>
              <a:rPr lang="it-IT" sz="2400" dirty="0"/>
              <a:t> la directory viene assegnata automaticamente</a:t>
            </a:r>
          </a:p>
          <a:p>
            <a:pPr>
              <a:spcBef>
                <a:spcPct val="20000"/>
              </a:spcBef>
            </a:pPr>
            <a:r>
              <a:rPr lang="it-IT" sz="2400" dirty="0"/>
              <a:t>Per sapere quale sia la directory su cui </a:t>
            </a:r>
            <a:r>
              <a:rPr lang="it-IT" sz="2400" dirty="0" err="1"/>
              <a:t>R</a:t>
            </a:r>
            <a:r>
              <a:rPr lang="it-IT" sz="2400" dirty="0"/>
              <a:t> sta lavorando, digitiamo:</a:t>
            </a:r>
          </a:p>
          <a:p>
            <a:pPr>
              <a:spcBef>
                <a:spcPct val="20000"/>
              </a:spcBef>
            </a:pPr>
            <a:endParaRPr lang="it-IT" sz="2400" dirty="0"/>
          </a:p>
          <a:p>
            <a:pPr>
              <a:spcBef>
                <a:spcPct val="20000"/>
              </a:spcBef>
            </a:pPr>
            <a:r>
              <a:rPr lang="it-IT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it-IT" dirty="0" err="1">
                <a:latin typeface="Lucida Console" charset="0"/>
                <a:ea typeface="Lucida Console" charset="0"/>
                <a:cs typeface="Lucida Console" charset="0"/>
              </a:rPr>
              <a:t>getwd</a:t>
            </a:r>
            <a:r>
              <a:rPr lang="it-IT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</a:p>
          <a:p>
            <a:pPr>
              <a:spcBef>
                <a:spcPct val="20000"/>
              </a:spcBef>
            </a:pPr>
            <a:endParaRPr lang="it-IT" dirty="0">
              <a:latin typeface="Lucida Console" charset="0"/>
              <a:ea typeface="Lucida Console" charset="0"/>
              <a:cs typeface="Lucida Console" charset="0"/>
            </a:endParaRPr>
          </a:p>
          <a:p>
            <a:pPr>
              <a:spcBef>
                <a:spcPts val="0"/>
              </a:spcBef>
            </a:pPr>
            <a:r>
              <a:rPr lang="it-IT" sz="2400" dirty="0"/>
              <a:t>E l’output risultante, per esempio, è:</a:t>
            </a:r>
          </a:p>
          <a:p>
            <a:pPr>
              <a:spcBef>
                <a:spcPts val="0"/>
              </a:spcBef>
            </a:pPr>
            <a:endParaRPr lang="it-IT" sz="2400" dirty="0"/>
          </a:p>
          <a:p>
            <a:pPr>
              <a:spcBef>
                <a:spcPts val="0"/>
              </a:spcBef>
            </a:pPr>
            <a:r>
              <a:rPr lang="it-IT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it-IT" dirty="0" err="1">
                <a:latin typeface="Lucida Console" charset="0"/>
                <a:ea typeface="Lucida Console" charset="0"/>
                <a:cs typeface="Lucida Console" charset="0"/>
              </a:rPr>
              <a:t>getwd</a:t>
            </a:r>
            <a:r>
              <a:rPr lang="it-IT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</a:p>
          <a:p>
            <a:pPr>
              <a:spcBef>
                <a:spcPct val="20000"/>
              </a:spcBef>
            </a:pPr>
            <a:r>
              <a:rPr lang="it-IT" dirty="0">
                <a:latin typeface="Lucida Console" charset="0"/>
                <a:ea typeface="Lucida Console" charset="0"/>
                <a:cs typeface="Lucida Console" charset="0"/>
              </a:rPr>
              <a:t>&gt;[1] “C:/Programmi/</a:t>
            </a:r>
            <a:r>
              <a:rPr lang="it-IT" dirty="0" err="1">
                <a:latin typeface="Lucida Console" charset="0"/>
                <a:ea typeface="Lucida Console" charset="0"/>
                <a:cs typeface="Lucida Console" charset="0"/>
              </a:rPr>
              <a:t>R</a:t>
            </a:r>
            <a:r>
              <a:rPr lang="it-IT" dirty="0">
                <a:latin typeface="Lucida Console" charset="0"/>
                <a:ea typeface="Lucida Console" charset="0"/>
                <a:cs typeface="Lucida Console" charset="0"/>
              </a:rPr>
              <a:t>/Corso”</a:t>
            </a:r>
          </a:p>
          <a:p>
            <a:pPr>
              <a:spcBef>
                <a:spcPct val="20000"/>
              </a:spcBef>
            </a:pPr>
            <a:endParaRPr lang="it-IT" sz="2400" dirty="0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5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Directory (2/3)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2400" y="838200"/>
            <a:ext cx="8892049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it-IT" sz="2400" dirty="0"/>
              <a:t>Per cambiare la directory di lavoro in: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it-IT" sz="2400" i="1" dirty="0"/>
              <a:t>C:\Corso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it-IT" sz="2400" dirty="0"/>
              <a:t>digitiamo il comando: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.AppleSystemUIFont" charset="0"/>
              <a:buChar char="&gt;"/>
            </a:pPr>
            <a:r>
              <a:rPr lang="it-IT" dirty="0" err="1">
                <a:latin typeface="Lucida Console" charset="0"/>
                <a:ea typeface="Lucida Console" charset="0"/>
                <a:cs typeface="Lucida Console" charset="0"/>
              </a:rPr>
              <a:t>setwd</a:t>
            </a:r>
            <a:r>
              <a:rPr lang="it-IT" dirty="0">
                <a:latin typeface="Lucida Console" charset="0"/>
                <a:ea typeface="Lucida Console" charset="0"/>
                <a:cs typeface="Lucida Console" charset="0"/>
              </a:rPr>
              <a:t>("C:/Corso") </a:t>
            </a:r>
            <a:endParaRPr lang="it-IT" sz="2400" dirty="0"/>
          </a:p>
          <a:p>
            <a:pPr>
              <a:spcBef>
                <a:spcPct val="20000"/>
              </a:spcBef>
            </a:pPr>
            <a:r>
              <a:rPr lang="it-IT" sz="2400" b="1" dirty="0"/>
              <a:t>Osservazione</a:t>
            </a:r>
            <a:r>
              <a:rPr lang="it-IT" sz="2400" dirty="0"/>
              <a:t>: mentre in Windows generalmente il simbolo che separa le cartelle successive entro un percorso è “\”, in R è sostituito da “/”.</a:t>
            </a:r>
          </a:p>
          <a:p>
            <a:pPr>
              <a:spcBef>
                <a:spcPct val="20000"/>
              </a:spcBef>
            </a:pPr>
            <a:endParaRPr lang="it-IT" sz="2400" dirty="0"/>
          </a:p>
          <a:p>
            <a:pPr>
              <a:spcBef>
                <a:spcPct val="20000"/>
              </a:spcBef>
            </a:pPr>
            <a:r>
              <a:rPr lang="it-IT" sz="2400" dirty="0"/>
              <a:t>Con il comando</a:t>
            </a:r>
          </a:p>
          <a:p>
            <a:pPr>
              <a:spcBef>
                <a:spcPct val="20000"/>
              </a:spcBef>
            </a:pPr>
            <a:r>
              <a:rPr lang="is-IS" dirty="0">
                <a:latin typeface="Lucida Console" charset="0"/>
                <a:ea typeface="Lucida Console" charset="0"/>
                <a:cs typeface="Lucida Console" charset="0"/>
              </a:rPr>
              <a:t>&gt; dir()</a:t>
            </a:r>
          </a:p>
          <a:p>
            <a:pPr>
              <a:spcBef>
                <a:spcPct val="20000"/>
              </a:spcBef>
            </a:pPr>
            <a:r>
              <a:rPr lang="it-IT" sz="2400" dirty="0" err="1"/>
              <a:t>p</a:t>
            </a:r>
            <a:r>
              <a:rPr lang="is-IS" sz="2400" dirty="0"/>
              <a:t>ossiamo vedere tutti i file contenuti nella directory di lavoro</a:t>
            </a:r>
            <a:r>
              <a:rPr lang="it-IT" sz="2400" dirty="0"/>
              <a:t>.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152400" y="3374923"/>
            <a:ext cx="8892049" cy="1143000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6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Directory (3/3)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2400" y="990600"/>
            <a:ext cx="8892049" cy="5776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it-IT" sz="2400" dirty="0"/>
              <a:t>Un altro modo per cambiare la directory di lavoro è: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stefania.scapin\Desktop\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24" y="1676400"/>
            <a:ext cx="4267200" cy="28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fania.scapin\Desktop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399"/>
            <a:ext cx="3869226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419607" y="2739400"/>
            <a:ext cx="1112590" cy="6469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81000" y="2571690"/>
            <a:ext cx="303860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>
                <a:cs typeface="Times New Roman" pitchFamily="18" charset="0"/>
              </a:rPr>
              <a:t>Click su File – </a:t>
            </a:r>
            <a:r>
              <a:rPr lang="it-IT" sz="1000" b="1" dirty="0" err="1">
                <a:cs typeface="Times New Roman" pitchFamily="18" charset="0"/>
              </a:rPr>
              <a:t>Change</a:t>
            </a:r>
            <a:r>
              <a:rPr lang="it-IT" sz="1000" b="1" dirty="0">
                <a:cs typeface="Times New Roman" pitchFamily="18" charset="0"/>
              </a:rPr>
              <a:t> Directory </a:t>
            </a:r>
            <a:r>
              <a:rPr lang="it-IT" sz="1000" dirty="0">
                <a:cs typeface="Times New Roman" pitchFamily="18" charset="0"/>
              </a:rPr>
              <a:t>per aprire la finestra di ricerca </a:t>
            </a:r>
            <a:r>
              <a:rPr lang="it-IT" sz="1000" dirty="0" err="1">
                <a:cs typeface="Times New Roman" pitchFamily="18" charset="0"/>
              </a:rPr>
              <a:t>path</a:t>
            </a:r>
            <a:r>
              <a:rPr lang="it-IT" sz="1000" dirty="0">
                <a:cs typeface="Times New Roman" pitchFamily="18" charset="0"/>
              </a:rPr>
              <a:t> nuova directory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4021626" y="1590902"/>
            <a:ext cx="609600" cy="11540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it-IT" sz="3600" b="1" kern="0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4227397" y="4543664"/>
            <a:ext cx="609600" cy="11540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it-IT" sz="3600" b="1" kern="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052435" y="5708919"/>
            <a:ext cx="3038607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dirty="0">
                <a:cs typeface="Times New Roman" pitchFamily="18" charset="0"/>
              </a:rPr>
              <a:t>Si aprirà il </a:t>
            </a:r>
            <a:r>
              <a:rPr lang="it-IT" sz="1000" b="1" dirty="0" err="1">
                <a:cs typeface="Times New Roman" pitchFamily="18" charset="0"/>
              </a:rPr>
              <a:t>Browse</a:t>
            </a:r>
            <a:r>
              <a:rPr lang="it-IT" sz="1000" b="1" dirty="0">
                <a:cs typeface="Times New Roman" pitchFamily="18" charset="0"/>
              </a:rPr>
              <a:t> for Folder, </a:t>
            </a:r>
            <a:r>
              <a:rPr lang="it-IT" sz="1000" dirty="0">
                <a:cs typeface="Times New Roman" pitchFamily="18" charset="0"/>
              </a:rPr>
              <a:t>dove si cercherà la cartella che contiene tutti i </a:t>
            </a:r>
            <a:r>
              <a:rPr lang="it-IT" sz="1000" dirty="0" err="1">
                <a:cs typeface="Times New Roman" pitchFamily="18" charset="0"/>
              </a:rPr>
              <a:t>dataset</a:t>
            </a:r>
            <a:r>
              <a:rPr lang="it-IT" sz="1000" dirty="0">
                <a:cs typeface="Times New Roman" pitchFamily="18" charset="0"/>
              </a:rPr>
              <a:t> che si vogliono importare – </a:t>
            </a:r>
            <a:r>
              <a:rPr lang="it-IT" sz="1000" b="1" dirty="0">
                <a:cs typeface="Times New Roman" pitchFamily="18" charset="0"/>
              </a:rPr>
              <a:t>Click su OK</a:t>
            </a:r>
            <a:endParaRPr lang="it-IT" sz="1000" b="1" noProof="1">
              <a:cs typeface="Times New Roman" pitchFamily="18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122117" y="5531894"/>
            <a:ext cx="820160" cy="33158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>
                <a:solidFill>
                  <a:srgbClr val="FF9900"/>
                </a:solidFill>
              </a:rPr>
              <a:t> Metodi Quantitativi per Economia, Finanza e Management</a:t>
            </a:r>
            <a:endParaRPr lang="en-US" sz="400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30388"/>
            <a:ext cx="8686800" cy="3231654"/>
          </a:xfrm>
          <a:ln algn="ctr"/>
        </p:spPr>
        <p:txBody>
          <a:bodyPr>
            <a:spAutoFit/>
          </a:bodyPr>
          <a:lstStyle/>
          <a:p>
            <a:pPr marL="82550" indent="0">
              <a:spcBef>
                <a:spcPct val="50000"/>
              </a:spcBef>
              <a:buFontTx/>
              <a:buNone/>
              <a:defRPr/>
            </a:pPr>
            <a:r>
              <a:rPr lang="it-IT" sz="2400" b="1" kern="1200" dirty="0">
                <a:solidFill>
                  <a:schemeClr val="tx2"/>
                </a:solidFill>
              </a:rPr>
              <a:t>Obiettivi di questa esercitazione</a:t>
            </a:r>
            <a:r>
              <a:rPr lang="it-IT" sz="2400" kern="1200" dirty="0">
                <a:solidFill>
                  <a:schemeClr val="tx2"/>
                </a:solidFill>
              </a:rPr>
              <a:t>:</a:t>
            </a:r>
          </a:p>
          <a:p>
            <a:pPr marL="82550" indent="0">
              <a:spcBef>
                <a:spcPct val="50000"/>
              </a:spcBef>
              <a:buClr>
                <a:srgbClr val="FF9900"/>
              </a:buClr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b="1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en-US" sz="2400" kern="12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5996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err="1">
                <a:solidFill>
                  <a:schemeClr val="bg1"/>
                </a:solidFill>
              </a:rPr>
              <a:t>Metodologia</a:t>
            </a:r>
            <a:r>
              <a:rPr lang="en-US" sz="1600" b="1" dirty="0">
                <a:solidFill>
                  <a:schemeClr val="bg1"/>
                </a:solidFill>
              </a:rPr>
              <a:t> di </a:t>
            </a:r>
            <a:r>
              <a:rPr lang="en-US" sz="1600" b="1" dirty="0" err="1">
                <a:solidFill>
                  <a:schemeClr val="bg1"/>
                </a:solidFill>
              </a:rPr>
              <a:t>lavoro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08533" y="3009075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>
                <a:solidFill>
                  <a:srgbClr val="000074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0112" y="3090862"/>
            <a:ext cx="1920240" cy="164592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Primi passi con </a:t>
            </a:r>
            <a:r>
              <a:rPr lang="it-IT" sz="1600" b="1" dirty="0" err="1">
                <a:solidFill>
                  <a:schemeClr val="bg1"/>
                </a:solidFill>
              </a:rPr>
              <a:t>R</a:t>
            </a:r>
            <a:r>
              <a:rPr lang="it-IT" sz="1600" b="1" dirty="0">
                <a:solidFill>
                  <a:schemeClr val="bg1"/>
                </a:solidFill>
              </a:rPr>
              <a:t>: ambiente e directory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29718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1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77020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R</a:t>
            </a:r>
          </a:p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Let’s start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701946" y="30099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2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537960" y="3078480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Esercizio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86525" y="2996693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>
                <a:solidFill>
                  <a:srgbClr val="000074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9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935" y="762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Programmi (1/2)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758" y="1143000"/>
            <a:ext cx="8229600" cy="5181600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  <a:defRPr/>
            </a:pPr>
            <a:r>
              <a:rPr lang="it-IT" sz="2800" dirty="0"/>
              <a:t>Le istruzioni della sintassi R: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AU" sz="2800" dirty="0" err="1"/>
              <a:t>Sono</a:t>
            </a:r>
            <a:r>
              <a:rPr lang="en-AU" sz="2800" dirty="0"/>
              <a:t> </a:t>
            </a:r>
            <a:r>
              <a:rPr lang="en-AU" sz="2800" i="1" dirty="0"/>
              <a:t>case sensitive </a:t>
            </a:r>
            <a:r>
              <a:rPr lang="en-AU" sz="2800" dirty="0"/>
              <a:t>(</a:t>
            </a:r>
            <a:r>
              <a:rPr lang="en-AU" sz="2800" dirty="0" err="1"/>
              <a:t>differenza</a:t>
            </a:r>
            <a:r>
              <a:rPr lang="en-AU" sz="2800" dirty="0"/>
              <a:t> </a:t>
            </a:r>
            <a:r>
              <a:rPr lang="en-AU" sz="2800" dirty="0" err="1"/>
              <a:t>tra</a:t>
            </a:r>
            <a:r>
              <a:rPr lang="en-AU" sz="2800" dirty="0"/>
              <a:t> </a:t>
            </a:r>
            <a:r>
              <a:rPr lang="en-AU" sz="2800" dirty="0" err="1"/>
              <a:t>maiuscole</a:t>
            </a:r>
            <a:r>
              <a:rPr lang="en-AU" sz="2800" dirty="0"/>
              <a:t> e </a:t>
            </a:r>
            <a:r>
              <a:rPr lang="en-AU" sz="2800" dirty="0" err="1"/>
              <a:t>minuscole</a:t>
            </a:r>
            <a:r>
              <a:rPr lang="en-AU" sz="2800" dirty="0"/>
              <a:t>)</a:t>
            </a:r>
            <a:endParaRPr lang="it-IT" sz="2800" dirty="0"/>
          </a:p>
          <a:p>
            <a:pPr eaLnBrk="1" hangingPunct="1">
              <a:spcAft>
                <a:spcPts val="600"/>
              </a:spcAft>
              <a:defRPr/>
            </a:pPr>
            <a:r>
              <a:rPr lang="it-IT" sz="2800" dirty="0"/>
              <a:t>Possono estendersi su più linee del Program Editor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AU" sz="2800" dirty="0"/>
              <a:t>Due </a:t>
            </a:r>
            <a:r>
              <a:rPr lang="en-AU" sz="2800" dirty="0" err="1"/>
              <a:t>comandi</a:t>
            </a:r>
            <a:r>
              <a:rPr lang="en-AU" sz="2800" dirty="0"/>
              <a:t> </a:t>
            </a:r>
            <a:r>
              <a:rPr lang="en-AU" sz="2800" dirty="0" err="1"/>
              <a:t>differenti</a:t>
            </a:r>
            <a:r>
              <a:rPr lang="en-AU" sz="2800" dirty="0"/>
              <a:t> </a:t>
            </a:r>
            <a:r>
              <a:rPr lang="en-AU" sz="2800" dirty="0" err="1"/>
              <a:t>devono</a:t>
            </a:r>
            <a:r>
              <a:rPr lang="en-AU" sz="2800" dirty="0"/>
              <a:t> stare </a:t>
            </a:r>
            <a:r>
              <a:rPr lang="en-AU" sz="2800" dirty="0" err="1"/>
              <a:t>su</a:t>
            </a:r>
            <a:r>
              <a:rPr lang="en-AU" sz="2800" dirty="0"/>
              <a:t> due </a:t>
            </a:r>
            <a:r>
              <a:rPr lang="en-AU" sz="2800" dirty="0" err="1"/>
              <a:t>righe</a:t>
            </a:r>
            <a:r>
              <a:rPr lang="en-AU" sz="2800" dirty="0"/>
              <a:t> </a:t>
            </a:r>
            <a:r>
              <a:rPr lang="en-AU" sz="2800" dirty="0" err="1"/>
              <a:t>differenti</a:t>
            </a:r>
            <a:r>
              <a:rPr lang="en-AU" sz="2800" dirty="0"/>
              <a:t> </a:t>
            </a:r>
            <a:r>
              <a:rPr lang="en-AU" sz="2800" dirty="0" err="1"/>
              <a:t>nel</a:t>
            </a:r>
            <a:r>
              <a:rPr lang="en-AU" sz="2800" dirty="0"/>
              <a:t> Prompt </a:t>
            </a:r>
            <a:r>
              <a:rPr lang="en-AU" sz="2800" dirty="0" err="1"/>
              <a:t>dei</a:t>
            </a:r>
            <a:r>
              <a:rPr lang="en-AU" sz="2800" dirty="0"/>
              <a:t> </a:t>
            </a:r>
            <a:r>
              <a:rPr lang="en-AU" sz="2800" dirty="0" err="1"/>
              <a:t>comandi</a:t>
            </a:r>
            <a:endParaRPr lang="it-IT" sz="2800" dirty="0"/>
          </a:p>
          <a:p>
            <a:pPr eaLnBrk="1" hangingPunct="1">
              <a:spcAft>
                <a:spcPts val="600"/>
              </a:spcAft>
              <a:defRPr/>
            </a:pPr>
            <a:r>
              <a:rPr lang="it-IT" sz="2800" dirty="0"/>
              <a:t>I commenti nel Program Editor si aprono #</a:t>
            </a:r>
          </a:p>
          <a:p>
            <a:pPr eaLnBrk="1" hangingPunct="1">
              <a:defRPr/>
            </a:pP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8037181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20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Programmi (2/2)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163" y="2239963"/>
            <a:ext cx="8229600" cy="3306762"/>
          </a:xfrm>
          <a:noFill/>
        </p:spPr>
        <p:txBody>
          <a:bodyPr lIns="90488" tIns="44450" rIns="90488" bIns="44450"/>
          <a:lstStyle/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it-IT" sz="2400" dirty="0"/>
              <a:t>creazione in R/importazione (ad es. da Excel) di una tabella contenente i dati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it-IT" sz="2400" dirty="0"/>
              <a:t>esecuzione di un codice R (ad es. una funzione) 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it-IT" sz="2400" dirty="0"/>
              <a:t>produzione di un output (ad es. statistiche di sintesi sui dati) come risultato del codice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6252" y="1203323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dirty="0"/>
              <a:t>L’esecuzione di un programma R avviene in tre </a:t>
            </a:r>
            <a:r>
              <a:rPr lang="it-IT" sz="2800" dirty="0" err="1"/>
              <a:t>step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86252" y="5382518"/>
            <a:ext cx="8625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b="1" dirty="0">
                <a:cs typeface="Times New Roman" pitchFamily="18" charset="0"/>
              </a:rPr>
              <a:t>N.B. I programmi R possono essere salvati durante qualsiasi momento della sessione di lavoro, per poi essere richiamati, sottomessi o modificati in sessioni successive.</a:t>
            </a:r>
            <a:endParaRPr lang="it-IT" b="1" noProof="1">
              <a:cs typeface="Times New Roman" pitchFamily="18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7696200" y="6477001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8044967" y="6477000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40" y="4343400"/>
            <a:ext cx="4495800" cy="186004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Le variabili (1/3)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458200" cy="5287958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it-IT" sz="2400" dirty="0"/>
              <a:t>Regole per i nomi delle variabili in </a:t>
            </a:r>
            <a:r>
              <a:rPr lang="it-IT" sz="2400" dirty="0" err="1"/>
              <a:t>R</a:t>
            </a:r>
            <a:r>
              <a:rPr lang="it-IT" sz="2400" dirty="0"/>
              <a:t>:</a:t>
            </a:r>
          </a:p>
          <a:p>
            <a:pPr eaLnBrk="1" hangingPunct="1">
              <a:buFontTx/>
              <a:buNone/>
            </a:pPr>
            <a:endParaRPr lang="it-IT" sz="12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2400" dirty="0"/>
              <a:t>Possono essere alfanumeriche (contenere sia numeri che lettere)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2400" dirty="0"/>
              <a:t>Possono contenere i simboli _ (</a:t>
            </a:r>
            <a:r>
              <a:rPr lang="it-IT" sz="2400" i="1" dirty="0"/>
              <a:t>underscore</a:t>
            </a:r>
            <a:r>
              <a:rPr lang="it-IT" sz="2400" dirty="0"/>
              <a:t>) e . (</a:t>
            </a:r>
            <a:r>
              <a:rPr lang="it-IT" sz="2400" i="1" dirty="0"/>
              <a:t>punto</a:t>
            </a:r>
            <a:r>
              <a:rPr lang="it-IT" sz="2400" dirty="0"/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2400" dirty="0"/>
              <a:t>Devono iniziare sempre con una lettera alfabetica o con il simbolo . (</a:t>
            </a:r>
            <a:r>
              <a:rPr lang="it-IT" sz="2400" i="1" dirty="0"/>
              <a:t>punto</a:t>
            </a:r>
            <a:r>
              <a:rPr lang="it-IT" sz="2400" dirty="0"/>
              <a:t>). Se il nome della variabile inizia con . (punto) il secondo carattere non può essere un numero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2400" dirty="0"/>
              <a:t>Non possono </a:t>
            </a:r>
            <a:br>
              <a:rPr lang="it-IT" sz="2400" dirty="0"/>
            </a:br>
            <a:r>
              <a:rPr lang="it-IT" sz="2400" dirty="0"/>
              <a:t>contenere spazi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2400" dirty="0"/>
              <a:t>Non possono essere</a:t>
            </a:r>
            <a:br>
              <a:rPr lang="it-IT" sz="2400" dirty="0"/>
            </a:br>
            <a:r>
              <a:rPr lang="it-IT" sz="2400" dirty="0"/>
              <a:t>parole speciali 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81000" y="1280273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2400" b="1" dirty="0">
                <a:cs typeface="Times New Roman" pitchFamily="18" charset="0"/>
              </a:rPr>
              <a:t>Tipologia: </a:t>
            </a:r>
          </a:p>
          <a:p>
            <a:pPr eaLnBrk="1" hangingPunct="1">
              <a:spcBef>
                <a:spcPct val="20000"/>
              </a:spcBef>
            </a:pPr>
            <a:endParaRPr lang="it-IT" sz="2400" b="1" noProof="1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sz="2400" dirty="0">
                <a:cs typeface="Times New Roman" pitchFamily="18" charset="0"/>
              </a:rPr>
              <a:t> </a:t>
            </a:r>
            <a:r>
              <a:rPr lang="it-IT" sz="2400" i="1" u="sng" dirty="0">
                <a:cs typeface="Times New Roman" pitchFamily="18" charset="0"/>
              </a:rPr>
              <a:t>Alfanumeriche</a:t>
            </a:r>
            <a:r>
              <a:rPr lang="it-IT" sz="2400" dirty="0">
                <a:cs typeface="Times New Roman" pitchFamily="18" charset="0"/>
              </a:rPr>
              <a:t>: sulle quali è possibile compiere operazioni di confronto, ordinamento, concatenazione, selezione. </a:t>
            </a:r>
          </a:p>
          <a:p>
            <a:pPr eaLnBrk="1" hangingPunct="1">
              <a:spcBef>
                <a:spcPct val="20000"/>
              </a:spcBef>
            </a:pPr>
            <a:endParaRPr lang="it-IT" sz="1200" dirty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sz="2400" i="1" u="sng" noProof="1">
                <a:cs typeface="Times New Roman" pitchFamily="18" charset="0"/>
              </a:rPr>
              <a:t>Numeri</a:t>
            </a:r>
            <a:r>
              <a:rPr lang="it-IT" sz="2400" i="1" u="sng" dirty="0">
                <a:cs typeface="Times New Roman" pitchFamily="18" charset="0"/>
              </a:rPr>
              <a:t>che</a:t>
            </a:r>
            <a:r>
              <a:rPr lang="it-IT" sz="2400" dirty="0">
                <a:cs typeface="Times New Roman" pitchFamily="18" charset="0"/>
              </a:rPr>
              <a:t>: sulle quali </a:t>
            </a:r>
            <a:r>
              <a:rPr lang="it-IT" sz="2400" dirty="0">
                <a:latin typeface="Tahoma" pitchFamily="34" charset="0"/>
                <a:cs typeface="Times New Roman" pitchFamily="18" charset="0"/>
              </a:rPr>
              <a:t>è</a:t>
            </a:r>
            <a:r>
              <a:rPr lang="it-IT" sz="2400" dirty="0">
                <a:cs typeface="Times New Roman" pitchFamily="18" charset="0"/>
              </a:rPr>
              <a:t> possibile effettuare anche operazioni algebriche. </a:t>
            </a:r>
            <a:endParaRPr lang="it-IT" sz="2400" noProof="1">
              <a:cs typeface="Times New Roman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696200" y="6477001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044967" y="6477000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Le variabili (2/3)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17720"/>
            <a:ext cx="3657600" cy="1651000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000243" y="4557340"/>
            <a:ext cx="1205342" cy="246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>
                <a:cs typeface="Times New Roman" pitchFamily="18" charset="0"/>
              </a:rPr>
              <a:t>Comando di R</a:t>
            </a:r>
            <a:endParaRPr lang="it-IT" sz="1000" b="1" noProof="1">
              <a:cs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044704" y="5409371"/>
            <a:ext cx="1205342" cy="246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>
                <a:cs typeface="Times New Roman" pitchFamily="18" charset="0"/>
              </a:rPr>
              <a:t>Output di R</a:t>
            </a:r>
            <a:endParaRPr lang="it-IT" sz="1000" b="1" noProof="1">
              <a:cs typeface="Times New Roman" pitchFamily="18" charset="0"/>
            </a:endParaRPr>
          </a:p>
        </p:txBody>
      </p:sp>
      <p:sp>
        <p:nvSpPr>
          <p:cNvPr id="2" name="Parentesi graffa chiusa 1"/>
          <p:cNvSpPr/>
          <p:nvPr/>
        </p:nvSpPr>
        <p:spPr bwMode="auto">
          <a:xfrm>
            <a:off x="4605219" y="4963633"/>
            <a:ext cx="361952" cy="1219200"/>
          </a:xfrm>
          <a:prstGeom prst="rightBrace">
            <a:avLst>
              <a:gd name="adj1" fmla="val 3370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e 2"/>
          <p:cNvSpPr/>
          <p:nvPr/>
        </p:nvSpPr>
        <p:spPr bwMode="auto">
          <a:xfrm>
            <a:off x="1828800" y="4803561"/>
            <a:ext cx="2667000" cy="2699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17439" y="4546937"/>
            <a:ext cx="1205342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dirty="0">
                <a:cs typeface="Times New Roman" pitchFamily="18" charset="0"/>
              </a:rPr>
              <a:t>Intestazione (prima riga dell’output), contiene i </a:t>
            </a:r>
            <a:r>
              <a:rPr lang="it-IT" sz="1000" b="1" dirty="0">
                <a:cs typeface="Times New Roman" pitchFamily="18" charset="0"/>
              </a:rPr>
              <a:t>nomi delle variabili </a:t>
            </a:r>
            <a:r>
              <a:rPr lang="it-IT" sz="1000" dirty="0">
                <a:cs typeface="Times New Roman" pitchFamily="18" charset="0"/>
              </a:rPr>
              <a:t>del </a:t>
            </a:r>
            <a:r>
              <a:rPr lang="it-IT" sz="1000" dirty="0" err="1">
                <a:cs typeface="Times New Roman" pitchFamily="18" charset="0"/>
              </a:rPr>
              <a:t>dataset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838698" y="4952999"/>
            <a:ext cx="1485900" cy="29283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" name="Parentesi graffa chiusa 18"/>
          <p:cNvSpPr/>
          <p:nvPr/>
        </p:nvSpPr>
        <p:spPr bwMode="auto">
          <a:xfrm>
            <a:off x="4615852" y="4514343"/>
            <a:ext cx="300088" cy="396012"/>
          </a:xfrm>
          <a:prstGeom prst="rightBrace">
            <a:avLst>
              <a:gd name="adj1" fmla="val 3370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3279" y="1295400"/>
            <a:ext cx="80772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sz="2400" b="1" dirty="0">
                <a:cs typeface="Times New Roman" pitchFamily="18" charset="0"/>
              </a:rPr>
              <a:t>Valori mancanti (</a:t>
            </a:r>
            <a:r>
              <a:rPr lang="it-IT" sz="2400" b="1" dirty="0" err="1">
                <a:cs typeface="Times New Roman" pitchFamily="18" charset="0"/>
              </a:rPr>
              <a:t>missing</a:t>
            </a:r>
            <a:r>
              <a:rPr lang="it-IT" sz="2400" b="1" dirty="0">
                <a:cs typeface="Times New Roman" pitchFamily="18" charset="0"/>
              </a:rPr>
              <a:t>) :</a:t>
            </a:r>
          </a:p>
          <a:p>
            <a:pPr algn="just"/>
            <a:r>
              <a:rPr lang="it-IT" sz="2400" dirty="0">
                <a:cs typeface="Times New Roman" pitchFamily="18" charset="0"/>
              </a:rPr>
              <a:t>Nel </a:t>
            </a:r>
            <a:r>
              <a:rPr lang="it-IT" sz="2400" dirty="0" err="1">
                <a:cs typeface="Times New Roman" pitchFamily="18" charset="0"/>
              </a:rPr>
              <a:t>dataset</a:t>
            </a:r>
            <a:r>
              <a:rPr lang="it-IT" sz="2400" dirty="0">
                <a:cs typeface="Times New Roman" pitchFamily="18" charset="0"/>
              </a:rPr>
              <a:t> di origine: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sz="2400" dirty="0">
                <a:cs typeface="Times New Roman" pitchFamily="18" charset="0"/>
              </a:rPr>
              <a:t>se la variabile è di </a:t>
            </a:r>
            <a:r>
              <a:rPr lang="it-IT" sz="2400" i="1" dirty="0">
                <a:cs typeface="Times New Roman" pitchFamily="18" charset="0"/>
              </a:rPr>
              <a:t>tipo numerico</a:t>
            </a:r>
            <a:r>
              <a:rPr lang="it-IT" sz="2400" dirty="0">
                <a:cs typeface="Times New Roman" pitchFamily="18" charset="0"/>
              </a:rPr>
              <a:t>, R interpreta lo spazio vuoto del file di origine imputando il valore </a:t>
            </a:r>
            <a:r>
              <a:rPr lang="it-IT" sz="2400" dirty="0" err="1">
                <a:cs typeface="Times New Roman" pitchFamily="18" charset="0"/>
              </a:rPr>
              <a:t>missing</a:t>
            </a:r>
            <a:r>
              <a:rPr lang="it-IT" sz="2400" dirty="0">
                <a:cs typeface="Times New Roman" pitchFamily="18" charset="0"/>
              </a:rPr>
              <a:t> a NA (</a:t>
            </a:r>
            <a:r>
              <a:rPr lang="it-IT" sz="2400" dirty="0" err="1">
                <a:cs typeface="Times New Roman" pitchFamily="18" charset="0"/>
              </a:rPr>
              <a:t>Not</a:t>
            </a:r>
            <a:r>
              <a:rPr lang="it-IT" sz="2400" dirty="0">
                <a:cs typeface="Times New Roman" pitchFamily="18" charset="0"/>
              </a:rPr>
              <a:t> </a:t>
            </a:r>
            <a:r>
              <a:rPr lang="it-IT" sz="2400" dirty="0" err="1">
                <a:cs typeface="Times New Roman" pitchFamily="18" charset="0"/>
              </a:rPr>
              <a:t>Available</a:t>
            </a:r>
            <a:r>
              <a:rPr lang="it-IT" sz="2400" dirty="0"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sz="2400" dirty="0">
                <a:cs typeface="Times New Roman" pitchFamily="18" charset="0"/>
              </a:rPr>
              <a:t>Se la variabile è di tipo </a:t>
            </a:r>
            <a:r>
              <a:rPr lang="it-IT" sz="2400" i="1" dirty="0" err="1">
                <a:cs typeface="Times New Roman" pitchFamily="18" charset="0"/>
              </a:rPr>
              <a:t>character</a:t>
            </a:r>
            <a:r>
              <a:rPr lang="it-IT" sz="2400" i="1" dirty="0">
                <a:cs typeface="Times New Roman" pitchFamily="18" charset="0"/>
              </a:rPr>
              <a:t> </a:t>
            </a:r>
            <a:r>
              <a:rPr lang="it-IT" sz="2400" dirty="0">
                <a:cs typeface="Times New Roman" pitchFamily="18" charset="0"/>
              </a:rPr>
              <a:t>bisogna inserire manualmente NA nel file d’origine. Nella tabella R il </a:t>
            </a:r>
            <a:r>
              <a:rPr lang="it-IT" sz="2400" dirty="0" err="1">
                <a:cs typeface="Times New Roman" pitchFamily="18" charset="0"/>
              </a:rPr>
              <a:t>missing</a:t>
            </a:r>
            <a:r>
              <a:rPr lang="it-IT" sz="2400" dirty="0">
                <a:cs typeface="Times New Roman" pitchFamily="18" charset="0"/>
              </a:rPr>
              <a:t> viene </a:t>
            </a:r>
            <a:r>
              <a:rPr lang="it-IT" sz="2400" dirty="0" err="1">
                <a:cs typeface="Times New Roman" pitchFamily="18" charset="0"/>
              </a:rPr>
              <a:t>rappresentatto</a:t>
            </a:r>
            <a:r>
              <a:rPr lang="it-IT" sz="2400" dirty="0">
                <a:cs typeface="Times New Roman" pitchFamily="18" charset="0"/>
              </a:rPr>
              <a:t> con &lt;NA&gt; </a:t>
            </a:r>
          </a:p>
          <a:p>
            <a:pPr algn="just"/>
            <a:r>
              <a:rPr lang="it-IT" sz="2400" b="1" dirty="0">
                <a:cs typeface="Times New Roman" pitchFamily="18" charset="0"/>
              </a:rPr>
              <a:t>NB: </a:t>
            </a:r>
            <a:r>
              <a:rPr lang="it-IT" sz="2400" dirty="0">
                <a:cs typeface="Times New Roman" pitchFamily="18" charset="0"/>
              </a:rPr>
              <a:t>NA non può essere una modalità di una variabile categorica </a:t>
            </a:r>
            <a:r>
              <a:rPr lang="it-IT" sz="2000" dirty="0">
                <a:cs typeface="Times New Roman" pitchFamily="18" charset="0"/>
              </a:rPr>
              <a:t>(vedi </a:t>
            </a:r>
            <a:r>
              <a:rPr lang="it-IT" sz="2000" i="1" dirty="0">
                <a:cs typeface="Times New Roman" pitchFamily="18" charset="0"/>
              </a:rPr>
              <a:t>Tabella parole speciali R</a:t>
            </a:r>
            <a:r>
              <a:rPr lang="it-IT" sz="2000" dirty="0">
                <a:cs typeface="Times New Roman" pitchFamily="18" charset="0"/>
              </a:rPr>
              <a:t>)</a:t>
            </a:r>
          </a:p>
          <a:p>
            <a:pPr algn="just"/>
            <a:endParaRPr lang="it-IT" sz="2000" dirty="0">
              <a:cs typeface="Times New Roman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Le variabili (3/3)</a:t>
            </a:r>
          </a:p>
        </p:txBody>
      </p:sp>
      <p:sp>
        <p:nvSpPr>
          <p:cNvPr id="8" name="Rectangle 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5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3279" y="1295400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sz="2400" b="1" dirty="0">
                <a:cs typeface="Times New Roman" pitchFamily="18" charset="0"/>
              </a:rPr>
              <a:t>Valori mancanti (</a:t>
            </a:r>
            <a:r>
              <a:rPr lang="it-IT" sz="2400" b="1" dirty="0" err="1">
                <a:cs typeface="Times New Roman" pitchFamily="18" charset="0"/>
              </a:rPr>
              <a:t>missing</a:t>
            </a:r>
            <a:r>
              <a:rPr lang="it-IT" sz="2400" b="1" dirty="0">
                <a:cs typeface="Times New Roman" pitchFamily="18" charset="0"/>
              </a:rPr>
              <a:t>) :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R – Le variabili (3/3)</a:t>
            </a:r>
          </a:p>
        </p:txBody>
      </p:sp>
      <p:pic>
        <p:nvPicPr>
          <p:cNvPr id="2050" name="Picture 2" descr="C:\Users\stefania.scapi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829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fania.scapin\Desktop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6" y="1822507"/>
            <a:ext cx="4191000" cy="30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200400" y="3130290"/>
            <a:ext cx="1600200" cy="40247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876800" y="2930235"/>
            <a:ext cx="188467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>
                <a:cs typeface="Times New Roman" pitchFamily="18" charset="0"/>
              </a:rPr>
              <a:t>Valore </a:t>
            </a:r>
            <a:r>
              <a:rPr lang="it-IT" sz="1000" b="1" dirty="0" err="1">
                <a:cs typeface="Times New Roman" pitchFamily="18" charset="0"/>
              </a:rPr>
              <a:t>missing</a:t>
            </a:r>
            <a:r>
              <a:rPr lang="it-IT" sz="1000" b="1" dirty="0">
                <a:cs typeface="Times New Roman" pitchFamily="18" charset="0"/>
              </a:rPr>
              <a:t> di una variabile Numerica (Excel)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66800" y="5029200"/>
            <a:ext cx="251460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>
                <a:cs typeface="Times New Roman" pitchFamily="18" charset="0"/>
              </a:rPr>
              <a:t>Valore </a:t>
            </a:r>
            <a:r>
              <a:rPr lang="it-IT" sz="1000" b="1" dirty="0" err="1">
                <a:cs typeface="Times New Roman" pitchFamily="18" charset="0"/>
              </a:rPr>
              <a:t>missing</a:t>
            </a:r>
            <a:r>
              <a:rPr lang="it-IT" sz="1000" b="1" dirty="0">
                <a:cs typeface="Times New Roman" pitchFamily="18" charset="0"/>
              </a:rPr>
              <a:t> di una variabile Alfanumerica (Excel)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1828800" y="3935029"/>
            <a:ext cx="228600" cy="78937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8509678" y="4052771"/>
            <a:ext cx="76200" cy="73443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913874" y="3638490"/>
            <a:ext cx="188467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>
                <a:cs typeface="Times New Roman" pitchFamily="18" charset="0"/>
              </a:rPr>
              <a:t>Valore </a:t>
            </a:r>
            <a:r>
              <a:rPr lang="it-IT" sz="1000" b="1" dirty="0" err="1">
                <a:cs typeface="Times New Roman" pitchFamily="18" charset="0"/>
              </a:rPr>
              <a:t>missing</a:t>
            </a:r>
            <a:r>
              <a:rPr lang="it-IT" sz="1000" b="1" dirty="0">
                <a:cs typeface="Times New Roman" pitchFamily="18" charset="0"/>
              </a:rPr>
              <a:t> di una variabile Numerica (R)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190307" y="5913474"/>
            <a:ext cx="251460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>
                <a:cs typeface="Times New Roman" pitchFamily="18" charset="0"/>
              </a:rPr>
              <a:t>Valore </a:t>
            </a:r>
            <a:r>
              <a:rPr lang="it-IT" sz="1000" b="1" dirty="0" err="1">
                <a:cs typeface="Times New Roman" pitchFamily="18" charset="0"/>
              </a:rPr>
              <a:t>missing</a:t>
            </a:r>
            <a:r>
              <a:rPr lang="it-IT" sz="1000" b="1" dirty="0">
                <a:cs typeface="Times New Roman" pitchFamily="18" charset="0"/>
              </a:rPr>
              <a:t> di una variabile Alfanumerica (R)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4800600" y="5372098"/>
            <a:ext cx="2514600" cy="57978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Ovale 3"/>
          <p:cNvSpPr/>
          <p:nvPr/>
        </p:nvSpPr>
        <p:spPr bwMode="auto">
          <a:xfrm>
            <a:off x="1295400" y="3685167"/>
            <a:ext cx="381000" cy="24986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7492926" y="5207989"/>
            <a:ext cx="431874" cy="24986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2334733" y="3374644"/>
            <a:ext cx="609600" cy="32321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8301815" y="4914800"/>
            <a:ext cx="470827" cy="22466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e 26"/>
          <p:cNvSpPr/>
          <p:nvPr/>
        </p:nvSpPr>
        <p:spPr bwMode="auto">
          <a:xfrm>
            <a:off x="8291964" y="5661990"/>
            <a:ext cx="470827" cy="22466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2334733" y="4096965"/>
            <a:ext cx="609600" cy="32321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/>
          <a:lstStyle/>
          <a:p>
            <a:pPr eaLnBrk="1" hangingPunct="1"/>
            <a:r>
              <a:rPr lang="it-IT" altLang="it-IT" sz="4000" dirty="0">
                <a:solidFill>
                  <a:srgbClr val="FF9900"/>
                </a:solidFill>
              </a:rPr>
              <a:t>Orario di ricevimento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7700" y="1857375"/>
          <a:ext cx="7810500" cy="27860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/>
                        <a:t>Davide Giannuzzi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sng" strike="noStrike" dirty="0">
                          <a:hlinkClick r:id="rId3"/>
                        </a:rPr>
                        <a:t>dgiannuzzi@liuc.it </a:t>
                      </a:r>
                      <a:endParaRPr lang="en-US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Venerdì</a:t>
                      </a:r>
                      <a:r>
                        <a:rPr lang="en-US" sz="1800" u="none" strike="noStrike" dirty="0"/>
                        <a:t> 10.00-10.30</a:t>
                      </a:r>
                      <a:r>
                        <a:rPr lang="en-US" sz="1800" u="none" strike="noStrike" baseline="0" dirty="0"/>
                        <a:t> e 12.00 – 12.30</a:t>
                      </a:r>
                      <a:endParaRPr lang="en-US" sz="1800" u="none" strike="noStrike" dirty="0"/>
                    </a:p>
                    <a:p>
                      <a:pPr algn="ctr" rtl="0" fontAlgn="ctr"/>
                      <a:r>
                        <a:rPr lang="en-US" sz="1600" i="1" u="none" strike="noStrike" dirty="0" err="1"/>
                        <a:t>Laboratorio</a:t>
                      </a:r>
                      <a:r>
                        <a:rPr lang="en-US" sz="1600" i="1" u="none" strike="noStrike" dirty="0"/>
                        <a:t> Grande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/>
                        <a:t>Agnese </a:t>
                      </a:r>
                      <a:r>
                        <a:rPr lang="en-US" sz="1800" b="1" u="none" strike="noStrike" dirty="0" err="1"/>
                        <a:t>Franchini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sng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afranchini@liuc.it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Venerdì</a:t>
                      </a:r>
                      <a:r>
                        <a:rPr lang="en-US" sz="1800" u="none" strike="noStrike" dirty="0"/>
                        <a:t> 10.00-10.30</a:t>
                      </a:r>
                      <a:r>
                        <a:rPr lang="en-US" sz="1800" u="none" strike="noStrike" baseline="0" dirty="0"/>
                        <a:t> e 12.00 – 12.30</a:t>
                      </a:r>
                      <a:endParaRPr lang="en-US" sz="1800" u="none" strike="noStrike" dirty="0"/>
                    </a:p>
                    <a:p>
                      <a:pPr algn="ctr" rtl="0" fontAlgn="ctr"/>
                      <a:r>
                        <a:rPr lang="en-US" sz="1600" i="1" u="none" strike="noStrike" dirty="0" err="1"/>
                        <a:t>Laboratorio</a:t>
                      </a:r>
                      <a:r>
                        <a:rPr lang="en-US" sz="1600" i="1" u="none" strike="noStrike" dirty="0"/>
                        <a:t> Grande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err="1"/>
                        <a:t>Ludovica</a:t>
                      </a:r>
                      <a:r>
                        <a:rPr lang="en-US" sz="1800" b="1" u="none" strike="noStrike" dirty="0"/>
                        <a:t> De </a:t>
                      </a:r>
                      <a:r>
                        <a:rPr lang="en-US" sz="1800" b="1" u="none" strike="noStrike" dirty="0" err="1"/>
                        <a:t>Carolis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sng" strike="noStrike" dirty="0">
                          <a:hlinkClick r:id="rId3"/>
                        </a:rPr>
                        <a:t>ldecarolis@liuc.it </a:t>
                      </a:r>
                      <a:endParaRPr lang="en-US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Venerdì</a:t>
                      </a:r>
                      <a:r>
                        <a:rPr lang="en-US" sz="1800" u="none" strike="noStrike" dirty="0"/>
                        <a:t> 10.30-11.00</a:t>
                      </a:r>
                      <a:r>
                        <a:rPr lang="en-US" sz="1800" u="none" strike="noStrike" baseline="0" dirty="0"/>
                        <a:t> e 12.30 – 13.00</a:t>
                      </a:r>
                      <a:endParaRPr lang="en-US" sz="1800" u="none" strike="noStrike" dirty="0"/>
                    </a:p>
                    <a:p>
                      <a:pPr algn="ctr" rtl="0" fontAlgn="ctr"/>
                      <a:r>
                        <a:rPr lang="en-US" sz="1600" i="1" u="none" strike="noStrike" dirty="0" err="1"/>
                        <a:t>Laboratorio</a:t>
                      </a:r>
                      <a:r>
                        <a:rPr lang="en-US" sz="1600" i="1" u="none" strike="noStrike" dirty="0"/>
                        <a:t> Grande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C7C1E-C5E6-4AED-A7DB-A83532376485}"/>
              </a:ext>
            </a:extLst>
          </p:cNvPr>
          <p:cNvSpPr/>
          <p:nvPr/>
        </p:nvSpPr>
        <p:spPr>
          <a:xfrm>
            <a:off x="228600" y="5257800"/>
            <a:ext cx="7924800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>
              <a:lnSpc>
                <a:spcPct val="150000"/>
              </a:lnSpc>
              <a:buClr>
                <a:srgbClr val="FF9900"/>
              </a:buClr>
              <a:defRPr/>
            </a:pPr>
            <a:r>
              <a:rPr lang="it-IT" sz="1600" b="1" u="sng" dirty="0">
                <a:solidFill>
                  <a:schemeClr val="tx2"/>
                </a:solidFill>
              </a:rPr>
              <a:t>Ogni comunicazione va sempre inviata a tutti e 3 gli indirizzi mail</a:t>
            </a:r>
            <a:endParaRPr lang="it-IT" sz="1600" u="sng" dirty="0"/>
          </a:p>
        </p:txBody>
      </p:sp>
    </p:spTree>
    <p:extLst>
      <p:ext uri="{BB962C8B-B14F-4D97-AF65-F5344CB8AC3E}">
        <p14:creationId xmlns:p14="http://schemas.microsoft.com/office/powerpoint/2010/main" val="127294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>
                <a:solidFill>
                  <a:srgbClr val="FF9900"/>
                </a:solidFill>
              </a:rPr>
              <a:t> Metodi Quantitativi per Economia, Finanza e Management</a:t>
            </a:r>
            <a:endParaRPr lang="en-US" sz="400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30388"/>
            <a:ext cx="8686800" cy="3231654"/>
          </a:xfrm>
          <a:ln algn="ctr"/>
        </p:spPr>
        <p:txBody>
          <a:bodyPr>
            <a:spAutoFit/>
          </a:bodyPr>
          <a:lstStyle/>
          <a:p>
            <a:pPr marL="82550" indent="0">
              <a:spcBef>
                <a:spcPct val="50000"/>
              </a:spcBef>
              <a:buFontTx/>
              <a:buNone/>
              <a:defRPr/>
            </a:pPr>
            <a:r>
              <a:rPr lang="it-IT" sz="2400" b="1" kern="1200" dirty="0">
                <a:solidFill>
                  <a:schemeClr val="tx2"/>
                </a:solidFill>
              </a:rPr>
              <a:t>Obiettivi di questa esercitazione</a:t>
            </a:r>
            <a:r>
              <a:rPr lang="it-IT" sz="2400" kern="1200" dirty="0">
                <a:solidFill>
                  <a:schemeClr val="tx2"/>
                </a:solidFill>
              </a:rPr>
              <a:t>:</a:t>
            </a:r>
          </a:p>
          <a:p>
            <a:pPr marL="82550" indent="0">
              <a:spcBef>
                <a:spcPct val="50000"/>
              </a:spcBef>
              <a:buClr>
                <a:srgbClr val="FF9900"/>
              </a:buClr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b="1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en-US" sz="2400" kern="12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5996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Metodologia</a:t>
            </a:r>
            <a:r>
              <a:rPr lang="en-US" sz="1600" b="1" dirty="0">
                <a:solidFill>
                  <a:schemeClr val="bg1"/>
                </a:solidFill>
              </a:rPr>
              <a:t> di </a:t>
            </a:r>
            <a:r>
              <a:rPr lang="en-US" sz="1600" b="1" dirty="0" err="1">
                <a:solidFill>
                  <a:schemeClr val="bg1"/>
                </a:solidFill>
              </a:rPr>
              <a:t>lavoro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08533" y="3009075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>
                <a:solidFill>
                  <a:srgbClr val="000074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0112" y="3090862"/>
            <a:ext cx="1920240" cy="164592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Primi passi con R: ambiente e directory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29718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1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77020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R</a:t>
            </a:r>
          </a:p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Let’s start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701946" y="30099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2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537960" y="3078480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Esercizio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86525" y="2996693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>
                <a:solidFill>
                  <a:srgbClr val="000074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2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960257" y="1659834"/>
            <a:ext cx="1775530" cy="92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100" b="1" kern="0" dirty="0" err="1">
                <a:solidFill>
                  <a:schemeClr val="tx2"/>
                </a:solidFill>
                <a:latin typeface="+mj-lt"/>
              </a:rPr>
              <a:t>Tabella</a:t>
            </a:r>
            <a:r>
              <a:rPr lang="en-AU" sz="1100" b="1" kern="0" dirty="0">
                <a:solidFill>
                  <a:schemeClr val="tx2"/>
                </a:solidFill>
                <a:latin typeface="+mj-lt"/>
              </a:rPr>
              <a:t> in R,</a:t>
            </a:r>
          </a:p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100" b="1" kern="0" dirty="0" err="1">
                <a:solidFill>
                  <a:schemeClr val="tx2"/>
                </a:solidFill>
                <a:latin typeface="+mj-lt"/>
              </a:rPr>
              <a:t>Chiamato</a:t>
            </a:r>
            <a:r>
              <a:rPr lang="en-AU" sz="1100" b="1" kern="0" dirty="0">
                <a:solidFill>
                  <a:schemeClr val="tx2"/>
                </a:solidFill>
                <a:latin typeface="+mj-lt"/>
              </a:rPr>
              <a:t> Data set o</a:t>
            </a:r>
          </a:p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100" b="1" kern="0" dirty="0">
                <a:solidFill>
                  <a:schemeClr val="tx2"/>
                </a:solidFill>
                <a:latin typeface="+mj-lt"/>
              </a:rPr>
              <a:t>Data Frame</a:t>
            </a:r>
            <a:endParaRPr lang="it-IT" sz="11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Anteprima</a:t>
            </a:r>
          </a:p>
        </p:txBody>
      </p:sp>
      <p:sp>
        <p:nvSpPr>
          <p:cNvPr id="8197" name="Text Box 18"/>
          <p:cNvSpPr txBox="1">
            <a:spLocks noChangeArrowheads="1"/>
          </p:cNvSpPr>
          <p:nvPr/>
        </p:nvSpPr>
        <p:spPr bwMode="auto">
          <a:xfrm>
            <a:off x="117132" y="2448309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200" b="1" dirty="0"/>
              <a:t>DATI GREZZI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200" b="1" dirty="0"/>
              <a:t>(*.</a:t>
            </a:r>
            <a:r>
              <a:rPr lang="it-IT" sz="1200" b="1" dirty="0" err="1"/>
              <a:t>xls</a:t>
            </a:r>
            <a:r>
              <a:rPr lang="it-IT" sz="1200" b="1" dirty="0"/>
              <a:t>, *.</a:t>
            </a:r>
            <a:r>
              <a:rPr lang="it-IT" sz="1200" b="1" dirty="0" err="1"/>
              <a:t>txt</a:t>
            </a:r>
            <a:r>
              <a:rPr lang="it-IT" sz="1200" b="1" dirty="0"/>
              <a:t>, …)</a:t>
            </a:r>
            <a:endParaRPr lang="en-US" sz="1200" b="1" dirty="0"/>
          </a:p>
        </p:txBody>
      </p:sp>
      <p:sp>
        <p:nvSpPr>
          <p:cNvPr id="8200" name="AutoShape 6" descr="Large grid"/>
          <p:cNvSpPr>
            <a:spLocks noChangeArrowheads="1"/>
          </p:cNvSpPr>
          <p:nvPr/>
        </p:nvSpPr>
        <p:spPr bwMode="auto">
          <a:xfrm>
            <a:off x="287788" y="1580351"/>
            <a:ext cx="1030288" cy="730250"/>
          </a:xfrm>
          <a:prstGeom prst="flowChartMultidocument">
            <a:avLst/>
          </a:prstGeom>
          <a:pattFill prst="lgGrid">
            <a:fgClr>
              <a:srgbClr val="0000FF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4" name="Text Box 25"/>
          <p:cNvSpPr txBox="1">
            <a:spLocks noChangeArrowheads="1"/>
          </p:cNvSpPr>
          <p:nvPr/>
        </p:nvSpPr>
        <p:spPr bwMode="auto">
          <a:xfrm>
            <a:off x="4953000" y="3644094"/>
            <a:ext cx="3733800" cy="320675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b="1" dirty="0">
                <a:solidFill>
                  <a:schemeClr val="bg1"/>
                </a:solidFill>
              </a:rPr>
              <a:t>ESECUZIONE PROGRAMMA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276903" y="1193914"/>
            <a:ext cx="3286771" cy="18536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 bwMode="auto">
          <a:xfrm>
            <a:off x="6682965" y="751452"/>
            <a:ext cx="1906588" cy="3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100" b="1" kern="0" dirty="0" err="1">
                <a:solidFill>
                  <a:schemeClr val="tx2"/>
                </a:solidFill>
                <a:latin typeface="+mn-lt"/>
              </a:rPr>
              <a:t>Analisi</a:t>
            </a:r>
            <a:endParaRPr lang="en-AU" sz="1100" b="1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602" y="4165260"/>
            <a:ext cx="4069556" cy="239512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 bwMode="auto">
          <a:xfrm>
            <a:off x="595993" y="5286738"/>
            <a:ext cx="113656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100" b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RISULTATI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486333" y="1529460"/>
            <a:ext cx="1906588" cy="3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100" b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IMPORTAZIONE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1436257" y="1749400"/>
            <a:ext cx="1524000" cy="454831"/>
          </a:xfrm>
          <a:prstGeom prst="rightArrow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462174" y="1749400"/>
            <a:ext cx="764130" cy="436543"/>
          </a:xfrm>
          <a:prstGeom prst="rightArrow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5400000">
            <a:off x="6633786" y="3113391"/>
            <a:ext cx="509631" cy="395997"/>
          </a:xfrm>
          <a:prstGeom prst="rightArrow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Bent Arrow 2"/>
          <p:cNvSpPr/>
          <p:nvPr/>
        </p:nvSpPr>
        <p:spPr bwMode="auto">
          <a:xfrm rot="10800000">
            <a:off x="6167062" y="4514841"/>
            <a:ext cx="876733" cy="1080306"/>
          </a:xfrm>
          <a:prstGeom prst="bentArrow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1314863"/>
            <a:ext cx="9067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cs typeface="Tahoma" pitchFamily="34" charset="0"/>
              </a:rPr>
              <a:t>È possibile procedere all’importazione di un file dati. Di seguito verrà illustrato il procedimento:</a:t>
            </a:r>
            <a:endParaRPr lang="it-IT" i="1" dirty="0">
              <a:cs typeface="Tahoma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AU" dirty="0" err="1">
                <a:cs typeface="Tahoma" pitchFamily="34" charset="0"/>
              </a:rPr>
              <a:t>Salvare</a:t>
            </a:r>
            <a:r>
              <a:rPr lang="en-AU" dirty="0">
                <a:cs typeface="Tahoma" pitchFamily="34" charset="0"/>
              </a:rPr>
              <a:t> </a:t>
            </a:r>
            <a:r>
              <a:rPr lang="en-AU" dirty="0" err="1">
                <a:cs typeface="Tahoma" pitchFamily="34" charset="0"/>
              </a:rPr>
              <a:t>il</a:t>
            </a:r>
            <a:r>
              <a:rPr lang="en-AU" dirty="0">
                <a:cs typeface="Tahoma" pitchFamily="34" charset="0"/>
              </a:rPr>
              <a:t> file da </a:t>
            </a:r>
            <a:r>
              <a:rPr lang="en-AU" dirty="0" err="1">
                <a:cs typeface="Tahoma" pitchFamily="34" charset="0"/>
              </a:rPr>
              <a:t>importare</a:t>
            </a:r>
            <a:r>
              <a:rPr lang="en-AU" dirty="0">
                <a:cs typeface="Tahoma" pitchFamily="34" charset="0"/>
              </a:rPr>
              <a:t> in </a:t>
            </a:r>
            <a:r>
              <a:rPr lang="en-AU" dirty="0" err="1">
                <a:cs typeface="Tahoma" pitchFamily="34" charset="0"/>
              </a:rPr>
              <a:t>formato</a:t>
            </a:r>
            <a:r>
              <a:rPr lang="en-AU" dirty="0">
                <a:cs typeface="Tahoma" pitchFamily="34" charset="0"/>
              </a:rPr>
              <a:t> CSV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AU" dirty="0">
                <a:cs typeface="Tahoma" pitchFamily="34" charset="0"/>
              </a:rPr>
              <a:t>Due </a:t>
            </a:r>
            <a:r>
              <a:rPr lang="en-AU" dirty="0" err="1">
                <a:cs typeface="Tahoma" pitchFamily="34" charset="0"/>
              </a:rPr>
              <a:t>possibili</a:t>
            </a:r>
            <a:r>
              <a:rPr lang="en-AU" dirty="0">
                <a:cs typeface="Tahoma" pitchFamily="34" charset="0"/>
              </a:rPr>
              <a:t> </a:t>
            </a:r>
            <a:r>
              <a:rPr lang="en-AU" dirty="0" err="1">
                <a:cs typeface="Tahoma" pitchFamily="34" charset="0"/>
              </a:rPr>
              <a:t>comandi</a:t>
            </a:r>
            <a:r>
              <a:rPr lang="en-AU" dirty="0">
                <a:cs typeface="Tahoma" pitchFamily="34" charset="0"/>
              </a:rPr>
              <a:t> per </a:t>
            </a:r>
            <a:r>
              <a:rPr lang="en-AU" dirty="0" err="1">
                <a:cs typeface="Tahoma" pitchFamily="34" charset="0"/>
              </a:rPr>
              <a:t>importare</a:t>
            </a:r>
            <a:r>
              <a:rPr lang="en-AU" dirty="0">
                <a:cs typeface="Tahoma" pitchFamily="34" charset="0"/>
              </a:rPr>
              <a:t> un file CSV, </a:t>
            </a:r>
            <a:r>
              <a:rPr lang="en-AU" dirty="0" err="1">
                <a:cs typeface="Tahoma" pitchFamily="34" charset="0"/>
              </a:rPr>
              <a:t>che</a:t>
            </a:r>
            <a:r>
              <a:rPr lang="en-AU" dirty="0">
                <a:cs typeface="Tahoma" pitchFamily="34" charset="0"/>
              </a:rPr>
              <a:t> </a:t>
            </a:r>
            <a:r>
              <a:rPr lang="en-AU" dirty="0" err="1">
                <a:cs typeface="Tahoma" pitchFamily="34" charset="0"/>
              </a:rPr>
              <a:t>conducono</a:t>
            </a:r>
            <a:r>
              <a:rPr lang="en-AU" dirty="0">
                <a:cs typeface="Tahoma" pitchFamily="34" charset="0"/>
              </a:rPr>
              <a:t> </a:t>
            </a:r>
            <a:r>
              <a:rPr lang="en-AU" dirty="0" err="1">
                <a:cs typeface="Tahoma" pitchFamily="34" charset="0"/>
              </a:rPr>
              <a:t>allo</a:t>
            </a:r>
            <a:r>
              <a:rPr lang="en-AU" dirty="0">
                <a:cs typeface="Tahoma" pitchFamily="34" charset="0"/>
              </a:rPr>
              <a:t> </a:t>
            </a:r>
            <a:r>
              <a:rPr lang="en-AU" dirty="0" err="1">
                <a:cs typeface="Tahoma" pitchFamily="34" charset="0"/>
              </a:rPr>
              <a:t>stesso</a:t>
            </a:r>
            <a:r>
              <a:rPr lang="en-AU" dirty="0">
                <a:cs typeface="Tahoma" pitchFamily="34" charset="0"/>
              </a:rPr>
              <a:t> </a:t>
            </a:r>
            <a:r>
              <a:rPr lang="en-AU" dirty="0" err="1">
                <a:cs typeface="Tahoma" pitchFamily="34" charset="0"/>
              </a:rPr>
              <a:t>risultato</a:t>
            </a:r>
            <a:r>
              <a:rPr lang="en-AU" dirty="0">
                <a:cs typeface="Tahoma" pitchFamily="34" charset="0"/>
              </a:rPr>
              <a:t> :</a:t>
            </a:r>
            <a:endParaRPr lang="it-IT" dirty="0">
              <a:cs typeface="Tahoma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9405" y="3085585"/>
            <a:ext cx="775984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Lucida Console" panose="020B0609040504020204" pitchFamily="49" charset="0"/>
              </a:rPr>
              <a:t>read.csv</a:t>
            </a:r>
            <a:r>
              <a:rPr lang="it-IT" sz="2000" dirty="0">
                <a:latin typeface="Lucida Console" panose="020B0609040504020204" pitchFamily="49" charset="0"/>
              </a:rPr>
              <a:t>(‘</a:t>
            </a:r>
            <a:r>
              <a:rPr lang="it-IT" sz="2000" i="1" dirty="0">
                <a:latin typeface="Lucida Console" panose="020B0609040504020204" pitchFamily="49" charset="0"/>
              </a:rPr>
              <a:t>nome_file.csv</a:t>
            </a:r>
            <a:r>
              <a:rPr lang="it-IT" sz="2000" dirty="0">
                <a:latin typeface="Lucida Console" panose="020B0609040504020204" pitchFamily="49" charset="0"/>
              </a:rPr>
              <a:t>', </a:t>
            </a:r>
            <a:r>
              <a:rPr lang="it-IT" sz="2000" dirty="0" err="1">
                <a:latin typeface="Lucida Console" panose="020B0609040504020204" pitchFamily="49" charset="0"/>
              </a:rPr>
              <a:t>header</a:t>
            </a:r>
            <a:r>
              <a:rPr lang="it-IT" sz="2000" dirty="0">
                <a:latin typeface="Lucida Console" panose="020B0609040504020204" pitchFamily="49" charset="0"/>
              </a:rPr>
              <a:t>=TRUE)</a:t>
            </a:r>
          </a:p>
          <a:p>
            <a:endParaRPr lang="it-IT" sz="1000" dirty="0">
              <a:latin typeface="Lucida Console" panose="020B0609040504020204" pitchFamily="49" charset="0"/>
            </a:endParaRPr>
          </a:p>
          <a:p>
            <a:r>
              <a:rPr lang="it-IT" sz="2000" b="1" dirty="0" err="1">
                <a:latin typeface="Lucida Console" panose="020B0609040504020204" pitchFamily="49" charset="0"/>
              </a:rPr>
              <a:t>read.table</a:t>
            </a:r>
            <a:r>
              <a:rPr lang="it-IT" sz="2000" dirty="0">
                <a:latin typeface="Lucida Console" panose="020B0609040504020204" pitchFamily="49" charset="0"/>
              </a:rPr>
              <a:t>('</a:t>
            </a:r>
            <a:r>
              <a:rPr lang="it-IT" sz="2000" i="1" dirty="0">
                <a:latin typeface="Lucida Console" panose="020B0609040504020204" pitchFamily="49" charset="0"/>
              </a:rPr>
              <a:t>nome_file.</a:t>
            </a:r>
            <a:r>
              <a:rPr lang="it-IT" sz="2000" i="1" dirty="0" err="1">
                <a:latin typeface="Lucida Console" panose="020B0609040504020204" pitchFamily="49" charset="0"/>
              </a:rPr>
              <a:t>csv</a:t>
            </a:r>
            <a:r>
              <a:rPr lang="it-IT" sz="2000" dirty="0">
                <a:latin typeface="Lucida Console" panose="020B0609040504020204" pitchFamily="49" charset="0"/>
              </a:rPr>
              <a:t>',</a:t>
            </a:r>
            <a:r>
              <a:rPr lang="it-IT" sz="2000" dirty="0" err="1">
                <a:latin typeface="Lucida Console" panose="020B0609040504020204" pitchFamily="49" charset="0"/>
              </a:rPr>
              <a:t>header</a:t>
            </a:r>
            <a:r>
              <a:rPr lang="it-IT" sz="2000" dirty="0">
                <a:latin typeface="Lucida Console" panose="020B0609040504020204" pitchFamily="49" charset="0"/>
              </a:rPr>
              <a:t>=</a:t>
            </a:r>
            <a:r>
              <a:rPr lang="it-IT" sz="2000" dirty="0" err="1">
                <a:latin typeface="Lucida Console" panose="020B0609040504020204" pitchFamily="49" charset="0"/>
              </a:rPr>
              <a:t>TRUE,sep</a:t>
            </a:r>
            <a:r>
              <a:rPr lang="it-IT" sz="2000" dirty="0">
                <a:latin typeface="Lucida Console" panose="020B0609040504020204" pitchFamily="49" charset="0"/>
              </a:rPr>
              <a:t>=',')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636822" y="2850719"/>
            <a:ext cx="2074198" cy="8121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H="1">
            <a:off x="2316757" y="3543949"/>
            <a:ext cx="623824" cy="84323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 bwMode="auto">
          <a:xfrm>
            <a:off x="216195" y="4445675"/>
            <a:ext cx="332472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Inserire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tra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virgolette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nome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del file da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importare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(RICORDARE CHE R è CASE SENSITIVE).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Nel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caso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 in cui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file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trovi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nella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directory di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lavoro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non serve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specificare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percorso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fisico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altrimenti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è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necesario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riportarlo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ricordando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che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in R la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barra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obliqua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\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deve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essere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sostiutia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con /</a:t>
            </a:r>
            <a:endParaRPr lang="it-IT" sz="12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061565" y="2905261"/>
            <a:ext cx="1905000" cy="78128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592965" y="3686545"/>
            <a:ext cx="62551" cy="80925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3864152" y="4505539"/>
            <a:ext cx="2250354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200" b="1" kern="0" dirty="0">
                <a:solidFill>
                  <a:schemeClr val="tx2"/>
                </a:solidFill>
                <a:latin typeface="+mn-lt"/>
              </a:rPr>
              <a:t>header=TRUE /FALSE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200" kern="0" dirty="0">
                <a:solidFill>
                  <a:schemeClr val="tx2"/>
                </a:solidFill>
                <a:latin typeface="+mn-lt"/>
              </a:rPr>
              <a:t>Se header=TRUE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specifica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che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la prima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riga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del file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corrisponde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al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nome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delle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variabili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.</a:t>
            </a:r>
            <a:endParaRPr lang="it-IT" sz="12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380767" y="3717742"/>
            <a:ext cx="1260845" cy="52819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7966268" y="4100973"/>
            <a:ext cx="170768" cy="4404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 bwMode="auto">
          <a:xfrm>
            <a:off x="6571023" y="4419600"/>
            <a:ext cx="2250354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200" b="1" kern="0" dirty="0">
                <a:solidFill>
                  <a:schemeClr val="tx2"/>
                </a:solidFill>
                <a:latin typeface="+mn-lt"/>
              </a:rPr>
              <a:t>Sep=‘,’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Nel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caso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in cui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utilizzi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la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funzione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read.table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bisogna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specificare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li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tipo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di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separatore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tra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le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variabili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che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nel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caso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del CSV è la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virgola</a:t>
            </a:r>
            <a:endParaRPr lang="it-IT" sz="12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457200" y="1634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solidFill>
                  <a:srgbClr val="FF9900"/>
                </a:solidFill>
              </a:rPr>
              <a:t>Importazione</a:t>
            </a:r>
            <a:r>
              <a:rPr lang="en-US" kern="0" dirty="0">
                <a:solidFill>
                  <a:srgbClr val="FF9900"/>
                </a:solidFill>
              </a:rPr>
              <a:t> file </a:t>
            </a:r>
            <a:r>
              <a:rPr lang="en-US" kern="0" dirty="0" err="1">
                <a:solidFill>
                  <a:srgbClr val="FF9900"/>
                </a:solidFill>
              </a:rPr>
              <a:t>esterno</a:t>
            </a:r>
            <a:r>
              <a:rPr lang="en-US" kern="0" dirty="0">
                <a:solidFill>
                  <a:srgbClr val="FF9900"/>
                </a:solidFill>
              </a:rPr>
              <a:t> (1/3)</a:t>
            </a:r>
            <a:endParaRPr lang="it-IT" kern="0" dirty="0"/>
          </a:p>
        </p:txBody>
      </p:sp>
      <p:sp>
        <p:nvSpPr>
          <p:cNvPr id="22" name="Rectangle 2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30" grpId="0" animBg="1"/>
      <p:bldP spid="35" grpId="0"/>
      <p:bldP spid="37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9900"/>
                </a:solidFill>
              </a:rPr>
              <a:t>Importazione</a:t>
            </a:r>
            <a:r>
              <a:rPr lang="en-US" dirty="0">
                <a:solidFill>
                  <a:srgbClr val="FF9900"/>
                </a:solidFill>
              </a:rPr>
              <a:t> file </a:t>
            </a:r>
            <a:r>
              <a:rPr lang="en-US" dirty="0" err="1">
                <a:solidFill>
                  <a:srgbClr val="FF9900"/>
                </a:solidFill>
              </a:rPr>
              <a:t>esterno</a:t>
            </a:r>
            <a:r>
              <a:rPr lang="en-US" dirty="0">
                <a:solidFill>
                  <a:srgbClr val="FF9900"/>
                </a:solidFill>
              </a:rPr>
              <a:t> (2/3)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75"/>
          <a:stretch/>
        </p:blipFill>
        <p:spPr>
          <a:xfrm>
            <a:off x="473149" y="1550724"/>
            <a:ext cx="7396713" cy="4423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733800" y="1134714"/>
            <a:ext cx="3704117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ESEMPIO DI LETTURA DATI IN R</a:t>
            </a:r>
            <a:endParaRPr lang="it-IT" sz="16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4544" y="2338277"/>
            <a:ext cx="4648200" cy="177975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67542" y="3862968"/>
            <a:ext cx="509258" cy="70903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 bwMode="auto">
          <a:xfrm>
            <a:off x="4180365" y="4648200"/>
            <a:ext cx="3324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200" kern="0" dirty="0">
                <a:solidFill>
                  <a:schemeClr val="tx2"/>
                </a:solidFill>
                <a:latin typeface="+mn-lt"/>
              </a:rPr>
              <a:t>Il file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trova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nella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directory in cui mi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sono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posizionato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quindi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non è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necessario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specificare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percorso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200" kern="0" dirty="0" err="1">
                <a:solidFill>
                  <a:schemeClr val="tx2"/>
                </a:solidFill>
                <a:latin typeface="+mn-lt"/>
              </a:rPr>
              <a:t>fisico</a:t>
            </a:r>
            <a:r>
              <a:rPr lang="en-AU" sz="1200" kern="0" dirty="0">
                <a:solidFill>
                  <a:schemeClr val="tx2"/>
                </a:solidFill>
                <a:latin typeface="+mn-lt"/>
              </a:rPr>
              <a:t> </a:t>
            </a:r>
            <a:endParaRPr lang="it-IT" sz="12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546691" y="143713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AU" sz="2400" kern="0" dirty="0">
                <a:solidFill>
                  <a:schemeClr val="tx2"/>
                </a:solidFill>
                <a:latin typeface="+mn-lt"/>
              </a:rPr>
              <a:t>Nel modo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appena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descritto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i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dati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però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vengono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semplicemente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letti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in R (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viene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visualizzato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file) ma non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salvati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, e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quindi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non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sono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utilizzabili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per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analisi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successive.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3845902"/>
            <a:ext cx="8153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+mn-lt"/>
              </a:rPr>
              <a:t>NOME_DATASET&lt;-read.csv</a:t>
            </a:r>
            <a:r>
              <a:rPr lang="it-IT" sz="2000" dirty="0">
                <a:latin typeface="+mn-lt"/>
              </a:rPr>
              <a:t>(‘</a:t>
            </a:r>
            <a:r>
              <a:rPr lang="it-IT" sz="2000" i="1" dirty="0">
                <a:latin typeface="+mn-lt"/>
              </a:rPr>
              <a:t>nome_file.</a:t>
            </a:r>
            <a:r>
              <a:rPr lang="it-IT" sz="2000" i="1" dirty="0" err="1">
                <a:latin typeface="+mn-lt"/>
              </a:rPr>
              <a:t>csv</a:t>
            </a:r>
            <a:r>
              <a:rPr lang="it-IT" sz="2000" dirty="0">
                <a:latin typeface="+mn-lt"/>
              </a:rPr>
              <a:t>',</a:t>
            </a:r>
            <a:r>
              <a:rPr lang="it-IT" sz="2000" dirty="0" err="1">
                <a:latin typeface="+mn-lt"/>
              </a:rPr>
              <a:t>header</a:t>
            </a:r>
            <a:r>
              <a:rPr lang="it-IT" sz="2000" dirty="0">
                <a:latin typeface="+mn-lt"/>
              </a:rPr>
              <a:t>=TRUE)</a:t>
            </a:r>
          </a:p>
          <a:p>
            <a:endParaRPr lang="it-IT" sz="10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71750" y="3865393"/>
            <a:ext cx="2177016" cy="3693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362200" y="4255991"/>
            <a:ext cx="228600" cy="54460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1809303" y="4800600"/>
            <a:ext cx="6162453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AU" sz="2000" kern="0" dirty="0">
                <a:solidFill>
                  <a:schemeClr val="tx2"/>
                </a:solidFill>
                <a:latin typeface="+mn-lt"/>
              </a:rPr>
              <a:t>In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questo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modo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creiamo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un “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oggetto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”, con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nome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da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noi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scelto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che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potrà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esere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richiamato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durante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la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sessione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R,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ogni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volta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ce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ne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sia</a:t>
            </a:r>
            <a:r>
              <a:rPr lang="en-AU" sz="20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kern="0" dirty="0" err="1">
                <a:solidFill>
                  <a:schemeClr val="tx2"/>
                </a:solidFill>
                <a:latin typeface="+mn-lt"/>
              </a:rPr>
              <a:t>l’occorenza</a:t>
            </a:r>
            <a:endParaRPr lang="it-IT" sz="20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634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solidFill>
                  <a:srgbClr val="FF9900"/>
                </a:solidFill>
              </a:rPr>
              <a:t>Importazione</a:t>
            </a:r>
            <a:r>
              <a:rPr lang="en-US" kern="0" dirty="0">
                <a:solidFill>
                  <a:srgbClr val="FF9900"/>
                </a:solidFill>
              </a:rPr>
              <a:t> file </a:t>
            </a:r>
            <a:r>
              <a:rPr lang="en-US" kern="0" dirty="0" err="1">
                <a:solidFill>
                  <a:srgbClr val="FF9900"/>
                </a:solidFill>
              </a:rPr>
              <a:t>esterno</a:t>
            </a:r>
            <a:r>
              <a:rPr lang="en-US" kern="0" dirty="0">
                <a:solidFill>
                  <a:srgbClr val="FF9900"/>
                </a:solidFill>
              </a:rPr>
              <a:t> (3/3)</a:t>
            </a:r>
            <a:endParaRPr lang="it-IT" kern="0" dirty="0"/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9E7B63D-187F-4D1D-9CCB-309D3A599356}"/>
              </a:ext>
            </a:extLst>
          </p:cNvPr>
          <p:cNvSpPr/>
          <p:nvPr/>
        </p:nvSpPr>
        <p:spPr bwMode="auto">
          <a:xfrm rot="5400000">
            <a:off x="1708749" y="2394370"/>
            <a:ext cx="303018" cy="2508688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924A2-9B75-4376-BB8E-71A5C62F8E88}"/>
              </a:ext>
            </a:extLst>
          </p:cNvPr>
          <p:cNvSpPr txBox="1"/>
          <p:nvPr/>
        </p:nvSpPr>
        <p:spPr bwMode="auto">
          <a:xfrm>
            <a:off x="4968305" y="2846962"/>
            <a:ext cx="2177016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GB" sz="1200" b="1" kern="0" dirty="0" err="1">
                <a:solidFill>
                  <a:schemeClr val="tx2"/>
                </a:solidFill>
                <a:latin typeface="+mn-lt"/>
              </a:rPr>
              <a:t>Leggo</a:t>
            </a:r>
            <a:r>
              <a:rPr lang="en-GB" sz="12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200" b="1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GB" sz="1200" b="1" kern="0" dirty="0">
                <a:solidFill>
                  <a:schemeClr val="tx2"/>
                </a:solidFill>
                <a:latin typeface="+mn-lt"/>
              </a:rPr>
              <a:t> 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83925-3EB7-480D-AD9C-135A1B14FBA2}"/>
              </a:ext>
            </a:extLst>
          </p:cNvPr>
          <p:cNvSpPr txBox="1"/>
          <p:nvPr/>
        </p:nvSpPr>
        <p:spPr bwMode="auto">
          <a:xfrm>
            <a:off x="469063" y="2846962"/>
            <a:ext cx="2782389" cy="61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GB" sz="1200" b="1" kern="0" dirty="0">
                <a:solidFill>
                  <a:schemeClr val="tx2"/>
                </a:solidFill>
                <a:latin typeface="+mn-lt"/>
              </a:rPr>
              <a:t>Salvo </a:t>
            </a:r>
            <a:r>
              <a:rPr lang="en-GB" sz="1200" b="1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GB" sz="1200" b="1" kern="0" dirty="0">
                <a:solidFill>
                  <a:schemeClr val="tx2"/>
                </a:solidFill>
                <a:latin typeface="+mn-lt"/>
              </a:rPr>
              <a:t> file in un </a:t>
            </a:r>
            <a:r>
              <a:rPr lang="en-GB" sz="1200" b="1" kern="0" dirty="0" err="1">
                <a:solidFill>
                  <a:schemeClr val="tx2"/>
                </a:solidFill>
                <a:latin typeface="+mn-lt"/>
              </a:rPr>
              <a:t>oggetto</a:t>
            </a:r>
            <a:r>
              <a:rPr lang="en-GB" sz="12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200" b="1" kern="0" dirty="0" err="1">
                <a:solidFill>
                  <a:schemeClr val="tx2"/>
                </a:solidFill>
                <a:latin typeface="+mn-lt"/>
              </a:rPr>
              <a:t>chiamato</a:t>
            </a:r>
            <a:r>
              <a:rPr lang="en-GB" sz="1200" b="1" kern="0" dirty="0">
                <a:solidFill>
                  <a:schemeClr val="tx2"/>
                </a:solidFill>
                <a:latin typeface="+mn-lt"/>
              </a:rPr>
              <a:t> NOME_DATASET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E60CA6-FBEC-4D24-8CAD-070404C4C1A2}"/>
              </a:ext>
            </a:extLst>
          </p:cNvPr>
          <p:cNvCxnSpPr/>
          <p:nvPr/>
        </p:nvCxnSpPr>
        <p:spPr bwMode="auto">
          <a:xfrm flipH="1">
            <a:off x="3429000" y="3069785"/>
            <a:ext cx="127059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8C0BBB14-0BFC-4583-81FA-12711A457EB6}"/>
              </a:ext>
            </a:extLst>
          </p:cNvPr>
          <p:cNvSpPr/>
          <p:nvPr/>
        </p:nvSpPr>
        <p:spPr bwMode="auto">
          <a:xfrm rot="5400000">
            <a:off x="5351546" y="1491029"/>
            <a:ext cx="433932" cy="4279024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662" y="1669312"/>
            <a:ext cx="7314310" cy="4931185"/>
            <a:chOff x="383662" y="1669312"/>
            <a:chExt cx="7314310" cy="49311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2862" r="2053"/>
            <a:stretch/>
          </p:blipFill>
          <p:spPr>
            <a:xfrm>
              <a:off x="383662" y="1669312"/>
              <a:ext cx="7314310" cy="49311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5179964"/>
              <a:ext cx="6803399" cy="819834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 bwMode="auto">
          <a:xfrm>
            <a:off x="762000" y="3022712"/>
            <a:ext cx="4876800" cy="658541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410200" y="1981200"/>
            <a:ext cx="364212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Leggo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i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dati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dal file AUTO.CSV  e li salvo in un dataset  (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oggetto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)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che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chiamo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i="1" kern="0" dirty="0">
                <a:solidFill>
                  <a:schemeClr val="tx2"/>
                </a:solidFill>
                <a:latin typeface="+mn-lt"/>
              </a:rPr>
              <a:t>auto</a:t>
            </a:r>
            <a:endParaRPr lang="it-IT" sz="1600" b="1" i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9600" y="3928910"/>
            <a:ext cx="848833" cy="357347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19400" y="3849999"/>
            <a:ext cx="416785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Per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vedere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i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dati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devo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richiamare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all’occorenza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, 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dataset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creato</a:t>
            </a:r>
            <a:endParaRPr lang="it-IT" sz="16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876027" y="5646003"/>
            <a:ext cx="6718004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1600" b="1" u="sng" kern="0" dirty="0" err="1">
                <a:solidFill>
                  <a:schemeClr val="tx2"/>
                </a:solidFill>
                <a:latin typeface="+mn-lt"/>
              </a:rPr>
              <a:t>Attenzione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: R è  </a:t>
            </a:r>
            <a:r>
              <a:rPr lang="en-AU" sz="1600" b="1" i="1" kern="0" dirty="0">
                <a:solidFill>
                  <a:schemeClr val="tx2"/>
                </a:solidFill>
                <a:latin typeface="+mn-lt"/>
              </a:rPr>
              <a:t>case sensitive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, per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richiamare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dataset, è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necessario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quindi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tenere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conto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anche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delle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maiuscole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/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minuscole</a:t>
            </a:r>
            <a:endParaRPr lang="it-IT" sz="1600" b="1" kern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 flipH="1">
            <a:off x="1752600" y="4107583"/>
            <a:ext cx="1066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1634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solidFill>
                  <a:srgbClr val="FF9900"/>
                </a:solidFill>
              </a:rPr>
              <a:t>Importazione</a:t>
            </a:r>
            <a:r>
              <a:rPr lang="en-US" kern="0" dirty="0">
                <a:solidFill>
                  <a:srgbClr val="FF9900"/>
                </a:solidFill>
              </a:rPr>
              <a:t> file </a:t>
            </a:r>
            <a:r>
              <a:rPr lang="en-US" kern="0" dirty="0" err="1">
                <a:solidFill>
                  <a:srgbClr val="FF9900"/>
                </a:solidFill>
              </a:rPr>
              <a:t>esterno</a:t>
            </a:r>
            <a:r>
              <a:rPr lang="en-US" kern="0" dirty="0">
                <a:solidFill>
                  <a:srgbClr val="FF9900"/>
                </a:solidFill>
              </a:rPr>
              <a:t> (3/3)</a:t>
            </a:r>
            <a:endParaRPr lang="it-IT" kern="0" dirty="0"/>
          </a:p>
        </p:txBody>
      </p:sp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62200" y="4191000"/>
            <a:ext cx="4419600" cy="6096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head(</a:t>
            </a:r>
            <a:r>
              <a:rPr lang="en-GB" altLang="en-US" i="1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nomedataset</a:t>
            </a:r>
            <a:r>
              <a:rPr lang="en-GB" altLang="en-US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>
                <a:solidFill>
                  <a:srgbClr val="FF9900"/>
                </a:solidFill>
              </a:rPr>
              <a:t>HEAD </a:t>
            </a:r>
            <a:r>
              <a:rPr lang="it-IT" sz="4000" dirty="0">
                <a:solidFill>
                  <a:srgbClr val="FF9900"/>
                </a:solidFill>
              </a:rPr>
              <a:t>– Sintassi generale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1738103"/>
            <a:ext cx="8077200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GB" altLang="en-US" sz="2400" dirty="0" err="1"/>
              <a:t>Procedura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consente</a:t>
            </a:r>
            <a:r>
              <a:rPr lang="en-GB" altLang="en-US" sz="2400" dirty="0"/>
              <a:t> di </a:t>
            </a:r>
            <a:r>
              <a:rPr lang="en-GB" altLang="en-US" sz="2400" dirty="0" err="1"/>
              <a:t>visualizzare</a:t>
            </a:r>
            <a:r>
              <a:rPr lang="en-GB" altLang="en-US" sz="2400" dirty="0"/>
              <a:t> le prime 6 </a:t>
            </a:r>
            <a:r>
              <a:rPr lang="en-GB" altLang="en-US" sz="2400" dirty="0" err="1"/>
              <a:t>osservazioni</a:t>
            </a:r>
            <a:r>
              <a:rPr lang="en-GB" altLang="en-US" sz="2400" dirty="0"/>
              <a:t> (</a:t>
            </a:r>
            <a:r>
              <a:rPr lang="en-GB" altLang="en-US" sz="2400" dirty="0" err="1"/>
              <a:t>righe</a:t>
            </a:r>
            <a:r>
              <a:rPr lang="en-GB" altLang="en-US" sz="2400" dirty="0"/>
              <a:t>) del dataset, </a:t>
            </a:r>
            <a:r>
              <a:rPr lang="en-GB" altLang="en-US" sz="2400" dirty="0" err="1"/>
              <a:t>funzione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molto</a:t>
            </a:r>
            <a:r>
              <a:rPr lang="en-GB" altLang="en-US" sz="2400" dirty="0"/>
              <a:t> utile </a:t>
            </a:r>
            <a:r>
              <a:rPr lang="en-GB" altLang="en-US" sz="2400" dirty="0" err="1"/>
              <a:t>quando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</a:t>
            </a:r>
            <a:r>
              <a:rPr lang="en-GB" altLang="en-US" sz="2400" dirty="0"/>
              <a:t> ha a </a:t>
            </a:r>
            <a:r>
              <a:rPr lang="en-GB" altLang="en-US" sz="2400" dirty="0" err="1"/>
              <a:t>che</a:t>
            </a:r>
            <a:r>
              <a:rPr lang="en-GB" altLang="en-US" sz="2400" dirty="0"/>
              <a:t> fare con </a:t>
            </a:r>
            <a:r>
              <a:rPr lang="en-GB" altLang="en-US" sz="2400" dirty="0" err="1"/>
              <a:t>matrici</a:t>
            </a:r>
            <a:r>
              <a:rPr lang="en-GB" altLang="en-US" sz="2400" dirty="0"/>
              <a:t> di </a:t>
            </a:r>
            <a:r>
              <a:rPr lang="en-GB" altLang="en-US" sz="2400" dirty="0" err="1"/>
              <a:t>dati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molto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grandi</a:t>
            </a:r>
            <a:r>
              <a:rPr lang="en-GB" altLang="en-US" sz="2400" dirty="0"/>
              <a:t>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1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>
                <a:solidFill>
                  <a:srgbClr val="FF9900"/>
                </a:solidFill>
              </a:rPr>
              <a:t>STR </a:t>
            </a:r>
            <a:r>
              <a:rPr lang="it-IT" sz="4000" dirty="0">
                <a:solidFill>
                  <a:srgbClr val="FF9900"/>
                </a:solidFill>
              </a:rPr>
              <a:t>– Sintassi generale</a:t>
            </a:r>
            <a:r>
              <a:rPr lang="it-IT" altLang="it-IT" sz="4000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1738103"/>
            <a:ext cx="8077200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GB" altLang="en-US" sz="2400" dirty="0" err="1"/>
              <a:t>Procedura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consente</a:t>
            </a:r>
            <a:r>
              <a:rPr lang="en-GB" altLang="en-US" sz="2400" dirty="0"/>
              <a:t> di </a:t>
            </a:r>
            <a:r>
              <a:rPr lang="en-GB" altLang="en-US" sz="2400" dirty="0" err="1"/>
              <a:t>visualizzare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informazioni</a:t>
            </a:r>
            <a:r>
              <a:rPr lang="en-GB" altLang="en-US" sz="2400" dirty="0"/>
              <a:t> relative </a:t>
            </a:r>
            <a:r>
              <a:rPr lang="en-GB" altLang="en-US" sz="2400" dirty="0" err="1"/>
              <a:t>alle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variabili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contenute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nel</a:t>
            </a:r>
            <a:r>
              <a:rPr lang="en-GB" altLang="en-US" sz="2400" dirty="0"/>
              <a:t> dataset (</a:t>
            </a:r>
            <a:r>
              <a:rPr lang="en-GB" altLang="en-US" sz="2400" dirty="0" err="1"/>
              <a:t>nome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tipo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lunghezza</a:t>
            </a:r>
            <a:r>
              <a:rPr lang="en-GB" altLang="en-US" sz="2400" dirty="0"/>
              <a:t>…)</a:t>
            </a:r>
            <a:endParaRPr 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19198" y="4191000"/>
            <a:ext cx="4105604" cy="6096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US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str</a:t>
            </a:r>
            <a:r>
              <a:rPr lang="en-GB" altLang="en-US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(</a:t>
            </a:r>
            <a:r>
              <a:rPr lang="en-GB" altLang="en-US" i="1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nomedataset</a:t>
            </a:r>
            <a:r>
              <a:rPr lang="en-GB" altLang="en-US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481098" y="5021444"/>
            <a:ext cx="4181804" cy="6096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fix(</a:t>
            </a:r>
            <a:r>
              <a:rPr lang="en-GB" altLang="en-US" i="1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nomedataset</a:t>
            </a:r>
            <a:r>
              <a:rPr lang="en-GB" altLang="en-US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>
                <a:solidFill>
                  <a:srgbClr val="FF9900"/>
                </a:solidFill>
              </a:rPr>
              <a:t>FIX </a:t>
            </a:r>
            <a:r>
              <a:rPr lang="it-IT" sz="4000" dirty="0">
                <a:solidFill>
                  <a:srgbClr val="FF9900"/>
                </a:solidFill>
              </a:rPr>
              <a:t>– Sintassi generale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1738103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GB" altLang="en-US" sz="2400" dirty="0" err="1"/>
              <a:t>Procedura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consente</a:t>
            </a:r>
            <a:r>
              <a:rPr lang="en-GB" altLang="en-US" sz="2400" dirty="0"/>
              <a:t> di </a:t>
            </a:r>
            <a:r>
              <a:rPr lang="en-GB" altLang="en-US" sz="2400" dirty="0" err="1"/>
              <a:t>visualizzare</a:t>
            </a:r>
            <a:r>
              <a:rPr lang="en-GB" altLang="en-US" sz="2400" dirty="0"/>
              <a:t> in forma </a:t>
            </a:r>
            <a:r>
              <a:rPr lang="en-GB" altLang="en-US" sz="2400" dirty="0" err="1"/>
              <a:t>tabellare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il</a:t>
            </a:r>
            <a:r>
              <a:rPr lang="en-GB" altLang="en-US" sz="2400" dirty="0"/>
              <a:t> dataset </a:t>
            </a:r>
            <a:r>
              <a:rPr lang="en-GB" altLang="en-US" sz="2400" dirty="0" err="1"/>
              <a:t>importato</a:t>
            </a:r>
            <a:r>
              <a:rPr lang="en-GB" altLang="en-US" sz="2400" dirty="0"/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400" dirty="0"/>
              <a:t>N.B.: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possono</a:t>
            </a:r>
            <a:r>
              <a:rPr lang="en-GB" sz="2400" dirty="0"/>
              <a:t> </a:t>
            </a:r>
            <a:r>
              <a:rPr lang="en-GB" sz="2400" dirty="0" err="1"/>
              <a:t>modificare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valori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variabili</a:t>
            </a:r>
            <a:r>
              <a:rPr lang="en-GB" sz="2400" dirty="0"/>
              <a:t>, in </a:t>
            </a:r>
            <a:r>
              <a:rPr lang="en-GB" sz="2400" dirty="0" err="1"/>
              <a:t>questo</a:t>
            </a:r>
            <a:r>
              <a:rPr lang="en-GB" sz="2400" dirty="0"/>
              <a:t> </a:t>
            </a:r>
            <a:r>
              <a:rPr lang="en-GB" sz="2400" dirty="0" err="1"/>
              <a:t>caso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modificherà</a:t>
            </a:r>
            <a:r>
              <a:rPr lang="en-GB" sz="2400" dirty="0"/>
              <a:t> </a:t>
            </a:r>
            <a:r>
              <a:rPr lang="en-GB" sz="2400" dirty="0" err="1"/>
              <a:t>l’oggetto</a:t>
            </a:r>
            <a:r>
              <a:rPr lang="en-GB" sz="2400" dirty="0"/>
              <a:t> </a:t>
            </a:r>
            <a:r>
              <a:rPr lang="en-GB" sz="2400" dirty="0" err="1"/>
              <a:t>importato</a:t>
            </a:r>
            <a:r>
              <a:rPr lang="en-GB" sz="2400" dirty="0"/>
              <a:t> in R e non </a:t>
            </a:r>
            <a:r>
              <a:rPr lang="en-GB" sz="2400" dirty="0" err="1"/>
              <a:t>il</a:t>
            </a:r>
            <a:r>
              <a:rPr lang="en-GB" sz="2400" dirty="0"/>
              <a:t> file </a:t>
            </a:r>
            <a:r>
              <a:rPr lang="en-GB" sz="2400" dirty="0" err="1"/>
              <a:t>originale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/>
          <a:lstStyle/>
          <a:p>
            <a:r>
              <a:rPr lang="en-US" dirty="0" err="1">
                <a:solidFill>
                  <a:srgbClr val="FF9900"/>
                </a:solidFill>
              </a:rPr>
              <a:t>Esempio</a:t>
            </a:r>
            <a:r>
              <a:rPr lang="en-US" dirty="0">
                <a:solidFill>
                  <a:srgbClr val="FF9900"/>
                </a:solidFill>
              </a:rPr>
              <a:t> - </a:t>
            </a:r>
            <a:r>
              <a:rPr lang="en-US" dirty="0" err="1">
                <a:solidFill>
                  <a:srgbClr val="FF9900"/>
                </a:solidFill>
              </a:rPr>
              <a:t>telefonia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33400" y="1447800"/>
            <a:ext cx="7620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Importare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il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dataset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telefonia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4736" y="2254250"/>
            <a:ext cx="7979664" cy="609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&gt; 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telefonia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&lt;-read.csv('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telefonia.csv',header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=TRUE)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42544" y="2667000"/>
            <a:ext cx="7620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Visualizzo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le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informazioni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del dataset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telefonia</a:t>
            </a:r>
            <a:endParaRPr lang="en-AU" sz="2400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2544" y="3429000"/>
            <a:ext cx="7979664" cy="609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&gt; 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str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(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telefonia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54736" y="3791712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Visualizzo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le prime 6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righe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del dataset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54736" y="4553712"/>
            <a:ext cx="7979664" cy="609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&gt; head(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telefonia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54736" y="4913531"/>
            <a:ext cx="7620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Visualizzo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in forma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tabellare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l’intero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dataset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54736" y="5675531"/>
            <a:ext cx="7979664" cy="609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&gt; fix(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telefonia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36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Prima di iniziare…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210" y="1167099"/>
            <a:ext cx="8707582" cy="480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Controllare se sul pc su cui state lavorando esiste già una cartella C:\corso. In tal caso eliminare tutto il contenuto. In caso contrario  creare la cartella </a:t>
            </a:r>
            <a:r>
              <a:rPr lang="it-IT" sz="2000" b="1" dirty="0">
                <a:latin typeface="+mj-lt"/>
              </a:rPr>
              <a:t>corso</a:t>
            </a:r>
            <a:r>
              <a:rPr lang="it-IT" sz="2000" dirty="0">
                <a:latin typeface="+mj-lt"/>
              </a:rPr>
              <a:t> all'interno del disco C </a:t>
            </a:r>
          </a:p>
          <a:p>
            <a:pPr>
              <a:lnSpc>
                <a:spcPct val="150000"/>
              </a:lnSpc>
            </a:pPr>
            <a:endParaRPr lang="it-IT" sz="20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j-lt"/>
              </a:rPr>
              <a:t>Andare sul disco condiviso F nel percorso </a:t>
            </a:r>
            <a:r>
              <a:rPr lang="it-IT" altLang="it-IT" sz="2000" b="1" i="1" dirty="0">
                <a:latin typeface="+mj-lt"/>
              </a:rPr>
              <a:t>F:\corsi\Metodi_Quantitativi_EFM_1920\esercitazione1  </a:t>
            </a:r>
            <a:r>
              <a:rPr lang="it-IT" altLang="it-IT" sz="2000" dirty="0">
                <a:latin typeface="+mj-lt"/>
              </a:rPr>
              <a:t>e copiare il contenuto nella cartella C:\corso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Aprire il software R (Start </a:t>
            </a:r>
            <a:r>
              <a:rPr lang="it-IT" sz="2000" dirty="0">
                <a:sym typeface="Wingdings" panose="05000000000000000000" pitchFamily="2" charset="2"/>
              </a:rPr>
              <a:t></a:t>
            </a:r>
            <a:r>
              <a:rPr lang="it-IT" sz="2000" dirty="0"/>
              <a:t>  AII Programs </a:t>
            </a:r>
            <a:r>
              <a:rPr lang="it-IT" sz="2000" dirty="0">
                <a:sym typeface="Wingdings" panose="05000000000000000000" pitchFamily="2" charset="2"/>
              </a:rPr>
              <a:t></a:t>
            </a:r>
            <a:r>
              <a:rPr lang="it-IT" sz="2000" dirty="0"/>
              <a:t> R)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it-IT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9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23228" y="2133600"/>
            <a:ext cx="7979664" cy="609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&gt; 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str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(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telefonia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96" y="2636520"/>
            <a:ext cx="8245604" cy="33956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483604" y="2743200"/>
            <a:ext cx="1802396" cy="3048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23228" y="1371600"/>
            <a:ext cx="7620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Visualizzo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le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informazioni</a:t>
            </a:r>
            <a:r>
              <a:rPr lang="en-AU" sz="2400" kern="0" dirty="0">
                <a:solidFill>
                  <a:schemeClr val="tx2"/>
                </a:solidFill>
                <a:latin typeface="+mj-lt"/>
              </a:rPr>
              <a:t> del dataset </a:t>
            </a:r>
            <a:r>
              <a:rPr lang="en-AU" sz="2400" kern="0" dirty="0" err="1">
                <a:solidFill>
                  <a:schemeClr val="tx2"/>
                </a:solidFill>
                <a:latin typeface="+mj-lt"/>
              </a:rPr>
              <a:t>telefonia</a:t>
            </a:r>
            <a:endParaRPr lang="en-AU" sz="2400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25235" y="75565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solidFill>
                  <a:srgbClr val="FF9900"/>
                </a:solidFill>
              </a:rPr>
              <a:t>Esempio</a:t>
            </a:r>
            <a:r>
              <a:rPr lang="en-US" kern="0" dirty="0">
                <a:solidFill>
                  <a:srgbClr val="FF9900"/>
                </a:solidFill>
              </a:rPr>
              <a:t> - </a:t>
            </a:r>
            <a:r>
              <a:rPr lang="en-US" kern="0" dirty="0" err="1">
                <a:solidFill>
                  <a:srgbClr val="FF9900"/>
                </a:solidFill>
              </a:rPr>
              <a:t>telefonia</a:t>
            </a:r>
            <a:r>
              <a:rPr lang="en-US" kern="0" dirty="0">
                <a:solidFill>
                  <a:srgbClr val="FF9900"/>
                </a:solidFill>
              </a:rPr>
              <a:t> - </a:t>
            </a:r>
            <a:r>
              <a:rPr lang="en-US" kern="0" dirty="0" err="1">
                <a:solidFill>
                  <a:srgbClr val="FF9900"/>
                </a:solidFill>
              </a:rPr>
              <a:t>str</a:t>
            </a:r>
            <a:endParaRPr lang="it-IT" kern="0" dirty="0"/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23228" y="13716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AU" sz="2400" kern="0" dirty="0" err="1">
                <a:solidFill>
                  <a:schemeClr val="tx2"/>
                </a:solidFill>
              </a:rPr>
              <a:t>Visualizzo</a:t>
            </a:r>
            <a:r>
              <a:rPr lang="en-AU" sz="2400" kern="0" dirty="0">
                <a:solidFill>
                  <a:schemeClr val="tx2"/>
                </a:solidFill>
              </a:rPr>
              <a:t> le prime 6 </a:t>
            </a:r>
            <a:r>
              <a:rPr lang="en-AU" sz="2400" kern="0" dirty="0" err="1">
                <a:solidFill>
                  <a:schemeClr val="tx2"/>
                </a:solidFill>
              </a:rPr>
              <a:t>osservazioni</a:t>
            </a:r>
            <a:r>
              <a:rPr lang="en-AU" sz="2400" kern="0" dirty="0">
                <a:solidFill>
                  <a:schemeClr val="tx2"/>
                </a:solidFill>
              </a:rPr>
              <a:t> </a:t>
            </a:r>
            <a:r>
              <a:rPr lang="en-AU" sz="2400" kern="0" dirty="0" err="1">
                <a:solidFill>
                  <a:schemeClr val="tx2"/>
                </a:solidFill>
              </a:rPr>
              <a:t>delle</a:t>
            </a:r>
            <a:r>
              <a:rPr lang="en-AU" sz="2400" kern="0" dirty="0">
                <a:solidFill>
                  <a:schemeClr val="tx2"/>
                </a:solidFill>
              </a:rPr>
              <a:t> </a:t>
            </a:r>
            <a:r>
              <a:rPr lang="en-AU" sz="2400" kern="0" dirty="0" err="1">
                <a:solidFill>
                  <a:schemeClr val="tx2"/>
                </a:solidFill>
              </a:rPr>
              <a:t>variabili</a:t>
            </a:r>
            <a:endParaRPr lang="en-AU" sz="2400" kern="0" dirty="0">
              <a:solidFill>
                <a:schemeClr val="tx2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23228" y="2133600"/>
            <a:ext cx="7979664" cy="609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&gt; head(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telefonia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-25235" y="75565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solidFill>
                  <a:srgbClr val="FF9900"/>
                </a:solidFill>
              </a:rPr>
              <a:t>Esempio</a:t>
            </a:r>
            <a:r>
              <a:rPr lang="en-US" kern="0" dirty="0">
                <a:solidFill>
                  <a:srgbClr val="FF9900"/>
                </a:solidFill>
              </a:rPr>
              <a:t> - </a:t>
            </a:r>
            <a:r>
              <a:rPr lang="en-US" kern="0" dirty="0" err="1">
                <a:solidFill>
                  <a:srgbClr val="FF9900"/>
                </a:solidFill>
              </a:rPr>
              <a:t>telefonia</a:t>
            </a:r>
            <a:r>
              <a:rPr lang="en-US" kern="0" dirty="0">
                <a:solidFill>
                  <a:srgbClr val="FF9900"/>
                </a:solidFill>
              </a:rPr>
              <a:t> - head</a:t>
            </a:r>
            <a:endParaRPr lang="it-IT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7" y="2864485"/>
            <a:ext cx="8209558" cy="26517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23228" y="1371600"/>
            <a:ext cx="7620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AU" sz="2400" kern="0" dirty="0" err="1">
                <a:solidFill>
                  <a:schemeClr val="tx2"/>
                </a:solidFill>
              </a:rPr>
              <a:t>Visualizzo</a:t>
            </a:r>
            <a:r>
              <a:rPr lang="en-AU" sz="2400" kern="0" dirty="0">
                <a:solidFill>
                  <a:schemeClr val="tx2"/>
                </a:solidFill>
              </a:rPr>
              <a:t> in forma </a:t>
            </a:r>
            <a:r>
              <a:rPr lang="en-AU" sz="2400" kern="0" dirty="0" err="1">
                <a:solidFill>
                  <a:schemeClr val="tx2"/>
                </a:solidFill>
              </a:rPr>
              <a:t>tabellare</a:t>
            </a:r>
            <a:r>
              <a:rPr lang="en-AU" sz="2400" kern="0" dirty="0">
                <a:solidFill>
                  <a:schemeClr val="tx2"/>
                </a:solidFill>
              </a:rPr>
              <a:t> </a:t>
            </a:r>
            <a:r>
              <a:rPr lang="en-AU" sz="2400" kern="0" dirty="0" err="1">
                <a:solidFill>
                  <a:schemeClr val="tx2"/>
                </a:solidFill>
              </a:rPr>
              <a:t>il</a:t>
            </a:r>
            <a:r>
              <a:rPr lang="en-AU" sz="2400" kern="0" dirty="0">
                <a:solidFill>
                  <a:schemeClr val="tx2"/>
                </a:solidFill>
              </a:rPr>
              <a:t> dataset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23228" y="2133600"/>
            <a:ext cx="7979664" cy="609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&gt; fix(</a:t>
            </a:r>
            <a:r>
              <a:rPr lang="en-GB" altLang="en-US" sz="20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telefonia</a:t>
            </a:r>
            <a:r>
              <a:rPr lang="en-GB" altLang="en-US" sz="20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)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-25235" y="75565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solidFill>
                  <a:srgbClr val="FF9900"/>
                </a:solidFill>
              </a:rPr>
              <a:t>Esempio</a:t>
            </a:r>
            <a:r>
              <a:rPr lang="en-US" kern="0" dirty="0">
                <a:solidFill>
                  <a:srgbClr val="FF9900"/>
                </a:solidFill>
              </a:rPr>
              <a:t> - </a:t>
            </a:r>
            <a:r>
              <a:rPr lang="en-US" kern="0" dirty="0" err="1">
                <a:solidFill>
                  <a:srgbClr val="FF9900"/>
                </a:solidFill>
              </a:rPr>
              <a:t>telefonia</a:t>
            </a:r>
            <a:r>
              <a:rPr lang="en-US" kern="0" dirty="0">
                <a:solidFill>
                  <a:srgbClr val="FF9900"/>
                </a:solidFill>
              </a:rPr>
              <a:t> - fix</a:t>
            </a:r>
            <a:endParaRPr lang="it-IT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43200"/>
            <a:ext cx="4196748" cy="3619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1143000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Come </a:t>
            </a:r>
            <a:r>
              <a:rPr lang="en-US" dirty="0" err="1">
                <a:solidFill>
                  <a:srgbClr val="FF9900"/>
                </a:solidFill>
              </a:rPr>
              <a:t>utilizzare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una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variabile</a:t>
            </a:r>
            <a:r>
              <a:rPr lang="en-US" dirty="0">
                <a:solidFill>
                  <a:srgbClr val="FF9900"/>
                </a:solidFill>
              </a:rPr>
              <a:t>(1/2)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33400" y="990600"/>
            <a:ext cx="81534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Abbiamo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visto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come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importare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i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dati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nell’ambiente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R.</a:t>
            </a:r>
          </a:p>
          <a:p>
            <a:pPr algn="just">
              <a:spcBef>
                <a:spcPct val="20000"/>
              </a:spcBef>
            </a:pPr>
            <a:r>
              <a:rPr lang="en-AU" sz="2200" kern="0" dirty="0">
                <a:solidFill>
                  <a:schemeClr val="tx2"/>
                </a:solidFill>
                <a:latin typeface="+mn-lt"/>
              </a:rPr>
              <a:t>Come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utilizzare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ora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le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singole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variabili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?</a:t>
            </a:r>
          </a:p>
          <a:p>
            <a:pPr algn="just">
              <a:spcBef>
                <a:spcPct val="20000"/>
              </a:spcBef>
            </a:pPr>
            <a:endParaRPr lang="en-AU" sz="2200" kern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AU" sz="2200" kern="0" dirty="0">
                <a:solidFill>
                  <a:schemeClr val="tx2"/>
                </a:solidFill>
                <a:latin typeface="+mn-lt"/>
              </a:rPr>
              <a:t>Per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selezionare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una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da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una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tabella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è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necessario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scrivere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nome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dataset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seguito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dal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simbolo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$ e dal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nome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della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da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selezionare</a:t>
            </a:r>
            <a:endParaRPr lang="en-AU" sz="2200" kern="0" dirty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AU" sz="2200" b="1" i="1" kern="0" dirty="0" err="1">
                <a:solidFill>
                  <a:schemeClr val="tx2"/>
                </a:solidFill>
              </a:rPr>
              <a:t>Nome_dataset$nome_variabile</a:t>
            </a:r>
            <a:endParaRPr lang="en-AU" sz="2200" b="1" i="1" kern="0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Anche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in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questo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caso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è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possibile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salvare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la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singola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in un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oggetto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che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è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possibile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richiamare</a:t>
            </a:r>
            <a:r>
              <a:rPr lang="en-AU" sz="2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200" kern="0" dirty="0" err="1">
                <a:solidFill>
                  <a:schemeClr val="tx2"/>
                </a:solidFill>
                <a:latin typeface="+mn-lt"/>
              </a:rPr>
              <a:t>all’occorenza</a:t>
            </a:r>
            <a:endParaRPr lang="it-IT" sz="22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3942" y="5483335"/>
            <a:ext cx="640752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AU" sz="2200" b="1" i="1" kern="0" dirty="0">
                <a:solidFill>
                  <a:schemeClr val="tx2"/>
                </a:solidFill>
              </a:rPr>
              <a:t>NEW_NOME &lt;- </a:t>
            </a:r>
            <a:r>
              <a:rPr lang="en-AU" sz="2200" b="1" i="1" kern="0" dirty="0" err="1">
                <a:solidFill>
                  <a:schemeClr val="tx2"/>
                </a:solidFill>
              </a:rPr>
              <a:t>Nome_dataset$nome_variabile</a:t>
            </a:r>
            <a:endParaRPr lang="en-AU" sz="2200" b="1" i="1" kern="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57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Come </a:t>
            </a:r>
            <a:r>
              <a:rPr lang="en-US" dirty="0" err="1">
                <a:solidFill>
                  <a:srgbClr val="FF9900"/>
                </a:solidFill>
              </a:rPr>
              <a:t>utilizzare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una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variabile</a:t>
            </a:r>
            <a:r>
              <a:rPr lang="en-US" dirty="0">
                <a:solidFill>
                  <a:srgbClr val="FF9900"/>
                </a:solidFill>
              </a:rPr>
              <a:t>(2/2)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054608"/>
            <a:ext cx="8105775" cy="556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806995" y="1931351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La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tabella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 AUTO ha due </a:t>
            </a:r>
            <a:r>
              <a:rPr lang="en-AU" sz="1600" b="1" kern="0" dirty="0" err="1">
                <a:solidFill>
                  <a:schemeClr val="tx2"/>
                </a:solidFill>
                <a:latin typeface="+mn-lt"/>
              </a:rPr>
              <a:t>variabili</a:t>
            </a:r>
            <a:r>
              <a:rPr lang="en-AU" sz="1600" b="1" kern="0" dirty="0">
                <a:solidFill>
                  <a:schemeClr val="tx2"/>
                </a:solidFill>
                <a:latin typeface="+mn-lt"/>
              </a:rPr>
              <a:t>, MARCA e QUANTITA’</a:t>
            </a:r>
            <a:endParaRPr lang="it-IT" sz="16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819400" y="2607416"/>
            <a:ext cx="3048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Visualizzo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la </a:t>
            </a: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MARCA. </a:t>
            </a:r>
            <a:endParaRPr lang="it-IT" sz="14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806995" y="3298732"/>
            <a:ext cx="542260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spcBef>
                <a:spcPct val="20000"/>
              </a:spcBef>
            </a:pP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Salvo la </a:t>
            </a: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MARCA, in un </a:t>
            </a: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oggetto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che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posso</a:t>
            </a:r>
            <a:endParaRPr lang="en-AU" sz="1400" b="1" kern="0" dirty="0">
              <a:solidFill>
                <a:schemeClr val="tx2"/>
              </a:solidFill>
              <a:latin typeface="+mn-lt"/>
            </a:endParaRPr>
          </a:p>
          <a:p>
            <a:pPr marL="552450" indent="-552450">
              <a:spcBef>
                <a:spcPct val="20000"/>
              </a:spcBef>
            </a:pP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richiamare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all’occorenza</a:t>
            </a:r>
            <a:endParaRPr lang="it-IT" sz="14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819400" y="3886200"/>
            <a:ext cx="57150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>
              <a:lnSpc>
                <a:spcPct val="150000"/>
              </a:lnSpc>
              <a:spcBef>
                <a:spcPct val="20000"/>
              </a:spcBef>
            </a:pP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Visualizzo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l’oggetto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1400" b="1" kern="0" dirty="0" err="1">
                <a:solidFill>
                  <a:schemeClr val="tx2"/>
                </a:solidFill>
                <a:latin typeface="+mn-lt"/>
              </a:rPr>
              <a:t>salvato</a:t>
            </a:r>
            <a:r>
              <a:rPr lang="en-AU" sz="1400" b="1" kern="0" dirty="0">
                <a:solidFill>
                  <a:schemeClr val="tx2"/>
                </a:solidFill>
                <a:latin typeface="+mn-lt"/>
              </a:rPr>
              <a:t> </a:t>
            </a:r>
            <a:endParaRPr lang="it-IT" sz="14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29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>
                <a:solidFill>
                  <a:srgbClr val="FF9900"/>
                </a:solidFill>
              </a:rPr>
              <a:t>Ordinare un </a:t>
            </a:r>
            <a:r>
              <a:rPr lang="it-IT" altLang="it-IT" sz="4000" dirty="0" err="1">
                <a:solidFill>
                  <a:srgbClr val="FF9900"/>
                </a:solidFill>
              </a:rPr>
              <a:t>dataset</a:t>
            </a:r>
            <a:r>
              <a:rPr lang="it-IT" altLang="it-IT" sz="4000" dirty="0">
                <a:solidFill>
                  <a:srgbClr val="FF9900"/>
                </a:solidFill>
              </a:rPr>
              <a:t>– Sintassi generale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1282005"/>
            <a:ext cx="80772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dirty="0"/>
              <a:t>Come </a:t>
            </a:r>
            <a:r>
              <a:rPr lang="en-GB" altLang="en-US" sz="2400" dirty="0" err="1"/>
              <a:t>ordinare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una</a:t>
            </a:r>
            <a:r>
              <a:rPr lang="en-GB" altLang="en-US" sz="2400" dirty="0"/>
              <a:t> </a:t>
            </a:r>
            <a:r>
              <a:rPr lang="en-GB" altLang="en-US" sz="2400" b="1" dirty="0" err="1"/>
              <a:t>singola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variabile</a:t>
            </a:r>
            <a:r>
              <a:rPr lang="en-GB" altLang="en-US" sz="2400" dirty="0"/>
              <a:t>?</a:t>
            </a:r>
          </a:p>
          <a:p>
            <a:pPr eaLnBrk="1" hangingPunct="1"/>
            <a:endParaRPr lang="en-US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86562" y="5525611"/>
            <a:ext cx="815483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4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en-GB" altLang="en-US" sz="1600" dirty="0"/>
              <a:t>Se </a:t>
            </a:r>
            <a:r>
              <a:rPr lang="en-GB" altLang="en-US" sz="1600" dirty="0" err="1"/>
              <a:t>viene</a:t>
            </a:r>
            <a:r>
              <a:rPr lang="en-GB" altLang="en-US" sz="1600" dirty="0"/>
              <a:t> </a:t>
            </a:r>
            <a:r>
              <a:rPr lang="en-GB" altLang="en-US" sz="1600" dirty="0" err="1"/>
              <a:t>specificata</a:t>
            </a:r>
            <a:r>
              <a:rPr lang="en-GB" altLang="en-US" sz="1600" dirty="0"/>
              <a:t> </a:t>
            </a:r>
            <a:r>
              <a:rPr lang="en-GB" altLang="en-US" sz="1600" dirty="0" err="1"/>
              <a:t>l’opzione</a:t>
            </a:r>
            <a:r>
              <a:rPr lang="en-GB" altLang="en-US" sz="1600" dirty="0"/>
              <a:t> </a:t>
            </a:r>
            <a:r>
              <a:rPr lang="en-GB" altLang="en-US" sz="1600" i="1" dirty="0"/>
              <a:t>decreasing</a:t>
            </a:r>
            <a:r>
              <a:rPr lang="en-GB" altLang="en-US" sz="1600" dirty="0"/>
              <a:t>=FALSE, le </a:t>
            </a:r>
            <a:r>
              <a:rPr lang="en-GB" altLang="en-US" sz="1600" dirty="0" err="1"/>
              <a:t>osservazioni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sono</a:t>
            </a:r>
            <a:r>
              <a:rPr lang="en-GB" altLang="en-US" sz="1600" dirty="0"/>
              <a:t> ordinate per </a:t>
            </a:r>
            <a:r>
              <a:rPr lang="en-GB" altLang="en-US" sz="1600" dirty="0" err="1"/>
              <a:t>valori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crescenti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della</a:t>
            </a:r>
            <a:r>
              <a:rPr lang="en-GB" altLang="en-US" sz="1600" dirty="0"/>
              <a:t> </a:t>
            </a:r>
            <a:r>
              <a:rPr lang="en-GB" altLang="en-US" sz="1600" dirty="0" err="1"/>
              <a:t>variabile</a:t>
            </a:r>
            <a:r>
              <a:rPr lang="en-GB" altLang="en-US" sz="1600" dirty="0"/>
              <a:t>, </a:t>
            </a:r>
            <a:r>
              <a:rPr lang="en-GB" altLang="en-US" sz="1600" dirty="0" err="1"/>
              <a:t>altrimenti</a:t>
            </a:r>
            <a:r>
              <a:rPr lang="en-GB" altLang="en-US" sz="1600" dirty="0"/>
              <a:t> se </a:t>
            </a:r>
            <a:r>
              <a:rPr lang="en-GB" altLang="en-US" sz="1600" i="1" dirty="0"/>
              <a:t>decreasing=TRUE</a:t>
            </a:r>
            <a:r>
              <a:rPr lang="en-GB" altLang="en-US" sz="1600" dirty="0"/>
              <a:t> per </a:t>
            </a:r>
            <a:r>
              <a:rPr lang="en-GB" altLang="en-US" sz="1600" dirty="0" err="1"/>
              <a:t>valori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decrescenti</a:t>
            </a:r>
            <a:r>
              <a:rPr lang="en-GB" altLang="en-US" sz="1600" dirty="0"/>
              <a:t>.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84791" y="3384143"/>
            <a:ext cx="8465329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en-AU" sz="2400" kern="0" dirty="0">
                <a:solidFill>
                  <a:schemeClr val="tx2"/>
                </a:solidFill>
                <a:latin typeface="+mn-lt"/>
              </a:rPr>
              <a:t>Come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ordinare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b="1" i="1" kern="0" dirty="0">
                <a:solidFill>
                  <a:schemeClr val="tx2"/>
                </a:solidFill>
                <a:latin typeface="+mn-lt"/>
              </a:rPr>
              <a:t>un dataset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rispetto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una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400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2400" kern="0" dirty="0">
                <a:solidFill>
                  <a:schemeClr val="tx2"/>
                </a:solidFill>
                <a:latin typeface="+mn-lt"/>
              </a:rPr>
              <a:t>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2196" y="2563504"/>
            <a:ext cx="789220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4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en-GB" altLang="en-US" sz="1600" dirty="0"/>
              <a:t>Se </a:t>
            </a:r>
            <a:r>
              <a:rPr lang="en-GB" altLang="en-US" sz="1600" dirty="0" err="1"/>
              <a:t>viene</a:t>
            </a:r>
            <a:r>
              <a:rPr lang="en-GB" altLang="en-US" sz="1600" dirty="0"/>
              <a:t> </a:t>
            </a:r>
            <a:r>
              <a:rPr lang="en-GB" altLang="en-US" sz="1600" dirty="0" err="1"/>
              <a:t>specificata</a:t>
            </a:r>
            <a:r>
              <a:rPr lang="en-GB" altLang="en-US" sz="1600" dirty="0"/>
              <a:t> </a:t>
            </a:r>
            <a:r>
              <a:rPr lang="en-GB" altLang="en-US" sz="1600" dirty="0" err="1"/>
              <a:t>l’opzione</a:t>
            </a:r>
            <a:r>
              <a:rPr lang="en-GB" altLang="en-US" sz="1600" dirty="0"/>
              <a:t> </a:t>
            </a:r>
            <a:r>
              <a:rPr lang="en-GB" altLang="en-US" sz="1600" i="1" dirty="0"/>
              <a:t>decreasing</a:t>
            </a:r>
            <a:r>
              <a:rPr lang="en-GB" altLang="en-US" sz="1600" dirty="0"/>
              <a:t>=FALSE, le </a:t>
            </a:r>
            <a:r>
              <a:rPr lang="en-GB" altLang="en-US" sz="1600" dirty="0" err="1"/>
              <a:t>osservazioni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sono</a:t>
            </a:r>
            <a:r>
              <a:rPr lang="en-GB" altLang="en-US" sz="1600" dirty="0"/>
              <a:t> ordinate per </a:t>
            </a:r>
            <a:r>
              <a:rPr lang="en-GB" altLang="en-US" sz="1600" dirty="0" err="1"/>
              <a:t>valori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crescenti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della</a:t>
            </a:r>
            <a:r>
              <a:rPr lang="en-GB" altLang="en-US" sz="1600" dirty="0"/>
              <a:t> </a:t>
            </a:r>
            <a:r>
              <a:rPr lang="en-GB" altLang="en-US" sz="1600" dirty="0" err="1"/>
              <a:t>variabile</a:t>
            </a:r>
            <a:r>
              <a:rPr lang="en-GB" altLang="en-US" sz="1600" dirty="0"/>
              <a:t>, </a:t>
            </a:r>
            <a:r>
              <a:rPr lang="en-GB" altLang="en-US" sz="1600" dirty="0" err="1"/>
              <a:t>altrimenti</a:t>
            </a:r>
            <a:r>
              <a:rPr lang="en-GB" altLang="en-US" sz="1600" dirty="0"/>
              <a:t> se </a:t>
            </a:r>
            <a:r>
              <a:rPr lang="en-GB" altLang="en-US" sz="1600" i="1" dirty="0"/>
              <a:t>decreasing=TRUE</a:t>
            </a:r>
            <a:r>
              <a:rPr lang="en-GB" altLang="en-US" sz="1600" dirty="0"/>
              <a:t> per </a:t>
            </a:r>
            <a:r>
              <a:rPr lang="en-GB" altLang="en-US" sz="1600" dirty="0" err="1"/>
              <a:t>valori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decrescenti</a:t>
            </a:r>
            <a:r>
              <a:rPr lang="en-GB" altLang="en-US" sz="1600" dirty="0"/>
              <a:t>.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77766" y="1905000"/>
            <a:ext cx="7471326" cy="39266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AU" sz="2400" b="1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sort</a:t>
            </a:r>
            <a:r>
              <a:rPr lang="en-AU" sz="24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(</a:t>
            </a:r>
            <a:r>
              <a:rPr lang="en-AU" sz="2400" i="1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nome_variabile</a:t>
            </a:r>
            <a:r>
              <a:rPr lang="en-AU" sz="24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, decreasing=FALSE)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25990" y="4302094"/>
            <a:ext cx="8337010" cy="80330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it-IT" sz="2400" i="1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Nome_dataset</a:t>
            </a:r>
            <a:r>
              <a:rPr lang="it-IT" sz="24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[</a:t>
            </a:r>
            <a:r>
              <a:rPr lang="it-IT" sz="2400" b="1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order</a:t>
            </a:r>
            <a:r>
              <a:rPr lang="it-IT" sz="24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(</a:t>
            </a:r>
            <a:r>
              <a:rPr lang="it-IT" sz="2400" i="1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nome_dataset$variabile</a:t>
            </a:r>
            <a:r>
              <a:rPr lang="it-IT" sz="24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, </a:t>
            </a:r>
            <a:r>
              <a:rPr lang="it-IT" sz="2400" dirty="0" err="1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decreasing</a:t>
            </a:r>
            <a:r>
              <a:rPr lang="it-IT" sz="2400" dirty="0">
                <a:solidFill>
                  <a:srgbClr val="000099"/>
                </a:solidFill>
                <a:latin typeface="Lucida Console" charset="0"/>
                <a:ea typeface="Lucida Console" charset="0"/>
                <a:cs typeface="Lucida Console" charset="0"/>
              </a:rPr>
              <a:t>=FALSE), 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 autoUpdateAnimBg="0"/>
      <p:bldP spid="12" grpId="0" build="p" bldLvl="2" autoUpdateAnimBg="0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5" y="937083"/>
            <a:ext cx="8153400" cy="572452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762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>
                <a:solidFill>
                  <a:srgbClr val="FF9900"/>
                </a:solidFill>
              </a:rPr>
              <a:t>Ordinare un </a:t>
            </a:r>
            <a:r>
              <a:rPr lang="it-IT" altLang="it-IT" sz="4000" dirty="0" err="1">
                <a:solidFill>
                  <a:srgbClr val="FF9900"/>
                </a:solidFill>
              </a:rPr>
              <a:t>dataset</a:t>
            </a:r>
            <a:r>
              <a:rPr lang="it-IT" altLang="it-IT" sz="4000" dirty="0">
                <a:solidFill>
                  <a:srgbClr val="FF9900"/>
                </a:solidFill>
              </a:rPr>
              <a:t> : Esempio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U-Turn Arrow 3"/>
          <p:cNvSpPr/>
          <p:nvPr/>
        </p:nvSpPr>
        <p:spPr bwMode="auto">
          <a:xfrm rot="5400000">
            <a:off x="3547180" y="1866900"/>
            <a:ext cx="1066800" cy="990600"/>
          </a:xfrm>
          <a:prstGeom prst="uturnArrow">
            <a:avLst>
              <a:gd name="adj1" fmla="val 18634"/>
              <a:gd name="adj2" fmla="val 25000"/>
              <a:gd name="adj3" fmla="val 26592"/>
              <a:gd name="adj4" fmla="val 50000"/>
              <a:gd name="adj5" fmla="val 75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800600" y="1844749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Ordino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la </a:t>
            </a:r>
            <a:r>
              <a:rPr lang="en-AU" sz="2000" b="1" u="sng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MARCA</a:t>
            </a:r>
            <a:endParaRPr lang="it-IT" sz="20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3619439" y="4364131"/>
            <a:ext cx="289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Ordino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u="sng" kern="0" dirty="0">
                <a:solidFill>
                  <a:schemeClr val="tx2"/>
                </a:solidFill>
                <a:latin typeface="+mn-lt"/>
              </a:rPr>
              <a:t>dataset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rispetto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alla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MARCA</a:t>
            </a:r>
            <a:endParaRPr lang="it-IT" sz="20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U-Turn Arrow 3"/>
          <p:cNvSpPr/>
          <p:nvPr/>
        </p:nvSpPr>
        <p:spPr bwMode="auto">
          <a:xfrm rot="5400000">
            <a:off x="6210300" y="3868831"/>
            <a:ext cx="1066800" cy="990600"/>
          </a:xfrm>
          <a:prstGeom prst="uturnArrow">
            <a:avLst>
              <a:gd name="adj1" fmla="val 21817"/>
              <a:gd name="adj2" fmla="val 25000"/>
              <a:gd name="adj3" fmla="val 26592"/>
              <a:gd name="adj4" fmla="val 50000"/>
              <a:gd name="adj5" fmla="val 75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6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762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3200" dirty="0">
                <a:solidFill>
                  <a:srgbClr val="FF9900"/>
                </a:solidFill>
              </a:rPr>
              <a:t>Ordinare un </a:t>
            </a:r>
            <a:r>
              <a:rPr lang="it-IT" altLang="it-IT" sz="3200" dirty="0" err="1">
                <a:solidFill>
                  <a:srgbClr val="FF9900"/>
                </a:solidFill>
              </a:rPr>
              <a:t>dataset</a:t>
            </a:r>
            <a:r>
              <a:rPr lang="it-IT" altLang="it-IT" sz="3200" dirty="0">
                <a:solidFill>
                  <a:srgbClr val="FF9900"/>
                </a:solidFill>
              </a:rPr>
              <a:t> : Esempio - telefonia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29320" y="1209034"/>
            <a:ext cx="59582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Ordino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la </a:t>
            </a:r>
            <a:r>
              <a:rPr lang="en-AU" sz="2000" b="1" u="sng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OPERATORE</a:t>
            </a:r>
            <a:endParaRPr lang="it-IT" sz="20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29320" y="3637788"/>
            <a:ext cx="7166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Ordino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il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u="sng" kern="0" dirty="0">
                <a:solidFill>
                  <a:schemeClr val="tx2"/>
                </a:solidFill>
                <a:latin typeface="+mn-lt"/>
              </a:rPr>
              <a:t>dataset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rispetto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alla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000" b="1" kern="0" dirty="0" err="1">
                <a:solidFill>
                  <a:schemeClr val="tx2"/>
                </a:solidFill>
                <a:latin typeface="+mn-lt"/>
              </a:rPr>
              <a:t>variabile</a:t>
            </a:r>
            <a:r>
              <a:rPr lang="en-AU" sz="2000" b="1" kern="0" dirty="0">
                <a:solidFill>
                  <a:schemeClr val="tx2"/>
                </a:solidFill>
                <a:latin typeface="+mn-lt"/>
              </a:rPr>
              <a:t> PROFESSIONE</a:t>
            </a:r>
            <a:endParaRPr lang="it-IT" sz="20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U-Turn Arrow 3"/>
          <p:cNvSpPr/>
          <p:nvPr/>
        </p:nvSpPr>
        <p:spPr bwMode="auto">
          <a:xfrm rot="5400000">
            <a:off x="7382352" y="3868831"/>
            <a:ext cx="1066800" cy="990600"/>
          </a:xfrm>
          <a:prstGeom prst="uturnArrow">
            <a:avLst>
              <a:gd name="adj1" fmla="val 21817"/>
              <a:gd name="adj2" fmla="val 25000"/>
              <a:gd name="adj3" fmla="val 26592"/>
              <a:gd name="adj4" fmla="val 50000"/>
              <a:gd name="adj5" fmla="val 75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26" y="2046062"/>
            <a:ext cx="8004948" cy="1338807"/>
          </a:xfrm>
          <a:prstGeom prst="rect">
            <a:avLst/>
          </a:prstGeom>
        </p:spPr>
      </p:pic>
      <p:sp>
        <p:nvSpPr>
          <p:cNvPr id="4" name="U-Turn Arrow 3"/>
          <p:cNvSpPr/>
          <p:nvPr/>
        </p:nvSpPr>
        <p:spPr bwMode="auto">
          <a:xfrm rot="5400000">
            <a:off x="6027145" y="1412961"/>
            <a:ext cx="920923" cy="990600"/>
          </a:xfrm>
          <a:prstGeom prst="uturnArrow">
            <a:avLst>
              <a:gd name="adj1" fmla="val 18634"/>
              <a:gd name="adj2" fmla="val 25000"/>
              <a:gd name="adj3" fmla="val 26592"/>
              <a:gd name="adj4" fmla="val 50000"/>
              <a:gd name="adj5" fmla="val 75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20" y="4684550"/>
            <a:ext cx="7096125" cy="381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12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>
                <a:solidFill>
                  <a:srgbClr val="FF9900"/>
                </a:solidFill>
              </a:rPr>
              <a:t> Metodi Quantitativi per Economia, Finanza e Management</a:t>
            </a:r>
            <a:endParaRPr lang="en-US" sz="400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30388"/>
            <a:ext cx="8686800" cy="3231654"/>
          </a:xfrm>
          <a:ln algn="ctr"/>
        </p:spPr>
        <p:txBody>
          <a:bodyPr>
            <a:spAutoFit/>
          </a:bodyPr>
          <a:lstStyle/>
          <a:p>
            <a:pPr marL="82550" indent="0">
              <a:spcBef>
                <a:spcPct val="50000"/>
              </a:spcBef>
              <a:buFontTx/>
              <a:buNone/>
              <a:defRPr/>
            </a:pPr>
            <a:r>
              <a:rPr lang="it-IT" sz="2400" b="1" kern="1200" dirty="0">
                <a:solidFill>
                  <a:schemeClr val="tx2"/>
                </a:solidFill>
              </a:rPr>
              <a:t>Obiettivi di questa esercitazione</a:t>
            </a:r>
            <a:r>
              <a:rPr lang="it-IT" sz="2400" kern="1200" dirty="0">
                <a:solidFill>
                  <a:schemeClr val="tx2"/>
                </a:solidFill>
              </a:rPr>
              <a:t>:</a:t>
            </a:r>
          </a:p>
          <a:p>
            <a:pPr marL="82550" indent="0">
              <a:spcBef>
                <a:spcPct val="50000"/>
              </a:spcBef>
              <a:buClr>
                <a:srgbClr val="FF9900"/>
              </a:buClr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b="1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en-US" sz="2400" kern="12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5996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Metodologia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di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lavoro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08533" y="3009075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>
                <a:solidFill>
                  <a:srgbClr val="000074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0112" y="3090862"/>
            <a:ext cx="1920240" cy="164592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Primi passi con Sas: ambiente e librerie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29718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1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77020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Tabelle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Sas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701946" y="30099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2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537960" y="3078480"/>
            <a:ext cx="1920240" cy="1645920"/>
          </a:xfrm>
          <a:prstGeom prst="chevron">
            <a:avLst>
              <a:gd name="adj" fmla="val 16049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Esercizio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86525" y="2996693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>
                <a:solidFill>
                  <a:srgbClr val="000074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98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it-IT" sz="3600" dirty="0">
                <a:solidFill>
                  <a:srgbClr val="FF9900"/>
                </a:solidFill>
              </a:rPr>
              <a:t>Esercizi</a:t>
            </a:r>
            <a:endParaRPr lang="en-GB" sz="3600" dirty="0">
              <a:solidFill>
                <a:srgbClr val="FF99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5078" y="2063889"/>
            <a:ext cx="8458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000" dirty="0">
                <a:solidFill>
                  <a:srgbClr val="0000FF"/>
                </a:solidFill>
              </a:rPr>
              <a:t>Allocare la DIRECTORY DI LAVORO</a:t>
            </a:r>
            <a:r>
              <a:rPr lang="it-IT" sz="2000" dirty="0"/>
              <a:t> (che punta alla cartella che contiene il file DENTI.CSV).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it-IT" sz="20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000" dirty="0">
                <a:solidFill>
                  <a:srgbClr val="0000FF"/>
                </a:solidFill>
              </a:rPr>
              <a:t>Importare in R </a:t>
            </a:r>
            <a:r>
              <a:rPr lang="it-IT" sz="2000" dirty="0"/>
              <a:t>la tabella DENTI.CSV e salvarla in un oggetto col nome DENTI_NEW.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it-IT" sz="20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000" dirty="0"/>
              <a:t>Visualizzare le </a:t>
            </a:r>
            <a:r>
              <a:rPr lang="it-IT" sz="2000" dirty="0">
                <a:solidFill>
                  <a:srgbClr val="0000FF"/>
                </a:solidFill>
              </a:rPr>
              <a:t>caratteristiche delle variabili </a:t>
            </a:r>
            <a:r>
              <a:rPr lang="it-IT" sz="2000" dirty="0"/>
              <a:t>tramite opportuna procedura: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Quante osservazioni contiene il </a:t>
            </a:r>
            <a:r>
              <a:rPr lang="it-IT" sz="2000" dirty="0" err="1"/>
              <a:t>dataset</a:t>
            </a:r>
            <a:r>
              <a:rPr lang="it-IT" sz="2000" dirty="0"/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Quante variabili contiene il </a:t>
            </a:r>
            <a:r>
              <a:rPr lang="it-IT" sz="2000" dirty="0" err="1"/>
              <a:t>dataset</a:t>
            </a:r>
            <a:r>
              <a:rPr lang="it-IT" sz="2000" dirty="0"/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Di che tipo è la variabile </a:t>
            </a:r>
            <a:r>
              <a:rPr lang="it-IT" sz="2000" dirty="0">
                <a:solidFill>
                  <a:srgbClr val="FF0000"/>
                </a:solidFill>
              </a:rPr>
              <a:t>REGIONE, secondo R?</a:t>
            </a:r>
          </a:p>
          <a:p>
            <a:pPr eaLnBrk="1" hangingPunct="1">
              <a:spcBef>
                <a:spcPct val="0"/>
              </a:spcBef>
            </a:pPr>
            <a:r>
              <a:rPr lang="it-IT" sz="2000" dirty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it-IT" sz="2000" dirty="0"/>
              <a:t>4. Ordinare le osservazioni della tabella in senso decrescente per consumo totale di dentifricio (CONSTOT).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65078" y="9906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sz="2400" dirty="0"/>
              <a:t>Il file Excel DENTI.CSV contiene dati sul consumo di dentifricio (di marca A e di marca B). </a:t>
            </a:r>
            <a:endParaRPr lang="en-US" sz="24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11250"/>
          </a:xfrm>
        </p:spPr>
        <p:txBody>
          <a:bodyPr/>
          <a:lstStyle/>
          <a:p>
            <a:pPr eaLnBrk="1" hangingPunct="1"/>
            <a:r>
              <a:rPr lang="it-IT" altLang="it-IT" sz="4000" dirty="0">
                <a:solidFill>
                  <a:srgbClr val="FF9900"/>
                </a:solidFill>
              </a:rPr>
              <a:t>Suddivisione per Esercitazioni</a:t>
            </a:r>
            <a:endParaRPr lang="en-US" altLang="it-IT" sz="4000" dirty="0">
              <a:solidFill>
                <a:srgbClr val="FF9900"/>
              </a:solidFill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8281987" cy="52937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000" b="1" u="sng" dirty="0"/>
              <a:t>Ore 8.30-10.30</a:t>
            </a:r>
            <a:endParaRPr lang="it-IT" sz="2000" dirty="0"/>
          </a:p>
          <a:p>
            <a:pPr>
              <a:buNone/>
            </a:pPr>
            <a:r>
              <a:rPr lang="it-IT" sz="2000" dirty="0"/>
              <a:t>studenti di</a:t>
            </a:r>
          </a:p>
          <a:p>
            <a:pPr>
              <a:buNone/>
            </a:pPr>
            <a:r>
              <a:rPr lang="it-IT" sz="2000" dirty="0"/>
              <a:t>-Banche, Mercati e Finanza d’Impresa</a:t>
            </a:r>
          </a:p>
          <a:p>
            <a:pPr>
              <a:buNone/>
            </a:pPr>
            <a:r>
              <a:rPr lang="it-IT" sz="2000" dirty="0"/>
              <a:t>-Amministrazione, Controllo e Libera Professione</a:t>
            </a:r>
          </a:p>
          <a:p>
            <a:r>
              <a:rPr lang="it-IT" sz="2000" b="1" u="sng" dirty="0"/>
              <a:t>Ore 10.30-12.30</a:t>
            </a:r>
            <a:endParaRPr lang="it-IT" sz="2000" dirty="0"/>
          </a:p>
          <a:p>
            <a:pPr>
              <a:buNone/>
            </a:pPr>
            <a:r>
              <a:rPr lang="it-IT" sz="2000" dirty="0"/>
              <a:t>Studenti di</a:t>
            </a:r>
          </a:p>
          <a:p>
            <a:pPr>
              <a:buNone/>
            </a:pPr>
            <a:r>
              <a:rPr lang="it-IT" sz="2000" dirty="0"/>
              <a:t>-Marketing</a:t>
            </a:r>
          </a:p>
          <a:p>
            <a:pPr>
              <a:buNone/>
            </a:pPr>
            <a:r>
              <a:rPr lang="it-IT" sz="2000" dirty="0"/>
              <a:t>-Management delle Risorse Umane</a:t>
            </a:r>
          </a:p>
          <a:p>
            <a:pPr>
              <a:buNone/>
            </a:pPr>
            <a:r>
              <a:rPr lang="it-IT" sz="2000" dirty="0"/>
              <a:t>-Economia e Direzione d’Impresa  solo A-B</a:t>
            </a:r>
          </a:p>
          <a:p>
            <a:r>
              <a:rPr lang="it-IT" sz="2000" b="1" u="sng" dirty="0"/>
              <a:t>Ore 12.30-14.30</a:t>
            </a:r>
            <a:endParaRPr lang="it-IT" sz="2000" dirty="0"/>
          </a:p>
          <a:p>
            <a:pPr>
              <a:buNone/>
            </a:pPr>
            <a:r>
              <a:rPr lang="it-IT" sz="2000" dirty="0"/>
              <a:t>Studenti di</a:t>
            </a:r>
          </a:p>
          <a:p>
            <a:pPr>
              <a:buNone/>
            </a:pPr>
            <a:r>
              <a:rPr lang="it-IT" sz="2000" dirty="0"/>
              <a:t>-Economia e Direzione d’Impresa C-Z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it-IT" sz="1600" dirty="0"/>
            </a:br>
            <a:br>
              <a:rPr lang="it-IT" altLang="it-IT" sz="1600" dirty="0"/>
            </a:br>
            <a:endParaRPr lang="it-IT" altLang="it-IT" sz="1600" dirty="0"/>
          </a:p>
        </p:txBody>
      </p:sp>
      <p:sp>
        <p:nvSpPr>
          <p:cNvPr id="4" name="Rectangle 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0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>
                <a:solidFill>
                  <a:srgbClr val="FF9900"/>
                </a:solidFill>
              </a:rPr>
              <a:t> Metodi Quantitativi per Economia, Finanza e Management</a:t>
            </a:r>
            <a:endParaRPr lang="en-US" sz="400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30388"/>
            <a:ext cx="8686800" cy="3231654"/>
          </a:xfrm>
          <a:solidFill>
            <a:schemeClr val="bg1"/>
          </a:solidFill>
          <a:ln algn="ctr"/>
        </p:spPr>
        <p:txBody>
          <a:bodyPr>
            <a:spAutoFit/>
          </a:bodyPr>
          <a:lstStyle/>
          <a:p>
            <a:pPr marL="82550" indent="0">
              <a:spcBef>
                <a:spcPct val="50000"/>
              </a:spcBef>
              <a:buFontTx/>
              <a:buNone/>
              <a:defRPr/>
            </a:pPr>
            <a:r>
              <a:rPr lang="it-IT" sz="2400" b="1" kern="1200" dirty="0">
                <a:solidFill>
                  <a:schemeClr val="tx2"/>
                </a:solidFill>
              </a:rPr>
              <a:t>Obiettivi di questa esercitazione</a:t>
            </a:r>
            <a:r>
              <a:rPr lang="it-IT" sz="2400" kern="1200" dirty="0">
                <a:solidFill>
                  <a:schemeClr val="tx2"/>
                </a:solidFill>
              </a:rPr>
              <a:t>:</a:t>
            </a:r>
          </a:p>
          <a:p>
            <a:pPr marL="82550" indent="0">
              <a:spcBef>
                <a:spcPct val="50000"/>
              </a:spcBef>
              <a:buClr>
                <a:srgbClr val="FF9900"/>
              </a:buClr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b="1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en-US" sz="2400" kern="12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5996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err="1">
                <a:solidFill>
                  <a:schemeClr val="bg1"/>
                </a:solidFill>
              </a:rPr>
              <a:t>Metodologia</a:t>
            </a:r>
            <a:r>
              <a:rPr lang="en-US" sz="1600" b="1" dirty="0">
                <a:solidFill>
                  <a:schemeClr val="bg1"/>
                </a:solidFill>
              </a:rPr>
              <a:t> di </a:t>
            </a:r>
            <a:r>
              <a:rPr lang="en-US" sz="1600" b="1" dirty="0" err="1">
                <a:solidFill>
                  <a:schemeClr val="bg1"/>
                </a:solidFill>
              </a:rPr>
              <a:t>lavoro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08533" y="3009075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>
                <a:solidFill>
                  <a:srgbClr val="000074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0112" y="3090862"/>
            <a:ext cx="1920240" cy="1645920"/>
          </a:xfrm>
          <a:prstGeom prst="homePlate">
            <a:avLst>
              <a:gd name="adj" fmla="val 13767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/>
                </a:solidFill>
              </a:rPr>
              <a:t>Primi passi con </a:t>
            </a:r>
            <a:r>
              <a:rPr lang="it-IT" sz="1600" b="1" dirty="0" err="1">
                <a:solidFill>
                  <a:schemeClr val="bg1"/>
                </a:solidFill>
              </a:rPr>
              <a:t>R</a:t>
            </a:r>
            <a:r>
              <a:rPr lang="it-IT" sz="1600" b="1" dirty="0">
                <a:solidFill>
                  <a:schemeClr val="bg1"/>
                </a:solidFill>
              </a:rPr>
              <a:t>: ambiente e directory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29718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1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77020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R</a:t>
            </a:r>
          </a:p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Let’s start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701946" y="30099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2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537960" y="3078480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Esercizio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86525" y="2996693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>
                <a:solidFill>
                  <a:srgbClr val="000074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noFill/>
          <a:ln>
            <a:solidFill>
              <a:schemeClr val="bg1"/>
            </a:solidFill>
          </a:ln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sz="2800" dirty="0"/>
              <a:t>R è un software statistico </a:t>
            </a:r>
            <a:r>
              <a:rPr lang="it-IT" sz="2800" i="1" dirty="0"/>
              <a:t>Open Source </a:t>
            </a:r>
            <a:r>
              <a:rPr lang="it-IT" sz="2800" dirty="0"/>
              <a:t>che consente di: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sz="1100" dirty="0"/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/>
              <a:t>Gestire e modificare dati/informazioni sotto forma tabellare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/>
              <a:t>Modificare o produrre nuovi dati tramite trasformazioni/funzioni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/>
              <a:t>Analizzare i dati con funzioni dedicate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/>
              <a:t>Produrre tabulati di tipo standard o personalizzato per la </a:t>
            </a:r>
            <a:r>
              <a:rPr lang="it-IT" sz="2400" noProof="1"/>
              <a:t>presentazione dei risultati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it-IT" sz="4400" dirty="0" err="1">
                <a:solidFill>
                  <a:srgbClr val="FF9900"/>
                </a:solidFill>
              </a:rPr>
              <a:t>R</a:t>
            </a:r>
            <a:r>
              <a:rPr lang="it-IT" sz="4400" dirty="0">
                <a:solidFill>
                  <a:srgbClr val="FF9900"/>
                </a:solidFill>
              </a:rPr>
              <a:t> – Caratteristiche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noFill/>
          <a:ln>
            <a:solidFill>
              <a:schemeClr val="bg1"/>
            </a:solidFill>
          </a:ln>
        </p:spPr>
        <p:txBody>
          <a:bodyPr lIns="90488" tIns="44450" rIns="90488" bIns="44450"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400" u="sng" noProof="1"/>
              <a:t>Analisi statistica</a:t>
            </a:r>
            <a:r>
              <a:rPr lang="en-US" sz="2400" noProof="1"/>
              <a:t> = output specifici, si analizza solo ciò che serve. L’analisi statistica è svolta attraverso una serie di passi, con risultati intermedi salvati in oggetti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400" noProof="1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400" noProof="1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400" noProof="1"/>
              <a:t>Ogni oggetto può essere modificato, visualizzato, richiamto dall’utente ad ogni passo dell’analisi.</a:t>
            </a:r>
            <a:endParaRPr lang="it-IT" sz="2400" noProof="1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it-IT" sz="4400" dirty="0">
                <a:solidFill>
                  <a:srgbClr val="FF9900"/>
                </a:solidFill>
              </a:rPr>
              <a:t>R – Filosofia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191000" y="2743200"/>
            <a:ext cx="457200" cy="533400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it-IT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7" y="1487730"/>
            <a:ext cx="7511123" cy="406885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 err="1">
                <a:solidFill>
                  <a:srgbClr val="FF9900"/>
                </a:solidFill>
              </a:rPr>
              <a:t>R</a:t>
            </a:r>
            <a:r>
              <a:rPr lang="it-IT" dirty="0">
                <a:solidFill>
                  <a:srgbClr val="FF9900"/>
                </a:solidFill>
              </a:rPr>
              <a:t> – Interfaccia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1676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sz="2000" dirty="0"/>
              <a:t>Apertura della sessione: cliccare sull’icona </a:t>
            </a:r>
            <a:r>
              <a:rPr lang="it-IT" sz="2000" dirty="0" err="1"/>
              <a:t>R</a:t>
            </a:r>
            <a:r>
              <a:rPr lang="it-IT" sz="2000" dirty="0"/>
              <a:t> di Windows</a:t>
            </a:r>
            <a:r>
              <a:rPr lang="it-IT" sz="2000" noProof="1"/>
              <a:t> </a:t>
            </a:r>
            <a:endParaRPr lang="it-IT" sz="2000" dirty="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4189758" y="2166119"/>
            <a:ext cx="3086794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/>
            <a:r>
              <a:rPr lang="it-IT" sz="1050" b="1" noProof="1">
                <a:cs typeface="Times New Roman" pitchFamily="18" charset="0"/>
              </a:rPr>
              <a:t>Finestra di comando:  </a:t>
            </a:r>
            <a:r>
              <a:rPr lang="it-IT" sz="1050" noProof="1">
                <a:cs typeface="Times New Roman" pitchFamily="18" charset="0"/>
              </a:rPr>
              <a:t>spazio di lavoro dove si può scrivere comandi e visualizzare output</a:t>
            </a:r>
            <a:endParaRPr lang="en-US" sz="1050" noProof="1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 flipH="1">
            <a:off x="3269270" y="2531747"/>
            <a:ext cx="769330" cy="440054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546632" y="4338612"/>
            <a:ext cx="1616075" cy="861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 err="1">
                <a:cs typeface="Times New Roman" pitchFamily="18" charset="0"/>
              </a:rPr>
              <a:t>Prompt</a:t>
            </a:r>
            <a:r>
              <a:rPr lang="it-IT" sz="1000" b="1" dirty="0">
                <a:cs typeface="Times New Roman" pitchFamily="18" charset="0"/>
              </a:rPr>
              <a:t> di comando (&gt;): </a:t>
            </a:r>
            <a:r>
              <a:rPr lang="it-IT" sz="1000" dirty="0">
                <a:cs typeface="Times New Roman" pitchFamily="18" charset="0"/>
              </a:rPr>
              <a:t>linea di comando dove scrivere ed eseguire le istruzioni premendo il tasto </a:t>
            </a:r>
            <a:r>
              <a:rPr lang="it-IT" sz="1000" b="1" i="1" u="sng" dirty="0">
                <a:cs typeface="Times New Roman" pitchFamily="18" charset="0"/>
              </a:rPr>
              <a:t>invio</a:t>
            </a:r>
            <a:endParaRPr lang="it-IT" sz="1000" b="1" i="1" u="sng" noProof="1">
              <a:cs typeface="Times New Roman" pitchFamily="18" charset="0"/>
            </a:endParaRPr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 rot="5707853" flipH="1" flipV="1">
            <a:off x="516329" y="3944261"/>
            <a:ext cx="573266" cy="19286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32" grpId="0" animBg="1"/>
      <p:bldP spid="5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7" y="1173178"/>
            <a:ext cx="8305800" cy="4672013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it-IT" dirty="0" err="1">
                <a:solidFill>
                  <a:srgbClr val="FF9900"/>
                </a:solidFill>
              </a:rPr>
              <a:t>R</a:t>
            </a:r>
            <a:r>
              <a:rPr lang="it-IT" dirty="0">
                <a:solidFill>
                  <a:srgbClr val="FF9900"/>
                </a:solidFill>
              </a:rPr>
              <a:t> – Interfaccia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676399" y="2080736"/>
            <a:ext cx="3086794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/>
            <a:r>
              <a:rPr lang="it-IT" sz="1050" b="1" noProof="1">
                <a:cs typeface="Times New Roman" pitchFamily="18" charset="0"/>
              </a:rPr>
              <a:t>Continuation symbol (+):  </a:t>
            </a:r>
            <a:r>
              <a:rPr lang="it-IT" sz="1050" noProof="1">
                <a:cs typeface="Times New Roman" pitchFamily="18" charset="0"/>
              </a:rPr>
              <a:t>indica che la linea di codice appartiene ancora alla precedente linea di codice, ovvero che la funzione lanciata non è stata chiusa</a:t>
            </a:r>
            <a:endParaRPr lang="en-US" sz="1050" noProof="1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 flipH="1">
            <a:off x="579189" y="2655333"/>
            <a:ext cx="1097210" cy="422194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 rot="5707853" flipH="1" flipV="1">
            <a:off x="228382" y="4181118"/>
            <a:ext cx="573266" cy="19286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52400" y="4572000"/>
            <a:ext cx="1950089" cy="861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 err="1">
                <a:cs typeface="Times New Roman" pitchFamily="18" charset="0"/>
              </a:rPr>
              <a:t>Prompt</a:t>
            </a:r>
            <a:r>
              <a:rPr lang="it-IT" sz="1000" b="1" dirty="0">
                <a:cs typeface="Times New Roman" pitchFamily="18" charset="0"/>
              </a:rPr>
              <a:t> </a:t>
            </a:r>
            <a:r>
              <a:rPr lang="it-IT" sz="1000" b="1" dirty="0" err="1">
                <a:cs typeface="Times New Roman" pitchFamily="18" charset="0"/>
              </a:rPr>
              <a:t>symbol</a:t>
            </a:r>
            <a:r>
              <a:rPr lang="it-IT" sz="1000" b="1" dirty="0">
                <a:cs typeface="Times New Roman" pitchFamily="18" charset="0"/>
              </a:rPr>
              <a:t>: </a:t>
            </a:r>
            <a:r>
              <a:rPr lang="it-IT" sz="1000" dirty="0">
                <a:cs typeface="Times New Roman" pitchFamily="18" charset="0"/>
              </a:rPr>
              <a:t>indica</a:t>
            </a:r>
            <a:r>
              <a:rPr lang="it-IT" sz="1000" b="1" dirty="0">
                <a:cs typeface="Times New Roman" pitchFamily="18" charset="0"/>
              </a:rPr>
              <a:t> </a:t>
            </a:r>
            <a:r>
              <a:rPr lang="it-IT" sz="1000" dirty="0">
                <a:cs typeface="Times New Roman" pitchFamily="18" charset="0"/>
              </a:rPr>
              <a:t>dove scrivere i comandi. E’ caratterizzato dal simbolo &gt; e dal cursore lampeggiante alla destra del </a:t>
            </a:r>
            <a:r>
              <a:rPr lang="it-IT" sz="1000" dirty="0" err="1">
                <a:cs typeface="Times New Roman" pitchFamily="18" charset="0"/>
              </a:rPr>
              <a:t>prompt</a:t>
            </a:r>
            <a:r>
              <a:rPr lang="it-IT" sz="1000" dirty="0">
                <a:cs typeface="Times New Roman" pitchFamily="18" charset="0"/>
              </a:rPr>
              <a:t>.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274389" y="378911"/>
            <a:ext cx="609600" cy="11540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it-IT" sz="3600" b="1" kern="0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8" name="CasellaDiTesto 17"/>
          <p:cNvSpPr txBox="1"/>
          <p:nvPr/>
        </p:nvSpPr>
        <p:spPr bwMode="auto">
          <a:xfrm>
            <a:off x="5405503" y="1888022"/>
            <a:ext cx="609600" cy="11540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52450" indent="-552450" algn="just">
              <a:lnSpc>
                <a:spcPct val="150000"/>
              </a:lnSpc>
              <a:spcBef>
                <a:spcPct val="20000"/>
              </a:spcBef>
            </a:pPr>
            <a:r>
              <a:rPr lang="it-IT" sz="3600" b="1" kern="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5707853" flipH="1">
            <a:off x="1290832" y="965364"/>
            <a:ext cx="51557" cy="698639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62226" y="1288762"/>
            <a:ext cx="303860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>
                <a:cs typeface="Times New Roman" pitchFamily="18" charset="0"/>
              </a:rPr>
              <a:t>Click su File – New Script </a:t>
            </a:r>
            <a:r>
              <a:rPr lang="it-IT" sz="1000" dirty="0">
                <a:cs typeface="Times New Roman" pitchFamily="18" charset="0"/>
              </a:rPr>
              <a:t>per aprire la finestra di </a:t>
            </a:r>
            <a:r>
              <a:rPr lang="it-IT" sz="1000" dirty="0" err="1">
                <a:cs typeface="Times New Roman" pitchFamily="18" charset="0"/>
              </a:rPr>
              <a:t>R</a:t>
            </a:r>
            <a:r>
              <a:rPr lang="it-IT" sz="1000" dirty="0">
                <a:cs typeface="Times New Roman" pitchFamily="18" charset="0"/>
              </a:rPr>
              <a:t> Editor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rot="5707853" flipH="1">
            <a:off x="5583652" y="4252984"/>
            <a:ext cx="440481" cy="39551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495800" y="4572000"/>
            <a:ext cx="3038607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 b="1" dirty="0" err="1">
                <a:cs typeface="Times New Roman" pitchFamily="18" charset="0"/>
              </a:rPr>
              <a:t>R</a:t>
            </a:r>
            <a:r>
              <a:rPr lang="it-IT" sz="1000" b="1" dirty="0">
                <a:cs typeface="Times New Roman" pitchFamily="18" charset="0"/>
              </a:rPr>
              <a:t> Editor (Script): </a:t>
            </a:r>
            <a:r>
              <a:rPr lang="it-IT" sz="1000" dirty="0">
                <a:cs typeface="Times New Roman" pitchFamily="18" charset="0"/>
              </a:rPr>
              <a:t>spazio di lavoro che raccoglie i comandi e le funzioni da eseguire (con F5) in modo tale da poterle salvare e recuperare il lavoro svolto una volta chiuso </a:t>
            </a:r>
            <a:r>
              <a:rPr lang="it-IT" sz="1000" dirty="0" err="1">
                <a:cs typeface="Times New Roman" pitchFamily="18" charset="0"/>
              </a:rPr>
              <a:t>R</a:t>
            </a:r>
            <a:endParaRPr lang="it-IT" sz="1000" noProof="1"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33" grpId="0" animBg="1"/>
      <p:bldP spid="20" grpId="0" animBg="1"/>
      <p:bldP spid="6" grpId="0"/>
      <p:bldP spid="18" grpId="0"/>
      <p:bldP spid="19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0" marR="0">
          <a:spcBef>
            <a:spcPts val="0"/>
          </a:spcBef>
          <a:spcAft>
            <a:spcPts val="0"/>
          </a:spcAft>
          <a:tabLst>
            <a:tab pos="2971800" algn="ctr"/>
            <a:tab pos="5943600" algn="r"/>
          </a:tabLst>
          <a:defRPr sz="7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/>
      <a:lstStyle>
        <a:defPPr marL="552450" indent="-552450" algn="just">
          <a:lnSpc>
            <a:spcPct val="150000"/>
          </a:lnSpc>
          <a:spcBef>
            <a:spcPct val="20000"/>
          </a:spcBef>
          <a:defRPr sz="2400" b="1" kern="0" dirty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7678</TotalTime>
  <Words>3128</Words>
  <Application>Microsoft Office PowerPoint</Application>
  <PresentationFormat>On-screen Show (4:3)</PresentationFormat>
  <Paragraphs>354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.AppleSystemUIFont</vt:lpstr>
      <vt:lpstr>Arial</vt:lpstr>
      <vt:lpstr>Calibri</vt:lpstr>
      <vt:lpstr>Courier New</vt:lpstr>
      <vt:lpstr>Lucida Console</vt:lpstr>
      <vt:lpstr>Tahoma</vt:lpstr>
      <vt:lpstr>Wingdings</vt:lpstr>
      <vt:lpstr>Default Design</vt:lpstr>
      <vt:lpstr>Introduzione al software R</vt:lpstr>
      <vt:lpstr>Orario di ricevimento</vt:lpstr>
      <vt:lpstr>Prima di iniziare…</vt:lpstr>
      <vt:lpstr>Suddivisione per Esercitazioni</vt:lpstr>
      <vt:lpstr> Metodi Quantitativi per Economia, Finanza e Management</vt:lpstr>
      <vt:lpstr>PowerPoint Presentation</vt:lpstr>
      <vt:lpstr>PowerPoint Presentation</vt:lpstr>
      <vt:lpstr>R – Interfaccia</vt:lpstr>
      <vt:lpstr>R – Interfaccia</vt:lpstr>
      <vt:lpstr>R – Directory (1/3)</vt:lpstr>
      <vt:lpstr>R – Directory (2/3)</vt:lpstr>
      <vt:lpstr>R – Directory (3/3)</vt:lpstr>
      <vt:lpstr> Metodi Quantitativi per Economia, Finanza e Management</vt:lpstr>
      <vt:lpstr>R – Programmi (1/2)</vt:lpstr>
      <vt:lpstr>R – Programmi (2/2)</vt:lpstr>
      <vt:lpstr>R – Le variabili (1/3)</vt:lpstr>
      <vt:lpstr>R – Le variabili (2/3)</vt:lpstr>
      <vt:lpstr>R – Le variabili (3/3)</vt:lpstr>
      <vt:lpstr>R – Le variabili (3/3)</vt:lpstr>
      <vt:lpstr> Metodi Quantitativi per Economia, Finanza e Management</vt:lpstr>
      <vt:lpstr>Anteprima</vt:lpstr>
      <vt:lpstr>PowerPoint Presentation</vt:lpstr>
      <vt:lpstr>Importazione file esterno (2/3)</vt:lpstr>
      <vt:lpstr>PowerPoint Presentation</vt:lpstr>
      <vt:lpstr>PowerPoint Presentation</vt:lpstr>
      <vt:lpstr>HEAD – Sintassi generale</vt:lpstr>
      <vt:lpstr>STR – Sintassi generale </vt:lpstr>
      <vt:lpstr>FIX – Sintassi generale</vt:lpstr>
      <vt:lpstr>Esempio - telefonia</vt:lpstr>
      <vt:lpstr>PowerPoint Presentation</vt:lpstr>
      <vt:lpstr>PowerPoint Presentation</vt:lpstr>
      <vt:lpstr>PowerPoint Presentation</vt:lpstr>
      <vt:lpstr>Come utilizzare una variabile(1/2)</vt:lpstr>
      <vt:lpstr>Come utilizzare una variabile(2/2)</vt:lpstr>
      <vt:lpstr>Ordinare un dataset– Sintassi generale</vt:lpstr>
      <vt:lpstr>Ordinare un dataset : Esempio</vt:lpstr>
      <vt:lpstr>Ordinare un dataset : Esempio - telefonia</vt:lpstr>
      <vt:lpstr> Metodi Quantitativi per Economia, Finanza e Management</vt:lpstr>
      <vt:lpstr>Esercizi</vt:lpstr>
    </vt:vector>
  </TitlesOfParts>
  <Company>Nunatac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SAS/BASE</dc:title>
  <dc:creator>vale</dc:creator>
  <cp:lastModifiedBy>Davide Giannuzzi</cp:lastModifiedBy>
  <cp:revision>654</cp:revision>
  <dcterms:created xsi:type="dcterms:W3CDTF">2007-09-04T09:18:53Z</dcterms:created>
  <dcterms:modified xsi:type="dcterms:W3CDTF">2019-10-02T18:08:01Z</dcterms:modified>
</cp:coreProperties>
</file>