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2"/>
  </p:notesMasterIdLst>
  <p:sldIdLst>
    <p:sldId id="256" r:id="rId2"/>
    <p:sldId id="34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45" r:id="rId11"/>
    <p:sldId id="264" r:id="rId12"/>
    <p:sldId id="265" r:id="rId13"/>
    <p:sldId id="266" r:id="rId14"/>
    <p:sldId id="267" r:id="rId15"/>
    <p:sldId id="268" r:id="rId16"/>
    <p:sldId id="34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38" r:id="rId26"/>
    <p:sldId id="339" r:id="rId27"/>
    <p:sldId id="279" r:id="rId28"/>
    <p:sldId id="281" r:id="rId29"/>
    <p:sldId id="282" r:id="rId30"/>
    <p:sldId id="283" r:id="rId31"/>
    <p:sldId id="284" r:id="rId32"/>
    <p:sldId id="285" r:id="rId33"/>
    <p:sldId id="346" r:id="rId34"/>
    <p:sldId id="323" r:id="rId35"/>
    <p:sldId id="324" r:id="rId36"/>
    <p:sldId id="288" r:id="rId37"/>
    <p:sldId id="320" r:id="rId38"/>
    <p:sldId id="322" r:id="rId39"/>
    <p:sldId id="321" r:id="rId40"/>
    <p:sldId id="310" r:id="rId41"/>
    <p:sldId id="311" r:id="rId42"/>
    <p:sldId id="312" r:id="rId43"/>
    <p:sldId id="313" r:id="rId44"/>
    <p:sldId id="286" r:id="rId45"/>
    <p:sldId id="344" r:id="rId46"/>
    <p:sldId id="314" r:id="rId47"/>
    <p:sldId id="342" r:id="rId48"/>
    <p:sldId id="290" r:id="rId49"/>
    <p:sldId id="291" r:id="rId50"/>
    <p:sldId id="292" r:id="rId51"/>
    <p:sldId id="315" r:id="rId52"/>
    <p:sldId id="343" r:id="rId53"/>
    <p:sldId id="287" r:id="rId54"/>
    <p:sldId id="318" r:id="rId55"/>
    <p:sldId id="319" r:id="rId56"/>
    <p:sldId id="316" r:id="rId57"/>
    <p:sldId id="317" r:id="rId58"/>
    <p:sldId id="293" r:id="rId59"/>
    <p:sldId id="325" r:id="rId60"/>
    <p:sldId id="294" r:id="rId61"/>
    <p:sldId id="295" r:id="rId62"/>
    <p:sldId id="297" r:id="rId63"/>
    <p:sldId id="298" r:id="rId64"/>
    <p:sldId id="326" r:id="rId65"/>
    <p:sldId id="327" r:id="rId66"/>
    <p:sldId id="334" r:id="rId67"/>
    <p:sldId id="328" r:id="rId68"/>
    <p:sldId id="329" r:id="rId69"/>
    <p:sldId id="335" r:id="rId70"/>
    <p:sldId id="332" r:id="rId71"/>
    <p:sldId id="333" r:id="rId72"/>
    <p:sldId id="336" r:id="rId73"/>
    <p:sldId id="303" r:id="rId74"/>
    <p:sldId id="330" r:id="rId75"/>
    <p:sldId id="331" r:id="rId76"/>
    <p:sldId id="337" r:id="rId77"/>
    <p:sldId id="306" r:id="rId78"/>
    <p:sldId id="307" r:id="rId79"/>
    <p:sldId id="308" r:id="rId80"/>
    <p:sldId id="309" r:id="rId8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Cambria Math" panose="02040503050406030204" pitchFamily="18" charset="0"/>
      <p:regular r:id="rId87"/>
    </p:embeddedFont>
    <p:embeddedFont>
      <p:font typeface="Droid Sans Mono" panose="020B0604020202020204" charset="0"/>
      <p:regular r:id="rId88"/>
    </p:embeddedFont>
    <p:embeddedFont>
      <p:font typeface="Lucida Console" panose="020B0609040504020204" pitchFamily="49" charset="0"/>
      <p:regular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21171B-BE85-46A6-9B35-D1F8D8F671B0}">
  <a:tblStyle styleId="{0521171B-BE85-46A6-9B35-D1F8D8F671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C879BF1-7C11-460A-9147-44F9282FC73F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057" autoAdjust="0"/>
  </p:normalViewPr>
  <p:slideViewPr>
    <p:cSldViewPr snapToGrid="0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133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25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65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50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71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30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57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96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273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324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67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25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949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697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596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65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509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90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678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180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971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10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9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050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81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292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60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232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60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60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245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60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60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6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0139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81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81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818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292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139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D5C872D-1697-42D0-8089-71A242CBA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E6513-C424-428B-975A-CB5DDA0BA634}" type="slidenum">
              <a:rPr lang="en-US" altLang="it-IT" smtClean="0"/>
              <a:pPr>
                <a:spcBef>
                  <a:spcPct val="0"/>
                </a:spcBef>
              </a:pPr>
              <a:t>45</a:t>
            </a:fld>
            <a:endParaRPr lang="en-US" altLang="it-IT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7F8BA1D-6AC1-4B51-8F18-886D7391F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4800" y="660400"/>
            <a:ext cx="3744913" cy="2808288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AD05410-612D-4327-9D42-3B7211B3D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3556000"/>
            <a:ext cx="4891088" cy="562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1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1392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0057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081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88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997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Shape 7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3801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30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1C0E3C6-34C7-4601-B9E1-58E72422F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A357D-F8AA-4A43-9E1B-B7B5CB65942E}" type="slidenum">
              <a:rPr lang="en-US" altLang="it-IT" smtClean="0"/>
              <a:pPr>
                <a:spcBef>
                  <a:spcPct val="0"/>
                </a:spcBef>
              </a:pPr>
              <a:t>52</a:t>
            </a:fld>
            <a:endParaRPr lang="en-US" altLang="it-IT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8B77528-3E6F-4C2C-B185-2285F1A7D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4800" y="660400"/>
            <a:ext cx="3744913" cy="280828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0AF2764-7704-42D7-AB62-E9B201575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3556000"/>
            <a:ext cx="4891088" cy="562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687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30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30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30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30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130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087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08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it-IT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1986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Shape 8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4801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" name="Shape 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780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Shape 8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4959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6358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715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0228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3880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2527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6363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47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8933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447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7478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1706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8" name="Shape 9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1673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0668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1547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8440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Shape 9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6393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8" name="Shape 9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2227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56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71608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1" name="Shape 10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Shape 10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31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it-IT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59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9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212276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Univariata</a:t>
            </a:r>
            <a:b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b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Esercizi </a:t>
            </a:r>
            <a:b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676400" y="4365051"/>
            <a:ext cx="5867400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8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Metodi Quantitativi per Economia, Finanza e Management</a:t>
            </a:r>
            <a:br>
              <a:rPr lang="it-IT" sz="28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28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8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Esercitazione n°3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14349" y="1066800"/>
            <a:ext cx="8059379" cy="4645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alternativa si può utilizzare il seguente comando: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esempio per installare il pacchetto </a:t>
            </a:r>
            <a:r>
              <a:rPr lang="it-IT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</a:t>
            </a:r>
            <a:r>
              <a:rPr lang="it-IT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E64F2-2BFB-49AE-A912-DE981CEB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73" y="3321122"/>
            <a:ext cx="8735254" cy="2303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07969C-47E4-41A2-A965-103FCC6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05" y="1788109"/>
            <a:ext cx="7111189" cy="5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33399" y="1241761"/>
            <a:ext cx="8084389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N.B.: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volta che apriamo R, bisogna </a:t>
            </a: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richiamare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pacchetti installati in modo da poterne utilizzare le funzioni contenute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583740" y="2069976"/>
            <a:ext cx="2286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library</a:t>
            </a:r>
            <a:r>
              <a:rPr lang="it-IT" sz="18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18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descr</a:t>
            </a:r>
            <a:r>
              <a:rPr lang="it-IT" sz="18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33400" y="2667000"/>
            <a:ext cx="7239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il pacchetto è stato caricato, troverete:</a:t>
            </a:r>
          </a:p>
        </p:txBody>
      </p:sp>
      <p:pic>
        <p:nvPicPr>
          <p:cNvPr id="199" name="Shape 199" descr="C:\Users\stefania.scapin\Desktop\Captur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5867400"/>
            <a:ext cx="4505325" cy="54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Shape 200"/>
          <p:cNvGrpSpPr/>
          <p:nvPr/>
        </p:nvGrpSpPr>
        <p:grpSpPr>
          <a:xfrm>
            <a:off x="1676400" y="3154987"/>
            <a:ext cx="4953000" cy="1921838"/>
            <a:chOff x="533400" y="3200400"/>
            <a:chExt cx="4114800" cy="1378912"/>
          </a:xfrm>
        </p:grpSpPr>
        <p:pic>
          <p:nvPicPr>
            <p:cNvPr id="201" name="Shape 201" descr="C:\Users\stefania.scapin\Desktop\Capture7.PNG"/>
            <p:cNvPicPr preferRelativeResize="0"/>
            <p:nvPr/>
          </p:nvPicPr>
          <p:blipFill rotWithShape="1">
            <a:blip r:embed="rId4">
              <a:alphaModFix/>
            </a:blip>
            <a:srcRect t="81268"/>
            <a:stretch/>
          </p:blipFill>
          <p:spPr>
            <a:xfrm>
              <a:off x="533400" y="3962400"/>
              <a:ext cx="4114800" cy="616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Shape 202" descr="C:\Users\stefania.scapin\Desktop\Capture7.PNG"/>
            <p:cNvPicPr preferRelativeResize="0"/>
            <p:nvPr/>
          </p:nvPicPr>
          <p:blipFill rotWithShape="1">
            <a:blip r:embed="rId4">
              <a:alphaModFix/>
            </a:blip>
            <a:srcRect b="75773"/>
            <a:stretch/>
          </p:blipFill>
          <p:spPr>
            <a:xfrm>
              <a:off x="533400" y="3200400"/>
              <a:ext cx="4114800" cy="7978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Shape 203"/>
          <p:cNvSpPr txBox="1"/>
          <p:nvPr/>
        </p:nvSpPr>
        <p:spPr>
          <a:xfrm>
            <a:off x="533400" y="5372100"/>
            <a:ext cx="7239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Altrimenti il risultato sarà: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5629275" y="5916573"/>
            <a:ext cx="34290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Pacchetto non ancora installato</a:t>
            </a:r>
          </a:p>
        </p:txBody>
      </p:sp>
      <p:cxnSp>
        <p:nvCxnSpPr>
          <p:cNvPr id="205" name="Shape 205"/>
          <p:cNvCxnSpPr/>
          <p:nvPr/>
        </p:nvCxnSpPr>
        <p:spPr>
          <a:xfrm rot="10800000">
            <a:off x="4952999" y="6138862"/>
            <a:ext cx="647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06" name="Shape 206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hape 204"/>
          <p:cNvSpPr txBox="1"/>
          <p:nvPr/>
        </p:nvSpPr>
        <p:spPr>
          <a:xfrm>
            <a:off x="5629275" y="2036801"/>
            <a:ext cx="2383802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Richiamo il pacchetto</a:t>
            </a:r>
          </a:p>
        </p:txBody>
      </p:sp>
      <p:cxnSp>
        <p:nvCxnSpPr>
          <p:cNvPr id="19" name="Shape 205"/>
          <p:cNvCxnSpPr/>
          <p:nvPr/>
        </p:nvCxnSpPr>
        <p:spPr>
          <a:xfrm rot="10800000">
            <a:off x="4952999" y="2221467"/>
            <a:ext cx="647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514350" y="1106269"/>
            <a:ext cx="7239000" cy="58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Ricapitolando: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09600" y="1676400"/>
            <a:ext cx="8229600" cy="4339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è necessario utilizzare delle funzioni che non sono incluse nell’installazione base del software R, bisogna: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Installare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sola volta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pacchetto contenente le funzioni desiderate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Richiamare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ad </a:t>
            </a:r>
            <a:r>
              <a:rPr lang="it-IT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apertura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R, i pacchetti precedentemente installati con il comando: </a:t>
            </a:r>
            <a:r>
              <a:rPr lang="it-IT" sz="2400" dirty="0">
                <a:solidFill>
                  <a:schemeClr val="accent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library(</a:t>
            </a:r>
            <a:r>
              <a:rPr lang="it-IT" sz="2400" i="1" dirty="0" err="1">
                <a:solidFill>
                  <a:schemeClr val="accent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nome_pacchetto</a:t>
            </a:r>
            <a:r>
              <a:rPr lang="it-IT" sz="2400" dirty="0">
                <a:solidFill>
                  <a:schemeClr val="accent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endParaRPr lang="it-IT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Metodi Quantitativi per Economia, Finanza e Management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228600" y="1830388"/>
            <a:ext cx="8686800" cy="32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5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Obiettivi di questa esercitazione</a:t>
            </a:r>
            <a:r>
              <a:rPr lang="it-IT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659967" y="3090861"/>
            <a:ext cx="1920300" cy="164580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Grafici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608532" y="3009075"/>
            <a:ext cx="2190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31" name="Shape 231"/>
          <p:cNvSpPr/>
          <p:nvPr/>
        </p:nvSpPr>
        <p:spPr>
          <a:xfrm>
            <a:off x="900112" y="3090861"/>
            <a:ext cx="1920300" cy="164580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Installazione dei pacchetti</a:t>
            </a:r>
          </a:p>
        </p:txBody>
      </p:sp>
      <p:sp>
        <p:nvSpPr>
          <p:cNvPr id="232" name="Shape 232"/>
          <p:cNvSpPr/>
          <p:nvPr/>
        </p:nvSpPr>
        <p:spPr>
          <a:xfrm>
            <a:off x="838200" y="2971800"/>
            <a:ext cx="2208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33" name="Shape 233"/>
          <p:cNvSpPr/>
          <p:nvPr/>
        </p:nvSpPr>
        <p:spPr>
          <a:xfrm>
            <a:off x="2770208" y="3090861"/>
            <a:ext cx="1920300" cy="1645800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71BEC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dirty="0">
                <a:solidFill>
                  <a:schemeClr val="lt1"/>
                </a:solidFill>
              </a:rPr>
              <a:t>Funzioni per analisi descrittive</a:t>
            </a:r>
          </a:p>
        </p:txBody>
      </p:sp>
      <p:sp>
        <p:nvSpPr>
          <p:cNvPr id="234" name="Shape 234"/>
          <p:cNvSpPr/>
          <p:nvPr/>
        </p:nvSpPr>
        <p:spPr>
          <a:xfrm>
            <a:off x="2701946" y="3009900"/>
            <a:ext cx="2208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35" name="Shape 235"/>
          <p:cNvSpPr/>
          <p:nvPr/>
        </p:nvSpPr>
        <p:spPr>
          <a:xfrm>
            <a:off x="6537960" y="3078480"/>
            <a:ext cx="1920300" cy="1645799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Esercizi</a:t>
            </a:r>
          </a:p>
        </p:txBody>
      </p:sp>
      <p:sp>
        <p:nvSpPr>
          <p:cNvPr id="236" name="Shape 236"/>
          <p:cNvSpPr/>
          <p:nvPr/>
        </p:nvSpPr>
        <p:spPr>
          <a:xfrm>
            <a:off x="6486525" y="2996692"/>
            <a:ext cx="2190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Univariata: Procedure R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95471" y="1143000"/>
            <a:ext cx="8062728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Studio della distribuzione di ogni variabile, singolarmente considerata, all’interno della popolazione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51597" y="2514600"/>
            <a:ext cx="844000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Funzioni R per l’analisi </a:t>
            </a:r>
            <a:r>
              <a:rPr lang="it-IT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una variabile: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" name="Shape 249"/>
          <p:cNvGraphicFramePr/>
          <p:nvPr>
            <p:extLst>
              <p:ext uri="{D42A27DB-BD31-4B8C-83A1-F6EECF244321}">
                <p14:modId xmlns:p14="http://schemas.microsoft.com/office/powerpoint/2010/main" val="1510082262"/>
              </p:ext>
            </p:extLst>
          </p:nvPr>
        </p:nvGraphicFramePr>
        <p:xfrm>
          <a:off x="703674" y="3078776"/>
          <a:ext cx="7754550" cy="3307100"/>
        </p:xfrm>
        <a:graphic>
          <a:graphicData uri="http://schemas.openxmlformats.org/drawingml/2006/table">
            <a:tbl>
              <a:tblPr firstRow="1" bandRow="1">
                <a:noFill/>
                <a:tableStyleId>{0521171B-BE85-46A6-9B35-D1F8D8F671B0}</a:tableStyleId>
              </a:tblPr>
              <a:tblGrid>
                <a:gridCol w="25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u="none" strike="noStrike" cap="none" dirty="0">
                          <a:solidFill>
                            <a:schemeClr val="dk1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TIPO VARIABILE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FUNZIONE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>
                          <a:solidFill>
                            <a:schemeClr val="dk1"/>
                          </a:solidFill>
                        </a:rPr>
                        <a:t>freq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>
                          <a:solidFill>
                            <a:schemeClr val="dk1"/>
                          </a:solidFill>
                        </a:rPr>
                        <a:t>table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>
                          <a:solidFill>
                            <a:schemeClr val="dk1"/>
                          </a:solidFill>
                        </a:rPr>
                        <a:t>frequencyBy</a:t>
                      </a:r>
                      <a:endParaRPr lang="en-AU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>
                          <a:solidFill>
                            <a:schemeClr val="dk1"/>
                          </a:solidFill>
                        </a:rPr>
                        <a:t>Variabili qualitative o quantitative discrete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>
                          <a:solidFill>
                            <a:schemeClr val="dk1"/>
                          </a:solidFill>
                        </a:rPr>
                        <a:t>Distribuzione di frequenze (frequenze assolute, relative)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/>
                        <a:t>summary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/>
                        <a:t>basicStats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IQR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CV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/>
                        <a:t>getmode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/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Calcolo misure di sintesi di tipo </a:t>
                      </a:r>
                      <a:r>
                        <a:rPr lang="it-IT" sz="1800" b="0" dirty="0" err="1"/>
                        <a:t>univariato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0" name="Shape 250"/>
          <p:cNvSpPr/>
          <p:nvPr/>
        </p:nvSpPr>
        <p:spPr>
          <a:xfrm>
            <a:off x="699050" y="3505200"/>
            <a:ext cx="7712001" cy="9905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591402" y="1345975"/>
            <a:ext cx="8305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FREQ permette di calcolare le distribuzioni di frequenza univariate per variabili </a:t>
            </a:r>
            <a:r>
              <a:rPr lang="it-IT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qualitative</a:t>
            </a: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it-IT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discrete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514600" y="2794570"/>
            <a:ext cx="3962399" cy="6095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32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</a:t>
            </a:r>
            <a:r>
              <a:rPr lang="it-IT" sz="32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3200" i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variabile)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0" y="198436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Sintassi generale</a:t>
            </a:r>
            <a:endParaRPr lang="it-IT" sz="4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591401" y="1355650"/>
            <a:ext cx="8305799" cy="1386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Tramite la funzione </a:t>
            </a:r>
            <a:r>
              <a:rPr lang="it-IT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possiamo calcolare le </a:t>
            </a:r>
            <a:r>
              <a:rPr lang="it-IT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assolute e relative cumulate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400" dirty="0">
                <a:solidFill>
                  <a:schemeClr val="dk1"/>
                </a:solidFill>
              </a:rPr>
              <a:t>La </a:t>
            </a:r>
            <a:r>
              <a:rPr lang="en-AU" sz="2400" dirty="0" err="1">
                <a:solidFill>
                  <a:schemeClr val="dk1"/>
                </a:solidFill>
              </a:rPr>
              <a:t>sintassi</a:t>
            </a:r>
            <a:r>
              <a:rPr lang="en-AU" sz="2400" dirty="0">
                <a:solidFill>
                  <a:schemeClr val="dk1"/>
                </a:solidFill>
              </a:rPr>
              <a:t> è la </a:t>
            </a:r>
            <a:r>
              <a:rPr lang="en-AU" sz="2400" dirty="0" err="1">
                <a:solidFill>
                  <a:schemeClr val="dk1"/>
                </a:solidFill>
              </a:rPr>
              <a:t>seguente</a:t>
            </a:r>
            <a:r>
              <a:rPr lang="en-AU" sz="2400" dirty="0">
                <a:solidFill>
                  <a:schemeClr val="dk1"/>
                </a:solidFill>
              </a:rPr>
              <a:t>:</a:t>
            </a:r>
            <a:endParaRPr lang="it-IT" sz="24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31626" y="3092903"/>
            <a:ext cx="8465574" cy="9352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4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cbind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4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400" dirty="0" err="1">
                <a:solidFill>
                  <a:srgbClr val="00B05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400" i="1" dirty="0">
                <a:solidFill>
                  <a:schemeClr val="tx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variabile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)),</a:t>
            </a:r>
          </a:p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</a:t>
            </a:r>
            <a:r>
              <a:rPr lang="it-IT" sz="24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400" dirty="0" err="1">
                <a:solidFill>
                  <a:srgbClr val="00B05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400" i="1" dirty="0">
                <a:solidFill>
                  <a:schemeClr val="tx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variabile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)/</a:t>
            </a:r>
            <a:r>
              <a:rPr lang="it-IT" sz="2400" dirty="0">
                <a:solidFill>
                  <a:schemeClr val="accent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length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400" i="1" dirty="0">
                <a:solidFill>
                  <a:schemeClr val="tx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variabile</a:t>
            </a:r>
            <a:r>
              <a:rPr lang="it-IT" sz="24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)))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0" y="198436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Sintassi generale</a:t>
            </a:r>
            <a:endParaRPr lang="it-IT" sz="4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401" y="4572000"/>
            <a:ext cx="8305799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err="1"/>
              <a:t>Legenda</a:t>
            </a:r>
            <a:r>
              <a:rPr lang="en-AU" b="1" dirty="0"/>
              <a:t> </a:t>
            </a:r>
            <a:r>
              <a:rPr lang="en-AU" b="1" dirty="0" err="1"/>
              <a:t>funzioni</a:t>
            </a:r>
            <a:r>
              <a:rPr lang="en-AU" b="1" dirty="0"/>
              <a:t>:</a:t>
            </a:r>
          </a:p>
          <a:p>
            <a:pPr>
              <a:lnSpc>
                <a:spcPct val="150000"/>
              </a:lnSpc>
            </a:pPr>
            <a:r>
              <a:rPr lang="en-AU" dirty="0" err="1"/>
              <a:t>cbind</a:t>
            </a:r>
            <a:r>
              <a:rPr lang="en-AU" dirty="0"/>
              <a:t> = </a:t>
            </a:r>
            <a:r>
              <a:rPr lang="en-AU" dirty="0" err="1"/>
              <a:t>funzione</a:t>
            </a:r>
            <a:r>
              <a:rPr lang="en-AU" dirty="0"/>
              <a:t> </a:t>
            </a:r>
            <a:r>
              <a:rPr lang="en-AU" dirty="0" err="1"/>
              <a:t>che</a:t>
            </a:r>
            <a:r>
              <a:rPr lang="en-AU" dirty="0"/>
              <a:t> dispone in Colonna </a:t>
            </a:r>
            <a:r>
              <a:rPr lang="en-AU" dirty="0" err="1"/>
              <a:t>i</a:t>
            </a:r>
            <a:r>
              <a:rPr lang="en-AU" dirty="0"/>
              <a:t> </a:t>
            </a:r>
            <a:r>
              <a:rPr lang="en-AU" dirty="0" err="1"/>
              <a:t>risultati</a:t>
            </a:r>
            <a:r>
              <a:rPr lang="en-AU" dirty="0"/>
              <a:t> </a:t>
            </a:r>
            <a:r>
              <a:rPr lang="en-AU" dirty="0" err="1"/>
              <a:t>tra</a:t>
            </a:r>
            <a:r>
              <a:rPr lang="en-AU" dirty="0"/>
              <a:t> </a:t>
            </a:r>
            <a:r>
              <a:rPr lang="en-AU" dirty="0" err="1"/>
              <a:t>parentesi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table = </a:t>
            </a:r>
            <a:r>
              <a:rPr lang="en-AU" dirty="0" err="1"/>
              <a:t>funzione</a:t>
            </a:r>
            <a:r>
              <a:rPr lang="en-AU" dirty="0"/>
              <a:t> </a:t>
            </a:r>
            <a:r>
              <a:rPr lang="en-AU" dirty="0" err="1"/>
              <a:t>che</a:t>
            </a:r>
            <a:r>
              <a:rPr lang="en-AU" dirty="0"/>
              <a:t> </a:t>
            </a:r>
            <a:r>
              <a:rPr lang="en-AU" dirty="0" err="1"/>
              <a:t>calcola</a:t>
            </a:r>
            <a:r>
              <a:rPr lang="en-AU" dirty="0"/>
              <a:t> le </a:t>
            </a:r>
            <a:r>
              <a:rPr lang="en-AU" dirty="0" err="1"/>
              <a:t>frequenze</a:t>
            </a:r>
            <a:r>
              <a:rPr lang="en-AU" dirty="0"/>
              <a:t> per </a:t>
            </a:r>
            <a:r>
              <a:rPr lang="en-AU" dirty="0" err="1"/>
              <a:t>ogni</a:t>
            </a:r>
            <a:r>
              <a:rPr lang="en-AU" dirty="0"/>
              <a:t> </a:t>
            </a:r>
            <a:r>
              <a:rPr lang="en-AU" dirty="0" err="1"/>
              <a:t>categoria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dirty="0" err="1"/>
              <a:t>cumsum</a:t>
            </a:r>
            <a:r>
              <a:rPr lang="en-AU" dirty="0"/>
              <a:t> = </a:t>
            </a:r>
            <a:r>
              <a:rPr lang="en-AU" dirty="0" err="1"/>
              <a:t>operatore</a:t>
            </a:r>
            <a:r>
              <a:rPr lang="en-AU" dirty="0"/>
              <a:t> </a:t>
            </a:r>
            <a:r>
              <a:rPr lang="en-AU" dirty="0" err="1"/>
              <a:t>che</a:t>
            </a:r>
            <a:r>
              <a:rPr lang="en-AU" dirty="0"/>
              <a:t> </a:t>
            </a:r>
            <a:r>
              <a:rPr lang="en-AU" dirty="0" err="1"/>
              <a:t>svolge</a:t>
            </a:r>
            <a:r>
              <a:rPr lang="en-AU" dirty="0"/>
              <a:t> la </a:t>
            </a:r>
            <a:r>
              <a:rPr lang="en-AU" dirty="0" err="1"/>
              <a:t>somma</a:t>
            </a:r>
            <a:r>
              <a:rPr lang="en-AU" dirty="0"/>
              <a:t> </a:t>
            </a:r>
            <a:r>
              <a:rPr lang="en-AU" dirty="0" err="1"/>
              <a:t>cumulata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length = </a:t>
            </a:r>
            <a:r>
              <a:rPr lang="en-AU" dirty="0" err="1"/>
              <a:t>funzione</a:t>
            </a:r>
            <a:r>
              <a:rPr lang="en-AU" dirty="0"/>
              <a:t> </a:t>
            </a:r>
            <a:r>
              <a:rPr lang="en-AU" dirty="0" err="1"/>
              <a:t>che</a:t>
            </a:r>
            <a:r>
              <a:rPr lang="en-AU" dirty="0"/>
              <a:t> </a:t>
            </a:r>
            <a:r>
              <a:rPr lang="en-AU" dirty="0" err="1"/>
              <a:t>indica</a:t>
            </a:r>
            <a:r>
              <a:rPr lang="en-AU" dirty="0"/>
              <a:t> la </a:t>
            </a:r>
            <a:r>
              <a:rPr lang="en-AU" dirty="0" err="1"/>
              <a:t>lunghezza</a:t>
            </a:r>
            <a:r>
              <a:rPr lang="en-AU" dirty="0"/>
              <a:t> </a:t>
            </a:r>
            <a:r>
              <a:rPr lang="en-AU" dirty="0" err="1"/>
              <a:t>della</a:t>
            </a:r>
            <a:r>
              <a:rPr lang="en-AU" dirty="0"/>
              <a:t> </a:t>
            </a:r>
            <a:r>
              <a:rPr lang="en-AU" dirty="0" err="1"/>
              <a:t>variabile</a:t>
            </a:r>
            <a:r>
              <a:rPr lang="en-AU" dirty="0"/>
              <a:t> </a:t>
            </a:r>
            <a:r>
              <a:rPr lang="en-AU" dirty="0" err="1"/>
              <a:t>specificata</a:t>
            </a:r>
            <a:r>
              <a:rPr lang="en-AU" dirty="0"/>
              <a:t> ( </a:t>
            </a:r>
            <a:r>
              <a:rPr lang="en-AU" dirty="0" err="1"/>
              <a:t>ovvero</a:t>
            </a:r>
            <a:r>
              <a:rPr lang="en-AU" dirty="0"/>
              <a:t> la </a:t>
            </a:r>
            <a:r>
              <a:rPr lang="en-AU" dirty="0" err="1"/>
              <a:t>sua</a:t>
            </a:r>
            <a:r>
              <a:rPr lang="en-AU" dirty="0"/>
              <a:t> </a:t>
            </a:r>
            <a:r>
              <a:rPr lang="en-AU" dirty="0" err="1"/>
              <a:t>numerosità</a:t>
            </a:r>
            <a:r>
              <a:rPr lang="en-AU" dirty="0"/>
              <a:t> </a:t>
            </a:r>
            <a:r>
              <a:rPr lang="en-AU" dirty="0" err="1"/>
              <a:t>totale</a:t>
            </a:r>
            <a:r>
              <a:rPr lang="en-AU" dirty="0"/>
              <a:t>)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71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r>
              <a:rPr lang="it-IT" sz="4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Variabile qualitativa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609600" y="1219200"/>
            <a:ext cx="73152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</a:t>
            </a:r>
            <a:r>
              <a:rPr lang="it-IT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assolute e relative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operatore telefonico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990600" y="1981200"/>
            <a:ext cx="6476999" cy="6095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320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</a:t>
            </a:r>
            <a:r>
              <a:rPr lang="it-IT" sz="32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3200" i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telefonia$operatore)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09600" y="2895600"/>
            <a:ext cx="73152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</a:t>
            </a:r>
            <a:r>
              <a:rPr lang="it-IT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assolute e relative cumulate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operatore telefonico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62310" y="4369833"/>
            <a:ext cx="8453886" cy="1143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cbind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telefonia$operatore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,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telefonia$operatore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)/</a:t>
            </a:r>
            <a:r>
              <a:rPr lang="it-IT" sz="2000" dirty="0" err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length</a:t>
            </a:r>
            <a:r>
              <a:rPr lang="it-IT" sz="2000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telefonia$operatore</a:t>
            </a:r>
            <a:r>
              <a:rPr lang="it-IT" sz="2000" dirty="0">
                <a:solidFill>
                  <a:schemeClr val="accent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</a:t>
            </a:r>
          </a:p>
        </p:txBody>
      </p:sp>
      <p:sp>
        <p:nvSpPr>
          <p:cNvPr id="278" name="Shape 278"/>
          <p:cNvSpPr/>
          <p:nvPr/>
        </p:nvSpPr>
        <p:spPr>
          <a:xfrm rot="-5400000">
            <a:off x="3587331" y="1748459"/>
            <a:ext cx="381000" cy="4953000"/>
          </a:xfrm>
          <a:prstGeom prst="rightBrace">
            <a:avLst>
              <a:gd name="adj1" fmla="val 157083"/>
              <a:gd name="adj2" fmla="val 50000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 rot="5400000">
            <a:off x="4524801" y="1581107"/>
            <a:ext cx="457200" cy="7932152"/>
          </a:xfrm>
          <a:prstGeom prst="rightBrace">
            <a:avLst>
              <a:gd name="adj1" fmla="val 157083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133600" y="3657600"/>
            <a:ext cx="54483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Codice relativo alla frequenza assoluta cumulata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931625" y="5698925"/>
            <a:ext cx="70866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Codice relativo alla frequenza relativa cumulata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Frequenza assoluta cumulata / 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TOTALE numerosità (236)</a:t>
            </a:r>
          </a:p>
        </p:txBody>
      </p:sp>
      <p:sp>
        <p:nvSpPr>
          <p:cNvPr id="15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 animBg="1"/>
      <p:bldP spid="278" grpId="0" animBg="1"/>
      <p:bldP spid="279" grpId="0" animBg="1"/>
      <p:bldP spid="280" grpId="0"/>
      <p:bldP spid="2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0" y="3429000"/>
            <a:ext cx="9058275" cy="2653590"/>
          </a:xfrm>
          <a:prstGeom prst="rect">
            <a:avLst/>
          </a:prstGeom>
        </p:spPr>
      </p:pic>
      <p:sp>
        <p:nvSpPr>
          <p:cNvPr id="288" name="Shape 288"/>
          <p:cNvSpPr txBox="1"/>
          <p:nvPr/>
        </p:nvSpPr>
        <p:spPr>
          <a:xfrm>
            <a:off x="793214" y="1588479"/>
            <a:ext cx="3048000" cy="1481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Frequenza assoluta (p)</a:t>
            </a: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consiste nell’associare a ciascuna categoria, o modalità, il numero di volte in cui compare nei dati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954462" y="1780562"/>
            <a:ext cx="3048000" cy="15388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Frequenza relativa percentuale (p/N*100)</a:t>
            </a: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rapporto tra la frequenza assoluta ed il numero complessivo delle osservazioni effettuate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481839" y="5560659"/>
            <a:ext cx="1421176" cy="91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</a:t>
            </a: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Cumulate:</a:t>
            </a: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endParaRPr lang="it-IT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Shape 293"/>
          <p:cNvCxnSpPr/>
          <p:nvPr/>
        </p:nvCxnSpPr>
        <p:spPr>
          <a:xfrm flipH="1">
            <a:off x="1173803" y="3034590"/>
            <a:ext cx="5002" cy="984729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r>
              <a:rPr lang="it-IT" sz="44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endParaRPr lang="it-IT" sz="4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3124200" y="3048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93214" y="4131325"/>
            <a:ext cx="936434" cy="9584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1709176" y="4121513"/>
            <a:ext cx="692501" cy="9584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hape 293"/>
          <p:cNvCxnSpPr/>
          <p:nvPr/>
        </p:nvCxnSpPr>
        <p:spPr>
          <a:xfrm flipH="1">
            <a:off x="2400516" y="2947987"/>
            <a:ext cx="2450594" cy="115149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ttangolo arrotondato 28"/>
          <p:cNvSpPr/>
          <p:nvPr/>
        </p:nvSpPr>
        <p:spPr>
          <a:xfrm>
            <a:off x="793215" y="5242193"/>
            <a:ext cx="1421176" cy="86243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Shape 293"/>
          <p:cNvCxnSpPr>
            <a:cxnSpLocks/>
          </p:cNvCxnSpPr>
          <p:nvPr/>
        </p:nvCxnSpPr>
        <p:spPr>
          <a:xfrm flipH="1" flipV="1">
            <a:off x="2346809" y="5626791"/>
            <a:ext cx="2135030" cy="22083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6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r>
              <a:rPr lang="it-IT" sz="36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Variabile quantitativa discreta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609600" y="1219200"/>
            <a:ext cx="73152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assolute e relative: numero medio di giorni alla settimana di utilizzo del telefono fisso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990600" y="2209800"/>
            <a:ext cx="6096000" cy="5333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8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</a:t>
            </a:r>
            <a:r>
              <a:rPr lang="it-IT" sz="28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telefonia$fisso_g</a:t>
            </a:r>
            <a:r>
              <a:rPr lang="it-IT" sz="2800" i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09600" y="2941682"/>
            <a:ext cx="73152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assolute e relative cumulate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57200" y="4171434"/>
            <a:ext cx="8284197" cy="11165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cbind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</a:t>
            </a:r>
            <a:r>
              <a:rPr lang="it-IT" sz="2000" i="1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fisso_g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,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</a:t>
            </a:r>
            <a:r>
              <a:rPr lang="it-IT" sz="2000" i="1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fisso_g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)/</a:t>
            </a:r>
            <a:r>
              <a:rPr lang="it-IT" sz="2000" dirty="0" err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length</a:t>
            </a:r>
            <a:r>
              <a:rPr lang="it-IT" sz="2000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000" dirty="0" err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telefonia$fisso_g</a:t>
            </a:r>
            <a:r>
              <a:rPr lang="it-IT" sz="2000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r>
              <a:rPr lang="it-IT" sz="2000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</a:t>
            </a:r>
          </a:p>
        </p:txBody>
      </p:sp>
      <p:sp>
        <p:nvSpPr>
          <p:cNvPr id="318" name="Shape 318"/>
          <p:cNvSpPr/>
          <p:nvPr/>
        </p:nvSpPr>
        <p:spPr>
          <a:xfrm rot="-5400000">
            <a:off x="3751407" y="1542534"/>
            <a:ext cx="381000" cy="4953000"/>
          </a:xfrm>
          <a:prstGeom prst="rightBrace">
            <a:avLst>
              <a:gd name="adj1" fmla="val 157083"/>
              <a:gd name="adj2" fmla="val 50000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 rot="5400000">
            <a:off x="4462177" y="1494638"/>
            <a:ext cx="457200" cy="7806904"/>
          </a:xfrm>
          <a:prstGeom prst="rightBrace">
            <a:avLst>
              <a:gd name="adj1" fmla="val 157083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1884218" y="3459202"/>
            <a:ext cx="54483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Codice relativo alla frequenza assoluta cumulata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146725" y="5613447"/>
            <a:ext cx="70866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Codice relativo alla frequenza relativa cumulata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lvl="0" algn="ctr">
              <a:buSzPct val="25000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Frequenza assoluta </a:t>
            </a:r>
            <a:r>
              <a:rPr lang="it-IT" sz="1800" dirty="0">
                <a:solidFill>
                  <a:schemeClr val="dk1"/>
                </a:solidFill>
              </a:rPr>
              <a:t>cumulata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TOTALE numerosità</a:t>
            </a:r>
          </a:p>
        </p:txBody>
      </p:sp>
      <p:sp>
        <p:nvSpPr>
          <p:cNvPr id="15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Riepilogo lezioni precedenti…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636" y="1350379"/>
            <a:ext cx="8312727" cy="44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AU" altLang="it-IT" sz="2200" b="1" u="sng" dirty="0">
                <a:solidFill>
                  <a:schemeClr val="tx1"/>
                </a:solidFill>
              </a:rPr>
              <a:t>LEZIONE 1</a:t>
            </a:r>
            <a:r>
              <a:rPr lang="en-AU" altLang="it-IT" sz="2200" dirty="0">
                <a:solidFill>
                  <a:schemeClr val="tx1"/>
                </a:solidFill>
              </a:rPr>
              <a:t>: Il </a:t>
            </a:r>
            <a:r>
              <a:rPr lang="en-AU" altLang="it-IT" sz="2200" dirty="0" err="1">
                <a:solidFill>
                  <a:schemeClr val="tx1"/>
                </a:solidFill>
              </a:rPr>
              <a:t>questionario</a:t>
            </a:r>
            <a:endParaRPr lang="en-AU" altLang="it-IT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AU" altLang="it-IT" sz="2200" b="1" u="sng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AU" altLang="it-IT" sz="2200" b="1" u="sng" dirty="0">
                <a:solidFill>
                  <a:schemeClr val="tx1"/>
                </a:solidFill>
              </a:rPr>
              <a:t>LEZIONE 2</a:t>
            </a:r>
            <a:r>
              <a:rPr lang="en-AU" altLang="it-IT" sz="2200" dirty="0">
                <a:solidFill>
                  <a:schemeClr val="tx1"/>
                </a:solidFill>
              </a:rPr>
              <a:t>: </a:t>
            </a:r>
            <a:r>
              <a:rPr lang="en-AU" altLang="it-IT" sz="2200" dirty="0" err="1">
                <a:solidFill>
                  <a:schemeClr val="tx1"/>
                </a:solidFill>
              </a:rPr>
              <a:t>Introduzione</a:t>
            </a:r>
            <a:r>
              <a:rPr lang="en-AU" altLang="it-IT" sz="2200" dirty="0">
                <a:solidFill>
                  <a:schemeClr val="tx1"/>
                </a:solidFill>
              </a:rPr>
              <a:t> a R 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dirty="0">
                <a:solidFill>
                  <a:schemeClr val="tx1"/>
                </a:solidFill>
              </a:rPr>
              <a:t>Nota: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solidFill>
                  <a:schemeClr val="tx1"/>
                </a:solidFill>
              </a:rPr>
              <a:t>Rispettare l’ordine delle sezioni del questionario:</a:t>
            </a:r>
          </a:p>
          <a:p>
            <a:pPr lvl="8" algn="just">
              <a:lnSpc>
                <a:spcPct val="150000"/>
              </a:lnSpc>
            </a:pPr>
            <a:r>
              <a:rPr lang="it-IT" altLang="it-IT" sz="2200" dirty="0">
                <a:solidFill>
                  <a:schemeClr val="tx1"/>
                </a:solidFill>
              </a:rPr>
              <a:t>	- domande </a:t>
            </a:r>
            <a:r>
              <a:rPr lang="it-IT" altLang="it-IT" sz="2200" u="sng" dirty="0">
                <a:solidFill>
                  <a:schemeClr val="tx1"/>
                </a:solidFill>
              </a:rPr>
              <a:t>comportamentali</a:t>
            </a:r>
            <a:r>
              <a:rPr lang="it-IT" altLang="it-IT" sz="2200" dirty="0">
                <a:solidFill>
                  <a:schemeClr val="tx1"/>
                </a:solidFill>
              </a:rPr>
              <a:t> (inerenti all’obiettivo)</a:t>
            </a:r>
          </a:p>
          <a:p>
            <a:pPr lvl="8" algn="just">
              <a:lnSpc>
                <a:spcPct val="150000"/>
              </a:lnSpc>
            </a:pPr>
            <a:r>
              <a:rPr lang="it-IT" altLang="it-IT" sz="2200" dirty="0">
                <a:solidFill>
                  <a:schemeClr val="tx1"/>
                </a:solidFill>
              </a:rPr>
              <a:t>		NB.: inserire almeno 15 domande con scale di 		punteggio</a:t>
            </a:r>
          </a:p>
          <a:p>
            <a:pPr lvl="7" algn="just">
              <a:lnSpc>
                <a:spcPct val="150000"/>
              </a:lnSpc>
            </a:pPr>
            <a:r>
              <a:rPr lang="it-IT" altLang="it-IT" sz="2200" dirty="0">
                <a:solidFill>
                  <a:schemeClr val="tx1"/>
                </a:solidFill>
              </a:rPr>
              <a:t>	- domande </a:t>
            </a:r>
            <a:r>
              <a:rPr lang="it-IT" altLang="it-IT" sz="2200" u="sng" dirty="0">
                <a:solidFill>
                  <a:schemeClr val="tx1"/>
                </a:solidFill>
              </a:rPr>
              <a:t>anagrafiche/socio-demo</a:t>
            </a:r>
          </a:p>
          <a:p>
            <a:pPr lvl="7" algn="just">
              <a:lnSpc>
                <a:spcPct val="150000"/>
              </a:lnSpc>
            </a:pPr>
            <a:r>
              <a:rPr lang="it-IT" altLang="it-IT" sz="2200" dirty="0">
                <a:solidFill>
                  <a:schemeClr val="tx1"/>
                </a:solidFill>
              </a:rPr>
              <a:t>	- domande </a:t>
            </a:r>
            <a:r>
              <a:rPr lang="it-IT" altLang="it-IT" sz="2200" u="sng" dirty="0">
                <a:solidFill>
                  <a:schemeClr val="tx1"/>
                </a:solidFill>
              </a:rPr>
              <a:t>attitudinali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5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r>
              <a:rPr lang="it-IT" sz="44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endParaRPr lang="it-IT" sz="4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482725" y="5262562"/>
            <a:ext cx="114300" cy="641350"/>
          </a:xfrm>
          <a:prstGeom prst="rect">
            <a:avLst/>
          </a:prstGeom>
          <a:noFill/>
          <a:ln>
            <a:noFill/>
          </a:ln>
        </p:spPr>
        <p:txBody>
          <a:bodyPr lIns="57125" tIns="45700" rIns="571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it-IT" sz="1800">
                <a:solidFill>
                  <a:srgbClr val="002288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1800">
              <a:solidFill>
                <a:srgbClr val="0022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09600" y="5903912"/>
            <a:ext cx="8229600" cy="889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Fare attenzione al numero di modalità della variabile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27" y="2115293"/>
            <a:ext cx="3239165" cy="29942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77" y="2491228"/>
            <a:ext cx="2691958" cy="2618318"/>
          </a:xfrm>
          <a:prstGeom prst="rect">
            <a:avLst/>
          </a:prstGeom>
        </p:spPr>
      </p:pic>
      <p:sp>
        <p:nvSpPr>
          <p:cNvPr id="15" name="Shape 315"/>
          <p:cNvSpPr txBox="1"/>
          <p:nvPr/>
        </p:nvSpPr>
        <p:spPr>
          <a:xfrm>
            <a:off x="703521" y="1570037"/>
            <a:ext cx="3071037" cy="37593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16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</a:t>
            </a:r>
            <a:r>
              <a:rPr lang="it-IT" sz="16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1600" i="1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telefonia$fisso_g</a:t>
            </a:r>
            <a:r>
              <a:rPr lang="it-IT" sz="1600" i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</a:p>
        </p:txBody>
      </p:sp>
      <p:sp>
        <p:nvSpPr>
          <p:cNvPr id="16" name="Shape 317"/>
          <p:cNvSpPr txBox="1"/>
          <p:nvPr/>
        </p:nvSpPr>
        <p:spPr>
          <a:xfrm>
            <a:off x="4116792" y="1570037"/>
            <a:ext cx="4348716" cy="9211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cbind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</a:t>
            </a:r>
            <a:r>
              <a:rPr lang="it-IT" i="1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fisso_g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,</a:t>
            </a:r>
            <a:r>
              <a:rPr lang="it-IT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cumsum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table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</a:t>
            </a:r>
            <a:r>
              <a:rPr lang="it-IT" i="1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fisso_g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)/</a:t>
            </a:r>
            <a:r>
              <a:rPr lang="it-IT" dirty="0" err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length</a:t>
            </a:r>
            <a:r>
              <a:rPr lang="it-IT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dirty="0" err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telefonia$fisso_g</a:t>
            </a:r>
            <a:r>
              <a:rPr lang="it-IT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r>
              <a:rPr lang="it-IT" dirty="0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857250" y="3343275"/>
            <a:ext cx="7376073" cy="571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8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</a:t>
            </a:r>
            <a:r>
              <a:rPr lang="it-IT" sz="28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800" i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telefonia$motivo_utilizzo_2)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200" dirty="0" err="1">
                <a:solidFill>
                  <a:srgbClr val="FF9900"/>
                </a:solidFill>
              </a:rPr>
              <a:t>freq</a:t>
            </a:r>
            <a:r>
              <a:rPr lang="it-IT" sz="32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Variabile qualitativa con dati </a:t>
            </a:r>
            <a:r>
              <a:rPr lang="it-IT" sz="32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missing</a:t>
            </a:r>
            <a:endParaRPr lang="it-IT" sz="32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600075" y="1447800"/>
            <a:ext cx="8077199" cy="1004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Variabile qualitativa: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secondo motivo di utilizzo mezzi di comunicazione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771522" y="5257800"/>
            <a:ext cx="7461801" cy="923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.: se la variabile sulla quale vogliamo effetturare una distribuzione di frequenza contiene dei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valori mancanti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li tratta come una modalità</a:t>
            </a:r>
          </a:p>
        </p:txBody>
      </p:sp>
      <p:sp>
        <p:nvSpPr>
          <p:cNvPr id="10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6209985" y="4229232"/>
            <a:ext cx="2360137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percentuali, </a:t>
            </a:r>
            <a:r>
              <a:rPr lang="it-IT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calcolate NON considerando i valori </a:t>
            </a:r>
            <a:r>
              <a:rPr lang="it-IT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missing</a:t>
            </a:r>
            <a:r>
              <a:rPr lang="it-IT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come una categoria</a:t>
            </a:r>
          </a:p>
        </p:txBody>
      </p:sp>
      <p:pic>
        <p:nvPicPr>
          <p:cNvPr id="353" name="Shape 353" descr="C:\Users\stefania.scapin\Desktop\Capture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445657"/>
            <a:ext cx="6772001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r>
              <a:rPr lang="it-IT" sz="44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endParaRPr lang="it-IT" sz="4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838200" y="3314832"/>
            <a:ext cx="1066799" cy="32413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457199" y="4489353"/>
            <a:ext cx="2360137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MISSING, </a:t>
            </a:r>
            <a:r>
              <a:rPr lang="it-IT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valori missing vengono considerati come una categoria della variabile qualitativa</a:t>
            </a:r>
          </a:p>
        </p:txBody>
      </p:sp>
      <p:cxnSp>
        <p:nvCxnSpPr>
          <p:cNvPr id="357" name="Shape 357"/>
          <p:cNvCxnSpPr/>
          <p:nvPr/>
        </p:nvCxnSpPr>
        <p:spPr>
          <a:xfrm rot="9835724" flipH="1">
            <a:off x="947478" y="3655807"/>
            <a:ext cx="238645" cy="828366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8" name="Shape 358"/>
          <p:cNvSpPr txBox="1"/>
          <p:nvPr/>
        </p:nvSpPr>
        <p:spPr>
          <a:xfrm>
            <a:off x="1477290" y="1066800"/>
            <a:ext cx="606651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</a:p>
        </p:txBody>
      </p:sp>
      <p:sp>
        <p:nvSpPr>
          <p:cNvPr id="359" name="Shape 359"/>
          <p:cNvSpPr/>
          <p:nvPr/>
        </p:nvSpPr>
        <p:spPr>
          <a:xfrm>
            <a:off x="4876800" y="2171191"/>
            <a:ext cx="1066800" cy="1665239"/>
          </a:xfrm>
          <a:prstGeom prst="rect">
            <a:avLst/>
          </a:prstGeom>
          <a:noFill/>
          <a:ln w="254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Shape 361"/>
          <p:cNvCxnSpPr/>
          <p:nvPr/>
        </p:nvCxnSpPr>
        <p:spPr>
          <a:xfrm rot="9835724" flipH="1">
            <a:off x="4976347" y="3875252"/>
            <a:ext cx="107142" cy="371905"/>
          </a:xfrm>
          <a:prstGeom prst="straightConnector1">
            <a:avLst/>
          </a:prstGeom>
          <a:noFill/>
          <a:ln w="22225" cap="flat" cmpd="sng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62" name="Shape 362"/>
          <p:cNvSpPr txBox="1"/>
          <p:nvPr/>
        </p:nvSpPr>
        <p:spPr>
          <a:xfrm>
            <a:off x="3849848" y="4267191"/>
            <a:ext cx="2360137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percentuali, </a:t>
            </a:r>
            <a:r>
              <a:rPr lang="it-IT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calcolate considerando i valori missing come una categoria</a:t>
            </a:r>
          </a:p>
        </p:txBody>
      </p:sp>
      <p:sp>
        <p:nvSpPr>
          <p:cNvPr id="364" name="Shape 364"/>
          <p:cNvSpPr/>
          <p:nvPr/>
        </p:nvSpPr>
        <p:spPr>
          <a:xfrm>
            <a:off x="6553201" y="2133901"/>
            <a:ext cx="1143000" cy="1733787"/>
          </a:xfrm>
          <a:prstGeom prst="rect">
            <a:avLst/>
          </a:prstGeom>
          <a:noFill/>
          <a:ln w="254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Shape 365"/>
          <p:cNvCxnSpPr/>
          <p:nvPr/>
        </p:nvCxnSpPr>
        <p:spPr>
          <a:xfrm rot="9835724" flipH="1">
            <a:off x="6714903" y="3908672"/>
            <a:ext cx="123625" cy="387215"/>
          </a:xfrm>
          <a:prstGeom prst="straightConnector1">
            <a:avLst/>
          </a:prstGeom>
          <a:noFill/>
          <a:ln w="22225" cap="flat" cmpd="sng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5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6096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2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r>
              <a:rPr lang="it-IT" sz="32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Variabile qualitativa con dati </a:t>
            </a:r>
            <a:r>
              <a:rPr lang="it-IT" sz="32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missing</a:t>
            </a:r>
            <a:endParaRPr lang="it-IT" sz="32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609600" y="1219200"/>
            <a:ext cx="7801451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la variabile sulla quale vogliamo effetturare una distribuzione di frequenza contiene dei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valori mancanti</a:t>
            </a: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vogliamo che R li tratti come una modalità della variabile qualitativa in analisi, dobbiamo scrivere: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857250" y="3343273"/>
            <a:ext cx="7376076" cy="11525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roid Sans Mono"/>
              <a:buNone/>
            </a:pPr>
            <a:r>
              <a:rPr lang="it-IT" sz="2800" dirty="0" err="1">
                <a:solidFill>
                  <a:srgbClr val="0000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</a:t>
            </a:r>
            <a:r>
              <a:rPr lang="it-IT" sz="28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800" dirty="0" err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na.exclude</a:t>
            </a:r>
            <a:r>
              <a:rPr lang="it-IT" sz="2800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</a:t>
            </a:r>
            <a:r>
              <a:rPr lang="it-IT" sz="2800" i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telefonia$motivo_utilizzo_2))</a:t>
            </a:r>
          </a:p>
        </p:txBody>
      </p:sp>
      <p:sp>
        <p:nvSpPr>
          <p:cNvPr id="378" name="Shape 378"/>
          <p:cNvSpPr/>
          <p:nvPr/>
        </p:nvSpPr>
        <p:spPr>
          <a:xfrm>
            <a:off x="1933699" y="3312225"/>
            <a:ext cx="2326574" cy="581437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3163331" y="4741351"/>
            <a:ext cx="236013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Esclude </a:t>
            </a:r>
            <a:r>
              <a:rPr lang="it-IT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valori missing nel calcolo delle frequenze</a:t>
            </a:r>
          </a:p>
        </p:txBody>
      </p:sp>
      <p:cxnSp>
        <p:nvCxnSpPr>
          <p:cNvPr id="380" name="Shape 380"/>
          <p:cNvCxnSpPr/>
          <p:nvPr/>
        </p:nvCxnSpPr>
        <p:spPr>
          <a:xfrm rot="9835724" flipH="1">
            <a:off x="3653609" y="3907805"/>
            <a:ext cx="238645" cy="828366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1046138" y="1676400"/>
            <a:ext cx="635262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</a:p>
        </p:txBody>
      </p:sp>
      <p:pic>
        <p:nvPicPr>
          <p:cNvPr id="391" name="Shape 391" descr="C:\Users\stefania.scapin\Desktop\Capture2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54" y="2133600"/>
            <a:ext cx="744374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r>
              <a:rPr lang="it-IT" sz="44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endParaRPr lang="it-IT" sz="4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8" y="2897607"/>
            <a:ext cx="5998121" cy="3552147"/>
          </a:xfrm>
          <a:prstGeom prst="rect">
            <a:avLst/>
          </a:prstGeom>
        </p:spPr>
      </p:pic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68897" y="-20152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600" dirty="0">
                <a:solidFill>
                  <a:srgbClr val="FF9900"/>
                </a:solidFill>
              </a:rPr>
              <a:t>Frequenze entro classe</a:t>
            </a:r>
            <a:r>
              <a:rPr lang="it-IT" sz="3600" b="0" i="0" u="none" strike="noStrike" cap="none" dirty="0">
                <a:solidFill>
                  <a:srgbClr val="FF9900"/>
                </a:solidFill>
                <a:sym typeface="Arial"/>
              </a:rPr>
              <a:t> - Sintassi</a:t>
            </a:r>
            <a:endParaRPr lang="it-IT" sz="3600" b="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94939" y="1517144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Attenzione!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8274" y="1821342"/>
            <a:ext cx="809244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u="sng" dirty="0"/>
              <a:t>Non esiste in R una funzione standard per le frequenze entro classe.</a:t>
            </a:r>
          </a:p>
          <a:p>
            <a:pPr algn="just">
              <a:lnSpc>
                <a:spcPct val="150000"/>
              </a:lnSpc>
            </a:pPr>
            <a:r>
              <a:rPr lang="it-IT" sz="1200" u="sng" dirty="0"/>
              <a:t>E’ possibile, quindi, costruire delle funzioni personalizzate che devono essere richiamate una sola volta all’apertura dell’area di lavoro R (come per il richiamo delle librerie).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4612297" y="3032345"/>
            <a:ext cx="500984" cy="3533024"/>
          </a:xfrm>
          <a:prstGeom prst="rightBrace">
            <a:avLst>
              <a:gd name="adj1" fmla="val 53571"/>
              <a:gd name="adj2" fmla="val 48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17458" y="4103912"/>
            <a:ext cx="247783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Comandi da eseguire (invio) per richiamare la funzione</a:t>
            </a:r>
          </a:p>
          <a:p>
            <a:r>
              <a:rPr lang="it-IT" b="1" dirty="0"/>
              <a:t>N.B.: questo codice non va assolutamente modificato!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518" y="673786"/>
            <a:ext cx="810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E’ </a:t>
            </a:r>
            <a:r>
              <a:rPr lang="en-AU" sz="1600" dirty="0" err="1"/>
              <a:t>possibile</a:t>
            </a:r>
            <a:r>
              <a:rPr lang="en-AU" sz="1600" dirty="0"/>
              <a:t> </a:t>
            </a:r>
            <a:r>
              <a:rPr lang="en-AU" sz="1600" dirty="0" err="1"/>
              <a:t>ottenere</a:t>
            </a:r>
            <a:r>
              <a:rPr lang="en-AU" sz="1600" dirty="0"/>
              <a:t> la </a:t>
            </a:r>
            <a:r>
              <a:rPr lang="en-AU" sz="1600" dirty="0" err="1"/>
              <a:t>distribuzione</a:t>
            </a:r>
            <a:r>
              <a:rPr lang="en-AU" sz="1600" dirty="0"/>
              <a:t> di </a:t>
            </a:r>
            <a:r>
              <a:rPr lang="en-AU" sz="1600" dirty="0" err="1"/>
              <a:t>frequenza</a:t>
            </a:r>
            <a:r>
              <a:rPr lang="en-AU" sz="1600" dirty="0"/>
              <a:t> di </a:t>
            </a:r>
            <a:r>
              <a:rPr lang="en-AU" sz="1600" dirty="0" err="1"/>
              <a:t>una</a:t>
            </a:r>
            <a:r>
              <a:rPr lang="en-AU" sz="1600" dirty="0"/>
              <a:t>  </a:t>
            </a:r>
            <a:r>
              <a:rPr lang="en-AU" sz="1600" dirty="0" err="1"/>
              <a:t>variabile</a:t>
            </a:r>
            <a:r>
              <a:rPr lang="en-AU" sz="1600" dirty="0"/>
              <a:t> </a:t>
            </a:r>
            <a:r>
              <a:rPr lang="en-AU" sz="1600" dirty="0" err="1"/>
              <a:t>rispetto</a:t>
            </a:r>
            <a:r>
              <a:rPr lang="en-AU" sz="1600" dirty="0"/>
              <a:t> </a:t>
            </a:r>
            <a:r>
              <a:rPr lang="en-AU" sz="1600" dirty="0" err="1"/>
              <a:t>ai</a:t>
            </a:r>
            <a:r>
              <a:rPr lang="en-AU" sz="1600" dirty="0"/>
              <a:t> </a:t>
            </a:r>
            <a:r>
              <a:rPr lang="en-AU" sz="1600" dirty="0" err="1"/>
              <a:t>valori</a:t>
            </a:r>
            <a:r>
              <a:rPr lang="en-AU" sz="1600" dirty="0"/>
              <a:t> </a:t>
            </a:r>
            <a:r>
              <a:rPr lang="en-AU" sz="1600" dirty="0" err="1"/>
              <a:t>assunti</a:t>
            </a:r>
            <a:r>
              <a:rPr lang="en-AU" sz="1600" dirty="0"/>
              <a:t> da </a:t>
            </a:r>
            <a:r>
              <a:rPr lang="en-AU" sz="1600" dirty="0" err="1"/>
              <a:t>un’altra</a:t>
            </a:r>
            <a:r>
              <a:rPr lang="en-AU" sz="1600" dirty="0"/>
              <a:t> </a:t>
            </a:r>
            <a:r>
              <a:rPr lang="en-AU" sz="1600" dirty="0" err="1"/>
              <a:t>variabile</a:t>
            </a:r>
            <a:r>
              <a:rPr lang="en-AU" sz="1600" dirty="0"/>
              <a:t> </a:t>
            </a:r>
            <a:r>
              <a:rPr lang="en-AU" sz="1600" dirty="0" err="1"/>
              <a:t>categorica</a:t>
            </a:r>
            <a:r>
              <a:rPr lang="en-AU" sz="1600" dirty="0"/>
              <a:t>, in </a:t>
            </a:r>
            <a:r>
              <a:rPr lang="en-AU" sz="1600" dirty="0" err="1"/>
              <a:t>modo</a:t>
            </a:r>
            <a:r>
              <a:rPr lang="en-AU" sz="1600" dirty="0"/>
              <a:t> da </a:t>
            </a:r>
            <a:r>
              <a:rPr lang="en-AU" sz="1600" dirty="0" err="1"/>
              <a:t>osservare</a:t>
            </a:r>
            <a:r>
              <a:rPr lang="en-AU" sz="1600" dirty="0"/>
              <a:t> se la </a:t>
            </a:r>
            <a:r>
              <a:rPr lang="en-AU" sz="1600" dirty="0" err="1"/>
              <a:t>variabile</a:t>
            </a:r>
            <a:r>
              <a:rPr lang="en-AU" sz="1600" dirty="0"/>
              <a:t> in </a:t>
            </a:r>
            <a:r>
              <a:rPr lang="en-AU" sz="1600" dirty="0" err="1"/>
              <a:t>analisi</a:t>
            </a:r>
            <a:r>
              <a:rPr lang="en-AU" sz="1600" dirty="0"/>
              <a:t> ha </a:t>
            </a:r>
            <a:r>
              <a:rPr lang="en-AU" sz="1600" dirty="0" err="1"/>
              <a:t>comportamenti</a:t>
            </a:r>
            <a:r>
              <a:rPr lang="en-AU" sz="1600" dirty="0"/>
              <a:t> </a:t>
            </a:r>
            <a:r>
              <a:rPr lang="en-AU" sz="1600" dirty="0" err="1"/>
              <a:t>differenti</a:t>
            </a:r>
            <a:r>
              <a:rPr lang="en-AU" sz="1600" dirty="0"/>
              <a:t> in </a:t>
            </a:r>
            <a:r>
              <a:rPr lang="en-AU" sz="1600" dirty="0" err="1"/>
              <a:t>sottopopolazioni</a:t>
            </a:r>
            <a:endParaRPr lang="it-IT" sz="1600" dirty="0"/>
          </a:p>
        </p:txBody>
      </p:sp>
      <p:sp>
        <p:nvSpPr>
          <p:cNvPr id="9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3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Frequenze entro classe 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- Sintassi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385947" y="6494266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94268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94266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9426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497"/>
          <p:cNvSpPr txBox="1"/>
          <p:nvPr/>
        </p:nvSpPr>
        <p:spPr>
          <a:xfrm>
            <a:off x="333705" y="3067466"/>
            <a:ext cx="8581696" cy="1040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frequencyBy</a:t>
            </a:r>
            <a:r>
              <a:rPr lang="it-IT" sz="24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nome_dataset,var</a:t>
            </a:r>
            <a:r>
              <a:rPr lang="it-IT" sz="24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classificazione, variabile analisi, </a:t>
            </a:r>
            <a:r>
              <a:rPr lang="it-IT" sz="2400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missing</a:t>
            </a:r>
            <a:r>
              <a:rPr lang="it-IT" sz="24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  <p:sp>
        <p:nvSpPr>
          <p:cNvPr id="18" name="Parentesi graffa chiusa 17"/>
          <p:cNvSpPr/>
          <p:nvPr/>
        </p:nvSpPr>
        <p:spPr>
          <a:xfrm>
            <a:off x="5542614" y="1198921"/>
            <a:ext cx="211100" cy="584166"/>
          </a:xfrm>
          <a:prstGeom prst="rightBrace">
            <a:avLst>
              <a:gd name="adj1" fmla="val 53571"/>
              <a:gd name="adj2" fmla="val 48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964816" y="904735"/>
            <a:ext cx="293238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Dopo aver eseguito il comando di cui sopra, per calcolare la frequenza entro classe basta scrivere il nome funzione (in questo caso </a:t>
            </a:r>
            <a:r>
              <a:rPr lang="it-IT" b="1" dirty="0" err="1"/>
              <a:t>frequencyBy</a:t>
            </a:r>
            <a:r>
              <a:rPr lang="it-IT" dirty="0"/>
              <a:t>) e la variabile su cui si vuole calcolare l’indice (come per le funzioni R viste </a:t>
            </a:r>
            <a:r>
              <a:rPr lang="it-IT" dirty="0" err="1"/>
              <a:t>fin’ora</a:t>
            </a:r>
            <a:r>
              <a:rPr lang="it-IT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2161" y="3021953"/>
            <a:ext cx="2301765" cy="435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32993" y="2598149"/>
            <a:ext cx="343864" cy="423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4637" y="1963443"/>
            <a:ext cx="319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Specificare</a:t>
            </a:r>
            <a:r>
              <a:rPr lang="en-AU" sz="1600" dirty="0"/>
              <a:t> </a:t>
            </a:r>
            <a:r>
              <a:rPr lang="en-AU" sz="1600" dirty="0" err="1"/>
              <a:t>il</a:t>
            </a:r>
            <a:r>
              <a:rPr lang="en-AU" sz="1600" dirty="0"/>
              <a:t> </a:t>
            </a:r>
            <a:r>
              <a:rPr lang="en-AU" sz="1600" dirty="0" err="1"/>
              <a:t>nome</a:t>
            </a:r>
            <a:r>
              <a:rPr lang="en-AU" sz="1600" dirty="0"/>
              <a:t> </a:t>
            </a:r>
            <a:r>
              <a:rPr lang="en-AU" sz="1600" dirty="0" err="1"/>
              <a:t>della</a:t>
            </a:r>
            <a:r>
              <a:rPr lang="en-AU" sz="1600" dirty="0"/>
              <a:t> </a:t>
            </a:r>
            <a:r>
              <a:rPr lang="en-AU" sz="1600" dirty="0" err="1"/>
              <a:t>tabella</a:t>
            </a:r>
            <a:r>
              <a:rPr lang="en-AU" sz="1600" dirty="0"/>
              <a:t> </a:t>
            </a:r>
            <a:r>
              <a:rPr lang="en-AU" sz="1600" dirty="0" err="1"/>
              <a:t>su</a:t>
            </a:r>
            <a:r>
              <a:rPr lang="en-AU" sz="1600" dirty="0"/>
              <a:t> cui </a:t>
            </a:r>
            <a:r>
              <a:rPr lang="en-AU" sz="1600" dirty="0" err="1"/>
              <a:t>stiamo</a:t>
            </a:r>
            <a:r>
              <a:rPr lang="en-AU" sz="1600" dirty="0"/>
              <a:t> </a:t>
            </a:r>
            <a:r>
              <a:rPr lang="en-AU" sz="1600" dirty="0" err="1"/>
              <a:t>lavorando</a:t>
            </a:r>
            <a:endParaRPr lang="it-IT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72244" y="3933734"/>
            <a:ext cx="258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Variabile</a:t>
            </a:r>
            <a:r>
              <a:rPr lang="en-AU" sz="1600" dirty="0"/>
              <a:t> </a:t>
            </a:r>
            <a:r>
              <a:rPr lang="en-AU" sz="1600" dirty="0" err="1"/>
              <a:t>entro</a:t>
            </a:r>
            <a:r>
              <a:rPr lang="en-AU" sz="1600" dirty="0"/>
              <a:t> cui </a:t>
            </a:r>
            <a:r>
              <a:rPr lang="en-AU" sz="1600" dirty="0" err="1"/>
              <a:t>calcolare</a:t>
            </a:r>
            <a:r>
              <a:rPr lang="en-AU" sz="1600" dirty="0"/>
              <a:t> le </a:t>
            </a:r>
            <a:r>
              <a:rPr lang="en-AU" sz="1600" dirty="0" err="1"/>
              <a:t>distribuzioni</a:t>
            </a:r>
            <a:r>
              <a:rPr lang="en-AU" sz="1600" dirty="0"/>
              <a:t> di </a:t>
            </a:r>
            <a:r>
              <a:rPr lang="en-AU" sz="1600" dirty="0" err="1"/>
              <a:t>frequenze</a:t>
            </a:r>
            <a:r>
              <a:rPr lang="en-AU" sz="1600" dirty="0"/>
              <a:t> </a:t>
            </a:r>
            <a:r>
              <a:rPr lang="en-AU" sz="1600" dirty="0" err="1"/>
              <a:t>della</a:t>
            </a:r>
            <a:r>
              <a:rPr lang="en-AU" sz="1600" dirty="0"/>
              <a:t> </a:t>
            </a:r>
            <a:r>
              <a:rPr lang="en-AU" sz="1600" dirty="0" err="1"/>
              <a:t>variabile</a:t>
            </a:r>
            <a:r>
              <a:rPr lang="en-AU" sz="1600" dirty="0"/>
              <a:t> di </a:t>
            </a:r>
            <a:r>
              <a:rPr lang="en-AU" sz="1600" dirty="0" err="1"/>
              <a:t>analisi</a:t>
            </a:r>
            <a:endParaRPr lang="it-IT" sz="1600" dirty="0"/>
          </a:p>
        </p:txBody>
      </p:sp>
      <p:sp>
        <p:nvSpPr>
          <p:cNvPr id="23" name="Rectangle 22"/>
          <p:cNvSpPr/>
          <p:nvPr/>
        </p:nvSpPr>
        <p:spPr>
          <a:xfrm>
            <a:off x="5008679" y="3029111"/>
            <a:ext cx="3494837" cy="459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005288" y="3536029"/>
            <a:ext cx="265386" cy="443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4637" y="4425445"/>
            <a:ext cx="258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Variabile</a:t>
            </a:r>
            <a:r>
              <a:rPr lang="en-AU" sz="1600" dirty="0"/>
              <a:t> per cui </a:t>
            </a:r>
            <a:r>
              <a:rPr lang="en-AU" sz="1600" dirty="0" err="1"/>
              <a:t>si</a:t>
            </a:r>
            <a:r>
              <a:rPr lang="en-AU" sz="1600" dirty="0"/>
              <a:t> </a:t>
            </a:r>
            <a:r>
              <a:rPr lang="en-AU" sz="1600" dirty="0" err="1"/>
              <a:t>vuole</a:t>
            </a:r>
            <a:r>
              <a:rPr lang="en-AU" sz="1600" dirty="0"/>
              <a:t> la </a:t>
            </a:r>
            <a:r>
              <a:rPr lang="en-AU" sz="1600" dirty="0" err="1"/>
              <a:t>distribuzione</a:t>
            </a:r>
            <a:r>
              <a:rPr lang="en-AU" sz="1600" dirty="0"/>
              <a:t> di </a:t>
            </a:r>
            <a:r>
              <a:rPr lang="en-AU" sz="1600" dirty="0" err="1"/>
              <a:t>frequenze</a:t>
            </a:r>
            <a:endParaRPr lang="it-IT" sz="1600" dirty="0"/>
          </a:p>
        </p:txBody>
      </p:sp>
      <p:sp>
        <p:nvSpPr>
          <p:cNvPr id="27" name="Rectangle 26"/>
          <p:cNvSpPr/>
          <p:nvPr/>
        </p:nvSpPr>
        <p:spPr>
          <a:xfrm>
            <a:off x="298961" y="3445887"/>
            <a:ext cx="3201642" cy="459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954924" y="3952675"/>
            <a:ext cx="145" cy="45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96934" y="3460470"/>
            <a:ext cx="1563627" cy="459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30"/>
          <p:cNvSpPr txBox="1"/>
          <p:nvPr/>
        </p:nvSpPr>
        <p:spPr>
          <a:xfrm>
            <a:off x="3121839" y="4407173"/>
            <a:ext cx="3016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Eliminare</a:t>
            </a:r>
            <a:r>
              <a:rPr lang="en-AU" sz="1600" dirty="0"/>
              <a:t> o meno </a:t>
            </a:r>
            <a:r>
              <a:rPr lang="en-AU" sz="1600" dirty="0" err="1"/>
              <a:t>i</a:t>
            </a:r>
            <a:r>
              <a:rPr lang="en-AU" sz="1600" dirty="0"/>
              <a:t> missing </a:t>
            </a:r>
            <a:r>
              <a:rPr lang="en-AU" sz="1600" dirty="0" err="1"/>
              <a:t>dalla</a:t>
            </a:r>
            <a:r>
              <a:rPr lang="en-AU" sz="1600" dirty="0"/>
              <a:t> </a:t>
            </a:r>
            <a:r>
              <a:rPr lang="en-AU" sz="1600" dirty="0" err="1"/>
              <a:t>variabile</a:t>
            </a:r>
            <a:r>
              <a:rPr lang="en-AU" sz="1600" dirty="0"/>
              <a:t> di </a:t>
            </a:r>
            <a:r>
              <a:rPr lang="en-AU" sz="1600" dirty="0" err="1"/>
              <a:t>analisi</a:t>
            </a:r>
            <a:r>
              <a:rPr lang="en-AU" sz="1600" dirty="0"/>
              <a:t>.</a:t>
            </a:r>
          </a:p>
          <a:p>
            <a:r>
              <a:rPr lang="en-AU" sz="1600" dirty="0"/>
              <a:t>Se missing=</a:t>
            </a:r>
            <a:r>
              <a:rPr lang="en-AU" sz="1600" b="1" dirty="0"/>
              <a:t>TRUE</a:t>
            </a:r>
            <a:r>
              <a:rPr lang="en-AU" sz="1600" dirty="0"/>
              <a:t> </a:t>
            </a:r>
            <a:r>
              <a:rPr lang="en-AU" sz="1600" dirty="0" err="1"/>
              <a:t>si</a:t>
            </a:r>
            <a:r>
              <a:rPr lang="en-AU" sz="1600" dirty="0"/>
              <a:t> </a:t>
            </a:r>
            <a:r>
              <a:rPr lang="en-AU" sz="1600" dirty="0" err="1"/>
              <a:t>ottiene</a:t>
            </a:r>
            <a:r>
              <a:rPr lang="en-AU" sz="1600" dirty="0"/>
              <a:t> la </a:t>
            </a:r>
            <a:r>
              <a:rPr lang="en-AU" sz="1600" dirty="0" err="1"/>
              <a:t>distribuzione</a:t>
            </a:r>
            <a:r>
              <a:rPr lang="en-AU" sz="1600" dirty="0"/>
              <a:t> di </a:t>
            </a:r>
            <a:r>
              <a:rPr lang="en-AU" sz="1600" dirty="0" err="1"/>
              <a:t>frequenza</a:t>
            </a:r>
            <a:r>
              <a:rPr lang="en-AU" sz="1600" dirty="0"/>
              <a:t> con I missing, se </a:t>
            </a:r>
            <a:r>
              <a:rPr lang="en-AU" sz="1600" dirty="0" err="1"/>
              <a:t>presenti</a:t>
            </a:r>
            <a:r>
              <a:rPr lang="en-AU" sz="1600" dirty="0"/>
              <a:t>.</a:t>
            </a:r>
          </a:p>
          <a:p>
            <a:r>
              <a:rPr lang="en-AU" sz="1600" dirty="0"/>
              <a:t>Se missing=</a:t>
            </a:r>
            <a:r>
              <a:rPr lang="en-AU" sz="1600" b="1" dirty="0"/>
              <a:t>FALSE</a:t>
            </a:r>
            <a:r>
              <a:rPr lang="en-AU" sz="1600" dirty="0"/>
              <a:t> </a:t>
            </a:r>
            <a:r>
              <a:rPr lang="en-AU" sz="1600" dirty="0" err="1"/>
              <a:t>si</a:t>
            </a:r>
            <a:r>
              <a:rPr lang="en-AU" sz="1600" dirty="0"/>
              <a:t> </a:t>
            </a:r>
            <a:r>
              <a:rPr lang="en-AU" sz="1600" dirty="0" err="1"/>
              <a:t>ottiene</a:t>
            </a:r>
            <a:r>
              <a:rPr lang="en-AU" sz="1600" dirty="0"/>
              <a:t> la </a:t>
            </a:r>
            <a:r>
              <a:rPr lang="en-AU" sz="1600" dirty="0" err="1"/>
              <a:t>distribuzione</a:t>
            </a:r>
            <a:r>
              <a:rPr lang="en-AU" sz="1600" dirty="0"/>
              <a:t> di </a:t>
            </a:r>
            <a:r>
              <a:rPr lang="en-AU" sz="1600" dirty="0" err="1"/>
              <a:t>frequenze</a:t>
            </a:r>
            <a:r>
              <a:rPr lang="en-AU" sz="1600" dirty="0"/>
              <a:t> senza missing</a:t>
            </a:r>
            <a:endParaRPr lang="it-IT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576013" y="3933439"/>
            <a:ext cx="145" cy="45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8" y="1340574"/>
            <a:ext cx="5045496" cy="26443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11575" y="6646668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animBg="1"/>
      <p:bldP spid="515" grpId="0" animBg="1"/>
      <p:bldP spid="516" grpId="0" animBg="1"/>
      <p:bldP spid="517" grpId="0" animBg="1"/>
      <p:bldP spid="8" grpId="0" animBg="1"/>
      <p:bldP spid="12" grpId="0"/>
      <p:bldP spid="22" grpId="0"/>
      <p:bldP spid="23" grpId="0" animBg="1"/>
      <p:bldP spid="26" grpId="0"/>
      <p:bldP spid="27" grpId="0" animBg="1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74" y="2112100"/>
            <a:ext cx="3233126" cy="4079739"/>
          </a:xfrm>
          <a:prstGeom prst="rect">
            <a:avLst/>
          </a:prstGeom>
        </p:spPr>
      </p:pic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-250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Frequenze entro classe - Output</a:t>
            </a:r>
          </a:p>
        </p:txBody>
      </p:sp>
      <p:sp>
        <p:nvSpPr>
          <p:cNvPr id="428" name="Shape 428"/>
          <p:cNvSpPr/>
          <p:nvPr/>
        </p:nvSpPr>
        <p:spPr>
          <a:xfrm>
            <a:off x="1515542" y="5714507"/>
            <a:ext cx="114300" cy="641350"/>
          </a:xfrm>
          <a:prstGeom prst="rect">
            <a:avLst/>
          </a:prstGeom>
          <a:noFill/>
          <a:ln>
            <a:noFill/>
          </a:ln>
        </p:spPr>
        <p:txBody>
          <a:bodyPr lIns="57125" tIns="45700" rIns="571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it-IT" sz="1800">
                <a:solidFill>
                  <a:srgbClr val="002288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1800">
              <a:solidFill>
                <a:srgbClr val="0022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759892" y="4981082"/>
            <a:ext cx="114300" cy="641350"/>
          </a:xfrm>
          <a:prstGeom prst="rect">
            <a:avLst/>
          </a:prstGeom>
          <a:noFill/>
          <a:ln>
            <a:noFill/>
          </a:ln>
        </p:spPr>
        <p:txBody>
          <a:bodyPr lIns="57125" tIns="45700" rIns="571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it-IT" sz="1800">
                <a:solidFill>
                  <a:srgbClr val="002288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1800">
              <a:solidFill>
                <a:srgbClr val="0022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388542" y="1874345"/>
            <a:ext cx="641667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002288"/>
                </a:solidFill>
                <a:latin typeface="Arial"/>
                <a:ea typeface="Arial"/>
                <a:cs typeface="Arial"/>
                <a:sym typeface="Arial"/>
              </a:rPr>
              <a:t>sesso=F</a:t>
            </a:r>
          </a:p>
        </p:txBody>
      </p:sp>
      <p:sp>
        <p:nvSpPr>
          <p:cNvPr id="432" name="Shape 432"/>
          <p:cNvSpPr/>
          <p:nvPr/>
        </p:nvSpPr>
        <p:spPr>
          <a:xfrm>
            <a:off x="1328217" y="4338145"/>
            <a:ext cx="641667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002288"/>
                </a:solidFill>
                <a:latin typeface="Arial"/>
                <a:ea typeface="Arial"/>
                <a:cs typeface="Arial"/>
                <a:sym typeface="Arial"/>
              </a:rPr>
              <a:t>sesso=M</a:t>
            </a:r>
          </a:p>
        </p:txBody>
      </p:sp>
      <p:sp>
        <p:nvSpPr>
          <p:cNvPr id="13" name="Shape 497"/>
          <p:cNvSpPr txBox="1"/>
          <p:nvPr/>
        </p:nvSpPr>
        <p:spPr>
          <a:xfrm>
            <a:off x="794417" y="1432688"/>
            <a:ext cx="8581696" cy="1040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frequencyBy</a:t>
            </a:r>
            <a:r>
              <a:rPr lang="it-IT" sz="20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000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dataset,sesso</a:t>
            </a:r>
            <a:r>
              <a:rPr lang="it-IT" sz="20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, operatore, FALSE)</a:t>
            </a:r>
          </a:p>
        </p:txBody>
      </p:sp>
      <p:sp>
        <p:nvSpPr>
          <p:cNvPr id="2" name="Oval 1"/>
          <p:cNvSpPr/>
          <p:nvPr/>
        </p:nvSpPr>
        <p:spPr>
          <a:xfrm>
            <a:off x="3827051" y="1874345"/>
            <a:ext cx="1439918" cy="366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3816595" y="4335407"/>
            <a:ext cx="1439918" cy="366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84449" y="2112152"/>
            <a:ext cx="1517072" cy="685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235964" y="3698422"/>
            <a:ext cx="1533984" cy="820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0795" y="2923978"/>
            <a:ext cx="189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err="1"/>
              <a:t>Variabile</a:t>
            </a:r>
            <a:r>
              <a:rPr lang="en-AU" sz="1800" dirty="0"/>
              <a:t> di </a:t>
            </a:r>
            <a:r>
              <a:rPr lang="en-AU" sz="1800" dirty="0" err="1"/>
              <a:t>classificazione</a:t>
            </a:r>
            <a:endParaRPr lang="it-IT" sz="1800" dirty="0"/>
          </a:p>
        </p:txBody>
      </p:sp>
      <p:sp>
        <p:nvSpPr>
          <p:cNvPr id="28" name="Oval 27"/>
          <p:cNvSpPr/>
          <p:nvPr/>
        </p:nvSpPr>
        <p:spPr>
          <a:xfrm>
            <a:off x="2203203" y="3008893"/>
            <a:ext cx="1439918" cy="1326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572693" y="3511657"/>
            <a:ext cx="630510" cy="55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3570309"/>
            <a:ext cx="189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err="1"/>
              <a:t>Variabile</a:t>
            </a:r>
            <a:r>
              <a:rPr lang="en-AU" sz="1800" dirty="0"/>
              <a:t> di </a:t>
            </a:r>
            <a:r>
              <a:rPr lang="en-AU" sz="1800" dirty="0" err="1"/>
              <a:t>analisi</a:t>
            </a:r>
            <a:endParaRPr lang="it-IT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288015" y="683350"/>
            <a:ext cx="861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err="1"/>
              <a:t>Ottenere</a:t>
            </a:r>
            <a:r>
              <a:rPr lang="en-AU" sz="1800" dirty="0"/>
              <a:t> la </a:t>
            </a:r>
            <a:r>
              <a:rPr lang="en-AU" sz="1800" dirty="0" err="1"/>
              <a:t>distribuzione</a:t>
            </a:r>
            <a:r>
              <a:rPr lang="en-AU" sz="1800" dirty="0"/>
              <a:t> di </a:t>
            </a:r>
            <a:r>
              <a:rPr lang="en-AU" sz="1800" dirty="0" err="1"/>
              <a:t>frequenze</a:t>
            </a:r>
            <a:r>
              <a:rPr lang="en-AU" sz="1800" dirty="0"/>
              <a:t> </a:t>
            </a:r>
            <a:r>
              <a:rPr lang="en-AU" sz="1800" dirty="0" err="1"/>
              <a:t>della</a:t>
            </a:r>
            <a:r>
              <a:rPr lang="en-AU" sz="1800" dirty="0"/>
              <a:t> </a:t>
            </a:r>
            <a:r>
              <a:rPr lang="en-AU" sz="1800" dirty="0" err="1"/>
              <a:t>variabile</a:t>
            </a:r>
            <a:r>
              <a:rPr lang="en-AU" sz="1800" dirty="0"/>
              <a:t> </a:t>
            </a:r>
            <a:r>
              <a:rPr lang="en-AU" sz="1800" dirty="0" err="1"/>
              <a:t>operatore</a:t>
            </a:r>
            <a:r>
              <a:rPr lang="en-AU" sz="1800" dirty="0"/>
              <a:t> </a:t>
            </a:r>
            <a:r>
              <a:rPr lang="en-AU" sz="1800" dirty="0" err="1"/>
              <a:t>entro</a:t>
            </a:r>
            <a:r>
              <a:rPr lang="en-AU" sz="1800" dirty="0"/>
              <a:t> le </a:t>
            </a:r>
            <a:r>
              <a:rPr lang="en-AU" sz="1800" dirty="0" err="1"/>
              <a:t>classi</a:t>
            </a:r>
            <a:r>
              <a:rPr lang="en-AU" sz="1800" dirty="0"/>
              <a:t> </a:t>
            </a:r>
            <a:r>
              <a:rPr lang="en-AU" sz="1800" dirty="0" err="1"/>
              <a:t>della</a:t>
            </a:r>
            <a:r>
              <a:rPr lang="en-AU" sz="1800" dirty="0"/>
              <a:t> </a:t>
            </a:r>
            <a:r>
              <a:rPr lang="en-AU" sz="1800" dirty="0" err="1"/>
              <a:t>variabile</a:t>
            </a:r>
            <a:r>
              <a:rPr lang="en-AU" sz="1800" dirty="0"/>
              <a:t> </a:t>
            </a:r>
            <a:r>
              <a:rPr lang="en-AU" sz="1800" dirty="0" err="1"/>
              <a:t>sesso</a:t>
            </a:r>
            <a:endParaRPr lang="it-IT" sz="1800" dirty="0"/>
          </a:p>
        </p:txBody>
      </p:sp>
      <p:sp>
        <p:nvSpPr>
          <p:cNvPr id="23" name="Shape 460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61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462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463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Shape 465"/>
          <p:cNvGraphicFramePr/>
          <p:nvPr>
            <p:extLst>
              <p:ext uri="{D42A27DB-BD31-4B8C-83A1-F6EECF244321}">
                <p14:modId xmlns:p14="http://schemas.microsoft.com/office/powerpoint/2010/main" val="1811386260"/>
              </p:ext>
            </p:extLst>
          </p:nvPr>
        </p:nvGraphicFramePr>
        <p:xfrm>
          <a:off x="703673" y="2587077"/>
          <a:ext cx="8111553" cy="4044933"/>
        </p:xfrm>
        <a:graphic>
          <a:graphicData uri="http://schemas.openxmlformats.org/drawingml/2006/table">
            <a:tbl>
              <a:tblPr firstRow="1" bandRow="1">
                <a:noFill/>
                <a:tableStyleId>{0521171B-BE85-46A6-9B35-D1F8D8F671B0}</a:tableStyleId>
              </a:tblPr>
              <a:tblGrid>
                <a:gridCol w="193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9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dirty="0">
                          <a:solidFill>
                            <a:schemeClr val="dk1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dirty="0">
                          <a:solidFill>
                            <a:schemeClr val="dk1"/>
                          </a:solidFill>
                        </a:rPr>
                        <a:t>TIPO VARIABILE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FUNZIONE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0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>
                          <a:solidFill>
                            <a:schemeClr val="dk1"/>
                          </a:solidFill>
                        </a:rPr>
                        <a:t>freq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>
                          <a:solidFill>
                            <a:schemeClr val="dk1"/>
                          </a:solidFill>
                        </a:rPr>
                        <a:t>table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>
                          <a:solidFill>
                            <a:schemeClr val="dk1"/>
                          </a:solidFill>
                        </a:rPr>
                        <a:t>frequencyBY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Variabili qualitative o quantitative discrete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Distribuzione di frequenze (frequenze assolute, relative e cumulate)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6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/>
                        <a:t>summary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/>
                        <a:t>basicStats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IQR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CV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 err="1"/>
                        <a:t>getmode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/>
                        <a:t>quantile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describeBY</a:t>
                      </a:r>
                      <a:endParaRPr lang="it-IT" sz="180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Calcolo misure di sintesi di tipo </a:t>
                      </a:r>
                      <a:r>
                        <a:rPr lang="it-IT" sz="1800" b="0" dirty="0" err="1"/>
                        <a:t>univariato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Procedure R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395471" y="1143000"/>
            <a:ext cx="8062728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Studio della distribuzione di ogni variabile, singolarmente considerata, all’interno della popolazione</a:t>
            </a:r>
          </a:p>
        </p:txBody>
      </p:sp>
      <p:sp>
        <p:nvSpPr>
          <p:cNvPr id="460" name="Shape 460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551597" y="2022901"/>
            <a:ext cx="844000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SAS per l’analisi </a:t>
            </a:r>
            <a:r>
              <a:rPr lang="it-IT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una variabile:</a:t>
            </a:r>
          </a:p>
        </p:txBody>
      </p:sp>
      <p:sp>
        <p:nvSpPr>
          <p:cNvPr id="466" name="Shape 466"/>
          <p:cNvSpPr/>
          <p:nvPr/>
        </p:nvSpPr>
        <p:spPr>
          <a:xfrm>
            <a:off x="561757" y="4319060"/>
            <a:ext cx="8335445" cy="203862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1403350" y="1288254"/>
            <a:ext cx="5722937" cy="533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 algn="just">
              <a:lnSpc>
                <a:spcPct val="80000"/>
              </a:lnSpc>
              <a:spcBef>
                <a:spcPts val="440"/>
              </a:spcBef>
              <a:buClr>
                <a:srgbClr val="FF9900"/>
              </a:buClr>
              <a:buSzPct val="25000"/>
              <a:buNone/>
            </a:pPr>
            <a:r>
              <a:rPr lang="it-IT" sz="2200" dirty="0">
                <a:solidFill>
                  <a:srgbClr val="FF9900"/>
                </a:solidFill>
              </a:rPr>
              <a:t>Misure di posizione: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it-IT" sz="1800" b="1" i="1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Misure di tendenza centrale</a:t>
            </a:r>
            <a:r>
              <a:rPr lang="it-IT" sz="1800" b="1" i="1" u="none" strike="noStrike" cap="none" dirty="0">
                <a:solidFill>
                  <a:srgbClr val="D6A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Media aritmetica</a:t>
            </a:r>
          </a:p>
          <a:p>
            <a:pPr marL="742950" marR="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Mediana</a:t>
            </a:r>
          </a:p>
          <a:p>
            <a:pPr marL="742950" marR="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Moda </a:t>
            </a:r>
          </a:p>
          <a:p>
            <a:pPr marL="742950" marR="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it-IT" sz="1800" b="1" i="1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Misure di tendenza non centrale</a:t>
            </a:r>
            <a:r>
              <a:rPr lang="it-IT" sz="1800" b="1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Quantili di ordine p (percentili, quartili)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it-IT" sz="22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Misure di variabilità/dispersione: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Campo di variazione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Differenza interquartile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Varianza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Scarto quadratico medio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Coefficiente di variazione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it-IT" sz="22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Misure di forma della distribuzione: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endParaRPr lang="it-IT" sz="2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it-IT" sz="2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Kurtosis</a:t>
            </a:r>
            <a:endParaRPr lang="it-IT" sz="2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15240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Univariata: Misure di Sintesi</a:t>
            </a:r>
          </a:p>
        </p:txBody>
      </p:sp>
      <p:sp>
        <p:nvSpPr>
          <p:cNvPr id="474" name="Shape 47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Lavoro di Gruppo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636" y="1967067"/>
            <a:ext cx="831272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it-IT" sz="2200" dirty="0">
                <a:solidFill>
                  <a:schemeClr val="tx1"/>
                </a:solidFill>
              </a:rPr>
              <a:t>Se </a:t>
            </a:r>
            <a:r>
              <a:rPr lang="it-IT" altLang="it-IT" sz="2200" dirty="0">
                <a:solidFill>
                  <a:schemeClr val="tx1"/>
                </a:solidFill>
              </a:rPr>
              <a:t>qualche</a:t>
            </a:r>
            <a:r>
              <a:rPr lang="en-AU" altLang="it-IT" sz="2200" dirty="0">
                <a:solidFill>
                  <a:schemeClr val="tx1"/>
                </a:solidFill>
              </a:rPr>
              <a:t> </a:t>
            </a:r>
            <a:r>
              <a:rPr lang="it-IT" altLang="it-IT" sz="2200" dirty="0">
                <a:solidFill>
                  <a:schemeClr val="tx1"/>
                </a:solidFill>
              </a:rPr>
              <a:t>studente fosse intenzionato a svolgere l’esame da frequentante ma non ha ancora formato un gruppo, venga a riferircelo a fine lezione in modo tale da poter formare noi i gruppi</a:t>
            </a:r>
          </a:p>
          <a:p>
            <a:pPr algn="just">
              <a:lnSpc>
                <a:spcPct val="90000"/>
              </a:lnSpc>
            </a:pPr>
            <a:endParaRPr lang="it-IT" altLang="it-IT" sz="2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it-IT" sz="2200" dirty="0" err="1">
                <a:solidFill>
                  <a:schemeClr val="tx1"/>
                </a:solidFill>
              </a:rPr>
              <a:t>Inviare</a:t>
            </a:r>
            <a:r>
              <a:rPr lang="en-AU" altLang="it-IT" sz="2200" dirty="0">
                <a:solidFill>
                  <a:schemeClr val="tx2"/>
                </a:solidFill>
              </a:rPr>
              <a:t> </a:t>
            </a:r>
            <a:r>
              <a:rPr lang="en-AU" altLang="it-IT" sz="2200" dirty="0" err="1"/>
              <a:t>entro</a:t>
            </a:r>
            <a:r>
              <a:rPr lang="en-AU" altLang="it-IT" sz="2200" dirty="0"/>
              <a:t> </a:t>
            </a:r>
            <a:r>
              <a:rPr lang="it-IT" altLang="it-IT" sz="2200" dirty="0"/>
              <a:t>il</a:t>
            </a:r>
            <a:r>
              <a:rPr lang="it-IT" altLang="it-IT" sz="2200" dirty="0">
                <a:solidFill>
                  <a:srgbClr val="FF0000"/>
                </a:solidFill>
              </a:rPr>
              <a:t> </a:t>
            </a:r>
            <a:r>
              <a:rPr lang="pt-PT" altLang="it-IT" sz="2200" b="1">
                <a:solidFill>
                  <a:srgbClr val="FF0000"/>
                </a:solidFill>
              </a:rPr>
              <a:t>18/10/2019</a:t>
            </a:r>
            <a:r>
              <a:rPr lang="en-AU" altLang="it-IT" sz="2200" dirty="0"/>
              <a:t> </a:t>
            </a:r>
            <a:r>
              <a:rPr lang="en-AU" altLang="it-IT" sz="2200" dirty="0">
                <a:solidFill>
                  <a:schemeClr val="tx1"/>
                </a:solidFill>
              </a:rPr>
              <a:t>via e-mail </a:t>
            </a:r>
            <a:r>
              <a:rPr lang="en-AU" altLang="it-IT" sz="2200" dirty="0" err="1">
                <a:solidFill>
                  <a:schemeClr val="tx1"/>
                </a:solidFill>
              </a:rPr>
              <a:t>il</a:t>
            </a:r>
            <a:r>
              <a:rPr lang="en-AU" altLang="it-IT" sz="2200" dirty="0">
                <a:solidFill>
                  <a:schemeClr val="tx1"/>
                </a:solidFill>
              </a:rPr>
              <a:t> </a:t>
            </a:r>
            <a:r>
              <a:rPr lang="en-AU" altLang="it-IT" sz="2200" dirty="0" err="1">
                <a:solidFill>
                  <a:schemeClr val="tx1"/>
                </a:solidFill>
              </a:rPr>
              <a:t>questionario</a:t>
            </a:r>
            <a:r>
              <a:rPr lang="en-AU" altLang="it-IT" sz="2200" dirty="0">
                <a:solidFill>
                  <a:schemeClr val="tx1"/>
                </a:solidFill>
              </a:rPr>
              <a:t> da </a:t>
            </a:r>
            <a:r>
              <a:rPr lang="en-AU" altLang="it-IT" sz="2200" dirty="0" err="1">
                <a:solidFill>
                  <a:schemeClr val="tx1"/>
                </a:solidFill>
              </a:rPr>
              <a:t>validare</a:t>
            </a:r>
            <a:endParaRPr lang="en-AU" altLang="it-IT" sz="2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it-IT" sz="2200" b="1" u="sng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it-IT" sz="2200" u="sng" dirty="0" err="1">
                <a:solidFill>
                  <a:schemeClr val="tx1"/>
                </a:solidFill>
              </a:rPr>
              <a:t>Attendere</a:t>
            </a:r>
            <a:r>
              <a:rPr lang="en-AU" altLang="it-IT" sz="2200" dirty="0">
                <a:solidFill>
                  <a:schemeClr val="tx1"/>
                </a:solidFill>
              </a:rPr>
              <a:t> la </a:t>
            </a:r>
            <a:r>
              <a:rPr lang="en-AU" altLang="it-IT" sz="2200" dirty="0" err="1">
                <a:solidFill>
                  <a:schemeClr val="tx1"/>
                </a:solidFill>
              </a:rPr>
              <a:t>validazione</a:t>
            </a:r>
            <a:r>
              <a:rPr lang="en-AU" altLang="it-IT" sz="2200" dirty="0">
                <a:solidFill>
                  <a:schemeClr val="tx1"/>
                </a:solidFill>
              </a:rPr>
              <a:t> con </a:t>
            </a:r>
            <a:r>
              <a:rPr lang="en-AU" altLang="it-IT" sz="2200" dirty="0" err="1">
                <a:solidFill>
                  <a:schemeClr val="tx1"/>
                </a:solidFill>
              </a:rPr>
              <a:t>eventuali</a:t>
            </a:r>
            <a:r>
              <a:rPr lang="en-AU" altLang="it-IT" sz="2200" dirty="0">
                <a:solidFill>
                  <a:schemeClr val="tx1"/>
                </a:solidFill>
              </a:rPr>
              <a:t> </a:t>
            </a:r>
            <a:r>
              <a:rPr lang="en-AU" altLang="it-IT" sz="2200" dirty="0" err="1">
                <a:solidFill>
                  <a:schemeClr val="tx1"/>
                </a:solidFill>
              </a:rPr>
              <a:t>correzioni</a:t>
            </a:r>
            <a:r>
              <a:rPr lang="en-AU" altLang="it-IT" sz="2200" dirty="0">
                <a:solidFill>
                  <a:schemeClr val="tx1"/>
                </a:solidFill>
              </a:rPr>
              <a:t> via e-mail prima di </a:t>
            </a:r>
            <a:r>
              <a:rPr lang="en-AU" altLang="it-IT" sz="2200" dirty="0" err="1">
                <a:solidFill>
                  <a:schemeClr val="tx1"/>
                </a:solidFill>
              </a:rPr>
              <a:t>iniziare</a:t>
            </a:r>
            <a:r>
              <a:rPr lang="en-AU" altLang="it-IT" sz="2200" dirty="0">
                <a:solidFill>
                  <a:schemeClr val="tx1"/>
                </a:solidFill>
              </a:rPr>
              <a:t> la </a:t>
            </a:r>
            <a:r>
              <a:rPr lang="en-AU" altLang="it-IT" sz="2200" dirty="0" err="1">
                <a:solidFill>
                  <a:schemeClr val="tx1"/>
                </a:solidFill>
              </a:rPr>
              <a:t>somministrazione</a:t>
            </a:r>
            <a:endParaRPr lang="it-IT" altLang="it-IT" sz="2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609600" y="1295400"/>
            <a:ext cx="7954073" cy="2531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-IT" sz="24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permette di calcolare </a:t>
            </a:r>
            <a:r>
              <a:rPr lang="it-IT" sz="2400" dirty="0">
                <a:solidFill>
                  <a:schemeClr val="dk1"/>
                </a:solidFill>
              </a:rPr>
              <a:t>misure di posizione per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variabili </a:t>
            </a:r>
            <a:r>
              <a:rPr lang="it-IT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tendenza centrale (media, mediana)</a:t>
            </a:r>
          </a:p>
          <a:p>
            <a:pPr lvl="0">
              <a:spcBef>
                <a:spcPts val="1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dirty="0">
                <a:solidFill>
                  <a:schemeClr val="dk1"/>
                </a:solidFill>
              </a:rPr>
              <a:t>di tendenza non centrale (quartili)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638875" y="4148792"/>
            <a:ext cx="7924798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summary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0" y="228600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Sintassi</a:t>
            </a: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-304800" y="152400"/>
            <a:ext cx="9677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Esempio 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685800" y="144780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sintesi della variabile quantitativa discreta: numero medio di messaggi inviati al giorno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1590040" y="2917825"/>
            <a:ext cx="52984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summary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telefonia$num_sms_e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it-IT" sz="2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0" y="3550163"/>
            <a:ext cx="6873015" cy="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- Output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457200" y="1066800"/>
            <a:ext cx="8077199" cy="182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tendenza centrale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aritmetica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somma dei valori diviso il numero di valori</a:t>
            </a:r>
          </a:p>
          <a:p>
            <a:pPr marR="0" lvl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Mediana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 una lista ordinata, la mediana è il valore “centrale” (50% sopra, 50% sotto)</a:t>
            </a: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3354081" y="3790155"/>
            <a:ext cx="1289039" cy="609601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643120" y="3800315"/>
            <a:ext cx="995679" cy="599441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467057" y="4639748"/>
            <a:ext cx="4181835" cy="1880205"/>
            <a:chOff x="2467057" y="4639748"/>
            <a:chExt cx="4181835" cy="188020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057" y="4639748"/>
              <a:ext cx="4181835" cy="1880205"/>
            </a:xfrm>
            <a:prstGeom prst="rect">
              <a:avLst/>
            </a:prstGeom>
          </p:spPr>
        </p:pic>
        <p:sp>
          <p:nvSpPr>
            <p:cNvPr id="3" name="Rettangolo arrotondato 2"/>
            <p:cNvSpPr/>
            <p:nvPr/>
          </p:nvSpPr>
          <p:spPr>
            <a:xfrm>
              <a:off x="2506656" y="6294885"/>
              <a:ext cx="413069" cy="112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4664399" y="6295468"/>
              <a:ext cx="413069" cy="112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2" y="4075325"/>
            <a:ext cx="6873015" cy="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- Output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457200" y="1066800"/>
            <a:ext cx="8077199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ctr">
              <a:buSzPct val="25000"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</a:t>
            </a:r>
            <a:r>
              <a:rPr lang="it-IT" sz="2200" b="1" i="1" u="sng" dirty="0">
                <a:solidFill>
                  <a:schemeClr val="dk1"/>
                </a:solidFill>
              </a:rPr>
              <a:t>tendenza non centrale</a:t>
            </a:r>
            <a:endParaRPr lang="it-IT"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Primo quartile (25%)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valore per cui ho il 25% dei dati al di sotto e il 75% dei dati sopra questo valore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it-IT"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</a:rPr>
              <a:t>Terzo quartile (75%)</a:t>
            </a:r>
            <a:r>
              <a:rPr lang="it-IT" sz="2200" dirty="0">
                <a:solidFill>
                  <a:schemeClr val="dk1"/>
                </a:solidFill>
              </a:rPr>
              <a:t>: valore per cui ho il 75% dei dati al di sotto e il 25% dei dati sopra questo valore</a:t>
            </a: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2091492" y="4337934"/>
            <a:ext cx="1323459" cy="609601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5531180" y="4325477"/>
            <a:ext cx="1140534" cy="599441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06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quantile - Sintassi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497"/>
          <p:cNvSpPr txBox="1"/>
          <p:nvPr/>
        </p:nvSpPr>
        <p:spPr>
          <a:xfrm>
            <a:off x="782351" y="4598769"/>
            <a:ext cx="7492851" cy="8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quantile(</a:t>
            </a:r>
            <a:r>
              <a:rPr lang="it-IT" sz="2400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nome_dataset$nome_variabile</a:t>
            </a: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, c(.01,.05,.10,.25,.50,.75,.90,.95,.99) )</a:t>
            </a:r>
          </a:p>
        </p:txBody>
      </p:sp>
      <p:sp>
        <p:nvSpPr>
          <p:cNvPr id="15" name="Shape 513"/>
          <p:cNvSpPr/>
          <p:nvPr/>
        </p:nvSpPr>
        <p:spPr>
          <a:xfrm>
            <a:off x="742335" y="1032208"/>
            <a:ext cx="8077199" cy="3328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tendenza non centrale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Quantili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il quantile di ordine </a:t>
            </a:r>
            <a:r>
              <a:rPr lang="el-G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permette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dividere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popolazione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due </a:t>
            </a:r>
            <a:r>
              <a:rPr lang="en-GB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GB" sz="22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200" dirty="0">
                <a:solidFill>
                  <a:schemeClr val="dk1"/>
                </a:solidFill>
              </a:rPr>
              <a:t>Per </a:t>
            </a:r>
            <a:r>
              <a:rPr lang="en-GB" sz="2200" dirty="0" err="1">
                <a:solidFill>
                  <a:schemeClr val="dk1"/>
                </a:solidFill>
              </a:rPr>
              <a:t>esempio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il</a:t>
            </a:r>
            <a:r>
              <a:rPr lang="en-GB" sz="2200" dirty="0">
                <a:solidFill>
                  <a:schemeClr val="dk1"/>
                </a:solidFill>
              </a:rPr>
              <a:t> quantile di </a:t>
            </a:r>
            <a:r>
              <a:rPr lang="en-GB" sz="2200" dirty="0" err="1">
                <a:solidFill>
                  <a:schemeClr val="dk1"/>
                </a:solidFill>
              </a:rPr>
              <a:t>ordine</a:t>
            </a:r>
            <a:r>
              <a:rPr lang="en-GB" sz="2200" dirty="0">
                <a:solidFill>
                  <a:schemeClr val="dk1"/>
                </a:solidFill>
              </a:rPr>
              <a:t> 25% è </a:t>
            </a:r>
            <a:r>
              <a:rPr lang="en-GB" sz="2200" dirty="0" err="1">
                <a:solidFill>
                  <a:schemeClr val="dk1"/>
                </a:solidFill>
              </a:rPr>
              <a:t>il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valore</a:t>
            </a:r>
            <a:r>
              <a:rPr lang="en-GB" sz="2200" dirty="0">
                <a:solidFill>
                  <a:schemeClr val="dk1"/>
                </a:solidFill>
              </a:rPr>
              <a:t> per cui </a:t>
            </a:r>
            <a:r>
              <a:rPr lang="en-GB" sz="2200" dirty="0" err="1">
                <a:solidFill>
                  <a:schemeClr val="dk1"/>
                </a:solidFill>
              </a:rPr>
              <a:t>il</a:t>
            </a:r>
            <a:r>
              <a:rPr lang="en-GB" sz="2200" dirty="0">
                <a:solidFill>
                  <a:schemeClr val="dk1"/>
                </a:solidFill>
              </a:rPr>
              <a:t> 25% di </a:t>
            </a:r>
            <a:r>
              <a:rPr lang="en-GB" sz="2200" dirty="0" err="1">
                <a:solidFill>
                  <a:schemeClr val="dk1"/>
                </a:solidFill>
              </a:rPr>
              <a:t>dati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hanno</a:t>
            </a:r>
            <a:r>
              <a:rPr lang="en-GB" sz="2200" dirty="0">
                <a:solidFill>
                  <a:schemeClr val="dk1"/>
                </a:solidFill>
              </a:rPr>
              <a:t> un </a:t>
            </a:r>
            <a:r>
              <a:rPr lang="en-GB" sz="2200" dirty="0" err="1">
                <a:solidFill>
                  <a:schemeClr val="dk1"/>
                </a:solidFill>
              </a:rPr>
              <a:t>valore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più</a:t>
            </a:r>
            <a:r>
              <a:rPr lang="en-GB" sz="2200" dirty="0">
                <a:solidFill>
                  <a:schemeClr val="dk1"/>
                </a:solidFill>
              </a:rPr>
              <a:t> piccolo del quantile, e </a:t>
            </a:r>
            <a:r>
              <a:rPr lang="en-GB" sz="2200" dirty="0" err="1">
                <a:solidFill>
                  <a:schemeClr val="dk1"/>
                </a:solidFill>
              </a:rPr>
              <a:t>il</a:t>
            </a:r>
            <a:r>
              <a:rPr lang="en-GB" sz="2200" dirty="0">
                <a:solidFill>
                  <a:schemeClr val="dk1"/>
                </a:solidFill>
              </a:rPr>
              <a:t> 75% </a:t>
            </a:r>
            <a:r>
              <a:rPr lang="en-GB" sz="2200" dirty="0" err="1">
                <a:solidFill>
                  <a:schemeClr val="dk1"/>
                </a:solidFill>
              </a:rPr>
              <a:t>dei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dati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hanno</a:t>
            </a:r>
            <a:r>
              <a:rPr lang="en-GB" sz="2200" dirty="0">
                <a:solidFill>
                  <a:schemeClr val="dk1"/>
                </a:solidFill>
              </a:rPr>
              <a:t> un </a:t>
            </a:r>
            <a:r>
              <a:rPr lang="en-GB" sz="2200" dirty="0" err="1">
                <a:solidFill>
                  <a:schemeClr val="dk1"/>
                </a:solidFill>
              </a:rPr>
              <a:t>valore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più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dirty="0" err="1">
                <a:solidFill>
                  <a:schemeClr val="dk1"/>
                </a:solidFill>
              </a:rPr>
              <a:t>grande</a:t>
            </a:r>
            <a:r>
              <a:rPr lang="en-GB" sz="2200" dirty="0">
                <a:solidFill>
                  <a:schemeClr val="dk1"/>
                </a:solidFill>
              </a:rPr>
              <a:t> del quantile.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49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q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uantile - Output (1/2)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497"/>
          <p:cNvSpPr txBox="1"/>
          <p:nvPr/>
        </p:nvSpPr>
        <p:spPr>
          <a:xfrm>
            <a:off x="714999" y="2129472"/>
            <a:ext cx="7492851" cy="8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quantile(</a:t>
            </a: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telefonia$num_sms_e</a:t>
            </a: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, c(.01,.05,.10,.25,.50,.75,.90,.95,.99) )</a:t>
            </a:r>
          </a:p>
        </p:txBody>
      </p:sp>
      <p:sp>
        <p:nvSpPr>
          <p:cNvPr id="9" name="Shape 496"/>
          <p:cNvSpPr txBox="1"/>
          <p:nvPr/>
        </p:nvSpPr>
        <p:spPr>
          <a:xfrm>
            <a:off x="689525" y="105156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Quantili della variabile quantitativa discreta: numero medio sms inviati al giorno</a:t>
            </a:r>
          </a:p>
        </p:txBody>
      </p:sp>
      <p:pic>
        <p:nvPicPr>
          <p:cNvPr id="12290" name="Picture 2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6" y="3261994"/>
            <a:ext cx="886308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hape 160"/>
          <p:cNvCxnSpPr/>
          <p:nvPr/>
        </p:nvCxnSpPr>
        <p:spPr>
          <a:xfrm flipV="1">
            <a:off x="2002119" y="4064000"/>
            <a:ext cx="0" cy="51893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" name="Shape 165"/>
          <p:cNvSpPr txBox="1"/>
          <p:nvPr/>
        </p:nvSpPr>
        <p:spPr>
          <a:xfrm>
            <a:off x="375920" y="4593098"/>
            <a:ext cx="1626200" cy="314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1° Quartile (Q1)</a:t>
            </a:r>
          </a:p>
        </p:txBody>
      </p:sp>
      <p:cxnSp>
        <p:nvCxnSpPr>
          <p:cNvPr id="14" name="Shape 160"/>
          <p:cNvCxnSpPr/>
          <p:nvPr/>
        </p:nvCxnSpPr>
        <p:spPr>
          <a:xfrm flipV="1">
            <a:off x="3006604" y="4064000"/>
            <a:ext cx="0" cy="51893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6" name="Shape 165"/>
          <p:cNvSpPr txBox="1"/>
          <p:nvPr/>
        </p:nvSpPr>
        <p:spPr>
          <a:xfrm>
            <a:off x="3006604" y="4593098"/>
            <a:ext cx="1758436" cy="314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3° Quartile (Q3)</a:t>
            </a:r>
          </a:p>
        </p:txBody>
      </p:sp>
      <p:cxnSp>
        <p:nvCxnSpPr>
          <p:cNvPr id="18" name="Shape 160"/>
          <p:cNvCxnSpPr/>
          <p:nvPr/>
        </p:nvCxnSpPr>
        <p:spPr>
          <a:xfrm flipV="1">
            <a:off x="2487089" y="4064000"/>
            <a:ext cx="0" cy="99568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Shape 165"/>
          <p:cNvSpPr txBox="1"/>
          <p:nvPr/>
        </p:nvSpPr>
        <p:spPr>
          <a:xfrm>
            <a:off x="1979089" y="5069840"/>
            <a:ext cx="1027515" cy="314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4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q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uantile – Output (2/2)</a:t>
            </a:r>
          </a:p>
        </p:txBody>
      </p:sp>
      <p:sp>
        <p:nvSpPr>
          <p:cNvPr id="615" name="Shape 615"/>
          <p:cNvSpPr/>
          <p:nvPr/>
        </p:nvSpPr>
        <p:spPr>
          <a:xfrm>
            <a:off x="335278" y="3048000"/>
            <a:ext cx="8384197" cy="2209799"/>
          </a:xfrm>
          <a:prstGeom prst="rect">
            <a:avLst/>
          </a:prstGeom>
          <a:noFill/>
          <a:ln>
            <a:noFill/>
          </a:ln>
        </p:spPr>
        <p:txBody>
          <a:bodyPr lIns="85325" tIns="42650" rIns="85325" bIns="4265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primo quartile, Q</a:t>
            </a:r>
            <a:r>
              <a:rPr lang="it-IT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è il valore per il quale il 25% delle osservazioni sono minori di esso e il 75% sono maggiori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it-IT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coincide con la mediana (50% sono minori, 50% sono maggiori)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terzo quartile, Q3, è il valore per il quale il 75% delle osservazioni sono minori di esso e il 25% sono maggiori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335280" y="2239963"/>
            <a:ext cx="8384197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Quartili dividono la sequenza ordinata dei dati in 4 segmenti contenenti lo stesso numero di valori</a:t>
            </a:r>
          </a:p>
        </p:txBody>
      </p:sp>
      <p:sp>
        <p:nvSpPr>
          <p:cNvPr id="618" name="Shape 618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6" y="1240471"/>
            <a:ext cx="886308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7039" y="5082102"/>
            <a:ext cx="79389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Interpretazione: </a:t>
            </a:r>
            <a:r>
              <a:rPr lang="it-IT" sz="2000" dirty="0"/>
              <a:t>in questo esempio, quindi, il 90% della popolazione in analisi ha mandato mediamente al più 70 sms al giorno.</a:t>
            </a:r>
            <a:endParaRPr lang="it-IT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tefania.scapin\Desktop\Cap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"/>
          <a:stretch/>
        </p:blipFill>
        <p:spPr bwMode="auto">
          <a:xfrm>
            <a:off x="104775" y="2752436"/>
            <a:ext cx="8402638" cy="22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tefania.scapin\Desktop\Capture2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0"/>
          <a:stretch/>
        </p:blipFill>
        <p:spPr bwMode="auto">
          <a:xfrm>
            <a:off x="104775" y="4968240"/>
            <a:ext cx="6444322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Moda - Sintassi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1452" y="829829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Attenzione!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9596" y="1137606"/>
            <a:ext cx="8147817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/>
              <a:t>Non esiste in R una funzione standard per calcolare la moda.</a:t>
            </a:r>
          </a:p>
          <a:p>
            <a:pPr algn="just">
              <a:lnSpc>
                <a:spcPct val="150000"/>
              </a:lnSpc>
            </a:pPr>
            <a:r>
              <a:rPr lang="it-IT" sz="1600" dirty="0"/>
              <a:t>E’ possibile, quindi, costruire delle funzioni personalizzate che devono essere richiamate una sola volta all’apertura dell’area di lavoro R (come per il richiamo delle librerie).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5435600" y="2997200"/>
            <a:ext cx="355600" cy="1513840"/>
          </a:xfrm>
          <a:prstGeom prst="rightBrace">
            <a:avLst>
              <a:gd name="adj1" fmla="val 53571"/>
              <a:gd name="adj2" fmla="val 48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933219" y="3277066"/>
            <a:ext cx="247783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Comandi da eseguire (invio) per richiamare la funzione</a:t>
            </a:r>
          </a:p>
          <a:p>
            <a:r>
              <a:rPr lang="it-IT" b="1" dirty="0"/>
              <a:t>N.B.: questo codice non va assolutamente modificato!</a:t>
            </a:r>
          </a:p>
        </p:txBody>
      </p:sp>
      <p:sp>
        <p:nvSpPr>
          <p:cNvPr id="17" name="Shape 497"/>
          <p:cNvSpPr txBox="1"/>
          <p:nvPr/>
        </p:nvSpPr>
        <p:spPr>
          <a:xfrm>
            <a:off x="975360" y="5950585"/>
            <a:ext cx="7410587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getmode</a:t>
            </a:r>
            <a:r>
              <a:rPr lang="it-IT" sz="24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nome_dataset$nome_variabile</a:t>
            </a:r>
            <a:r>
              <a:rPr lang="it-IT" sz="24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  <p:sp>
        <p:nvSpPr>
          <p:cNvPr id="18" name="Parentesi graffa chiusa 17"/>
          <p:cNvSpPr/>
          <p:nvPr/>
        </p:nvSpPr>
        <p:spPr>
          <a:xfrm>
            <a:off x="3525186" y="4968240"/>
            <a:ext cx="223741" cy="544830"/>
          </a:xfrm>
          <a:prstGeom prst="rightBrace">
            <a:avLst>
              <a:gd name="adj1" fmla="val 53571"/>
              <a:gd name="adj2" fmla="val 48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809779" y="4927600"/>
            <a:ext cx="484873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Dopo aver eseguito il comando di cui sopra, per calcolare la moda basta scrivere il nome funzione (in questo caso </a:t>
            </a:r>
            <a:r>
              <a:rPr lang="it-IT" b="1" dirty="0" err="1"/>
              <a:t>getmode</a:t>
            </a:r>
            <a:r>
              <a:rPr lang="it-IT" dirty="0"/>
              <a:t>) e la variabile su cui si vuole calcolare l’indice (come per le funzioni R viste </a:t>
            </a:r>
            <a:r>
              <a:rPr lang="it-IT" dirty="0" err="1"/>
              <a:t>fin’ora</a:t>
            </a:r>
            <a:r>
              <a:rPr lang="it-IT" dirty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27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Moda – Output (1/2)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497"/>
          <p:cNvSpPr txBox="1"/>
          <p:nvPr/>
        </p:nvSpPr>
        <p:spPr>
          <a:xfrm>
            <a:off x="1630385" y="3488689"/>
            <a:ext cx="5380016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getmode</a:t>
            </a: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telefonia$num_sum_e</a:t>
            </a: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  <p:sp>
        <p:nvSpPr>
          <p:cNvPr id="15" name="Shape 513"/>
          <p:cNvSpPr/>
          <p:nvPr/>
        </p:nvSpPr>
        <p:spPr>
          <a:xfrm>
            <a:off x="457200" y="1066800"/>
            <a:ext cx="8077199" cy="182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tendenza centrale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valore che occorre più frequentemente</a:t>
            </a:r>
          </a:p>
        </p:txBody>
      </p:sp>
      <p:pic>
        <p:nvPicPr>
          <p:cNvPr id="10242" name="Picture 2" descr="C:\Users\stefania.scapin\Desktop\Capture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0" r="44314"/>
          <a:stretch/>
        </p:blipFill>
        <p:spPr bwMode="auto">
          <a:xfrm>
            <a:off x="1115380" y="4259024"/>
            <a:ext cx="6760837" cy="8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496"/>
          <p:cNvSpPr txBox="1"/>
          <p:nvPr/>
        </p:nvSpPr>
        <p:spPr>
          <a:xfrm>
            <a:off x="511800" y="2387599"/>
            <a:ext cx="7543800" cy="830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 della variabile </a:t>
            </a:r>
            <a:r>
              <a:rPr lang="it-IT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quantitativa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discreta: numero medio sms inviati al giorno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2757" y="5277088"/>
            <a:ext cx="77761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dirty="0"/>
              <a:t>N.B</a:t>
            </a:r>
            <a:r>
              <a:rPr lang="it-IT" sz="1800" dirty="0"/>
              <a:t>.: nel caso in cui una variabile risulti essere bimodale, ovvero ha due modalità con la stessa frequenza massima, vengono riportate entrambe le modalità.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4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Moda – Output (2/2)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496"/>
          <p:cNvSpPr txBox="1"/>
          <p:nvPr/>
        </p:nvSpPr>
        <p:spPr>
          <a:xfrm>
            <a:off x="548493" y="2807346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 della variabile qualitativa: marca di telefoni più venduta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48493" y="1066800"/>
            <a:ext cx="739662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moda può essere calcolata anche su una </a:t>
            </a:r>
            <a:r>
              <a:rPr lang="it-IT" sz="2400" b="1" dirty="0"/>
              <a:t>variabile qualitativa</a:t>
            </a:r>
            <a:r>
              <a:rPr lang="it-IT" sz="2400" dirty="0"/>
              <a:t>. Restituirà la categoria della variabile con la frequenza assoluta più elevata.</a:t>
            </a:r>
          </a:p>
        </p:txBody>
      </p:sp>
      <p:sp>
        <p:nvSpPr>
          <p:cNvPr id="13" name="Shape 497"/>
          <p:cNvSpPr txBox="1"/>
          <p:nvPr/>
        </p:nvSpPr>
        <p:spPr>
          <a:xfrm>
            <a:off x="2138385" y="3506502"/>
            <a:ext cx="5380016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getmode</a:t>
            </a: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telefonia$marca</a:t>
            </a:r>
            <a:r>
              <a:rPr lang="it-IT" sz="24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  <p:pic>
        <p:nvPicPr>
          <p:cNvPr id="11266" name="Picture 2" descr="C:\Users\stefania.scapin\Desktop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9" y="4365006"/>
            <a:ext cx="78025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entesi graffa chiusa 2"/>
          <p:cNvSpPr/>
          <p:nvPr/>
        </p:nvSpPr>
        <p:spPr>
          <a:xfrm rot="5400000">
            <a:off x="4871006" y="1733644"/>
            <a:ext cx="329566" cy="6933407"/>
          </a:xfrm>
          <a:prstGeom prst="rightBrace">
            <a:avLst>
              <a:gd name="adj1" fmla="val 26666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2669" y="5513085"/>
            <a:ext cx="4206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Tutte le categorie della variabile qualitativa </a:t>
            </a:r>
            <a:r>
              <a:rPr lang="it-IT" i="1" dirty="0"/>
              <a:t>marca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56150" y="5198125"/>
            <a:ext cx="8240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MODA</a:t>
            </a:r>
            <a:endParaRPr lang="it-IT" i="1" dirty="0"/>
          </a:p>
        </p:txBody>
      </p:sp>
      <p:cxnSp>
        <p:nvCxnSpPr>
          <p:cNvPr id="6" name="Connettore 7 5"/>
          <p:cNvCxnSpPr>
            <a:stCxn id="17" idx="1"/>
            <a:endCxn id="11266" idx="1"/>
          </p:cNvCxnSpPr>
          <p:nvPr/>
        </p:nvCxnSpPr>
        <p:spPr>
          <a:xfrm rot="10800000" flipH="1">
            <a:off x="456149" y="4679332"/>
            <a:ext cx="304959" cy="672683"/>
          </a:xfrm>
          <a:prstGeom prst="curvedConnector3">
            <a:avLst>
              <a:gd name="adj1" fmla="val -7496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hape 496">
            <a:extLst>
              <a:ext uri="{FF2B5EF4-FFF2-40B4-BE49-F238E27FC236}">
                <a16:creationId xmlns:a16="http://schemas.microsoft.com/office/drawing/2014/main" id="{61F66AAF-1D25-4903-9861-B8A5EECA5FFE}"/>
              </a:ext>
            </a:extLst>
          </p:cNvPr>
          <p:cNvSpPr txBox="1"/>
          <p:nvPr/>
        </p:nvSpPr>
        <p:spPr>
          <a:xfrm>
            <a:off x="548493" y="579120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vedere la frequenza associata alla moda, è necessario usare la </a:t>
            </a:r>
            <a:r>
              <a:rPr lang="it-IT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endParaRPr lang="it-IT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07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Prima di iniziare..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210" y="1167099"/>
            <a:ext cx="87075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Controllare se sul pc su cui state lavorando esiste già una cartella C:\corso. In tal caso eliminare tutto il contenuto. In caso contrario  creare la cartella </a:t>
            </a:r>
            <a:r>
              <a:rPr lang="it-IT" sz="2000" b="1" dirty="0">
                <a:latin typeface="+mj-lt"/>
              </a:rPr>
              <a:t>corso</a:t>
            </a:r>
            <a:r>
              <a:rPr lang="it-IT" sz="2000" dirty="0">
                <a:latin typeface="+mj-lt"/>
              </a:rPr>
              <a:t> all'interno del disco C </a:t>
            </a:r>
          </a:p>
          <a:p>
            <a:endParaRPr lang="it-IT" sz="2000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j-lt"/>
              </a:rPr>
              <a:t>Andare sul disco condiviso F nel percorso </a:t>
            </a:r>
            <a:r>
              <a:rPr lang="it-IT" altLang="it-IT" sz="2000" b="1" i="1" dirty="0">
                <a:latin typeface="+mj-lt"/>
              </a:rPr>
              <a:t>F:\corsi\Metodi_Quantitativi_EFM_1920\esercitazione3  </a:t>
            </a:r>
            <a:r>
              <a:rPr lang="it-IT" altLang="it-IT" sz="2000" dirty="0">
                <a:latin typeface="+mj-lt"/>
              </a:rPr>
              <a:t>e copiare il contenuto nella cartella C:\corso</a:t>
            </a:r>
          </a:p>
          <a:p>
            <a:pPr algn="just">
              <a:lnSpc>
                <a:spcPct val="90000"/>
              </a:lnSpc>
            </a:pPr>
            <a:endParaRPr lang="it-IT" altLang="it-IT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Aprire il programma R (Start </a:t>
            </a:r>
            <a:r>
              <a:rPr lang="it-IT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latin typeface="+mj-lt"/>
              </a:rPr>
              <a:t>  AII Programs </a:t>
            </a:r>
            <a:r>
              <a:rPr lang="it-IT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latin typeface="+mj-lt"/>
              </a:rPr>
              <a:t> 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Cambiare la directory di lavoro puntando il percorso fisico C:\corso,  utilizzando l'istruzione </a:t>
            </a:r>
          </a:p>
          <a:p>
            <a:r>
              <a:rPr lang="it-IT" sz="2000" dirty="0">
                <a:latin typeface="+mj-lt"/>
              </a:rPr>
              <a:t>			</a:t>
            </a:r>
            <a:r>
              <a:rPr lang="it-IT" sz="20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setwd</a:t>
            </a:r>
            <a:r>
              <a:rPr lang="it-IT" sz="2000" dirty="0">
                <a:solidFill>
                  <a:schemeClr val="accent6"/>
                </a:solidFill>
                <a:latin typeface="Lucida Console" panose="020B0609040504020204" pitchFamily="49" charset="0"/>
              </a:rPr>
              <a:t>('C:/Corso') </a:t>
            </a:r>
          </a:p>
          <a:p>
            <a:endParaRPr lang="it-IT" sz="20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Importare il file CSV telefonia.csv nell'oggetto R </a:t>
            </a:r>
            <a:r>
              <a:rPr lang="it-IT" sz="2000" i="1" dirty="0">
                <a:latin typeface="+mj-lt"/>
              </a:rPr>
              <a:t>telefonia</a:t>
            </a:r>
            <a:r>
              <a:rPr lang="it-IT" sz="2000" dirty="0">
                <a:latin typeface="+mj-lt"/>
              </a:rPr>
              <a:t> con il  comando </a:t>
            </a:r>
          </a:p>
          <a:p>
            <a:pPr algn="ctr"/>
            <a:r>
              <a:rPr lang="it-IT" sz="2000" dirty="0">
                <a:solidFill>
                  <a:schemeClr val="accent6"/>
                </a:solidFill>
                <a:latin typeface="Lucida Console" panose="020B0609040504020204" pitchFamily="49" charset="0"/>
              </a:rPr>
              <a:t>telefonia=read.csv('telefonia.csv', </a:t>
            </a:r>
            <a:r>
              <a:rPr lang="it-IT" sz="20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header</a:t>
            </a:r>
            <a:r>
              <a:rPr lang="it-IT" sz="2000" dirty="0">
                <a:solidFill>
                  <a:schemeClr val="accent6"/>
                </a:solidFill>
                <a:latin typeface="Lucida Console" panose="020B0609040504020204" pitchFamily="49" charset="0"/>
              </a:rPr>
              <a:t>=TRUE)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609600" y="1295400"/>
            <a:ext cx="7954073" cy="2531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-IT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una funzione che permette di calcolare una serie limitata di misure statistiche.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Un’altra funzione più esauriente è, invece, la </a:t>
            </a:r>
            <a:r>
              <a:rPr lang="it-IT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basicStats</a:t>
            </a:r>
            <a:endParaRPr lang="it-IT" sz="24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</a:rPr>
              <a:t>Permette di calcolare indici:</a:t>
            </a:r>
            <a:endParaRPr lang="it-IT"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posizione</a:t>
            </a:r>
          </a:p>
          <a:p>
            <a: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variabilità</a:t>
            </a:r>
          </a:p>
          <a:p>
            <a: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forma della distribuzione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0" y="228600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basicStats</a:t>
            </a: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Sintassi</a:t>
            </a:r>
          </a:p>
        </p:txBody>
      </p:sp>
      <p:sp>
        <p:nvSpPr>
          <p:cNvPr id="10" name="Shape 488"/>
          <p:cNvSpPr txBox="1"/>
          <p:nvPr/>
        </p:nvSpPr>
        <p:spPr>
          <a:xfrm>
            <a:off x="760795" y="4666952"/>
            <a:ext cx="7843517" cy="4638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400" dirty="0" err="1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basicStats</a:t>
            </a:r>
            <a:r>
              <a:rPr lang="it-IT" sz="24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4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4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0795" y="5770880"/>
            <a:ext cx="6269925" cy="830997"/>
          </a:xfrm>
          <a:prstGeom prst="rect">
            <a:avLst/>
          </a:prstGeom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/>
              <a:t>N.B</a:t>
            </a:r>
            <a:r>
              <a:rPr lang="it-IT" sz="2400" dirty="0"/>
              <a:t>. Per usare questa funzione è necessario scaricare il pacchetto </a:t>
            </a:r>
            <a:r>
              <a:rPr lang="it-IT" sz="2400" b="1" dirty="0" err="1"/>
              <a:t>fBasics</a:t>
            </a:r>
            <a:r>
              <a:rPr lang="it-IT" sz="24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3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501527" y="1090991"/>
            <a:ext cx="7679718" cy="519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Riprendiamo la procedura di installazione dei pacchetti:</a:t>
            </a:r>
            <a:endParaRPr lang="it-IT" sz="2400" dirty="0">
              <a:solidFill>
                <a:schemeClr val="dk1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0" y="228600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Installazione pacchetto - </a:t>
            </a: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fBasics</a:t>
            </a:r>
            <a:endParaRPr lang="it-IT" sz="40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58" descr="C:\Users\stefania.scapin\Desktop\foto1.png"/>
          <p:cNvPicPr preferRelativeResize="0"/>
          <p:nvPr/>
        </p:nvPicPr>
        <p:blipFill rotWithShape="1">
          <a:blip r:embed="rId3">
            <a:alphaModFix/>
          </a:blip>
          <a:srcRect r="21330" b="30804"/>
          <a:stretch/>
        </p:blipFill>
        <p:spPr>
          <a:xfrm>
            <a:off x="471085" y="2334005"/>
            <a:ext cx="7762240" cy="399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59"/>
          <p:cNvSpPr txBox="1"/>
          <p:nvPr/>
        </p:nvSpPr>
        <p:spPr>
          <a:xfrm>
            <a:off x="934423" y="2575050"/>
            <a:ext cx="882861" cy="696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pic>
        <p:nvPicPr>
          <p:cNvPr id="14" name="Shape 161" descr="C:\Users\stefania.scapin\Desktop\Captur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513" y="1610267"/>
            <a:ext cx="1639888" cy="480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62" descr="C:\Users\stefania.scapin\Desktop\Capture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1" y="1727200"/>
            <a:ext cx="1447800" cy="4685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3"/>
          <p:cNvSpPr txBox="1"/>
          <p:nvPr/>
        </p:nvSpPr>
        <p:spPr>
          <a:xfrm>
            <a:off x="2897082" y="3529765"/>
            <a:ext cx="882861" cy="696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" name="Shape 164"/>
          <p:cNvSpPr txBox="1"/>
          <p:nvPr/>
        </p:nvSpPr>
        <p:spPr>
          <a:xfrm>
            <a:off x="5521663" y="4202402"/>
            <a:ext cx="882861" cy="696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06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501527" y="1090991"/>
            <a:ext cx="7679718" cy="519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Riprendiamo la procedura di installazione dei pacchetti:</a:t>
            </a:r>
            <a:endParaRPr lang="it-IT" sz="2400" dirty="0">
              <a:solidFill>
                <a:schemeClr val="dk1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0" y="228600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Installazione pacchetto - </a:t>
            </a: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fBasics</a:t>
            </a:r>
            <a:endParaRPr lang="it-IT" sz="40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stefania.scapin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7" y="1553219"/>
            <a:ext cx="4412615" cy="50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hape 160"/>
          <p:cNvCxnSpPr/>
          <p:nvPr/>
        </p:nvCxnSpPr>
        <p:spPr>
          <a:xfrm flipH="1" flipV="1">
            <a:off x="5110480" y="2519654"/>
            <a:ext cx="585024" cy="24464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Shape 165"/>
          <p:cNvSpPr txBox="1"/>
          <p:nvPr/>
        </p:nvSpPr>
        <p:spPr>
          <a:xfrm>
            <a:off x="5695504" y="2764298"/>
            <a:ext cx="2781742" cy="83234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 che indica che il pacchetto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fBasics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stato installato</a:t>
            </a:r>
          </a:p>
        </p:txBody>
      </p:sp>
      <p:cxnSp>
        <p:nvCxnSpPr>
          <p:cNvPr id="20" name="Shape 160"/>
          <p:cNvCxnSpPr/>
          <p:nvPr/>
        </p:nvCxnSpPr>
        <p:spPr>
          <a:xfrm flipH="1" flipV="1">
            <a:off x="4715888" y="5421090"/>
            <a:ext cx="1170048" cy="13203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1" name="Shape 165"/>
          <p:cNvSpPr txBox="1"/>
          <p:nvPr/>
        </p:nvSpPr>
        <p:spPr>
          <a:xfrm>
            <a:off x="5859712" y="5416058"/>
            <a:ext cx="2781742" cy="57834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Richiamo il pacchetto nell’area di lavoro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56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-304800" y="152400"/>
            <a:ext cx="9677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basicStats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Esempio 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685800" y="144780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sintesi della variabile quantitativa discreta: numero medio sms inviati al giorno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1300480" y="2917825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basicStats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telefonia$num_sms_e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it-IT" sz="2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46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it-IT" sz="4000" dirty="0" err="1">
                <a:solidFill>
                  <a:srgbClr val="FF9900"/>
                </a:solidFill>
              </a:rPr>
              <a:t>basicStats</a:t>
            </a:r>
            <a:r>
              <a:rPr lang="it-IT" sz="4000" dirty="0">
                <a:solidFill>
                  <a:srgbClr val="FF9900"/>
                </a:solidFill>
              </a:rPr>
              <a:t> – Output</a:t>
            </a:r>
          </a:p>
        </p:txBody>
      </p:sp>
      <p:sp>
        <p:nvSpPr>
          <p:cNvPr id="43" name="Shape 559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560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561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562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C:\Users\stefania.scapin\Desktop\Cap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896620"/>
            <a:ext cx="5789738" cy="54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34EDD46-C44C-4FF3-8A7D-0D833C094ED3}"/>
              </a:ext>
            </a:extLst>
          </p:cNvPr>
          <p:cNvSpPr/>
          <p:nvPr/>
        </p:nvSpPr>
        <p:spPr>
          <a:xfrm rot="10800000">
            <a:off x="6141328" y="2674374"/>
            <a:ext cx="587137" cy="1229034"/>
          </a:xfrm>
          <a:prstGeom prst="leftBrace">
            <a:avLst>
              <a:gd name="adj1" fmla="val 8333"/>
              <a:gd name="adj2" fmla="val 50685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333B8-AAE5-40F9-980A-F70BF2AE3EDD}"/>
              </a:ext>
            </a:extLst>
          </p:cNvPr>
          <p:cNvSpPr txBox="1"/>
          <p:nvPr/>
        </p:nvSpPr>
        <p:spPr>
          <a:xfrm>
            <a:off x="6904703" y="2965725"/>
            <a:ext cx="1582994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err="1"/>
              <a:t>Misure</a:t>
            </a:r>
            <a:r>
              <a:rPr lang="en-GB" sz="1800" dirty="0"/>
              <a:t> di </a:t>
            </a:r>
            <a:r>
              <a:rPr lang="en-GB" sz="1800" dirty="0" err="1"/>
              <a:t>posizione</a:t>
            </a:r>
            <a:endParaRPr lang="en-GB" sz="1800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A6327D3-243A-4D50-90C1-E046E4E05C95}"/>
              </a:ext>
            </a:extLst>
          </p:cNvPr>
          <p:cNvSpPr/>
          <p:nvPr/>
        </p:nvSpPr>
        <p:spPr>
          <a:xfrm rot="10800000">
            <a:off x="6141329" y="5103184"/>
            <a:ext cx="587137" cy="1229034"/>
          </a:xfrm>
          <a:prstGeom prst="leftBrace">
            <a:avLst>
              <a:gd name="adj1" fmla="val 8333"/>
              <a:gd name="adj2" fmla="val 50685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F1487-F715-439C-B816-0C0869267CC6}"/>
              </a:ext>
            </a:extLst>
          </p:cNvPr>
          <p:cNvSpPr txBox="1"/>
          <p:nvPr/>
        </p:nvSpPr>
        <p:spPr>
          <a:xfrm>
            <a:off x="6904704" y="5256036"/>
            <a:ext cx="1836694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err="1"/>
              <a:t>Misure</a:t>
            </a:r>
            <a:r>
              <a:rPr lang="en-GB" sz="1800" dirty="0"/>
              <a:t> di </a:t>
            </a:r>
            <a:r>
              <a:rPr lang="en-GB" sz="1800" dirty="0" err="1"/>
              <a:t>variabilità</a:t>
            </a:r>
            <a:r>
              <a:rPr lang="en-GB" sz="1800" dirty="0"/>
              <a:t> e di </a:t>
            </a:r>
            <a:r>
              <a:rPr lang="en-GB" sz="1800" dirty="0" err="1"/>
              <a:t>distribuzione</a:t>
            </a:r>
            <a:endParaRPr lang="en-GB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ormalcurves">
            <a:extLst>
              <a:ext uri="{FF2B5EF4-FFF2-40B4-BE49-F238E27FC236}">
                <a16:creationId xmlns:a16="http://schemas.microsoft.com/office/drawing/2014/main" id="{E190929A-674E-4FCB-83AC-AA72ACC3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6EDF8FB9-86CF-4D69-9CBC-8BC04546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5943600"/>
            <a:ext cx="2451100" cy="7715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000">
                <a:cs typeface="Arial" panose="020B0604020202020204" pitchFamily="34" charset="0"/>
              </a:rPr>
              <a:t>Stesso centro,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it-IT" sz="2000">
                <a:cs typeface="Arial" panose="020B0604020202020204" pitchFamily="34" charset="0"/>
              </a:rPr>
              <a:t>diversa variabilit</a:t>
            </a:r>
            <a:r>
              <a:rPr lang="it-IT" altLang="it-IT" sz="2000">
                <a:cs typeface="Arial" panose="020B0604020202020204" pitchFamily="34" charset="0"/>
              </a:rPr>
              <a:t>à</a:t>
            </a:r>
            <a:r>
              <a:rPr lang="en-US" altLang="it-IT" sz="24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F21245C5-2545-4A76-AF9A-55AC564BA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085109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b="1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5FA1485-B866-4271-BAB9-6D04CA5DA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en-US" altLang="it-IT" sz="3600" dirty="0" err="1">
                <a:solidFill>
                  <a:srgbClr val="FF9900"/>
                </a:solidFill>
              </a:rPr>
              <a:t>Misure</a:t>
            </a:r>
            <a:r>
              <a:rPr lang="en-US" altLang="it-IT" sz="3600" dirty="0">
                <a:solidFill>
                  <a:srgbClr val="FF9900"/>
                </a:solidFill>
              </a:rPr>
              <a:t> di </a:t>
            </a:r>
            <a:r>
              <a:rPr lang="en-US" altLang="it-IT" sz="3600" dirty="0" err="1">
                <a:solidFill>
                  <a:srgbClr val="FF9900"/>
                </a:solidFill>
              </a:rPr>
              <a:t>Variabilit</a:t>
            </a:r>
            <a:r>
              <a:rPr lang="it-IT" altLang="it-IT" sz="3600" dirty="0">
                <a:solidFill>
                  <a:srgbClr val="FF9900"/>
                </a:solidFill>
              </a:rPr>
              <a:t>à</a:t>
            </a:r>
            <a:r>
              <a:rPr lang="en-US" altLang="it-IT" sz="3600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FFD3CB67-0D5E-46FD-A147-1EF779013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085109"/>
            <a:ext cx="708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b="1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7E9B63F9-D949-48DB-AB3C-D8232CC48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085109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b="1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9D9DABE8-E449-40C6-8669-EC3330304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856509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EA165C5E-4792-4A26-A054-4F1853FEE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08510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b="1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BE3522A4-DAD5-4FDF-BDD2-74252AAA4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399309"/>
            <a:ext cx="1828800" cy="4667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400" b="1" dirty="0" err="1"/>
              <a:t>Variabilit</a:t>
            </a:r>
            <a:r>
              <a:rPr lang="it-IT" altLang="it-IT" sz="2400" b="1" dirty="0"/>
              <a:t>à</a:t>
            </a:r>
            <a:r>
              <a:rPr lang="en-US" altLang="it-IT" sz="2400" b="1" dirty="0"/>
              <a:t> 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5025964C-0105-4D8A-BE39-BB0EF058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389909"/>
            <a:ext cx="1371600" cy="4064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000" b="1"/>
              <a:t>Varianza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6EDD2961-F4D4-4F5B-A3E8-51A99F67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391497"/>
            <a:ext cx="1666875" cy="1016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000" b="1"/>
              <a:t>Scarto Quadratico Medio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C9AF458E-0AFE-426E-934D-339FB6383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2391497"/>
            <a:ext cx="1901825" cy="711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000" b="1"/>
              <a:t>Coefficiente di Variazione</a:t>
            </a:r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F17ADAB3-94F6-4F21-AC91-706C0913D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08510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b="1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8421CCF9-2F7B-4DAF-9125-C4123723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389909"/>
            <a:ext cx="1500187" cy="711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000" b="1"/>
              <a:t>Campo di Variazione</a:t>
            </a:r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id="{44F96782-3697-4EC7-B896-1FA331A93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2389909"/>
            <a:ext cx="1792287" cy="711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2000" b="1"/>
              <a:t>Differenza Interquartile 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9E2F0411-C670-4698-9B16-E10B407F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14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200"/>
              <a:t>Le misure di variabilit</a:t>
            </a:r>
            <a:r>
              <a:rPr lang="it-IT" altLang="it-IT" sz="2200"/>
              <a:t>à</a:t>
            </a:r>
            <a:r>
              <a:rPr lang="en-US" altLang="it-IT" sz="2200"/>
              <a:t> forniscono informazioni sulla </a:t>
            </a:r>
            <a:r>
              <a:rPr lang="en-US" altLang="it-IT" sz="2200" b="1"/>
              <a:t>dispersione </a:t>
            </a:r>
            <a:r>
              <a:rPr lang="en-US" altLang="it-IT" sz="2200"/>
              <a:t>o</a:t>
            </a:r>
            <a:r>
              <a:rPr lang="en-US" altLang="it-IT" sz="2200" b="1"/>
              <a:t> variabilit</a:t>
            </a:r>
            <a:r>
              <a:rPr lang="it-IT" altLang="it-IT" sz="2200" b="1"/>
              <a:t>à</a:t>
            </a:r>
            <a:r>
              <a:rPr lang="en-US" altLang="it-IT" sz="2200"/>
              <a:t> dei valori.</a:t>
            </a:r>
            <a:br>
              <a:rPr lang="en-US" altLang="it-IT" sz="2800"/>
            </a:br>
            <a:endParaRPr lang="en-US" altLang="it-IT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C26246-07AF-4079-81F6-6715BC404247}"/>
              </a:ext>
            </a:extLst>
          </p:cNvPr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09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it-IT" sz="4000" dirty="0" err="1">
                <a:solidFill>
                  <a:srgbClr val="FF9900"/>
                </a:solidFill>
              </a:rPr>
              <a:t>basicStats</a:t>
            </a:r>
            <a:r>
              <a:rPr lang="it-IT" sz="4000" dirty="0">
                <a:solidFill>
                  <a:srgbClr val="FF9900"/>
                </a:solidFill>
              </a:rPr>
              <a:t> – Output</a:t>
            </a:r>
          </a:p>
        </p:txBody>
      </p:sp>
      <p:sp>
        <p:nvSpPr>
          <p:cNvPr id="524" name="Shape 524"/>
          <p:cNvSpPr/>
          <p:nvPr/>
        </p:nvSpPr>
        <p:spPr>
          <a:xfrm>
            <a:off x="76200" y="762001"/>
            <a:ext cx="9067799" cy="2153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Variabilità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Varianza 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Variance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dei quadrati delle differenze fra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ciascuna osservazione e la media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417121"/>
            <a:ext cx="2383035" cy="1326077"/>
          </a:xfrm>
          <a:prstGeom prst="rect">
            <a:avLst/>
          </a:prstGeom>
          <a:solidFill>
            <a:srgbClr val="FFE2C5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8" name="Picture 2" descr="C:\Users\stefania.scapin\Desktop\Cap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2993708"/>
            <a:ext cx="38195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185920" y="3271520"/>
                <a:ext cx="4711282" cy="312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ts val="440"/>
                  </a:spcBef>
                  <a:buClr>
                    <a:schemeClr val="dk1"/>
                  </a:buClr>
                  <a:buSzPct val="100000"/>
                  <a:buFont typeface="Arial"/>
                  <a:buChar char="•"/>
                </a:pPr>
                <a:r>
                  <a:rPr lang="it-IT" sz="2200" b="1" i="1" dirty="0">
                    <a:solidFill>
                      <a:schemeClr val="dk1"/>
                    </a:solidFill>
                  </a:rPr>
                  <a:t>Scarto Quadratico Medio </a:t>
                </a:r>
                <a:r>
                  <a:rPr lang="it-IT" dirty="0">
                    <a:solidFill>
                      <a:schemeClr val="dk1"/>
                    </a:solidFill>
                  </a:rPr>
                  <a:t>[</a:t>
                </a:r>
                <a:r>
                  <a:rPr lang="it-IT" dirty="0" err="1">
                    <a:solidFill>
                      <a:schemeClr val="dk1"/>
                    </a:solidFill>
                  </a:rPr>
                  <a:t>Std</a:t>
                </a:r>
                <a:r>
                  <a:rPr lang="it-IT" dirty="0">
                    <a:solidFill>
                      <a:schemeClr val="dk1"/>
                    </a:solidFill>
                  </a:rPr>
                  <a:t> </a:t>
                </a:r>
                <a:r>
                  <a:rPr lang="it-IT" dirty="0" err="1">
                    <a:solidFill>
                      <a:schemeClr val="dk1"/>
                    </a:solidFill>
                  </a:rPr>
                  <a:t>Deviation</a:t>
                </a:r>
                <a:r>
                  <a:rPr lang="it-IT" dirty="0">
                    <a:solidFill>
                      <a:schemeClr val="dk1"/>
                    </a:solidFill>
                  </a:rPr>
                  <a:t>]</a:t>
                </a:r>
                <a:r>
                  <a:rPr lang="it-IT" sz="2200" dirty="0">
                    <a:solidFill>
                      <a:schemeClr val="dk1"/>
                    </a:solidFill>
                  </a:rPr>
                  <a:t>: </a:t>
                </a:r>
              </a:p>
              <a:p>
                <a:pPr marL="457200" lvl="1">
                  <a:spcBef>
                    <a:spcPts val="400"/>
                  </a:spcBef>
                  <a:buSzPct val="25000"/>
                </a:pPr>
                <a:r>
                  <a:rPr lang="it-IT" sz="2000" dirty="0">
                    <a:solidFill>
                      <a:schemeClr val="dk1"/>
                    </a:solidFill>
                  </a:rPr>
                  <a:t>mostra la variabilità rispetto alla media (radice quadrata della varianza).</a:t>
                </a:r>
              </a:p>
              <a:p>
                <a:pPr marL="457200" lvl="1">
                  <a:spcBef>
                    <a:spcPts val="400"/>
                  </a:spcBef>
                  <a:buSzPct val="25000"/>
                </a:pPr>
                <a:r>
                  <a:rPr lang="it-IT" sz="2000" u="sng" dirty="0">
                    <a:solidFill>
                      <a:schemeClr val="dk1"/>
                    </a:solidFill>
                  </a:rPr>
                  <a:t>L’unità di misura è quella delle osservazioni</a:t>
                </a:r>
                <a:r>
                  <a:rPr lang="it-IT" sz="20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457200" lvl="1">
                  <a:spcBef>
                    <a:spcPts val="400"/>
                  </a:spcBef>
                  <a:buSzPct val="25000"/>
                </a:pPr>
                <a:endParaRPr lang="it-IT" sz="2000" baseline="30000" dirty="0">
                  <a:solidFill>
                    <a:schemeClr val="dk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20" y="3271520"/>
                <a:ext cx="4711282" cy="3127972"/>
              </a:xfrm>
              <a:prstGeom prst="rect">
                <a:avLst/>
              </a:prstGeom>
              <a:blipFill>
                <a:blip r:embed="rId5"/>
                <a:stretch>
                  <a:fillRect l="-1552" t="-11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7" name="Shape 557"/>
          <p:cNvSpPr/>
          <p:nvPr/>
        </p:nvSpPr>
        <p:spPr>
          <a:xfrm>
            <a:off x="96520" y="5781040"/>
            <a:ext cx="1244600" cy="426719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2595880" y="5750559"/>
            <a:ext cx="1468120" cy="4572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28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31" y="1524461"/>
            <a:ext cx="3383425" cy="2590070"/>
          </a:xfrm>
          <a:prstGeom prst="rect">
            <a:avLst/>
          </a:prstGeom>
        </p:spPr>
      </p:pic>
      <p:sp>
        <p:nvSpPr>
          <p:cNvPr id="678" name="Shape 678"/>
          <p:cNvSpPr txBox="1">
            <a:spLocks noGrp="1"/>
          </p:cNvSpPr>
          <p:nvPr>
            <p:ph type="title" idx="4294967295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basicStats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- Output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228600" y="4165698"/>
            <a:ext cx="47244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16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r>
              <a:rPr lang="it-IT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indice che informa circa il grado di simmetria o asimmetria di una distribuzione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γ=0 distribuzione simmetrica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γ&lt;0 asimmetria negativa (mediana&gt;media)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γ&gt;0 asimmetria positiva (mediana&lt;media)</a:t>
            </a:r>
          </a:p>
        </p:txBody>
      </p:sp>
      <p:sp>
        <p:nvSpPr>
          <p:cNvPr id="722" name="Shape 722"/>
          <p:cNvSpPr/>
          <p:nvPr/>
        </p:nvSpPr>
        <p:spPr>
          <a:xfrm>
            <a:off x="609600" y="985520"/>
            <a:ext cx="8077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Forma della Distribuzione</a:t>
            </a:r>
          </a:p>
        </p:txBody>
      </p:sp>
      <p:sp>
        <p:nvSpPr>
          <p:cNvPr id="723" name="Shape 723"/>
          <p:cNvSpPr/>
          <p:nvPr/>
        </p:nvSpPr>
        <p:spPr>
          <a:xfrm>
            <a:off x="206840" y="1899910"/>
            <a:ext cx="4419599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16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Kurtosis</a:t>
            </a:r>
            <a:r>
              <a:rPr lang="it-IT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indice che permette di verificare se i dati seguono una distribuzione di tipo Normale (simmetrica)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β=3 se la distribuzione è “Normale”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β&lt;3 se la distribuzione è iponormale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β&gt;3 se la distribuzione è ipernormale</a:t>
            </a:r>
          </a:p>
        </p:txBody>
      </p:sp>
      <p:sp>
        <p:nvSpPr>
          <p:cNvPr id="724" name="Shape 72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99402" y="1820743"/>
            <a:ext cx="16161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ipernormale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390026" y="2419711"/>
            <a:ext cx="16161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Normale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443191" y="3004499"/>
            <a:ext cx="16161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iponormale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4715367" y="4256087"/>
            <a:ext cx="4181835" cy="1880205"/>
            <a:chOff x="2467057" y="4639748"/>
            <a:chExt cx="4181835" cy="1880205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057" y="4639748"/>
              <a:ext cx="4181835" cy="1880205"/>
            </a:xfrm>
            <a:prstGeom prst="rect">
              <a:avLst/>
            </a:prstGeom>
          </p:spPr>
        </p:pic>
        <p:sp>
          <p:nvSpPr>
            <p:cNvPr id="21" name="Rettangolo arrotondato 20"/>
            <p:cNvSpPr/>
            <p:nvPr/>
          </p:nvSpPr>
          <p:spPr>
            <a:xfrm>
              <a:off x="2506656" y="6294885"/>
              <a:ext cx="413069" cy="112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4664399" y="6295468"/>
              <a:ext cx="413069" cy="112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21413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stefania.scapin\Desktop\Cap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6" y="1919603"/>
            <a:ext cx="4377426" cy="41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" name="Shape 678"/>
          <p:cNvSpPr txBox="1">
            <a:spLocks noGrp="1"/>
          </p:cNvSpPr>
          <p:nvPr>
            <p:ph type="title" idx="4294967295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basicStats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- Output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4455356" y="3886199"/>
            <a:ext cx="47244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18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indice che informa circa il grado di simmetria o asimmetria di una distribuzione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γ=0 distribuzione simmetrica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γ&lt;0 asimmetria negativa (mediana&gt;media)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γ&gt;0 asimmetria positiva (mediana&lt;media)</a:t>
            </a:r>
          </a:p>
        </p:txBody>
      </p:sp>
      <p:sp>
        <p:nvSpPr>
          <p:cNvPr id="722" name="Shape 722"/>
          <p:cNvSpPr/>
          <p:nvPr/>
        </p:nvSpPr>
        <p:spPr>
          <a:xfrm>
            <a:off x="609600" y="985520"/>
            <a:ext cx="8077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Forma della Distribuzione</a:t>
            </a:r>
          </a:p>
        </p:txBody>
      </p:sp>
      <p:sp>
        <p:nvSpPr>
          <p:cNvPr id="723" name="Shape 723"/>
          <p:cNvSpPr/>
          <p:nvPr/>
        </p:nvSpPr>
        <p:spPr>
          <a:xfrm>
            <a:off x="4536439" y="1821496"/>
            <a:ext cx="4419599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18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Kurtosis</a:t>
            </a:r>
            <a:r>
              <a:rPr lang="it-I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indice che permette di verificare se i dati seguono una distribuzione di tipo Normale (simmetrica)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β=3 se la distribuzione è “Normale”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β&lt;3 se la distribuzione è iponormale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β&gt;3 se la distribuzione è ipernormale</a:t>
            </a:r>
          </a:p>
        </p:txBody>
      </p:sp>
      <p:sp>
        <p:nvSpPr>
          <p:cNvPr id="724" name="Shape 72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57"/>
          <p:cNvSpPr/>
          <p:nvPr/>
        </p:nvSpPr>
        <p:spPr>
          <a:xfrm>
            <a:off x="172718" y="5545990"/>
            <a:ext cx="1309365" cy="59065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58"/>
          <p:cNvSpPr/>
          <p:nvPr/>
        </p:nvSpPr>
        <p:spPr>
          <a:xfrm>
            <a:off x="3113842" y="5529893"/>
            <a:ext cx="1571449" cy="596587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273" y="898794"/>
            <a:ext cx="4232910" cy="4224528"/>
          </a:xfrm>
          <a:prstGeom prst="rect">
            <a:avLst/>
          </a:prstGeom>
        </p:spPr>
      </p:pic>
      <p:sp>
        <p:nvSpPr>
          <p:cNvPr id="733" name="Shape 733"/>
          <p:cNvSpPr txBox="1"/>
          <p:nvPr/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basicStats</a:t>
            </a: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it-IT" sz="4000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r>
              <a:rPr lang="it-IT" sz="4000" dirty="0">
                <a:solidFill>
                  <a:srgbClr val="FF9900"/>
                </a:solidFill>
              </a:rPr>
              <a:t>, esempio</a:t>
            </a: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4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Picture 2" descr="C:\Users\stefania.scapin\Desktop\Cap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2" y="1516704"/>
            <a:ext cx="4377426" cy="41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hape 557"/>
          <p:cNvSpPr/>
          <p:nvPr/>
        </p:nvSpPr>
        <p:spPr>
          <a:xfrm>
            <a:off x="470642" y="5074925"/>
            <a:ext cx="1124477" cy="422277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Shape 775"/>
          <p:cNvSpPr txBox="1"/>
          <p:nvPr/>
        </p:nvSpPr>
        <p:spPr>
          <a:xfrm>
            <a:off x="6556407" y="1581753"/>
            <a:ext cx="1981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ASIMMETRIA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it-IT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</a:p>
        </p:txBody>
      </p:sp>
      <p:sp>
        <p:nvSpPr>
          <p:cNvPr id="773" name="Shape 773"/>
          <p:cNvSpPr/>
          <p:nvPr/>
        </p:nvSpPr>
        <p:spPr>
          <a:xfrm>
            <a:off x="3108143" y="5132107"/>
            <a:ext cx="1739925" cy="362553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Metodi Quantitativi per Economia, Finanza e Management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600" y="1830388"/>
            <a:ext cx="8686800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5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Obiettivi di questa esercitazione</a:t>
            </a:r>
            <a:r>
              <a:rPr lang="it-IT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659967" y="3090861"/>
            <a:ext cx="1920239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lvl="0" algn="ctr">
              <a:buSzPct val="25000"/>
            </a:pPr>
            <a:r>
              <a:rPr lang="en-AU" sz="1600" b="1" dirty="0" err="1">
                <a:solidFill>
                  <a:schemeClr val="lt1"/>
                </a:solidFill>
              </a:rPr>
              <a:t>Grafici</a:t>
            </a:r>
            <a:endParaRPr lang="it-IT" sz="1600" b="1" dirty="0">
              <a:solidFill>
                <a:schemeClr val="lt1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608532" y="3009075"/>
            <a:ext cx="219075" cy="23812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19" name="Shape 119"/>
          <p:cNvSpPr/>
          <p:nvPr/>
        </p:nvSpPr>
        <p:spPr>
          <a:xfrm>
            <a:off x="900112" y="3090861"/>
            <a:ext cx="1920239" cy="1645920"/>
          </a:xfrm>
          <a:prstGeom prst="homePlate">
            <a:avLst>
              <a:gd name="adj" fmla="val 13767"/>
            </a:avLst>
          </a:prstGeom>
          <a:solidFill>
            <a:srgbClr val="71BEC4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Installazione dei pacchetti</a:t>
            </a:r>
          </a:p>
        </p:txBody>
      </p:sp>
      <p:sp>
        <p:nvSpPr>
          <p:cNvPr id="120" name="Shape 120"/>
          <p:cNvSpPr/>
          <p:nvPr/>
        </p:nvSpPr>
        <p:spPr>
          <a:xfrm>
            <a:off x="838200" y="2971800"/>
            <a:ext cx="220662" cy="23812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21" name="Shape 121"/>
          <p:cNvSpPr/>
          <p:nvPr/>
        </p:nvSpPr>
        <p:spPr>
          <a:xfrm>
            <a:off x="2770208" y="3090861"/>
            <a:ext cx="1920239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dirty="0">
                <a:solidFill>
                  <a:schemeClr val="lt1"/>
                </a:solidFill>
              </a:rPr>
              <a:t>Funzioni per  analisi descrittive</a:t>
            </a:r>
          </a:p>
        </p:txBody>
      </p:sp>
      <p:sp>
        <p:nvSpPr>
          <p:cNvPr id="122" name="Shape 122"/>
          <p:cNvSpPr/>
          <p:nvPr/>
        </p:nvSpPr>
        <p:spPr>
          <a:xfrm>
            <a:off x="2701946" y="3009900"/>
            <a:ext cx="220662" cy="23812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23" name="Shape 123"/>
          <p:cNvSpPr/>
          <p:nvPr/>
        </p:nvSpPr>
        <p:spPr>
          <a:xfrm>
            <a:off x="6537960" y="3078480"/>
            <a:ext cx="1920239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Esercizi</a:t>
            </a:r>
          </a:p>
        </p:txBody>
      </p:sp>
      <p:sp>
        <p:nvSpPr>
          <p:cNvPr id="124" name="Shape 124"/>
          <p:cNvSpPr/>
          <p:nvPr/>
        </p:nvSpPr>
        <p:spPr>
          <a:xfrm>
            <a:off x="6486525" y="2996692"/>
            <a:ext cx="219075" cy="23812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77058" y="3996092"/>
            <a:ext cx="259282" cy="563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6-10-11.png (800×79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64" y="1488613"/>
            <a:ext cx="4343400" cy="43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tefania.scapin\Desktop\Capture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3" y="1238310"/>
            <a:ext cx="3316099" cy="3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1" name="Shape 781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altro esempio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228600" y="838200"/>
            <a:ext cx="83057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Variabile PERC_SMS del dataset TELEFONIA</a:t>
            </a:r>
          </a:p>
        </p:txBody>
      </p:sp>
      <p:sp>
        <p:nvSpPr>
          <p:cNvPr id="783" name="Shape 78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200483" y="4124960"/>
            <a:ext cx="1018715" cy="32512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Shape 791"/>
          <p:cNvSpPr txBox="1"/>
          <p:nvPr/>
        </p:nvSpPr>
        <p:spPr>
          <a:xfrm>
            <a:off x="559036" y="4906330"/>
            <a:ext cx="3028666" cy="15706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r>
              <a:rPr lang="it-IT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più vicina a 0. Distribuzione più simmetrica rispetto all’esempio precedente. Leggera </a:t>
            </a:r>
            <a:r>
              <a:rPr lang="it-IT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asimmetria negativa</a:t>
            </a:r>
          </a:p>
        </p:txBody>
      </p:sp>
      <p:cxnSp>
        <p:nvCxnSpPr>
          <p:cNvPr id="7" name="Connettore 7 6"/>
          <p:cNvCxnSpPr>
            <a:stCxn id="789" idx="6"/>
          </p:cNvCxnSpPr>
          <p:nvPr/>
        </p:nvCxnSpPr>
        <p:spPr>
          <a:xfrm>
            <a:off x="1219198" y="4287520"/>
            <a:ext cx="2438402" cy="62992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775"/>
          <p:cNvSpPr txBox="1"/>
          <p:nvPr/>
        </p:nvSpPr>
        <p:spPr>
          <a:xfrm>
            <a:off x="6916003" y="2048535"/>
            <a:ext cx="1981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b="1" dirty="0">
                <a:solidFill>
                  <a:srgbClr val="FF0000"/>
                </a:solidFill>
              </a:rPr>
              <a:t>LEGGERA </a:t>
            </a:r>
            <a:r>
              <a:rPr lang="it-IT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ASIMMETRIA NEGATIVA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altLang="it-IT" sz="4000" dirty="0" err="1">
                <a:solidFill>
                  <a:srgbClr val="FF9900"/>
                </a:solidFill>
              </a:rPr>
              <a:t>Differenza</a:t>
            </a:r>
            <a:r>
              <a:rPr lang="en-US" altLang="it-IT" sz="4000" dirty="0">
                <a:solidFill>
                  <a:srgbClr val="FF9900"/>
                </a:solidFill>
              </a:rPr>
              <a:t> Interquartile (IQR) (1/2)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92533" y="2345691"/>
            <a:ext cx="90677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Variabilità</a:t>
            </a:r>
          </a:p>
          <a:p>
            <a:pPr marR="0" lvl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22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Differenza Interquartile 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[Interquartile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457200" marR="0" lvl="1" indent="0" algn="ctr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lang="it-IT" sz="2000" dirty="0">
              <a:solidFill>
                <a:schemeClr val="dk1"/>
              </a:solidFill>
            </a:endParaRPr>
          </a:p>
          <a:p>
            <a:pPr marL="457200" marR="0" lvl="1" indent="0" algn="ctr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3° quartile – 1° quartile</a:t>
            </a:r>
          </a:p>
          <a:p>
            <a:pPr marL="457200" marR="0" lvl="1" indent="0" algn="ctr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algn="ctr">
              <a:spcBef>
                <a:spcPts val="400"/>
              </a:spcBef>
              <a:buSzPct val="25000"/>
            </a:pPr>
            <a:r>
              <a:rPr lang="it-IT" dirty="0">
                <a:solidFill>
                  <a:schemeClr val="tx1"/>
                </a:solidFill>
              </a:rPr>
              <a:t>Lo scarto interquartile è un indice di dispersione, cioè una misura di quanto i valori si allontanino da un valore centrale.</a:t>
            </a:r>
          </a:p>
        </p:txBody>
      </p:sp>
      <p:sp>
        <p:nvSpPr>
          <p:cNvPr id="605" name="Shape 60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600" y="955040"/>
            <a:ext cx="836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due funzioni </a:t>
            </a:r>
            <a:r>
              <a:rPr lang="it-IT" sz="2000" i="1" dirty="0" err="1"/>
              <a:t>summary</a:t>
            </a:r>
            <a:r>
              <a:rPr lang="it-IT" sz="2000" i="1" dirty="0"/>
              <a:t> </a:t>
            </a:r>
            <a:r>
              <a:rPr lang="it-IT" sz="2000" dirty="0"/>
              <a:t>e </a:t>
            </a:r>
            <a:r>
              <a:rPr lang="it-IT" sz="2000" i="1" dirty="0" err="1"/>
              <a:t>basicStats</a:t>
            </a:r>
            <a:r>
              <a:rPr lang="it-IT" sz="2000" dirty="0"/>
              <a:t> non restituiscono in output tutte le misure di sintesi di cui necessitiamo. Nelle prossime </a:t>
            </a:r>
            <a:r>
              <a:rPr lang="it-IT" sz="2000" dirty="0" err="1"/>
              <a:t>slides</a:t>
            </a:r>
            <a:r>
              <a:rPr lang="it-IT" sz="2000" dirty="0"/>
              <a:t> vedremo altre funzioni più specifiche.</a:t>
            </a:r>
          </a:p>
        </p:txBody>
      </p:sp>
      <p:sp>
        <p:nvSpPr>
          <p:cNvPr id="44" name="Shape 488"/>
          <p:cNvSpPr txBox="1"/>
          <p:nvPr/>
        </p:nvSpPr>
        <p:spPr>
          <a:xfrm>
            <a:off x="794679" y="5424019"/>
            <a:ext cx="7924798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IQR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58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F48617D-BD5A-4C3E-9AC0-D85E7EF84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6425"/>
            <a:ext cx="9144000" cy="1028700"/>
          </a:xfrm>
        </p:spPr>
        <p:txBody>
          <a:bodyPr/>
          <a:lstStyle/>
          <a:p>
            <a:r>
              <a:rPr lang="en-US" altLang="it-IT" sz="3600" dirty="0" err="1">
                <a:solidFill>
                  <a:srgbClr val="FF9900"/>
                </a:solidFill>
              </a:rPr>
              <a:t>Differenza</a:t>
            </a:r>
            <a:r>
              <a:rPr lang="en-US" altLang="it-IT" sz="3600" dirty="0">
                <a:solidFill>
                  <a:srgbClr val="FF9900"/>
                </a:solidFill>
              </a:rPr>
              <a:t> Interquartile (IQR) (2/2)</a:t>
            </a:r>
            <a:br>
              <a:rPr lang="en-US" altLang="it-IT" sz="3600" dirty="0">
                <a:solidFill>
                  <a:srgbClr val="FF9900"/>
                </a:solidFill>
              </a:rPr>
            </a:br>
            <a:br>
              <a:rPr lang="en-US" altLang="it-IT" sz="1800" dirty="0">
                <a:solidFill>
                  <a:srgbClr val="FF9900"/>
                </a:solidFill>
              </a:rPr>
            </a:br>
            <a:r>
              <a:rPr lang="it-IT" sz="2400" b="1" i="1" u="sng" dirty="0">
                <a:solidFill>
                  <a:schemeClr val="dk1"/>
                </a:solidFill>
              </a:rPr>
              <a:t>Misura di Variabilità</a:t>
            </a:r>
            <a:br>
              <a:rPr lang="it-IT" sz="3600" b="1" i="1" u="sng" dirty="0">
                <a:solidFill>
                  <a:schemeClr val="dk1"/>
                </a:solidFill>
              </a:rPr>
            </a:br>
            <a:endParaRPr lang="en-US" altLang="it-IT" sz="3600" dirty="0">
              <a:solidFill>
                <a:srgbClr val="FF9900"/>
              </a:solidFill>
            </a:endParaRP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B57BC1C2-F8A7-46AB-82BC-D6A700C82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914775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8" name="Freeform 4">
            <a:extLst>
              <a:ext uri="{FF2B5EF4-FFF2-40B4-BE49-F238E27FC236}">
                <a16:creationId xmlns:a16="http://schemas.microsoft.com/office/drawing/2014/main" id="{714EFE65-3C93-4FF3-B4F3-7E9BBF5562BD}"/>
              </a:ext>
            </a:extLst>
          </p:cNvPr>
          <p:cNvSpPr>
            <a:spLocks/>
          </p:cNvSpPr>
          <p:nvPr/>
        </p:nvSpPr>
        <p:spPr bwMode="auto">
          <a:xfrm>
            <a:off x="3417888" y="2471738"/>
            <a:ext cx="2516187" cy="528637"/>
          </a:xfrm>
          <a:custGeom>
            <a:avLst/>
            <a:gdLst>
              <a:gd name="T0" fmla="*/ 0 w 1585"/>
              <a:gd name="T1" fmla="*/ 2147483646 h 318"/>
              <a:gd name="T2" fmla="*/ 2147483646 w 1585"/>
              <a:gd name="T3" fmla="*/ 2147483646 h 318"/>
              <a:gd name="T4" fmla="*/ 2147483646 w 1585"/>
              <a:gd name="T5" fmla="*/ 0 h 318"/>
              <a:gd name="T6" fmla="*/ 0 w 1585"/>
              <a:gd name="T7" fmla="*/ 0 h 318"/>
              <a:gd name="T8" fmla="*/ 0 w 1585"/>
              <a:gd name="T9" fmla="*/ 2147483646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ED0BDE62-2F64-4C1E-9EA3-F00C6B79D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466975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8FE91DB-A570-45D5-B5BF-6E9355EF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1628775"/>
            <a:ext cx="1352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/>
              <a:t>Mediana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/>
              <a:t>(Q2)</a:t>
            </a:r>
            <a:endParaRPr lang="en-US" altLang="it-IT" sz="2400">
              <a:solidFill>
                <a:srgbClr val="FFFF66"/>
              </a:solidFill>
            </a:endParaRPr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1B80BA0E-1D29-42A7-AC07-CFC5F4E612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771775"/>
            <a:ext cx="1143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F4466A2F-392F-4322-A165-BB19E2AF1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771775"/>
            <a:ext cx="1752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EAEED1DB-8C5A-4225-A27A-3105734B6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390775"/>
            <a:ext cx="0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864F2FF8-6F3C-428C-9CCB-95047B1AA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466975"/>
            <a:ext cx="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C9E84C10-1559-4F03-A736-D7FAE1E3F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704975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X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E405874B-7985-4CE7-B62F-81E3890E1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33575"/>
            <a:ext cx="1196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massimo</a:t>
            </a:r>
            <a:endParaRPr lang="en-US" altLang="it-IT" sz="2000">
              <a:solidFill>
                <a:srgbClr val="FFFF66"/>
              </a:solidFill>
            </a:endParaRP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E5E81B87-6437-4C69-B4EF-A22EB708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21526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A956A3ED-DAD8-4CB7-95B4-9A460CAE7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81175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X</a:t>
            </a:r>
            <a:endParaRPr lang="en-US" altLang="it-IT" sz="2400">
              <a:solidFill>
                <a:srgbClr val="FFFF66"/>
              </a:solidFill>
            </a:endParaRPr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BE9CE802-E67E-4F6D-B72B-5101F469D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09775"/>
            <a:ext cx="1000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minimo</a:t>
            </a:r>
            <a:endParaRPr lang="en-US" altLang="it-IT" sz="2000">
              <a:solidFill>
                <a:srgbClr val="FFFF66"/>
              </a:solidFill>
            </a:endParaRP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80A91A65-0210-447B-9AEF-DA34363A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22510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1521" name="Rectangle 17">
            <a:extLst>
              <a:ext uri="{FF2B5EF4-FFF2-40B4-BE49-F238E27FC236}">
                <a16:creationId xmlns:a16="http://schemas.microsoft.com/office/drawing/2014/main" id="{226574D5-43FC-4B25-B521-48D8755C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857375"/>
            <a:ext cx="587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/>
              <a:t>Q1</a:t>
            </a:r>
            <a:endParaRPr lang="en-US" altLang="it-IT" sz="2400">
              <a:solidFill>
                <a:srgbClr val="FFFF66"/>
              </a:solidFill>
            </a:endParaRPr>
          </a:p>
        </p:txBody>
      </p:sp>
      <p:sp>
        <p:nvSpPr>
          <p:cNvPr id="21522" name="Rectangle 18">
            <a:extLst>
              <a:ext uri="{FF2B5EF4-FFF2-40B4-BE49-F238E27FC236}">
                <a16:creationId xmlns:a16="http://schemas.microsoft.com/office/drawing/2014/main" id="{8C548524-6FBE-4957-AAD7-0E32CB17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57375"/>
            <a:ext cx="587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/>
              <a:t>Q3</a:t>
            </a:r>
            <a:endParaRPr lang="en-US" altLang="it-IT" sz="2400">
              <a:solidFill>
                <a:srgbClr val="FFFF66"/>
              </a:solidFill>
            </a:endParaRPr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B62F6839-B0EF-43CC-9757-B0CC5632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66975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25%                 25%               25%          25%</a:t>
            </a:r>
          </a:p>
        </p:txBody>
      </p:sp>
      <p:sp>
        <p:nvSpPr>
          <p:cNvPr id="21524" name="Rectangle 20">
            <a:extLst>
              <a:ext uri="{FF2B5EF4-FFF2-40B4-BE49-F238E27FC236}">
                <a16:creationId xmlns:a16="http://schemas.microsoft.com/office/drawing/2014/main" id="{B4711032-98E5-4D85-81A5-BD013E45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51175"/>
            <a:ext cx="5857875" cy="39687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b="1"/>
              <a:t>12                     30                 45           57            70</a:t>
            </a:r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0982DD77-0751-4300-943F-C77203660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457575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id="{0F5023CD-812D-4DBE-9983-1D0A4DF4BF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457575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BF1A77D5-DAC7-43D4-A9FF-8E41FAA2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067175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Differenza Interquartile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   57 – 30 = 27</a:t>
            </a:r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83CB75C7-D151-4780-88BC-78D7FF2E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89588"/>
            <a:ext cx="5867400" cy="6508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u="sng"/>
              <a:t>OUTLIERS</a:t>
            </a:r>
            <a:r>
              <a:rPr lang="it-IT" altLang="it-IT" sz="2000"/>
              <a:t>:  	</a:t>
            </a:r>
            <a:r>
              <a:rPr lang="it-IT" altLang="it-IT" sz="1600"/>
              <a:t>Q1  - 1,5 * </a:t>
            </a:r>
            <a:r>
              <a:rPr lang="en-US" altLang="it-IT" sz="1600"/>
              <a:t>Differenza</a:t>
            </a:r>
            <a:r>
              <a:rPr lang="it-IT" altLang="it-IT" sz="1600"/>
              <a:t> interquartile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		Q3 + 1,5 * </a:t>
            </a:r>
            <a:r>
              <a:rPr lang="en-US" altLang="it-IT" sz="1600"/>
              <a:t>Differenza</a:t>
            </a:r>
            <a:r>
              <a:rPr lang="it-IT" altLang="it-IT" sz="1600"/>
              <a:t> interquartile</a:t>
            </a:r>
            <a:endParaRPr lang="en-US" altLang="it-IT" sz="16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02FB3F-77E1-4D40-BE3C-FA74C2A0BD49}"/>
              </a:ext>
            </a:extLst>
          </p:cNvPr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7063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IQR- Output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97"/>
          <p:cNvSpPr txBox="1"/>
          <p:nvPr/>
        </p:nvSpPr>
        <p:spPr>
          <a:xfrm>
            <a:off x="1635685" y="2825749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IQR(</a:t>
            </a: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telefonia$num_sms_e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it-IT" sz="2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" name="Shape 496"/>
          <p:cNvSpPr txBox="1"/>
          <p:nvPr/>
        </p:nvSpPr>
        <p:spPr>
          <a:xfrm>
            <a:off x="689525" y="127508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Scarto interquartile della variabile quantitativa discreta: numero medio sms inviati al giorno</a:t>
            </a:r>
          </a:p>
        </p:txBody>
      </p:sp>
      <p:pic>
        <p:nvPicPr>
          <p:cNvPr id="5122" name="Picture 2" descr="C:\Users\stefania.scapin\Desktop\Cap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05" y="4005261"/>
            <a:ext cx="7032820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Campo di Variazione - Sintassi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67374" y="1155702"/>
            <a:ext cx="9067799" cy="671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Variabilità</a:t>
            </a:r>
          </a:p>
          <a:p>
            <a:pPr marL="342900" marR="0" lvl="0" indent="-342900" algn="ctr" rtl="0">
              <a:spcBef>
                <a:spcPts val="440"/>
              </a:spcBef>
              <a:spcAft>
                <a:spcPts val="0"/>
              </a:spcAft>
              <a:buNone/>
            </a:pPr>
            <a:endParaRPr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88"/>
          <p:cNvSpPr txBox="1"/>
          <p:nvPr/>
        </p:nvSpPr>
        <p:spPr>
          <a:xfrm>
            <a:off x="566004" y="3244552"/>
            <a:ext cx="7924798" cy="1063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max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 - </a:t>
            </a: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min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</a:rPr>
              <a:t>nome_dataset$nome_variabile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  <a:endParaRPr lang="it-IT" sz="2800" dirty="0">
              <a:solidFill>
                <a:schemeClr val="dk1"/>
              </a:solidFill>
              <a:latin typeface="Lucida Console" panose="020B0609040504020204" pitchFamily="49" charset="0"/>
              <a:sym typeface="Arial"/>
            </a:endParaRPr>
          </a:p>
        </p:txBody>
      </p:sp>
      <p:sp>
        <p:nvSpPr>
          <p:cNvPr id="47" name="Shape 627"/>
          <p:cNvSpPr/>
          <p:nvPr/>
        </p:nvSpPr>
        <p:spPr>
          <a:xfrm>
            <a:off x="457200" y="1727200"/>
            <a:ext cx="8458200" cy="975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>
                <a:solidFill>
                  <a:schemeClr val="dk1"/>
                </a:solidFill>
              </a:rPr>
              <a:t>Campo di variazione: </a:t>
            </a:r>
            <a:r>
              <a:rPr lang="it-IT" sz="2200" dirty="0">
                <a:solidFill>
                  <a:schemeClr val="dk1"/>
                </a:solidFill>
              </a:rPr>
              <a:t>differenza tra il valore massimo e il valore minimo della variabile</a:t>
            </a:r>
            <a:endParaRPr sz="2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81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569"/>
          <p:cNvSpPr txBox="1">
            <a:spLocks/>
          </p:cNvSpPr>
          <p:nvPr/>
        </p:nvSpPr>
        <p:spPr>
          <a:xfrm>
            <a:off x="228600" y="-9652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it-IT" sz="4000" dirty="0">
                <a:solidFill>
                  <a:srgbClr val="FF9900"/>
                </a:solidFill>
              </a:rPr>
              <a:t>Campo di Variazione - Output</a:t>
            </a:r>
            <a:endParaRPr lang="it-IT" sz="4000" dirty="0"/>
          </a:p>
        </p:txBody>
      </p:sp>
      <p:sp>
        <p:nvSpPr>
          <p:cNvPr id="11" name="Shape 496"/>
          <p:cNvSpPr txBox="1"/>
          <p:nvPr/>
        </p:nvSpPr>
        <p:spPr>
          <a:xfrm>
            <a:off x="689525" y="133096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Campo di variazione della variabile quantitativa discreta: numero medio sms inviati al giorno</a:t>
            </a:r>
          </a:p>
        </p:txBody>
      </p:sp>
      <p:sp>
        <p:nvSpPr>
          <p:cNvPr id="12" name="Shape 497"/>
          <p:cNvSpPr txBox="1"/>
          <p:nvPr/>
        </p:nvSpPr>
        <p:spPr>
          <a:xfrm>
            <a:off x="1635685" y="2607309"/>
            <a:ext cx="6238240" cy="918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t-IT" sz="2400" b="1" dirty="0" err="1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max</a:t>
            </a:r>
            <a:r>
              <a:rPr lang="it-IT" sz="2400" b="1" dirty="0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</a:t>
            </a:r>
            <a:r>
              <a:rPr lang="it-IT" sz="2400" b="1" dirty="0" err="1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telefonia$num_sms_e</a:t>
            </a:r>
            <a:r>
              <a:rPr lang="it-IT" sz="2400" b="1" dirty="0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)-</a:t>
            </a:r>
            <a:r>
              <a:rPr lang="it-IT" sz="2400" b="1" dirty="0" err="1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min</a:t>
            </a:r>
            <a:r>
              <a:rPr lang="it-IT" sz="2400" b="1" dirty="0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(</a:t>
            </a:r>
            <a:r>
              <a:rPr lang="it-IT" sz="2400" b="1" dirty="0" err="1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telefonia$num_sms_e</a:t>
            </a:r>
            <a:r>
              <a:rPr lang="it-IT" sz="2400" b="1" dirty="0">
                <a:solidFill>
                  <a:srgbClr val="000080"/>
                </a:solidFill>
                <a:latin typeface="Lucida Console" panose="020B0609040504020204" pitchFamily="49" charset="0"/>
                <a:ea typeface="Courier New"/>
                <a:cs typeface="Courier New" panose="02070309020205020404" pitchFamily="49" charset="0"/>
                <a:sym typeface="Courier New"/>
              </a:rPr>
              <a:t>)</a:t>
            </a:r>
            <a:endParaRPr lang="it-IT" sz="2400" dirty="0">
              <a:solidFill>
                <a:srgbClr val="000000"/>
              </a:solidFill>
              <a:latin typeface="Lucida Console" panose="020B06090405040202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pic>
        <p:nvPicPr>
          <p:cNvPr id="8194" name="Picture 2" descr="C:\Users\stefania.scapin\Desktop\Captur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1" y="4450962"/>
            <a:ext cx="8686800" cy="6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53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Coefficiente di Variazione - Sintassi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67374" y="952502"/>
            <a:ext cx="9067799" cy="671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Variabilità</a:t>
            </a:r>
          </a:p>
          <a:p>
            <a:pPr marL="342900" marR="0" lvl="0" indent="-342900" algn="ctr" rtl="0">
              <a:spcBef>
                <a:spcPts val="440"/>
              </a:spcBef>
              <a:spcAft>
                <a:spcPts val="0"/>
              </a:spcAft>
              <a:buNone/>
            </a:pPr>
            <a:endParaRPr sz="2200" b="1" i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88"/>
          <p:cNvSpPr txBox="1"/>
          <p:nvPr/>
        </p:nvSpPr>
        <p:spPr>
          <a:xfrm>
            <a:off x="1239425" y="4104282"/>
            <a:ext cx="6993900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>
                <a:solidFill>
                  <a:schemeClr val="accent6"/>
                </a:solidFill>
                <a:latin typeface="Lucida Console" panose="020B0609040504020204" pitchFamily="49" charset="0"/>
              </a:rPr>
              <a:t>cv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60795" y="5140960"/>
            <a:ext cx="7802877" cy="1200329"/>
          </a:xfrm>
          <a:prstGeom prst="rect">
            <a:avLst/>
          </a:prstGeom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/>
              <a:t>N.B</a:t>
            </a:r>
            <a:r>
              <a:rPr lang="it-IT" sz="2400" dirty="0"/>
              <a:t>. Per usare questa funzione è necessario installare la libreria </a:t>
            </a:r>
            <a:r>
              <a:rPr lang="it-IT" sz="2400" b="1" dirty="0" err="1"/>
              <a:t>labstatR</a:t>
            </a:r>
            <a:r>
              <a:rPr lang="it-IT" sz="2400" b="1" dirty="0"/>
              <a:t>, </a:t>
            </a:r>
            <a:r>
              <a:rPr lang="it-IT" sz="2400" dirty="0"/>
              <a:t>e ricordarsi di richiamare il pacchetto prima di eseguire la funzione</a:t>
            </a:r>
          </a:p>
        </p:txBody>
      </p:sp>
      <p:sp>
        <p:nvSpPr>
          <p:cNvPr id="47" name="Shape 627"/>
          <p:cNvSpPr/>
          <p:nvPr/>
        </p:nvSpPr>
        <p:spPr>
          <a:xfrm>
            <a:off x="457200" y="1524000"/>
            <a:ext cx="8458200" cy="157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Coeff</a:t>
            </a:r>
            <a:r>
              <a:rPr lang="it-IT" sz="2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variazione 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Coeff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misura la variabilità relativa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rispetto alla media (%)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546761"/>
            <a:ext cx="2551113" cy="1325562"/>
          </a:xfrm>
          <a:prstGeom prst="rect">
            <a:avLst/>
          </a:prstGeom>
          <a:solidFill>
            <a:srgbClr val="FFE2C5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hape 627"/>
          <p:cNvSpPr/>
          <p:nvPr/>
        </p:nvSpPr>
        <p:spPr>
          <a:xfrm>
            <a:off x="524352" y="2955715"/>
            <a:ext cx="7886699" cy="922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confrontare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fenomeni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riferite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unità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misura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818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CV- Output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496"/>
          <p:cNvSpPr txBox="1"/>
          <p:nvPr/>
        </p:nvSpPr>
        <p:spPr>
          <a:xfrm>
            <a:off x="689525" y="1275080"/>
            <a:ext cx="7543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Coefficiente di variazione della variabile quantitativa discreta: numero medio sms inviati al giorno</a:t>
            </a:r>
          </a:p>
        </p:txBody>
      </p:sp>
      <p:sp>
        <p:nvSpPr>
          <p:cNvPr id="12" name="Shape 497"/>
          <p:cNvSpPr txBox="1"/>
          <p:nvPr/>
        </p:nvSpPr>
        <p:spPr>
          <a:xfrm>
            <a:off x="1635685" y="2825749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cv(telefonia$num_sms_e)</a:t>
            </a:r>
            <a:endParaRPr lang="it-IT" sz="2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148" name="Picture 4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4" y="3853498"/>
            <a:ext cx="6074541" cy="8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91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-304800" y="152400"/>
            <a:ext cx="9677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Riassunto(1/2) 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– Esempio 2</a:t>
            </a:r>
            <a:r>
              <a:rPr lang="it-IT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622001" y="1153160"/>
            <a:ext cx="818175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sintesi della variabile quantitativa continua: numero medio ore utilizzo al giorno del telefono cellulare</a:t>
            </a:r>
          </a:p>
        </p:txBody>
      </p:sp>
      <p:sp>
        <p:nvSpPr>
          <p:cNvPr id="800" name="Shape 800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4" name="Picture 2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30118"/>
            <a:ext cx="3673675" cy="3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-304800" y="152400"/>
            <a:ext cx="9677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Riassunto(2/2) 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– Esempio 2</a:t>
            </a:r>
            <a:r>
              <a:rPr lang="it-IT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00" name="Shape 800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38" name="Picture 2" descr="C:\Users\stefania.scapi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597025"/>
            <a:ext cx="712628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8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l’installazione del software R vengono scaricati numerosi pacchetti di base, ma molte altre funzioni possono essere aggiunte grazie a pacchetti e 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plugins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aggiuntivi, disponibili in un apposito sito (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repository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 il 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(Comprehensive R Archive Network)</a:t>
            </a:r>
          </a:p>
        </p:txBody>
      </p:sp>
      <p:sp>
        <p:nvSpPr>
          <p:cNvPr id="132" name="Shape 13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 idx="4294967295"/>
          </p:nvPr>
        </p:nvSpPr>
        <p:spPr>
          <a:xfrm>
            <a:off x="0" y="198436"/>
            <a:ext cx="8991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Descrittive entro classe – Sintassi</a:t>
            </a:r>
            <a:r>
              <a:rPr lang="it-IT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685800" y="1226403"/>
            <a:ext cx="7924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Statistiche descrittive </a:t>
            </a:r>
            <a:r>
              <a:rPr lang="it-IT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univariate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variabile di classificazione</a:t>
            </a:r>
          </a:p>
        </p:txBody>
      </p:sp>
      <p:sp>
        <p:nvSpPr>
          <p:cNvPr id="811" name="Shape 811"/>
          <p:cNvSpPr/>
          <p:nvPr/>
        </p:nvSpPr>
        <p:spPr>
          <a:xfrm>
            <a:off x="838199" y="4360813"/>
            <a:ext cx="7772400" cy="19942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it-IT" sz="2800" b="1" dirty="0"/>
              <a:t>N.B</a:t>
            </a:r>
            <a:r>
              <a:rPr lang="it-IT" sz="2800" dirty="0"/>
              <a:t>. Per usare questa funzione è necessario scaricare e richiamare il pacchetto </a:t>
            </a:r>
            <a:r>
              <a:rPr lang="it-IT" sz="2800" b="1" dirty="0" err="1"/>
              <a:t>psych</a:t>
            </a:r>
            <a:r>
              <a:rPr lang="it-IT" sz="2800" b="1" dirty="0"/>
              <a:t>.</a:t>
            </a:r>
          </a:p>
          <a:p>
            <a:r>
              <a:rPr lang="it-IT" sz="2800" b="1" dirty="0"/>
              <a:t>Seguire il procedimento illustrato precedentemente </a:t>
            </a:r>
          </a:p>
        </p:txBody>
      </p:sp>
      <p:sp>
        <p:nvSpPr>
          <p:cNvPr id="813" name="Shape 81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155" y="2449202"/>
            <a:ext cx="8530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describeBy</a:t>
            </a:r>
            <a:r>
              <a:rPr lang="it-IT" sz="2400" dirty="0">
                <a:latin typeface="Lucida Console" panose="020B0609040504020204" pitchFamily="49" charset="0"/>
              </a:rPr>
              <a:t>(</a:t>
            </a:r>
            <a:r>
              <a:rPr lang="it-IT" sz="2400" dirty="0" err="1">
                <a:latin typeface="Lucida Console" panose="020B0609040504020204" pitchFamily="49" charset="0"/>
              </a:rPr>
              <a:t>dataset$variabile_quantitativa</a:t>
            </a:r>
            <a:r>
              <a:rPr lang="it-IT" sz="2400" dirty="0">
                <a:latin typeface="Lucida Console" panose="020B0609040504020204" pitchFamily="49" charset="0"/>
              </a:rPr>
              <a:t>,</a:t>
            </a:r>
          </a:p>
          <a:p>
            <a:r>
              <a:rPr lang="it-IT" sz="2400" dirty="0">
                <a:latin typeface="Lucida Console" panose="020B0609040504020204" pitchFamily="49" charset="0"/>
              </a:rPr>
              <a:t>dataset$variabile_classificazione,na.rm=TRUE)</a:t>
            </a:r>
          </a:p>
        </p:txBody>
      </p:sp>
      <p:sp>
        <p:nvSpPr>
          <p:cNvPr id="11" name="Oval 10"/>
          <p:cNvSpPr/>
          <p:nvPr/>
        </p:nvSpPr>
        <p:spPr>
          <a:xfrm>
            <a:off x="6636527" y="2807798"/>
            <a:ext cx="2082949" cy="508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Straight Arrow Connector 11"/>
          <p:cNvCxnSpPr>
            <a:stCxn id="11" idx="5"/>
          </p:cNvCxnSpPr>
          <p:nvPr/>
        </p:nvCxnSpPr>
        <p:spPr>
          <a:xfrm flipH="1">
            <a:off x="7508593" y="3242022"/>
            <a:ext cx="905842" cy="373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7634" y="3428794"/>
            <a:ext cx="448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TRUE= </a:t>
            </a:r>
            <a:r>
              <a:rPr lang="en-AU" dirty="0" err="1"/>
              <a:t>cancella</a:t>
            </a:r>
            <a:r>
              <a:rPr lang="en-AU" dirty="0"/>
              <a:t> </a:t>
            </a:r>
            <a:r>
              <a:rPr lang="en-AU" dirty="0" err="1"/>
              <a:t>i</a:t>
            </a:r>
            <a:r>
              <a:rPr lang="en-AU" dirty="0"/>
              <a:t> </a:t>
            </a:r>
            <a:r>
              <a:rPr lang="en-AU" dirty="0" err="1"/>
              <a:t>valori</a:t>
            </a:r>
            <a:r>
              <a:rPr lang="en-AU" dirty="0"/>
              <a:t> </a:t>
            </a:r>
            <a:r>
              <a:rPr lang="en-AU" dirty="0" err="1"/>
              <a:t>mancanti</a:t>
            </a:r>
            <a:r>
              <a:rPr lang="en-AU" dirty="0"/>
              <a:t> </a:t>
            </a:r>
            <a:r>
              <a:rPr lang="en-AU" dirty="0" err="1"/>
              <a:t>dall’analisi</a:t>
            </a:r>
            <a:endParaRPr lang="en-AU" dirty="0"/>
          </a:p>
          <a:p>
            <a:r>
              <a:rPr lang="en-AU" dirty="0"/>
              <a:t>FALSE= non </a:t>
            </a:r>
            <a:r>
              <a:rPr lang="en-AU" dirty="0" err="1"/>
              <a:t>cancella</a:t>
            </a:r>
            <a:r>
              <a:rPr lang="en-AU" dirty="0"/>
              <a:t> </a:t>
            </a:r>
            <a:r>
              <a:rPr lang="en-AU" dirty="0" err="1"/>
              <a:t>i</a:t>
            </a:r>
            <a:r>
              <a:rPr lang="en-AU" dirty="0"/>
              <a:t> </a:t>
            </a:r>
            <a:r>
              <a:rPr lang="en-AU" dirty="0" err="1"/>
              <a:t>valori</a:t>
            </a:r>
            <a:r>
              <a:rPr lang="en-AU" dirty="0"/>
              <a:t> </a:t>
            </a:r>
            <a:r>
              <a:rPr lang="en-AU" dirty="0" err="1"/>
              <a:t>mancanti</a:t>
            </a:r>
            <a:r>
              <a:rPr lang="en-AU" dirty="0"/>
              <a:t> </a:t>
            </a:r>
            <a:r>
              <a:rPr lang="en-AU" dirty="0" err="1"/>
              <a:t>dall’analisi</a:t>
            </a:r>
            <a:endParaRPr lang="it-IT" dirty="0"/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title"/>
          </p:nvPr>
        </p:nvSpPr>
        <p:spPr>
          <a:xfrm>
            <a:off x="-304800" y="152400"/>
            <a:ext cx="9677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it-IT" sz="4000" dirty="0">
                <a:solidFill>
                  <a:srgbClr val="FF9900"/>
                </a:solidFill>
              </a:rPr>
              <a:t>Descrittive entro classe – 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Esempi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Shape 823"/>
          <p:cNvSpPr txBox="1"/>
          <p:nvPr/>
        </p:nvSpPr>
        <p:spPr>
          <a:xfrm>
            <a:off x="689524" y="1219199"/>
            <a:ext cx="787414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Misure di sintesi della variabile:</a:t>
            </a:r>
            <a:b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 medio ore utilizzo al giorno telefono cellulare suddivisa per sesso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1969107" y="2092189"/>
            <a:ext cx="7543800" cy="210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it-IT" sz="24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describeBy</a:t>
            </a:r>
            <a:r>
              <a:rPr lang="it-IT" sz="2400" dirty="0">
                <a:latin typeface="Lucida Console" panose="020B0609040504020204" pitchFamily="49" charset="0"/>
              </a:rPr>
              <a:t>(</a:t>
            </a:r>
            <a:r>
              <a:rPr lang="it-IT" sz="2400" dirty="0" err="1">
                <a:latin typeface="Lucida Console" panose="020B0609040504020204" pitchFamily="49" charset="0"/>
              </a:rPr>
              <a:t>telefonia$cell_h</a:t>
            </a:r>
            <a:r>
              <a:rPr lang="it-IT" sz="2400" dirty="0">
                <a:latin typeface="Lucida Console" panose="020B0609040504020204" pitchFamily="49" charset="0"/>
              </a:rPr>
              <a:t>, telefonia$sesso,na.rm=TRUE)</a:t>
            </a:r>
          </a:p>
        </p:txBody>
      </p:sp>
      <p:sp>
        <p:nvSpPr>
          <p:cNvPr id="825" name="Shape 825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Shape 828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" y="3292518"/>
            <a:ext cx="8077200" cy="22193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8171" y="3683726"/>
            <a:ext cx="609600" cy="508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Straight Arrow Connector 4"/>
          <p:cNvCxnSpPr>
            <a:stCxn id="3" idx="5"/>
          </p:cNvCxnSpPr>
          <p:nvPr/>
        </p:nvCxnSpPr>
        <p:spPr>
          <a:xfrm>
            <a:off x="2218497" y="4117950"/>
            <a:ext cx="925297" cy="1760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7945" y="5721531"/>
            <a:ext cx="254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Media </a:t>
            </a:r>
            <a:r>
              <a:rPr lang="en-AU" dirty="0" err="1"/>
              <a:t>oraria</a:t>
            </a:r>
            <a:r>
              <a:rPr lang="en-AU" dirty="0"/>
              <a:t> </a:t>
            </a:r>
            <a:r>
              <a:rPr lang="en-AU" dirty="0" err="1"/>
              <a:t>dell’utilizzo</a:t>
            </a:r>
            <a:r>
              <a:rPr lang="en-AU" dirty="0"/>
              <a:t>  </a:t>
            </a:r>
            <a:r>
              <a:rPr lang="en-AU" dirty="0" err="1"/>
              <a:t>cellulare</a:t>
            </a:r>
            <a:r>
              <a:rPr lang="en-AU" dirty="0"/>
              <a:t> per le </a:t>
            </a:r>
            <a:r>
              <a:rPr lang="en-AU" dirty="0" err="1"/>
              <a:t>donne</a:t>
            </a:r>
            <a:endParaRPr lang="it-IT" dirty="0"/>
          </a:p>
        </p:txBody>
      </p:sp>
      <p:sp>
        <p:nvSpPr>
          <p:cNvPr id="14" name="Oval 13"/>
          <p:cNvSpPr/>
          <p:nvPr/>
        </p:nvSpPr>
        <p:spPr>
          <a:xfrm>
            <a:off x="5008025" y="4422116"/>
            <a:ext cx="609600" cy="508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/>
          <p:cNvCxnSpPr>
            <a:stCxn id="14" idx="5"/>
          </p:cNvCxnSpPr>
          <p:nvPr/>
        </p:nvCxnSpPr>
        <p:spPr>
          <a:xfrm>
            <a:off x="5528351" y="4856340"/>
            <a:ext cx="351738" cy="373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5371" y="5548888"/>
            <a:ext cx="2547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Massimo </a:t>
            </a:r>
            <a:r>
              <a:rPr lang="en-AU" dirty="0" err="1"/>
              <a:t>numero</a:t>
            </a:r>
            <a:r>
              <a:rPr lang="en-AU" dirty="0"/>
              <a:t> di ore </a:t>
            </a:r>
            <a:r>
              <a:rPr lang="en-AU" dirty="0" err="1"/>
              <a:t>dell’utilizzo</a:t>
            </a:r>
            <a:r>
              <a:rPr lang="en-AU" dirty="0"/>
              <a:t> </a:t>
            </a:r>
            <a:r>
              <a:rPr lang="en-AU" dirty="0" err="1"/>
              <a:t>cellulare</a:t>
            </a:r>
            <a:r>
              <a:rPr lang="en-AU" dirty="0"/>
              <a:t> per </a:t>
            </a:r>
            <a:r>
              <a:rPr lang="en-AU" dirty="0" err="1"/>
              <a:t>gli</a:t>
            </a:r>
            <a:r>
              <a:rPr lang="en-AU" dirty="0"/>
              <a:t> </a:t>
            </a:r>
            <a:r>
              <a:rPr lang="en-AU" dirty="0" err="1"/>
              <a:t>uomini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Metodi Quantitativi per Economia, Finanza e Management</a:t>
            </a:r>
          </a:p>
        </p:txBody>
      </p:sp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347047" y="1594097"/>
            <a:ext cx="8686800" cy="10971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5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Obiettivi di questa esercitazione</a:t>
            </a:r>
            <a:r>
              <a:rPr lang="it-IT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229"/>
          <p:cNvSpPr/>
          <p:nvPr/>
        </p:nvSpPr>
        <p:spPr>
          <a:xfrm>
            <a:off x="4659967" y="3090861"/>
            <a:ext cx="1920300" cy="164580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Grafici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230"/>
          <p:cNvSpPr/>
          <p:nvPr/>
        </p:nvSpPr>
        <p:spPr>
          <a:xfrm>
            <a:off x="4608532" y="3009075"/>
            <a:ext cx="2190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5" name="Shape 231"/>
          <p:cNvSpPr/>
          <p:nvPr/>
        </p:nvSpPr>
        <p:spPr>
          <a:xfrm>
            <a:off x="900112" y="3090861"/>
            <a:ext cx="1920300" cy="164580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Installazione dei pacchetti</a:t>
            </a:r>
          </a:p>
        </p:txBody>
      </p:sp>
      <p:sp>
        <p:nvSpPr>
          <p:cNvPr id="16" name="Shape 232"/>
          <p:cNvSpPr/>
          <p:nvPr/>
        </p:nvSpPr>
        <p:spPr>
          <a:xfrm>
            <a:off x="838200" y="2971800"/>
            <a:ext cx="2208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7" name="Shape 233"/>
          <p:cNvSpPr/>
          <p:nvPr/>
        </p:nvSpPr>
        <p:spPr>
          <a:xfrm>
            <a:off x="2770208" y="3090861"/>
            <a:ext cx="1920300" cy="1645800"/>
          </a:xfrm>
          <a:prstGeom prst="chevron">
            <a:avLst>
              <a:gd name="adj" fmla="val 16049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71BEC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dirty="0">
                <a:solidFill>
                  <a:schemeClr val="lt1"/>
                </a:solidFill>
              </a:rPr>
              <a:t>Funzioni per analisi descrittive</a:t>
            </a:r>
          </a:p>
        </p:txBody>
      </p:sp>
      <p:sp>
        <p:nvSpPr>
          <p:cNvPr id="18" name="Shape 234"/>
          <p:cNvSpPr/>
          <p:nvPr/>
        </p:nvSpPr>
        <p:spPr>
          <a:xfrm>
            <a:off x="2701946" y="3009900"/>
            <a:ext cx="2208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9" name="Shape 235"/>
          <p:cNvSpPr/>
          <p:nvPr/>
        </p:nvSpPr>
        <p:spPr>
          <a:xfrm>
            <a:off x="6537960" y="3078480"/>
            <a:ext cx="1920300" cy="1645799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Esercizi</a:t>
            </a:r>
          </a:p>
        </p:txBody>
      </p:sp>
      <p:sp>
        <p:nvSpPr>
          <p:cNvPr id="20" name="Shape 236"/>
          <p:cNvSpPr/>
          <p:nvPr/>
        </p:nvSpPr>
        <p:spPr>
          <a:xfrm>
            <a:off x="6486525" y="2996692"/>
            <a:ext cx="2190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4000" dirty="0">
                <a:solidFill>
                  <a:srgbClr val="FF9900"/>
                </a:solidFill>
              </a:rPr>
              <a:t>GRAFICI</a:t>
            </a:r>
            <a:endParaRPr lang="it-IT" sz="4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 txBox="1"/>
          <p:nvPr/>
        </p:nvSpPr>
        <p:spPr>
          <a:xfrm>
            <a:off x="551597" y="1600200"/>
            <a:ext cx="844000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Rappresentazioni grafiche per l’analisi </a:t>
            </a:r>
            <a:r>
              <a:rPr lang="it-IT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una variabile: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7" name="Shape 867"/>
          <p:cNvGraphicFramePr/>
          <p:nvPr>
            <p:extLst>
              <p:ext uri="{D42A27DB-BD31-4B8C-83A1-F6EECF244321}">
                <p14:modId xmlns:p14="http://schemas.microsoft.com/office/powerpoint/2010/main" val="2117079971"/>
              </p:ext>
            </p:extLst>
          </p:nvPr>
        </p:nvGraphicFramePr>
        <p:xfrm>
          <a:off x="986848" y="2347095"/>
          <a:ext cx="7754550" cy="3992605"/>
        </p:xfrm>
        <a:graphic>
          <a:graphicData uri="http://schemas.openxmlformats.org/drawingml/2006/table">
            <a:tbl>
              <a:tblPr firstRow="1" bandRow="1">
                <a:noFill/>
                <a:tableStyleId>{0521171B-BE85-46A6-9B35-D1F8D8F671B0}</a:tableStyleId>
              </a:tblPr>
              <a:tblGrid>
                <a:gridCol w="25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1" dirty="0">
                          <a:solidFill>
                            <a:schemeClr val="dk1"/>
                          </a:solidFill>
                        </a:rPr>
                        <a:t>GRAFICO</a:t>
                      </a:r>
                      <a:endParaRPr lang="it-IT"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TIPO VARIABILE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FUNZIONE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 o diagramma a barre (variabili alfanumeriche)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(variabili alfanumeriche)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HISTOGRAM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Istogramma (variabili 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BOX PLOT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Rappresentazione grafica di alcune misure di sintesi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6848" y="2666999"/>
            <a:ext cx="7754550" cy="990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BAR CHART – Sintassi (1/2)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92533" y="2345691"/>
            <a:ext cx="90677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44493" y="843320"/>
            <a:ext cx="8363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Grafico a barre, utilizzato per rappresentare la distribuzione di frequenze di una  variabile ordinale.</a:t>
            </a:r>
          </a:p>
          <a:p>
            <a:endParaRPr lang="en-AU" sz="2000" dirty="0"/>
          </a:p>
          <a:p>
            <a:r>
              <a:rPr lang="en-AU" sz="2000" dirty="0"/>
              <a:t>In </a:t>
            </a:r>
            <a:r>
              <a:rPr lang="en-AU" sz="2000" dirty="0" err="1"/>
              <a:t>questo</a:t>
            </a:r>
            <a:r>
              <a:rPr lang="en-AU" sz="2000" dirty="0"/>
              <a:t> </a:t>
            </a:r>
            <a:r>
              <a:rPr lang="en-AU" sz="2000" dirty="0" err="1"/>
              <a:t>caso</a:t>
            </a:r>
            <a:r>
              <a:rPr lang="en-AU" sz="2000" dirty="0"/>
              <a:t> </a:t>
            </a:r>
            <a:r>
              <a:rPr lang="en-AU" sz="2000" dirty="0" err="1"/>
              <a:t>il</a:t>
            </a:r>
            <a:r>
              <a:rPr lang="en-AU" sz="2000" dirty="0"/>
              <a:t> </a:t>
            </a:r>
            <a:r>
              <a:rPr lang="en-AU" sz="2000" dirty="0" err="1"/>
              <a:t>grafico</a:t>
            </a:r>
            <a:r>
              <a:rPr lang="en-AU" sz="2000" dirty="0"/>
              <a:t> a barre è </a:t>
            </a:r>
            <a:r>
              <a:rPr lang="en-AU" sz="2000" dirty="0" err="1"/>
              <a:t>uno</a:t>
            </a:r>
            <a:r>
              <a:rPr lang="en-AU" sz="2000" dirty="0"/>
              <a:t> </a:t>
            </a:r>
            <a:r>
              <a:rPr lang="en-AU" sz="2000" dirty="0" err="1"/>
              <a:t>degli</a:t>
            </a:r>
            <a:r>
              <a:rPr lang="en-AU" sz="2000" dirty="0"/>
              <a:t> output </a:t>
            </a:r>
            <a:r>
              <a:rPr lang="en-AU" sz="2000" dirty="0" err="1"/>
              <a:t>predefiniti</a:t>
            </a:r>
            <a:r>
              <a:rPr lang="en-AU" sz="2000" dirty="0"/>
              <a:t> </a:t>
            </a:r>
            <a:r>
              <a:rPr lang="en-AU" sz="2000" dirty="0" err="1"/>
              <a:t>della</a:t>
            </a:r>
            <a:r>
              <a:rPr lang="en-AU" sz="2000" dirty="0"/>
              <a:t> </a:t>
            </a:r>
            <a:r>
              <a:rPr lang="en-AU" sz="2000" dirty="0" err="1"/>
              <a:t>funzione</a:t>
            </a:r>
            <a:r>
              <a:rPr lang="en-AU" sz="2000" dirty="0"/>
              <a:t> FREQ vista </a:t>
            </a:r>
            <a:r>
              <a:rPr lang="en-AU" sz="2000" dirty="0" err="1"/>
              <a:t>precedentemente</a:t>
            </a:r>
            <a:endParaRPr lang="it-IT" sz="2000" dirty="0"/>
          </a:p>
        </p:txBody>
      </p:sp>
      <p:sp>
        <p:nvSpPr>
          <p:cNvPr id="44" name="Shape 488"/>
          <p:cNvSpPr txBox="1"/>
          <p:nvPr/>
        </p:nvSpPr>
        <p:spPr>
          <a:xfrm>
            <a:off x="794679" y="3267065"/>
            <a:ext cx="7924798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freq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</a:p>
        </p:txBody>
      </p:sp>
      <p:sp>
        <p:nvSpPr>
          <p:cNvPr id="10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52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BAR CHART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- Output (2/2)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97"/>
          <p:cNvSpPr txBox="1"/>
          <p:nvPr/>
        </p:nvSpPr>
        <p:spPr>
          <a:xfrm>
            <a:off x="1995085" y="973455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freq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it-IT" sz="2400" b="1" dirty="0" err="1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telefonia$operatore</a:t>
            </a:r>
            <a:r>
              <a:rPr lang="it-IT" sz="2400" b="1" dirty="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it-IT" sz="2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81" y="1550670"/>
            <a:ext cx="7494791" cy="486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519" y="3612602"/>
            <a:ext cx="254577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800" b="1" dirty="0">
                <a:solidFill>
                  <a:schemeClr val="tx1"/>
                </a:solidFill>
              </a:rPr>
              <a:t>GRAFICO A BARRE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10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10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4000" dirty="0">
                <a:solidFill>
                  <a:srgbClr val="FF9900"/>
                </a:solidFill>
              </a:rPr>
              <a:t>GRAFICI</a:t>
            </a:r>
            <a:endParaRPr lang="it-IT" sz="4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 txBox="1"/>
          <p:nvPr/>
        </p:nvSpPr>
        <p:spPr>
          <a:xfrm>
            <a:off x="551597" y="1600200"/>
            <a:ext cx="844000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Rappresentazioni grafiche del modulo SAS INSIGHT per l’analisi univariata di una variabile: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7" name="Shape 867"/>
          <p:cNvGraphicFramePr/>
          <p:nvPr/>
        </p:nvGraphicFramePr>
        <p:xfrm>
          <a:off x="986848" y="2347095"/>
          <a:ext cx="7754550" cy="3992605"/>
        </p:xfrm>
        <a:graphic>
          <a:graphicData uri="http://schemas.openxmlformats.org/drawingml/2006/table">
            <a:tbl>
              <a:tblPr firstRow="1" bandRow="1">
                <a:noFill/>
                <a:tableStyleId>{0521171B-BE85-46A6-9B35-D1F8D8F671B0}</a:tableStyleId>
              </a:tblPr>
              <a:tblGrid>
                <a:gridCol w="25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1" dirty="0">
                          <a:solidFill>
                            <a:schemeClr val="dk1"/>
                          </a:solidFill>
                        </a:rPr>
                        <a:t>GRAFICO</a:t>
                      </a:r>
                      <a:endParaRPr lang="it-IT"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TIPO VARIABILE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FUNZIONE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 o diagramma a barre (variabili alfanumeriche)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(variabili alfanumeriche)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HISTOGRAM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Istogramma (variabili 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BOX PLOT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Rappresentazione grafica di alcune misure di sintesi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6848" y="3612572"/>
            <a:ext cx="7754550" cy="990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234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GRAFICO A TORTA – Sintassi (1/2)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92533" y="2345691"/>
            <a:ext cx="90677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1523" y="1405292"/>
            <a:ext cx="836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Grafico a torta, utilizzato per rappresentare la distribuzione di frequenze di una variabile categorica.</a:t>
            </a:r>
          </a:p>
          <a:p>
            <a:endParaRPr lang="en-AU" sz="2000" dirty="0"/>
          </a:p>
        </p:txBody>
      </p:sp>
      <p:sp>
        <p:nvSpPr>
          <p:cNvPr id="44" name="Shape 488"/>
          <p:cNvSpPr txBox="1"/>
          <p:nvPr/>
        </p:nvSpPr>
        <p:spPr>
          <a:xfrm>
            <a:off x="323729" y="2989767"/>
            <a:ext cx="8685018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pie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table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i="1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</a:p>
        </p:txBody>
      </p:sp>
      <p:sp>
        <p:nvSpPr>
          <p:cNvPr id="10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30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GRAFICO A TORTA - Output (2/2)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97"/>
          <p:cNvSpPr txBox="1"/>
          <p:nvPr/>
        </p:nvSpPr>
        <p:spPr>
          <a:xfrm>
            <a:off x="1995085" y="973455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4400" dirty="0">
              <a:solidFill>
                <a:srgbClr val="000000"/>
              </a:solidFill>
              <a:latin typeface="Lucida Console" panose="020B0609040504020204" pitchFamily="49" charset="0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31" y="1974847"/>
            <a:ext cx="4141408" cy="4339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3378" y="1289061"/>
            <a:ext cx="676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800" dirty="0">
                <a:solidFill>
                  <a:schemeClr val="accent6"/>
                </a:solidFill>
                <a:latin typeface="Lucida Console" panose="020B0609040504020204" pitchFamily="49" charset="0"/>
              </a:rPr>
              <a:t>pie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table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sz="2800" dirty="0" err="1">
                <a:solidFill>
                  <a:schemeClr val="dk1"/>
                </a:solidFill>
                <a:latin typeface="Lucida Console" panose="020B0609040504020204" pitchFamily="49" charset="0"/>
              </a:rPr>
              <a:t>telefonia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</a:rPr>
              <a:t>$operatore</a:t>
            </a:r>
            <a:r>
              <a:rPr lang="it-IT" sz="2400" i="1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  <a:r>
              <a:rPr lang="it-IT" sz="2400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10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102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4000" dirty="0">
                <a:solidFill>
                  <a:srgbClr val="FF9900"/>
                </a:solidFill>
              </a:rPr>
              <a:t>GRAFICI</a:t>
            </a:r>
            <a:endParaRPr lang="it-IT" sz="4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 txBox="1"/>
          <p:nvPr/>
        </p:nvSpPr>
        <p:spPr>
          <a:xfrm>
            <a:off x="551597" y="1600200"/>
            <a:ext cx="844000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Rappresentazioni grafiche del modulo SAS INSIGHT per l’analisi univariata di una variabile: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7" name="Shape 867"/>
          <p:cNvGraphicFramePr/>
          <p:nvPr/>
        </p:nvGraphicFramePr>
        <p:xfrm>
          <a:off x="986848" y="2347095"/>
          <a:ext cx="7754550" cy="3992605"/>
        </p:xfrm>
        <a:graphic>
          <a:graphicData uri="http://schemas.openxmlformats.org/drawingml/2006/table">
            <a:tbl>
              <a:tblPr firstRow="1" bandRow="1">
                <a:noFill/>
                <a:tableStyleId>{0521171B-BE85-46A6-9B35-D1F8D8F671B0}</a:tableStyleId>
              </a:tblPr>
              <a:tblGrid>
                <a:gridCol w="25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1" dirty="0">
                          <a:solidFill>
                            <a:schemeClr val="dk1"/>
                          </a:solidFill>
                        </a:rPr>
                        <a:t>GRAFICO</a:t>
                      </a:r>
                      <a:endParaRPr lang="it-IT"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TIPO VARIABILE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FUNZIONE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 o diagramma a barre (variabili alfanumeriche)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(variabili alfanumeriche)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HISTOGRAM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Istogramma (variabili 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BOX PLOT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Rappresentazione grafica di alcune misure di sintesi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6848" y="4547754"/>
            <a:ext cx="7754550" cy="86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81000" y="1660235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installare un pacchetto:</a:t>
            </a:r>
          </a:p>
        </p:txBody>
      </p:sp>
      <p:pic>
        <p:nvPicPr>
          <p:cNvPr id="143" name="Shape 143" descr="C:\Users\stefania.scapin\Desktop\foto1.png"/>
          <p:cNvPicPr preferRelativeResize="0"/>
          <p:nvPr/>
        </p:nvPicPr>
        <p:blipFill rotWithShape="1">
          <a:blip r:embed="rId3">
            <a:alphaModFix/>
          </a:blip>
          <a:srcRect r="8477" b="30804"/>
          <a:stretch/>
        </p:blipFill>
        <p:spPr>
          <a:xfrm>
            <a:off x="533400" y="2632363"/>
            <a:ext cx="8042864" cy="380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3048000" y="3024393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933823" y="3224448"/>
            <a:ext cx="4524375" cy="3385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Cliccare su </a:t>
            </a: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Packages – Install package(s)…</a:t>
            </a:r>
          </a:p>
        </p:txBody>
      </p:sp>
      <p:cxnSp>
        <p:nvCxnSpPr>
          <p:cNvPr id="146" name="Shape 146"/>
          <p:cNvCxnSpPr>
            <a:stCxn id="145" idx="1"/>
          </p:cNvCxnSpPr>
          <p:nvPr/>
        </p:nvCxnSpPr>
        <p:spPr>
          <a:xfrm rot="10800000">
            <a:off x="3505123" y="3393725"/>
            <a:ext cx="428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7" name="Shape 147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505692" y="1237673"/>
            <a:ext cx="8042864" cy="5847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N.B.: </a:t>
            </a: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L’installazione dei pacchetti deve essere fatta solo una volta dopo l’installazione di R e non ad ogni sua successiva apertura.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ISTOGRAMMA 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– Sintassi (1/2)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92533" y="2345691"/>
            <a:ext cx="90677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1523" y="1405292"/>
            <a:ext cx="8363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err="1"/>
              <a:t>L’istogramma</a:t>
            </a:r>
            <a:r>
              <a:rPr lang="en-AU" sz="2000" dirty="0"/>
              <a:t>  </a:t>
            </a:r>
            <a:r>
              <a:rPr lang="en-AU" sz="2000" dirty="0" err="1"/>
              <a:t>permette</a:t>
            </a:r>
            <a:r>
              <a:rPr lang="en-AU" sz="2000" dirty="0"/>
              <a:t> di </a:t>
            </a:r>
            <a:r>
              <a:rPr lang="en-AU" sz="2000" dirty="0" err="1"/>
              <a:t>visualizzare</a:t>
            </a:r>
            <a:r>
              <a:rPr lang="en-AU" sz="2000" dirty="0"/>
              <a:t> la forma </a:t>
            </a:r>
            <a:r>
              <a:rPr lang="en-AU" sz="2000" dirty="0" err="1"/>
              <a:t>della</a:t>
            </a:r>
            <a:r>
              <a:rPr lang="en-AU" sz="2000" dirty="0"/>
              <a:t> </a:t>
            </a:r>
            <a:r>
              <a:rPr lang="en-AU" sz="2000" dirty="0" err="1"/>
              <a:t>distribuzione</a:t>
            </a:r>
            <a:r>
              <a:rPr lang="en-AU" sz="2000" dirty="0"/>
              <a:t> di </a:t>
            </a:r>
            <a:r>
              <a:rPr lang="en-AU" sz="2000" dirty="0" err="1"/>
              <a:t>una</a:t>
            </a:r>
            <a:r>
              <a:rPr lang="en-AU" sz="2000" dirty="0"/>
              <a:t> </a:t>
            </a:r>
            <a:r>
              <a:rPr lang="en-AU" sz="2000" dirty="0" err="1"/>
              <a:t>variabile</a:t>
            </a:r>
            <a:r>
              <a:rPr lang="en-AU" sz="2000" dirty="0"/>
              <a:t> continua.</a:t>
            </a:r>
          </a:p>
          <a:p>
            <a:endParaRPr lang="en-AU" sz="2000" dirty="0"/>
          </a:p>
          <a:p>
            <a:r>
              <a:rPr lang="en-AU" sz="2000" dirty="0"/>
              <a:t>Il </a:t>
            </a:r>
            <a:r>
              <a:rPr lang="en-AU" sz="2000" dirty="0" err="1"/>
              <a:t>comando</a:t>
            </a:r>
            <a:r>
              <a:rPr lang="en-AU" sz="2000" dirty="0"/>
              <a:t> da </a:t>
            </a:r>
            <a:r>
              <a:rPr lang="en-AU" sz="2000" dirty="0" err="1"/>
              <a:t>eseguire</a:t>
            </a:r>
            <a:r>
              <a:rPr lang="en-AU" sz="2000" dirty="0"/>
              <a:t> è </a:t>
            </a:r>
            <a:r>
              <a:rPr lang="en-AU" sz="2000" dirty="0" err="1"/>
              <a:t>il</a:t>
            </a:r>
            <a:r>
              <a:rPr lang="en-AU" sz="2000" dirty="0"/>
              <a:t> </a:t>
            </a:r>
            <a:r>
              <a:rPr lang="en-AU" sz="2000" dirty="0" err="1"/>
              <a:t>seguente</a:t>
            </a:r>
            <a:endParaRPr lang="en-AU" sz="2000" dirty="0"/>
          </a:p>
        </p:txBody>
      </p:sp>
      <p:sp>
        <p:nvSpPr>
          <p:cNvPr id="44" name="Shape 488"/>
          <p:cNvSpPr txBox="1"/>
          <p:nvPr/>
        </p:nvSpPr>
        <p:spPr>
          <a:xfrm>
            <a:off x="634651" y="3202642"/>
            <a:ext cx="7500128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hist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i="1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  <a:endParaRPr lang="it-IT" sz="2800" dirty="0">
              <a:solidFill>
                <a:schemeClr val="dk1"/>
              </a:solidFill>
              <a:latin typeface="Lucida Console" panose="020B0609040504020204" pitchFamily="49" charset="0"/>
              <a:sym typeface="Arial"/>
            </a:endParaRPr>
          </a:p>
        </p:txBody>
      </p:sp>
      <p:sp>
        <p:nvSpPr>
          <p:cNvPr id="14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460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ISTOGRAMMA – Output (2/2)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97"/>
          <p:cNvSpPr txBox="1"/>
          <p:nvPr/>
        </p:nvSpPr>
        <p:spPr>
          <a:xfrm>
            <a:off x="1995085" y="973455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4400" dirty="0">
              <a:solidFill>
                <a:srgbClr val="000000"/>
              </a:solidFill>
              <a:latin typeface="Lucida Console" panose="020B060904050402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982" y="1168274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hist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sz="2800" dirty="0" err="1">
                <a:solidFill>
                  <a:schemeClr val="dk1"/>
                </a:solidFill>
                <a:latin typeface="Lucida Console" panose="020B0609040504020204" pitchFamily="49" charset="0"/>
              </a:rPr>
              <a:t>telefonia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</a:rPr>
              <a:t>$num_sms_e</a:t>
            </a:r>
            <a:r>
              <a:rPr lang="it-IT" sz="2400" i="1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  <a:endParaRPr lang="it-IT" sz="2400" dirty="0">
              <a:solidFill>
                <a:schemeClr val="dk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82" y="2041089"/>
            <a:ext cx="5037206" cy="4086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825" y="2886419"/>
            <a:ext cx="2473037" cy="156966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</a:rPr>
              <a:t>l’asse delle ordinate rappresenta la densità di frequenza; l’area del rettangolo corrisponde alla frequenza della classe stessa </a:t>
            </a:r>
            <a:endParaRPr lang="it-IT" sz="1600" dirty="0"/>
          </a:p>
        </p:txBody>
      </p:sp>
      <p:sp>
        <p:nvSpPr>
          <p:cNvPr id="6" name="Rectangle 5"/>
          <p:cNvSpPr/>
          <p:nvPr/>
        </p:nvSpPr>
        <p:spPr>
          <a:xfrm>
            <a:off x="5451683" y="4163691"/>
            <a:ext cx="3445519" cy="58477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</a:rPr>
              <a:t>nell’asse delle ascisse ci sono le classi degli intervalli considerati; </a:t>
            </a:r>
            <a:endParaRPr lang="it-IT" sz="16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6494318" y="4748466"/>
            <a:ext cx="680125" cy="69249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27627" y="4720936"/>
            <a:ext cx="573039" cy="2753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923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4000" dirty="0">
                <a:solidFill>
                  <a:srgbClr val="FF9900"/>
                </a:solidFill>
              </a:rPr>
              <a:t>GRAFICI</a:t>
            </a:r>
            <a:endParaRPr lang="it-IT" sz="4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 txBox="1"/>
          <p:nvPr/>
        </p:nvSpPr>
        <p:spPr>
          <a:xfrm>
            <a:off x="551597" y="1600200"/>
            <a:ext cx="8440002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Rappresentazioni grafiche del modulo SAS INSIGHT per l’analisi univariata di una variabile: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7" name="Shape 867"/>
          <p:cNvGraphicFramePr/>
          <p:nvPr/>
        </p:nvGraphicFramePr>
        <p:xfrm>
          <a:off x="986848" y="2347095"/>
          <a:ext cx="7754550" cy="3992605"/>
        </p:xfrm>
        <a:graphic>
          <a:graphicData uri="http://schemas.openxmlformats.org/drawingml/2006/table">
            <a:tbl>
              <a:tblPr firstRow="1" bandRow="1">
                <a:noFill/>
                <a:tableStyleId>{0521171B-BE85-46A6-9B35-D1F8D8F671B0}</a:tableStyleId>
              </a:tblPr>
              <a:tblGrid>
                <a:gridCol w="25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1" dirty="0">
                          <a:solidFill>
                            <a:schemeClr val="dk1"/>
                          </a:solidFill>
                        </a:rPr>
                        <a:t>GRAFICO</a:t>
                      </a:r>
                      <a:endParaRPr lang="it-IT"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TIPO VARIABILE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>
                          <a:solidFill>
                            <a:schemeClr val="dk1"/>
                          </a:solidFill>
                        </a:rPr>
                        <a:t>FUNZIONE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Bar chart o diagramma a barre (variabili alfanumeriche)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endParaRPr lang="it-IT" sz="18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b="0" dirty="0" err="1"/>
                        <a:t>Variabili</a:t>
                      </a:r>
                      <a:r>
                        <a:rPr lang="en-AU" sz="1800" b="0" baseline="0" dirty="0"/>
                        <a:t> qualitative</a:t>
                      </a:r>
                      <a:endParaRPr lang="it-IT"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Grafico</a:t>
                      </a:r>
                      <a:r>
                        <a:rPr lang="it-IT" sz="1800" b="0" baseline="0" dirty="0">
                          <a:solidFill>
                            <a:schemeClr val="dk1"/>
                          </a:solidFill>
                        </a:rPr>
                        <a:t> a torta</a:t>
                      </a: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(variabili alfanumeriche)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it-IT"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HISTOGRAM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>
                          <a:solidFill>
                            <a:schemeClr val="dk1"/>
                          </a:solidFill>
                        </a:rPr>
                        <a:t>Istogramma (variabili numeriche)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BOX PLOT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Variabili quantitative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0" dirty="0"/>
                        <a:t>Rappresentazione grafica di alcune misure di sintesi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4927" y="5349100"/>
            <a:ext cx="7754550" cy="990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750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Shape 930"/>
          <p:cNvGrpSpPr/>
          <p:nvPr/>
        </p:nvGrpSpPr>
        <p:grpSpPr>
          <a:xfrm>
            <a:off x="1143000" y="1628775"/>
            <a:ext cx="6911974" cy="2895600"/>
            <a:chOff x="830" y="1026"/>
            <a:chExt cx="4353" cy="1824"/>
          </a:xfrm>
        </p:grpSpPr>
        <p:cxnSp>
          <p:nvCxnSpPr>
            <p:cNvPr id="931" name="Shape 931"/>
            <p:cNvCxnSpPr/>
            <p:nvPr/>
          </p:nvCxnSpPr>
          <p:spPr>
            <a:xfrm>
              <a:off x="2173" y="2465"/>
              <a:ext cx="1584" cy="0"/>
            </a:xfrm>
            <a:prstGeom prst="straightConnector1">
              <a:avLst/>
            </a:prstGeom>
            <a:noFill/>
            <a:ln w="28575" cap="flat" cmpd="sng">
              <a:solidFill>
                <a:schemeClr val="folHlink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932" name="Shape 932"/>
            <p:cNvSpPr/>
            <p:nvPr/>
          </p:nvSpPr>
          <p:spPr>
            <a:xfrm>
              <a:off x="2160" y="1535"/>
              <a:ext cx="1585" cy="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622"/>
                  </a:moveTo>
                  <a:lnTo>
                    <a:pt x="119924" y="119622"/>
                  </a:lnTo>
                  <a:lnTo>
                    <a:pt x="119924" y="0"/>
                  </a:lnTo>
                  <a:lnTo>
                    <a:pt x="0" y="0"/>
                  </a:lnTo>
                  <a:lnTo>
                    <a:pt x="0" y="119622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3" name="Shape 933"/>
            <p:cNvCxnSpPr/>
            <p:nvPr/>
          </p:nvCxnSpPr>
          <p:spPr>
            <a:xfrm rot="10800000">
              <a:off x="3086" y="1535"/>
              <a:ext cx="0" cy="336"/>
            </a:xfrm>
            <a:prstGeom prst="straightConnector1">
              <a:avLst/>
            </a:pr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4" name="Shape 934"/>
            <p:cNvSpPr/>
            <p:nvPr/>
          </p:nvSpPr>
          <p:spPr>
            <a:xfrm>
              <a:off x="2648" y="1026"/>
              <a:ext cx="852" cy="51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Mediana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(Q2)</a:t>
              </a:r>
            </a:p>
          </p:txBody>
        </p:sp>
        <p:cxnSp>
          <p:nvCxnSpPr>
            <p:cNvPr id="935" name="Shape 935"/>
            <p:cNvCxnSpPr/>
            <p:nvPr/>
          </p:nvCxnSpPr>
          <p:spPr>
            <a:xfrm>
              <a:off x="3758" y="1745"/>
              <a:ext cx="719" cy="0"/>
            </a:xfrm>
            <a:prstGeom prst="straightConnector1">
              <a:avLst/>
            </a:pr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Shape 936"/>
            <p:cNvCxnSpPr/>
            <p:nvPr/>
          </p:nvCxnSpPr>
          <p:spPr>
            <a:xfrm>
              <a:off x="1069" y="1745"/>
              <a:ext cx="1104" cy="0"/>
            </a:xfrm>
            <a:prstGeom prst="straightConnector1">
              <a:avLst/>
            </a:pr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Shape 937"/>
            <p:cNvCxnSpPr/>
            <p:nvPr/>
          </p:nvCxnSpPr>
          <p:spPr>
            <a:xfrm rot="10800000">
              <a:off x="4477" y="1505"/>
              <a:ext cx="0" cy="432"/>
            </a:xfrm>
            <a:prstGeom prst="straightConnector1">
              <a:avLst/>
            </a:pr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Shape 938"/>
            <p:cNvCxnSpPr/>
            <p:nvPr/>
          </p:nvCxnSpPr>
          <p:spPr>
            <a:xfrm rot="10800000">
              <a:off x="1069" y="1553"/>
              <a:ext cx="0" cy="383"/>
            </a:xfrm>
            <a:prstGeom prst="straightConnector1">
              <a:avLst/>
            </a:pr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9" name="Shape 939"/>
            <p:cNvSpPr/>
            <p:nvPr/>
          </p:nvSpPr>
          <p:spPr>
            <a:xfrm>
              <a:off x="4286" y="1073"/>
              <a:ext cx="241" cy="2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940" name="Shape 940"/>
            <p:cNvSpPr/>
            <p:nvPr/>
          </p:nvSpPr>
          <p:spPr>
            <a:xfrm>
              <a:off x="4429" y="1218"/>
              <a:ext cx="754" cy="24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massimo</a:t>
              </a:r>
            </a:p>
          </p:txBody>
        </p:sp>
        <p:sp>
          <p:nvSpPr>
            <p:cNvPr id="941" name="Shape 941"/>
            <p:cNvSpPr/>
            <p:nvPr/>
          </p:nvSpPr>
          <p:spPr>
            <a:xfrm>
              <a:off x="5034" y="1356"/>
              <a:ext cx="115" cy="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Shape 942"/>
            <p:cNvSpPr/>
            <p:nvPr/>
          </p:nvSpPr>
          <p:spPr>
            <a:xfrm>
              <a:off x="830" y="1122"/>
              <a:ext cx="241" cy="28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943" name="Shape 943"/>
            <p:cNvSpPr/>
            <p:nvPr/>
          </p:nvSpPr>
          <p:spPr>
            <a:xfrm>
              <a:off x="973" y="1265"/>
              <a:ext cx="679" cy="24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minimo</a:t>
              </a:r>
            </a:p>
          </p:txBody>
        </p:sp>
        <p:sp>
          <p:nvSpPr>
            <p:cNvPr id="944" name="Shape 944"/>
            <p:cNvSpPr/>
            <p:nvPr/>
          </p:nvSpPr>
          <p:spPr>
            <a:xfrm>
              <a:off x="1654" y="1418"/>
              <a:ext cx="115" cy="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Shape 945"/>
            <p:cNvSpPr/>
            <p:nvPr/>
          </p:nvSpPr>
          <p:spPr>
            <a:xfrm>
              <a:off x="1954" y="1040"/>
              <a:ext cx="444" cy="41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Q1</a:t>
              </a:r>
            </a:p>
          </p:txBody>
        </p:sp>
        <p:sp>
          <p:nvSpPr>
            <p:cNvPr id="946" name="Shape 946"/>
            <p:cNvSpPr/>
            <p:nvPr/>
          </p:nvSpPr>
          <p:spPr>
            <a:xfrm>
              <a:off x="3565" y="1058"/>
              <a:ext cx="460" cy="39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Q3</a:t>
              </a:r>
            </a:p>
          </p:txBody>
        </p:sp>
        <p:sp>
          <p:nvSpPr>
            <p:cNvPr id="947" name="Shape 947"/>
            <p:cNvSpPr/>
            <p:nvPr/>
          </p:nvSpPr>
          <p:spPr>
            <a:xfrm>
              <a:off x="1406" y="1553"/>
              <a:ext cx="2947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25%                 25%               25%          25%</a:t>
              </a:r>
            </a:p>
          </p:txBody>
        </p:sp>
        <p:sp>
          <p:nvSpPr>
            <p:cNvPr id="948" name="Shape 948"/>
            <p:cNvSpPr/>
            <p:nvPr/>
          </p:nvSpPr>
          <p:spPr>
            <a:xfrm>
              <a:off x="960" y="1921"/>
              <a:ext cx="3681" cy="230"/>
            </a:xfrm>
            <a:prstGeom prst="rect">
              <a:avLst/>
            </a:prstGeom>
            <a:solidFill>
              <a:srgbClr val="FDE0B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Sequenza ordinata di valori assunti da una variabile</a:t>
              </a:r>
            </a:p>
          </p:txBody>
        </p:sp>
        <p:cxnSp>
          <p:nvCxnSpPr>
            <p:cNvPr id="949" name="Shape 949"/>
            <p:cNvCxnSpPr/>
            <p:nvPr/>
          </p:nvCxnSpPr>
          <p:spPr>
            <a:xfrm rot="10800000">
              <a:off x="3758" y="2178"/>
              <a:ext cx="0" cy="383"/>
            </a:xfrm>
            <a:prstGeom prst="straightConnector1">
              <a:avLst/>
            </a:pr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Shape 950"/>
            <p:cNvCxnSpPr/>
            <p:nvPr/>
          </p:nvCxnSpPr>
          <p:spPr>
            <a:xfrm rot="10800000">
              <a:off x="2173" y="2178"/>
              <a:ext cx="0" cy="383"/>
            </a:xfrm>
            <a:prstGeom prst="straightConnector1">
              <a:avLst/>
            </a:pr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1" name="Shape 951"/>
            <p:cNvSpPr/>
            <p:nvPr/>
          </p:nvSpPr>
          <p:spPr>
            <a:xfrm>
              <a:off x="1971" y="2562"/>
              <a:ext cx="2120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Differenza Interquartile </a:t>
              </a:r>
            </a:p>
          </p:txBody>
        </p:sp>
      </p:grpSp>
      <p:sp>
        <p:nvSpPr>
          <p:cNvPr id="952" name="Shape 952"/>
          <p:cNvSpPr/>
          <p:nvPr/>
        </p:nvSpPr>
        <p:spPr>
          <a:xfrm>
            <a:off x="1447800" y="5562600"/>
            <a:ext cx="5867400" cy="650874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	</a:t>
            </a: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  - 1,5 * Differenza interquartile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Q3 + 1,5 * Differenza interquartile</a:t>
            </a:r>
          </a:p>
        </p:txBody>
      </p:sp>
      <p:sp>
        <p:nvSpPr>
          <p:cNvPr id="953" name="Shape 953"/>
          <p:cNvSpPr/>
          <p:nvPr/>
        </p:nvSpPr>
        <p:spPr>
          <a:xfrm>
            <a:off x="381000" y="2286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GRAFICI: Box Plot (1/4)</a:t>
            </a:r>
          </a:p>
        </p:txBody>
      </p:sp>
      <p:sp>
        <p:nvSpPr>
          <p:cNvPr id="954" name="Shape 954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Shape 956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BOXPLOT 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- Sintassi(2/4)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92533" y="2345691"/>
            <a:ext cx="90677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34651" y="1363045"/>
            <a:ext cx="8363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it-IT" sz="2400" dirty="0"/>
              <a:t>Rappresentazione grafica di alcune misure di sintesi di una variabile quantitativa.</a:t>
            </a:r>
          </a:p>
          <a:p>
            <a:pPr lvl="0">
              <a:buSzPct val="25000"/>
            </a:pPr>
            <a:r>
              <a:rPr lang="en-AU" sz="2400" dirty="0" err="1"/>
              <a:t>Permette</a:t>
            </a:r>
            <a:r>
              <a:rPr lang="en-AU" sz="2400" dirty="0"/>
              <a:t> </a:t>
            </a:r>
            <a:r>
              <a:rPr lang="en-AU" sz="2400" dirty="0" err="1"/>
              <a:t>infatti</a:t>
            </a:r>
            <a:r>
              <a:rPr lang="en-AU" sz="2400" dirty="0"/>
              <a:t> di </a:t>
            </a:r>
            <a:r>
              <a:rPr lang="en-AU" sz="2400" dirty="0" err="1"/>
              <a:t>evidenziare</a:t>
            </a:r>
            <a:r>
              <a:rPr lang="en-AU" sz="2400" dirty="0"/>
              <a:t> </a:t>
            </a:r>
            <a:r>
              <a:rPr lang="en-AU" sz="2400" dirty="0" err="1"/>
              <a:t>nella</a:t>
            </a:r>
            <a:r>
              <a:rPr lang="en-AU" sz="2400" dirty="0"/>
              <a:t> </a:t>
            </a:r>
            <a:r>
              <a:rPr lang="en-AU" sz="2400" dirty="0" err="1"/>
              <a:t>distribuzione</a:t>
            </a:r>
            <a:r>
              <a:rPr lang="en-AU" sz="2400" dirty="0"/>
              <a:t>, i </a:t>
            </a:r>
            <a:r>
              <a:rPr lang="en-AU" sz="2400" dirty="0" err="1"/>
              <a:t>quartili</a:t>
            </a:r>
            <a:r>
              <a:rPr lang="en-AU" sz="2400" dirty="0"/>
              <a:t>, la media, la </a:t>
            </a:r>
            <a:r>
              <a:rPr lang="en-AU" sz="2400" dirty="0" err="1"/>
              <a:t>differenza</a:t>
            </a:r>
            <a:r>
              <a:rPr lang="en-AU" sz="2400" dirty="0"/>
              <a:t> interquartile e </a:t>
            </a:r>
            <a:r>
              <a:rPr lang="en-AU" sz="2400" dirty="0" err="1"/>
              <a:t>il</a:t>
            </a:r>
            <a:r>
              <a:rPr lang="en-AU" sz="2400" dirty="0"/>
              <a:t> campo di </a:t>
            </a:r>
            <a:r>
              <a:rPr lang="en-AU" sz="2400" dirty="0" err="1"/>
              <a:t>variazione</a:t>
            </a:r>
            <a:endParaRPr lang="it-IT" sz="2400" dirty="0"/>
          </a:p>
          <a:p>
            <a:endParaRPr lang="en-AU" sz="2400" dirty="0"/>
          </a:p>
          <a:p>
            <a:r>
              <a:rPr lang="en-AU" sz="2400" dirty="0"/>
              <a:t>Il </a:t>
            </a:r>
            <a:r>
              <a:rPr lang="en-AU" sz="2400" dirty="0" err="1"/>
              <a:t>comando</a:t>
            </a:r>
            <a:r>
              <a:rPr lang="en-AU" sz="2400" dirty="0"/>
              <a:t> da </a:t>
            </a:r>
            <a:r>
              <a:rPr lang="en-AU" sz="2400" dirty="0" err="1"/>
              <a:t>eseguire</a:t>
            </a:r>
            <a:r>
              <a:rPr lang="en-AU" sz="2400" dirty="0"/>
              <a:t> è </a:t>
            </a:r>
            <a:r>
              <a:rPr lang="en-AU" sz="2400" dirty="0" err="1"/>
              <a:t>il</a:t>
            </a:r>
            <a:r>
              <a:rPr lang="en-AU" sz="2400" dirty="0"/>
              <a:t> </a:t>
            </a:r>
            <a:r>
              <a:rPr lang="en-AU" sz="2400" dirty="0" err="1"/>
              <a:t>seguente</a:t>
            </a:r>
            <a:endParaRPr lang="en-AU" sz="2400" dirty="0"/>
          </a:p>
        </p:txBody>
      </p:sp>
      <p:sp>
        <p:nvSpPr>
          <p:cNvPr id="44" name="Shape 488"/>
          <p:cNvSpPr txBox="1"/>
          <p:nvPr/>
        </p:nvSpPr>
        <p:spPr>
          <a:xfrm>
            <a:off x="698501" y="4197656"/>
            <a:ext cx="8109069" cy="514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  <a:sym typeface="Arial"/>
              </a:rPr>
              <a:t>boxplot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(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nome_dataset$nome_variabile</a:t>
            </a:r>
            <a:r>
              <a:rPr lang="it-IT" sz="2800" i="1" dirty="0">
                <a:solidFill>
                  <a:schemeClr val="dk1"/>
                </a:solidFill>
                <a:latin typeface="Lucida Console" panose="020B0609040504020204" pitchFamily="49" charset="0"/>
                <a:sym typeface="Arial"/>
              </a:rPr>
              <a:t>)</a:t>
            </a:r>
            <a:endParaRPr lang="it-IT" sz="2800" dirty="0">
              <a:solidFill>
                <a:schemeClr val="dk1"/>
              </a:solidFill>
              <a:latin typeface="Lucida Console" panose="020B0609040504020204" pitchFamily="49" charset="0"/>
              <a:sym typeface="Arial"/>
            </a:endParaRPr>
          </a:p>
        </p:txBody>
      </p:sp>
      <p:sp>
        <p:nvSpPr>
          <p:cNvPr id="10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068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BOXPLOT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Output(3/4)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97"/>
          <p:cNvSpPr txBox="1"/>
          <p:nvPr/>
        </p:nvSpPr>
        <p:spPr>
          <a:xfrm>
            <a:off x="1995085" y="973455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4400" dirty="0">
              <a:solidFill>
                <a:srgbClr val="000000"/>
              </a:solidFill>
              <a:latin typeface="Lucida Console" panose="020B060904050402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982" y="1021627"/>
            <a:ext cx="621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8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boxplot</a:t>
            </a:r>
            <a:r>
              <a:rPr lang="it-IT" sz="2800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sz="2800" dirty="0" err="1">
                <a:solidFill>
                  <a:schemeClr val="dk1"/>
                </a:solidFill>
                <a:latin typeface="Lucida Console" panose="020B0609040504020204" pitchFamily="49" charset="0"/>
              </a:rPr>
              <a:t>telefonia</a:t>
            </a:r>
            <a:r>
              <a:rPr lang="it-IT" sz="2800" i="1" dirty="0" err="1">
                <a:solidFill>
                  <a:schemeClr val="dk1"/>
                </a:solidFill>
                <a:latin typeface="Lucida Console" panose="020B0609040504020204" pitchFamily="49" charset="0"/>
              </a:rPr>
              <a:t>$num_sms_e</a:t>
            </a:r>
            <a:r>
              <a:rPr lang="it-IT" sz="2400" i="1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  <a:endParaRPr lang="it-IT" sz="2400" dirty="0">
              <a:solidFill>
                <a:schemeClr val="dk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8" y="1791837"/>
            <a:ext cx="4647647" cy="4820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0928" y="2658899"/>
            <a:ext cx="1021627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outlier</a:t>
            </a:r>
            <a:endParaRPr lang="it-IT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66226" y="5843894"/>
            <a:ext cx="898915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err="1"/>
              <a:t>minimo</a:t>
            </a:r>
            <a:endParaRPr lang="it-IT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936339" y="3684459"/>
            <a:ext cx="1158688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err="1"/>
              <a:t>massimo</a:t>
            </a:r>
            <a:endParaRPr lang="it-IT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373453" y="5973103"/>
            <a:ext cx="105191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err="1"/>
              <a:t>mediana</a:t>
            </a:r>
            <a:endParaRPr lang="it-IT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940580" y="4316367"/>
            <a:ext cx="52226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Q3</a:t>
            </a:r>
            <a:endParaRPr lang="it-IT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746497" y="5347516"/>
            <a:ext cx="469833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Q1</a:t>
            </a:r>
            <a:endParaRPr lang="it-IT" sz="1600" dirty="0"/>
          </a:p>
        </p:txBody>
      </p:sp>
      <p:sp>
        <p:nvSpPr>
          <p:cNvPr id="15" name="Right Brace 14"/>
          <p:cNvSpPr/>
          <p:nvPr/>
        </p:nvSpPr>
        <p:spPr>
          <a:xfrm>
            <a:off x="4125191" y="4766428"/>
            <a:ext cx="218209" cy="767791"/>
          </a:xfrm>
          <a:prstGeom prst="rightBrac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4410645" y="4861262"/>
            <a:ext cx="159972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err="1"/>
              <a:t>Differenza</a:t>
            </a:r>
            <a:r>
              <a:rPr lang="en-AU" sz="1600" dirty="0"/>
              <a:t> interquartile</a:t>
            </a:r>
            <a:endParaRPr lang="it-IT" sz="1600" dirty="0"/>
          </a:p>
        </p:txBody>
      </p:sp>
      <p:pic>
        <p:nvPicPr>
          <p:cNvPr id="30" name="Picture 2" descr="C:\Users\stefania.scapin\Desktop\Cap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23" y="2128590"/>
            <a:ext cx="2507105" cy="23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82065" y="2658899"/>
            <a:ext cx="868217" cy="498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6585451" y="3303135"/>
            <a:ext cx="868217" cy="135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6587624" y="4656094"/>
            <a:ext cx="257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Vengono</a:t>
            </a:r>
            <a:r>
              <a:rPr lang="en-AU" sz="1600" dirty="0"/>
              <a:t> </a:t>
            </a:r>
            <a:r>
              <a:rPr lang="en-AU" sz="1600" dirty="0" err="1"/>
              <a:t>rappresentati</a:t>
            </a:r>
            <a:r>
              <a:rPr lang="en-AU" sz="1600" dirty="0"/>
              <a:t> </a:t>
            </a:r>
            <a:r>
              <a:rPr lang="en-AU" sz="1600" dirty="0" err="1"/>
              <a:t>graficamente</a:t>
            </a:r>
            <a:r>
              <a:rPr lang="en-AU" sz="1600" dirty="0"/>
              <a:t> </a:t>
            </a:r>
            <a:r>
              <a:rPr lang="en-AU" sz="1600" dirty="0" err="1"/>
              <a:t>alcuni</a:t>
            </a:r>
            <a:r>
              <a:rPr lang="en-AU" sz="1600" dirty="0"/>
              <a:t> </a:t>
            </a:r>
            <a:r>
              <a:rPr lang="en-AU" sz="1600" dirty="0" err="1"/>
              <a:t>indici</a:t>
            </a:r>
            <a:r>
              <a:rPr lang="en-AU" sz="1600" dirty="0"/>
              <a:t> </a:t>
            </a:r>
            <a:r>
              <a:rPr lang="en-AU" sz="1600" dirty="0" err="1"/>
              <a:t>calcolati</a:t>
            </a:r>
            <a:r>
              <a:rPr lang="en-AU" sz="1600" dirty="0"/>
              <a:t> </a:t>
            </a:r>
            <a:r>
              <a:rPr lang="en-AU" sz="1600" dirty="0" err="1"/>
              <a:t>precedentemente</a:t>
            </a:r>
            <a:endParaRPr lang="it-IT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62842" y="4654921"/>
            <a:ext cx="132478" cy="11150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01591" y="5516793"/>
            <a:ext cx="327490" cy="9940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684138" y="5405287"/>
            <a:ext cx="215270" cy="5678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677058" y="5714750"/>
            <a:ext cx="390888" cy="1040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677058" y="3849445"/>
            <a:ext cx="259282" cy="563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056392" y="2529878"/>
            <a:ext cx="451210" cy="115458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538898" y="2975425"/>
            <a:ext cx="259282" cy="563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 animBg="1"/>
      <p:bldP spid="28" grpId="0" animBg="1"/>
      <p:bldP spid="18" grpId="0" animBg="1"/>
      <p:bldP spid="32" grpId="0" animBg="1"/>
      <p:bldP spid="19" grpId="0"/>
      <p:bldP spid="4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458"/>
          <a:stretch/>
        </p:blipFill>
        <p:spPr>
          <a:xfrm>
            <a:off x="5323364" y="2841486"/>
            <a:ext cx="3433780" cy="3159111"/>
          </a:xfrm>
          <a:prstGeom prst="rect">
            <a:avLst/>
          </a:prstGeom>
        </p:spPr>
      </p:pic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solidFill>
                  <a:srgbClr val="FF9900"/>
                </a:solidFill>
              </a:rPr>
              <a:t>BOXPLOT entro classe</a:t>
            </a: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– Output(4/4)</a:t>
            </a:r>
            <a:endParaRPr lang="it-IT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97"/>
          <p:cNvSpPr txBox="1"/>
          <p:nvPr/>
        </p:nvSpPr>
        <p:spPr>
          <a:xfrm>
            <a:off x="1452880" y="851223"/>
            <a:ext cx="6238240" cy="577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it-IT" sz="4400" dirty="0">
              <a:solidFill>
                <a:srgbClr val="000000"/>
              </a:solidFill>
              <a:latin typeface="Lucida Console" panose="020B0609040504020204" pitchFamily="49" charset="0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990600"/>
            <a:ext cx="7391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sz="2000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boxplot</a:t>
            </a:r>
            <a:r>
              <a:rPr lang="it-IT" sz="2000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sz="2000" dirty="0" err="1">
                <a:solidFill>
                  <a:schemeClr val="dk1"/>
                </a:solidFill>
                <a:latin typeface="Lucida Console" panose="020B0609040504020204" pitchFamily="49" charset="0"/>
              </a:rPr>
              <a:t>dataset$variabile_quantitativa~dataset$variabile_categorica</a:t>
            </a:r>
            <a:r>
              <a:rPr lang="it-IT" sz="1800" i="1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  <a:endParaRPr lang="it-IT" sz="1800" dirty="0">
              <a:solidFill>
                <a:schemeClr val="dk1"/>
              </a:solidFill>
              <a:latin typeface="Lucida Console" panose="020B060904050402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234" y="4079995"/>
            <a:ext cx="4933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99"/>
              </a:buClr>
              <a:buSzPct val="25000"/>
            </a:pPr>
            <a:r>
              <a:rPr lang="it-IT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boxplot</a:t>
            </a:r>
            <a:r>
              <a:rPr lang="it-IT" dirty="0">
                <a:solidFill>
                  <a:schemeClr val="dk1"/>
                </a:solidFill>
                <a:latin typeface="Lucida Console" panose="020B0609040504020204" pitchFamily="49" charset="0"/>
              </a:rPr>
              <a:t>(</a:t>
            </a:r>
            <a:r>
              <a:rPr lang="it-IT" dirty="0" err="1">
                <a:solidFill>
                  <a:schemeClr val="dk1"/>
                </a:solidFill>
                <a:latin typeface="Lucida Console" panose="020B0609040504020204" pitchFamily="49" charset="0"/>
              </a:rPr>
              <a:t>telefonia$num_sms_e~telefonia$sesso</a:t>
            </a:r>
            <a:r>
              <a:rPr lang="it-IT" sz="1200" i="1" dirty="0">
                <a:solidFill>
                  <a:schemeClr val="dk1"/>
                </a:solidFill>
                <a:latin typeface="Lucida Console" panose="020B0609040504020204" pitchFamily="49" charset="0"/>
              </a:rPr>
              <a:t>)</a:t>
            </a:r>
            <a:endParaRPr lang="it-IT" sz="1200" dirty="0">
              <a:solidFill>
                <a:schemeClr val="dk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08914" y="5468984"/>
            <a:ext cx="2258785" cy="45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766500" y="6000597"/>
            <a:ext cx="18186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/>
              <a:t>Variabile</a:t>
            </a:r>
            <a:r>
              <a:rPr lang="en-AU" dirty="0"/>
              <a:t> </a:t>
            </a:r>
            <a:r>
              <a:rPr lang="en-AU" dirty="0" err="1"/>
              <a:t>categorica</a:t>
            </a:r>
            <a:r>
              <a:rPr lang="en-AU" dirty="0"/>
              <a:t>  </a:t>
            </a:r>
            <a:endParaRPr lang="it-IT" dirty="0"/>
          </a:p>
        </p:txBody>
      </p:sp>
      <p:sp>
        <p:nvSpPr>
          <p:cNvPr id="33" name="TextBox 32"/>
          <p:cNvSpPr txBox="1"/>
          <p:nvPr/>
        </p:nvSpPr>
        <p:spPr>
          <a:xfrm>
            <a:off x="702453" y="3162206"/>
            <a:ext cx="42280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err="1"/>
              <a:t>Distribuzione</a:t>
            </a:r>
            <a:r>
              <a:rPr lang="en-AU" sz="1600" dirty="0"/>
              <a:t> del </a:t>
            </a:r>
            <a:r>
              <a:rPr lang="en-AU" sz="1600" dirty="0" err="1"/>
              <a:t>numero</a:t>
            </a:r>
            <a:r>
              <a:rPr lang="en-AU" sz="1600" dirty="0"/>
              <a:t> di </a:t>
            </a:r>
            <a:r>
              <a:rPr lang="en-AU" sz="1600" dirty="0" err="1"/>
              <a:t>sms</a:t>
            </a:r>
            <a:r>
              <a:rPr lang="en-AU" sz="1600" dirty="0"/>
              <a:t> </a:t>
            </a:r>
            <a:r>
              <a:rPr lang="en-AU" sz="1600" dirty="0" err="1"/>
              <a:t>rispetto</a:t>
            </a:r>
            <a:r>
              <a:rPr lang="en-AU" sz="1600" dirty="0"/>
              <a:t> al </a:t>
            </a:r>
            <a:r>
              <a:rPr lang="en-AU" sz="1600" dirty="0" err="1"/>
              <a:t>sesso</a:t>
            </a:r>
            <a:r>
              <a:rPr lang="en-AU" sz="1600" dirty="0"/>
              <a:t> del </a:t>
            </a:r>
            <a:r>
              <a:rPr lang="en-AU" sz="1600" dirty="0" err="1"/>
              <a:t>cliente</a:t>
            </a:r>
            <a:endParaRPr lang="it-IT" sz="1600" dirty="0"/>
          </a:p>
        </p:txBody>
      </p:sp>
      <p:sp>
        <p:nvSpPr>
          <p:cNvPr id="7" name="Rectangle 6"/>
          <p:cNvSpPr/>
          <p:nvPr/>
        </p:nvSpPr>
        <p:spPr>
          <a:xfrm>
            <a:off x="2159726" y="990599"/>
            <a:ext cx="4554583" cy="403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 34"/>
          <p:cNvSpPr/>
          <p:nvPr/>
        </p:nvSpPr>
        <p:spPr>
          <a:xfrm>
            <a:off x="1182916" y="1375956"/>
            <a:ext cx="3267164" cy="385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6714309" y="1052155"/>
            <a:ext cx="243840" cy="342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56926" y="1411228"/>
            <a:ext cx="24674" cy="434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816497" y="1745356"/>
            <a:ext cx="332264" cy="428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36229" y="1375956"/>
            <a:ext cx="121920" cy="322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7138" y="2174406"/>
            <a:ext cx="36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Variabile</a:t>
            </a:r>
            <a:r>
              <a:rPr lang="en-AU" dirty="0"/>
              <a:t> di </a:t>
            </a:r>
            <a:r>
              <a:rPr lang="en-AU" dirty="0" err="1"/>
              <a:t>classe</a:t>
            </a:r>
            <a:r>
              <a:rPr lang="en-AU" dirty="0"/>
              <a:t> </a:t>
            </a:r>
            <a:r>
              <a:rPr lang="en-AU" dirty="0" err="1"/>
              <a:t>entro</a:t>
            </a:r>
            <a:r>
              <a:rPr lang="en-AU" dirty="0"/>
              <a:t> cui </a:t>
            </a:r>
            <a:r>
              <a:rPr lang="en-AU" dirty="0" err="1"/>
              <a:t>rappresentare</a:t>
            </a:r>
            <a:r>
              <a:rPr lang="en-AU" dirty="0"/>
              <a:t> la </a:t>
            </a:r>
            <a:r>
              <a:rPr lang="en-AU" dirty="0" err="1"/>
              <a:t>distribuzione</a:t>
            </a:r>
            <a:r>
              <a:rPr lang="en-AU" dirty="0"/>
              <a:t> </a:t>
            </a:r>
            <a:r>
              <a:rPr lang="en-AU" dirty="0" err="1"/>
              <a:t>della</a:t>
            </a:r>
            <a:r>
              <a:rPr lang="en-AU" dirty="0"/>
              <a:t> </a:t>
            </a:r>
            <a:r>
              <a:rPr lang="en-AU" dirty="0" err="1"/>
              <a:t>variabile</a:t>
            </a:r>
            <a:r>
              <a:rPr lang="en-AU" dirty="0"/>
              <a:t> </a:t>
            </a:r>
            <a:r>
              <a:rPr lang="en-AU" dirty="0" err="1"/>
              <a:t>quantitativa</a:t>
            </a:r>
            <a:endParaRPr lang="it-IT" dirty="0"/>
          </a:p>
        </p:txBody>
      </p:sp>
      <p:sp>
        <p:nvSpPr>
          <p:cNvPr id="45" name="TextBox 44"/>
          <p:cNvSpPr txBox="1"/>
          <p:nvPr/>
        </p:nvSpPr>
        <p:spPr>
          <a:xfrm>
            <a:off x="4271151" y="1860822"/>
            <a:ext cx="210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Variabile</a:t>
            </a:r>
            <a:r>
              <a:rPr lang="en-AU" dirty="0"/>
              <a:t> </a:t>
            </a:r>
            <a:r>
              <a:rPr lang="en-AU" dirty="0" err="1"/>
              <a:t>quantitativa</a:t>
            </a:r>
            <a:r>
              <a:rPr lang="en-AU" dirty="0"/>
              <a:t> da </a:t>
            </a:r>
            <a:r>
              <a:rPr lang="en-AU" dirty="0" err="1"/>
              <a:t>rappresentare</a:t>
            </a:r>
            <a:endParaRPr lang="it-IT" dirty="0"/>
          </a:p>
        </p:txBody>
      </p:sp>
      <p:sp>
        <p:nvSpPr>
          <p:cNvPr id="47" name="TextBox 46"/>
          <p:cNvSpPr txBox="1"/>
          <p:nvPr/>
        </p:nvSpPr>
        <p:spPr>
          <a:xfrm>
            <a:off x="6638907" y="1709604"/>
            <a:ext cx="210442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err="1"/>
              <a:t>Simbolo</a:t>
            </a:r>
            <a:r>
              <a:rPr lang="en-AU" dirty="0"/>
              <a:t> tilde, </a:t>
            </a:r>
            <a:r>
              <a:rPr lang="en-AU" dirty="0" err="1"/>
              <a:t>indica</a:t>
            </a:r>
            <a:r>
              <a:rPr lang="en-AU" dirty="0"/>
              <a:t> </a:t>
            </a:r>
            <a:r>
              <a:rPr lang="en-AU" dirty="0" err="1"/>
              <a:t>una</a:t>
            </a:r>
            <a:r>
              <a:rPr lang="en-AU" dirty="0"/>
              <a:t>  </a:t>
            </a:r>
            <a:r>
              <a:rPr lang="en-AU" dirty="0" err="1"/>
              <a:t>dipendenza</a:t>
            </a:r>
            <a:r>
              <a:rPr lang="en-AU" dirty="0"/>
              <a:t> </a:t>
            </a:r>
            <a:r>
              <a:rPr lang="en-AU" dirty="0" err="1"/>
              <a:t>tra</a:t>
            </a:r>
            <a:r>
              <a:rPr lang="en-AU" dirty="0"/>
              <a:t> le due </a:t>
            </a:r>
            <a:r>
              <a:rPr lang="en-AU" dirty="0" err="1"/>
              <a:t>variabili</a:t>
            </a:r>
            <a:r>
              <a:rPr lang="en-AU" dirty="0"/>
              <a:t>. </a:t>
            </a:r>
          </a:p>
          <a:p>
            <a:r>
              <a:rPr lang="en-AU" dirty="0"/>
              <a:t>Per </a:t>
            </a:r>
            <a:r>
              <a:rPr lang="en-AU" dirty="0" err="1"/>
              <a:t>ottenerlo</a:t>
            </a:r>
            <a:r>
              <a:rPr lang="en-AU" dirty="0"/>
              <a:t> ALT 126</a:t>
            </a:r>
            <a:endParaRPr lang="it-IT" dirty="0"/>
          </a:p>
        </p:txBody>
      </p:sp>
      <p:sp>
        <p:nvSpPr>
          <p:cNvPr id="23" name="Shape 862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863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864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865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564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Metodi Quantitativi per Economia, Finanza e Management</a:t>
            </a:r>
          </a:p>
        </p:txBody>
      </p:sp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484207" y="1594097"/>
            <a:ext cx="8686800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5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it-IT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Obiettivi di questa esercitazione</a:t>
            </a:r>
            <a:r>
              <a:rPr lang="it-IT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" marR="0" lvl="0" indent="-6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29"/>
          <p:cNvSpPr/>
          <p:nvPr/>
        </p:nvSpPr>
        <p:spPr>
          <a:xfrm>
            <a:off x="4659967" y="3090861"/>
            <a:ext cx="1920300" cy="164580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Grafici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230"/>
          <p:cNvSpPr/>
          <p:nvPr/>
        </p:nvSpPr>
        <p:spPr>
          <a:xfrm>
            <a:off x="4608532" y="3009075"/>
            <a:ext cx="2190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4" name="Shape 231"/>
          <p:cNvSpPr/>
          <p:nvPr/>
        </p:nvSpPr>
        <p:spPr>
          <a:xfrm>
            <a:off x="900112" y="3090861"/>
            <a:ext cx="1920300" cy="164580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Installazione dei pacchetti</a:t>
            </a:r>
          </a:p>
        </p:txBody>
      </p:sp>
      <p:sp>
        <p:nvSpPr>
          <p:cNvPr id="15" name="Shape 232"/>
          <p:cNvSpPr/>
          <p:nvPr/>
        </p:nvSpPr>
        <p:spPr>
          <a:xfrm>
            <a:off x="838200" y="2971800"/>
            <a:ext cx="2208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6" name="Shape 233"/>
          <p:cNvSpPr/>
          <p:nvPr/>
        </p:nvSpPr>
        <p:spPr>
          <a:xfrm>
            <a:off x="2770208" y="3090861"/>
            <a:ext cx="1920300" cy="1645800"/>
          </a:xfrm>
          <a:prstGeom prst="chevron">
            <a:avLst>
              <a:gd name="adj" fmla="val 16049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71BEC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dirty="0">
                <a:solidFill>
                  <a:schemeClr val="lt1"/>
                </a:solidFill>
              </a:rPr>
              <a:t>Funzioni per analisi descrittive</a:t>
            </a:r>
          </a:p>
        </p:txBody>
      </p:sp>
      <p:sp>
        <p:nvSpPr>
          <p:cNvPr id="17" name="Shape 234"/>
          <p:cNvSpPr/>
          <p:nvPr/>
        </p:nvSpPr>
        <p:spPr>
          <a:xfrm>
            <a:off x="2701946" y="3009900"/>
            <a:ext cx="2208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8" name="Shape 235"/>
          <p:cNvSpPr/>
          <p:nvPr/>
        </p:nvSpPr>
        <p:spPr>
          <a:xfrm>
            <a:off x="6537960" y="3078480"/>
            <a:ext cx="1920300" cy="1645799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accent1">
                <a:lumMod val="9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Esercizi</a:t>
            </a:r>
          </a:p>
        </p:txBody>
      </p:sp>
      <p:sp>
        <p:nvSpPr>
          <p:cNvPr id="19" name="Shape 236"/>
          <p:cNvSpPr/>
          <p:nvPr/>
        </p:nvSpPr>
        <p:spPr>
          <a:xfrm>
            <a:off x="6486525" y="2996692"/>
            <a:ext cx="2190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00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Noto Sans Symbols"/>
              <a:buNone/>
            </a:pPr>
            <a:r>
              <a:rPr lang="it-IT" sz="1200" b="1" i="0" u="none" strike="noStrike" cap="none">
                <a:solidFill>
                  <a:srgbClr val="00007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 txBox="1">
            <a:spLocks noGrp="1"/>
          </p:cNvSpPr>
          <p:nvPr>
            <p:ph type="title"/>
          </p:nvPr>
        </p:nvSpPr>
        <p:spPr>
          <a:xfrm>
            <a:off x="457200" y="-956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lang="it-IT" sz="4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381000" y="914400"/>
            <a:ext cx="8458200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dataset DENTI contiene dati sul consumo di dentifricio (di marca A e di marca B). Le variabili sono:</a:t>
            </a:r>
          </a:p>
        </p:txBody>
      </p:sp>
      <p:pic>
        <p:nvPicPr>
          <p:cNvPr id="1002" name="Shape 1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" y="1828800"/>
            <a:ext cx="728662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Shape 100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Shape 100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Shape 100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>
            <a:spLocks noGrp="1"/>
          </p:cNvSpPr>
          <p:nvPr>
            <p:ph type="title" idx="4294967295"/>
          </p:nvPr>
        </p:nvSpPr>
        <p:spPr>
          <a:xfrm>
            <a:off x="152400" y="-93928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Esercizi 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endParaRPr lang="it-IT" sz="4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Shape 1013"/>
          <p:cNvSpPr txBox="1"/>
          <p:nvPr/>
        </p:nvSpPr>
        <p:spPr>
          <a:xfrm>
            <a:off x="381000" y="1289505"/>
            <a:ext cx="8458200" cy="5262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rgbClr val="0000FF"/>
                </a:solidFill>
              </a:rPr>
              <a:t>Allocare la DIRECTORY DI LAVORO</a:t>
            </a:r>
            <a:r>
              <a:rPr lang="it-IT" sz="2400" dirty="0"/>
              <a:t> (che punta alla cartella che contiene il file DENTI.CSV).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4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rgbClr val="0000FF"/>
                </a:solidFill>
              </a:rPr>
              <a:t>Importare in R </a:t>
            </a:r>
            <a:r>
              <a:rPr lang="it-IT" sz="2400" dirty="0"/>
              <a:t>la tabella DENTI.CSV e salvarla in un oggetto col nome DENTI_NEW.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può affermare che l’insieme degli intervistati 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è costituito principalmente da donne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400" dirty="0">
              <a:solidFill>
                <a:schemeClr val="dk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Verificare se i 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clienti abituali della marca B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distribuiscono in modo 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differente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nelle diverse aree  geografiche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400" dirty="0">
              <a:solidFill>
                <a:schemeClr val="dk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Verificare se ci sono </a:t>
            </a:r>
            <a:r>
              <a:rPr lang="it-IT" sz="24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missing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nella variabile ETACLASS</a:t>
            </a:r>
          </a:p>
        </p:txBody>
      </p:sp>
      <p:sp>
        <p:nvSpPr>
          <p:cNvPr id="1014" name="Shape 1014"/>
          <p:cNvSpPr txBox="1"/>
          <p:nvPr/>
        </p:nvSpPr>
        <p:spPr>
          <a:xfrm>
            <a:off x="381000" y="838200"/>
            <a:ext cx="8458200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Svolgere i seguenti esercizi utilizzando il </a:t>
            </a:r>
            <a:r>
              <a:rPr lang="it-IT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DENTI:</a:t>
            </a:r>
          </a:p>
        </p:txBody>
      </p:sp>
      <p:sp>
        <p:nvSpPr>
          <p:cNvPr id="9" name="Shape 100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0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00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00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pic>
        <p:nvPicPr>
          <p:cNvPr id="158" name="Shape 158" descr="C:\Users\stefania.scapin\Desktop\foto1.png"/>
          <p:cNvPicPr preferRelativeResize="0"/>
          <p:nvPr/>
        </p:nvPicPr>
        <p:blipFill rotWithShape="1">
          <a:blip r:embed="rId3">
            <a:alphaModFix/>
          </a:blip>
          <a:srcRect r="21330" b="30804"/>
          <a:stretch/>
        </p:blipFill>
        <p:spPr>
          <a:xfrm>
            <a:off x="342457" y="1447800"/>
            <a:ext cx="8039543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838200" y="1905000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160" name="Shape 160"/>
          <p:cNvCxnSpPr/>
          <p:nvPr/>
        </p:nvCxnSpPr>
        <p:spPr>
          <a:xfrm rot="10800000" flipH="1">
            <a:off x="2395535" y="3797783"/>
            <a:ext cx="485775" cy="26407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61" name="Shape 161" descr="C:\Users\stefania.scapin\Desktop\Captur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512" y="1350629"/>
            <a:ext cx="1847849" cy="50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stefania.scapin\Desktop\Capture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1296141"/>
            <a:ext cx="1676399" cy="51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795586" y="3153519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638800" y="3664432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42457" y="4139832"/>
            <a:ext cx="2781742" cy="132343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 </a:t>
            </a:r>
            <a:r>
              <a:rPr lang="it-IT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Cran</a:t>
            </a: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mirror</a:t>
            </a: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contiene i server di tutto il mondo in cui sono contenuti i pacchetti disponibili – Cliccare su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Italy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Padua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cxnSp>
        <p:nvCxnSpPr>
          <p:cNvPr id="166" name="Shape 166"/>
          <p:cNvCxnSpPr/>
          <p:nvPr/>
        </p:nvCxnSpPr>
        <p:spPr>
          <a:xfrm rot="10800000" flipH="1">
            <a:off x="5693569" y="4407621"/>
            <a:ext cx="138112" cy="31899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5029201" y="4843237"/>
            <a:ext cx="3352799" cy="10772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Packages, </a:t>
            </a: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contiene tutti i nomi dei pacchetti che si possono installare –&gt; selezionare il pacchetto desiderato </a:t>
            </a:r>
          </a:p>
        </p:txBody>
      </p:sp>
      <p:sp>
        <p:nvSpPr>
          <p:cNvPr id="168" name="Shape 168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 animBg="1"/>
      <p:bldP spid="16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 txBox="1">
            <a:spLocks noGrp="1"/>
          </p:cNvSpPr>
          <p:nvPr>
            <p:ph type="title" idx="4294967295"/>
          </p:nvPr>
        </p:nvSpPr>
        <p:spPr>
          <a:xfrm>
            <a:off x="1524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Esercizi Analisi </a:t>
            </a:r>
            <a:r>
              <a:rPr lang="it-IT" sz="4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univariata</a:t>
            </a:r>
            <a:endParaRPr lang="it-IT" sz="4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Shape 1025"/>
          <p:cNvSpPr txBox="1"/>
          <p:nvPr/>
        </p:nvSpPr>
        <p:spPr>
          <a:xfrm>
            <a:off x="381000" y="972594"/>
            <a:ext cx="8458200" cy="74789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Utilizzare la funzione più opportuna per determinare la modalità con frequenza più alta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(moda)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delle variabili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AREA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CONSTOT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7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Determinare l’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accumulo medio di dentifrici della marca 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7"/>
            </a:pPr>
            <a:endParaRPr lang="it-IT" sz="2400" dirty="0">
              <a:solidFill>
                <a:srgbClr val="0000FF"/>
              </a:solidFill>
            </a:endParaRPr>
          </a:p>
          <a:p>
            <a:pPr marL="457200" lvl="0" indent="-457200">
              <a:buClr>
                <a:schemeClr val="dk1"/>
              </a:buClr>
              <a:buSzPct val="100000"/>
              <a:buFont typeface="Arial"/>
              <a:buAutoNum type="arabicPeriod" startAt="7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Calcolare il quantile al 10</a:t>
            </a:r>
            <a:r>
              <a:rPr lang="it-IT" sz="2400" dirty="0">
                <a:solidFill>
                  <a:schemeClr val="dk1"/>
                </a:solidFill>
              </a:rPr>
              <a:t>% della variabile contatti pubblicitari e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interpretarne il valore.</a:t>
            </a:r>
            <a:endParaRPr lang="it-IT"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7"/>
            </a:pPr>
            <a:endParaRPr lang="it-IT" sz="2400" dirty="0">
              <a:solidFill>
                <a:srgbClr val="0000FF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7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Verificare se il 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consumo medio totale differisce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 uomini e donne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7"/>
            </a:pPr>
            <a:endParaRPr lang="it-IT" sz="24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7"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Verificare </a:t>
            </a:r>
            <a:r>
              <a:rPr lang="it-IT" sz="2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simmetria e normalità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della variabile TATTI_A  e disegnarne il </a:t>
            </a:r>
            <a:r>
              <a:rPr lang="it-IT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</a:t>
            </a:r>
            <a:endParaRPr lang="it-IT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003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004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05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006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Installazione dei pacchetti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14350" y="1066800"/>
            <a:ext cx="7239000" cy="1061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questa esercitazione, serve installare il pacchetto DESCR.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Seguendo il procedimento della slide precedente, trovare il pacchetto di riferimento e installarlo.</a:t>
            </a:r>
          </a:p>
        </p:txBody>
      </p:sp>
      <p:pic>
        <p:nvPicPr>
          <p:cNvPr id="179" name="Shape 179" descr="C:\Users\stefania.scapin\Desktop\Capture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9874" y="2219325"/>
            <a:ext cx="4704426" cy="385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C:\Users\stefania.scapin\Desktop\Capture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236786"/>
            <a:ext cx="1264416" cy="401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66725" y="3878758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182" name="Shape 182"/>
          <p:cNvCxnSpPr/>
          <p:nvPr/>
        </p:nvCxnSpPr>
        <p:spPr>
          <a:xfrm rot="10800000">
            <a:off x="6477000" y="4038600"/>
            <a:ext cx="295276" cy="3054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3" name="Shape 183"/>
          <p:cNvSpPr txBox="1"/>
          <p:nvPr/>
        </p:nvSpPr>
        <p:spPr>
          <a:xfrm>
            <a:off x="6400800" y="3271242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172200" y="4419600"/>
            <a:ext cx="2781742" cy="10772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di avvenuta installazione del pacchetto, che compare nel prompt dei comandi.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862012" y="4555358"/>
            <a:ext cx="242887" cy="39764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6" name="Shape 186"/>
          <p:cNvSpPr/>
          <p:nvPr/>
        </p:nvSpPr>
        <p:spPr>
          <a:xfrm>
            <a:off x="8385947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7696200" y="6477000"/>
            <a:ext cx="355451" cy="290513"/>
          </a:xfrm>
          <a:prstGeom prst="homePlate">
            <a:avLst>
              <a:gd name="adj" fmla="val 13767"/>
            </a:avLst>
          </a:prstGeom>
          <a:solidFill>
            <a:srgbClr val="9DD2D6"/>
          </a:solidFill>
          <a:ln w="9525" cap="flat" cmpd="sng">
            <a:solidFill>
              <a:srgbClr val="9DD2D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055600" y="6476998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8719477" y="6477000"/>
            <a:ext cx="355451" cy="290513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6500" rIns="71425" bIns="36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575" y="6629400"/>
            <a:ext cx="90807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Copyright. All rights reserved. Corso di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Quantitativi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Management -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Carlo </a:t>
            </a:r>
            <a:r>
              <a:rPr lang="en-US" sz="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Cattaneo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LIUC.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5922</Words>
  <Application>Microsoft Office PowerPoint</Application>
  <PresentationFormat>On-screen Show (4:3)</PresentationFormat>
  <Paragraphs>780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Lucida Console</vt:lpstr>
      <vt:lpstr>Droid Sans Mono</vt:lpstr>
      <vt:lpstr>Courier New</vt:lpstr>
      <vt:lpstr>Calibri</vt:lpstr>
      <vt:lpstr>Cambria Math</vt:lpstr>
      <vt:lpstr>Noto Sans Symbols</vt:lpstr>
      <vt:lpstr>Default Design</vt:lpstr>
      <vt:lpstr> Analisi Univariata &amp; Esercizi   </vt:lpstr>
      <vt:lpstr>Riepilogo lezioni precedenti…</vt:lpstr>
      <vt:lpstr>Lavoro di Gruppo</vt:lpstr>
      <vt:lpstr>Prima di iniziare..</vt:lpstr>
      <vt:lpstr> Metodi Quantitativi per Economia, Finanza e Management</vt:lpstr>
      <vt:lpstr> Installazione dei pacchetti</vt:lpstr>
      <vt:lpstr> Installazione dei pacchetti</vt:lpstr>
      <vt:lpstr> Installazione dei pacchetti</vt:lpstr>
      <vt:lpstr> Installazione dei pacchetti</vt:lpstr>
      <vt:lpstr> Installazione dei pacchetti</vt:lpstr>
      <vt:lpstr> Installazione dei pacchetti</vt:lpstr>
      <vt:lpstr> Installazione dei pacchetti</vt:lpstr>
      <vt:lpstr> Metodi Quantitativi per Economia, Finanza e Management</vt:lpstr>
      <vt:lpstr>Analisi Univariata: Procedure R</vt:lpstr>
      <vt:lpstr>PowerPoint Presentation</vt:lpstr>
      <vt:lpstr>PowerPoint Presentation</vt:lpstr>
      <vt:lpstr>freq: Variabile qualitativa</vt:lpstr>
      <vt:lpstr>Output freq</vt:lpstr>
      <vt:lpstr>freq: Variabile quantitativa discreta</vt:lpstr>
      <vt:lpstr>Output freq</vt:lpstr>
      <vt:lpstr>freq: Variabile qualitativa con dati missing</vt:lpstr>
      <vt:lpstr>Output freq</vt:lpstr>
      <vt:lpstr>PowerPoint Presentation</vt:lpstr>
      <vt:lpstr>Output freq</vt:lpstr>
      <vt:lpstr>Frequenze entro classe - Sintassi</vt:lpstr>
      <vt:lpstr>Frequenze entro classe - Sintassi</vt:lpstr>
      <vt:lpstr>Frequenze entro classe - Output</vt:lpstr>
      <vt:lpstr>Analisi Univariata: Procedure R</vt:lpstr>
      <vt:lpstr>PowerPoint Presentation</vt:lpstr>
      <vt:lpstr>PowerPoint Presentation</vt:lpstr>
      <vt:lpstr>summary – Esempio </vt:lpstr>
      <vt:lpstr>summary - Output</vt:lpstr>
      <vt:lpstr>summary - Output</vt:lpstr>
      <vt:lpstr>quantile - Sintassi</vt:lpstr>
      <vt:lpstr>quantile - Output (1/2)</vt:lpstr>
      <vt:lpstr>quantile – Output (2/2)</vt:lpstr>
      <vt:lpstr>Moda - Sintassi</vt:lpstr>
      <vt:lpstr>Moda – Output (1/2)</vt:lpstr>
      <vt:lpstr>Moda – Output (2/2)</vt:lpstr>
      <vt:lpstr>PowerPoint Presentation</vt:lpstr>
      <vt:lpstr>PowerPoint Presentation</vt:lpstr>
      <vt:lpstr>PowerPoint Presentation</vt:lpstr>
      <vt:lpstr>basicStats – Esempio </vt:lpstr>
      <vt:lpstr>basicStats – Output</vt:lpstr>
      <vt:lpstr>Misure di Variabilità </vt:lpstr>
      <vt:lpstr>basicStats – Output</vt:lpstr>
      <vt:lpstr>basicStats - Output</vt:lpstr>
      <vt:lpstr>basicStats - Output</vt:lpstr>
      <vt:lpstr>PowerPoint Presentation</vt:lpstr>
      <vt:lpstr>Skewness: altro esempio</vt:lpstr>
      <vt:lpstr>Differenza Interquartile (IQR) (1/2)</vt:lpstr>
      <vt:lpstr>Differenza Interquartile (IQR) (2/2)  Misura di Variabilità </vt:lpstr>
      <vt:lpstr>IQR- Output</vt:lpstr>
      <vt:lpstr>Campo di Variazione - Sintassi</vt:lpstr>
      <vt:lpstr>PowerPoint Presentation</vt:lpstr>
      <vt:lpstr>Coefficiente di Variazione - Sintassi</vt:lpstr>
      <vt:lpstr>CV- Output</vt:lpstr>
      <vt:lpstr>Riassunto(1/2) – Esempio 2 </vt:lpstr>
      <vt:lpstr>Riassunto(2/2) – Esempio 2 </vt:lpstr>
      <vt:lpstr>Descrittive entro classe – Sintassi </vt:lpstr>
      <vt:lpstr>Descrittive entro classe – Esempi</vt:lpstr>
      <vt:lpstr> Metodi Quantitativi per Economia, Finanza e Management</vt:lpstr>
      <vt:lpstr>Analisi Univariata: GRAFICI</vt:lpstr>
      <vt:lpstr>BAR CHART – Sintassi (1/2)</vt:lpstr>
      <vt:lpstr>BAR CHART- Output (2/2)</vt:lpstr>
      <vt:lpstr>Analisi Univariata: GRAFICI</vt:lpstr>
      <vt:lpstr>GRAFICO A TORTA – Sintassi (1/2)</vt:lpstr>
      <vt:lpstr>GRAFICO A TORTA - Output (2/2)</vt:lpstr>
      <vt:lpstr>Analisi Univariata: GRAFICI</vt:lpstr>
      <vt:lpstr>ISTOGRAMMA – Sintassi (1/2)</vt:lpstr>
      <vt:lpstr>ISTOGRAMMA – Output (2/2)</vt:lpstr>
      <vt:lpstr>Analisi Univariata: GRAFICI</vt:lpstr>
      <vt:lpstr>PowerPoint Presentation</vt:lpstr>
      <vt:lpstr>BOXPLOT - Sintassi(2/4)</vt:lpstr>
      <vt:lpstr>BOXPLOT – Output(3/4)</vt:lpstr>
      <vt:lpstr>BOXPLOT entro classe – Output(4/4)</vt:lpstr>
      <vt:lpstr> Metodi Quantitativi per Economia, Finanza e Management</vt:lpstr>
      <vt:lpstr>Dataset</vt:lpstr>
      <vt:lpstr>Esercizi Analisi univariata</vt:lpstr>
      <vt:lpstr>Esercizi Analisi univariata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Univariata &amp; Esercizi</dc:title>
  <dc:creator>Stefania Scapin</dc:creator>
  <cp:lastModifiedBy>Davide Giannuzzi</cp:lastModifiedBy>
  <cp:revision>135</cp:revision>
  <dcterms:modified xsi:type="dcterms:W3CDTF">2019-10-17T20:18:46Z</dcterms:modified>
</cp:coreProperties>
</file>