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sldIdLst>
    <p:sldId id="290" r:id="rId2"/>
    <p:sldId id="387" r:id="rId3"/>
    <p:sldId id="477" r:id="rId4"/>
    <p:sldId id="457" r:id="rId5"/>
    <p:sldId id="452" r:id="rId6"/>
    <p:sldId id="439" r:id="rId7"/>
    <p:sldId id="426" r:id="rId8"/>
    <p:sldId id="444" r:id="rId9"/>
    <p:sldId id="445" r:id="rId10"/>
    <p:sldId id="364" r:id="rId11"/>
    <p:sldId id="358" r:id="rId12"/>
    <p:sldId id="458" r:id="rId13"/>
    <p:sldId id="363" r:id="rId14"/>
    <p:sldId id="459" r:id="rId15"/>
    <p:sldId id="442" r:id="rId16"/>
    <p:sldId id="446" r:id="rId17"/>
    <p:sldId id="448" r:id="rId18"/>
    <p:sldId id="447" r:id="rId19"/>
    <p:sldId id="460" r:id="rId20"/>
    <p:sldId id="430" r:id="rId21"/>
    <p:sldId id="431" r:id="rId22"/>
    <p:sldId id="433" r:id="rId23"/>
    <p:sldId id="462" r:id="rId24"/>
    <p:sldId id="461" r:id="rId25"/>
    <p:sldId id="453" r:id="rId26"/>
    <p:sldId id="450" r:id="rId27"/>
    <p:sldId id="369" r:id="rId28"/>
    <p:sldId id="371" r:id="rId29"/>
    <p:sldId id="463" r:id="rId30"/>
    <p:sldId id="373" r:id="rId31"/>
    <p:sldId id="376" r:id="rId32"/>
    <p:sldId id="469" r:id="rId33"/>
    <p:sldId id="465" r:id="rId34"/>
    <p:sldId id="464" r:id="rId35"/>
    <p:sldId id="466" r:id="rId36"/>
    <p:sldId id="467" r:id="rId37"/>
    <p:sldId id="468" r:id="rId38"/>
    <p:sldId id="470" r:id="rId39"/>
    <p:sldId id="480" r:id="rId40"/>
    <p:sldId id="454" r:id="rId41"/>
    <p:sldId id="451" r:id="rId42"/>
    <p:sldId id="455" r:id="rId43"/>
    <p:sldId id="479" r:id="rId44"/>
    <p:sldId id="456" r:id="rId45"/>
    <p:sldId id="471" r:id="rId46"/>
    <p:sldId id="416" r:id="rId47"/>
    <p:sldId id="474" r:id="rId48"/>
    <p:sldId id="417" r:id="rId49"/>
    <p:sldId id="472" r:id="rId50"/>
    <p:sldId id="475" r:id="rId51"/>
    <p:sldId id="476" r:id="rId52"/>
    <p:sldId id="418" r:id="rId53"/>
    <p:sldId id="443" r:id="rId54"/>
    <p:sldId id="419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FFFF99"/>
    <a:srgbClr val="85FF85"/>
    <a:srgbClr val="0000FF"/>
    <a:srgbClr val="0066FF"/>
    <a:srgbClr val="CC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45" autoAdjust="0"/>
    <p:restoredTop sz="92170" autoAdjust="0"/>
  </p:normalViewPr>
  <p:slideViewPr>
    <p:cSldViewPr>
      <p:cViewPr varScale="1">
        <p:scale>
          <a:sx n="73" d="100"/>
          <a:sy n="73" d="100"/>
        </p:scale>
        <p:origin x="1286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42.xml"/><Relationship Id="rId18" Type="http://schemas.openxmlformats.org/officeDocument/2006/relationships/slide" Target="slides/slide47.xml"/><Relationship Id="rId3" Type="http://schemas.openxmlformats.org/officeDocument/2006/relationships/slide" Target="slides/slide10.xml"/><Relationship Id="rId7" Type="http://schemas.openxmlformats.org/officeDocument/2006/relationships/slide" Target="slides/slide19.xml"/><Relationship Id="rId12" Type="http://schemas.openxmlformats.org/officeDocument/2006/relationships/slide" Target="slides/slide41.xml"/><Relationship Id="rId17" Type="http://schemas.openxmlformats.org/officeDocument/2006/relationships/slide" Target="slides/slide46.xml"/><Relationship Id="rId2" Type="http://schemas.openxmlformats.org/officeDocument/2006/relationships/slide" Target="slides/slide9.xml"/><Relationship Id="rId16" Type="http://schemas.openxmlformats.org/officeDocument/2006/relationships/slide" Target="slides/slide45.xml"/><Relationship Id="rId1" Type="http://schemas.openxmlformats.org/officeDocument/2006/relationships/slide" Target="slides/slide8.xml"/><Relationship Id="rId6" Type="http://schemas.openxmlformats.org/officeDocument/2006/relationships/slide" Target="slides/slide15.xml"/><Relationship Id="rId11" Type="http://schemas.openxmlformats.org/officeDocument/2006/relationships/slide" Target="slides/slide27.xml"/><Relationship Id="rId5" Type="http://schemas.openxmlformats.org/officeDocument/2006/relationships/slide" Target="slides/slide12.xml"/><Relationship Id="rId15" Type="http://schemas.openxmlformats.org/officeDocument/2006/relationships/slide" Target="slides/slide44.xml"/><Relationship Id="rId10" Type="http://schemas.openxmlformats.org/officeDocument/2006/relationships/slide" Target="slides/slide26.xml"/><Relationship Id="rId4" Type="http://schemas.openxmlformats.org/officeDocument/2006/relationships/slide" Target="slides/slide11.xml"/><Relationship Id="rId9" Type="http://schemas.openxmlformats.org/officeDocument/2006/relationships/slide" Target="slides/slide21.xml"/><Relationship Id="rId14" Type="http://schemas.openxmlformats.org/officeDocument/2006/relationships/slide" Target="slides/slide4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22E0533-A5E2-46E7-954F-FEE2792F4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39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663909-6882-497E-A612-2629C9AFFE36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95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8040F4-E672-4327-88FD-6C3890425B90}" type="slidenum">
              <a:rPr lang="en-US" smtClean="0"/>
              <a:pPr eaLnBrk="1" hangingPunct="1"/>
              <a:t>22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8040F4-E672-4327-88FD-6C3890425B90}" type="slidenum">
              <a:rPr lang="en-US" smtClean="0"/>
              <a:pPr eaLnBrk="1" hangingPunct="1"/>
              <a:t>23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8040F4-E672-4327-88FD-6C3890425B90}" type="slidenum">
              <a:rPr lang="en-US" smtClean="0"/>
              <a:pPr eaLnBrk="1" hangingPunct="1"/>
              <a:t>24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8CE1B3-368C-4FE9-A875-917225D5EEA8}" type="slidenum">
              <a:rPr lang="en-US" smtClean="0"/>
              <a:pPr eaLnBrk="1" hangingPunct="1"/>
              <a:t>28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8CE1B3-368C-4FE9-A875-917225D5EEA8}" type="slidenum">
              <a:rPr lang="en-US" smtClean="0"/>
              <a:pPr eaLnBrk="1" hangingPunct="1"/>
              <a:t>29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433681-A0AA-4369-ADF7-B9E1CBF81980}" type="slidenum">
              <a:rPr lang="en-US" smtClean="0"/>
              <a:pPr eaLnBrk="1" hangingPunct="1"/>
              <a:t>30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F75C7-E0DB-44B3-971B-7523DB92E49E}" type="slidenum">
              <a:rPr lang="en-US" smtClean="0"/>
              <a:pPr eaLnBrk="1" hangingPunct="1"/>
              <a:t>31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F75C7-E0DB-44B3-971B-7523DB92E49E}" type="slidenum">
              <a:rPr lang="en-US" smtClean="0"/>
              <a:pPr eaLnBrk="1" hangingPunct="1"/>
              <a:t>32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B734A-EF35-4A1A-ACC0-85FCAF5753BD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F75C7-E0DB-44B3-971B-7523DB92E49E}" type="slidenum">
              <a:rPr lang="en-US" smtClean="0"/>
              <a:pPr eaLnBrk="1" hangingPunct="1"/>
              <a:t>33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F75C7-E0DB-44B3-971B-7523DB92E49E}" type="slidenum">
              <a:rPr lang="en-US" smtClean="0"/>
              <a:pPr eaLnBrk="1" hangingPunct="1"/>
              <a:t>34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F75C7-E0DB-44B3-971B-7523DB92E49E}" type="slidenum">
              <a:rPr lang="en-US" smtClean="0"/>
              <a:pPr eaLnBrk="1" hangingPunct="1"/>
              <a:t>35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F75C7-E0DB-44B3-971B-7523DB92E49E}" type="slidenum">
              <a:rPr lang="en-US" smtClean="0"/>
              <a:pPr eaLnBrk="1" hangingPunct="1"/>
              <a:t>36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F75C7-E0DB-44B3-971B-7523DB92E49E}" type="slidenum">
              <a:rPr lang="en-US" smtClean="0"/>
              <a:pPr eaLnBrk="1" hangingPunct="1"/>
              <a:t>37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F75C7-E0DB-44B3-971B-7523DB92E49E}" type="slidenum">
              <a:rPr lang="en-US" smtClean="0"/>
              <a:pPr eaLnBrk="1" hangingPunct="1"/>
              <a:t>38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F75C7-E0DB-44B3-971B-7523DB92E49E}" type="slidenum">
              <a:rPr lang="en-US" smtClean="0"/>
              <a:pPr eaLnBrk="1" hangingPunct="1"/>
              <a:t>39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67501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32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B734A-EF35-4A1A-ACC0-85FCAF5753BD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521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5607D4-6956-49C0-B55E-ACA1DC8425CF}" type="slidenum">
              <a:rPr lang="en-US" smtClean="0"/>
              <a:pPr eaLnBrk="1" hangingPunct="1"/>
              <a:t>48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90C06-F357-4362-AEB4-FB95B041AEF0}" type="slidenum">
              <a:rPr lang="en-US" smtClean="0"/>
              <a:pPr eaLnBrk="1" hangingPunct="1"/>
              <a:t>49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90C06-F357-4362-AEB4-FB95B041AEF0}" type="slidenum">
              <a:rPr lang="en-US" smtClean="0"/>
              <a:pPr eaLnBrk="1" hangingPunct="1"/>
              <a:t>50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90C06-F357-4362-AEB4-FB95B041AEF0}" type="slidenum">
              <a:rPr lang="en-US" smtClean="0"/>
              <a:pPr eaLnBrk="1" hangingPunct="1"/>
              <a:t>51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90C06-F357-4362-AEB4-FB95B041AEF0}" type="slidenum">
              <a:rPr lang="en-US" smtClean="0"/>
              <a:pPr eaLnBrk="1" hangingPunct="1"/>
              <a:t>52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181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61747-F707-469D-9415-9BB97FEB90C2}" type="slidenum">
              <a:rPr lang="en-US" smtClean="0"/>
              <a:pPr eaLnBrk="1" hangingPunct="1"/>
              <a:t>54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53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F7DAF0-EF7E-43EE-ACB6-A8ABCEC8EC30}" type="slidenum">
              <a:rPr lang="en-US" smtClean="0"/>
              <a:pPr eaLnBrk="1" hangingPunct="1"/>
              <a:t>6</a:t>
            </a:fld>
            <a:endParaRPr lang="en-US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88620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>
              <a:spcBef>
                <a:spcPct val="0"/>
              </a:spcBef>
            </a:pPr>
            <a:r>
              <a:rPr 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 w="12699" cap="flat">
            <a:solidFill>
              <a:schemeClr val="tx1"/>
            </a:solidFill>
          </a:ln>
        </p:spPr>
      </p:sp>
      <p:sp>
        <p:nvSpPr>
          <p:cNvPr id="440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60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F046C4-A337-4D20-8E0B-00CF5928C908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F046C4-A337-4D20-8E0B-00CF5928C908}" type="slidenum">
              <a:rPr lang="en-US" smtClean="0"/>
              <a:pPr eaLnBrk="1" hangingPunct="1"/>
              <a:t>14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9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3FBEB-31F5-4D16-ACBC-76B849BBB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4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171AE-7B22-451C-8A9E-A2DF3D501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4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7CCF-A529-47D9-A123-BEFB42821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9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3D77F-7AE8-4C8F-8D28-85FA59721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470BC-16E5-490C-A314-BF28674A5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F0FC8-50D7-4A6E-A5DF-98B7ECA1B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4BB9-25CC-4AAF-93B2-ABB35C6CB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6BDB-EDA8-43CE-AEC0-03F25C58C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614C-8A4B-4211-8E93-3921A24F0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A7B79-257D-4FB5-B4BF-79C65730F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0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483A1-9550-4E04-B727-C2BCB5525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A401B-E71E-4401-B5C3-72ACAB733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9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0E6F2618-2D16-47B1-B1AA-78C2A7489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guessthecorrelation.com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2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</a:t>
            </a:r>
            <a:r>
              <a:rPr lang="it-IT" b="1" u="sng" dirty="0" err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Bivariata</a:t>
            </a:r>
            <a:endParaRPr lang="en-US" b="1" u="sng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676400" y="4038600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n°4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CrossTable</a:t>
            </a:r>
            <a:r>
              <a:rPr lang="it-IT" sz="4000" dirty="0">
                <a:solidFill>
                  <a:srgbClr val="FF9900"/>
                </a:solidFill>
              </a:rPr>
              <a:t> - Descrizione</a:t>
            </a:r>
            <a:r>
              <a:rPr lang="it-IT" sz="3600" dirty="0"/>
              <a:t> </a:t>
            </a:r>
            <a:endParaRPr lang="en-GB" sz="36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1151215"/>
            <a:ext cx="83058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La CROSSTABLE permette di </a:t>
            </a:r>
            <a:endParaRPr lang="en-GB" sz="2000" b="1" dirty="0">
              <a:solidFill>
                <a:srgbClr val="000080"/>
              </a:solidFill>
            </a:endParaRPr>
          </a:p>
          <a:p>
            <a:pPr lvl="4" eaLnBrk="1" hangingPunct="1">
              <a:defRPr/>
            </a:pPr>
            <a:endParaRPr lang="en-GB" sz="2000" b="1" dirty="0">
              <a:solidFill>
                <a:srgbClr val="000080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it-IT" sz="2400" dirty="0"/>
              <a:t>Creare tabelle di contingenza a due o più dimensioni per variabili qualitative e quantitative discrete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it-IT" sz="24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it-IT" sz="2400" dirty="0"/>
              <a:t>Calcolare indici di dipendenza relativi a tabelle di contingenza (tra cui chi-quadrato e </a:t>
            </a:r>
            <a:r>
              <a:rPr lang="it-IT" sz="2400" dirty="0" err="1"/>
              <a:t>Cramer</a:t>
            </a:r>
            <a:r>
              <a:rPr lang="it-IT" sz="2400" dirty="0"/>
              <a:t> V)</a:t>
            </a:r>
          </a:p>
          <a:p>
            <a:pPr eaLnBrk="1" hangingPunct="1">
              <a:buClr>
                <a:schemeClr val="tx1"/>
              </a:buClr>
            </a:pPr>
            <a:endParaRPr lang="it-IT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33400" y="2133600"/>
            <a:ext cx="8458200" cy="9144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991600" cy="715962"/>
          </a:xfrm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CrossTable</a:t>
            </a:r>
            <a:r>
              <a:rPr lang="it-IT" sz="4000" dirty="0">
                <a:solidFill>
                  <a:srgbClr val="FF9900"/>
                </a:solidFill>
              </a:rPr>
              <a:t> – Sintassi generale </a:t>
            </a:r>
            <a:r>
              <a:rPr lang="it-IT" sz="4000" dirty="0"/>
              <a:t> </a:t>
            </a:r>
            <a:endParaRPr lang="en-GB" sz="4000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Distribuzione di frequenza </a:t>
            </a:r>
            <a:r>
              <a:rPr lang="it-IT" sz="2400" dirty="0" err="1"/>
              <a:t>bivariata</a:t>
            </a:r>
            <a:r>
              <a:rPr lang="it-IT" sz="2400" dirty="0"/>
              <a:t> (tabelle di contingenza)</a:t>
            </a:r>
            <a:endParaRPr lang="en-US" sz="240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-2438400" y="8382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Shape 488"/>
          <p:cNvSpPr txBox="1"/>
          <p:nvPr/>
        </p:nvSpPr>
        <p:spPr>
          <a:xfrm>
            <a:off x="322997" y="1828800"/>
            <a:ext cx="8592403" cy="1905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</a:pPr>
            <a:r>
              <a:rPr lang="it-IT" sz="2400" dirty="0" err="1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CrossTable</a:t>
            </a:r>
            <a:r>
              <a:rPr lang="it-IT" sz="24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(</a:t>
            </a:r>
            <a:r>
              <a:rPr lang="it-IT" sz="2400" i="1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nome_dataset$nome_variabile1, 			nome_dataset$nome_variabile2,</a:t>
            </a:r>
            <a:r>
              <a:rPr lang="it-IT" sz="2400" i="1" dirty="0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 			</a:t>
            </a:r>
            <a:r>
              <a:rPr lang="it-IT" sz="2400" i="1" dirty="0" err="1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prop.chisq</a:t>
            </a:r>
            <a:r>
              <a:rPr lang="it-IT" sz="2400" i="1" dirty="0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=FALSE</a:t>
            </a:r>
            <a:r>
              <a:rPr lang="it-IT" sz="2400" i="1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 </a:t>
            </a:r>
            <a:r>
              <a:rPr lang="it-IT" sz="24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)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33399" y="5257800"/>
            <a:ext cx="8363803" cy="8309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/>
              <a:t>N.B</a:t>
            </a:r>
            <a:r>
              <a:rPr lang="it-IT" sz="2400" dirty="0"/>
              <a:t>. Per usare questa funzione è necessario richiamare la libreria </a:t>
            </a:r>
            <a:r>
              <a:rPr lang="it-IT" sz="2400" b="1" dirty="0" err="1"/>
              <a:t>descr</a:t>
            </a:r>
            <a:r>
              <a:rPr lang="it-IT" sz="2400" b="1" dirty="0"/>
              <a:t>, </a:t>
            </a:r>
            <a:r>
              <a:rPr lang="it-IT" sz="2400" dirty="0"/>
              <a:t>scaricata nella lezione 3.</a:t>
            </a:r>
          </a:p>
        </p:txBody>
      </p:sp>
      <p:sp>
        <p:nvSpPr>
          <p:cNvPr id="17" name="Parentesi graffa chiusa 16"/>
          <p:cNvSpPr/>
          <p:nvPr/>
        </p:nvSpPr>
        <p:spPr bwMode="auto">
          <a:xfrm rot="5400000">
            <a:off x="3581400" y="1905000"/>
            <a:ext cx="609600" cy="3810000"/>
          </a:xfrm>
          <a:prstGeom prst="rightBrace">
            <a:avLst>
              <a:gd name="adj1" fmla="val 18275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981200" y="4200435"/>
            <a:ext cx="4038600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È </a:t>
            </a:r>
            <a:r>
              <a:rPr lang="it-IT" u="sng" dirty="0"/>
              <a:t>un’opzione</a:t>
            </a:r>
            <a:r>
              <a:rPr lang="it-IT" dirty="0"/>
              <a:t> che inseriremo sempre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393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CrossTable</a:t>
            </a:r>
            <a:r>
              <a:rPr lang="it-IT" sz="4000" dirty="0">
                <a:solidFill>
                  <a:srgbClr val="FF9900"/>
                </a:solidFill>
              </a:rPr>
              <a:t> – Esempio 1</a:t>
            </a:r>
            <a:endParaRPr lang="en-GB" sz="36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09600" y="1600199"/>
            <a:ext cx="777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1" dirty="0"/>
              <a:t>Variabili qualitative</a:t>
            </a:r>
            <a:r>
              <a:rPr lang="it-IT" sz="2400" dirty="0"/>
              <a:t>:  sesso e operatore telefonico</a:t>
            </a:r>
            <a:endParaRPr lang="en-US" sz="2400" dirty="0"/>
          </a:p>
        </p:txBody>
      </p:sp>
      <p:sp>
        <p:nvSpPr>
          <p:cNvPr id="2" name="Rettangolo 1"/>
          <p:cNvSpPr/>
          <p:nvPr/>
        </p:nvSpPr>
        <p:spPr>
          <a:xfrm>
            <a:off x="536754" y="2828836"/>
            <a:ext cx="8026919" cy="2494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</a:pPr>
            <a:r>
              <a:rPr lang="it-IT" sz="3600" dirty="0" err="1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CrossTable</a:t>
            </a:r>
            <a:r>
              <a:rPr lang="it-IT" sz="36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(</a:t>
            </a:r>
            <a:r>
              <a:rPr lang="it-IT" sz="3600" i="1" dirty="0" err="1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telefonia$sesso</a:t>
            </a:r>
            <a:r>
              <a:rPr lang="it-IT" sz="3600" i="1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, 		 </a:t>
            </a:r>
            <a:r>
              <a:rPr lang="it-IT" sz="3600" i="1" dirty="0" err="1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telefonia$operatore</a:t>
            </a:r>
            <a:r>
              <a:rPr lang="it-IT" sz="3600" i="1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,    		 </a:t>
            </a:r>
            <a:r>
              <a:rPr lang="it-IT" sz="3600" i="1" dirty="0" err="1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prop.chisq</a:t>
            </a:r>
            <a:r>
              <a:rPr lang="it-IT" sz="3600" i="1" dirty="0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=FALSE</a:t>
            </a:r>
            <a:r>
              <a:rPr lang="it-IT" sz="36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6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stefania.scapin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37" y="1314450"/>
            <a:ext cx="7116763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Output </a:t>
            </a:r>
            <a:r>
              <a:rPr lang="it-IT" sz="4000" dirty="0" err="1">
                <a:solidFill>
                  <a:srgbClr val="FF9900"/>
                </a:solidFill>
              </a:rPr>
              <a:t>CrossTable</a:t>
            </a:r>
            <a:r>
              <a:rPr lang="it-IT" sz="4000" dirty="0">
                <a:solidFill>
                  <a:srgbClr val="FF9900"/>
                </a:solidFill>
              </a:rPr>
              <a:t> - Esempio 1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7172" name="Text Box 601"/>
          <p:cNvSpPr txBox="1">
            <a:spLocks noChangeArrowheads="1"/>
          </p:cNvSpPr>
          <p:nvPr/>
        </p:nvSpPr>
        <p:spPr bwMode="auto">
          <a:xfrm>
            <a:off x="-42532" y="3974068"/>
            <a:ext cx="3729514" cy="36933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Frequenze congiunte assolute</a:t>
            </a:r>
            <a:endParaRPr lang="en-US" dirty="0"/>
          </a:p>
        </p:txBody>
      </p:sp>
      <p:sp>
        <p:nvSpPr>
          <p:cNvPr id="7173" name="Line 603"/>
          <p:cNvSpPr>
            <a:spLocks noChangeShapeType="1"/>
          </p:cNvSpPr>
          <p:nvPr/>
        </p:nvSpPr>
        <p:spPr bwMode="auto">
          <a:xfrm rot="16664075">
            <a:off x="3231289" y="3938272"/>
            <a:ext cx="156236" cy="24171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74" name="Oval 604"/>
          <p:cNvSpPr>
            <a:spLocks noChangeArrowheads="1"/>
          </p:cNvSpPr>
          <p:nvPr/>
        </p:nvSpPr>
        <p:spPr bwMode="auto">
          <a:xfrm>
            <a:off x="3470608" y="3811781"/>
            <a:ext cx="517812" cy="380318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75" name="Text Box 605"/>
          <p:cNvSpPr txBox="1">
            <a:spLocks noChangeArrowheads="1"/>
          </p:cNvSpPr>
          <p:nvPr/>
        </p:nvSpPr>
        <p:spPr bwMode="auto">
          <a:xfrm>
            <a:off x="5874529" y="1752600"/>
            <a:ext cx="3200400" cy="938212"/>
          </a:xfrm>
          <a:prstGeom prst="rect">
            <a:avLst/>
          </a:prstGeom>
          <a:solidFill>
            <a:schemeClr val="bg1"/>
          </a:solidFill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Distribuzioni marginali: frequenze marginali assolute e relative </a:t>
            </a:r>
            <a:endParaRPr lang="en-US" dirty="0"/>
          </a:p>
        </p:txBody>
      </p:sp>
      <p:sp>
        <p:nvSpPr>
          <p:cNvPr id="7176" name="Line 606"/>
          <p:cNvSpPr>
            <a:spLocks noChangeShapeType="1"/>
          </p:cNvSpPr>
          <p:nvPr/>
        </p:nvSpPr>
        <p:spPr bwMode="auto">
          <a:xfrm rot="16664075" flipH="1">
            <a:off x="6724795" y="2840235"/>
            <a:ext cx="799808" cy="33933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77" name="Oval 607"/>
          <p:cNvSpPr>
            <a:spLocks noChangeArrowheads="1"/>
          </p:cNvSpPr>
          <p:nvPr/>
        </p:nvSpPr>
        <p:spPr bwMode="auto">
          <a:xfrm>
            <a:off x="6781800" y="3733800"/>
            <a:ext cx="1168139" cy="761318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78" name="Text Box 608"/>
          <p:cNvSpPr txBox="1">
            <a:spLocks noChangeArrowheads="1"/>
          </p:cNvSpPr>
          <p:nvPr/>
        </p:nvSpPr>
        <p:spPr bwMode="auto">
          <a:xfrm>
            <a:off x="111642" y="4980121"/>
            <a:ext cx="1447800" cy="120032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Frequenze subordinate di riga e colonna</a:t>
            </a:r>
            <a:endParaRPr lang="en-US" dirty="0"/>
          </a:p>
        </p:txBody>
      </p:sp>
      <p:sp>
        <p:nvSpPr>
          <p:cNvPr id="7179" name="Oval 609"/>
          <p:cNvSpPr>
            <a:spLocks noChangeArrowheads="1"/>
          </p:cNvSpPr>
          <p:nvPr/>
        </p:nvSpPr>
        <p:spPr bwMode="auto">
          <a:xfrm>
            <a:off x="3165404" y="5046885"/>
            <a:ext cx="914400" cy="5334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0" name="Line 610"/>
          <p:cNvSpPr>
            <a:spLocks noChangeShapeType="1"/>
          </p:cNvSpPr>
          <p:nvPr/>
        </p:nvSpPr>
        <p:spPr bwMode="auto">
          <a:xfrm rot="10409078" flipH="1" flipV="1">
            <a:off x="1567420" y="5199209"/>
            <a:ext cx="1548804" cy="228751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81" name="Oval 611"/>
          <p:cNvSpPr>
            <a:spLocks noChangeArrowheads="1"/>
          </p:cNvSpPr>
          <p:nvPr/>
        </p:nvSpPr>
        <p:spPr bwMode="auto">
          <a:xfrm>
            <a:off x="4054144" y="5814235"/>
            <a:ext cx="990600" cy="609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2" name="Line 616"/>
          <p:cNvSpPr>
            <a:spLocks noChangeShapeType="1"/>
          </p:cNvSpPr>
          <p:nvPr/>
        </p:nvSpPr>
        <p:spPr bwMode="auto">
          <a:xfrm flipH="1">
            <a:off x="4849811" y="2590800"/>
            <a:ext cx="2160589" cy="310911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6" name="Oval 604"/>
          <p:cNvSpPr>
            <a:spLocks noChangeArrowheads="1"/>
          </p:cNvSpPr>
          <p:nvPr/>
        </p:nvSpPr>
        <p:spPr bwMode="auto">
          <a:xfrm>
            <a:off x="3261882" y="4419600"/>
            <a:ext cx="624318" cy="380318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7" name="Text Box 601"/>
          <p:cNvSpPr txBox="1">
            <a:spLocks noChangeArrowheads="1"/>
          </p:cNvSpPr>
          <p:nvPr/>
        </p:nvSpPr>
        <p:spPr bwMode="auto">
          <a:xfrm>
            <a:off x="-34553" y="4343400"/>
            <a:ext cx="3729514" cy="36933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Frequenze congiunte relative</a:t>
            </a:r>
            <a:endParaRPr lang="en-US" dirty="0"/>
          </a:p>
        </p:txBody>
      </p:sp>
      <p:sp>
        <p:nvSpPr>
          <p:cNvPr id="68" name="Line 603"/>
          <p:cNvSpPr>
            <a:spLocks noChangeShapeType="1"/>
          </p:cNvSpPr>
          <p:nvPr/>
        </p:nvSpPr>
        <p:spPr bwMode="auto">
          <a:xfrm rot="16664075" flipH="1">
            <a:off x="3117967" y="4472578"/>
            <a:ext cx="60845" cy="2712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/>
      <p:bldP spid="7179" grpId="0" animBg="1"/>
      <p:bldP spid="7180" grpId="0" animBg="1"/>
      <p:bldP spid="7181" grpId="0" animBg="1"/>
      <p:bldP spid="7182" grpId="0" animBg="1"/>
      <p:bldP spid="66" grpId="0" animBg="1"/>
      <p:bldP spid="67" grpId="0"/>
      <p:bldP spid="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stefania.scapin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39" y="1166639"/>
            <a:ext cx="7116763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Output </a:t>
            </a:r>
            <a:r>
              <a:rPr lang="it-IT" sz="4000" dirty="0" err="1">
                <a:solidFill>
                  <a:srgbClr val="FF9900"/>
                </a:solidFill>
              </a:rPr>
              <a:t>CrossTable</a:t>
            </a:r>
            <a:r>
              <a:rPr lang="it-IT" sz="4000" dirty="0">
                <a:solidFill>
                  <a:srgbClr val="FF9900"/>
                </a:solidFill>
              </a:rPr>
              <a:t> - Esempio 1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6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ttangolo 1"/>
          <p:cNvSpPr/>
          <p:nvPr/>
        </p:nvSpPr>
        <p:spPr bwMode="auto">
          <a:xfrm>
            <a:off x="2830033" y="3974663"/>
            <a:ext cx="685800" cy="201509"/>
          </a:xfrm>
          <a:prstGeom prst="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5" name="Group 69"/>
          <p:cNvGrpSpPr>
            <a:grpSpLocks/>
          </p:cNvGrpSpPr>
          <p:nvPr/>
        </p:nvGrpSpPr>
        <p:grpSpPr bwMode="auto">
          <a:xfrm>
            <a:off x="4834044" y="2571081"/>
            <a:ext cx="4141788" cy="2192338"/>
            <a:chOff x="3293" y="1392"/>
            <a:chExt cx="2609" cy="1381"/>
          </a:xfrm>
        </p:grpSpPr>
        <p:sp>
          <p:nvSpPr>
            <p:cNvPr id="36" name="Text Box 53"/>
            <p:cNvSpPr txBox="1">
              <a:spLocks noChangeArrowheads="1"/>
            </p:cNvSpPr>
            <p:nvPr/>
          </p:nvSpPr>
          <p:spPr bwMode="auto">
            <a:xfrm>
              <a:off x="3293" y="1392"/>
              <a:ext cx="2609" cy="233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IT" dirty="0" err="1"/>
                <a:t>freq</a:t>
              </a:r>
              <a:r>
                <a:rPr lang="it-IT" dirty="0"/>
                <a:t>. marginale assoluta=28+5+91+12</a:t>
              </a:r>
              <a:endParaRPr lang="en-US" dirty="0"/>
            </a:p>
          </p:txBody>
        </p:sp>
        <p:sp>
          <p:nvSpPr>
            <p:cNvPr id="37" name="Line 54"/>
            <p:cNvSpPr>
              <a:spLocks noChangeShapeType="1"/>
            </p:cNvSpPr>
            <p:nvPr/>
          </p:nvSpPr>
          <p:spPr bwMode="auto">
            <a:xfrm rot="16664075" flipH="1">
              <a:off x="4240" y="2129"/>
              <a:ext cx="1134" cy="154"/>
            </a:xfrm>
            <a:prstGeom prst="line">
              <a:avLst/>
            </a:prstGeom>
            <a:noFill/>
            <a:ln w="22225">
              <a:solidFill>
                <a:srgbClr val="00B05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9" name="Group 68"/>
          <p:cNvGrpSpPr>
            <a:grpSpLocks/>
          </p:cNvGrpSpPr>
          <p:nvPr/>
        </p:nvGrpSpPr>
        <p:grpSpPr bwMode="auto">
          <a:xfrm>
            <a:off x="4398488" y="5073667"/>
            <a:ext cx="4527550" cy="641353"/>
            <a:chOff x="3028" y="2620"/>
            <a:chExt cx="2852" cy="404"/>
          </a:xfrm>
        </p:grpSpPr>
        <p:sp>
          <p:nvSpPr>
            <p:cNvPr id="40" name="Text Box 56"/>
            <p:cNvSpPr txBox="1">
              <a:spLocks noChangeArrowheads="1"/>
            </p:cNvSpPr>
            <p:nvPr/>
          </p:nvSpPr>
          <p:spPr bwMode="auto">
            <a:xfrm>
              <a:off x="3028" y="2791"/>
              <a:ext cx="2852" cy="233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IT" dirty="0" err="1"/>
                <a:t>freq</a:t>
              </a:r>
              <a:r>
                <a:rPr lang="it-IT" dirty="0"/>
                <a:t>. marginale relativa=(28+5+91+12)/236</a:t>
              </a:r>
              <a:endParaRPr lang="en-US" dirty="0"/>
            </a:p>
          </p:txBody>
        </p:sp>
        <p:sp>
          <p:nvSpPr>
            <p:cNvPr id="41" name="Line 57"/>
            <p:cNvSpPr>
              <a:spLocks noChangeShapeType="1"/>
            </p:cNvSpPr>
            <p:nvPr/>
          </p:nvSpPr>
          <p:spPr bwMode="auto">
            <a:xfrm rot="4673726" flipH="1">
              <a:off x="4834" y="2620"/>
              <a:ext cx="192" cy="192"/>
            </a:xfrm>
            <a:prstGeom prst="line">
              <a:avLst/>
            </a:prstGeom>
            <a:noFill/>
            <a:ln w="22225">
              <a:solidFill>
                <a:srgbClr val="00B05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3" name="Rettangolo 42"/>
          <p:cNvSpPr/>
          <p:nvPr/>
        </p:nvSpPr>
        <p:spPr bwMode="auto">
          <a:xfrm>
            <a:off x="6562038" y="4772656"/>
            <a:ext cx="685800" cy="201509"/>
          </a:xfrm>
          <a:prstGeom prst="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ttangolo 43"/>
          <p:cNvSpPr/>
          <p:nvPr/>
        </p:nvSpPr>
        <p:spPr bwMode="auto">
          <a:xfrm>
            <a:off x="6562038" y="4974165"/>
            <a:ext cx="685800" cy="201509"/>
          </a:xfrm>
          <a:prstGeom prst="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85463" y="3600271"/>
            <a:ext cx="1981200" cy="1200329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err="1"/>
              <a:t>freq</a:t>
            </a:r>
            <a:r>
              <a:rPr lang="it-IT" dirty="0"/>
              <a:t>. subordinate:</a:t>
            </a:r>
          </a:p>
          <a:p>
            <a:pPr eaLnBrk="1" hangingPunct="1"/>
            <a:r>
              <a:rPr lang="it-IT" dirty="0"/>
              <a:t>di riga=27/100</a:t>
            </a:r>
          </a:p>
          <a:p>
            <a:pPr eaLnBrk="1" hangingPunct="1"/>
            <a:r>
              <a:rPr lang="it-IT" dirty="0"/>
              <a:t>di col=27/55</a:t>
            </a:r>
            <a:endParaRPr lang="en-US" dirty="0"/>
          </a:p>
        </p:txBody>
      </p:sp>
      <p:sp>
        <p:nvSpPr>
          <p:cNvPr id="46" name="Rettangolo 45"/>
          <p:cNvSpPr/>
          <p:nvPr/>
        </p:nvSpPr>
        <p:spPr bwMode="auto">
          <a:xfrm>
            <a:off x="2830033" y="4181654"/>
            <a:ext cx="685800" cy="201509"/>
          </a:xfrm>
          <a:prstGeom prst="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Line 57"/>
          <p:cNvSpPr>
            <a:spLocks noChangeShapeType="1"/>
          </p:cNvSpPr>
          <p:nvPr/>
        </p:nvSpPr>
        <p:spPr bwMode="auto">
          <a:xfrm rot="4673726" flipH="1" flipV="1">
            <a:off x="2581258" y="3921850"/>
            <a:ext cx="2919" cy="442562"/>
          </a:xfrm>
          <a:prstGeom prst="line">
            <a:avLst/>
          </a:prstGeom>
          <a:noFill/>
          <a:ln w="22225">
            <a:solidFill>
              <a:srgbClr val="00B05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Rettangolo 49"/>
          <p:cNvSpPr/>
          <p:nvPr/>
        </p:nvSpPr>
        <p:spPr bwMode="auto">
          <a:xfrm>
            <a:off x="2819400" y="5379529"/>
            <a:ext cx="685800" cy="201509"/>
          </a:xfrm>
          <a:prstGeom prst="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rot="4673726" flipH="1" flipV="1">
            <a:off x="2467478" y="5803895"/>
            <a:ext cx="662589" cy="255778"/>
          </a:xfrm>
          <a:prstGeom prst="line">
            <a:avLst/>
          </a:prstGeom>
          <a:noFill/>
          <a:ln w="22225">
            <a:solidFill>
              <a:srgbClr val="00B05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 rot="4673726" flipH="1" flipV="1">
            <a:off x="2540106" y="4239422"/>
            <a:ext cx="101457" cy="489283"/>
          </a:xfrm>
          <a:prstGeom prst="line">
            <a:avLst/>
          </a:prstGeom>
          <a:noFill/>
          <a:ln w="22225">
            <a:solidFill>
              <a:srgbClr val="00B05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 Box 50"/>
          <p:cNvSpPr txBox="1">
            <a:spLocks noChangeArrowheads="1"/>
          </p:cNvSpPr>
          <p:nvPr/>
        </p:nvSpPr>
        <p:spPr bwMode="auto">
          <a:xfrm>
            <a:off x="228600" y="6183868"/>
            <a:ext cx="3657600" cy="369332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err="1"/>
              <a:t>freq</a:t>
            </a:r>
            <a:r>
              <a:rPr lang="it-IT" dirty="0"/>
              <a:t>. congiunta relativa = (28/236)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7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0" grpId="0" animBg="1"/>
      <p:bldP spid="51" grpId="0" animBg="1"/>
      <p:bldP spid="52" grpId="0" animBg="1"/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C’è indipendenza statistica tra le variabili sesso del rispondente (SESSO) e possesso del computer (COMPUTER)?</a:t>
            </a:r>
            <a:endParaRPr lang="en-US" sz="240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CrossTable</a:t>
            </a:r>
            <a:r>
              <a:rPr lang="it-IT" sz="4000" dirty="0">
                <a:solidFill>
                  <a:srgbClr val="FF9900"/>
                </a:solidFill>
              </a:rPr>
              <a:t> - Esempio 2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65960" y="3429000"/>
            <a:ext cx="80269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</a:pPr>
            <a:r>
              <a:rPr lang="it-IT" sz="2800" dirty="0" err="1">
                <a:latin typeface="Lucida Console" panose="020B0609040504020204" pitchFamily="49" charset="0"/>
                <a:sym typeface="Arial"/>
              </a:rPr>
              <a:t>CrossTable</a:t>
            </a:r>
            <a:r>
              <a:rPr lang="it-IT" sz="2800" dirty="0">
                <a:latin typeface="Lucida Console" panose="020B0609040504020204" pitchFamily="49" charset="0"/>
                <a:sym typeface="Arial"/>
              </a:rPr>
              <a:t>(</a:t>
            </a:r>
            <a:r>
              <a:rPr lang="it-IT" sz="2800" dirty="0" err="1">
                <a:latin typeface="Lucida Console" panose="020B0609040504020204" pitchFamily="49" charset="0"/>
                <a:sym typeface="Arial"/>
              </a:rPr>
              <a:t>telefonia$sesso</a:t>
            </a:r>
            <a:r>
              <a:rPr lang="it-IT" sz="2800" dirty="0">
                <a:latin typeface="Lucida Console" panose="020B0609040504020204" pitchFamily="49" charset="0"/>
                <a:sym typeface="Arial"/>
              </a:rPr>
              <a:t>, 				 </a:t>
            </a:r>
            <a:r>
              <a:rPr lang="it-IT" sz="2800" dirty="0" err="1">
                <a:latin typeface="Lucida Console" panose="020B0609040504020204" pitchFamily="49" charset="0"/>
                <a:sym typeface="Arial"/>
              </a:rPr>
              <a:t>telefonia$computer</a:t>
            </a:r>
            <a:r>
              <a:rPr lang="it-IT" sz="2800" dirty="0">
                <a:latin typeface="Lucida Console" panose="020B0609040504020204" pitchFamily="49" charset="0"/>
                <a:sym typeface="Arial"/>
              </a:rPr>
              <a:t>, 			     </a:t>
            </a:r>
            <a:r>
              <a:rPr lang="it-IT" sz="2800" dirty="0" err="1">
                <a:latin typeface="Lucida Console" panose="020B0609040504020204" pitchFamily="49" charset="0"/>
                <a:sym typeface="Arial"/>
              </a:rPr>
              <a:t>prop.chisq</a:t>
            </a:r>
            <a:r>
              <a:rPr lang="it-IT" sz="2800" dirty="0">
                <a:latin typeface="Lucida Console" panose="020B0609040504020204" pitchFamily="49" charset="0"/>
                <a:sym typeface="Arial"/>
              </a:rPr>
              <a:t>=FALSE)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367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CrossTable</a:t>
            </a:r>
            <a:r>
              <a:rPr lang="it-IT" sz="4000" dirty="0">
                <a:solidFill>
                  <a:srgbClr val="FF9900"/>
                </a:solidFill>
              </a:rPr>
              <a:t>– Esempio 2 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066800"/>
            <a:ext cx="3810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Da </a:t>
            </a:r>
            <a:r>
              <a:rPr lang="en-AU" sz="2000" b="1" dirty="0" err="1"/>
              <a:t>cosa</a:t>
            </a:r>
            <a:r>
              <a:rPr lang="en-AU" sz="2000" b="1" dirty="0"/>
              <a:t> </a:t>
            </a:r>
            <a:r>
              <a:rPr lang="en-AU" sz="2000" b="1" dirty="0" err="1"/>
              <a:t>possiamo</a:t>
            </a:r>
            <a:r>
              <a:rPr lang="en-AU" sz="2000" b="1" dirty="0"/>
              <a:t> </a:t>
            </a:r>
            <a:r>
              <a:rPr lang="en-AU" sz="2000" b="1" dirty="0" err="1"/>
              <a:t>dedurre</a:t>
            </a:r>
            <a:r>
              <a:rPr lang="en-AU" sz="2000" b="1" dirty="0"/>
              <a:t> la </a:t>
            </a:r>
            <a:r>
              <a:rPr lang="en-AU" sz="2000" b="1" dirty="0" err="1"/>
              <a:t>presenza</a:t>
            </a:r>
            <a:r>
              <a:rPr lang="en-AU" sz="2000" b="1" dirty="0"/>
              <a:t> di </a:t>
            </a:r>
            <a:r>
              <a:rPr lang="en-AU" sz="2000" b="1" dirty="0" err="1"/>
              <a:t>dipendenza</a:t>
            </a:r>
            <a:r>
              <a:rPr lang="en-AU" sz="2000" b="1" dirty="0"/>
              <a:t>/ </a:t>
            </a:r>
            <a:r>
              <a:rPr lang="en-AU" sz="2000" b="1" dirty="0" err="1"/>
              <a:t>indipendenza</a:t>
            </a:r>
            <a:r>
              <a:rPr lang="en-AU" sz="2000" b="1" dirty="0"/>
              <a:t> </a:t>
            </a:r>
            <a:r>
              <a:rPr lang="en-AU" sz="2000" b="1" dirty="0" err="1"/>
              <a:t>tra</a:t>
            </a:r>
            <a:r>
              <a:rPr lang="en-AU" sz="2000" b="1" dirty="0"/>
              <a:t> le due </a:t>
            </a:r>
            <a:r>
              <a:rPr lang="en-AU" sz="2000" b="1" dirty="0" err="1"/>
              <a:t>variabili</a:t>
            </a:r>
            <a:r>
              <a:rPr lang="en-AU" sz="2000" b="1" dirty="0"/>
              <a:t>?</a:t>
            </a:r>
          </a:p>
          <a:p>
            <a:r>
              <a:rPr lang="en-AU" sz="2000" dirty="0"/>
              <a:t>Le </a:t>
            </a:r>
            <a:r>
              <a:rPr lang="en-AU" sz="2000" dirty="0" err="1"/>
              <a:t>variabili</a:t>
            </a:r>
            <a:r>
              <a:rPr lang="en-AU" sz="2000" dirty="0"/>
              <a:t> </a:t>
            </a:r>
            <a:r>
              <a:rPr lang="en-AU" sz="2000" dirty="0" err="1"/>
              <a:t>sono</a:t>
            </a:r>
            <a:r>
              <a:rPr lang="en-AU" sz="2000" dirty="0"/>
              <a:t> </a:t>
            </a:r>
            <a:r>
              <a:rPr lang="en-AU" sz="2000" dirty="0" err="1"/>
              <a:t>indipendenti</a:t>
            </a:r>
            <a:r>
              <a:rPr lang="en-AU" sz="2000" dirty="0"/>
              <a:t> se la </a:t>
            </a:r>
            <a:r>
              <a:rPr lang="en-AU" sz="2000" dirty="0" err="1"/>
              <a:t>distribuzione</a:t>
            </a:r>
            <a:r>
              <a:rPr lang="en-AU" sz="2000" dirty="0"/>
              <a:t> </a:t>
            </a:r>
            <a:r>
              <a:rPr lang="en-AU" sz="2000" dirty="0" err="1"/>
              <a:t>della</a:t>
            </a:r>
            <a:r>
              <a:rPr lang="en-AU" sz="2000" dirty="0"/>
              <a:t> </a:t>
            </a:r>
            <a:r>
              <a:rPr lang="en-AU" sz="2000" dirty="0" err="1"/>
              <a:t>variabile</a:t>
            </a:r>
            <a:r>
              <a:rPr lang="en-AU" sz="2000" dirty="0"/>
              <a:t> “</a:t>
            </a:r>
            <a:r>
              <a:rPr lang="en-AU" sz="2000" dirty="0" err="1"/>
              <a:t>possesso</a:t>
            </a:r>
            <a:r>
              <a:rPr lang="en-AU" sz="2000" dirty="0"/>
              <a:t> computer” non è </a:t>
            </a:r>
            <a:r>
              <a:rPr lang="en-AU" sz="2000" dirty="0" err="1"/>
              <a:t>influenzata</a:t>
            </a:r>
            <a:r>
              <a:rPr lang="en-AU" sz="2000" dirty="0"/>
              <a:t> dal </a:t>
            </a:r>
            <a:r>
              <a:rPr lang="en-AU" sz="2000" dirty="0" err="1"/>
              <a:t>sesso</a:t>
            </a:r>
            <a:r>
              <a:rPr lang="en-AU" sz="2000" dirty="0"/>
              <a:t>…</a:t>
            </a:r>
          </a:p>
          <a:p>
            <a:endParaRPr lang="en-AU" sz="2000" dirty="0"/>
          </a:p>
          <a:p>
            <a:r>
              <a:rPr lang="en-AU" sz="2000" dirty="0"/>
              <a:t>... </a:t>
            </a:r>
            <a:r>
              <a:rPr lang="en-AU" sz="2000" dirty="0" err="1"/>
              <a:t>Ovvero</a:t>
            </a:r>
            <a:r>
              <a:rPr lang="en-AU" sz="2000" dirty="0"/>
              <a:t> la </a:t>
            </a:r>
            <a:r>
              <a:rPr lang="en-AU" sz="2000" dirty="0" err="1"/>
              <a:t>distribuzione</a:t>
            </a:r>
            <a:r>
              <a:rPr lang="en-AU" sz="2000" dirty="0"/>
              <a:t> di chi </a:t>
            </a:r>
            <a:r>
              <a:rPr lang="en-AU" sz="2000" dirty="0" err="1"/>
              <a:t>possiede</a:t>
            </a:r>
            <a:r>
              <a:rPr lang="en-AU" sz="2000" dirty="0"/>
              <a:t> </a:t>
            </a:r>
            <a:r>
              <a:rPr lang="en-AU" sz="2000" dirty="0" err="1"/>
              <a:t>il</a:t>
            </a:r>
            <a:r>
              <a:rPr lang="en-AU" sz="2000" dirty="0"/>
              <a:t> computer da chi non lo </a:t>
            </a:r>
            <a:r>
              <a:rPr lang="en-AU" sz="2000" dirty="0" err="1"/>
              <a:t>possiede</a:t>
            </a:r>
            <a:r>
              <a:rPr lang="en-AU" sz="2000" dirty="0"/>
              <a:t> non varia </a:t>
            </a:r>
            <a:r>
              <a:rPr lang="en-AU" sz="2000" dirty="0" err="1"/>
              <a:t>tra</a:t>
            </a:r>
            <a:r>
              <a:rPr lang="en-AU" sz="2000" dirty="0"/>
              <a:t> </a:t>
            </a:r>
            <a:r>
              <a:rPr lang="en-AU" sz="2000" dirty="0" err="1"/>
              <a:t>maschi</a:t>
            </a:r>
            <a:r>
              <a:rPr lang="en-AU" sz="2000" dirty="0"/>
              <a:t> e </a:t>
            </a:r>
            <a:r>
              <a:rPr lang="en-AU" sz="2000" dirty="0" err="1"/>
              <a:t>femmine</a:t>
            </a:r>
            <a:r>
              <a:rPr lang="en-AU" sz="2000" dirty="0"/>
              <a:t> e </a:t>
            </a:r>
            <a:r>
              <a:rPr lang="en-AU" sz="2000" dirty="0" err="1"/>
              <a:t>corrisponde</a:t>
            </a:r>
            <a:r>
              <a:rPr lang="en-AU" sz="2000" dirty="0"/>
              <a:t> </a:t>
            </a:r>
            <a:r>
              <a:rPr lang="en-AU" sz="2000" dirty="0" err="1"/>
              <a:t>alla</a:t>
            </a:r>
            <a:r>
              <a:rPr lang="en-AU" sz="2000" dirty="0"/>
              <a:t> </a:t>
            </a:r>
            <a:r>
              <a:rPr lang="en-AU" sz="2000" dirty="0" err="1"/>
              <a:t>distribuzione</a:t>
            </a:r>
            <a:r>
              <a:rPr lang="en-AU" sz="2000" dirty="0"/>
              <a:t> </a:t>
            </a:r>
            <a:r>
              <a:rPr lang="en-AU" sz="2000" dirty="0" err="1"/>
              <a:t>marginale</a:t>
            </a:r>
            <a:r>
              <a:rPr lang="en-AU" sz="2000" dirty="0"/>
              <a:t> </a:t>
            </a:r>
            <a:r>
              <a:rPr lang="en-AU" sz="2000" dirty="0" err="1"/>
              <a:t>della</a:t>
            </a:r>
            <a:r>
              <a:rPr lang="en-AU" sz="2000" dirty="0"/>
              <a:t> </a:t>
            </a:r>
            <a:r>
              <a:rPr lang="en-AU" sz="2000" dirty="0" err="1"/>
              <a:t>variabile</a:t>
            </a:r>
            <a:r>
              <a:rPr lang="en-AU" sz="2000" dirty="0"/>
              <a:t> computer</a:t>
            </a:r>
          </a:p>
        </p:txBody>
      </p:sp>
      <p:sp>
        <p:nvSpPr>
          <p:cNvPr id="6" name="Down Arrow 5"/>
          <p:cNvSpPr/>
          <p:nvPr/>
        </p:nvSpPr>
        <p:spPr bwMode="auto">
          <a:xfrm>
            <a:off x="6629400" y="3810000"/>
            <a:ext cx="342900" cy="494071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266" name="Picture 2" descr="C:\Users\stefania.scapin\Desktop\Captur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6" r="37547"/>
          <a:stretch/>
        </p:blipFill>
        <p:spPr bwMode="auto">
          <a:xfrm>
            <a:off x="631751" y="1298908"/>
            <a:ext cx="4092649" cy="471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653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2971801" y="3715117"/>
            <a:ext cx="609600" cy="29351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8599" y="1738745"/>
            <a:ext cx="25908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</a:rPr>
              <a:t>Computer=0:</a:t>
            </a:r>
          </a:p>
          <a:p>
            <a:pPr marL="285750" indent="-285750">
              <a:buFontTx/>
              <a:buChar char="-"/>
            </a:pPr>
            <a:r>
              <a:rPr lang="en-AU" b="1" dirty="0">
                <a:solidFill>
                  <a:srgbClr val="FF0000"/>
                </a:solidFill>
              </a:rPr>
              <a:t>28.6% F</a:t>
            </a:r>
          </a:p>
          <a:p>
            <a:pPr marL="285750" indent="-285750">
              <a:buFontTx/>
              <a:buChar char="-"/>
            </a:pPr>
            <a:r>
              <a:rPr lang="en-AU" b="1" dirty="0">
                <a:solidFill>
                  <a:srgbClr val="FF0000"/>
                </a:solidFill>
              </a:rPr>
              <a:t>71.4% M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3581401" y="3715117"/>
            <a:ext cx="533400" cy="293510"/>
          </a:xfrm>
          <a:prstGeom prst="roundRect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8600" y="3665794"/>
            <a:ext cx="2590800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0000FF"/>
                </a:solidFill>
              </a:rPr>
              <a:t>Computer=1:</a:t>
            </a:r>
          </a:p>
          <a:p>
            <a:pPr marL="285750" indent="-285750">
              <a:buFontTx/>
              <a:buChar char="-"/>
            </a:pPr>
            <a:r>
              <a:rPr lang="en-AU" b="1" dirty="0">
                <a:solidFill>
                  <a:srgbClr val="0000FF"/>
                </a:solidFill>
              </a:rPr>
              <a:t>46.7% F</a:t>
            </a:r>
          </a:p>
          <a:p>
            <a:pPr marL="285750" indent="-285750">
              <a:buFontTx/>
              <a:buChar char="-"/>
            </a:pPr>
            <a:r>
              <a:rPr lang="en-AU" b="1" dirty="0">
                <a:solidFill>
                  <a:srgbClr val="0000FF"/>
                </a:solidFill>
              </a:rPr>
              <a:t>53.3% M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971801" y="4834469"/>
            <a:ext cx="609600" cy="29351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581401" y="4834469"/>
            <a:ext cx="533400" cy="293510"/>
          </a:xfrm>
          <a:prstGeom prst="roundRect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CrossTable</a:t>
            </a:r>
            <a:r>
              <a:rPr lang="it-IT" sz="4000" dirty="0">
                <a:solidFill>
                  <a:srgbClr val="FF9900"/>
                </a:solidFill>
              </a:rPr>
              <a:t> – Esempio 2 </a:t>
            </a:r>
            <a:endParaRPr lang="en-US" sz="4000" dirty="0">
              <a:solidFill>
                <a:srgbClr val="FF9900"/>
              </a:solidFill>
            </a:endParaRPr>
          </a:p>
        </p:txBody>
      </p:sp>
      <p:pic>
        <p:nvPicPr>
          <p:cNvPr id="18" name="Picture 2" descr="C:\Users\stefania.scapin\Desktop\Captur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6" r="37547"/>
          <a:stretch/>
        </p:blipFill>
        <p:spPr bwMode="auto">
          <a:xfrm>
            <a:off x="609600" y="974853"/>
            <a:ext cx="3848986" cy="443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le 1"/>
          <p:cNvSpPr/>
          <p:nvPr/>
        </p:nvSpPr>
        <p:spPr bwMode="auto">
          <a:xfrm>
            <a:off x="2397641" y="3403503"/>
            <a:ext cx="552893" cy="29351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ounded Rectangle 9"/>
          <p:cNvSpPr/>
          <p:nvPr/>
        </p:nvSpPr>
        <p:spPr bwMode="auto">
          <a:xfrm>
            <a:off x="3097647" y="3396519"/>
            <a:ext cx="545146" cy="293510"/>
          </a:xfrm>
          <a:prstGeom prst="roundRect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ounded Rectangle 1"/>
          <p:cNvSpPr/>
          <p:nvPr/>
        </p:nvSpPr>
        <p:spPr bwMode="auto">
          <a:xfrm>
            <a:off x="2369280" y="4268314"/>
            <a:ext cx="552893" cy="29351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ounded Rectangle 9"/>
          <p:cNvSpPr/>
          <p:nvPr/>
        </p:nvSpPr>
        <p:spPr bwMode="auto">
          <a:xfrm>
            <a:off x="3122451" y="4282596"/>
            <a:ext cx="545146" cy="293510"/>
          </a:xfrm>
          <a:prstGeom prst="roundRect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E8A971-01A4-4735-90C5-6F3B34AFE808}"/>
              </a:ext>
            </a:extLst>
          </p:cNvPr>
          <p:cNvSpPr txBox="1"/>
          <p:nvPr/>
        </p:nvSpPr>
        <p:spPr>
          <a:xfrm>
            <a:off x="359401" y="5507752"/>
            <a:ext cx="838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Le </a:t>
            </a:r>
            <a:r>
              <a:rPr lang="en-AU" sz="2000" b="1" dirty="0" err="1"/>
              <a:t>distribuzioni</a:t>
            </a:r>
            <a:r>
              <a:rPr lang="en-AU" sz="2000" b="1" dirty="0"/>
              <a:t> </a:t>
            </a:r>
            <a:r>
              <a:rPr lang="en-AU" sz="2000" b="1" dirty="0" err="1"/>
              <a:t>sono</a:t>
            </a:r>
            <a:r>
              <a:rPr lang="en-AU" sz="2000" b="1" dirty="0"/>
              <a:t> diverse, ci fa </a:t>
            </a:r>
            <a:r>
              <a:rPr lang="en-AU" sz="2000" b="1" dirty="0" err="1"/>
              <a:t>pensare</a:t>
            </a:r>
            <a:r>
              <a:rPr lang="en-AU" sz="2000" b="1" dirty="0"/>
              <a:t> </a:t>
            </a:r>
            <a:r>
              <a:rPr lang="en-AU" sz="2000" b="1" dirty="0" err="1"/>
              <a:t>alla</a:t>
            </a:r>
            <a:r>
              <a:rPr lang="en-AU" sz="2000" b="1" dirty="0"/>
              <a:t> </a:t>
            </a:r>
            <a:r>
              <a:rPr lang="en-AU" sz="2000" b="1" dirty="0" err="1"/>
              <a:t>presenza</a:t>
            </a:r>
            <a:r>
              <a:rPr lang="en-AU" sz="2000" b="1" dirty="0"/>
              <a:t> di </a:t>
            </a:r>
            <a:r>
              <a:rPr lang="en-AU" sz="2000" b="1" dirty="0" err="1"/>
              <a:t>dipendenza</a:t>
            </a:r>
            <a:r>
              <a:rPr lang="en-AU" sz="2000" b="1" dirty="0"/>
              <a:t> </a:t>
            </a:r>
            <a:r>
              <a:rPr lang="en-AU" sz="2000" b="1" dirty="0" err="1"/>
              <a:t>tra</a:t>
            </a:r>
            <a:r>
              <a:rPr lang="en-AU" sz="2000" b="1" dirty="0"/>
              <a:t> le due </a:t>
            </a:r>
            <a:r>
              <a:rPr lang="en-AU" sz="2000" b="1" dirty="0" err="1"/>
              <a:t>variabili</a:t>
            </a:r>
            <a:r>
              <a:rPr lang="en-AU" sz="20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7587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CrossTable</a:t>
            </a:r>
            <a:r>
              <a:rPr lang="it-IT" sz="4000" dirty="0">
                <a:solidFill>
                  <a:srgbClr val="FF9900"/>
                </a:solidFill>
              </a:rPr>
              <a:t> – Esempio 2 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895601" y="2895600"/>
            <a:ext cx="1219200" cy="29351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7041" y="2447917"/>
            <a:ext cx="2812799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err="1">
                <a:solidFill>
                  <a:srgbClr val="FF0000"/>
                </a:solidFill>
              </a:rPr>
              <a:t>Femmine</a:t>
            </a:r>
            <a:r>
              <a:rPr lang="en-AU" b="1" dirty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AU" b="1" dirty="0">
                <a:solidFill>
                  <a:srgbClr val="FF0000"/>
                </a:solidFill>
              </a:rPr>
              <a:t>16% computer=0</a:t>
            </a:r>
          </a:p>
          <a:p>
            <a:pPr marL="285750" indent="-285750">
              <a:buFontTx/>
              <a:buChar char="-"/>
            </a:pPr>
            <a:r>
              <a:rPr lang="en-AU" b="1" dirty="0">
                <a:solidFill>
                  <a:srgbClr val="FF0000"/>
                </a:solidFill>
              </a:rPr>
              <a:t>84% computer=1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895601" y="4049890"/>
            <a:ext cx="1219200" cy="293510"/>
          </a:xfrm>
          <a:prstGeom prst="roundRect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8324" y="4484886"/>
            <a:ext cx="2811517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err="1">
                <a:solidFill>
                  <a:srgbClr val="0000FF"/>
                </a:solidFill>
              </a:rPr>
              <a:t>Maschi</a:t>
            </a:r>
            <a:r>
              <a:rPr lang="en-AU" b="1" dirty="0">
                <a:solidFill>
                  <a:srgbClr val="0000FF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AU" b="1" dirty="0">
                <a:solidFill>
                  <a:srgbClr val="0000FF"/>
                </a:solidFill>
              </a:rPr>
              <a:t>29.4% computer=0</a:t>
            </a:r>
          </a:p>
          <a:p>
            <a:pPr marL="285750" indent="-285750">
              <a:buFontTx/>
              <a:buChar char="-"/>
            </a:pPr>
            <a:r>
              <a:rPr lang="en-AU" b="1" dirty="0">
                <a:solidFill>
                  <a:srgbClr val="0000FF"/>
                </a:solidFill>
              </a:rPr>
              <a:t>70.6% computer=1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8" name="Picture 2" descr="C:\Users\stefania.scapin\Desktop\Captur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6" r="37547"/>
          <a:stretch/>
        </p:blipFill>
        <p:spPr bwMode="auto">
          <a:xfrm>
            <a:off x="609601" y="1428676"/>
            <a:ext cx="3886199" cy="447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le 1"/>
          <p:cNvSpPr/>
          <p:nvPr/>
        </p:nvSpPr>
        <p:spPr bwMode="auto">
          <a:xfrm>
            <a:off x="2418908" y="3782830"/>
            <a:ext cx="1371599" cy="185098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ounded Rectangle 9"/>
          <p:cNvSpPr/>
          <p:nvPr/>
        </p:nvSpPr>
        <p:spPr bwMode="auto">
          <a:xfrm>
            <a:off x="2438400" y="4648200"/>
            <a:ext cx="1352107" cy="185098"/>
          </a:xfrm>
          <a:prstGeom prst="roundRect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>
            <a:cxnSpLocks/>
            <a:stCxn id="19" idx="3"/>
            <a:endCxn id="3" idx="1"/>
          </p:cNvCxnSpPr>
          <p:nvPr/>
        </p:nvCxnSpPr>
        <p:spPr bwMode="auto">
          <a:xfrm flipV="1">
            <a:off x="3790507" y="3048082"/>
            <a:ext cx="1966534" cy="82729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11" idx="1"/>
          </p:cNvCxnSpPr>
          <p:nvPr/>
        </p:nvCxnSpPr>
        <p:spPr bwMode="auto">
          <a:xfrm>
            <a:off x="3809999" y="4856334"/>
            <a:ext cx="1948325" cy="228717"/>
          </a:xfrm>
          <a:prstGeom prst="straightConnector1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BB7D64-55F5-4E21-9EF6-9D7EDB006E1A}"/>
              </a:ext>
            </a:extLst>
          </p:cNvPr>
          <p:cNvSpPr txBox="1"/>
          <p:nvPr/>
        </p:nvSpPr>
        <p:spPr>
          <a:xfrm>
            <a:off x="152400" y="759433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NB: </a:t>
            </a:r>
            <a:r>
              <a:rPr lang="en-AU" b="1" u="sng" dirty="0"/>
              <a:t>la </a:t>
            </a:r>
            <a:r>
              <a:rPr lang="en-AU" b="1" u="sng" dirty="0" err="1"/>
              <a:t>relazione</a:t>
            </a:r>
            <a:r>
              <a:rPr lang="en-AU" b="1" u="sng" dirty="0"/>
              <a:t> di </a:t>
            </a:r>
            <a:r>
              <a:rPr lang="en-AU" b="1" u="sng" dirty="0" err="1"/>
              <a:t>dipendenza</a:t>
            </a:r>
            <a:r>
              <a:rPr lang="en-AU" b="1" u="sng" dirty="0"/>
              <a:t> è </a:t>
            </a:r>
            <a:r>
              <a:rPr lang="en-AU" b="1" u="sng" dirty="0" err="1"/>
              <a:t>simmetrica</a:t>
            </a:r>
            <a:r>
              <a:rPr lang="en-AU" dirty="0"/>
              <a:t>. </a:t>
            </a:r>
            <a:r>
              <a:rPr lang="en-AU" dirty="0" err="1"/>
              <a:t>Anche</a:t>
            </a:r>
            <a:r>
              <a:rPr lang="en-AU" dirty="0"/>
              <a:t> </a:t>
            </a:r>
            <a:r>
              <a:rPr lang="en-AU" dirty="0" err="1"/>
              <a:t>analizzando</a:t>
            </a:r>
            <a:r>
              <a:rPr lang="en-AU" dirty="0"/>
              <a:t> la </a:t>
            </a:r>
            <a:r>
              <a:rPr lang="en-AU" dirty="0" err="1"/>
              <a:t>dipendenza</a:t>
            </a:r>
            <a:r>
              <a:rPr lang="en-AU" dirty="0"/>
              <a:t> del </a:t>
            </a:r>
            <a:r>
              <a:rPr lang="en-AU" dirty="0" err="1"/>
              <a:t>sesso</a:t>
            </a:r>
            <a:r>
              <a:rPr lang="en-AU" dirty="0"/>
              <a:t> </a:t>
            </a:r>
            <a:r>
              <a:rPr lang="en-AU" dirty="0" err="1"/>
              <a:t>dalla</a:t>
            </a:r>
            <a:r>
              <a:rPr lang="en-AU" dirty="0"/>
              <a:t> </a:t>
            </a:r>
            <a:r>
              <a:rPr lang="en-AU" dirty="0" err="1"/>
              <a:t>variabile</a:t>
            </a:r>
            <a:r>
              <a:rPr lang="en-AU" dirty="0"/>
              <a:t> computer </a:t>
            </a:r>
            <a:r>
              <a:rPr lang="en-AU" dirty="0" err="1"/>
              <a:t>osserviamo</a:t>
            </a:r>
            <a:r>
              <a:rPr lang="en-AU" dirty="0"/>
              <a:t> </a:t>
            </a:r>
            <a:r>
              <a:rPr lang="en-AU" dirty="0" err="1"/>
              <a:t>un’influenza</a:t>
            </a:r>
            <a:endParaRPr lang="en-A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9B92B0-063B-4A38-AC6A-2346E503B9B3}"/>
              </a:ext>
            </a:extLst>
          </p:cNvPr>
          <p:cNvSpPr txBox="1"/>
          <p:nvPr/>
        </p:nvSpPr>
        <p:spPr>
          <a:xfrm>
            <a:off x="357352" y="5867400"/>
            <a:ext cx="838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Per </a:t>
            </a:r>
            <a:r>
              <a:rPr lang="en-AU" b="1" dirty="0" err="1"/>
              <a:t>quantificare</a:t>
            </a:r>
            <a:r>
              <a:rPr lang="en-AU" b="1" dirty="0"/>
              <a:t> </a:t>
            </a:r>
            <a:r>
              <a:rPr lang="en-AU" b="1" dirty="0" err="1"/>
              <a:t>il</a:t>
            </a:r>
            <a:r>
              <a:rPr lang="en-AU" b="1" dirty="0"/>
              <a:t> </a:t>
            </a:r>
            <a:r>
              <a:rPr lang="en-AU" b="1" dirty="0" err="1"/>
              <a:t>grado</a:t>
            </a:r>
            <a:r>
              <a:rPr lang="en-AU" b="1" dirty="0"/>
              <a:t> di </a:t>
            </a:r>
            <a:r>
              <a:rPr lang="en-AU" b="1" dirty="0" err="1"/>
              <a:t>connessione</a:t>
            </a:r>
            <a:r>
              <a:rPr lang="en-AU" b="1" dirty="0"/>
              <a:t> </a:t>
            </a:r>
            <a:r>
              <a:rPr lang="en-AU" b="1" dirty="0" err="1"/>
              <a:t>tra</a:t>
            </a:r>
            <a:r>
              <a:rPr lang="en-AU" b="1" dirty="0"/>
              <a:t> le due </a:t>
            </a:r>
            <a:r>
              <a:rPr lang="en-AU" b="1" dirty="0" err="1"/>
              <a:t>variabili</a:t>
            </a:r>
            <a:r>
              <a:rPr lang="en-AU" b="1" dirty="0"/>
              <a:t> </a:t>
            </a:r>
            <a:r>
              <a:rPr lang="en-AU" b="1" dirty="0" err="1"/>
              <a:t>calcoliamo</a:t>
            </a:r>
            <a:r>
              <a:rPr lang="en-AU" b="1" dirty="0"/>
              <a:t> </a:t>
            </a:r>
            <a:r>
              <a:rPr lang="en-AU" b="1" dirty="0" err="1"/>
              <a:t>gli</a:t>
            </a:r>
            <a:r>
              <a:rPr lang="en-AU" b="1" dirty="0"/>
              <a:t> </a:t>
            </a:r>
            <a:r>
              <a:rPr lang="en-AU" b="1" dirty="0" err="1"/>
              <a:t>indici</a:t>
            </a:r>
            <a:r>
              <a:rPr lang="en-AU" b="1" dirty="0"/>
              <a:t> di </a:t>
            </a:r>
            <a:r>
              <a:rPr lang="en-AU" b="1" dirty="0" err="1"/>
              <a:t>connessione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800022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CrossTable</a:t>
            </a:r>
            <a:r>
              <a:rPr lang="it-IT" sz="4000" dirty="0">
                <a:solidFill>
                  <a:srgbClr val="FF9900"/>
                </a:solidFill>
              </a:rPr>
              <a:t> - Descrizione</a:t>
            </a:r>
            <a:r>
              <a:rPr lang="it-IT" sz="3600" dirty="0"/>
              <a:t> </a:t>
            </a:r>
            <a:endParaRPr lang="en-GB" sz="36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1151215"/>
            <a:ext cx="83058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La CROSSTABLE permette di </a:t>
            </a:r>
            <a:endParaRPr lang="en-GB" sz="2000" b="1" dirty="0">
              <a:solidFill>
                <a:srgbClr val="000080"/>
              </a:solidFill>
            </a:endParaRPr>
          </a:p>
          <a:p>
            <a:pPr lvl="4" eaLnBrk="1" hangingPunct="1">
              <a:defRPr/>
            </a:pPr>
            <a:endParaRPr lang="en-GB" sz="2000" b="1" dirty="0">
              <a:solidFill>
                <a:srgbClr val="000080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it-IT" sz="2400" dirty="0"/>
              <a:t>Creare tabelle di contingenza a due o più dimensioni per variabili qualitative e quantitative discrete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it-IT" sz="24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it-IT" sz="2400" dirty="0"/>
              <a:t>Calcolare indici di dipendenza relativi a tabelle di contingenza (tra cui Chi-quadrato e </a:t>
            </a:r>
            <a:r>
              <a:rPr lang="it-IT" sz="2400" dirty="0" err="1"/>
              <a:t>Cramer</a:t>
            </a:r>
            <a:r>
              <a:rPr lang="it-IT" sz="2400" dirty="0"/>
              <a:t> V)</a:t>
            </a:r>
          </a:p>
          <a:p>
            <a:pPr eaLnBrk="1" hangingPunct="1">
              <a:buClr>
                <a:schemeClr val="tx1"/>
              </a:buClr>
            </a:pPr>
            <a:endParaRPr lang="it-IT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33400" y="3581400"/>
            <a:ext cx="8458200" cy="9144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1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Lavoro di gruppo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87233"/>
            <a:ext cx="8229600" cy="5181600"/>
          </a:xfrm>
        </p:spPr>
        <p:txBody>
          <a:bodyPr/>
          <a:lstStyle/>
          <a:p>
            <a:pPr fontAlgn="ctr">
              <a:defRPr/>
            </a:pPr>
            <a:r>
              <a:rPr lang="en-US" sz="2000" dirty="0" err="1"/>
              <a:t>Attendere</a:t>
            </a:r>
            <a:r>
              <a:rPr lang="en-US" sz="2000" dirty="0"/>
              <a:t> la </a:t>
            </a:r>
            <a:r>
              <a:rPr lang="en-US" sz="2000" dirty="0" err="1"/>
              <a:t>validazione</a:t>
            </a:r>
            <a:r>
              <a:rPr lang="en-US" sz="2000" dirty="0"/>
              <a:t> del </a:t>
            </a:r>
            <a:r>
              <a:rPr lang="en-US" sz="2000" dirty="0" err="1"/>
              <a:t>questionario</a:t>
            </a:r>
            <a:r>
              <a:rPr lang="en-US" sz="2000" dirty="0"/>
              <a:t> via mail </a:t>
            </a:r>
            <a:r>
              <a:rPr lang="en-US" sz="2000"/>
              <a:t>e poi procedere</a:t>
            </a:r>
            <a:r>
              <a:rPr lang="en-US" sz="2000" dirty="0"/>
              <a:t> </a:t>
            </a:r>
            <a:r>
              <a:rPr lang="en-US" sz="2000" dirty="0" err="1"/>
              <a:t>alla</a:t>
            </a:r>
            <a:r>
              <a:rPr lang="en-US" sz="2000" dirty="0"/>
              <a:t> </a:t>
            </a:r>
            <a:r>
              <a:rPr lang="en-US" sz="2000" dirty="0" err="1"/>
              <a:t>somministrazione</a:t>
            </a:r>
            <a:r>
              <a:rPr lang="en-US" sz="2000" dirty="0"/>
              <a:t> </a:t>
            </a:r>
            <a:r>
              <a:rPr lang="en-US" sz="2000" dirty="0" err="1"/>
              <a:t>dello</a:t>
            </a:r>
            <a:r>
              <a:rPr lang="en-US" sz="2000" dirty="0"/>
              <a:t> </a:t>
            </a:r>
            <a:r>
              <a:rPr lang="en-US" sz="2000" dirty="0" err="1"/>
              <a:t>stesso</a:t>
            </a:r>
            <a:r>
              <a:rPr lang="en-US" sz="2000" dirty="0"/>
              <a:t> </a:t>
            </a:r>
          </a:p>
          <a:p>
            <a:pPr fontAlgn="ctr"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fontAlgn="ctr">
              <a:defRPr/>
            </a:pPr>
            <a:r>
              <a:rPr lang="it-IT" sz="2000" dirty="0">
                <a:solidFill>
                  <a:schemeClr val="tx2"/>
                </a:solidFill>
              </a:rPr>
              <a:t>Argomenti da trattare nel lavoro di gruppo: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>
                <a:solidFill>
                  <a:schemeClr val="tx2"/>
                </a:solidFill>
              </a:rPr>
              <a:t>Analisi </a:t>
            </a:r>
            <a:r>
              <a:rPr lang="it-IT" sz="1800" dirty="0" err="1">
                <a:solidFill>
                  <a:schemeClr val="tx2"/>
                </a:solidFill>
              </a:rPr>
              <a:t>Univariata</a:t>
            </a:r>
            <a:endParaRPr lang="it-IT" sz="1800" dirty="0">
              <a:solidFill>
                <a:schemeClr val="tx2"/>
              </a:solidFill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>
                <a:solidFill>
                  <a:schemeClr val="tx2"/>
                </a:solidFill>
              </a:rPr>
              <a:t>Analisi </a:t>
            </a:r>
            <a:r>
              <a:rPr lang="it-IT" sz="1800" dirty="0" err="1">
                <a:solidFill>
                  <a:schemeClr val="tx2"/>
                </a:solidFill>
              </a:rPr>
              <a:t>Bivariata</a:t>
            </a:r>
            <a:endParaRPr lang="it-IT" sz="1800" dirty="0">
              <a:solidFill>
                <a:schemeClr val="tx2"/>
              </a:solidFill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>
                <a:solidFill>
                  <a:schemeClr val="tx2"/>
                </a:solidFill>
              </a:rPr>
              <a:t>Test Statistici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>
                <a:solidFill>
                  <a:schemeClr val="tx2"/>
                </a:solidFill>
              </a:rPr>
              <a:t>Analisi Fattoriale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>
                <a:solidFill>
                  <a:schemeClr val="tx2"/>
                </a:solidFill>
              </a:rPr>
              <a:t>Regressione Lineare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>
                <a:solidFill>
                  <a:schemeClr val="tx2"/>
                </a:solidFill>
              </a:rPr>
              <a:t>Regressione Logistica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-11575" y="6657945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740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991600" cy="715962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Chi quadrato – Sintassi generale</a:t>
            </a:r>
            <a:r>
              <a:rPr lang="it-IT" sz="4000" dirty="0"/>
              <a:t> </a:t>
            </a:r>
            <a:endParaRPr lang="en-GB" sz="40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1290935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Calcolo dell’indice Chi-quadro</a:t>
            </a:r>
            <a:endParaRPr lang="en-US" sz="2400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44196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 dirty="0">
                <a:solidFill>
                  <a:srgbClr val="009900"/>
                </a:solidFill>
              </a:rPr>
              <a:t>OPTIONS: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dirty="0" err="1">
                <a:solidFill>
                  <a:srgbClr val="00B050"/>
                </a:solidFill>
              </a:rPr>
              <a:t>chisq</a:t>
            </a:r>
            <a:r>
              <a:rPr lang="it-IT" sz="2000" dirty="0">
                <a:solidFill>
                  <a:srgbClr val="00B050"/>
                </a:solidFill>
              </a:rPr>
              <a:t>=TRUE</a:t>
            </a:r>
            <a:r>
              <a:rPr lang="it-IT" sz="2000" dirty="0">
                <a:solidFill>
                  <a:srgbClr val="009900"/>
                </a:solidFill>
              </a:rPr>
              <a:t>   </a:t>
            </a:r>
            <a:r>
              <a:rPr lang="it-IT" sz="2000" dirty="0">
                <a:solidFill>
                  <a:srgbClr val="FF0000"/>
                </a:solidFill>
              </a:rPr>
              <a:t>=</a:t>
            </a:r>
            <a:r>
              <a:rPr lang="it-IT" sz="2000" dirty="0">
                <a:solidFill>
                  <a:srgbClr val="009900"/>
                </a:solidFill>
              </a:rPr>
              <a:t> </a:t>
            </a:r>
            <a:r>
              <a:rPr lang="it-IT" sz="2000" b="1" dirty="0">
                <a:solidFill>
                  <a:srgbClr val="FF0000"/>
                </a:solidFill>
              </a:rPr>
              <a:t>calcola l’indice chi-quadro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36755" y="2133600"/>
            <a:ext cx="784919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</a:pPr>
            <a:r>
              <a:rPr lang="it-IT" sz="2800" dirty="0" err="1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CrossTable</a:t>
            </a:r>
            <a:r>
              <a:rPr lang="it-IT" sz="28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(</a:t>
            </a:r>
            <a:r>
              <a:rPr lang="it-IT" sz="2800" i="1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nome_dataset$variabile1,		nome_dataset$variabile2, 			</a:t>
            </a:r>
            <a:r>
              <a:rPr lang="it-IT" sz="2800" i="1" dirty="0" err="1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prop.chisq</a:t>
            </a:r>
            <a:r>
              <a:rPr lang="it-IT" sz="2800" i="1" dirty="0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=FALSE, </a:t>
            </a:r>
            <a:r>
              <a:rPr lang="it-IT" sz="2800" i="1" dirty="0">
                <a:solidFill>
                  <a:srgbClr val="00B050"/>
                </a:solidFill>
                <a:latin typeface="Lucida Console" panose="020B0609040504020204" pitchFamily="49" charset="0"/>
                <a:sym typeface="Arial"/>
              </a:rPr>
              <a:t>options</a:t>
            </a:r>
            <a:r>
              <a:rPr lang="it-IT" sz="28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01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Esempio n°1- Indice Chi-Quadro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C’è indipendenza statistica tra le variabili sesso del rispondente (SESSO) e possesso del computer (COMPUTER)?</a:t>
            </a:r>
            <a:endParaRPr lang="en-US" sz="2400" dirty="0"/>
          </a:p>
        </p:txBody>
      </p:sp>
      <p:grpSp>
        <p:nvGrpSpPr>
          <p:cNvPr id="2" name="Gruppo 1"/>
          <p:cNvGrpSpPr/>
          <p:nvPr/>
        </p:nvGrpSpPr>
        <p:grpSpPr>
          <a:xfrm>
            <a:off x="457200" y="3166678"/>
            <a:ext cx="8686800" cy="2113002"/>
            <a:chOff x="457200" y="3155488"/>
            <a:chExt cx="8686800" cy="2190072"/>
          </a:xfrm>
        </p:grpSpPr>
        <p:sp>
          <p:nvSpPr>
            <p:cNvPr id="10" name="Rettangolo 9"/>
            <p:cNvSpPr/>
            <p:nvPr/>
          </p:nvSpPr>
          <p:spPr>
            <a:xfrm>
              <a:off x="457200" y="3155488"/>
              <a:ext cx="8686800" cy="2032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</a:pPr>
              <a:r>
                <a:rPr lang="it-IT" sz="2800" dirty="0" err="1">
                  <a:latin typeface="Lucida Console" panose="020B0609040504020204" pitchFamily="49" charset="0"/>
                  <a:sym typeface="Arial"/>
                </a:rPr>
                <a:t>CrossTable</a:t>
              </a:r>
              <a:r>
                <a:rPr lang="it-IT" sz="2800" dirty="0">
                  <a:latin typeface="Lucida Console" panose="020B0609040504020204" pitchFamily="49" charset="0"/>
                  <a:sym typeface="Arial"/>
                </a:rPr>
                <a:t>(</a:t>
              </a:r>
              <a:r>
                <a:rPr lang="it-IT" sz="2800" dirty="0" err="1">
                  <a:latin typeface="Lucida Console" panose="020B0609040504020204" pitchFamily="49" charset="0"/>
                  <a:sym typeface="Arial"/>
                </a:rPr>
                <a:t>telefonia$sesso</a:t>
              </a:r>
              <a:r>
                <a:rPr lang="it-IT" sz="2800" dirty="0">
                  <a:latin typeface="Lucida Console" panose="020B0609040504020204" pitchFamily="49" charset="0"/>
                  <a:sym typeface="Arial"/>
                </a:rPr>
                <a:t>, 				  	</a:t>
              </a:r>
              <a:r>
                <a:rPr lang="it-IT" sz="2800" dirty="0" err="1">
                  <a:latin typeface="Lucida Console" panose="020B0609040504020204" pitchFamily="49" charset="0"/>
                  <a:sym typeface="Arial"/>
                </a:rPr>
                <a:t>telefonia$computer</a:t>
              </a:r>
              <a:r>
                <a:rPr lang="it-IT" sz="2800" dirty="0">
                  <a:latin typeface="Lucida Console" panose="020B0609040504020204" pitchFamily="49" charset="0"/>
                  <a:sym typeface="Arial"/>
                </a:rPr>
                <a:t>, 	    		 		</a:t>
              </a:r>
              <a:r>
                <a:rPr lang="it-IT" sz="2800" dirty="0" err="1">
                  <a:latin typeface="Lucida Console" panose="020B0609040504020204" pitchFamily="49" charset="0"/>
                  <a:sym typeface="Arial"/>
                </a:rPr>
                <a:t>prop.chisq</a:t>
              </a:r>
              <a:r>
                <a:rPr lang="it-IT" sz="2800" dirty="0">
                  <a:latin typeface="Lucida Console" panose="020B0609040504020204" pitchFamily="49" charset="0"/>
                  <a:sym typeface="Arial"/>
                </a:rPr>
                <a:t>=FALSE, </a:t>
              </a:r>
              <a:r>
                <a:rPr lang="it-IT" sz="2800" dirty="0" err="1">
                  <a:latin typeface="Lucida Console" panose="020B0609040504020204" pitchFamily="49" charset="0"/>
                  <a:sym typeface="Arial"/>
                </a:rPr>
                <a:t>chisq</a:t>
              </a:r>
              <a:r>
                <a:rPr lang="it-IT" sz="2800" dirty="0">
                  <a:latin typeface="Lucida Console" panose="020B0609040504020204" pitchFamily="49" charset="0"/>
                  <a:sym typeface="Arial"/>
                </a:rPr>
                <a:t>=TRUE)</a:t>
              </a:r>
            </a:p>
          </p:txBody>
        </p:sp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6019800" y="4431160"/>
              <a:ext cx="2667000" cy="914400"/>
            </a:xfrm>
            <a:prstGeom prst="ellipse">
              <a:avLst/>
            </a:prstGeom>
            <a:noFill/>
            <a:ln w="2222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647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88" y="1189150"/>
            <a:ext cx="4876800" cy="530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Esempio n°1- Indice Chi-Quadro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5631" y="3839277"/>
            <a:ext cx="50034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Come </a:t>
            </a:r>
            <a:r>
              <a:rPr lang="en-AU" sz="2000" dirty="0" err="1"/>
              <a:t>valutiamo</a:t>
            </a:r>
            <a:r>
              <a:rPr lang="en-AU" sz="2000" dirty="0"/>
              <a:t> la </a:t>
            </a:r>
            <a:r>
              <a:rPr lang="en-AU" sz="2000" dirty="0" err="1"/>
              <a:t>presenza</a:t>
            </a:r>
            <a:r>
              <a:rPr lang="en-AU" sz="2000" dirty="0"/>
              <a:t> di </a:t>
            </a:r>
            <a:r>
              <a:rPr lang="en-AU" sz="2000" dirty="0" err="1"/>
              <a:t>indipendenza</a:t>
            </a:r>
            <a:r>
              <a:rPr lang="en-AU" sz="2000" dirty="0"/>
              <a:t>?</a:t>
            </a:r>
          </a:p>
          <a:p>
            <a:r>
              <a:rPr lang="en-AU" sz="2000" dirty="0">
                <a:sym typeface="Wingdings" panose="05000000000000000000" pitchFamily="2" charset="2"/>
              </a:rPr>
              <a:t> </a:t>
            </a:r>
            <a:r>
              <a:rPr lang="en-AU" sz="2000" b="1" dirty="0">
                <a:sym typeface="Wingdings" panose="05000000000000000000" pitchFamily="2" charset="2"/>
              </a:rPr>
              <a:t>Test </a:t>
            </a:r>
            <a:r>
              <a:rPr lang="en-AU" sz="2000" b="1" dirty="0" err="1">
                <a:sym typeface="Wingdings" panose="05000000000000000000" pitchFamily="2" charset="2"/>
              </a:rPr>
              <a:t>d’ipotesi</a:t>
            </a:r>
            <a:r>
              <a:rPr lang="en-AU" sz="2000" b="1" dirty="0">
                <a:sym typeface="Wingdings" panose="05000000000000000000" pitchFamily="2" charset="2"/>
              </a:rPr>
              <a:t> (PROSSIMA LEZIONE)</a:t>
            </a:r>
            <a:r>
              <a:rPr lang="en-AU" sz="2000" b="1" dirty="0"/>
              <a:t> 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464288" y="5314522"/>
            <a:ext cx="4260112" cy="552878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536C6BB2-106D-4CBC-AFD9-E25246D7AF90}"/>
              </a:ext>
            </a:extLst>
          </p:cNvPr>
          <p:cNvSpPr txBox="1"/>
          <p:nvPr/>
        </p:nvSpPr>
        <p:spPr>
          <a:xfrm>
            <a:off x="4053502" y="1276522"/>
            <a:ext cx="500349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AU" sz="2000" dirty="0" err="1"/>
              <a:t>Indice</a:t>
            </a:r>
            <a:r>
              <a:rPr lang="en-AU" sz="2000" dirty="0"/>
              <a:t> Chi Quadro </a:t>
            </a:r>
            <a:r>
              <a:rPr lang="en-AU" sz="2000" dirty="0" err="1"/>
              <a:t>maggiore</a:t>
            </a:r>
            <a:r>
              <a:rPr lang="en-AU" sz="2000" dirty="0"/>
              <a:t> di 0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AU" sz="2000" dirty="0">
                <a:sym typeface="Wingdings" panose="05000000000000000000" pitchFamily="2" charset="2"/>
              </a:rPr>
              <a:t>Indica </a:t>
            </a:r>
            <a:r>
              <a:rPr lang="en-AU" sz="2000" dirty="0" err="1">
                <a:sym typeface="Wingdings" panose="05000000000000000000" pitchFamily="2" charset="2"/>
              </a:rPr>
              <a:t>dipendenza</a:t>
            </a:r>
            <a:endParaRPr lang="en-AU" sz="20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en-AU" sz="2000" b="1" dirty="0">
              <a:sym typeface="Wingdings" panose="05000000000000000000" pitchFamily="2" charset="2"/>
            </a:endParaRPr>
          </a:p>
          <a:p>
            <a:r>
              <a:rPr lang="en-AU" sz="2000" b="1" dirty="0">
                <a:sym typeface="Wingdings" panose="05000000000000000000" pitchFamily="2" charset="2"/>
              </a:rPr>
              <a:t>N.B: </a:t>
            </a:r>
            <a:r>
              <a:rPr lang="en-AU" sz="2000" dirty="0" err="1">
                <a:sym typeface="Wingdings" panose="05000000000000000000" pitchFamily="2" charset="2"/>
              </a:rPr>
              <a:t>Indice</a:t>
            </a:r>
            <a:r>
              <a:rPr lang="en-AU" sz="2000" dirty="0">
                <a:sym typeface="Wingdings" panose="05000000000000000000" pitchFamily="2" charset="2"/>
              </a:rPr>
              <a:t> </a:t>
            </a:r>
            <a:r>
              <a:rPr lang="en-AU" sz="2000" dirty="0" err="1">
                <a:sym typeface="Wingdings" panose="05000000000000000000" pitchFamily="2" charset="2"/>
              </a:rPr>
              <a:t>influenzato</a:t>
            </a:r>
            <a:r>
              <a:rPr lang="en-AU" sz="2000" dirty="0">
                <a:sym typeface="Wingdings" panose="05000000000000000000" pitchFamily="2" charset="2"/>
              </a:rPr>
              <a:t> dal </a:t>
            </a:r>
            <a:r>
              <a:rPr lang="en-AU" sz="2000" dirty="0" err="1">
                <a:sym typeface="Wingdings" panose="05000000000000000000" pitchFamily="2" charset="2"/>
              </a:rPr>
              <a:t>numero</a:t>
            </a:r>
            <a:r>
              <a:rPr lang="en-AU" sz="2000" dirty="0">
                <a:sym typeface="Wingdings" panose="05000000000000000000" pitchFamily="2" charset="2"/>
              </a:rPr>
              <a:t> di </a:t>
            </a:r>
            <a:r>
              <a:rPr lang="en-AU" sz="2000" dirty="0" err="1">
                <a:sym typeface="Wingdings" panose="05000000000000000000" pitchFamily="2" charset="2"/>
              </a:rPr>
              <a:t>osservazioni</a:t>
            </a:r>
            <a:r>
              <a:rPr lang="en-AU" sz="2000" dirty="0">
                <a:sym typeface="Wingdings" panose="05000000000000000000" pitchFamily="2" charset="2"/>
              </a:rPr>
              <a:t>!</a:t>
            </a:r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2819640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954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Indice di </a:t>
            </a:r>
            <a:r>
              <a:rPr lang="it-IT" sz="4000" dirty="0" err="1">
                <a:solidFill>
                  <a:srgbClr val="FF9900"/>
                </a:solidFill>
              </a:rPr>
              <a:t>Cramer</a:t>
            </a:r>
            <a:r>
              <a:rPr lang="it-IT" sz="4000" dirty="0">
                <a:solidFill>
                  <a:srgbClr val="FF9900"/>
                </a:solidFill>
              </a:rPr>
              <a:t> V – sintassi generale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01026" y="1700288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Calcolo dell’indice di </a:t>
            </a:r>
            <a:r>
              <a:rPr lang="it-IT" sz="2400" dirty="0" err="1"/>
              <a:t>Cramer</a:t>
            </a:r>
            <a:r>
              <a:rPr lang="it-IT" sz="2400" dirty="0"/>
              <a:t> V:</a:t>
            </a:r>
            <a:endParaRPr lang="en-US" sz="2400" dirty="0"/>
          </a:p>
        </p:txBody>
      </p:sp>
      <p:sp>
        <p:nvSpPr>
          <p:cNvPr id="11" name="Rettangolo 10"/>
          <p:cNvSpPr/>
          <p:nvPr/>
        </p:nvSpPr>
        <p:spPr>
          <a:xfrm>
            <a:off x="714480" y="2362200"/>
            <a:ext cx="7849194" cy="13142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</a:pPr>
            <a:r>
              <a:rPr lang="it-IT" sz="2800" dirty="0" err="1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CramerV</a:t>
            </a:r>
            <a:r>
              <a:rPr lang="it-IT" sz="28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(</a:t>
            </a:r>
            <a:r>
              <a:rPr lang="it-IT" sz="2800" i="1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nome_dataset$variabile1,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</a:pPr>
            <a:r>
              <a:rPr lang="it-IT" sz="2800" i="1" dirty="0">
                <a:latin typeface="Lucida Console" panose="020B0609040504020204" pitchFamily="49" charset="0"/>
                <a:sym typeface="Arial"/>
              </a:rPr>
              <a:t>		   </a:t>
            </a:r>
            <a:r>
              <a:rPr lang="it-IT" sz="2800" i="1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nome_dataset$variabile2</a:t>
            </a:r>
            <a:r>
              <a:rPr lang="it-IT" sz="28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)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34474" y="4419600"/>
            <a:ext cx="7623726" cy="106182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N.B</a:t>
            </a:r>
            <a:r>
              <a:rPr lang="it-IT" dirty="0"/>
              <a:t>. Per calcolare l’indice di </a:t>
            </a:r>
            <a:r>
              <a:rPr lang="it-IT" dirty="0" err="1"/>
              <a:t>Cramer</a:t>
            </a:r>
            <a:r>
              <a:rPr lang="it-IT" dirty="0"/>
              <a:t> V è necessario scaricare il pacchetto </a:t>
            </a:r>
            <a:r>
              <a:rPr lang="it-IT" b="1" i="1" dirty="0" err="1"/>
              <a:t>DescTools</a:t>
            </a:r>
            <a:endParaRPr lang="it-IT" b="1" i="1" dirty="0"/>
          </a:p>
          <a:p>
            <a:pPr algn="ctr"/>
            <a:r>
              <a:rPr lang="it-IT" dirty="0"/>
              <a:t>e ricordarsi di richiamarlo (</a:t>
            </a:r>
            <a:r>
              <a:rPr lang="it-IT" i="1" dirty="0" err="1"/>
              <a:t>library</a:t>
            </a:r>
            <a:r>
              <a:rPr lang="it-IT" i="1" dirty="0"/>
              <a:t>(</a:t>
            </a:r>
            <a:r>
              <a:rPr lang="it-IT" i="1" dirty="0" err="1"/>
              <a:t>DescTools</a:t>
            </a:r>
            <a:r>
              <a:rPr lang="it-IT" i="1" dirty="0"/>
              <a:t>)</a:t>
            </a:r>
            <a:r>
              <a:rPr lang="it-IT" dirty="0"/>
              <a:t>)</a:t>
            </a:r>
          </a:p>
        </p:txBody>
      </p:sp>
      <p:pic>
        <p:nvPicPr>
          <p:cNvPr id="13" name="Picture 4" descr="C:\Users\stefania.scapin\Desktop\Cap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55" y="5715000"/>
            <a:ext cx="4114800" cy="44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8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Esempio n°1- Indice di </a:t>
            </a:r>
            <a:r>
              <a:rPr lang="it-IT" sz="4000" dirty="0" err="1">
                <a:solidFill>
                  <a:srgbClr val="FF9900"/>
                </a:solidFill>
              </a:rPr>
              <a:t>Cramer</a:t>
            </a:r>
            <a:r>
              <a:rPr lang="it-IT" sz="4000" dirty="0">
                <a:solidFill>
                  <a:srgbClr val="FF9900"/>
                </a:solidFill>
              </a:rPr>
              <a:t> V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88410" y="1341253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C’è indipendenza statistica tra le variabili sesso del rispondente (SESSO) e possesso del computer (COMPUTER)?</a:t>
            </a:r>
            <a:endParaRPr lang="en-US" sz="2400" dirty="0"/>
          </a:p>
        </p:txBody>
      </p:sp>
      <p:pic>
        <p:nvPicPr>
          <p:cNvPr id="14341" name="Picture 5" descr="C:\Users\stefania.scapin\Desktop\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81" y="4045340"/>
            <a:ext cx="7705242" cy="56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tangolo 15"/>
          <p:cNvSpPr/>
          <p:nvPr/>
        </p:nvSpPr>
        <p:spPr>
          <a:xfrm>
            <a:off x="1766748" y="2788039"/>
            <a:ext cx="6386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</a:pPr>
            <a:r>
              <a:rPr lang="it-IT" sz="2800" dirty="0" err="1">
                <a:latin typeface="Lucida Console" panose="020B0609040504020204" pitchFamily="49" charset="0"/>
                <a:sym typeface="Arial"/>
              </a:rPr>
              <a:t>CramerV</a:t>
            </a:r>
            <a:r>
              <a:rPr lang="it-IT" sz="2800" dirty="0">
                <a:latin typeface="Lucida Console" panose="020B0609040504020204" pitchFamily="49" charset="0"/>
                <a:sym typeface="Arial"/>
              </a:rPr>
              <a:t>(</a:t>
            </a:r>
            <a:r>
              <a:rPr lang="it-IT" sz="2800" dirty="0" err="1">
                <a:latin typeface="Lucida Console" panose="020B0609040504020204" pitchFamily="49" charset="0"/>
                <a:sym typeface="Arial"/>
              </a:rPr>
              <a:t>telefonia$sesso</a:t>
            </a:r>
            <a:r>
              <a:rPr lang="it-IT" sz="2800" dirty="0">
                <a:latin typeface="Lucida Console" panose="020B0609040504020204" pitchFamily="49" charset="0"/>
                <a:sym typeface="Arial"/>
              </a:rPr>
              <a:t>, 	 	   </a:t>
            </a:r>
            <a:r>
              <a:rPr lang="it-IT" sz="2800" dirty="0" err="1">
                <a:latin typeface="Lucida Console" panose="020B0609040504020204" pitchFamily="49" charset="0"/>
                <a:sym typeface="Arial"/>
              </a:rPr>
              <a:t>telefonia$computer</a:t>
            </a:r>
            <a:r>
              <a:rPr lang="it-IT" sz="2800" dirty="0">
                <a:latin typeface="Lucida Console" panose="020B0609040504020204" pitchFamily="49" charset="0"/>
                <a:sym typeface="Arial"/>
              </a:rPr>
              <a:t>)</a:t>
            </a:r>
          </a:p>
        </p:txBody>
      </p:sp>
      <p:sp>
        <p:nvSpPr>
          <p:cNvPr id="17" name="TextBox 3"/>
          <p:cNvSpPr txBox="1"/>
          <p:nvPr/>
        </p:nvSpPr>
        <p:spPr>
          <a:xfrm>
            <a:off x="570481" y="5149070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Come </a:t>
            </a:r>
            <a:r>
              <a:rPr lang="en-AU" sz="2000" dirty="0" err="1"/>
              <a:t>valutiamo</a:t>
            </a:r>
            <a:r>
              <a:rPr lang="en-AU" sz="2000" dirty="0"/>
              <a:t> la </a:t>
            </a:r>
            <a:r>
              <a:rPr lang="en-AU" sz="2000" dirty="0" err="1"/>
              <a:t>presenza</a:t>
            </a:r>
            <a:r>
              <a:rPr lang="en-AU" sz="2000" dirty="0"/>
              <a:t> di </a:t>
            </a:r>
            <a:r>
              <a:rPr lang="en-AU" sz="2000" dirty="0" err="1"/>
              <a:t>indipendenza</a:t>
            </a:r>
            <a:r>
              <a:rPr lang="en-AU" sz="2000" dirty="0"/>
              <a:t>?</a:t>
            </a:r>
          </a:p>
          <a:p>
            <a:r>
              <a:rPr lang="en-AU" sz="2000" dirty="0">
                <a:sym typeface="Wingdings" panose="05000000000000000000" pitchFamily="2" charset="2"/>
              </a:rPr>
              <a:t> </a:t>
            </a:r>
            <a:r>
              <a:rPr lang="en-AU" sz="2000" b="1" dirty="0">
                <a:sym typeface="Wingdings" panose="05000000000000000000" pitchFamily="2" charset="2"/>
              </a:rPr>
              <a:t>Test </a:t>
            </a:r>
            <a:r>
              <a:rPr lang="en-AU" sz="2000" b="1" dirty="0" err="1">
                <a:sym typeface="Wingdings" panose="05000000000000000000" pitchFamily="2" charset="2"/>
              </a:rPr>
              <a:t>d’ipotesi</a:t>
            </a:r>
            <a:r>
              <a:rPr lang="en-AU" sz="2000" b="1" dirty="0">
                <a:sym typeface="Wingdings" panose="05000000000000000000" pitchFamily="2" charset="2"/>
              </a:rPr>
              <a:t> (PROSSIMA LEZIONE)</a:t>
            </a:r>
            <a:r>
              <a:rPr lang="en-AU" sz="2000" b="1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2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noFill/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>
              <a:spcBef>
                <a:spcPts val="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Due o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più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quantitative:COR.TEST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lvl="0" algn="ctr">
              <a:spcBef>
                <a:spcPts val="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RCORR</a:t>
            </a: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Dipendenza tra due variabili (schema di analisi)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701946" y="3090862"/>
            <a:ext cx="2125662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Due  qualitative: CROSSTABLE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: AOV</a:t>
            </a:r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43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Riepilogo teorico</a:t>
            </a:r>
            <a:endParaRPr lang="en-GB" sz="40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432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/>
              <a:t>X e Y due variabili quantitative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dirty="0"/>
              <a:t>Indaghiamo la presenza di una relazione lineare tra le due variabili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i="1" dirty="0">
                <a:solidFill>
                  <a:srgbClr val="FF0000"/>
                </a:solidFill>
              </a:rPr>
              <a:t>Coefficiente di correlazione lineare</a:t>
            </a:r>
            <a:r>
              <a:rPr lang="it-IT" altLang="it-IT" sz="2000" dirty="0">
                <a:solidFill>
                  <a:srgbClr val="FF0000"/>
                </a:solidFill>
              </a:rPr>
              <a:t> </a:t>
            </a:r>
            <a:r>
              <a:rPr lang="el-GR" altLang="it-IT" sz="2000" b="1" i="1" dirty="0">
                <a:solidFill>
                  <a:srgbClr val="FF0000"/>
                </a:solidFill>
              </a:rPr>
              <a:t>ρ</a:t>
            </a:r>
            <a:r>
              <a:rPr lang="it-IT" altLang="it-IT" sz="2000" b="1" i="1" dirty="0">
                <a:solidFill>
                  <a:srgbClr val="FF0000"/>
                </a:solidFill>
              </a:rPr>
              <a:t>(X,Y)</a:t>
            </a:r>
            <a:r>
              <a:rPr lang="it-IT" altLang="it-IT" sz="2800" dirty="0">
                <a:solidFill>
                  <a:srgbClr val="008080"/>
                </a:solidFill>
              </a:rPr>
              <a:t> </a:t>
            </a:r>
            <a:r>
              <a:rPr lang="en-US" altLang="it-IT" sz="2000" dirty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l-GR" altLang="it-IT" sz="2000" b="1" dirty="0">
                <a:cs typeface="Arial" charset="0"/>
              </a:rPr>
              <a:t>ρ</a:t>
            </a:r>
            <a:r>
              <a:rPr lang="en-GB" altLang="it-IT" sz="2000" b="1" dirty="0">
                <a:cs typeface="Arial" charset="0"/>
              </a:rPr>
              <a:t> </a:t>
            </a:r>
            <a:r>
              <a:rPr lang="en-GB" altLang="it-IT" sz="2000" b="1" dirty="0" err="1">
                <a:cs typeface="Arial" charset="0"/>
              </a:rPr>
              <a:t>varia</a:t>
            </a:r>
            <a:r>
              <a:rPr lang="en-GB" altLang="it-IT" sz="2000" b="1" dirty="0">
                <a:cs typeface="Arial" charset="0"/>
              </a:rPr>
              <a:t> </a:t>
            </a:r>
            <a:r>
              <a:rPr lang="en-GB" altLang="it-IT" sz="2000" b="1" dirty="0" err="1">
                <a:cs typeface="Arial" charset="0"/>
              </a:rPr>
              <a:t>tra</a:t>
            </a:r>
            <a:r>
              <a:rPr lang="en-GB" altLang="it-IT" sz="2000" b="1" dirty="0">
                <a:cs typeface="Arial" charset="0"/>
              </a:rPr>
              <a:t> -1 e 1</a:t>
            </a:r>
          </a:p>
          <a:p>
            <a:pPr eaLnBrk="1" hangingPunct="1">
              <a:lnSpc>
                <a:spcPct val="80000"/>
              </a:lnSpc>
            </a:pPr>
            <a:r>
              <a:rPr lang="el-GR" altLang="it-IT" dirty="0">
                <a:cs typeface="Arial" charset="0"/>
              </a:rPr>
              <a:t>ρ</a:t>
            </a:r>
            <a:r>
              <a:rPr lang="en-US" altLang="it-IT" dirty="0">
                <a:cs typeface="Arial" charset="0"/>
              </a:rPr>
              <a:t> = 0 </a:t>
            </a:r>
            <a:r>
              <a:rPr lang="en-US" altLang="it-IT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en-US" altLang="it-IT" dirty="0">
                <a:cs typeface="Arial" charset="0"/>
                <a:sym typeface="MT Symbol" pitchFamily="82" charset="2"/>
              </a:rPr>
              <a:t>non c’</a:t>
            </a:r>
            <a:r>
              <a:rPr lang="it-IT" altLang="it-IT" dirty="0">
                <a:sym typeface="MT Symbol" pitchFamily="82" charset="2"/>
              </a:rPr>
              <a:t>è</a:t>
            </a:r>
            <a:r>
              <a:rPr lang="en-US" altLang="it-IT" dirty="0">
                <a:cs typeface="Arial" charset="0"/>
                <a:sym typeface="MT Symbol" pitchFamily="82" charset="2"/>
              </a:rPr>
              <a:t> </a:t>
            </a:r>
            <a:r>
              <a:rPr lang="en-US" altLang="it-IT" dirty="0" err="1">
                <a:cs typeface="Arial" charset="0"/>
                <a:sym typeface="MT Symbol" pitchFamily="82" charset="2"/>
              </a:rPr>
              <a:t>relazione</a:t>
            </a:r>
            <a:r>
              <a:rPr lang="en-US" altLang="it-IT" dirty="0">
                <a:cs typeface="Arial" charset="0"/>
                <a:sym typeface="MT Symbol" pitchFamily="82" charset="2"/>
              </a:rPr>
              <a:t> </a:t>
            </a:r>
            <a:r>
              <a:rPr lang="en-US" altLang="it-IT" dirty="0" err="1">
                <a:cs typeface="Arial" charset="0"/>
                <a:sym typeface="MT Symbol" pitchFamily="82" charset="2"/>
              </a:rPr>
              <a:t>lineare</a:t>
            </a:r>
            <a:r>
              <a:rPr lang="en-US" altLang="it-IT" dirty="0">
                <a:cs typeface="Arial" charset="0"/>
                <a:sym typeface="MT Symbol" pitchFamily="82" charset="2"/>
              </a:rPr>
              <a:t> </a:t>
            </a:r>
            <a:r>
              <a:rPr lang="en-US" altLang="it-IT" dirty="0" err="1">
                <a:cs typeface="Arial" charset="0"/>
                <a:sym typeface="MT Symbol" pitchFamily="82" charset="2"/>
              </a:rPr>
              <a:t>tra</a:t>
            </a:r>
            <a:r>
              <a:rPr lang="en-US" altLang="it-IT" dirty="0">
                <a:cs typeface="Arial" charset="0"/>
                <a:sym typeface="MT Symbol" pitchFamily="82" charset="2"/>
              </a:rPr>
              <a:t>  X  e  Y</a:t>
            </a:r>
          </a:p>
          <a:p>
            <a:pPr eaLnBrk="1" hangingPunct="1">
              <a:lnSpc>
                <a:spcPct val="80000"/>
              </a:lnSpc>
            </a:pPr>
            <a:r>
              <a:rPr lang="el-GR" altLang="it-IT" dirty="0">
                <a:cs typeface="Arial" charset="0"/>
              </a:rPr>
              <a:t>ρ</a:t>
            </a:r>
            <a:r>
              <a:rPr lang="en-US" altLang="it-IT" dirty="0">
                <a:cs typeface="Arial" charset="0"/>
              </a:rPr>
              <a:t> &gt; 0 </a:t>
            </a:r>
            <a:r>
              <a:rPr lang="en-US" altLang="it-IT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en-US" altLang="it-IT" dirty="0" err="1">
                <a:cs typeface="Arial" charset="0"/>
                <a:sym typeface="MT Symbol" pitchFamily="82" charset="2"/>
              </a:rPr>
              <a:t>relazione</a:t>
            </a:r>
            <a:r>
              <a:rPr lang="en-US" altLang="it-IT" dirty="0">
                <a:cs typeface="Arial" charset="0"/>
                <a:sym typeface="MT Symbol" pitchFamily="82" charset="2"/>
              </a:rPr>
              <a:t> </a:t>
            </a:r>
            <a:r>
              <a:rPr lang="en-US" altLang="it-IT" dirty="0" err="1">
                <a:cs typeface="Arial" charset="0"/>
                <a:sym typeface="MT Symbol" pitchFamily="82" charset="2"/>
              </a:rPr>
              <a:t>lineare</a:t>
            </a:r>
            <a:r>
              <a:rPr lang="en-US" altLang="it-IT" dirty="0">
                <a:cs typeface="Arial" charset="0"/>
                <a:sym typeface="MT Symbol" pitchFamily="82" charset="2"/>
              </a:rPr>
              <a:t> </a:t>
            </a:r>
            <a:r>
              <a:rPr lang="en-US" altLang="it-IT" dirty="0" err="1">
                <a:cs typeface="Arial" charset="0"/>
                <a:sym typeface="MT Symbol" pitchFamily="82" charset="2"/>
              </a:rPr>
              <a:t>positiva</a:t>
            </a:r>
            <a:r>
              <a:rPr lang="en-US" altLang="it-IT" dirty="0">
                <a:cs typeface="Arial" charset="0"/>
                <a:sym typeface="MT Symbol" pitchFamily="82" charset="2"/>
              </a:rPr>
              <a:t> </a:t>
            </a:r>
            <a:r>
              <a:rPr lang="en-US" altLang="it-IT" dirty="0" err="1">
                <a:cs typeface="Arial" charset="0"/>
                <a:sym typeface="MT Symbol" pitchFamily="82" charset="2"/>
              </a:rPr>
              <a:t>tra</a:t>
            </a:r>
            <a:r>
              <a:rPr lang="en-US" altLang="it-IT" dirty="0">
                <a:cs typeface="Arial" charset="0"/>
                <a:sym typeface="MT Symbol" pitchFamily="82" charset="2"/>
              </a:rPr>
              <a:t>  X  e  Y</a:t>
            </a:r>
          </a:p>
          <a:p>
            <a:pPr eaLnBrk="1" hangingPunct="1">
              <a:lnSpc>
                <a:spcPct val="80000"/>
              </a:lnSpc>
            </a:pPr>
            <a:r>
              <a:rPr lang="el-GR" altLang="it-IT" dirty="0">
                <a:cs typeface="Arial" charset="0"/>
              </a:rPr>
              <a:t>ρ</a:t>
            </a:r>
            <a:r>
              <a:rPr lang="en-GB" altLang="it-IT" dirty="0">
                <a:cs typeface="Arial" charset="0"/>
              </a:rPr>
              <a:t> = 1 </a:t>
            </a:r>
            <a:r>
              <a:rPr lang="en-GB" altLang="it-IT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en-GB" altLang="it-IT" dirty="0" err="1">
                <a:cs typeface="Arial" charset="0"/>
                <a:sym typeface="Wingdings" panose="05000000000000000000" pitchFamily="2" charset="2"/>
              </a:rPr>
              <a:t>perfetta</a:t>
            </a:r>
            <a:r>
              <a:rPr lang="en-GB" altLang="it-IT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en-GB" altLang="it-IT" dirty="0" err="1">
                <a:cs typeface="Arial" charset="0"/>
                <a:sym typeface="Wingdings" panose="05000000000000000000" pitchFamily="2" charset="2"/>
              </a:rPr>
              <a:t>relazione</a:t>
            </a:r>
            <a:r>
              <a:rPr lang="en-GB" altLang="it-IT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en-GB" altLang="it-IT" dirty="0" err="1">
                <a:cs typeface="Arial" charset="0"/>
                <a:sym typeface="Wingdings" panose="05000000000000000000" pitchFamily="2" charset="2"/>
              </a:rPr>
              <a:t>lineare</a:t>
            </a:r>
            <a:r>
              <a:rPr lang="en-GB" altLang="it-IT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en-GB" altLang="it-IT" dirty="0" err="1">
                <a:cs typeface="Arial" charset="0"/>
                <a:sym typeface="Wingdings" panose="05000000000000000000" pitchFamily="2" charset="2"/>
              </a:rPr>
              <a:t>positiva</a:t>
            </a:r>
            <a:endParaRPr lang="en-US" altLang="it-IT" dirty="0">
              <a:cs typeface="Arial" charset="0"/>
              <a:sym typeface="MT Symbol" pitchFamily="8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it-IT" dirty="0">
                <a:cs typeface="Arial" charset="0"/>
              </a:rPr>
              <a:t>ρ</a:t>
            </a:r>
            <a:r>
              <a:rPr lang="en-US" altLang="it-IT" dirty="0">
                <a:cs typeface="Arial" charset="0"/>
              </a:rPr>
              <a:t> &lt; 0 </a:t>
            </a:r>
            <a:r>
              <a:rPr lang="en-US" altLang="it-IT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en-US" altLang="it-IT" dirty="0" err="1">
                <a:cs typeface="Arial" charset="0"/>
                <a:sym typeface="MT Symbol" pitchFamily="82" charset="2"/>
              </a:rPr>
              <a:t>relazione</a:t>
            </a:r>
            <a:r>
              <a:rPr lang="en-US" altLang="it-IT" dirty="0">
                <a:cs typeface="Arial" charset="0"/>
                <a:sym typeface="MT Symbol" pitchFamily="82" charset="2"/>
              </a:rPr>
              <a:t> </a:t>
            </a:r>
            <a:r>
              <a:rPr lang="en-US" altLang="it-IT" dirty="0" err="1">
                <a:cs typeface="Arial" charset="0"/>
                <a:sym typeface="MT Symbol" pitchFamily="82" charset="2"/>
              </a:rPr>
              <a:t>lineare</a:t>
            </a:r>
            <a:r>
              <a:rPr lang="en-US" altLang="it-IT" dirty="0">
                <a:cs typeface="Arial" charset="0"/>
                <a:sym typeface="MT Symbol" pitchFamily="82" charset="2"/>
              </a:rPr>
              <a:t> </a:t>
            </a:r>
            <a:r>
              <a:rPr lang="en-US" altLang="it-IT" dirty="0" err="1">
                <a:cs typeface="Arial" charset="0"/>
                <a:sym typeface="MT Symbol" pitchFamily="82" charset="2"/>
              </a:rPr>
              <a:t>negativa</a:t>
            </a:r>
            <a:r>
              <a:rPr lang="en-US" altLang="it-IT" dirty="0">
                <a:cs typeface="Arial" charset="0"/>
                <a:sym typeface="MT Symbol" pitchFamily="82" charset="2"/>
              </a:rPr>
              <a:t> </a:t>
            </a:r>
            <a:r>
              <a:rPr lang="en-US" altLang="it-IT" dirty="0" err="1">
                <a:cs typeface="Arial" charset="0"/>
                <a:sym typeface="MT Symbol" pitchFamily="82" charset="2"/>
              </a:rPr>
              <a:t>tra</a:t>
            </a:r>
            <a:r>
              <a:rPr lang="en-US" altLang="it-IT" dirty="0">
                <a:cs typeface="Arial" charset="0"/>
                <a:sym typeface="MT Symbol" pitchFamily="82" charset="2"/>
              </a:rPr>
              <a:t>  X  e  Y</a:t>
            </a:r>
          </a:p>
          <a:p>
            <a:pPr eaLnBrk="1" hangingPunct="1">
              <a:lnSpc>
                <a:spcPct val="80000"/>
              </a:lnSpc>
            </a:pPr>
            <a:r>
              <a:rPr lang="el-GR" altLang="it-IT" dirty="0">
                <a:cs typeface="Arial" charset="0"/>
              </a:rPr>
              <a:t>ρ </a:t>
            </a:r>
            <a:r>
              <a:rPr lang="en-GB" altLang="it-IT" dirty="0">
                <a:cs typeface="Arial" charset="0"/>
              </a:rPr>
              <a:t>= -1 </a:t>
            </a:r>
            <a:r>
              <a:rPr lang="en-GB" altLang="it-IT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en-GB" altLang="it-IT" dirty="0" err="1">
                <a:cs typeface="Arial" charset="0"/>
                <a:sym typeface="Wingdings" panose="05000000000000000000" pitchFamily="2" charset="2"/>
              </a:rPr>
              <a:t>perfetta</a:t>
            </a:r>
            <a:r>
              <a:rPr lang="en-GB" altLang="it-IT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en-GB" altLang="it-IT" dirty="0" err="1">
                <a:cs typeface="Arial" charset="0"/>
                <a:sym typeface="Wingdings" panose="05000000000000000000" pitchFamily="2" charset="2"/>
              </a:rPr>
              <a:t>relazione</a:t>
            </a:r>
            <a:r>
              <a:rPr lang="en-GB" altLang="it-IT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en-GB" altLang="it-IT" dirty="0" err="1">
                <a:cs typeface="Arial" charset="0"/>
                <a:sym typeface="Wingdings" panose="05000000000000000000" pitchFamily="2" charset="2"/>
              </a:rPr>
              <a:t>lineare</a:t>
            </a:r>
            <a:r>
              <a:rPr lang="en-GB" altLang="it-IT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en-GB" altLang="it-IT" dirty="0" err="1">
                <a:cs typeface="Arial" charset="0"/>
                <a:sym typeface="Wingdings" panose="05000000000000000000" pitchFamily="2" charset="2"/>
              </a:rPr>
              <a:t>negativa</a:t>
            </a:r>
            <a:endParaRPr lang="en-US" altLang="it-IT" dirty="0">
              <a:cs typeface="Arial" charset="0"/>
              <a:sym typeface="MT Symbol" pitchFamily="82" charset="2"/>
            </a:endParaRPr>
          </a:p>
          <a:p>
            <a:pPr lvl="4" eaLnBrk="1" hangingPunct="1">
              <a:lnSpc>
                <a:spcPct val="80000"/>
              </a:lnSpc>
            </a:pPr>
            <a:endParaRPr lang="en-US" altLang="it-IT" dirty="0">
              <a:cs typeface="Arial" charset="0"/>
              <a:sym typeface="MT Symbol" pitchFamily="82" charset="2"/>
            </a:endParaRPr>
          </a:p>
          <a:p>
            <a:pPr eaLnBrk="1" hangingPunct="1">
              <a:lnSpc>
                <a:spcPct val="80000"/>
              </a:lnSpc>
            </a:pPr>
            <a:endParaRPr lang="en-US" altLang="it-IT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936621"/>
              </p:ext>
            </p:extLst>
          </p:nvPr>
        </p:nvGraphicFramePr>
        <p:xfrm>
          <a:off x="5427354" y="1524000"/>
          <a:ext cx="3246308" cy="800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8" name="Equation" r:id="rId4" imgW="1714500" imgH="431800" progId="Equation.3">
                  <p:embed/>
                </p:oleObj>
              </mc:Choice>
              <mc:Fallback>
                <p:oleObj name="Equation" r:id="rId4" imgW="1714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354" y="1524000"/>
                        <a:ext cx="3246308" cy="80097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93194" y="4906910"/>
            <a:ext cx="1755664" cy="1722490"/>
            <a:chOff x="3124200" y="1524000"/>
            <a:chExt cx="2878138" cy="2823754"/>
          </a:xfrm>
        </p:grpSpPr>
        <p:sp>
          <p:nvSpPr>
            <p:cNvPr id="10" name="Line 17"/>
            <p:cNvSpPr>
              <a:spLocks noChangeShapeType="1"/>
            </p:cNvSpPr>
            <p:nvPr/>
          </p:nvSpPr>
          <p:spPr bwMode="auto">
            <a:xfrm>
              <a:off x="3368675" y="1985963"/>
              <a:ext cx="0" cy="1519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 flipV="1">
              <a:off x="3368675" y="2133600"/>
              <a:ext cx="2574925" cy="873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 rot="14317620">
              <a:off x="5486400" y="31242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 rot="14317620">
              <a:off x="5410200" y="27432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 rot="14317620">
              <a:off x="3581400" y="17526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5" name="Oval 22"/>
            <p:cNvSpPr>
              <a:spLocks noChangeArrowheads="1"/>
            </p:cNvSpPr>
            <p:nvPr/>
          </p:nvSpPr>
          <p:spPr bwMode="auto">
            <a:xfrm rot="14317620">
              <a:off x="3733800" y="21336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6" name="Oval 23"/>
            <p:cNvSpPr>
              <a:spLocks noChangeArrowheads="1"/>
            </p:cNvSpPr>
            <p:nvPr/>
          </p:nvSpPr>
          <p:spPr bwMode="auto">
            <a:xfrm rot="14317620">
              <a:off x="5105400" y="29718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7" name="Oval 24"/>
            <p:cNvSpPr>
              <a:spLocks noChangeArrowheads="1"/>
            </p:cNvSpPr>
            <p:nvPr/>
          </p:nvSpPr>
          <p:spPr bwMode="auto">
            <a:xfrm rot="14317620">
              <a:off x="3429000" y="24384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8" name="Oval 25"/>
            <p:cNvSpPr>
              <a:spLocks noChangeArrowheads="1"/>
            </p:cNvSpPr>
            <p:nvPr/>
          </p:nvSpPr>
          <p:spPr bwMode="auto">
            <a:xfrm rot="14317620">
              <a:off x="4724400" y="27432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9" name="Oval 26"/>
            <p:cNvSpPr>
              <a:spLocks noChangeArrowheads="1"/>
            </p:cNvSpPr>
            <p:nvPr/>
          </p:nvSpPr>
          <p:spPr bwMode="auto">
            <a:xfrm rot="14317620">
              <a:off x="4191000" y="21336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auto">
            <a:xfrm rot="14317620">
              <a:off x="4419600" y="19812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 rot="14317620">
              <a:off x="5257800" y="25146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 rot="14317620">
              <a:off x="3810000" y="24384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 dirty="0"/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 rot="14317620">
              <a:off x="5029200" y="22860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it-IT" sz="2400">
                <a:solidFill>
                  <a:schemeClr val="tx2"/>
                </a:solidFill>
              </a:endParaRPr>
            </a:p>
          </p:txBody>
        </p:sp>
        <p:sp>
          <p:nvSpPr>
            <p:cNvPr id="24" name="Oval 31"/>
            <p:cNvSpPr>
              <a:spLocks noChangeArrowheads="1"/>
            </p:cNvSpPr>
            <p:nvPr/>
          </p:nvSpPr>
          <p:spPr bwMode="auto">
            <a:xfrm rot="14317620">
              <a:off x="4114800" y="24384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5" name="Oval 32"/>
            <p:cNvSpPr>
              <a:spLocks noChangeArrowheads="1"/>
            </p:cNvSpPr>
            <p:nvPr/>
          </p:nvSpPr>
          <p:spPr bwMode="auto">
            <a:xfrm rot="14317620">
              <a:off x="4495800" y="25146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 rot="14317620">
              <a:off x="4267200" y="27432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7" name="Text Box 34"/>
            <p:cNvSpPr txBox="1">
              <a:spLocks noChangeArrowheads="1"/>
            </p:cNvSpPr>
            <p:nvPr/>
          </p:nvSpPr>
          <p:spPr bwMode="auto">
            <a:xfrm>
              <a:off x="3124200" y="1524000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Y</a:t>
              </a:r>
            </a:p>
          </p:txBody>
        </p:sp>
        <p:sp>
          <p:nvSpPr>
            <p:cNvPr id="28" name="Line 35"/>
            <p:cNvSpPr>
              <a:spLocks noChangeShapeType="1"/>
            </p:cNvSpPr>
            <p:nvPr/>
          </p:nvSpPr>
          <p:spPr bwMode="auto">
            <a:xfrm>
              <a:off x="3352800" y="3505200"/>
              <a:ext cx="2286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9" name="Text Box 36"/>
            <p:cNvSpPr txBox="1">
              <a:spLocks noChangeArrowheads="1"/>
            </p:cNvSpPr>
            <p:nvPr/>
          </p:nvSpPr>
          <p:spPr bwMode="auto">
            <a:xfrm>
              <a:off x="5614988" y="3276600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X</a:t>
              </a:r>
            </a:p>
          </p:txBody>
        </p:sp>
        <p:sp>
          <p:nvSpPr>
            <p:cNvPr id="52" name="Text Box 88"/>
            <p:cNvSpPr txBox="1">
              <a:spLocks noChangeArrowheads="1"/>
            </p:cNvSpPr>
            <p:nvPr/>
          </p:nvSpPr>
          <p:spPr bwMode="auto">
            <a:xfrm>
              <a:off x="3367200" y="3590926"/>
              <a:ext cx="2112531" cy="756828"/>
            </a:xfrm>
            <a:prstGeom prst="rect">
              <a:avLst/>
            </a:prstGeom>
            <a:solidFill>
              <a:srgbClr val="FDE0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it-IT" sz="2400" dirty="0">
                  <a:cs typeface="Arial" charset="0"/>
                </a:rPr>
                <a:t>ρ</a:t>
              </a:r>
              <a:r>
                <a:rPr lang="en-US" altLang="it-IT" sz="2400" dirty="0">
                  <a:solidFill>
                    <a:schemeClr val="tx2"/>
                  </a:solidFill>
                </a:rPr>
                <a:t> = -0.6</a:t>
              </a:r>
            </a:p>
          </p:txBody>
        </p:sp>
      </p:grpSp>
      <p:sp>
        <p:nvSpPr>
          <p:cNvPr id="5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62" name="Group 61"/>
          <p:cNvGrpSpPr>
            <a:grpSpLocks noChangeAspect="1"/>
          </p:cNvGrpSpPr>
          <p:nvPr/>
        </p:nvGrpSpPr>
        <p:grpSpPr>
          <a:xfrm>
            <a:off x="6096000" y="2514600"/>
            <a:ext cx="1998723" cy="1752600"/>
            <a:chOff x="5486592" y="3852794"/>
            <a:chExt cx="3276600" cy="2873115"/>
          </a:xfrm>
        </p:grpSpPr>
        <p:sp>
          <p:nvSpPr>
            <p:cNvPr id="63" name="Line 53"/>
            <p:cNvSpPr>
              <a:spLocks noChangeShapeType="1"/>
            </p:cNvSpPr>
            <p:nvPr/>
          </p:nvSpPr>
          <p:spPr bwMode="auto">
            <a:xfrm>
              <a:off x="6129530" y="4314757"/>
              <a:ext cx="0" cy="1519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4" name="Line 54"/>
            <p:cNvSpPr>
              <a:spLocks noChangeAspect="1" noChangeShapeType="1"/>
            </p:cNvSpPr>
            <p:nvPr/>
          </p:nvSpPr>
          <p:spPr bwMode="auto">
            <a:xfrm flipV="1">
              <a:off x="6129530" y="4462394"/>
              <a:ext cx="2574925" cy="873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5" name="Oval 55"/>
            <p:cNvSpPr>
              <a:spLocks noChangeArrowheads="1"/>
            </p:cNvSpPr>
            <p:nvPr/>
          </p:nvSpPr>
          <p:spPr bwMode="auto">
            <a:xfrm rot="14317620">
              <a:off x="6189855" y="5452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66" name="Oval 56"/>
            <p:cNvSpPr>
              <a:spLocks noChangeArrowheads="1"/>
            </p:cNvSpPr>
            <p:nvPr/>
          </p:nvSpPr>
          <p:spPr bwMode="auto">
            <a:xfrm rot="14317620">
              <a:off x="6418455" y="51481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67" name="Oval 57"/>
            <p:cNvSpPr>
              <a:spLocks noChangeArrowheads="1"/>
            </p:cNvSpPr>
            <p:nvPr/>
          </p:nvSpPr>
          <p:spPr bwMode="auto">
            <a:xfrm rot="14317620">
              <a:off x="8077392" y="38527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68" name="Oval 58"/>
            <p:cNvSpPr>
              <a:spLocks noChangeArrowheads="1"/>
            </p:cNvSpPr>
            <p:nvPr/>
          </p:nvSpPr>
          <p:spPr bwMode="auto">
            <a:xfrm rot="14317620">
              <a:off x="8247255" y="4462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69" name="Oval 59"/>
            <p:cNvSpPr>
              <a:spLocks noChangeArrowheads="1"/>
            </p:cNvSpPr>
            <p:nvPr/>
          </p:nvSpPr>
          <p:spPr bwMode="auto">
            <a:xfrm rot="14317620">
              <a:off x="6705792" y="5452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0" name="Oval 60"/>
            <p:cNvSpPr>
              <a:spLocks noChangeArrowheads="1"/>
            </p:cNvSpPr>
            <p:nvPr/>
          </p:nvSpPr>
          <p:spPr bwMode="auto">
            <a:xfrm rot="14317620">
              <a:off x="8458392" y="49195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1" name="Oval 61"/>
            <p:cNvSpPr>
              <a:spLocks noChangeArrowheads="1"/>
            </p:cNvSpPr>
            <p:nvPr/>
          </p:nvSpPr>
          <p:spPr bwMode="auto">
            <a:xfrm rot="14317620">
              <a:off x="7620192" y="53005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2" name="Oval 62"/>
            <p:cNvSpPr>
              <a:spLocks noChangeArrowheads="1"/>
            </p:cNvSpPr>
            <p:nvPr/>
          </p:nvSpPr>
          <p:spPr bwMode="auto">
            <a:xfrm rot="14317620">
              <a:off x="7696392" y="41575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3" name="Oval 63"/>
            <p:cNvSpPr>
              <a:spLocks noChangeArrowheads="1"/>
            </p:cNvSpPr>
            <p:nvPr/>
          </p:nvSpPr>
          <p:spPr bwMode="auto">
            <a:xfrm rot="14317620">
              <a:off x="7086792" y="41575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4" name="Oval 64"/>
            <p:cNvSpPr>
              <a:spLocks noChangeArrowheads="1"/>
            </p:cNvSpPr>
            <p:nvPr/>
          </p:nvSpPr>
          <p:spPr bwMode="auto">
            <a:xfrm rot="14317620">
              <a:off x="6248592" y="47671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5" name="Oval 65"/>
            <p:cNvSpPr>
              <a:spLocks noChangeArrowheads="1"/>
            </p:cNvSpPr>
            <p:nvPr/>
          </p:nvSpPr>
          <p:spPr bwMode="auto">
            <a:xfrm rot="14317620">
              <a:off x="6477192" y="4309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6" name="Oval 66"/>
            <p:cNvSpPr>
              <a:spLocks noChangeArrowheads="1"/>
            </p:cNvSpPr>
            <p:nvPr/>
          </p:nvSpPr>
          <p:spPr bwMode="auto">
            <a:xfrm rot="14317620">
              <a:off x="6858192" y="4690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it-IT" sz="2400">
                <a:solidFill>
                  <a:schemeClr val="tx2"/>
                </a:solidFill>
              </a:endParaRPr>
            </a:p>
          </p:txBody>
        </p:sp>
        <p:sp>
          <p:nvSpPr>
            <p:cNvPr id="77" name="Oval 67"/>
            <p:cNvSpPr>
              <a:spLocks noChangeArrowheads="1"/>
            </p:cNvSpPr>
            <p:nvPr/>
          </p:nvSpPr>
          <p:spPr bwMode="auto">
            <a:xfrm rot="14317620">
              <a:off x="8001192" y="4843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8" name="Oval 68"/>
            <p:cNvSpPr>
              <a:spLocks noChangeArrowheads="1"/>
            </p:cNvSpPr>
            <p:nvPr/>
          </p:nvSpPr>
          <p:spPr bwMode="auto">
            <a:xfrm rot="14317620">
              <a:off x="7256655" y="4843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9" name="Oval 69"/>
            <p:cNvSpPr>
              <a:spLocks noChangeArrowheads="1"/>
            </p:cNvSpPr>
            <p:nvPr/>
          </p:nvSpPr>
          <p:spPr bwMode="auto">
            <a:xfrm rot="14317620">
              <a:off x="7239192" y="55291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80" name="Text Box 70"/>
            <p:cNvSpPr txBox="1">
              <a:spLocks noChangeArrowheads="1"/>
            </p:cNvSpPr>
            <p:nvPr/>
          </p:nvSpPr>
          <p:spPr bwMode="auto">
            <a:xfrm>
              <a:off x="5861242" y="4081394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Y</a:t>
              </a:r>
            </a:p>
          </p:txBody>
        </p:sp>
        <p:sp>
          <p:nvSpPr>
            <p:cNvPr id="81" name="Line 71"/>
            <p:cNvSpPr>
              <a:spLocks noChangeShapeType="1"/>
            </p:cNvSpPr>
            <p:nvPr/>
          </p:nvSpPr>
          <p:spPr bwMode="auto">
            <a:xfrm>
              <a:off x="6113655" y="5833994"/>
              <a:ext cx="2286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2" name="Oval 72"/>
            <p:cNvSpPr>
              <a:spLocks noChangeArrowheads="1"/>
            </p:cNvSpPr>
            <p:nvPr/>
          </p:nvSpPr>
          <p:spPr bwMode="auto">
            <a:xfrm rot="14317620">
              <a:off x="8001192" y="5224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83" name="Text Box 73"/>
            <p:cNvSpPr txBox="1">
              <a:spLocks noChangeArrowheads="1"/>
            </p:cNvSpPr>
            <p:nvPr/>
          </p:nvSpPr>
          <p:spPr bwMode="auto">
            <a:xfrm>
              <a:off x="8375842" y="5605394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X</a:t>
              </a:r>
            </a:p>
          </p:txBody>
        </p:sp>
        <p:sp>
          <p:nvSpPr>
            <p:cNvPr id="84" name="Oval 78"/>
            <p:cNvSpPr>
              <a:spLocks noChangeArrowheads="1"/>
            </p:cNvSpPr>
            <p:nvPr/>
          </p:nvSpPr>
          <p:spPr bwMode="auto">
            <a:xfrm rot="14317620">
              <a:off x="5486592" y="43861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85" name="Text Box 90"/>
            <p:cNvSpPr txBox="1">
              <a:spLocks noChangeArrowheads="1"/>
            </p:cNvSpPr>
            <p:nvPr/>
          </p:nvSpPr>
          <p:spPr bwMode="auto">
            <a:xfrm>
              <a:off x="6158868" y="5969081"/>
              <a:ext cx="2223462" cy="756828"/>
            </a:xfrm>
            <a:prstGeom prst="rect">
              <a:avLst/>
            </a:prstGeom>
            <a:solidFill>
              <a:srgbClr val="FDE0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it-IT" sz="2400" dirty="0">
                  <a:cs typeface="Arial" charset="0"/>
                </a:rPr>
                <a:t>ρ</a:t>
              </a:r>
              <a:r>
                <a:rPr lang="en-US" altLang="it-IT" sz="2400" dirty="0">
                  <a:solidFill>
                    <a:schemeClr val="tx2"/>
                  </a:solidFill>
                </a:rPr>
                <a:t> = +0.3</a:t>
              </a:r>
            </a:p>
          </p:txBody>
        </p:sp>
        <p:sp>
          <p:nvSpPr>
            <p:cNvPr id="86" name="Oval 103"/>
            <p:cNvSpPr>
              <a:spLocks noChangeArrowheads="1"/>
            </p:cNvSpPr>
            <p:nvPr/>
          </p:nvSpPr>
          <p:spPr bwMode="auto">
            <a:xfrm rot="14317620">
              <a:off x="7620192" y="46147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87" name="Oval 104"/>
            <p:cNvSpPr>
              <a:spLocks noChangeArrowheads="1"/>
            </p:cNvSpPr>
            <p:nvPr/>
          </p:nvSpPr>
          <p:spPr bwMode="auto">
            <a:xfrm rot="14317620">
              <a:off x="7010592" y="5224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88" name="Oval 105"/>
            <p:cNvSpPr>
              <a:spLocks noChangeArrowheads="1"/>
            </p:cNvSpPr>
            <p:nvPr/>
          </p:nvSpPr>
          <p:spPr bwMode="auto">
            <a:xfrm rot="14317620">
              <a:off x="7391592" y="42337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A46F3D40-6252-4DC4-A154-BA9511D41C50}"/>
              </a:ext>
            </a:extLst>
          </p:cNvPr>
          <p:cNvGrpSpPr>
            <a:grpSpLocks noChangeAspect="1"/>
          </p:cNvGrpSpPr>
          <p:nvPr/>
        </p:nvGrpSpPr>
        <p:grpSpPr>
          <a:xfrm>
            <a:off x="381000" y="4859100"/>
            <a:ext cx="1755664" cy="1722490"/>
            <a:chOff x="3124200" y="1524000"/>
            <a:chExt cx="2878138" cy="2823754"/>
          </a:xfrm>
        </p:grpSpPr>
        <p:sp>
          <p:nvSpPr>
            <p:cNvPr id="91" name="Line 17">
              <a:extLst>
                <a:ext uri="{FF2B5EF4-FFF2-40B4-BE49-F238E27FC236}">
                  <a16:creationId xmlns:a16="http://schemas.microsoft.com/office/drawing/2014/main" id="{503E0DED-7E55-452D-87E3-A2FE8C5F4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8675" y="1985963"/>
              <a:ext cx="0" cy="1519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" name="Line 18">
              <a:extLst>
                <a:ext uri="{FF2B5EF4-FFF2-40B4-BE49-F238E27FC236}">
                  <a16:creationId xmlns:a16="http://schemas.microsoft.com/office/drawing/2014/main" id="{CC921BBC-FF01-49C9-9C0C-6D7D9FAEF0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68675" y="2133598"/>
              <a:ext cx="2438743" cy="10572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4" name="Oval 20">
              <a:extLst>
                <a:ext uri="{FF2B5EF4-FFF2-40B4-BE49-F238E27FC236}">
                  <a16:creationId xmlns:a16="http://schemas.microsoft.com/office/drawing/2014/main" id="{E2032936-48E4-494D-AD6F-8F255E1E14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5391872" y="2938393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96" name="Oval 22">
              <a:extLst>
                <a:ext uri="{FF2B5EF4-FFF2-40B4-BE49-F238E27FC236}">
                  <a16:creationId xmlns:a16="http://schemas.microsoft.com/office/drawing/2014/main" id="{9880C167-AAFB-46F8-92AB-031D4677B1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3772179" y="2243205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 dirty="0"/>
            </a:p>
          </p:txBody>
        </p:sp>
        <p:sp>
          <p:nvSpPr>
            <p:cNvPr id="99" name="Oval 25">
              <a:extLst>
                <a:ext uri="{FF2B5EF4-FFF2-40B4-BE49-F238E27FC236}">
                  <a16:creationId xmlns:a16="http://schemas.microsoft.com/office/drawing/2014/main" id="{8D12AA45-5AB7-4127-920A-3EC041865F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3444251" y="2100159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02" name="Oval 28">
              <a:extLst>
                <a:ext uri="{FF2B5EF4-FFF2-40B4-BE49-F238E27FC236}">
                  <a16:creationId xmlns:a16="http://schemas.microsoft.com/office/drawing/2014/main" id="{F8024951-D95B-4B32-B054-30D7B1BFBF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4972774" y="2768375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04" name="Oval 30">
              <a:extLst>
                <a:ext uri="{FF2B5EF4-FFF2-40B4-BE49-F238E27FC236}">
                  <a16:creationId xmlns:a16="http://schemas.microsoft.com/office/drawing/2014/main" id="{2FA69BBA-1D10-4AD1-869A-3B72D5BD92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5758546" y="3095488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it-IT" sz="2400" dirty="0">
                <a:solidFill>
                  <a:schemeClr val="tx2"/>
                </a:solidFill>
              </a:endParaRPr>
            </a:p>
          </p:txBody>
        </p:sp>
        <p:sp>
          <p:nvSpPr>
            <p:cNvPr id="105" name="Oval 31">
              <a:extLst>
                <a:ext uri="{FF2B5EF4-FFF2-40B4-BE49-F238E27FC236}">
                  <a16:creationId xmlns:a16="http://schemas.microsoft.com/office/drawing/2014/main" id="{5177C9EA-A8F1-4CC0-A059-93EEDD3AC7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4114798" y="2394652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06" name="Oval 32">
              <a:extLst>
                <a:ext uri="{FF2B5EF4-FFF2-40B4-BE49-F238E27FC236}">
                  <a16:creationId xmlns:a16="http://schemas.microsoft.com/office/drawing/2014/main" id="{762CCB04-B961-4AAA-A546-983C7C07E8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4495797" y="2583375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08" name="Text Box 34">
              <a:extLst>
                <a:ext uri="{FF2B5EF4-FFF2-40B4-BE49-F238E27FC236}">
                  <a16:creationId xmlns:a16="http://schemas.microsoft.com/office/drawing/2014/main" id="{8B22B1E0-8109-47A5-86EE-0631DF1AEE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4200" y="1524000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Y</a:t>
              </a:r>
            </a:p>
          </p:txBody>
        </p:sp>
        <p:sp>
          <p:nvSpPr>
            <p:cNvPr id="109" name="Line 35">
              <a:extLst>
                <a:ext uri="{FF2B5EF4-FFF2-40B4-BE49-F238E27FC236}">
                  <a16:creationId xmlns:a16="http://schemas.microsoft.com/office/drawing/2014/main" id="{8916F559-B6C0-4EA7-8A4C-0FFD9C06D3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800" y="3505200"/>
              <a:ext cx="2286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" name="Text Box 36">
              <a:extLst>
                <a:ext uri="{FF2B5EF4-FFF2-40B4-BE49-F238E27FC236}">
                  <a16:creationId xmlns:a16="http://schemas.microsoft.com/office/drawing/2014/main" id="{B6957A1B-8B96-40EF-81FE-D770F1EC2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4988" y="3276600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X</a:t>
              </a:r>
            </a:p>
          </p:txBody>
        </p:sp>
        <p:sp>
          <p:nvSpPr>
            <p:cNvPr id="111" name="Text Box 88">
              <a:extLst>
                <a:ext uri="{FF2B5EF4-FFF2-40B4-BE49-F238E27FC236}">
                  <a16:creationId xmlns:a16="http://schemas.microsoft.com/office/drawing/2014/main" id="{FA200144-7D3A-4C6C-BFE7-251F5DE4AB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7200" y="3590926"/>
              <a:ext cx="2112531" cy="756828"/>
            </a:xfrm>
            <a:prstGeom prst="rect">
              <a:avLst/>
            </a:prstGeom>
            <a:solidFill>
              <a:srgbClr val="FDE0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it-IT" sz="2400" dirty="0">
                  <a:cs typeface="Arial" charset="0"/>
                </a:rPr>
                <a:t>ρ</a:t>
              </a:r>
              <a:r>
                <a:rPr lang="en-US" altLang="it-IT" sz="2400" dirty="0">
                  <a:solidFill>
                    <a:schemeClr val="tx2"/>
                  </a:solidFill>
                </a:rPr>
                <a:t> = -1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3DE464B-6339-4D4A-B063-C54D39432369}"/>
              </a:ext>
            </a:extLst>
          </p:cNvPr>
          <p:cNvGrpSpPr>
            <a:grpSpLocks noChangeAspect="1"/>
          </p:cNvGrpSpPr>
          <p:nvPr/>
        </p:nvGrpSpPr>
        <p:grpSpPr>
          <a:xfrm>
            <a:off x="3320861" y="4989607"/>
            <a:ext cx="1770187" cy="1613154"/>
            <a:chOff x="5861242" y="4081394"/>
            <a:chExt cx="2901950" cy="2644515"/>
          </a:xfrm>
        </p:grpSpPr>
        <p:sp>
          <p:nvSpPr>
            <p:cNvPr id="113" name="Line 53">
              <a:extLst>
                <a:ext uri="{FF2B5EF4-FFF2-40B4-BE49-F238E27FC236}">
                  <a16:creationId xmlns:a16="http://schemas.microsoft.com/office/drawing/2014/main" id="{9E0A52E3-473A-4576-840F-FD6412CC99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9530" y="4314757"/>
              <a:ext cx="0" cy="1519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5" name="Oval 55">
              <a:extLst>
                <a:ext uri="{FF2B5EF4-FFF2-40B4-BE49-F238E27FC236}">
                  <a16:creationId xmlns:a16="http://schemas.microsoft.com/office/drawing/2014/main" id="{DFAC8B0C-3DF1-48CD-87EE-C0ADFFDF23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6189855" y="5452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16" name="Oval 56">
              <a:extLst>
                <a:ext uri="{FF2B5EF4-FFF2-40B4-BE49-F238E27FC236}">
                  <a16:creationId xmlns:a16="http://schemas.microsoft.com/office/drawing/2014/main" id="{C6C0BFBD-4137-43B3-8C05-CF87A432C4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6418455" y="51481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18" name="Oval 58">
              <a:extLst>
                <a:ext uri="{FF2B5EF4-FFF2-40B4-BE49-F238E27FC236}">
                  <a16:creationId xmlns:a16="http://schemas.microsoft.com/office/drawing/2014/main" id="{E930BCD4-25CE-4DBE-99EE-6E99B17FD4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8357551" y="4627635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19" name="Oval 59">
              <a:extLst>
                <a:ext uri="{FF2B5EF4-FFF2-40B4-BE49-F238E27FC236}">
                  <a16:creationId xmlns:a16="http://schemas.microsoft.com/office/drawing/2014/main" id="{31894F7D-E83B-48B3-9B14-44C66EE3DA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6705792" y="5452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20" name="Oval 60">
              <a:extLst>
                <a:ext uri="{FF2B5EF4-FFF2-40B4-BE49-F238E27FC236}">
                  <a16:creationId xmlns:a16="http://schemas.microsoft.com/office/drawing/2014/main" id="{DACB837A-1307-423A-8139-CD40427F43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8458393" y="5322178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21" name="Oval 61">
              <a:extLst>
                <a:ext uri="{FF2B5EF4-FFF2-40B4-BE49-F238E27FC236}">
                  <a16:creationId xmlns:a16="http://schemas.microsoft.com/office/drawing/2014/main" id="{344FBF6F-EE18-4174-A883-B33D46D1AD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7620192" y="53005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22" name="Oval 62">
              <a:extLst>
                <a:ext uri="{FF2B5EF4-FFF2-40B4-BE49-F238E27FC236}">
                  <a16:creationId xmlns:a16="http://schemas.microsoft.com/office/drawing/2014/main" id="{EBF3A690-2C44-42B2-A704-CCFB39C386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7991802" y="4247133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23" name="Oval 63">
              <a:extLst>
                <a:ext uri="{FF2B5EF4-FFF2-40B4-BE49-F238E27FC236}">
                  <a16:creationId xmlns:a16="http://schemas.microsoft.com/office/drawing/2014/main" id="{FB25D479-CE9D-4C09-84B7-1226E4B994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7002762" y="4322002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24" name="Oval 64">
              <a:extLst>
                <a:ext uri="{FF2B5EF4-FFF2-40B4-BE49-F238E27FC236}">
                  <a16:creationId xmlns:a16="http://schemas.microsoft.com/office/drawing/2014/main" id="{F60A86DF-246E-4039-A5AD-3AD99D9419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6248592" y="47671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25" name="Oval 65">
              <a:extLst>
                <a:ext uri="{FF2B5EF4-FFF2-40B4-BE49-F238E27FC236}">
                  <a16:creationId xmlns:a16="http://schemas.microsoft.com/office/drawing/2014/main" id="{E1DAE812-5092-4E07-9390-1CDE2AE8DA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6477192" y="4309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26" name="Oval 66">
              <a:extLst>
                <a:ext uri="{FF2B5EF4-FFF2-40B4-BE49-F238E27FC236}">
                  <a16:creationId xmlns:a16="http://schemas.microsoft.com/office/drawing/2014/main" id="{E4874FFC-7E6F-47AB-8B57-D85D22A061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6858192" y="4690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it-IT" sz="2400">
                <a:solidFill>
                  <a:schemeClr val="tx2"/>
                </a:solidFill>
              </a:endParaRPr>
            </a:p>
          </p:txBody>
        </p:sp>
        <p:sp>
          <p:nvSpPr>
            <p:cNvPr id="127" name="Oval 67">
              <a:extLst>
                <a:ext uri="{FF2B5EF4-FFF2-40B4-BE49-F238E27FC236}">
                  <a16:creationId xmlns:a16="http://schemas.microsoft.com/office/drawing/2014/main" id="{14682D49-5D81-4D18-A7B9-915DC32003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8001192" y="4843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28" name="Oval 68">
              <a:extLst>
                <a:ext uri="{FF2B5EF4-FFF2-40B4-BE49-F238E27FC236}">
                  <a16:creationId xmlns:a16="http://schemas.microsoft.com/office/drawing/2014/main" id="{3D201CF9-B9F3-4959-A75F-281EFEA430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7256655" y="4843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29" name="Oval 69">
              <a:extLst>
                <a:ext uri="{FF2B5EF4-FFF2-40B4-BE49-F238E27FC236}">
                  <a16:creationId xmlns:a16="http://schemas.microsoft.com/office/drawing/2014/main" id="{E3BDD1B5-C3F3-4E5F-9D49-ACE6752943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7239192" y="55291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30" name="Text Box 70">
              <a:extLst>
                <a:ext uri="{FF2B5EF4-FFF2-40B4-BE49-F238E27FC236}">
                  <a16:creationId xmlns:a16="http://schemas.microsoft.com/office/drawing/2014/main" id="{2B9CD158-31E2-43A3-9B3C-AE57B05F3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1242" y="4081394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Y</a:t>
              </a:r>
            </a:p>
          </p:txBody>
        </p:sp>
        <p:sp>
          <p:nvSpPr>
            <p:cNvPr id="131" name="Line 71">
              <a:extLst>
                <a:ext uri="{FF2B5EF4-FFF2-40B4-BE49-F238E27FC236}">
                  <a16:creationId xmlns:a16="http://schemas.microsoft.com/office/drawing/2014/main" id="{E119A514-6D04-4B89-9F3E-A6FA0E8A68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3655" y="5833994"/>
              <a:ext cx="2286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32" name="Oval 72">
              <a:extLst>
                <a:ext uri="{FF2B5EF4-FFF2-40B4-BE49-F238E27FC236}">
                  <a16:creationId xmlns:a16="http://schemas.microsoft.com/office/drawing/2014/main" id="{F938BE1B-E059-4C11-8778-AC22EFED5F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8001192" y="5224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33" name="Text Box 73">
              <a:extLst>
                <a:ext uri="{FF2B5EF4-FFF2-40B4-BE49-F238E27FC236}">
                  <a16:creationId xmlns:a16="http://schemas.microsoft.com/office/drawing/2014/main" id="{4A0D036F-40BA-419F-BAA1-2AAFA33B9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75842" y="5605394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X</a:t>
              </a:r>
            </a:p>
          </p:txBody>
        </p:sp>
        <p:sp>
          <p:nvSpPr>
            <p:cNvPr id="135" name="Text Box 90">
              <a:extLst>
                <a:ext uri="{FF2B5EF4-FFF2-40B4-BE49-F238E27FC236}">
                  <a16:creationId xmlns:a16="http://schemas.microsoft.com/office/drawing/2014/main" id="{21C2EB76-C6B7-48A1-94B6-6146009AF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8868" y="5969081"/>
              <a:ext cx="2223462" cy="756828"/>
            </a:xfrm>
            <a:prstGeom prst="rect">
              <a:avLst/>
            </a:prstGeom>
            <a:solidFill>
              <a:srgbClr val="FDE0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it-IT" sz="2400" dirty="0">
                  <a:cs typeface="Arial" charset="0"/>
                </a:rPr>
                <a:t>ρ</a:t>
              </a:r>
              <a:r>
                <a:rPr lang="en-US" altLang="it-IT" sz="2400" dirty="0">
                  <a:solidFill>
                    <a:schemeClr val="tx2"/>
                  </a:solidFill>
                </a:rPr>
                <a:t> = 0</a:t>
              </a:r>
            </a:p>
          </p:txBody>
        </p:sp>
        <p:sp>
          <p:nvSpPr>
            <p:cNvPr id="136" name="Oval 103">
              <a:extLst>
                <a:ext uri="{FF2B5EF4-FFF2-40B4-BE49-F238E27FC236}">
                  <a16:creationId xmlns:a16="http://schemas.microsoft.com/office/drawing/2014/main" id="{3561EA02-10AB-43D6-89FE-A61774F91F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7620192" y="46147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37" name="Oval 104">
              <a:extLst>
                <a:ext uri="{FF2B5EF4-FFF2-40B4-BE49-F238E27FC236}">
                  <a16:creationId xmlns:a16="http://schemas.microsoft.com/office/drawing/2014/main" id="{F6D2F7FF-0508-4CFC-A6C0-8CA11B81C5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7010592" y="5224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38" name="Oval 105">
              <a:extLst>
                <a:ext uri="{FF2B5EF4-FFF2-40B4-BE49-F238E27FC236}">
                  <a16:creationId xmlns:a16="http://schemas.microsoft.com/office/drawing/2014/main" id="{9381559C-B1AE-486A-82B0-E2C043C9AD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317620">
              <a:off x="7391592" y="42337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D3606FB-D04B-4246-8DBE-47B8744EDF3B}"/>
              </a:ext>
            </a:extLst>
          </p:cNvPr>
          <p:cNvCxnSpPr>
            <a:stCxn id="124" idx="1"/>
          </p:cNvCxnSpPr>
          <p:nvPr/>
        </p:nvCxnSpPr>
        <p:spPr bwMode="auto">
          <a:xfrm>
            <a:off x="3610440" y="5545429"/>
            <a:ext cx="1302890" cy="3547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2C2F8D-365B-405B-BEBF-4FCF54CA5E53}"/>
              </a:ext>
            </a:extLst>
          </p:cNvPr>
          <p:cNvCxnSpPr>
            <a:cxnSpLocks/>
          </p:cNvCxnSpPr>
          <p:nvPr/>
        </p:nvCxnSpPr>
        <p:spPr bwMode="auto">
          <a:xfrm>
            <a:off x="3595316" y="5343519"/>
            <a:ext cx="1529237" cy="3307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F492FA4-B604-4AC2-B527-AD982358280E}"/>
              </a:ext>
            </a:extLst>
          </p:cNvPr>
          <p:cNvSpPr txBox="1"/>
          <p:nvPr/>
        </p:nvSpPr>
        <p:spPr>
          <a:xfrm>
            <a:off x="381000" y="4482504"/>
            <a:ext cx="5317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|</a:t>
            </a:r>
            <a:r>
              <a:rPr lang="el-GR" altLang="it-IT" sz="2000" b="1" dirty="0">
                <a:cs typeface="Arial" charset="0"/>
              </a:rPr>
              <a:t>ρ</a:t>
            </a:r>
            <a:r>
              <a:rPr lang="en-GB" altLang="it-IT" sz="2000" b="1" dirty="0">
                <a:cs typeface="Arial" charset="0"/>
              </a:rPr>
              <a:t>| &lt; 0.2-0.3 </a:t>
            </a:r>
            <a:r>
              <a:rPr lang="en-GB" altLang="it-IT" sz="2000" b="1" dirty="0" err="1">
                <a:cs typeface="Arial" charset="0"/>
              </a:rPr>
              <a:t>si</a:t>
            </a:r>
            <a:r>
              <a:rPr lang="en-GB" altLang="it-IT" sz="2000" b="1" dirty="0">
                <a:cs typeface="Arial" charset="0"/>
              </a:rPr>
              <a:t> </a:t>
            </a:r>
            <a:r>
              <a:rPr lang="en-GB" altLang="it-IT" sz="2000" b="1" dirty="0" err="1">
                <a:cs typeface="Arial" charset="0"/>
              </a:rPr>
              <a:t>parla</a:t>
            </a:r>
            <a:r>
              <a:rPr lang="en-GB" altLang="it-IT" sz="2000" b="1" dirty="0">
                <a:cs typeface="Arial" charset="0"/>
              </a:rPr>
              <a:t> di </a:t>
            </a:r>
            <a:r>
              <a:rPr lang="en-GB" altLang="it-IT" sz="2000" b="1" dirty="0" err="1">
                <a:cs typeface="Arial" charset="0"/>
              </a:rPr>
              <a:t>correlazione</a:t>
            </a:r>
            <a:r>
              <a:rPr lang="en-GB" altLang="it-IT" sz="2000" b="1" dirty="0">
                <a:cs typeface="Arial" charset="0"/>
              </a:rPr>
              <a:t> </a:t>
            </a:r>
            <a:r>
              <a:rPr lang="en-GB" altLang="it-IT" sz="2000" b="1" dirty="0" err="1">
                <a:cs typeface="Arial" charset="0"/>
              </a:rPr>
              <a:t>debole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868301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Correlazione tra due variabili</a:t>
            </a:r>
            <a:br>
              <a:rPr lang="it-IT" dirty="0">
                <a:solidFill>
                  <a:srgbClr val="FF9900"/>
                </a:solidFill>
              </a:rPr>
            </a:br>
            <a:r>
              <a:rPr lang="it-IT" sz="3600" dirty="0" err="1">
                <a:solidFill>
                  <a:srgbClr val="FF9900"/>
                </a:solidFill>
              </a:rPr>
              <a:t>cor.test</a:t>
            </a:r>
            <a:r>
              <a:rPr lang="it-IT" sz="3600" dirty="0">
                <a:solidFill>
                  <a:srgbClr val="FF9900"/>
                </a:solidFill>
              </a:rPr>
              <a:t> - Descrizione</a:t>
            </a:r>
            <a:r>
              <a:rPr lang="it-IT" sz="3200" dirty="0"/>
              <a:t> </a:t>
            </a:r>
            <a:endParaRPr lang="en-GB" sz="4000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30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La funzione </a:t>
            </a:r>
            <a:r>
              <a:rPr lang="it-IT" sz="2400" dirty="0" err="1"/>
              <a:t>cor.test</a:t>
            </a:r>
            <a:r>
              <a:rPr lang="it-IT" sz="2400" dirty="0"/>
              <a:t> permette di </a:t>
            </a:r>
          </a:p>
          <a:p>
            <a:pPr eaLnBrk="1" hangingPunct="1">
              <a:buFontTx/>
              <a:buChar char="•"/>
            </a:pPr>
            <a:r>
              <a:rPr lang="it-IT" sz="2400" dirty="0"/>
              <a:t> calcolare la correlazione tra due variabili quantitative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62286" y="2971800"/>
            <a:ext cx="7439142" cy="13142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</a:pPr>
            <a:r>
              <a:rPr lang="it-IT" sz="2800" dirty="0" err="1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cor.test</a:t>
            </a:r>
            <a:r>
              <a:rPr lang="it-IT" sz="28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(</a:t>
            </a:r>
            <a:r>
              <a:rPr lang="it-IT" sz="2800" i="1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nome_dataset$variabile1,  		nome_dataset$variabile2</a:t>
            </a:r>
            <a:r>
              <a:rPr lang="it-IT" sz="28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cor.test</a:t>
            </a:r>
            <a:r>
              <a:rPr lang="it-IT" dirty="0">
                <a:solidFill>
                  <a:srgbClr val="FF9900"/>
                </a:solidFill>
              </a:rPr>
              <a:t> - Esempio 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99371" y="1787098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Correlazione tra il numero medio di ore di utilizzo del telefono cellulare e del fisso al giorno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822537" y="3276600"/>
            <a:ext cx="7439142" cy="13142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</a:pPr>
            <a:r>
              <a:rPr lang="it-IT" sz="2800" dirty="0" err="1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cor.test</a:t>
            </a:r>
            <a:r>
              <a:rPr lang="it-IT" sz="28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(</a:t>
            </a:r>
            <a:r>
              <a:rPr lang="it-IT" sz="2800" i="1" dirty="0" err="1">
                <a:latin typeface="Lucida Console" panose="020B0609040504020204" pitchFamily="49" charset="0"/>
                <a:sym typeface="Arial"/>
              </a:rPr>
              <a:t>telefonia$cell_h</a:t>
            </a:r>
            <a:r>
              <a:rPr lang="it-IT" sz="2800" i="1" dirty="0">
                <a:latin typeface="Lucida Console" panose="020B0609040504020204" pitchFamily="49" charset="0"/>
                <a:sym typeface="Arial"/>
              </a:rPr>
              <a:t>, 			</a:t>
            </a:r>
            <a:r>
              <a:rPr lang="it-IT" sz="2800" i="1" dirty="0" err="1">
                <a:latin typeface="Lucida Console" panose="020B0609040504020204" pitchFamily="49" charset="0"/>
                <a:sym typeface="Arial"/>
              </a:rPr>
              <a:t>telefonia$fisso_h</a:t>
            </a:r>
            <a:r>
              <a:rPr lang="it-IT" sz="28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stefania.scapin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203812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Output </a:t>
            </a:r>
            <a:r>
              <a:rPr lang="it-IT" dirty="0" err="1">
                <a:solidFill>
                  <a:srgbClr val="FF9900"/>
                </a:solidFill>
              </a:rPr>
              <a:t>cor.test</a:t>
            </a:r>
            <a:r>
              <a:rPr lang="it-IT" dirty="0">
                <a:solidFill>
                  <a:srgbClr val="FF9900"/>
                </a:solidFill>
              </a:rPr>
              <a:t> - Esempio 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 Box 235"/>
          <p:cNvSpPr txBox="1">
            <a:spLocks noChangeArrowheads="1"/>
          </p:cNvSpPr>
          <p:nvPr/>
        </p:nvSpPr>
        <p:spPr bwMode="auto">
          <a:xfrm>
            <a:off x="2790160" y="4535269"/>
            <a:ext cx="4601240" cy="1477328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i="1" dirty="0">
                <a:solidFill>
                  <a:srgbClr val="FF0000"/>
                </a:solidFill>
              </a:rPr>
              <a:t>Coefficiente di correlazione lineare </a:t>
            </a:r>
            <a:r>
              <a:rPr lang="el-GR" i="1" dirty="0">
                <a:solidFill>
                  <a:srgbClr val="FF0000"/>
                </a:solidFill>
              </a:rPr>
              <a:t>ρ</a:t>
            </a:r>
            <a:r>
              <a:rPr lang="it-IT" i="1" dirty="0">
                <a:solidFill>
                  <a:srgbClr val="FF0000"/>
                </a:solidFill>
              </a:rPr>
              <a:t>(X,Y):</a:t>
            </a:r>
            <a:r>
              <a:rPr lang="it-IT" dirty="0">
                <a:solidFill>
                  <a:srgbClr val="008080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presenza</a:t>
            </a:r>
            <a:r>
              <a:rPr lang="en-AU" dirty="0">
                <a:solidFill>
                  <a:schemeClr val="tx2"/>
                </a:solidFill>
              </a:rPr>
              <a:t> di </a:t>
            </a:r>
            <a:r>
              <a:rPr lang="en-AU" dirty="0" err="1">
                <a:solidFill>
                  <a:schemeClr val="tx2"/>
                </a:solidFill>
              </a:rPr>
              <a:t>relazione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lineare</a:t>
            </a:r>
            <a:r>
              <a:rPr lang="en-AU" dirty="0">
                <a:solidFill>
                  <a:schemeClr val="tx2"/>
                </a:solidFill>
              </a:rPr>
              <a:t> positive. Ma per </a:t>
            </a:r>
            <a:r>
              <a:rPr lang="en-AU" dirty="0" err="1">
                <a:solidFill>
                  <a:schemeClr val="tx2"/>
                </a:solidFill>
              </a:rPr>
              <a:t>essere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certi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che</a:t>
            </a:r>
            <a:r>
              <a:rPr lang="en-AU" dirty="0">
                <a:solidFill>
                  <a:schemeClr val="tx2"/>
                </a:solidFill>
              </a:rPr>
              <a:t> la </a:t>
            </a:r>
            <a:r>
              <a:rPr lang="en-AU" dirty="0" err="1">
                <a:solidFill>
                  <a:schemeClr val="tx2"/>
                </a:solidFill>
              </a:rPr>
              <a:t>correlazione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sia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statisticamente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significativa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bisognerà</a:t>
            </a:r>
            <a:r>
              <a:rPr lang="en-AU" dirty="0">
                <a:solidFill>
                  <a:schemeClr val="tx2"/>
                </a:solidFill>
              </a:rPr>
              <a:t> fare un test di </a:t>
            </a:r>
            <a:r>
              <a:rPr lang="en-AU" dirty="0" err="1">
                <a:solidFill>
                  <a:schemeClr val="tx2"/>
                </a:solidFill>
              </a:rPr>
              <a:t>ipotesi</a:t>
            </a:r>
            <a:r>
              <a:rPr lang="en-AU" dirty="0">
                <a:solidFill>
                  <a:schemeClr val="tx2"/>
                </a:solidFill>
              </a:rPr>
              <a:t> (</a:t>
            </a:r>
            <a:r>
              <a:rPr lang="en-AU" dirty="0" err="1">
                <a:solidFill>
                  <a:schemeClr val="tx2"/>
                </a:solidFill>
              </a:rPr>
              <a:t>vedi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prossima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lezione</a:t>
            </a:r>
            <a:r>
              <a:rPr lang="en-AU" dirty="0">
                <a:solidFill>
                  <a:schemeClr val="tx2"/>
                </a:solidFill>
              </a:rPr>
              <a:t>)</a:t>
            </a:r>
            <a:endParaRPr lang="en-US" dirty="0">
              <a:sym typeface="MT Symbol" pitchFamily="82" charset="2"/>
            </a:endParaRPr>
          </a:p>
        </p:txBody>
      </p:sp>
      <p:sp>
        <p:nvSpPr>
          <p:cNvPr id="11" name="Oval 237"/>
          <p:cNvSpPr>
            <a:spLocks noChangeArrowheads="1"/>
          </p:cNvSpPr>
          <p:nvPr/>
        </p:nvSpPr>
        <p:spPr bwMode="auto">
          <a:xfrm>
            <a:off x="838200" y="3581400"/>
            <a:ext cx="1524000" cy="650358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" name="Line 234"/>
          <p:cNvSpPr>
            <a:spLocks noChangeShapeType="1"/>
          </p:cNvSpPr>
          <p:nvPr/>
        </p:nvSpPr>
        <p:spPr bwMode="auto">
          <a:xfrm flipH="1" flipV="1">
            <a:off x="2095500" y="4154269"/>
            <a:ext cx="685800" cy="533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51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7343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sz="3600" dirty="0">
                <a:solidFill>
                  <a:srgbClr val="FF9900"/>
                </a:solidFill>
              </a:rPr>
              <a:t>Lavoro di gruppo – Schema di valutazione</a:t>
            </a:r>
            <a:endParaRPr lang="en-US" sz="3600" dirty="0">
              <a:solidFill>
                <a:srgbClr val="FF99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1575" y="6657945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88866"/>
              </p:ext>
            </p:extLst>
          </p:nvPr>
        </p:nvGraphicFramePr>
        <p:xfrm>
          <a:off x="838200" y="1187450"/>
          <a:ext cx="4114800" cy="520921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855495392"/>
                    </a:ext>
                  </a:extLst>
                </a:gridCol>
              </a:tblGrid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Topics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509048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968017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Introduzione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23174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 Definizione Obiettivi di Ricerca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413752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 Descrizione del Contesto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939152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 Definizione della Popolazione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012207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1.4. Disegno del Campione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936786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1.5. Fieldwork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187818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151212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Analisi Preliminari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482727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 Controllo Rappresentatività del Campione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774427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 Analisi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Univariate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939552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 Analisi Connessione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136216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2.6. Analisi Correlazione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281610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2.7. ANOVA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624117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923103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Analisi Fattoriale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4272677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 Scelta Numero dei fattori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73087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 Interpretazione dei fattori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418349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341632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293789"/>
                  </a:ext>
                </a:extLst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593081"/>
              </p:ext>
            </p:extLst>
          </p:nvPr>
        </p:nvGraphicFramePr>
        <p:xfrm>
          <a:off x="5029200" y="1700352"/>
          <a:ext cx="2971800" cy="4700448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3947322534"/>
                    </a:ext>
                  </a:extLst>
                </a:gridCol>
              </a:tblGrid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Regressione Lineare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128594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 Definizione obiettivo di analisi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283948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 Scelta variabili di input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795814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4.3. Valutazione bontà del modello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027548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 Analisi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Multicollinearità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721782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 Interpretazione del modello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624870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52264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Regressione Logistica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854635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5.1. Definizione obiettivo di analisi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847970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5.2. Scelta variabili di input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508467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5.3. Valutazione bontà del modello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241769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5.4. Analisi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Multicollinearità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752420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5.5. Interpretazione del modello</a:t>
                      </a: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456052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956254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Conclusioni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Layout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873877"/>
                  </a:ext>
                </a:extLst>
              </a:tr>
              <a:tr h="15119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18" marR="4218" marT="4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051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409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336561"/>
            <a:ext cx="3995738" cy="3988039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Output </a:t>
            </a:r>
            <a:r>
              <a:rPr lang="it-IT" dirty="0" err="1">
                <a:solidFill>
                  <a:srgbClr val="FF9900"/>
                </a:solidFill>
              </a:rPr>
              <a:t>cor.test</a:t>
            </a:r>
            <a:r>
              <a:rPr lang="it-IT" dirty="0">
                <a:solidFill>
                  <a:srgbClr val="FF9900"/>
                </a:solidFill>
              </a:rPr>
              <a:t> - Esempio 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85800" y="1524000"/>
            <a:ext cx="7547526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/>
              <a:t>Se vogliamo visualizzare la correlazione tramite un grafico, possiamo fare un </a:t>
            </a:r>
            <a:r>
              <a:rPr lang="it-IT" i="1" dirty="0"/>
              <a:t>plot</a:t>
            </a:r>
            <a:r>
              <a:rPr lang="it-IT" dirty="0"/>
              <a:t> della distribuzione delle due variabili in essere.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685800" y="2855931"/>
            <a:ext cx="3733800" cy="96520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</a:pPr>
            <a:r>
              <a:rPr lang="it-IT" sz="2000" dirty="0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plot</a:t>
            </a:r>
            <a:r>
              <a:rPr lang="it-IT" sz="20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(</a:t>
            </a:r>
            <a:r>
              <a:rPr lang="it-IT" sz="2000" i="1" dirty="0" err="1">
                <a:latin typeface="Lucida Console" panose="020B0609040504020204" pitchFamily="49" charset="0"/>
                <a:sym typeface="Arial"/>
              </a:rPr>
              <a:t>telefonia$cell_h</a:t>
            </a:r>
            <a:r>
              <a:rPr lang="it-IT" sz="2000" i="1" dirty="0">
                <a:latin typeface="Lucida Console" panose="020B0609040504020204" pitchFamily="49" charset="0"/>
                <a:sym typeface="Arial"/>
              </a:rPr>
              <a:t>,  </a:t>
            </a:r>
            <a:r>
              <a:rPr lang="it-IT" sz="2000" i="1" dirty="0" err="1">
                <a:latin typeface="Lucida Console" panose="020B0609040504020204" pitchFamily="49" charset="0"/>
                <a:sym typeface="Arial"/>
              </a:rPr>
              <a:t>telefonia$fisso_h</a:t>
            </a:r>
            <a:r>
              <a:rPr lang="it-IT" sz="20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28600" y="5228272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dirty="0"/>
              <a:t>E’ necessario creare un </a:t>
            </a:r>
            <a:r>
              <a:rPr lang="it-IT" b="1" dirty="0"/>
              <a:t>subset</a:t>
            </a:r>
            <a:r>
              <a:rPr lang="it-IT" dirty="0"/>
              <a:t> contenente </a:t>
            </a:r>
            <a:r>
              <a:rPr lang="it-IT" u="sng" dirty="0"/>
              <a:t>solo le variabili di interesse</a:t>
            </a:r>
            <a:r>
              <a:rPr lang="it-IT" dirty="0"/>
              <a:t> su cui applicare l’analisi di correlazione.</a:t>
            </a:r>
          </a:p>
          <a:p>
            <a:pPr eaLnBrk="1" hangingPunct="1">
              <a:spcBef>
                <a:spcPct val="0"/>
              </a:spcBef>
            </a:pPr>
            <a:endParaRPr lang="it-IT" dirty="0"/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dirty="0"/>
              <a:t>È necessario scaricare il pacchetto </a:t>
            </a:r>
            <a:r>
              <a:rPr lang="it-IT" b="1" dirty="0" err="1"/>
              <a:t>Hmisc</a:t>
            </a:r>
            <a:endParaRPr lang="it-IT" b="1" dirty="0"/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82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just" eaLnBrk="1" hangingPunct="1">
              <a:lnSpc>
                <a:spcPct val="150000"/>
              </a:lnSpc>
              <a:spcBef>
                <a:spcPct val="35000"/>
              </a:spcBef>
            </a:pPr>
            <a:r>
              <a:rPr lang="it-IT" sz="2400" dirty="0"/>
              <a:t>La funzione </a:t>
            </a:r>
            <a:r>
              <a:rPr lang="it-IT" sz="2400" b="1" i="1" dirty="0" err="1"/>
              <a:t>rcorr</a:t>
            </a:r>
            <a:r>
              <a:rPr lang="it-IT" sz="2400" b="1" i="1" dirty="0"/>
              <a:t> </a:t>
            </a:r>
            <a:r>
              <a:rPr lang="it-IT" sz="2400" dirty="0"/>
              <a:t>permette di calcolare la correlazione tra più di due variabili quantitative, creando così una matrice di correlazione. La diagonale di tale matrice avrà sempre correlazione 1.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11037" y="84138"/>
            <a:ext cx="8229600" cy="13716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Correlazione tra più variabili</a:t>
            </a:r>
            <a:br>
              <a:rPr lang="it-IT" dirty="0">
                <a:solidFill>
                  <a:srgbClr val="FF9900"/>
                </a:solidFill>
              </a:rPr>
            </a:br>
            <a:r>
              <a:rPr lang="it-IT" sz="3600" dirty="0" err="1">
                <a:solidFill>
                  <a:srgbClr val="FF9900"/>
                </a:solidFill>
              </a:rPr>
              <a:t>rcorr</a:t>
            </a:r>
            <a:r>
              <a:rPr lang="it-IT" sz="3600" dirty="0">
                <a:solidFill>
                  <a:srgbClr val="FF9900"/>
                </a:solidFill>
              </a:rPr>
              <a:t> - Descrizione</a:t>
            </a:r>
            <a:r>
              <a:rPr lang="it-IT" sz="3200" dirty="0"/>
              <a:t> </a:t>
            </a:r>
            <a:endParaRPr lang="en-GB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44549" y="4888468"/>
            <a:ext cx="3794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rgbClr val="FF0000"/>
                </a:solidFill>
              </a:rPr>
              <a:t>Per svolgere questa funzione</a:t>
            </a:r>
            <a:r>
              <a:rPr lang="it-IT" b="1" i="1" dirty="0"/>
              <a:t>:</a:t>
            </a:r>
            <a:endParaRPr lang="en-US" b="1" i="1" dirty="0"/>
          </a:p>
        </p:txBody>
      </p:sp>
      <p:sp>
        <p:nvSpPr>
          <p:cNvPr id="15" name="Rettangolo 14"/>
          <p:cNvSpPr/>
          <p:nvPr/>
        </p:nvSpPr>
        <p:spPr>
          <a:xfrm>
            <a:off x="381000" y="3757662"/>
            <a:ext cx="8382001" cy="58573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</a:pPr>
            <a:r>
              <a:rPr lang="it-IT" sz="2400" dirty="0" err="1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rcorr</a:t>
            </a:r>
            <a:r>
              <a:rPr lang="it-IT" sz="24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(</a:t>
            </a:r>
            <a:r>
              <a:rPr lang="it-IT" sz="2400" i="1" dirty="0" err="1">
                <a:solidFill>
                  <a:schemeClr val="accent6"/>
                </a:solidFill>
                <a:latin typeface="Lucida Console" panose="020B0609040504020204" pitchFamily="49" charset="0"/>
                <a:sym typeface="Arial"/>
              </a:rPr>
              <a:t>as.matrix</a:t>
            </a:r>
            <a:r>
              <a:rPr lang="it-IT" sz="2400" dirty="0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(</a:t>
            </a:r>
            <a:r>
              <a:rPr lang="it-IT" sz="2400" i="1" dirty="0" err="1">
                <a:solidFill>
                  <a:schemeClr val="dk1"/>
                </a:solidFill>
                <a:latin typeface="Lucida Console" panose="020B0609040504020204" pitchFamily="49" charset="0"/>
                <a:sym typeface="Arial"/>
              </a:rPr>
              <a:t>nome_dataset_new</a:t>
            </a:r>
            <a:r>
              <a:rPr lang="it-IT" sz="2400" dirty="0">
                <a:latin typeface="Lucida Console" panose="020B0609040504020204" pitchFamily="49" charset="0"/>
                <a:sym typeface="Arial"/>
              </a:rPr>
              <a:t>))</a:t>
            </a:r>
            <a:endParaRPr lang="it-IT" sz="2400" dirty="0">
              <a:solidFill>
                <a:schemeClr val="dk1"/>
              </a:solidFill>
              <a:latin typeface="Lucida Console" panose="020B0609040504020204" pitchFamily="49" charset="0"/>
              <a:sym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200" y="1676400"/>
            <a:ext cx="8915400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just" eaLnBrk="1" hangingPunct="1">
              <a:lnSpc>
                <a:spcPct val="150000"/>
              </a:lnSpc>
              <a:spcBef>
                <a:spcPct val="35000"/>
              </a:spcBef>
            </a:pPr>
            <a:r>
              <a:rPr lang="it-IT" sz="2400" dirty="0"/>
              <a:t>L’ output della funzione </a:t>
            </a:r>
            <a:r>
              <a:rPr lang="it-IT" sz="2400" b="1" dirty="0" err="1"/>
              <a:t>rcorr</a:t>
            </a:r>
            <a:r>
              <a:rPr lang="it-IT" sz="2400" b="1" dirty="0"/>
              <a:t> </a:t>
            </a:r>
            <a:r>
              <a:rPr lang="it-IT" sz="2400" dirty="0"/>
              <a:t>è una lista di elementi di seguito descritti:</a:t>
            </a:r>
          </a:p>
          <a:p>
            <a:pPr marL="0" algn="just" eaLnBrk="1" hangingPunct="1">
              <a:lnSpc>
                <a:spcPct val="15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it-IT" sz="2400" dirty="0"/>
              <a:t>r : è la matrice di correlazione</a:t>
            </a:r>
          </a:p>
          <a:p>
            <a:pPr marL="0" algn="just" eaLnBrk="1" hangingPunct="1">
              <a:lnSpc>
                <a:spcPct val="15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it-IT" sz="2400" dirty="0"/>
              <a:t>n : è la matrice che contiene il numero di osservazioni per 	ogni coppia di variabile analizzata</a:t>
            </a:r>
          </a:p>
          <a:p>
            <a:pPr marL="0" algn="just" eaLnBrk="1" hangingPunct="1">
              <a:lnSpc>
                <a:spcPct val="15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it-IT" sz="2400" dirty="0"/>
              <a:t>p : p-</a:t>
            </a:r>
            <a:r>
              <a:rPr lang="it-IT" sz="2400" dirty="0" err="1"/>
              <a:t>values</a:t>
            </a:r>
            <a:r>
              <a:rPr lang="it-IT" sz="2400" dirty="0"/>
              <a:t> corrispondenti al livello di significatività delle 	osservazioni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11037" y="84138"/>
            <a:ext cx="8229600" cy="13716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Correlazione tra più variabili</a:t>
            </a:r>
            <a:br>
              <a:rPr lang="it-IT" dirty="0">
                <a:solidFill>
                  <a:srgbClr val="FF9900"/>
                </a:solidFill>
              </a:rPr>
            </a:br>
            <a:r>
              <a:rPr lang="it-IT" sz="3600" dirty="0" err="1">
                <a:solidFill>
                  <a:srgbClr val="FF9900"/>
                </a:solidFill>
              </a:rPr>
              <a:t>rcorr</a:t>
            </a:r>
            <a:r>
              <a:rPr lang="it-IT" sz="3600" dirty="0">
                <a:solidFill>
                  <a:srgbClr val="FF9900"/>
                </a:solidFill>
              </a:rPr>
              <a:t> - Descrizione</a:t>
            </a:r>
            <a:r>
              <a:rPr lang="it-IT" sz="3200" dirty="0"/>
              <a:t> </a:t>
            </a:r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1940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996837" y="7938"/>
            <a:ext cx="7308963" cy="906462"/>
          </a:xfrm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rcorr</a:t>
            </a:r>
            <a:r>
              <a:rPr lang="it-IT" sz="4000" dirty="0">
                <a:solidFill>
                  <a:srgbClr val="FF9900"/>
                </a:solidFill>
              </a:rPr>
              <a:t> – Creazione di un subset</a:t>
            </a:r>
            <a:r>
              <a:rPr lang="it-IT" sz="3600" dirty="0"/>
              <a:t> </a:t>
            </a:r>
            <a:endParaRPr lang="en-GB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64470" y="3810000"/>
            <a:ext cx="8750930" cy="1524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2400" i="1" kern="0" dirty="0" err="1">
                <a:solidFill>
                  <a:srgbClr val="002060"/>
                </a:solidFill>
                <a:latin typeface="Lucida Console" panose="020B0609040504020204" pitchFamily="49" charset="0"/>
              </a:rPr>
              <a:t>Nome_dataset_new</a:t>
            </a:r>
            <a:r>
              <a:rPr lang="en-GB" sz="2400" i="1" kern="0" dirty="0">
                <a:solidFill>
                  <a:srgbClr val="002060"/>
                </a:solidFill>
                <a:latin typeface="Lucida Console" panose="020B0609040504020204" pitchFamily="49" charset="0"/>
              </a:rPr>
              <a:t> =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2400" i="1" kern="0" dirty="0">
                <a:solidFill>
                  <a:srgbClr val="002060"/>
                </a:solidFill>
                <a:latin typeface="Lucida Console" panose="020B0609040504020204" pitchFamily="49" charset="0"/>
              </a:rPr>
              <a:t>	</a:t>
            </a:r>
            <a:r>
              <a:rPr lang="en-GB" sz="2400" i="1" kern="0" dirty="0" err="1">
                <a:solidFill>
                  <a:srgbClr val="002060"/>
                </a:solidFill>
                <a:latin typeface="Lucida Console" panose="020B0609040504020204" pitchFamily="49" charset="0"/>
              </a:rPr>
              <a:t>nome_dataset</a:t>
            </a:r>
            <a:r>
              <a:rPr lang="en-GB" sz="2400" i="1" kern="0" dirty="0">
                <a:solidFill>
                  <a:srgbClr val="002060"/>
                </a:solidFill>
                <a:latin typeface="Lucida Console" panose="020B0609040504020204" pitchFamily="49" charset="0"/>
              </a:rPr>
              <a:t>[ ,c(“var1”, “var2”,“varN”, …)]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64470" y="1339702"/>
            <a:ext cx="86106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it-IT" sz="3200" b="1" dirty="0"/>
              <a:t>Creazione di un subset</a:t>
            </a:r>
          </a:p>
          <a:p>
            <a:pPr algn="ctr" eaLnBrk="1" hangingPunct="1">
              <a:spcBef>
                <a:spcPct val="0"/>
              </a:spcBef>
            </a:pPr>
            <a:endParaRPr lang="it-IT" sz="2400" dirty="0"/>
          </a:p>
          <a:p>
            <a:pPr algn="ctr" eaLnBrk="1" hangingPunct="1">
              <a:spcBef>
                <a:spcPct val="0"/>
              </a:spcBef>
            </a:pPr>
            <a:r>
              <a:rPr lang="it-IT" sz="2400" dirty="0"/>
              <a:t>Per creare un nuovo </a:t>
            </a:r>
            <a:r>
              <a:rPr lang="it-IT" sz="2400" dirty="0" err="1"/>
              <a:t>dataset</a:t>
            </a:r>
            <a:r>
              <a:rPr lang="it-IT" sz="2400" dirty="0"/>
              <a:t> con le solo variabili di interesse, la sintassi è la seguente: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22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2590800"/>
            <a:ext cx="89154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it-IT" sz="2400" dirty="0"/>
              <a:t>durata media delle chiamate effettuate 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durata_chiamate_e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it-IT" sz="2400" dirty="0"/>
              <a:t> e: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•"/>
            </a:pPr>
            <a:r>
              <a:rPr lang="it-IT" sz="2400" dirty="0"/>
              <a:t>durata media delle chiamate ricevute 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durata_chiamate_r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it-IT" sz="2400" dirty="0"/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•"/>
            </a:pPr>
            <a:r>
              <a:rPr lang="it-IT" sz="2400" dirty="0"/>
              <a:t>numero medio di ore di utilizzo del telefono cellulare al giorno 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cell_h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it-IT" sz="2400" dirty="0"/>
              <a:t>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•"/>
            </a:pPr>
            <a:r>
              <a:rPr lang="it-IT" sz="2400" dirty="0"/>
              <a:t>numero medio di ore di utilizzo del telefono fisso al giorno 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fisso_h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08963" cy="906462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rcorr</a:t>
            </a:r>
            <a:r>
              <a:rPr lang="it-IT" dirty="0">
                <a:solidFill>
                  <a:srgbClr val="FF9900"/>
                </a:solidFill>
              </a:rPr>
              <a:t> - Esempio</a:t>
            </a:r>
            <a:endParaRPr lang="en-GB" sz="4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1295400"/>
            <a:ext cx="75944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/>
              <a:t>Vogliamo calcolare la correlazione tra le seguenti variabili:</a:t>
            </a: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3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938"/>
            <a:ext cx="7308963" cy="906462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rcorr</a:t>
            </a:r>
            <a:r>
              <a:rPr lang="it-IT" dirty="0">
                <a:solidFill>
                  <a:srgbClr val="FF9900"/>
                </a:solidFill>
              </a:rPr>
              <a:t> - Esempio</a:t>
            </a:r>
            <a:endParaRPr lang="en-GB" sz="4800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64470" y="1339702"/>
            <a:ext cx="861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it-IT" sz="3200" b="1" dirty="0"/>
              <a:t>Creazione di un subset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34123" y="2158999"/>
            <a:ext cx="704307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sz="2000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tel</a:t>
            </a:r>
            <a:r>
              <a:rPr lang="it-IT" sz="2000" i="1" dirty="0">
                <a:solidFill>
                  <a:srgbClr val="000000"/>
                </a:solidFill>
                <a:latin typeface="Lucida Console" panose="020B0609040504020204" pitchFamily="49" charset="0"/>
              </a:rPr>
              <a:t>=telefonia[,c("</a:t>
            </a:r>
            <a:r>
              <a:rPr lang="it-IT" sz="2000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durata_chiamate_r</a:t>
            </a:r>
            <a:r>
              <a:rPr lang="it-IT" sz="2000" i="1" dirty="0">
                <a:solidFill>
                  <a:srgbClr val="000000"/>
                </a:solidFill>
                <a:latin typeface="Lucida Console" panose="020B0609040504020204" pitchFamily="49" charset="0"/>
              </a:rPr>
              <a:t>", "</a:t>
            </a:r>
            <a:r>
              <a:rPr lang="it-IT" sz="2000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durata_chiamate_e</a:t>
            </a:r>
            <a:r>
              <a:rPr lang="it-IT" sz="2000" i="1" dirty="0">
                <a:solidFill>
                  <a:srgbClr val="000000"/>
                </a:solidFill>
                <a:latin typeface="Lucida Console" panose="020B0609040504020204" pitchFamily="49" charset="0"/>
              </a:rPr>
              <a:t>", "fisso_h","</a:t>
            </a:r>
            <a:r>
              <a:rPr lang="it-IT" sz="2000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cell_h</a:t>
            </a:r>
            <a:r>
              <a:rPr lang="it-IT" sz="2000" i="1" dirty="0">
                <a:solidFill>
                  <a:srgbClr val="000000"/>
                </a:solidFill>
                <a:latin typeface="Lucida Console" panose="020B0609040504020204" pitchFamily="49" charset="0"/>
              </a:rPr>
              <a:t>")]</a:t>
            </a:r>
          </a:p>
        </p:txBody>
      </p:sp>
      <p:pic>
        <p:nvPicPr>
          <p:cNvPr id="10242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7" y="3657600"/>
            <a:ext cx="8583613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426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938"/>
            <a:ext cx="8001000" cy="906462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rcorr</a:t>
            </a:r>
            <a:r>
              <a:rPr lang="it-IT" dirty="0">
                <a:solidFill>
                  <a:srgbClr val="FF9900"/>
                </a:solidFill>
              </a:rPr>
              <a:t>– Installazione pacchetto</a:t>
            </a:r>
            <a:endParaRPr lang="en-GB" sz="48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62923" y="2133600"/>
            <a:ext cx="2471077" cy="553998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sz="2000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library</a:t>
            </a:r>
            <a:r>
              <a:rPr lang="it-IT" sz="2000" i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it-IT" sz="2000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Hmisc</a:t>
            </a:r>
            <a:r>
              <a:rPr lang="it-IT" sz="2000" i="1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</p:txBody>
      </p:sp>
      <p:pic>
        <p:nvPicPr>
          <p:cNvPr id="11266" name="Picture 2" descr="C:\Users\stefania.scapin\Desktop\Cap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24200"/>
            <a:ext cx="6030913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09600" y="1230868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Installare</a:t>
            </a:r>
            <a:r>
              <a:rPr lang="it-IT" dirty="0"/>
              <a:t> il pacchetto </a:t>
            </a:r>
            <a:r>
              <a:rPr lang="it-IT" dirty="0" err="1"/>
              <a:t>Hmisc</a:t>
            </a:r>
            <a:r>
              <a:rPr lang="it-IT" dirty="0"/>
              <a:t> è </a:t>
            </a:r>
            <a:r>
              <a:rPr lang="it-IT" u="sng" dirty="0"/>
              <a:t>richiamarlo</a:t>
            </a:r>
            <a:r>
              <a:rPr lang="it-IT" dirty="0"/>
              <a:t>.</a:t>
            </a:r>
          </a:p>
        </p:txBody>
      </p:sp>
      <p:cxnSp>
        <p:nvCxnSpPr>
          <p:cNvPr id="4" name="Connettore 2 3"/>
          <p:cNvCxnSpPr/>
          <p:nvPr/>
        </p:nvCxnSpPr>
        <p:spPr bwMode="auto">
          <a:xfrm>
            <a:off x="4343400" y="1524000"/>
            <a:ext cx="0" cy="5334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275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996837" y="7938"/>
            <a:ext cx="7308963" cy="906462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rcorr</a:t>
            </a:r>
            <a:r>
              <a:rPr lang="it-IT" dirty="0">
                <a:solidFill>
                  <a:srgbClr val="FF9900"/>
                </a:solidFill>
              </a:rPr>
              <a:t> - Esempio</a:t>
            </a:r>
            <a:endParaRPr lang="en-GB" sz="4800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64470" y="1047314"/>
            <a:ext cx="861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it-IT" sz="3200" b="1" dirty="0"/>
              <a:t>Correlazione tra più variabili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00723" y="1858664"/>
            <a:ext cx="7043077" cy="5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sz="2000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rcorr</a:t>
            </a:r>
            <a:r>
              <a:rPr lang="it-IT" sz="2000" i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it-IT" sz="2000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as.matrix</a:t>
            </a:r>
            <a:r>
              <a:rPr lang="it-IT" sz="2000" i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it-IT" sz="2000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tel</a:t>
            </a:r>
            <a:r>
              <a:rPr lang="it-IT" sz="2000" i="1" dirty="0">
                <a:solidFill>
                  <a:srgbClr val="000000"/>
                </a:solidFill>
                <a:latin typeface="Lucida Console" panose="020B0609040504020204" pitchFamily="49" charset="0"/>
              </a:rPr>
              <a:t>))</a:t>
            </a:r>
          </a:p>
        </p:txBody>
      </p:sp>
      <p:pic>
        <p:nvPicPr>
          <p:cNvPr id="12290" name="Picture 2" descr="C:\Users\stefania.scapin\Desktop\Cap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25740"/>
            <a:ext cx="6732037" cy="395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E8474A-BAD1-4AFD-91D4-B7F037E00D16}"/>
              </a:ext>
            </a:extLst>
          </p:cNvPr>
          <p:cNvSpPr/>
          <p:nvPr/>
        </p:nvSpPr>
        <p:spPr bwMode="auto">
          <a:xfrm>
            <a:off x="2514600" y="2743200"/>
            <a:ext cx="4876800" cy="791513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D191CA-76AF-47FE-89C5-FE20F7D70D6E}"/>
              </a:ext>
            </a:extLst>
          </p:cNvPr>
          <p:cNvSpPr txBox="1"/>
          <p:nvPr/>
        </p:nvSpPr>
        <p:spPr>
          <a:xfrm>
            <a:off x="7696199" y="2667000"/>
            <a:ext cx="13729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/>
              <a:t>Coefficienti</a:t>
            </a:r>
            <a:r>
              <a:rPr lang="en-GB" sz="1400" b="1" dirty="0"/>
              <a:t> di </a:t>
            </a:r>
            <a:r>
              <a:rPr lang="en-GB" sz="1400" b="1" dirty="0" err="1"/>
              <a:t>correlazione</a:t>
            </a:r>
            <a:r>
              <a:rPr lang="en-GB" sz="1400" b="1" dirty="0"/>
              <a:t> </a:t>
            </a:r>
            <a:r>
              <a:rPr lang="el-GR" altLang="it-IT" sz="1400" b="1" dirty="0">
                <a:cs typeface="Arial" charset="0"/>
              </a:rPr>
              <a:t>ρ</a:t>
            </a:r>
            <a:r>
              <a:rPr lang="en-GB" altLang="it-IT" sz="1400" b="1" dirty="0">
                <a:cs typeface="Arial" charset="0"/>
              </a:rPr>
              <a:t> (*)</a:t>
            </a:r>
            <a:endParaRPr lang="en-GB" sz="14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4CDBB7-AF56-4D5E-BE76-B33CF86C70DA}"/>
              </a:ext>
            </a:extLst>
          </p:cNvPr>
          <p:cNvSpPr/>
          <p:nvPr/>
        </p:nvSpPr>
        <p:spPr bwMode="auto">
          <a:xfrm>
            <a:off x="2489719" y="4064312"/>
            <a:ext cx="4901681" cy="791513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EC93A2-5DD4-4832-8589-E4EB453CCB8C}"/>
              </a:ext>
            </a:extLst>
          </p:cNvPr>
          <p:cNvSpPr txBox="1"/>
          <p:nvPr/>
        </p:nvSpPr>
        <p:spPr>
          <a:xfrm>
            <a:off x="7738248" y="3974066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Numero</a:t>
            </a:r>
            <a:r>
              <a:rPr lang="en-GB" sz="1400" dirty="0"/>
              <a:t> di </a:t>
            </a:r>
            <a:r>
              <a:rPr lang="en-GB" sz="1400" dirty="0" err="1"/>
              <a:t>osservazioni</a:t>
            </a:r>
            <a:r>
              <a:rPr lang="en-GB" sz="1400" dirty="0"/>
              <a:t> non missing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915C0C-6DB9-48BA-86DD-D2EEC09D9AA7}"/>
              </a:ext>
            </a:extLst>
          </p:cNvPr>
          <p:cNvSpPr txBox="1"/>
          <p:nvPr/>
        </p:nvSpPr>
        <p:spPr>
          <a:xfrm>
            <a:off x="7763352" y="5243118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P-values, </a:t>
            </a:r>
            <a:r>
              <a:rPr lang="en-GB" sz="1400" dirty="0" err="1"/>
              <a:t>vedi</a:t>
            </a:r>
            <a:r>
              <a:rPr lang="en-GB" sz="1400" dirty="0"/>
              <a:t> </a:t>
            </a:r>
            <a:r>
              <a:rPr lang="en-GB" sz="1400" dirty="0" err="1"/>
              <a:t>prossima</a:t>
            </a:r>
            <a:r>
              <a:rPr lang="en-GB" sz="1400" dirty="0"/>
              <a:t> </a:t>
            </a:r>
            <a:r>
              <a:rPr lang="en-GB" sz="1400" dirty="0" err="1"/>
              <a:t>lezione</a:t>
            </a:r>
            <a:endParaRPr lang="en-GB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C57ED9-C2A3-4710-A73F-FC325BD1CB02}"/>
              </a:ext>
            </a:extLst>
          </p:cNvPr>
          <p:cNvSpPr/>
          <p:nvPr/>
        </p:nvSpPr>
        <p:spPr bwMode="auto">
          <a:xfrm>
            <a:off x="2362200" y="5362954"/>
            <a:ext cx="5105400" cy="791513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F3E828-461F-495E-8AB3-72563E67AA9F}"/>
              </a:ext>
            </a:extLst>
          </p:cNvPr>
          <p:cNvSpPr txBox="1"/>
          <p:nvPr/>
        </p:nvSpPr>
        <p:spPr>
          <a:xfrm>
            <a:off x="792978" y="6287283"/>
            <a:ext cx="7011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(*) la </a:t>
            </a:r>
            <a:r>
              <a:rPr lang="en-GB" sz="1400" dirty="0" err="1"/>
              <a:t>diagonale</a:t>
            </a:r>
            <a:r>
              <a:rPr lang="en-GB" sz="1400" dirty="0"/>
              <a:t> ha </a:t>
            </a:r>
            <a:r>
              <a:rPr lang="en-GB" sz="1400" dirty="0" err="1"/>
              <a:t>sempre</a:t>
            </a:r>
            <a:r>
              <a:rPr lang="en-GB" sz="1400" dirty="0"/>
              <a:t> </a:t>
            </a:r>
            <a:r>
              <a:rPr lang="el-GR" altLang="it-IT" sz="1400" dirty="0">
                <a:cs typeface="Arial" charset="0"/>
              </a:rPr>
              <a:t>ρ</a:t>
            </a:r>
            <a:r>
              <a:rPr lang="en-GB" sz="1400" dirty="0"/>
              <a:t> = 1: una </a:t>
            </a:r>
            <a:r>
              <a:rPr lang="en-GB" sz="1400" dirty="0" err="1"/>
              <a:t>variabile</a:t>
            </a:r>
            <a:r>
              <a:rPr lang="en-GB" sz="1400" dirty="0"/>
              <a:t> è </a:t>
            </a:r>
            <a:r>
              <a:rPr lang="en-GB" sz="1400" dirty="0" err="1"/>
              <a:t>perfettamente</a:t>
            </a:r>
            <a:r>
              <a:rPr lang="en-GB" sz="1400" dirty="0"/>
              <a:t> </a:t>
            </a:r>
            <a:r>
              <a:rPr lang="en-GB" sz="1400" dirty="0" err="1"/>
              <a:t>correlata</a:t>
            </a:r>
            <a:r>
              <a:rPr lang="en-GB" sz="1400" dirty="0"/>
              <a:t> con se </a:t>
            </a:r>
            <a:r>
              <a:rPr lang="en-GB" sz="1400" dirty="0" err="1"/>
              <a:t>stessa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437509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996837" y="7938"/>
            <a:ext cx="7308963" cy="906462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Output </a:t>
            </a:r>
            <a:r>
              <a:rPr lang="it-IT" dirty="0" err="1">
                <a:solidFill>
                  <a:srgbClr val="FF9900"/>
                </a:solidFill>
              </a:rPr>
              <a:t>rcorr</a:t>
            </a:r>
            <a:r>
              <a:rPr lang="it-IT" dirty="0">
                <a:solidFill>
                  <a:srgbClr val="FF9900"/>
                </a:solidFill>
              </a:rPr>
              <a:t> - Esempio</a:t>
            </a:r>
            <a:endParaRPr lang="en-GB" sz="4800" dirty="0"/>
          </a:p>
        </p:txBody>
      </p:sp>
      <p:pic>
        <p:nvPicPr>
          <p:cNvPr id="12290" name="Picture 2" descr="C:\Users\stefania.scapin\Desktop\Cap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60" y="1066800"/>
            <a:ext cx="6096001" cy="395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riangolo rettangolo 16"/>
          <p:cNvSpPr/>
          <p:nvPr/>
        </p:nvSpPr>
        <p:spPr bwMode="auto">
          <a:xfrm rot="10800000">
            <a:off x="4637563" y="1453313"/>
            <a:ext cx="2056898" cy="577292"/>
          </a:xfrm>
          <a:prstGeom prst="rtTriangle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459" y="2234563"/>
            <a:ext cx="4186778" cy="41804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</p:pic>
      <p:cxnSp>
        <p:nvCxnSpPr>
          <p:cNvPr id="3" name="Connettore 2 2"/>
          <p:cNvCxnSpPr/>
          <p:nvPr/>
        </p:nvCxnSpPr>
        <p:spPr bwMode="auto">
          <a:xfrm>
            <a:off x="3896833" y="1701651"/>
            <a:ext cx="1513367" cy="736749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3265714" y="1606401"/>
            <a:ext cx="609600" cy="1905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10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996837" y="7938"/>
            <a:ext cx="7308963" cy="906462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Correlazione - Game</a:t>
            </a:r>
            <a:endParaRPr lang="en-GB" sz="4800" dirty="0"/>
          </a:p>
        </p:txBody>
      </p:sp>
      <p:sp>
        <p:nvSpPr>
          <p:cNvPr id="16" name="Rectangle 15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607173" y="1295400"/>
            <a:ext cx="439415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2400" dirty="0">
                <a:hlinkClick r:id="rId3"/>
              </a:rPr>
              <a:t>http://guessthecorrelation.com/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1951946"/>
            <a:ext cx="4884099" cy="452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63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Prima di iniziare...</a:t>
            </a:r>
            <a:endParaRPr lang="en-GB" sz="40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9750" y="914400"/>
            <a:ext cx="8143875" cy="56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it-IT" altLang="it-IT" sz="2000" dirty="0"/>
              <a:t>Controllare se sul pc su cui state lavorando esiste già una cartella C:\corso. In tal caso eliminare tutto il contenuto. In caso contrario creare la cartella </a:t>
            </a:r>
            <a:r>
              <a:rPr lang="it-IT" altLang="it-IT" sz="2000" b="1" i="1" dirty="0"/>
              <a:t>corso</a:t>
            </a:r>
            <a:r>
              <a:rPr lang="it-IT" altLang="it-IT" sz="2000" dirty="0"/>
              <a:t> all’interno del disco C</a:t>
            </a:r>
          </a:p>
          <a:p>
            <a:pPr algn="just">
              <a:lnSpc>
                <a:spcPct val="90000"/>
              </a:lnSpc>
            </a:pPr>
            <a:endParaRPr lang="it-IT" altLang="it-IT" sz="2000" dirty="0"/>
          </a:p>
          <a:p>
            <a:pPr>
              <a:lnSpc>
                <a:spcPct val="90000"/>
              </a:lnSpc>
            </a:pPr>
            <a:r>
              <a:rPr lang="it-IT" altLang="it-IT" sz="2000" dirty="0"/>
              <a:t>Andare sul disco condiviso F nel percorso </a:t>
            </a:r>
            <a:r>
              <a:rPr lang="it-IT" altLang="it-IT" sz="2000" b="1" i="1" dirty="0"/>
              <a:t>F:\corsi\Metodi_Quantitativi_EFM_1920\esercitazione4  </a:t>
            </a:r>
            <a:r>
              <a:rPr lang="it-IT" altLang="it-IT" sz="2000" dirty="0"/>
              <a:t>e copiare il contenuto nella cartella C:\corso</a:t>
            </a:r>
          </a:p>
          <a:p>
            <a:pPr algn="just">
              <a:lnSpc>
                <a:spcPct val="90000"/>
              </a:lnSpc>
            </a:pPr>
            <a:endParaRPr lang="it-IT" altLang="it-IT" sz="2000" dirty="0"/>
          </a:p>
          <a:p>
            <a:pPr algn="just">
              <a:lnSpc>
                <a:spcPct val="90000"/>
              </a:lnSpc>
            </a:pPr>
            <a:r>
              <a:rPr lang="it-IT" altLang="it-IT" sz="2000" dirty="0"/>
              <a:t>Aprire il programma R(Start </a:t>
            </a:r>
            <a:r>
              <a:rPr lang="it-IT" altLang="it-IT" sz="2000" dirty="0">
                <a:sym typeface="Wingdings" panose="05000000000000000000" pitchFamily="2" charset="2"/>
              </a:rPr>
              <a:t> </a:t>
            </a:r>
            <a:r>
              <a:rPr lang="it-IT" altLang="it-IT" sz="2000" dirty="0" err="1">
                <a:sym typeface="Wingdings" panose="05000000000000000000" pitchFamily="2" charset="2"/>
              </a:rPr>
              <a:t>All</a:t>
            </a:r>
            <a:r>
              <a:rPr lang="it-IT" altLang="it-IT" sz="2000" dirty="0">
                <a:sym typeface="Wingdings" panose="05000000000000000000" pitchFamily="2" charset="2"/>
              </a:rPr>
              <a:t> Programs  R R 3.3.1)</a:t>
            </a:r>
          </a:p>
          <a:p>
            <a:pPr algn="just">
              <a:lnSpc>
                <a:spcPct val="90000"/>
              </a:lnSpc>
            </a:pPr>
            <a:endParaRPr lang="it-IT" altLang="it-IT" sz="20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Cambiare la directory di lavoro puntando il percorso fisico C.\corso,  utilizzando l'istruzione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accent2"/>
                </a:solidFill>
              </a:rPr>
              <a:t>			</a:t>
            </a:r>
            <a:r>
              <a:rPr lang="it-IT" sz="2000" dirty="0" err="1">
                <a:solidFill>
                  <a:schemeClr val="accent2"/>
                </a:solidFill>
                <a:latin typeface="Lucida Console" panose="020B0609040504020204" pitchFamily="49" charset="0"/>
              </a:rPr>
              <a:t>setwd</a:t>
            </a:r>
            <a:r>
              <a:rPr lang="it-IT" sz="2000" dirty="0">
                <a:solidFill>
                  <a:schemeClr val="accent2"/>
                </a:solidFill>
                <a:latin typeface="Lucida Console" panose="020B0609040504020204" pitchFamily="49" charset="0"/>
              </a:rPr>
              <a:t>('C:/Corso') </a:t>
            </a:r>
          </a:p>
          <a:p>
            <a:pPr marL="0" indent="0" eaLnBrk="1" hangingPunct="1">
              <a:buNone/>
            </a:pPr>
            <a:endParaRPr lang="it-IT" sz="2000" dirty="0">
              <a:solidFill>
                <a:srgbClr val="800080"/>
              </a:solidFill>
              <a:latin typeface="Courier New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Importare il file CSV telefonia.csv nell'oggetto R telefonia con il  comando </a:t>
            </a:r>
          </a:p>
          <a:p>
            <a:pPr marL="0" indent="0" algn="ctr">
              <a:buNone/>
            </a:pPr>
            <a:r>
              <a:rPr lang="it-IT" sz="2000" dirty="0">
                <a:solidFill>
                  <a:schemeClr val="accent2"/>
                </a:solidFill>
                <a:latin typeface="Lucida Console" panose="020B0609040504020204" pitchFamily="49" charset="0"/>
              </a:rPr>
              <a:t>telefonia=read.csv('telefonia.csv', </a:t>
            </a:r>
            <a:r>
              <a:rPr lang="it-IT" sz="2000" dirty="0" err="1">
                <a:solidFill>
                  <a:schemeClr val="accent2"/>
                </a:solidFill>
                <a:latin typeface="Lucida Console" panose="020B0609040504020204" pitchFamily="49" charset="0"/>
              </a:rPr>
              <a:t>header</a:t>
            </a:r>
            <a:r>
              <a:rPr lang="it-IT" sz="2000" dirty="0">
                <a:solidFill>
                  <a:schemeClr val="accent2"/>
                </a:solidFill>
                <a:latin typeface="Lucida Console" panose="020B0609040504020204" pitchFamily="49" charset="0"/>
              </a:rPr>
              <a:t>=TRUE)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0256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>
              <a:spcBef>
                <a:spcPts val="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Due o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più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quantitative:COR.TEST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lvl="0" algn="ctr">
              <a:spcBef>
                <a:spcPts val="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RCORR</a:t>
            </a: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Dipendenza tra due variabili (schema di analisi)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701946" y="3090862"/>
            <a:ext cx="2125662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Due  qualitative: CROSSTABLE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: AOV</a:t>
            </a:r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6626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Riepilogo teorico (1/4)</a:t>
            </a:r>
            <a:endParaRPr lang="en-GB" sz="40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058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/>
              <a:t>X variabile qualitativa e Y variabile quantitativa</a:t>
            </a:r>
          </a:p>
          <a:p>
            <a:pPr algn="just" eaLnBrk="1" hangingPunct="1"/>
            <a:r>
              <a:rPr lang="it-IT" sz="2000" dirty="0"/>
              <a:t>Indaghiamo la relazione esistente confrontando le medie aritmetiche della variabile Y (quantitativa) sui </a:t>
            </a:r>
            <a:r>
              <a:rPr lang="en-US" sz="2000" dirty="0" err="1"/>
              <a:t>gruppi</a:t>
            </a:r>
            <a:r>
              <a:rPr lang="en-US" sz="2000" dirty="0"/>
              <a:t> di </a:t>
            </a:r>
            <a:r>
              <a:rPr lang="en-US" sz="2000" dirty="0" err="1"/>
              <a:t>osservazioni</a:t>
            </a:r>
            <a:r>
              <a:rPr lang="en-US" sz="2000" dirty="0"/>
              <a:t> </a:t>
            </a:r>
            <a:r>
              <a:rPr lang="en-US" sz="2000" dirty="0" err="1"/>
              <a:t>generati</a:t>
            </a:r>
            <a:r>
              <a:rPr lang="en-US" sz="2000" dirty="0"/>
              <a:t> </a:t>
            </a:r>
            <a:r>
              <a:rPr lang="en-US" sz="2000" dirty="0" err="1"/>
              <a:t>dalle</a:t>
            </a:r>
            <a:r>
              <a:rPr lang="en-US" sz="2000" dirty="0"/>
              <a:t> </a:t>
            </a:r>
            <a:r>
              <a:rPr lang="en-US" sz="2000" dirty="0" err="1"/>
              <a:t>modalità</a:t>
            </a:r>
            <a:r>
              <a:rPr lang="en-US" sz="2000" dirty="0"/>
              <a:t> </a:t>
            </a:r>
            <a:r>
              <a:rPr lang="en-US" sz="2000" dirty="0" err="1"/>
              <a:t>assunte</a:t>
            </a:r>
            <a:r>
              <a:rPr lang="en-US" sz="2000" dirty="0"/>
              <a:t> </a:t>
            </a:r>
            <a:r>
              <a:rPr lang="en-US" sz="2000" dirty="0" err="1"/>
              <a:t>dalla</a:t>
            </a:r>
            <a:r>
              <a:rPr lang="en-US" sz="2000" dirty="0"/>
              <a:t> </a:t>
            </a:r>
            <a:r>
              <a:rPr lang="en-US" sz="2000" dirty="0" err="1"/>
              <a:t>variabile</a:t>
            </a:r>
            <a:r>
              <a:rPr lang="en-US" sz="2000" dirty="0"/>
              <a:t> X (</a:t>
            </a:r>
            <a:r>
              <a:rPr lang="en-US" sz="2000" dirty="0" err="1"/>
              <a:t>qualitativa</a:t>
            </a:r>
            <a:r>
              <a:rPr lang="en-US" sz="2000" dirty="0"/>
              <a:t>)</a:t>
            </a:r>
          </a:p>
          <a:p>
            <a:pPr algn="just" eaLnBrk="1" hangingPunct="1"/>
            <a:endParaRPr lang="en-US" sz="2000" dirty="0"/>
          </a:p>
          <a:p>
            <a:pPr algn="ctr" eaLnBrk="1" hangingPunct="1"/>
            <a:r>
              <a:rPr lang="en-US" sz="2000" dirty="0" err="1"/>
              <a:t>Esempio</a:t>
            </a:r>
            <a:r>
              <a:rPr lang="en-US" sz="2000" dirty="0"/>
              <a:t>:</a:t>
            </a:r>
          </a:p>
          <a:p>
            <a:pPr algn="ctr" eaLnBrk="1" hangingPunct="1"/>
            <a:r>
              <a:rPr lang="en-US" sz="2000" dirty="0"/>
              <a:t>X: </a:t>
            </a:r>
            <a:r>
              <a:rPr lang="en-US" sz="2000" dirty="0" err="1"/>
              <a:t>sesso</a:t>
            </a:r>
            <a:endParaRPr lang="en-US" sz="2000" dirty="0"/>
          </a:p>
          <a:p>
            <a:pPr algn="ctr" eaLnBrk="1" hangingPunct="1"/>
            <a:r>
              <a:rPr lang="en-US" sz="2000" dirty="0"/>
              <a:t>  Y: </a:t>
            </a:r>
            <a:r>
              <a:rPr lang="en-US" sz="2000" dirty="0" err="1"/>
              <a:t>reddito</a:t>
            </a:r>
            <a:endParaRPr lang="en-US" sz="2000" dirty="0"/>
          </a:p>
          <a:p>
            <a:pPr algn="ctr" eaLnBrk="1" hangingPunct="1"/>
            <a:endParaRPr lang="en-US" sz="2000" dirty="0"/>
          </a:p>
          <a:p>
            <a:pPr algn="just" eaLnBrk="1" hangingPunct="1"/>
            <a:r>
              <a:rPr lang="en-US" sz="2000" dirty="0"/>
              <a:t>Le due </a:t>
            </a:r>
            <a:r>
              <a:rPr lang="en-US" sz="2000" dirty="0" err="1"/>
              <a:t>variabili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b="1" i="1" dirty="0" err="1"/>
              <a:t>indipendenti</a:t>
            </a:r>
            <a:r>
              <a:rPr lang="en-US" sz="2000" b="1" i="1" dirty="0"/>
              <a:t> in media </a:t>
            </a:r>
            <a:r>
              <a:rPr lang="en-US" sz="2000" dirty="0"/>
              <a:t>se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reddito</a:t>
            </a:r>
            <a:r>
              <a:rPr lang="en-US" sz="2000" dirty="0"/>
              <a:t> </a:t>
            </a:r>
            <a:r>
              <a:rPr lang="en-US" sz="2000" dirty="0" err="1"/>
              <a:t>medio</a:t>
            </a:r>
            <a:r>
              <a:rPr lang="en-US" sz="2000" dirty="0"/>
              <a:t>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donne</a:t>
            </a:r>
            <a:r>
              <a:rPr lang="en-US" sz="2000" dirty="0"/>
              <a:t> non è </a:t>
            </a:r>
            <a:r>
              <a:rPr lang="en-US" sz="2000" dirty="0" err="1"/>
              <a:t>significativamente</a:t>
            </a:r>
            <a:r>
              <a:rPr lang="en-US" sz="2000" dirty="0"/>
              <a:t> </a:t>
            </a:r>
            <a:r>
              <a:rPr lang="en-US" sz="2000" dirty="0" err="1"/>
              <a:t>diverso</a:t>
            </a:r>
            <a:r>
              <a:rPr lang="en-US" sz="2000" dirty="0"/>
              <a:t> dal </a:t>
            </a:r>
            <a:r>
              <a:rPr lang="en-US" sz="2000" dirty="0" err="1"/>
              <a:t>reddito</a:t>
            </a:r>
            <a:r>
              <a:rPr lang="en-US" sz="2000" dirty="0"/>
              <a:t> </a:t>
            </a:r>
            <a:r>
              <a:rPr lang="en-US" sz="2000" dirty="0" err="1"/>
              <a:t>medio</a:t>
            </a:r>
            <a:r>
              <a:rPr lang="en-US" sz="2000" dirty="0"/>
              <a:t> </a:t>
            </a:r>
            <a:r>
              <a:rPr lang="en-US" sz="2000" dirty="0" err="1"/>
              <a:t>degli</a:t>
            </a:r>
            <a:r>
              <a:rPr lang="en-US" sz="2000" dirty="0"/>
              <a:t> </a:t>
            </a:r>
            <a:r>
              <a:rPr lang="en-US" sz="2000" dirty="0" err="1"/>
              <a:t>uomini</a:t>
            </a:r>
            <a:endParaRPr lang="en-US" sz="20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44714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698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Riepilogo teorico (2/4)</a:t>
            </a:r>
            <a:endParaRPr lang="en-GB" sz="40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1068824"/>
            <a:ext cx="83058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/>
              <a:t>X variabile qualitativa e Y variabile quantitativa</a:t>
            </a: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algn="ctr" eaLnBrk="1" hangingPunct="1">
              <a:buClr>
                <a:schemeClr val="tx2"/>
              </a:buClr>
              <a:buSzPct val="70000"/>
            </a:pPr>
            <a:r>
              <a:rPr lang="it-IT" altLang="it-IT" sz="2000" b="1" dirty="0"/>
              <a:t> </a:t>
            </a:r>
            <a:r>
              <a:rPr lang="it-IT" altLang="it-IT" sz="2000" b="1" dirty="0" err="1">
                <a:solidFill>
                  <a:srgbClr val="FF0000"/>
                </a:solidFill>
              </a:rPr>
              <a:t>SQT</a:t>
            </a:r>
            <a:r>
              <a:rPr lang="it-IT" altLang="it-IT" sz="2000" b="1" baseline="-25000" dirty="0" err="1">
                <a:solidFill>
                  <a:srgbClr val="FF0000"/>
                </a:solidFill>
              </a:rPr>
              <a:t>y</a:t>
            </a:r>
            <a:r>
              <a:rPr lang="it-IT" altLang="it-IT" sz="2000" b="1" dirty="0">
                <a:solidFill>
                  <a:srgbClr val="FF0000"/>
                </a:solidFill>
              </a:rPr>
              <a:t>=</a:t>
            </a:r>
            <a:r>
              <a:rPr lang="it-IT" altLang="it-IT" sz="2000" b="1" dirty="0" err="1">
                <a:solidFill>
                  <a:srgbClr val="FF0000"/>
                </a:solidFill>
              </a:rPr>
              <a:t>SQ</a:t>
            </a:r>
            <a:r>
              <a:rPr lang="it-IT" altLang="it-IT" sz="2000" b="1" baseline="-25000" dirty="0" err="1">
                <a:solidFill>
                  <a:srgbClr val="FF0000"/>
                </a:solidFill>
              </a:rPr>
              <a:t>tra</a:t>
            </a:r>
            <a:r>
              <a:rPr lang="it-IT" altLang="it-IT" sz="2000" b="1" dirty="0">
                <a:solidFill>
                  <a:srgbClr val="FF0000"/>
                </a:solidFill>
              </a:rPr>
              <a:t> + </a:t>
            </a:r>
            <a:r>
              <a:rPr lang="it-IT" altLang="it-IT" sz="2000" b="1" dirty="0" err="1">
                <a:solidFill>
                  <a:srgbClr val="FF0000"/>
                </a:solidFill>
              </a:rPr>
              <a:t>SQ</a:t>
            </a:r>
            <a:r>
              <a:rPr lang="it-IT" altLang="it-IT" sz="2000" b="1" baseline="-25000" dirty="0" err="1">
                <a:solidFill>
                  <a:srgbClr val="FF0000"/>
                </a:solidFill>
              </a:rPr>
              <a:t>nei</a:t>
            </a:r>
            <a:endParaRPr lang="it-IT" altLang="it-IT" sz="2000" b="1" baseline="-25000" dirty="0">
              <a:solidFill>
                <a:srgbClr val="FF0000"/>
              </a:solidFill>
            </a:endParaRPr>
          </a:p>
          <a:p>
            <a:pPr algn="just" eaLnBrk="1" hangingPunct="1">
              <a:buClr>
                <a:schemeClr val="tx2"/>
              </a:buClr>
              <a:buSzPct val="70000"/>
            </a:pPr>
            <a:r>
              <a:rPr lang="it-IT" altLang="it-IT" sz="2000" dirty="0"/>
              <a:t>dove </a:t>
            </a:r>
          </a:p>
          <a:p>
            <a:pPr algn="just" eaLnBrk="1" hangingPunct="1">
              <a:buClr>
                <a:schemeClr val="tx2"/>
              </a:buClr>
              <a:buSzPct val="70000"/>
            </a:pPr>
            <a:r>
              <a:rPr lang="it-IT" altLang="it-IT" sz="2000" b="1" dirty="0" err="1"/>
              <a:t>SQT</a:t>
            </a:r>
            <a:r>
              <a:rPr lang="it-IT" altLang="it-IT" sz="2000" b="1" baseline="-25000" dirty="0" err="1"/>
              <a:t>y</a:t>
            </a:r>
            <a:r>
              <a:rPr lang="it-IT" altLang="it-IT" sz="2000" b="1" baseline="-25000" dirty="0"/>
              <a:t> </a:t>
            </a:r>
            <a:r>
              <a:rPr lang="it-IT" sz="2000" dirty="0">
                <a:solidFill>
                  <a:srgbClr val="000000"/>
                </a:solidFill>
              </a:rPr>
              <a:t>somma dei quadrati degli scarti di ogni valore dalla media generale </a:t>
            </a:r>
            <a:r>
              <a:rPr lang="it-IT" sz="2000" i="1" dirty="0">
                <a:solidFill>
                  <a:srgbClr val="000000"/>
                </a:solidFill>
              </a:rPr>
              <a:t>(media reddito generale)</a:t>
            </a:r>
            <a:endParaRPr lang="it-IT" altLang="it-IT" sz="2000" i="1" dirty="0"/>
          </a:p>
          <a:p>
            <a:pPr algn="just" eaLnBrk="1" hangingPunct="1">
              <a:buClr>
                <a:schemeClr val="tx2"/>
              </a:buClr>
              <a:buSzPct val="70000"/>
            </a:pPr>
            <a:r>
              <a:rPr lang="it-IT" altLang="it-IT" sz="2000" b="1" dirty="0" err="1"/>
              <a:t>SQ</a:t>
            </a:r>
            <a:r>
              <a:rPr lang="it-IT" altLang="it-IT" sz="2000" b="1" baseline="-25000" dirty="0" err="1"/>
              <a:t>tra</a:t>
            </a:r>
            <a:r>
              <a:rPr lang="it-IT" altLang="it-IT" sz="2000" dirty="0"/>
              <a:t> </a:t>
            </a:r>
            <a:r>
              <a:rPr lang="it-IT" sz="2000" dirty="0"/>
              <a:t>somma dei quadrati degli scarti di ogni media di gruppo </a:t>
            </a:r>
            <a:r>
              <a:rPr lang="it-IT" sz="2000" i="1" dirty="0"/>
              <a:t>(media reddito donne, media reddito uomini)</a:t>
            </a:r>
            <a:r>
              <a:rPr lang="it-IT" sz="2000" dirty="0"/>
              <a:t> </a:t>
            </a:r>
            <a:r>
              <a:rPr lang="en-US" sz="2000" dirty="0" err="1"/>
              <a:t>dalla</a:t>
            </a:r>
            <a:r>
              <a:rPr lang="en-US" sz="2000" dirty="0"/>
              <a:t> media </a:t>
            </a:r>
            <a:r>
              <a:rPr lang="en-US" sz="2000" dirty="0" err="1"/>
              <a:t>generale</a:t>
            </a:r>
            <a:r>
              <a:rPr lang="en-US" sz="2000" dirty="0"/>
              <a:t> </a:t>
            </a:r>
            <a:r>
              <a:rPr lang="it-IT" sz="2000" i="1" dirty="0">
                <a:solidFill>
                  <a:srgbClr val="000000"/>
                </a:solidFill>
              </a:rPr>
              <a:t>(media reddito generale)</a:t>
            </a:r>
            <a:endParaRPr lang="it-IT" altLang="it-IT" sz="2000" dirty="0"/>
          </a:p>
          <a:p>
            <a:pPr algn="just" eaLnBrk="1" hangingPunct="1">
              <a:buClr>
                <a:schemeClr val="tx2"/>
              </a:buClr>
              <a:buSzPct val="70000"/>
            </a:pPr>
            <a:r>
              <a:rPr lang="it-IT" altLang="it-IT" sz="2000" b="1" dirty="0" err="1"/>
              <a:t>SQ</a:t>
            </a:r>
            <a:r>
              <a:rPr lang="it-IT" altLang="it-IT" sz="2000" b="1" baseline="-25000" dirty="0" err="1"/>
              <a:t>nei</a:t>
            </a:r>
            <a:r>
              <a:rPr lang="it-IT" altLang="it-IT" sz="2000" baseline="-25000" dirty="0"/>
              <a:t> </a:t>
            </a:r>
            <a:r>
              <a:rPr lang="it-IT" sz="2000" dirty="0"/>
              <a:t>somma degli scarti al quadrato di ogni valore dalla media del suo gruppo</a:t>
            </a:r>
            <a:r>
              <a:rPr lang="it-IT" sz="2000" i="1" dirty="0"/>
              <a:t> (media reddito donne o media reddito uomini)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4289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Riepilogo teorico (3/4)</a:t>
            </a:r>
            <a:endParaRPr lang="en-GB" sz="40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1068824"/>
            <a:ext cx="8305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/>
              <a:t>X variabile qualitativa e Y variabile quantitativa</a:t>
            </a:r>
          </a:p>
          <a:p>
            <a:pPr algn="ctr" eaLnBrk="1" hangingPunct="1">
              <a:buClr>
                <a:schemeClr val="tx2"/>
              </a:buClr>
              <a:buSzPct val="70000"/>
            </a:pPr>
            <a:r>
              <a:rPr lang="it-IT" altLang="it-IT" sz="2000" b="1" dirty="0"/>
              <a:t> </a:t>
            </a:r>
            <a:r>
              <a:rPr lang="it-IT" altLang="it-IT" sz="2000" b="1" dirty="0" err="1">
                <a:solidFill>
                  <a:srgbClr val="FF0000"/>
                </a:solidFill>
              </a:rPr>
              <a:t>SQT</a:t>
            </a:r>
            <a:r>
              <a:rPr lang="it-IT" altLang="it-IT" sz="2000" b="1" baseline="-25000" dirty="0" err="1">
                <a:solidFill>
                  <a:srgbClr val="FF0000"/>
                </a:solidFill>
              </a:rPr>
              <a:t>y</a:t>
            </a:r>
            <a:r>
              <a:rPr lang="it-IT" altLang="it-IT" sz="2000" b="1" dirty="0">
                <a:solidFill>
                  <a:srgbClr val="FF0000"/>
                </a:solidFill>
              </a:rPr>
              <a:t>=</a:t>
            </a:r>
            <a:r>
              <a:rPr lang="it-IT" altLang="it-IT" sz="2000" b="1" dirty="0" err="1">
                <a:solidFill>
                  <a:srgbClr val="FF0000"/>
                </a:solidFill>
              </a:rPr>
              <a:t>SQ</a:t>
            </a:r>
            <a:r>
              <a:rPr lang="it-IT" altLang="it-IT" sz="2000" b="1" baseline="-25000" dirty="0" err="1">
                <a:solidFill>
                  <a:srgbClr val="FF0000"/>
                </a:solidFill>
              </a:rPr>
              <a:t>tra</a:t>
            </a:r>
            <a:r>
              <a:rPr lang="it-IT" altLang="it-IT" sz="2000" b="1" dirty="0">
                <a:solidFill>
                  <a:srgbClr val="FF0000"/>
                </a:solidFill>
              </a:rPr>
              <a:t> + </a:t>
            </a:r>
            <a:r>
              <a:rPr lang="it-IT" altLang="it-IT" sz="2000" b="1" dirty="0" err="1">
                <a:solidFill>
                  <a:srgbClr val="FF0000"/>
                </a:solidFill>
              </a:rPr>
              <a:t>SQ</a:t>
            </a:r>
            <a:r>
              <a:rPr lang="it-IT" altLang="it-IT" sz="2000" b="1" baseline="-25000" dirty="0" err="1">
                <a:solidFill>
                  <a:srgbClr val="FF0000"/>
                </a:solidFill>
              </a:rPr>
              <a:t>nei</a:t>
            </a:r>
            <a:endParaRPr lang="it-IT" altLang="it-IT" sz="2000" b="1" baseline="-25000" dirty="0">
              <a:solidFill>
                <a:srgbClr val="FF0000"/>
              </a:solidFill>
            </a:endParaRPr>
          </a:p>
          <a:p>
            <a:pPr algn="just" eaLnBrk="1" hangingPunct="1">
              <a:buClr>
                <a:schemeClr val="tx2"/>
              </a:buClr>
              <a:buSzPct val="70000"/>
            </a:pP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308453"/>
            <a:ext cx="5902404" cy="43209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F0F4D8-AD04-428D-A04D-D259D70921FF}"/>
              </a:ext>
            </a:extLst>
          </p:cNvPr>
          <p:cNvSpPr txBox="1"/>
          <p:nvPr/>
        </p:nvSpPr>
        <p:spPr>
          <a:xfrm>
            <a:off x="2438400" y="28956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SS</a:t>
            </a:r>
            <a:r>
              <a:rPr lang="en-GB" baseline="-25000" dirty="0" err="1"/>
              <a:t>nei</a:t>
            </a:r>
            <a:endParaRPr lang="en-GB" baseline="-25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F330EE-0BC0-451A-828D-0EDCE3002AA2}"/>
              </a:ext>
            </a:extLst>
          </p:cNvPr>
          <p:cNvSpPr txBox="1"/>
          <p:nvPr/>
        </p:nvSpPr>
        <p:spPr>
          <a:xfrm>
            <a:off x="5638800" y="3733800"/>
            <a:ext cx="1143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SS</a:t>
            </a:r>
            <a:r>
              <a:rPr lang="en-GB" baseline="-25000" dirty="0" err="1"/>
              <a:t>tra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16880547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Riepilogo teorico (4/4)</a:t>
            </a:r>
            <a:endParaRPr lang="en-GB" sz="40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1070312"/>
            <a:ext cx="83058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/>
              <a:t>X variabile qualitativa e Y variabile quantitativa</a:t>
            </a: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Indice relativo per misurare la dipendenza in media: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		</a:t>
            </a:r>
            <a:r>
              <a:rPr lang="el-GR" altLang="it-IT" sz="2000" b="1" dirty="0"/>
              <a:t>η</a:t>
            </a:r>
            <a:r>
              <a:rPr lang="it-IT" altLang="it-IT" sz="2000" b="1" baseline="30000" dirty="0"/>
              <a:t>2</a:t>
            </a:r>
            <a:r>
              <a:rPr lang="it-IT" altLang="it-IT" sz="2000" b="1" dirty="0"/>
              <a:t>= </a:t>
            </a:r>
            <a:r>
              <a:rPr lang="it-IT" altLang="it-IT" sz="2000" b="1" dirty="0" err="1"/>
              <a:t>SQ</a:t>
            </a:r>
            <a:r>
              <a:rPr lang="it-IT" altLang="it-IT" sz="2000" b="1" baseline="-25000" dirty="0" err="1"/>
              <a:t>tra</a:t>
            </a:r>
            <a:r>
              <a:rPr lang="it-IT" altLang="it-IT" sz="2000" b="1" dirty="0"/>
              <a:t> /</a:t>
            </a:r>
            <a:r>
              <a:rPr lang="it-IT" altLang="it-IT" sz="2000" b="1" dirty="0" err="1"/>
              <a:t>SQT</a:t>
            </a:r>
            <a:r>
              <a:rPr lang="it-IT" altLang="it-IT" sz="2000" b="1" baseline="-25000" dirty="0" err="1"/>
              <a:t>y</a:t>
            </a:r>
            <a:r>
              <a:rPr lang="it-IT" altLang="it-IT" sz="2000" b="1" dirty="0"/>
              <a:t>=1-(</a:t>
            </a:r>
            <a:r>
              <a:rPr lang="it-IT" altLang="it-IT" sz="2000" b="1" dirty="0" err="1"/>
              <a:t>SQ</a:t>
            </a:r>
            <a:r>
              <a:rPr lang="it-IT" altLang="it-IT" sz="2000" b="1" baseline="-25000" dirty="0" err="1"/>
              <a:t>nei</a:t>
            </a:r>
            <a:r>
              <a:rPr lang="it-IT" altLang="it-IT" sz="2000" b="1" baseline="-25000" dirty="0"/>
              <a:t> </a:t>
            </a:r>
            <a:r>
              <a:rPr lang="it-IT" altLang="it-IT" sz="2000" b="1" dirty="0"/>
              <a:t>/</a:t>
            </a:r>
            <a:r>
              <a:rPr lang="it-IT" altLang="it-IT" sz="2000" b="1" dirty="0" err="1"/>
              <a:t>SQT</a:t>
            </a:r>
            <a:r>
              <a:rPr lang="it-IT" altLang="it-IT" sz="2000" b="1" baseline="-25000" dirty="0" err="1"/>
              <a:t>y</a:t>
            </a:r>
            <a:r>
              <a:rPr lang="it-IT" altLang="it-IT" sz="2000" b="1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it-IT" sz="2000" dirty="0"/>
              <a:t>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it-IT" sz="2000" dirty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= 0 ⇒ indipendenza in media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it-IT" sz="2000" dirty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&gt; 0 ⇒ dipendenza in media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it-IT" sz="2000" dirty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= 1 ⇒ massima dipendenza in media</a:t>
            </a:r>
          </a:p>
          <a:p>
            <a:pPr eaLnBrk="1" hangingPunct="1">
              <a:spcBef>
                <a:spcPct val="0"/>
              </a:spcBef>
            </a:pPr>
            <a:endParaRPr lang="it-IT" altLang="it-IT" sz="2000" dirty="0"/>
          </a:p>
          <a:p>
            <a:pPr eaLnBrk="1" hangingPunct="1">
              <a:spcBef>
                <a:spcPct val="0"/>
              </a:spcBef>
            </a:pPr>
            <a:endParaRPr lang="it-IT" altLang="it-IT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it-IT" sz="2000" dirty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 è sempre compreso tra 0 e 1.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688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76200"/>
            <a:ext cx="2362200" cy="1143000"/>
          </a:xfrm>
        </p:spPr>
        <p:txBody>
          <a:bodyPr/>
          <a:lstStyle/>
          <a:p>
            <a:pPr algn="l" eaLnBrk="1" hangingPunct="1"/>
            <a:r>
              <a:rPr lang="it-IT" dirty="0">
                <a:solidFill>
                  <a:srgbClr val="FF9900"/>
                </a:solidFill>
              </a:rPr>
              <a:t>ANOVA</a:t>
            </a:r>
            <a:endParaRPr lang="en-GB" sz="4000" dirty="0"/>
          </a:p>
        </p:txBody>
      </p:sp>
      <p:sp>
        <p:nvSpPr>
          <p:cNvPr id="32771" name="Rettangolo 3"/>
          <p:cNvSpPr>
            <a:spLocks noChangeArrowheads="1"/>
          </p:cNvSpPr>
          <p:nvPr/>
        </p:nvSpPr>
        <p:spPr bwMode="auto">
          <a:xfrm>
            <a:off x="685800" y="1407616"/>
            <a:ext cx="76200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/>
              <a:t>R prevede diversi modi per condurre l’analisi della varianza (ANOVA), utilizzata per confrontare le medie e le varianze di due o più gruppi di dati, per valutare se tali differenze sono statisticamente significative. </a:t>
            </a:r>
          </a:p>
          <a:p>
            <a:pPr algn="just">
              <a:lnSpc>
                <a:spcPct val="150000"/>
              </a:lnSpc>
            </a:pPr>
            <a:r>
              <a:rPr lang="it-IT" sz="2400" dirty="0"/>
              <a:t>L’</a:t>
            </a:r>
            <a:r>
              <a:rPr lang="it-IT" sz="2400" dirty="0" err="1"/>
              <a:t>Anova</a:t>
            </a:r>
            <a:r>
              <a:rPr lang="it-IT" sz="2400" dirty="0"/>
              <a:t> si utilizza quindi quando la variabile o le variabili indipendenti sono di tipo categoriale, e la variabile dipendente è numerica.</a:t>
            </a:r>
            <a:endParaRPr lang="it-IT" sz="2400" dirty="0">
              <a:solidFill>
                <a:srgbClr val="000000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58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25252" cy="1143000"/>
          </a:xfrm>
        </p:spPr>
        <p:txBody>
          <a:bodyPr/>
          <a:lstStyle/>
          <a:p>
            <a:pPr algn="l" eaLnBrk="1" hangingPunct="1"/>
            <a:r>
              <a:rPr lang="it-IT" dirty="0" err="1">
                <a:solidFill>
                  <a:srgbClr val="FF9900"/>
                </a:solidFill>
              </a:rPr>
              <a:t>aov</a:t>
            </a:r>
            <a:r>
              <a:rPr lang="it-IT" dirty="0">
                <a:solidFill>
                  <a:srgbClr val="FF9900"/>
                </a:solidFill>
              </a:rPr>
              <a:t> – Sintassi generale (1/2)</a:t>
            </a:r>
            <a:r>
              <a:rPr lang="it-IT" dirty="0"/>
              <a:t> </a:t>
            </a:r>
            <a:endParaRPr lang="en-GB" sz="4000" dirty="0"/>
          </a:p>
        </p:txBody>
      </p:sp>
      <p:sp>
        <p:nvSpPr>
          <p:cNvPr id="32771" name="Rettangolo 3"/>
          <p:cNvSpPr>
            <a:spLocks noChangeArrowheads="1"/>
          </p:cNvSpPr>
          <p:nvPr/>
        </p:nvSpPr>
        <p:spPr bwMode="auto">
          <a:xfrm>
            <a:off x="685800" y="12192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800" dirty="0">
                <a:solidFill>
                  <a:srgbClr val="000000"/>
                </a:solidFill>
              </a:rPr>
              <a:t>Sia Y una variabile quantitativa e X una variabile qualitativa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685800" y="3149025"/>
            <a:ext cx="7623726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aov</a:t>
            </a:r>
            <a:r>
              <a:rPr lang="en-US" sz="3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(</a:t>
            </a:r>
            <a:r>
              <a:rPr lang="en-US" sz="3200" b="1" dirty="0" err="1">
                <a:solidFill>
                  <a:schemeClr val="tx1"/>
                </a:solidFill>
                <a:latin typeface="Lucida Console" panose="020B0609040504020204" pitchFamily="49" charset="0"/>
              </a:rPr>
              <a:t>y~x</a:t>
            </a:r>
            <a:r>
              <a:rPr lang="en-US" sz="3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, data=</a:t>
            </a:r>
            <a:r>
              <a:rPr lang="en-US" sz="3200" b="1" dirty="0" err="1">
                <a:solidFill>
                  <a:schemeClr val="tx1"/>
                </a:solidFill>
                <a:latin typeface="Lucida Console" panose="020B0609040504020204" pitchFamily="49" charset="0"/>
              </a:rPr>
              <a:t>nome_dataset</a:t>
            </a:r>
            <a:r>
              <a:rPr lang="en-US" sz="3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)</a:t>
            </a:r>
            <a:endParaRPr lang="en-US" sz="3200" dirty="0">
              <a:latin typeface="Lucida Console" panose="020B0609040504020204" pitchFamily="49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85800" y="5207913"/>
            <a:ext cx="7877874" cy="861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/>
              <a:t>~</a:t>
            </a:r>
            <a:r>
              <a:rPr lang="it-IT" dirty="0"/>
              <a:t> è il simbolo TILDE, da tastierino numerico tenere premuto ALT e digitare 126 (ALT+126)</a:t>
            </a:r>
            <a:endParaRPr lang="it-IT" i="1" dirty="0"/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2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25252" cy="1143000"/>
          </a:xfrm>
        </p:spPr>
        <p:txBody>
          <a:bodyPr/>
          <a:lstStyle/>
          <a:p>
            <a:pPr algn="l" eaLnBrk="1" hangingPunct="1"/>
            <a:r>
              <a:rPr lang="it-IT" dirty="0" err="1">
                <a:solidFill>
                  <a:srgbClr val="FF9900"/>
                </a:solidFill>
              </a:rPr>
              <a:t>aov</a:t>
            </a:r>
            <a:r>
              <a:rPr lang="it-IT" dirty="0">
                <a:solidFill>
                  <a:srgbClr val="FF9900"/>
                </a:solidFill>
              </a:rPr>
              <a:t> – Sintassi generale (2/2)</a:t>
            </a:r>
            <a:r>
              <a:rPr lang="it-IT" dirty="0"/>
              <a:t> </a:t>
            </a:r>
            <a:endParaRPr lang="en-GB" sz="4000" dirty="0"/>
          </a:p>
        </p:txBody>
      </p:sp>
      <p:sp>
        <p:nvSpPr>
          <p:cNvPr id="32771" name="Rettangolo 3"/>
          <p:cNvSpPr>
            <a:spLocks noChangeArrowheads="1"/>
          </p:cNvSpPr>
          <p:nvPr/>
        </p:nvSpPr>
        <p:spPr bwMode="auto">
          <a:xfrm>
            <a:off x="685800" y="12192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800" dirty="0">
                <a:solidFill>
                  <a:srgbClr val="000000"/>
                </a:solidFill>
              </a:rPr>
              <a:t>Sia Y una variabile quantitativa e X una variabile qualitativa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85800" y="5877580"/>
            <a:ext cx="7623726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80"/>
                </a:solidFill>
                <a:latin typeface="Lucida Console" panose="020B0609040504020204" pitchFamily="49" charset="0"/>
              </a:rPr>
              <a:t>summary(</a:t>
            </a:r>
            <a:r>
              <a:rPr lang="en-US" sz="28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anova</a:t>
            </a:r>
            <a:r>
              <a:rPr lang="en-US" sz="2800" dirty="0">
                <a:solidFill>
                  <a:srgbClr val="000080"/>
                </a:solidFill>
                <a:latin typeface="Lucida Console" panose="020B0609040504020204" pitchFamily="49" charset="0"/>
              </a:rPr>
              <a:t>)</a:t>
            </a:r>
            <a:endParaRPr lang="en-US" sz="2800" dirty="0">
              <a:latin typeface="Lucida Console" panose="020B0609040504020204" pitchFamily="49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85800" y="5511049"/>
            <a:ext cx="76237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OUTPUT 2:</a:t>
            </a:r>
            <a:endParaRPr lang="it-IT" sz="1100" b="1" i="1" dirty="0">
              <a:solidFill>
                <a:srgbClr val="FF0000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82074" y="4658380"/>
            <a:ext cx="7623726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model.tables</a:t>
            </a:r>
            <a:r>
              <a:rPr lang="en-US" sz="2800" dirty="0">
                <a:solidFill>
                  <a:srgbClr val="000080"/>
                </a:solidFill>
                <a:latin typeface="Lucida Console" panose="020B0609040504020204" pitchFamily="49" charset="0"/>
              </a:rPr>
              <a:t>(</a:t>
            </a:r>
            <a:r>
              <a:rPr lang="en-US" sz="28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anova</a:t>
            </a:r>
            <a:r>
              <a:rPr lang="en-US" sz="2800" dirty="0">
                <a:solidFill>
                  <a:srgbClr val="000080"/>
                </a:solidFill>
                <a:latin typeface="Lucida Console" panose="020B0609040504020204" pitchFamily="49" charset="0"/>
              </a:rPr>
              <a:t>, type=“means”)</a:t>
            </a:r>
            <a:endParaRPr lang="en-US" sz="2800" dirty="0">
              <a:latin typeface="Lucida Console" panose="020B0609040504020204" pitchFamily="49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82074" y="4278868"/>
            <a:ext cx="76237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OUTPUT 1:</a:t>
            </a:r>
            <a:endParaRPr lang="it-IT" sz="1100" b="1" i="1" dirty="0">
              <a:solidFill>
                <a:srgbClr val="FF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82074" y="2209800"/>
            <a:ext cx="7623726" cy="52322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anova</a:t>
            </a:r>
            <a:r>
              <a:rPr lang="en-US" sz="2800" dirty="0">
                <a:solidFill>
                  <a:srgbClr val="000080"/>
                </a:solidFill>
                <a:latin typeface="Lucida Console" panose="020B0609040504020204" pitchFamily="49" charset="0"/>
              </a:rPr>
              <a:t>=</a:t>
            </a:r>
            <a:r>
              <a:rPr lang="en-US" sz="28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aov</a:t>
            </a:r>
            <a:r>
              <a:rPr lang="en-US" sz="2800" dirty="0">
                <a:solidFill>
                  <a:srgbClr val="000080"/>
                </a:solidFill>
                <a:latin typeface="Lucida Console" panose="020B0609040504020204" pitchFamily="49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y~x</a:t>
            </a:r>
            <a:r>
              <a:rPr lang="en-US" sz="2800" dirty="0">
                <a:solidFill>
                  <a:srgbClr val="000080"/>
                </a:solidFill>
                <a:latin typeface="Lucida Console" panose="020B0609040504020204" pitchFamily="49" charset="0"/>
              </a:rPr>
              <a:t>, data=</a:t>
            </a:r>
            <a:r>
              <a:rPr lang="en-US" sz="28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nome_dataset</a:t>
            </a:r>
            <a:r>
              <a:rPr lang="en-US" sz="2800" dirty="0">
                <a:solidFill>
                  <a:srgbClr val="000080"/>
                </a:solidFill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ttangolo 3">
            <a:extLst>
              <a:ext uri="{FF2B5EF4-FFF2-40B4-BE49-F238E27FC236}">
                <a16:creationId xmlns:a16="http://schemas.microsoft.com/office/drawing/2014/main" id="{F7A46935-D451-4137-8D99-4785589FB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729805"/>
            <a:ext cx="7620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800" dirty="0">
                <a:solidFill>
                  <a:srgbClr val="000000"/>
                </a:solidFill>
              </a:rPr>
              <a:t>Il comando precedente non genera alcun output, e necessario lanciare anche i comandi sotto</a:t>
            </a:r>
          </a:p>
        </p:txBody>
      </p:sp>
    </p:spTree>
    <p:extLst>
      <p:ext uri="{BB962C8B-B14F-4D97-AF65-F5344CB8AC3E}">
        <p14:creationId xmlns:p14="http://schemas.microsoft.com/office/powerpoint/2010/main" val="18074271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Esempio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533400" y="1435100"/>
            <a:ext cx="830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C’è relazione (dipendenza in media) tra la soddisfazione del cliente (SODDISFAZIONE_GLOBALE) e l’operatore telefonico da lui scelto (OPERATORE)?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8200" y="3453825"/>
            <a:ext cx="7623726" cy="113973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err="1">
                <a:solidFill>
                  <a:schemeClr val="tx1"/>
                </a:solidFill>
                <a:latin typeface="Lucida Console" panose="020B0609040504020204" pitchFamily="49" charset="0"/>
              </a:rPr>
              <a:t>aov</a:t>
            </a:r>
            <a:r>
              <a:rPr lang="en-US" sz="2400" b="1" i="1" dirty="0">
                <a:solidFill>
                  <a:schemeClr val="tx1"/>
                </a:solidFill>
                <a:latin typeface="Lucida Console" panose="020B0609040504020204" pitchFamily="49" charset="0"/>
              </a:rPr>
              <a:t>(</a:t>
            </a:r>
            <a:r>
              <a:rPr lang="en-US" sz="2400" b="1" i="1" dirty="0" err="1">
                <a:solidFill>
                  <a:schemeClr val="tx1"/>
                </a:solidFill>
                <a:latin typeface="Lucida Console" panose="020B0609040504020204" pitchFamily="49" charset="0"/>
              </a:rPr>
              <a:t>soddisfazione_globale~operatore</a:t>
            </a:r>
            <a:r>
              <a:rPr lang="en-US" sz="2400" b="1" i="1" dirty="0">
                <a:solidFill>
                  <a:schemeClr val="tx1"/>
                </a:solidFill>
                <a:latin typeface="Lucida Console" panose="020B0609040504020204" pitchFamily="49" charset="0"/>
              </a:rPr>
              <a:t>,  	 data=</a:t>
            </a:r>
            <a:r>
              <a:rPr lang="en-US" sz="2400" b="1" i="1" dirty="0" err="1">
                <a:solidFill>
                  <a:schemeClr val="tx1"/>
                </a:solidFill>
                <a:latin typeface="Lucida Console" panose="020B0609040504020204" pitchFamily="49" charset="0"/>
              </a:rPr>
              <a:t>telefonia</a:t>
            </a:r>
            <a:r>
              <a:rPr lang="en-US" sz="2400" b="1" i="1" dirty="0">
                <a:solidFill>
                  <a:schemeClr val="tx1"/>
                </a:solidFill>
                <a:latin typeface="Lucida Console" panose="020B0609040504020204" pitchFamily="49" charset="0"/>
              </a:rPr>
              <a:t>)</a:t>
            </a:r>
            <a:endParaRPr lang="en-US" sz="2400" i="1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434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stefania.scapin\Desktop\Cap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6469062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Esempio: Output 1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784" rIns="50784" anchor="ctr">
            <a:spAutoFit/>
          </a:bodyPr>
          <a:lstStyle/>
          <a:p>
            <a:pPr eaLnBrk="0" hangingPunct="0"/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>
              <a:solidFill>
                <a:srgbClr val="002288"/>
              </a:solidFill>
              <a:cs typeface="Arial" charset="0"/>
            </a:endParaRPr>
          </a:p>
          <a:p>
            <a:pPr eaLnBrk="0" hangingPunct="0">
              <a:spcBef>
                <a:spcPct val="0"/>
              </a:spcBef>
            </a:pP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CasellaDiTesto 46"/>
          <p:cNvSpPr txBox="1">
            <a:spLocks noChangeArrowheads="1"/>
          </p:cNvSpPr>
          <p:nvPr/>
        </p:nvSpPr>
        <p:spPr bwMode="auto">
          <a:xfrm>
            <a:off x="576873" y="4191000"/>
            <a:ext cx="803372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AU" sz="2400" dirty="0"/>
              <a:t>La media </a:t>
            </a:r>
            <a:r>
              <a:rPr lang="en-AU" sz="2400" dirty="0" err="1"/>
              <a:t>della</a:t>
            </a:r>
            <a:r>
              <a:rPr lang="en-AU" sz="2400" dirty="0"/>
              <a:t> </a:t>
            </a:r>
            <a:r>
              <a:rPr lang="en-AU" sz="2400" dirty="0" err="1"/>
              <a:t>soddisfazione</a:t>
            </a:r>
            <a:r>
              <a:rPr lang="en-AU" sz="2400" dirty="0"/>
              <a:t> </a:t>
            </a:r>
            <a:r>
              <a:rPr lang="en-AU" sz="2400" dirty="0" err="1"/>
              <a:t>globale</a:t>
            </a:r>
            <a:r>
              <a:rPr lang="en-AU" sz="2400" dirty="0"/>
              <a:t> </a:t>
            </a:r>
            <a:r>
              <a:rPr lang="en-AU" sz="2400" dirty="0" err="1"/>
              <a:t>sembra</a:t>
            </a:r>
            <a:r>
              <a:rPr lang="en-AU" sz="2400" dirty="0"/>
              <a:t> molto </a:t>
            </a:r>
            <a:r>
              <a:rPr lang="en-AU" sz="2400" dirty="0" err="1"/>
              <a:t>vicina</a:t>
            </a:r>
            <a:r>
              <a:rPr lang="en-AU" sz="2400" dirty="0"/>
              <a:t> </a:t>
            </a:r>
            <a:r>
              <a:rPr lang="en-AU" sz="2400" dirty="0" err="1"/>
              <a:t>tra</a:t>
            </a:r>
            <a:r>
              <a:rPr lang="en-AU" sz="2400" dirty="0"/>
              <a:t> </a:t>
            </a:r>
            <a:r>
              <a:rPr lang="en-AU" sz="2400" dirty="0" err="1"/>
              <a:t>i</a:t>
            </a:r>
            <a:r>
              <a:rPr lang="en-AU" sz="2400" dirty="0"/>
              <a:t> </a:t>
            </a:r>
            <a:r>
              <a:rPr lang="en-AU" sz="2400" dirty="0" err="1"/>
              <a:t>diversi</a:t>
            </a:r>
            <a:r>
              <a:rPr lang="en-AU" sz="2400" dirty="0"/>
              <a:t> </a:t>
            </a:r>
            <a:r>
              <a:rPr lang="en-AU" sz="2400" dirty="0" err="1"/>
              <a:t>gruppi</a:t>
            </a:r>
            <a:endParaRPr lang="en-US" sz="2400" dirty="0"/>
          </a:p>
        </p:txBody>
      </p:sp>
      <p:sp>
        <p:nvSpPr>
          <p:cNvPr id="20" name="Rounded Rectangle 1"/>
          <p:cNvSpPr/>
          <p:nvPr/>
        </p:nvSpPr>
        <p:spPr bwMode="auto">
          <a:xfrm>
            <a:off x="1254850" y="3064825"/>
            <a:ext cx="3195425" cy="28575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ounded Rectangle 1"/>
          <p:cNvSpPr/>
          <p:nvPr/>
        </p:nvSpPr>
        <p:spPr bwMode="auto">
          <a:xfrm>
            <a:off x="695700" y="2181100"/>
            <a:ext cx="1326075" cy="440375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Connettore 7 4"/>
          <p:cNvCxnSpPr/>
          <p:nvPr/>
        </p:nvCxnSpPr>
        <p:spPr bwMode="auto">
          <a:xfrm>
            <a:off x="2021775" y="2401287"/>
            <a:ext cx="914400" cy="914400"/>
          </a:xfrm>
          <a:prstGeom prst="curved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nettore 2 2"/>
          <p:cNvCxnSpPr/>
          <p:nvPr/>
        </p:nvCxnSpPr>
        <p:spPr bwMode="auto">
          <a:xfrm>
            <a:off x="2021775" y="2401287"/>
            <a:ext cx="645225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CasellaDiTesto 3"/>
          <p:cNvSpPr txBox="1"/>
          <p:nvPr/>
        </p:nvSpPr>
        <p:spPr>
          <a:xfrm>
            <a:off x="2819400" y="2221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Media totale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184543" y="2895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Media dei singoli gruppi</a:t>
            </a:r>
          </a:p>
        </p:txBody>
      </p:sp>
      <p:cxnSp>
        <p:nvCxnSpPr>
          <p:cNvPr id="18" name="Connettore 2 17"/>
          <p:cNvCxnSpPr/>
          <p:nvPr/>
        </p:nvCxnSpPr>
        <p:spPr bwMode="auto">
          <a:xfrm>
            <a:off x="4441372" y="3200400"/>
            <a:ext cx="645225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9527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Due o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più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quantitative:COR.TEST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algn="ctr" defTabSz="709613" eaLnBrk="0" hangingPunct="0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RCORR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Dipendenza tra due variabili (schema di analisi)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2701946" y="3090862"/>
            <a:ext cx="2125662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Due  qualitative: CROSSTABLE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: AOV</a:t>
            </a:r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425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Esempio: Output 2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784" rIns="50784" anchor="ctr">
            <a:spAutoFit/>
          </a:bodyPr>
          <a:lstStyle/>
          <a:p>
            <a:pPr eaLnBrk="0" hangingPunct="0"/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>
              <a:solidFill>
                <a:srgbClr val="002288"/>
              </a:solidFill>
              <a:cs typeface="Arial" charset="0"/>
            </a:endParaRPr>
          </a:p>
          <a:p>
            <a:pPr eaLnBrk="0" hangingPunct="0">
              <a:spcBef>
                <a:spcPct val="0"/>
              </a:spcBef>
            </a:pP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42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06" y="1219200"/>
            <a:ext cx="6373813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838200" y="2514600"/>
            <a:ext cx="77254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Interpretazione:</a:t>
            </a:r>
          </a:p>
          <a:p>
            <a:r>
              <a:rPr lang="it-IT" dirty="0"/>
              <a:t>Nella tabella i valori riportati sono: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Df</a:t>
            </a:r>
            <a:r>
              <a:rPr lang="it-IT" dirty="0"/>
              <a:t> = gradi di libertà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Sum </a:t>
            </a:r>
            <a:r>
              <a:rPr lang="it-IT" dirty="0" err="1"/>
              <a:t>Sq</a:t>
            </a:r>
            <a:r>
              <a:rPr lang="it-IT" dirty="0"/>
              <a:t> = somma dei quadrati degli scarti (alla riga </a:t>
            </a:r>
            <a:r>
              <a:rPr lang="it-IT" i="1" dirty="0"/>
              <a:t>operatore</a:t>
            </a:r>
            <a:r>
              <a:rPr lang="it-IT" dirty="0"/>
              <a:t>, entro gruppi, alla riga </a:t>
            </a:r>
            <a:r>
              <a:rPr lang="it-IT" i="1" dirty="0" err="1"/>
              <a:t>Residuals</a:t>
            </a:r>
            <a:r>
              <a:rPr lang="it-IT" i="1" dirty="0"/>
              <a:t>,</a:t>
            </a:r>
            <a:r>
              <a:rPr lang="it-IT" dirty="0"/>
              <a:t> residua)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Mean</a:t>
            </a:r>
            <a:r>
              <a:rPr lang="it-IT" dirty="0"/>
              <a:t> </a:t>
            </a:r>
            <a:r>
              <a:rPr lang="it-IT" dirty="0" err="1"/>
              <a:t>Sq</a:t>
            </a:r>
            <a:r>
              <a:rPr lang="it-IT" dirty="0"/>
              <a:t> = varianza (come sopra)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 </a:t>
            </a:r>
            <a:r>
              <a:rPr lang="it-IT" dirty="0" err="1"/>
              <a:t>value</a:t>
            </a:r>
            <a:r>
              <a:rPr lang="it-IT" dirty="0"/>
              <a:t> = test F: </a:t>
            </a:r>
            <a:r>
              <a:rPr lang="it-IT" i="1" dirty="0" err="1"/>
              <a:t>Mean</a:t>
            </a:r>
            <a:r>
              <a:rPr lang="it-IT" i="1" dirty="0"/>
              <a:t> </a:t>
            </a:r>
            <a:r>
              <a:rPr lang="it-IT" i="1" dirty="0" err="1"/>
              <a:t>Sq</a:t>
            </a:r>
            <a:r>
              <a:rPr lang="it-IT" i="1" dirty="0"/>
              <a:t> entro gruppi / </a:t>
            </a:r>
            <a:r>
              <a:rPr lang="it-IT" i="1" dirty="0" err="1"/>
              <a:t>Mean</a:t>
            </a:r>
            <a:r>
              <a:rPr lang="it-IT" i="1" dirty="0"/>
              <a:t> </a:t>
            </a:r>
            <a:r>
              <a:rPr lang="it-IT" i="1" dirty="0" err="1"/>
              <a:t>Sq</a:t>
            </a:r>
            <a:r>
              <a:rPr lang="it-IT" i="1" dirty="0"/>
              <a:t> residua  (vedi prossima lezione)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Pr(&gt;F) = p-</a:t>
            </a:r>
            <a:r>
              <a:rPr lang="it-IT" dirty="0" err="1"/>
              <a:t>value</a:t>
            </a:r>
            <a:r>
              <a:rPr lang="it-IT" dirty="0"/>
              <a:t>  (vedi prossima lezione)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9666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Eta</a:t>
            </a:r>
            <a:r>
              <a:rPr lang="it-IT" dirty="0">
                <a:solidFill>
                  <a:srgbClr val="FF9900"/>
                </a:solidFill>
              </a:rPr>
              <a:t>-Quadro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784" rIns="50784" anchor="ctr">
            <a:spAutoFit/>
          </a:bodyPr>
          <a:lstStyle/>
          <a:p>
            <a:pPr eaLnBrk="0" hangingPunct="0"/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>
              <a:solidFill>
                <a:srgbClr val="002288"/>
              </a:solidFill>
              <a:cs typeface="Arial" charset="0"/>
            </a:endParaRPr>
          </a:p>
          <a:p>
            <a:pPr eaLnBrk="0" hangingPunct="0">
              <a:spcBef>
                <a:spcPct val="0"/>
              </a:spcBef>
            </a:pP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1070312"/>
            <a:ext cx="8305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/>
              <a:t>X variabile qualitativa e Y variabile quantitativa</a:t>
            </a: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Indice relativo per misurare la dipendenza in media: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		</a:t>
            </a:r>
            <a:r>
              <a:rPr lang="el-GR" altLang="it-IT" sz="2000" b="1" dirty="0"/>
              <a:t>η</a:t>
            </a:r>
            <a:r>
              <a:rPr lang="it-IT" altLang="it-IT" sz="2000" b="1" baseline="30000" dirty="0"/>
              <a:t>2</a:t>
            </a:r>
            <a:r>
              <a:rPr lang="it-IT" altLang="it-IT" sz="2000" b="1" dirty="0"/>
              <a:t>= </a:t>
            </a:r>
            <a:r>
              <a:rPr lang="it-IT" altLang="it-IT" sz="2000" b="1" dirty="0" err="1"/>
              <a:t>SQ</a:t>
            </a:r>
            <a:r>
              <a:rPr lang="it-IT" altLang="it-IT" sz="2000" b="1" baseline="-25000" dirty="0" err="1"/>
              <a:t>tra</a:t>
            </a:r>
            <a:r>
              <a:rPr lang="it-IT" altLang="it-IT" sz="2000" b="1" dirty="0"/>
              <a:t> /</a:t>
            </a:r>
            <a:r>
              <a:rPr lang="it-IT" altLang="it-IT" sz="2000" b="1" dirty="0" err="1"/>
              <a:t>SQT</a:t>
            </a:r>
            <a:r>
              <a:rPr lang="it-IT" altLang="it-IT" sz="2000" b="1" baseline="-25000" dirty="0" err="1"/>
              <a:t>y</a:t>
            </a:r>
            <a:r>
              <a:rPr lang="it-IT" altLang="it-IT" sz="2000" b="1" dirty="0"/>
              <a:t>=1-(</a:t>
            </a:r>
            <a:r>
              <a:rPr lang="it-IT" altLang="it-IT" sz="2000" b="1" dirty="0" err="1"/>
              <a:t>SQ</a:t>
            </a:r>
            <a:r>
              <a:rPr lang="it-IT" altLang="it-IT" sz="2000" b="1" baseline="-25000" dirty="0" err="1"/>
              <a:t>nei</a:t>
            </a:r>
            <a:r>
              <a:rPr lang="it-IT" altLang="it-IT" sz="2000" b="1" baseline="-25000" dirty="0"/>
              <a:t> </a:t>
            </a:r>
            <a:r>
              <a:rPr lang="it-IT" altLang="it-IT" sz="2000" b="1" dirty="0"/>
              <a:t>/</a:t>
            </a:r>
            <a:r>
              <a:rPr lang="it-IT" altLang="it-IT" sz="2000" b="1" dirty="0" err="1"/>
              <a:t>SQT</a:t>
            </a:r>
            <a:r>
              <a:rPr lang="it-IT" altLang="it-IT" sz="2000" b="1" baseline="-25000" dirty="0" err="1"/>
              <a:t>y</a:t>
            </a:r>
            <a:r>
              <a:rPr lang="it-IT" altLang="it-IT" sz="2000" b="1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it-IT" sz="2000" dirty="0"/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it-IT" sz="2000" dirty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= 0 ⇒ indipendenza in media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it-IT" sz="2000" dirty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&gt; 0 ⇒ dipendenza in media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it-IT" sz="2000" dirty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= 1 ⇒ massima dipendenza in media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it-IT" altLang="it-IT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it-IT" sz="2000" dirty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 è sempre compreso tra 0 e 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" y="5105400"/>
            <a:ext cx="8106474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altLang="it-IT" dirty="0"/>
              <a:t>Per calcolare l’indice </a:t>
            </a:r>
            <a:r>
              <a:rPr lang="el-GR" altLang="it-IT" dirty="0"/>
              <a:t>η</a:t>
            </a:r>
            <a:r>
              <a:rPr lang="it-IT" altLang="it-IT" baseline="30000" dirty="0"/>
              <a:t>2 </a:t>
            </a:r>
            <a:r>
              <a:rPr lang="it-IT" altLang="it-IT" dirty="0"/>
              <a:t>in R, bisogna scaricare il pacchetto </a:t>
            </a:r>
            <a:r>
              <a:rPr lang="it-IT" altLang="it-IT" i="1" dirty="0" err="1"/>
              <a:t>lsr</a:t>
            </a:r>
            <a:r>
              <a:rPr lang="it-IT" altLang="it-IT" dirty="0"/>
              <a:t> e richiamarlo.</a:t>
            </a:r>
            <a:endParaRPr lang="it-IT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91523" y="5618202"/>
            <a:ext cx="2090077" cy="553998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sz="2000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library</a:t>
            </a:r>
            <a:r>
              <a:rPr lang="it-IT" sz="2000" i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it-IT" sz="2000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lsr</a:t>
            </a:r>
            <a:r>
              <a:rPr lang="it-IT" sz="2000" i="1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604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stefania.scapin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02" y="2834373"/>
            <a:ext cx="5106798" cy="97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FF9900"/>
                </a:solidFill>
              </a:rPr>
              <a:t>etaSquared</a:t>
            </a:r>
            <a:r>
              <a:rPr lang="it-IT" dirty="0">
                <a:solidFill>
                  <a:srgbClr val="FF9900"/>
                </a:solidFill>
              </a:rPr>
              <a:t> - Sintassi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784" rIns="50784" anchor="ctr">
            <a:spAutoFit/>
          </a:bodyPr>
          <a:lstStyle/>
          <a:p>
            <a:pPr eaLnBrk="0" hangingPunct="0"/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>
              <a:solidFill>
                <a:srgbClr val="002288"/>
              </a:solidFill>
              <a:cs typeface="Arial" charset="0"/>
            </a:endParaRPr>
          </a:p>
          <a:p>
            <a:pPr eaLnBrk="0" hangingPunct="0">
              <a:spcBef>
                <a:spcPct val="0"/>
              </a:spcBef>
            </a:pP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34922" name="Ovale 42"/>
          <p:cNvSpPr>
            <a:spLocks noChangeArrowheads="1"/>
          </p:cNvSpPr>
          <p:nvPr/>
        </p:nvSpPr>
        <p:spPr bwMode="auto">
          <a:xfrm>
            <a:off x="3424050" y="3429000"/>
            <a:ext cx="1688275" cy="44532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endParaRPr lang="it-IT"/>
          </a:p>
        </p:txBody>
      </p:sp>
      <p:cxnSp>
        <p:nvCxnSpPr>
          <p:cNvPr id="34923" name="Connettore 2 43"/>
          <p:cNvCxnSpPr>
            <a:cxnSpLocks noChangeShapeType="1"/>
          </p:cNvCxnSpPr>
          <p:nvPr/>
        </p:nvCxnSpPr>
        <p:spPr bwMode="auto">
          <a:xfrm flipV="1">
            <a:off x="3280882" y="3792496"/>
            <a:ext cx="286336" cy="477838"/>
          </a:xfrm>
          <a:prstGeom prst="straightConnector1">
            <a:avLst/>
          </a:prstGeom>
          <a:noFill/>
          <a:ln w="19050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924" name="CasellaDiTesto 44"/>
          <p:cNvSpPr txBox="1">
            <a:spLocks noChangeArrowheads="1"/>
          </p:cNvSpPr>
          <p:nvPr/>
        </p:nvSpPr>
        <p:spPr bwMode="auto">
          <a:xfrm>
            <a:off x="1414064" y="4038600"/>
            <a:ext cx="25483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 dirty="0" err="1">
                <a:solidFill>
                  <a:srgbClr val="0000FF"/>
                </a:solidFill>
              </a:rPr>
              <a:t>eta</a:t>
            </a:r>
            <a:r>
              <a:rPr lang="it-IT" sz="2800" dirty="0">
                <a:solidFill>
                  <a:srgbClr val="0000FF"/>
                </a:solidFill>
              </a:rPr>
              <a:t> quadro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4925" name="CasellaDiTesto 46"/>
          <p:cNvSpPr txBox="1">
            <a:spLocks noChangeArrowheads="1"/>
          </p:cNvSpPr>
          <p:nvPr/>
        </p:nvSpPr>
        <p:spPr bwMode="auto">
          <a:xfrm>
            <a:off x="381000" y="4919008"/>
            <a:ext cx="8686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000" dirty="0"/>
              <a:t>Il </a:t>
            </a:r>
            <a:r>
              <a:rPr lang="en-AU" sz="2000" dirty="0" err="1"/>
              <a:t>valore</a:t>
            </a:r>
            <a:r>
              <a:rPr lang="en-AU" sz="2000" dirty="0"/>
              <a:t> di eta-</a:t>
            </a:r>
            <a:r>
              <a:rPr lang="en-AU" sz="2000" dirty="0" err="1"/>
              <a:t>quadro</a:t>
            </a:r>
            <a:r>
              <a:rPr lang="en-AU" sz="2000" dirty="0"/>
              <a:t> è molto </a:t>
            </a:r>
            <a:r>
              <a:rPr lang="en-AU" sz="2000" dirty="0" err="1"/>
              <a:t>vicino</a:t>
            </a:r>
            <a:r>
              <a:rPr lang="en-AU" sz="2000" dirty="0"/>
              <a:t> a 0 </a:t>
            </a:r>
            <a:r>
              <a:rPr lang="en-AU" sz="2000" dirty="0">
                <a:sym typeface="Wingdings" panose="05000000000000000000" pitchFamily="2" charset="2"/>
              </a:rPr>
              <a:t> </a:t>
            </a:r>
            <a:r>
              <a:rPr lang="en-AU" sz="2000" dirty="0" err="1">
                <a:sym typeface="Wingdings" panose="05000000000000000000" pitchFamily="2" charset="2"/>
              </a:rPr>
              <a:t>suggerisce</a:t>
            </a:r>
            <a:r>
              <a:rPr lang="en-AU" sz="2000" dirty="0">
                <a:sym typeface="Wingdings" panose="05000000000000000000" pitchFamily="2" charset="2"/>
              </a:rPr>
              <a:t>  </a:t>
            </a:r>
            <a:r>
              <a:rPr lang="en-AU" sz="2000" dirty="0" err="1">
                <a:sym typeface="Wingdings" panose="05000000000000000000" pitchFamily="2" charset="2"/>
              </a:rPr>
              <a:t>l’ipotesi</a:t>
            </a:r>
            <a:r>
              <a:rPr lang="en-AU" sz="2000" dirty="0">
                <a:sym typeface="Wingdings" panose="05000000000000000000" pitchFamily="2" charset="2"/>
              </a:rPr>
              <a:t> di </a:t>
            </a:r>
            <a:r>
              <a:rPr lang="en-AU" sz="2000" dirty="0" err="1">
                <a:sym typeface="Wingdings" panose="05000000000000000000" pitchFamily="2" charset="2"/>
              </a:rPr>
              <a:t>indipendenza</a:t>
            </a:r>
            <a:r>
              <a:rPr lang="en-AU" sz="2000" dirty="0">
                <a:sym typeface="Wingdings" panose="05000000000000000000" pitchFamily="2" charset="2"/>
              </a:rPr>
              <a:t> in media</a:t>
            </a:r>
          </a:p>
          <a:p>
            <a:pPr eaLnBrk="1" hangingPunct="1"/>
            <a:r>
              <a:rPr lang="en-AU" sz="2000" b="1" dirty="0">
                <a:sym typeface="Wingdings" panose="05000000000000000000" pitchFamily="2" charset="2"/>
              </a:rPr>
              <a:t>NB: per </a:t>
            </a:r>
            <a:r>
              <a:rPr lang="en-AU" sz="2000" b="1" dirty="0" err="1">
                <a:sym typeface="Wingdings" panose="05000000000000000000" pitchFamily="2" charset="2"/>
              </a:rPr>
              <a:t>una</a:t>
            </a:r>
            <a:r>
              <a:rPr lang="en-AU" sz="2000" b="1" dirty="0">
                <a:sym typeface="Wingdings" panose="05000000000000000000" pitchFamily="2" charset="2"/>
              </a:rPr>
              <a:t> </a:t>
            </a:r>
            <a:r>
              <a:rPr lang="en-AU" sz="2000" b="1" dirty="0" err="1">
                <a:sym typeface="Wingdings" panose="05000000000000000000" pitchFamily="2" charset="2"/>
              </a:rPr>
              <a:t>valutazione</a:t>
            </a:r>
            <a:r>
              <a:rPr lang="en-AU" sz="2000" b="1" dirty="0">
                <a:sym typeface="Wingdings" panose="05000000000000000000" pitchFamily="2" charset="2"/>
              </a:rPr>
              <a:t> </a:t>
            </a:r>
            <a:r>
              <a:rPr lang="en-AU" sz="2000" b="1" dirty="0" err="1">
                <a:sym typeface="Wingdings" panose="05000000000000000000" pitchFamily="2" charset="2"/>
              </a:rPr>
              <a:t>più</a:t>
            </a:r>
            <a:r>
              <a:rPr lang="en-AU" sz="2000" b="1" dirty="0">
                <a:sym typeface="Wingdings" panose="05000000000000000000" pitchFamily="2" charset="2"/>
              </a:rPr>
              <a:t> </a:t>
            </a:r>
            <a:r>
              <a:rPr lang="en-AU" sz="2000" b="1" dirty="0" err="1">
                <a:sym typeface="Wingdings" panose="05000000000000000000" pitchFamily="2" charset="2"/>
              </a:rPr>
              <a:t>oggettiva</a:t>
            </a:r>
            <a:r>
              <a:rPr lang="en-AU" sz="2000" b="1" dirty="0">
                <a:sym typeface="Wingdings" panose="05000000000000000000" pitchFamily="2" charset="2"/>
              </a:rPr>
              <a:t> </a:t>
            </a:r>
            <a:r>
              <a:rPr lang="en-AU" sz="2000" b="1" dirty="0" err="1">
                <a:sym typeface="Wingdings" panose="05000000000000000000" pitchFamily="2" charset="2"/>
              </a:rPr>
              <a:t>rimandiamo</a:t>
            </a:r>
            <a:r>
              <a:rPr lang="en-AU" sz="2000" b="1" dirty="0">
                <a:sym typeface="Wingdings" panose="05000000000000000000" pitchFamily="2" charset="2"/>
              </a:rPr>
              <a:t> </a:t>
            </a:r>
            <a:r>
              <a:rPr lang="en-AU" sz="2000" b="1" dirty="0" err="1">
                <a:sym typeface="Wingdings" panose="05000000000000000000" pitchFamily="2" charset="2"/>
              </a:rPr>
              <a:t>alla</a:t>
            </a:r>
            <a:r>
              <a:rPr lang="en-AU" sz="2000" b="1" dirty="0">
                <a:sym typeface="Wingdings" panose="05000000000000000000" pitchFamily="2" charset="2"/>
              </a:rPr>
              <a:t> </a:t>
            </a:r>
            <a:r>
              <a:rPr lang="en-AU" sz="2000" b="1" dirty="0" err="1">
                <a:sym typeface="Wingdings" panose="05000000000000000000" pitchFamily="2" charset="2"/>
              </a:rPr>
              <a:t>prossima</a:t>
            </a:r>
            <a:r>
              <a:rPr lang="en-AU" sz="2000" b="1" dirty="0">
                <a:sym typeface="Wingdings" panose="05000000000000000000" pitchFamily="2" charset="2"/>
              </a:rPr>
              <a:t> </a:t>
            </a:r>
            <a:r>
              <a:rPr lang="en-AU" sz="2000" b="1" dirty="0" err="1">
                <a:sym typeface="Wingdings" panose="05000000000000000000" pitchFamily="2" charset="2"/>
              </a:rPr>
              <a:t>lezione</a:t>
            </a:r>
            <a:r>
              <a:rPr lang="en-AU" sz="2000" b="1" dirty="0">
                <a:sym typeface="Wingdings" panose="05000000000000000000" pitchFamily="2" charset="2"/>
              </a:rPr>
              <a:t> (test </a:t>
            </a:r>
            <a:r>
              <a:rPr lang="en-AU" sz="2000" b="1" dirty="0" err="1">
                <a:sym typeface="Wingdings" panose="05000000000000000000" pitchFamily="2" charset="2"/>
              </a:rPr>
              <a:t>d’ipotesi</a:t>
            </a:r>
            <a:r>
              <a:rPr lang="en-AU" sz="2000" b="1" dirty="0">
                <a:sym typeface="Wingdings" panose="05000000000000000000" pitchFamily="2" charset="2"/>
              </a:rPr>
              <a:t>)</a:t>
            </a:r>
          </a:p>
          <a:p>
            <a:pPr eaLnBrk="1" hangingPunct="1"/>
            <a:endParaRPr lang="en-US" sz="2000" dirty="0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82074" y="1447800"/>
            <a:ext cx="7623726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etaSquared</a:t>
            </a:r>
            <a:r>
              <a:rPr lang="en-US" sz="2400" dirty="0">
                <a:solidFill>
                  <a:srgbClr val="000080"/>
                </a:solidFill>
                <a:latin typeface="Lucida Console" panose="020B0609040504020204" pitchFamily="49" charset="0"/>
              </a:rPr>
              <a:t>(</a:t>
            </a:r>
            <a:r>
              <a:rPr lang="en-US" sz="2400" i="1" dirty="0" err="1">
                <a:solidFill>
                  <a:schemeClr val="tx1"/>
                </a:solidFill>
                <a:latin typeface="Lucida Console" panose="020B0609040504020204" pitchFamily="49" charset="0"/>
              </a:rPr>
              <a:t>nome_dataset_generato_da_aov</a:t>
            </a:r>
            <a:r>
              <a:rPr lang="en-US" sz="2400" dirty="0">
                <a:solidFill>
                  <a:srgbClr val="000080"/>
                </a:solidFill>
                <a:latin typeface="Lucida Console" panose="020B0609040504020204" pitchFamily="49" charset="0"/>
              </a:rPr>
              <a:t>)</a:t>
            </a:r>
            <a:endParaRPr lang="en-US" sz="2800" dirty="0">
              <a:solidFill>
                <a:srgbClr val="000080"/>
              </a:solidFill>
              <a:latin typeface="Lucida Console" panose="020B060904050402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2" grpId="0" animBg="1"/>
      <p:bldP spid="3492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>
                <a:solidFill>
                  <a:srgbClr val="FF9900"/>
                </a:solidFill>
              </a:rPr>
              <a:t>Dataset</a:t>
            </a:r>
            <a:endParaRPr lang="en-GB" sz="400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Il dataset DENTI contiene dati sul consumo di dentifricio (di marca A e di marca B). Le variabili sono:</a:t>
            </a:r>
            <a:endParaRPr lang="en-US" sz="2400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83827869"/>
              </p:ext>
            </p:extLst>
          </p:nvPr>
        </p:nvGraphicFramePr>
        <p:xfrm>
          <a:off x="1009650" y="1981200"/>
          <a:ext cx="728662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Worksheet" r:id="rId4" imgW="8096337" imgH="5029133" progId="Excel.Sheet.8">
                  <p:embed/>
                </p:oleObj>
              </mc:Choice>
              <mc:Fallback>
                <p:oleObj name="Worksheet" r:id="rId4" imgW="8096337" imgH="5029133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1981200"/>
                        <a:ext cx="7286625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530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Esercizi 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5843" name="Text Box 11"/>
          <p:cNvSpPr txBox="1">
            <a:spLocks noChangeArrowheads="1"/>
          </p:cNvSpPr>
          <p:nvPr/>
        </p:nvSpPr>
        <p:spPr bwMode="auto">
          <a:xfrm>
            <a:off x="609600" y="914400"/>
            <a:ext cx="77724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it-IT" sz="2400" dirty="0"/>
              <a:t>Allocare la DIRECTORY DI LAVORO (che punta alla cartella che contiene  il file DENTI.CSV )</a:t>
            </a:r>
          </a:p>
          <a:p>
            <a:pPr eaLnBrk="1" hangingPunct="1">
              <a:buFontTx/>
              <a:buAutoNum type="arabicPeriod"/>
            </a:pPr>
            <a:r>
              <a:rPr lang="it-IT" sz="2400" dirty="0"/>
              <a:t>Utilizzare la procedura corretta per analizzare la relazione di indipendenza tra </a:t>
            </a:r>
            <a:r>
              <a:rPr lang="it-IT" sz="2400" u="sng" dirty="0"/>
              <a:t>area geografica </a:t>
            </a:r>
            <a:r>
              <a:rPr lang="it-IT" sz="2400" dirty="0"/>
              <a:t>e</a:t>
            </a:r>
            <a:r>
              <a:rPr lang="it-IT" sz="2400" u="sng" dirty="0"/>
              <a:t> sesso</a:t>
            </a:r>
          </a:p>
          <a:p>
            <a:pPr eaLnBrk="1" hangingPunct="1">
              <a:buFontTx/>
              <a:buAutoNum type="arabicPeriod"/>
            </a:pPr>
            <a:r>
              <a:rPr lang="it-IT" sz="2400" dirty="0"/>
              <a:t>Utilizzare la procedura corretta per analizzare la relazione di indipendenza tra le variabili </a:t>
            </a:r>
            <a:r>
              <a:rPr lang="it-IT" sz="2400" u="sng" dirty="0"/>
              <a:t>consumo di dentifrici della marca A</a:t>
            </a:r>
            <a:r>
              <a:rPr lang="it-IT" sz="2400" dirty="0"/>
              <a:t> e </a:t>
            </a:r>
            <a:r>
              <a:rPr lang="it-IT" sz="2400" u="sng" dirty="0"/>
              <a:t>numero di contatti pubblicitari totali </a:t>
            </a:r>
          </a:p>
          <a:p>
            <a:pPr eaLnBrk="1" hangingPunct="1">
              <a:buFontTx/>
              <a:buAutoNum type="arabicPeriod"/>
            </a:pPr>
            <a:r>
              <a:rPr lang="it-IT" sz="2400" dirty="0"/>
              <a:t>Utilizzare la procedura corretta per analizzare la relazione di indipendenza tra la variabile </a:t>
            </a:r>
            <a:r>
              <a:rPr lang="it-IT" sz="2400" u="sng" dirty="0"/>
              <a:t>consumo di dentifrici della marca A</a:t>
            </a:r>
            <a:r>
              <a:rPr lang="it-IT" sz="2400" dirty="0"/>
              <a:t> e </a:t>
            </a:r>
            <a:r>
              <a:rPr lang="it-IT" sz="2400" u="sng" dirty="0"/>
              <a:t>area geografica </a:t>
            </a:r>
            <a:r>
              <a:rPr lang="it-IT" sz="2400" dirty="0"/>
              <a:t>e confrontarla con quella tra consumo di </a:t>
            </a:r>
            <a:r>
              <a:rPr lang="it-IT" sz="2400" u="sng" dirty="0"/>
              <a:t>dentifrici della marca A </a:t>
            </a:r>
            <a:r>
              <a:rPr lang="it-IT" sz="2400" dirty="0"/>
              <a:t>e </a:t>
            </a:r>
            <a:r>
              <a:rPr lang="it-IT" sz="2400" u="sng" dirty="0"/>
              <a:t>dimensione della città di residenza</a:t>
            </a:r>
            <a:r>
              <a:rPr lang="it-IT" sz="2400" dirty="0"/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1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2075" y="0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FF9900"/>
                </a:solidFill>
              </a:rPr>
              <a:t>Analisi </a:t>
            </a:r>
            <a:r>
              <a:rPr lang="it-IT" sz="4000" dirty="0" err="1">
                <a:solidFill>
                  <a:srgbClr val="FF9900"/>
                </a:solidFill>
              </a:rPr>
              <a:t>Bivariata</a:t>
            </a:r>
            <a:endParaRPr lang="it-IT" sz="4000" dirty="0">
              <a:solidFill>
                <a:srgbClr val="FF9900"/>
              </a:solidFill>
            </a:endParaRP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319976" y="816114"/>
            <a:ext cx="85192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000" i="1" dirty="0">
                <a:latin typeface="+mj-lt"/>
                <a:sym typeface="Symbol" pitchFamily="18" charset="2"/>
              </a:rPr>
              <a:t>Studio della distribuzione di due variabili congiuntamente considerate e delle relazioni esistenti tra esse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352811" y="3433160"/>
            <a:ext cx="2743189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/>
              <a:t>I</a:t>
            </a:r>
            <a:r>
              <a:rPr lang="en-US" sz="1600" kern="1200" dirty="0" err="1"/>
              <a:t>ndipendenza</a:t>
            </a:r>
            <a:r>
              <a:rPr lang="en-US" sz="1600" kern="1200" dirty="0"/>
              <a:t> </a:t>
            </a:r>
            <a:r>
              <a:rPr lang="en-US" sz="1600" kern="1200" dirty="0" err="1"/>
              <a:t>Statistica</a:t>
            </a:r>
            <a:endParaRPr lang="en-US" sz="1600" kern="1200" dirty="0"/>
          </a:p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/>
              <a:t>(</a:t>
            </a:r>
            <a:r>
              <a:rPr lang="en-US" sz="1600" dirty="0" err="1"/>
              <a:t>indici</a:t>
            </a:r>
            <a:r>
              <a:rPr lang="en-US" sz="1600" dirty="0"/>
              <a:t> Chi </a:t>
            </a:r>
            <a:r>
              <a:rPr lang="en-US" sz="1600" dirty="0" err="1"/>
              <a:t>Quadro</a:t>
            </a:r>
            <a:r>
              <a:rPr lang="en-US" sz="1600" dirty="0"/>
              <a:t>, Cramer V)</a:t>
            </a:r>
            <a:endParaRPr lang="en-US" sz="1600" kern="1200" dirty="0"/>
          </a:p>
        </p:txBody>
      </p:sp>
      <p:sp>
        <p:nvSpPr>
          <p:cNvPr id="5" name="Freeform 4"/>
          <p:cNvSpPr/>
          <p:nvPr/>
        </p:nvSpPr>
        <p:spPr>
          <a:xfrm>
            <a:off x="609600" y="3361936"/>
            <a:ext cx="2560314" cy="905264"/>
          </a:xfrm>
          <a:custGeom>
            <a:avLst/>
            <a:gdLst>
              <a:gd name="connsiteX0" fmla="*/ 0 w 2560314"/>
              <a:gd name="connsiteY0" fmla="*/ 214382 h 1286264"/>
              <a:gd name="connsiteX1" fmla="*/ 214382 w 2560314"/>
              <a:gd name="connsiteY1" fmla="*/ 0 h 1286264"/>
              <a:gd name="connsiteX2" fmla="*/ 2345932 w 2560314"/>
              <a:gd name="connsiteY2" fmla="*/ 0 h 1286264"/>
              <a:gd name="connsiteX3" fmla="*/ 2560314 w 2560314"/>
              <a:gd name="connsiteY3" fmla="*/ 214382 h 1286264"/>
              <a:gd name="connsiteX4" fmla="*/ 2560314 w 2560314"/>
              <a:gd name="connsiteY4" fmla="*/ 1071882 h 1286264"/>
              <a:gd name="connsiteX5" fmla="*/ 2345932 w 2560314"/>
              <a:gd name="connsiteY5" fmla="*/ 1286264 h 1286264"/>
              <a:gd name="connsiteX6" fmla="*/ 214382 w 2560314"/>
              <a:gd name="connsiteY6" fmla="*/ 1286264 h 1286264"/>
              <a:gd name="connsiteX7" fmla="*/ 0 w 2560314"/>
              <a:gd name="connsiteY7" fmla="*/ 1071882 h 1286264"/>
              <a:gd name="connsiteX8" fmla="*/ 0 w 2560314"/>
              <a:gd name="connsiteY8" fmla="*/ 214382 h 12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86264">
                <a:moveTo>
                  <a:pt x="0" y="214382"/>
                </a:moveTo>
                <a:cubicBezTo>
                  <a:pt x="0" y="95982"/>
                  <a:pt x="95982" y="0"/>
                  <a:pt x="214382" y="0"/>
                </a:cubicBezTo>
                <a:lnTo>
                  <a:pt x="2345932" y="0"/>
                </a:lnTo>
                <a:cubicBezTo>
                  <a:pt x="2464332" y="0"/>
                  <a:pt x="2560314" y="95982"/>
                  <a:pt x="2560314" y="214382"/>
                </a:cubicBezTo>
                <a:lnTo>
                  <a:pt x="2560314" y="1071882"/>
                </a:lnTo>
                <a:cubicBezTo>
                  <a:pt x="2560314" y="1190282"/>
                  <a:pt x="2464332" y="1286264"/>
                  <a:pt x="2345932" y="1286264"/>
                </a:cubicBezTo>
                <a:lnTo>
                  <a:pt x="214382" y="1286264"/>
                </a:lnTo>
                <a:cubicBezTo>
                  <a:pt x="95982" y="1286264"/>
                  <a:pt x="0" y="1190282"/>
                  <a:pt x="0" y="1071882"/>
                </a:cubicBezTo>
                <a:lnTo>
                  <a:pt x="0" y="214382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370" tIns="97080" rIns="131370" bIns="970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/>
              <a:t>Due </a:t>
            </a:r>
            <a:r>
              <a:rPr lang="en-US" sz="1800" b="1" kern="1200" dirty="0" err="1"/>
              <a:t>Variabili</a:t>
            </a:r>
            <a:r>
              <a:rPr lang="en-US" sz="1800" b="1" kern="1200" dirty="0"/>
              <a:t> Qualitative</a:t>
            </a:r>
          </a:p>
        </p:txBody>
      </p:sp>
      <p:sp>
        <p:nvSpPr>
          <p:cNvPr id="6" name="Freeform 5"/>
          <p:cNvSpPr/>
          <p:nvPr/>
        </p:nvSpPr>
        <p:spPr>
          <a:xfrm>
            <a:off x="3352811" y="4414558"/>
            <a:ext cx="2743189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/>
              <a:t>Indipendenza</a:t>
            </a:r>
            <a:r>
              <a:rPr lang="en-US" sz="1600" dirty="0"/>
              <a:t> </a:t>
            </a:r>
            <a:r>
              <a:rPr lang="en-US" sz="1600" dirty="0" err="1"/>
              <a:t>Lineare</a:t>
            </a:r>
            <a:endParaRPr lang="en-US" sz="1600" dirty="0"/>
          </a:p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/>
              <a:t>(</a:t>
            </a:r>
            <a:r>
              <a:rPr lang="en-US" sz="1600" dirty="0" err="1"/>
              <a:t>indice</a:t>
            </a:r>
            <a:r>
              <a:rPr lang="en-US" sz="1600" dirty="0"/>
              <a:t>: </a:t>
            </a:r>
            <a:r>
              <a:rPr lang="en-US" sz="1600" dirty="0" err="1"/>
              <a:t>coeff</a:t>
            </a:r>
            <a:r>
              <a:rPr lang="en-US" sz="1600" dirty="0"/>
              <a:t>. di </a:t>
            </a:r>
            <a:r>
              <a:rPr lang="en-US" sz="1600" dirty="0" err="1"/>
              <a:t>correlazione</a:t>
            </a:r>
            <a:r>
              <a:rPr lang="en-US" sz="1600" dirty="0"/>
              <a:t> </a:t>
            </a:r>
            <a:r>
              <a:rPr lang="en-US" sz="1600" dirty="0" err="1"/>
              <a:t>lineare</a:t>
            </a:r>
            <a:r>
              <a:rPr lang="en-US" sz="1600" dirty="0"/>
              <a:t>)</a:t>
            </a:r>
          </a:p>
        </p:txBody>
      </p:sp>
      <p:sp>
        <p:nvSpPr>
          <p:cNvPr id="7" name="Freeform 6"/>
          <p:cNvSpPr/>
          <p:nvPr/>
        </p:nvSpPr>
        <p:spPr>
          <a:xfrm>
            <a:off x="609600" y="4374234"/>
            <a:ext cx="2560314" cy="799852"/>
          </a:xfrm>
          <a:custGeom>
            <a:avLst/>
            <a:gdLst>
              <a:gd name="connsiteX0" fmla="*/ 0 w 2560314"/>
              <a:gd name="connsiteY0" fmla="*/ 189418 h 1136487"/>
              <a:gd name="connsiteX1" fmla="*/ 189418 w 2560314"/>
              <a:gd name="connsiteY1" fmla="*/ 0 h 1136487"/>
              <a:gd name="connsiteX2" fmla="*/ 2370896 w 2560314"/>
              <a:gd name="connsiteY2" fmla="*/ 0 h 1136487"/>
              <a:gd name="connsiteX3" fmla="*/ 2560314 w 2560314"/>
              <a:gd name="connsiteY3" fmla="*/ 189418 h 1136487"/>
              <a:gd name="connsiteX4" fmla="*/ 2560314 w 2560314"/>
              <a:gd name="connsiteY4" fmla="*/ 947069 h 1136487"/>
              <a:gd name="connsiteX5" fmla="*/ 2370896 w 2560314"/>
              <a:gd name="connsiteY5" fmla="*/ 1136487 h 1136487"/>
              <a:gd name="connsiteX6" fmla="*/ 189418 w 2560314"/>
              <a:gd name="connsiteY6" fmla="*/ 1136487 h 1136487"/>
              <a:gd name="connsiteX7" fmla="*/ 0 w 2560314"/>
              <a:gd name="connsiteY7" fmla="*/ 947069 h 1136487"/>
              <a:gd name="connsiteX8" fmla="*/ 0 w 2560314"/>
              <a:gd name="connsiteY8" fmla="*/ 189418 h 113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136487">
                <a:moveTo>
                  <a:pt x="0" y="189418"/>
                </a:moveTo>
                <a:cubicBezTo>
                  <a:pt x="0" y="84805"/>
                  <a:pt x="84805" y="0"/>
                  <a:pt x="189418" y="0"/>
                </a:cubicBezTo>
                <a:lnTo>
                  <a:pt x="2370896" y="0"/>
                </a:lnTo>
                <a:cubicBezTo>
                  <a:pt x="2475509" y="0"/>
                  <a:pt x="2560314" y="84805"/>
                  <a:pt x="2560314" y="189418"/>
                </a:cubicBezTo>
                <a:lnTo>
                  <a:pt x="2560314" y="947069"/>
                </a:lnTo>
                <a:cubicBezTo>
                  <a:pt x="2560314" y="1051682"/>
                  <a:pt x="2475509" y="1136487"/>
                  <a:pt x="2370896" y="1136487"/>
                </a:cubicBezTo>
                <a:lnTo>
                  <a:pt x="189418" y="1136487"/>
                </a:lnTo>
                <a:cubicBezTo>
                  <a:pt x="84805" y="1136487"/>
                  <a:pt x="0" y="1051682"/>
                  <a:pt x="0" y="947069"/>
                </a:cubicBezTo>
                <a:lnTo>
                  <a:pt x="0" y="18941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059" tIns="89769" rIns="124059" bIns="8976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/>
              <a:t>Due </a:t>
            </a:r>
            <a:r>
              <a:rPr lang="en-US" b="1" dirty="0"/>
              <a:t>o </a:t>
            </a:r>
            <a:r>
              <a:rPr lang="en-US" b="1" dirty="0" err="1"/>
              <a:t>più</a:t>
            </a:r>
            <a:r>
              <a:rPr lang="en-US" b="1" dirty="0"/>
              <a:t> </a:t>
            </a:r>
            <a:r>
              <a:rPr lang="en-US" sz="1800" b="1" kern="1200" dirty="0" err="1"/>
              <a:t>Variabili</a:t>
            </a:r>
            <a:r>
              <a:rPr lang="en-US" sz="1800" b="1" kern="1200" dirty="0"/>
              <a:t> Quantitative</a:t>
            </a:r>
          </a:p>
        </p:txBody>
      </p:sp>
      <p:sp>
        <p:nvSpPr>
          <p:cNvPr id="8" name="Freeform 7"/>
          <p:cNvSpPr/>
          <p:nvPr/>
        </p:nvSpPr>
        <p:spPr>
          <a:xfrm>
            <a:off x="3352801" y="5362200"/>
            <a:ext cx="2743132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337" rIns="287162" bIns="163338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kern="1200" dirty="0" err="1"/>
              <a:t>Indipendenza</a:t>
            </a:r>
            <a:r>
              <a:rPr lang="en-US" sz="1600" kern="1200" dirty="0"/>
              <a:t> in media</a:t>
            </a:r>
          </a:p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/>
              <a:t>(</a:t>
            </a:r>
            <a:r>
              <a:rPr lang="en-US" sz="1600" dirty="0" err="1"/>
              <a:t>indice</a:t>
            </a:r>
            <a:r>
              <a:rPr lang="en-US" sz="1600" dirty="0"/>
              <a:t>: eta-</a:t>
            </a:r>
            <a:r>
              <a:rPr lang="en-US" sz="1600" dirty="0" err="1"/>
              <a:t>quadro</a:t>
            </a:r>
            <a:r>
              <a:rPr lang="en-US" sz="1600" dirty="0"/>
              <a:t>)</a:t>
            </a:r>
            <a:endParaRPr lang="en-US" sz="1600" kern="1200" dirty="0"/>
          </a:p>
        </p:txBody>
      </p:sp>
      <p:sp>
        <p:nvSpPr>
          <p:cNvPr id="9" name="Freeform 8"/>
          <p:cNvSpPr/>
          <p:nvPr/>
        </p:nvSpPr>
        <p:spPr>
          <a:xfrm>
            <a:off x="609600" y="5298536"/>
            <a:ext cx="2560314" cy="873664"/>
          </a:xfrm>
          <a:custGeom>
            <a:avLst/>
            <a:gdLst>
              <a:gd name="connsiteX0" fmla="*/ 0 w 2560314"/>
              <a:gd name="connsiteY0" fmla="*/ 206898 h 1241365"/>
              <a:gd name="connsiteX1" fmla="*/ 206898 w 2560314"/>
              <a:gd name="connsiteY1" fmla="*/ 0 h 1241365"/>
              <a:gd name="connsiteX2" fmla="*/ 2353416 w 2560314"/>
              <a:gd name="connsiteY2" fmla="*/ 0 h 1241365"/>
              <a:gd name="connsiteX3" fmla="*/ 2560314 w 2560314"/>
              <a:gd name="connsiteY3" fmla="*/ 206898 h 1241365"/>
              <a:gd name="connsiteX4" fmla="*/ 2560314 w 2560314"/>
              <a:gd name="connsiteY4" fmla="*/ 1034467 h 1241365"/>
              <a:gd name="connsiteX5" fmla="*/ 2353416 w 2560314"/>
              <a:gd name="connsiteY5" fmla="*/ 1241365 h 1241365"/>
              <a:gd name="connsiteX6" fmla="*/ 206898 w 2560314"/>
              <a:gd name="connsiteY6" fmla="*/ 1241365 h 1241365"/>
              <a:gd name="connsiteX7" fmla="*/ 0 w 2560314"/>
              <a:gd name="connsiteY7" fmla="*/ 1034467 h 1241365"/>
              <a:gd name="connsiteX8" fmla="*/ 0 w 2560314"/>
              <a:gd name="connsiteY8" fmla="*/ 206898 h 12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41365">
                <a:moveTo>
                  <a:pt x="0" y="206898"/>
                </a:moveTo>
                <a:cubicBezTo>
                  <a:pt x="0" y="92631"/>
                  <a:pt x="92631" y="0"/>
                  <a:pt x="206898" y="0"/>
                </a:cubicBezTo>
                <a:lnTo>
                  <a:pt x="2353416" y="0"/>
                </a:lnTo>
                <a:cubicBezTo>
                  <a:pt x="2467683" y="0"/>
                  <a:pt x="2560314" y="92631"/>
                  <a:pt x="2560314" y="206898"/>
                </a:cubicBezTo>
                <a:lnTo>
                  <a:pt x="2560314" y="1034467"/>
                </a:lnTo>
                <a:cubicBezTo>
                  <a:pt x="2560314" y="1148734"/>
                  <a:pt x="2467683" y="1241365"/>
                  <a:pt x="2353416" y="1241365"/>
                </a:cubicBezTo>
                <a:lnTo>
                  <a:pt x="206898" y="1241365"/>
                </a:lnTo>
                <a:cubicBezTo>
                  <a:pt x="92631" y="1241365"/>
                  <a:pt x="0" y="1148734"/>
                  <a:pt x="0" y="1034467"/>
                </a:cubicBezTo>
                <a:lnTo>
                  <a:pt x="0" y="20689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178" tIns="94888" rIns="129178" bIns="9488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/>
              <a:t>Una </a:t>
            </a:r>
            <a:r>
              <a:rPr lang="en-US" sz="1800" b="1" kern="1200" dirty="0" err="1"/>
              <a:t>Qualitativa</a:t>
            </a:r>
            <a:r>
              <a:rPr lang="en-US" sz="1800" b="1" kern="1200" dirty="0"/>
              <a:t> e Una </a:t>
            </a:r>
            <a:r>
              <a:rPr lang="en-US" sz="1800" b="1" kern="1200" dirty="0" err="1"/>
              <a:t>Quantitativa</a:t>
            </a:r>
            <a:r>
              <a:rPr lang="en-US" sz="1800" b="1" kern="1200" dirty="0"/>
              <a:t> continua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04800" y="1752600"/>
            <a:ext cx="85192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000" b="1" dirty="0">
                <a:latin typeface="+mj-lt"/>
                <a:sym typeface="Symbol" pitchFamily="18" charset="2"/>
              </a:rPr>
              <a:t>OBIETTIVO: </a:t>
            </a:r>
          </a:p>
          <a:p>
            <a:pPr algn="ctr" eaLnBrk="1" hangingPunct="1">
              <a:spcBef>
                <a:spcPts val="0"/>
              </a:spcBef>
            </a:pPr>
            <a:r>
              <a:rPr lang="it-IT" sz="2000" dirty="0">
                <a:latin typeface="+mj-lt"/>
                <a:sym typeface="Symbol" pitchFamily="18" charset="2"/>
              </a:rPr>
              <a:t>studiare la relazione di dipendenza/indipendenza tra due variabili. </a:t>
            </a:r>
          </a:p>
          <a:p>
            <a:pPr algn="ctr" eaLnBrk="1" hangingPunct="1">
              <a:spcBef>
                <a:spcPts val="0"/>
              </a:spcBef>
            </a:pPr>
            <a:r>
              <a:rPr lang="it-IT" sz="2000" dirty="0">
                <a:latin typeface="+mj-lt"/>
                <a:sym typeface="Symbol" pitchFamily="18" charset="2"/>
              </a:rPr>
              <a:t>L’analisi d’indipendenza dipende dalla natura delle variabili:</a:t>
            </a:r>
          </a:p>
        </p:txBody>
      </p:sp>
      <p:sp>
        <p:nvSpPr>
          <p:cNvPr id="19" name="Freeform 18"/>
          <p:cNvSpPr/>
          <p:nvPr/>
        </p:nvSpPr>
        <p:spPr>
          <a:xfrm>
            <a:off x="6324611" y="3429000"/>
            <a:ext cx="2006515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kern="1200" dirty="0"/>
              <a:t>CROSSTABLE</a:t>
            </a:r>
          </a:p>
        </p:txBody>
      </p:sp>
      <p:sp>
        <p:nvSpPr>
          <p:cNvPr id="20" name="Freeform 19"/>
          <p:cNvSpPr/>
          <p:nvPr/>
        </p:nvSpPr>
        <p:spPr>
          <a:xfrm>
            <a:off x="6324611" y="4410398"/>
            <a:ext cx="2006515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/>
              <a:t>COR.TEST</a:t>
            </a:r>
          </a:p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/>
              <a:t>RCORR</a:t>
            </a:r>
          </a:p>
        </p:txBody>
      </p:sp>
      <p:sp>
        <p:nvSpPr>
          <p:cNvPr id="21" name="Freeform 20"/>
          <p:cNvSpPr/>
          <p:nvPr/>
        </p:nvSpPr>
        <p:spPr>
          <a:xfrm>
            <a:off x="6324601" y="5358040"/>
            <a:ext cx="2006473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/>
              <a:t>AOV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9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>
              <a:spcBef>
                <a:spcPts val="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Due o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più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quantitative:COR.TEST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lvl="0" algn="ctr">
              <a:spcBef>
                <a:spcPts val="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RCORR</a:t>
            </a: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Dipendenza tra due variabili (schema di analisi)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701946" y="3090862"/>
            <a:ext cx="2125662" cy="1645920"/>
          </a:xfrm>
          <a:prstGeom prst="chevron">
            <a:avLst>
              <a:gd name="adj" fmla="val 16049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Due  qualitative: CROSSTABLE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: AOV</a:t>
            </a:r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8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Riepilogo teorico (1/2)</a:t>
            </a:r>
            <a:endParaRPr lang="en-GB" sz="40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/>
              <a:t>X e Y due variabili qualitative/quantitative discrete</a:t>
            </a:r>
          </a:p>
          <a:p>
            <a:pPr eaLnBrk="1" hangingPunct="1"/>
            <a:r>
              <a:rPr lang="it-IT" sz="2000" b="1" i="1" u="sng" dirty="0">
                <a:solidFill>
                  <a:srgbClr val="FF0000"/>
                </a:solidFill>
              </a:rPr>
              <a:t>Tabelle di Contingenza:</a:t>
            </a:r>
          </a:p>
          <a:p>
            <a:pPr algn="just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tabelle a doppia entrata; i valori riportati all’interno della tabella sono le frequenze congiunte assolute (numero di osservazioni per ogni combinazione di modalità di X e Y). </a:t>
            </a:r>
          </a:p>
          <a:p>
            <a:pPr algn="just" eaLnBrk="1" hangingPunct="1">
              <a:buFontTx/>
              <a:buNone/>
            </a:pPr>
            <a:endParaRPr lang="it-IT" altLang="it-IT" sz="2000" dirty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000" dirty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000" dirty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000" dirty="0">
              <a:solidFill>
                <a:schemeClr val="tx2"/>
              </a:solidFill>
            </a:endParaRPr>
          </a:p>
          <a:p>
            <a:pPr algn="ctr" eaLnBrk="1" hangingPunct="1"/>
            <a:endParaRPr lang="it-IT" altLang="it-IT" sz="2000" dirty="0">
              <a:solidFill>
                <a:schemeClr val="tx2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62" t="41595" r="25602" b="43103"/>
          <a:stretch/>
        </p:blipFill>
        <p:spPr bwMode="auto">
          <a:xfrm>
            <a:off x="1614789" y="3196364"/>
            <a:ext cx="5563777" cy="129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85800" y="5257800"/>
            <a:ext cx="8055600" cy="9233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it-IT" altLang="it-IT" b="1" dirty="0">
                <a:solidFill>
                  <a:schemeClr val="tx2"/>
                </a:solidFill>
              </a:rPr>
              <a:t>NB</a:t>
            </a:r>
            <a:r>
              <a:rPr lang="it-IT" altLang="it-IT" dirty="0">
                <a:solidFill>
                  <a:schemeClr val="tx2"/>
                </a:solidFill>
              </a:rPr>
              <a:t>: come vedremo R riporta nell’output anche le distribuzioni marginali (somme per riga e per colonna) e le frequenze relative congiunte (frequenza assoluta congiunta / numero di osservazioni totali)</a:t>
            </a:r>
            <a:endParaRPr lang="it-IT" dirty="0"/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964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Riepilogo teorico (2/2)</a:t>
            </a:r>
            <a:endParaRPr lang="en-GB" sz="40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it-IT" sz="2000" b="1" i="1" u="sng" dirty="0">
                <a:solidFill>
                  <a:srgbClr val="FF0000"/>
                </a:solidFill>
              </a:rPr>
              <a:t>Indipendenza Statistica:</a:t>
            </a:r>
          </a:p>
          <a:p>
            <a:pPr eaLnBrk="1" hangingPunct="1"/>
            <a:r>
              <a:rPr lang="it-IT" altLang="it-IT" sz="2000" dirty="0">
                <a:solidFill>
                  <a:schemeClr val="tx2"/>
                </a:solidFill>
              </a:rPr>
              <a:t>se al variare di X le distribuzioni subordinate (Y|X= x</a:t>
            </a:r>
            <a:r>
              <a:rPr lang="it-IT" altLang="it-IT" sz="2000" baseline="-25000" dirty="0">
                <a:solidFill>
                  <a:schemeClr val="tx2"/>
                </a:solidFill>
              </a:rPr>
              <a:t>i</a:t>
            </a:r>
            <a:r>
              <a:rPr lang="it-IT" altLang="it-IT" sz="2000" dirty="0">
                <a:solidFill>
                  <a:schemeClr val="tx2"/>
                </a:solidFill>
              </a:rPr>
              <a:t>) sono tutte uguali tra loro, si può concludere che la distribuzione di Y non dipende da X. Nel caso di indipendenza statistica, la frequenza relativa congiunta è pari al prodotto delle marginali corrispondenti</a:t>
            </a:r>
          </a:p>
          <a:p>
            <a:pPr lvl="1" algn="just" eaLnBrk="1" hangingPunct="1">
              <a:buFontTx/>
              <a:buNone/>
            </a:pPr>
            <a:r>
              <a:rPr lang="it-IT" altLang="it-IT" sz="2000" i="1" dirty="0">
                <a:solidFill>
                  <a:srgbClr val="008080"/>
                </a:solidFill>
              </a:rPr>
              <a:t>                          </a:t>
            </a:r>
            <a:r>
              <a:rPr lang="it-IT" altLang="it-IT" sz="2000" dirty="0">
                <a:solidFill>
                  <a:schemeClr val="tx2"/>
                </a:solidFill>
              </a:rPr>
              <a:t>P(</a:t>
            </a:r>
            <a:r>
              <a:rPr lang="it-IT" altLang="it-IT" sz="2000" dirty="0" err="1">
                <a:solidFill>
                  <a:schemeClr val="tx2"/>
                </a:solidFill>
              </a:rPr>
              <a:t>x</a:t>
            </a:r>
            <a:r>
              <a:rPr lang="it-IT" altLang="it-IT" sz="2000" baseline="-25000" dirty="0" err="1">
                <a:solidFill>
                  <a:schemeClr val="tx2"/>
                </a:solidFill>
              </a:rPr>
              <a:t>i</a:t>
            </a:r>
            <a:r>
              <a:rPr lang="it-IT" altLang="it-IT" sz="2000" dirty="0" err="1">
                <a:solidFill>
                  <a:schemeClr val="tx2"/>
                </a:solidFill>
              </a:rPr>
              <a:t>,y</a:t>
            </a:r>
            <a:r>
              <a:rPr lang="it-IT" altLang="it-IT" sz="2000" baseline="-25000" dirty="0" err="1">
                <a:solidFill>
                  <a:schemeClr val="tx2"/>
                </a:solidFill>
              </a:rPr>
              <a:t>j</a:t>
            </a:r>
            <a:r>
              <a:rPr lang="it-IT" altLang="it-IT" sz="2000" dirty="0">
                <a:solidFill>
                  <a:schemeClr val="tx2"/>
                </a:solidFill>
              </a:rPr>
              <a:t>)=</a:t>
            </a:r>
            <a:r>
              <a:rPr lang="it-IT" altLang="it-IT" sz="2000" dirty="0" err="1">
                <a:solidFill>
                  <a:schemeClr val="tx2"/>
                </a:solidFill>
              </a:rPr>
              <a:t>P</a:t>
            </a:r>
            <a:r>
              <a:rPr lang="it-IT" altLang="it-IT" sz="2000" baseline="-25000" dirty="0" err="1">
                <a:solidFill>
                  <a:schemeClr val="tx2"/>
                </a:solidFill>
              </a:rPr>
              <a:t>x</a:t>
            </a:r>
            <a:r>
              <a:rPr lang="it-IT" altLang="it-IT" sz="2000" baseline="-25000" dirty="0">
                <a:solidFill>
                  <a:schemeClr val="tx2"/>
                </a:solidFill>
              </a:rPr>
              <a:t> </a:t>
            </a:r>
            <a:r>
              <a:rPr lang="it-IT" altLang="it-IT" sz="2000" dirty="0">
                <a:solidFill>
                  <a:schemeClr val="tx2"/>
                </a:solidFill>
              </a:rPr>
              <a:t>(x</a:t>
            </a:r>
            <a:r>
              <a:rPr lang="it-IT" altLang="it-IT" sz="2000" baseline="-25000" dirty="0">
                <a:solidFill>
                  <a:schemeClr val="tx2"/>
                </a:solidFill>
              </a:rPr>
              <a:t>i</a:t>
            </a:r>
            <a:r>
              <a:rPr lang="it-IT" altLang="it-IT" sz="2000" dirty="0">
                <a:solidFill>
                  <a:schemeClr val="tx2"/>
                </a:solidFill>
              </a:rPr>
              <a:t>)</a:t>
            </a:r>
            <a:r>
              <a:rPr lang="it-IT" altLang="it-IT" sz="2000" dirty="0" err="1">
                <a:solidFill>
                  <a:schemeClr val="tx2"/>
                </a:solidFill>
              </a:rPr>
              <a:t>P</a:t>
            </a:r>
            <a:r>
              <a:rPr lang="it-IT" altLang="it-IT" sz="2000" baseline="-25000" dirty="0" err="1">
                <a:solidFill>
                  <a:schemeClr val="tx2"/>
                </a:solidFill>
              </a:rPr>
              <a:t>y</a:t>
            </a:r>
            <a:r>
              <a:rPr lang="it-IT" altLang="it-IT" sz="2000" dirty="0">
                <a:solidFill>
                  <a:schemeClr val="tx2"/>
                </a:solidFill>
              </a:rPr>
              <a:t>(</a:t>
            </a:r>
            <a:r>
              <a:rPr lang="it-IT" altLang="it-IT" sz="2000" dirty="0" err="1">
                <a:solidFill>
                  <a:schemeClr val="tx2"/>
                </a:solidFill>
              </a:rPr>
              <a:t>y</a:t>
            </a:r>
            <a:r>
              <a:rPr lang="it-IT" altLang="it-IT" sz="2000" baseline="-25000" dirty="0" err="1">
                <a:solidFill>
                  <a:schemeClr val="tx2"/>
                </a:solidFill>
              </a:rPr>
              <a:t>j</a:t>
            </a:r>
            <a:r>
              <a:rPr lang="it-IT" altLang="it-IT" sz="2000" dirty="0">
                <a:solidFill>
                  <a:schemeClr val="tx2"/>
                </a:solidFill>
              </a:rPr>
              <a:t>)</a:t>
            </a:r>
          </a:p>
          <a:p>
            <a:pPr lvl="1" algn="just" eaLnBrk="1" hangingPunct="1">
              <a:buFontTx/>
              <a:buNone/>
            </a:pPr>
            <a:endParaRPr lang="it-IT" altLang="it-IT" sz="2000" dirty="0">
              <a:solidFill>
                <a:schemeClr val="tx2"/>
              </a:solidFill>
            </a:endParaRPr>
          </a:p>
          <a:p>
            <a:pPr algn="just" eaLnBrk="1" hangingPunct="1"/>
            <a:r>
              <a:rPr lang="it-IT" altLang="it-IT" sz="2000" b="1" i="1" u="sng" dirty="0">
                <a:solidFill>
                  <a:srgbClr val="FF0000"/>
                </a:solidFill>
              </a:rPr>
              <a:t>Indici di connessione: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it-IT" altLang="it-IT" sz="2000" i="1" dirty="0">
                <a:solidFill>
                  <a:srgbClr val="FF0000"/>
                </a:solidFill>
              </a:rPr>
              <a:t>χ² (chi-quadrato) </a:t>
            </a:r>
            <a:r>
              <a:rPr lang="it-IT" altLang="it-IT" sz="2000" dirty="0">
                <a:solidFill>
                  <a:schemeClr val="tx2"/>
                </a:solidFill>
              </a:rPr>
              <a:t>assume valore nullo se i fenomeni X e Y sono indipendenti. Tende a crescere, al crescere del numero di osservazioni.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it-IT" altLang="it-IT" sz="2000" i="1" dirty="0" err="1">
                <a:solidFill>
                  <a:srgbClr val="FF0000"/>
                </a:solidFill>
              </a:rPr>
              <a:t>Cramer</a:t>
            </a:r>
            <a:r>
              <a:rPr lang="it-IT" altLang="it-IT" sz="2000" i="1" dirty="0">
                <a:solidFill>
                  <a:srgbClr val="FF0000"/>
                </a:solidFill>
              </a:rPr>
              <a:t> V</a:t>
            </a:r>
            <a:r>
              <a:rPr lang="it-IT" altLang="it-IT" sz="2000" i="1" dirty="0">
                <a:solidFill>
                  <a:schemeClr val="tx2"/>
                </a:solidFill>
              </a:rPr>
              <a:t>: </a:t>
            </a:r>
            <a:r>
              <a:rPr lang="it-IT" altLang="it-IT" sz="2000" dirty="0">
                <a:solidFill>
                  <a:schemeClr val="tx2"/>
                </a:solidFill>
              </a:rPr>
              <a:t>basato sul χ², è un indice relativo (non risente del numero di osservazioni). Assume valori compresi tra 0 e 1: 0 nel caso di indipendenza statistica, e tende a crescere all’aumentare del grado di dipendenza delle variabili considerate.</a:t>
            </a:r>
          </a:p>
          <a:p>
            <a:pPr eaLnBrk="1" hangingPunct="1">
              <a:buClr>
                <a:schemeClr val="tx1"/>
              </a:buClr>
            </a:pP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8348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4284</TotalTime>
  <Words>4006</Words>
  <Application>Microsoft Office PowerPoint</Application>
  <PresentationFormat>On-screen Show (4:3)</PresentationFormat>
  <Paragraphs>501</Paragraphs>
  <Slides>54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Arial</vt:lpstr>
      <vt:lpstr>Calibri</vt:lpstr>
      <vt:lpstr>Courier New</vt:lpstr>
      <vt:lpstr>Lucida Console</vt:lpstr>
      <vt:lpstr>Times New Roman</vt:lpstr>
      <vt:lpstr>Wingdings</vt:lpstr>
      <vt:lpstr>Default Design</vt:lpstr>
      <vt:lpstr>Equation</vt:lpstr>
      <vt:lpstr>Worksheet</vt:lpstr>
      <vt:lpstr>Analisi Bivariata</vt:lpstr>
      <vt:lpstr>Lavoro di gruppo</vt:lpstr>
      <vt:lpstr>Lavoro di gruppo – Schema di valutazione</vt:lpstr>
      <vt:lpstr>Prima di iniziare...</vt:lpstr>
      <vt:lpstr> Metodi Quantitativi per Economia, Finanza e Management</vt:lpstr>
      <vt:lpstr>PowerPoint Presentation</vt:lpstr>
      <vt:lpstr> Metodi Quantitativi per Economia, Finanza e Management</vt:lpstr>
      <vt:lpstr>Riepilogo teorico (1/2)</vt:lpstr>
      <vt:lpstr>Riepilogo teorico (2/2)</vt:lpstr>
      <vt:lpstr>CrossTable - Descrizione </vt:lpstr>
      <vt:lpstr>CrossTable – Sintassi generale  </vt:lpstr>
      <vt:lpstr>CrossTable – Esempio 1</vt:lpstr>
      <vt:lpstr>Output CrossTable - Esempio 1</vt:lpstr>
      <vt:lpstr>Output CrossTable - Esempio 1</vt:lpstr>
      <vt:lpstr>PowerPoint Presentation</vt:lpstr>
      <vt:lpstr>PowerPoint Presentation</vt:lpstr>
      <vt:lpstr>PowerPoint Presentation</vt:lpstr>
      <vt:lpstr>PowerPoint Presentation</vt:lpstr>
      <vt:lpstr>CrossTable - Descrizione </vt:lpstr>
      <vt:lpstr>Chi quadrato – Sintassi generale </vt:lpstr>
      <vt:lpstr>Esempio n°1- Indice Chi-Quadro</vt:lpstr>
      <vt:lpstr>Esempio n°1- Indice Chi-Quadro</vt:lpstr>
      <vt:lpstr>Indice di Cramer V – sintassi generale</vt:lpstr>
      <vt:lpstr>Esempio n°1- Indice di Cramer V</vt:lpstr>
      <vt:lpstr> Metodi Quantitativi per Economia, Finanza e Management</vt:lpstr>
      <vt:lpstr>Riepilogo teorico</vt:lpstr>
      <vt:lpstr>Correlazione tra due variabili cor.test - Descrizione </vt:lpstr>
      <vt:lpstr>cor.test - Esempio </vt:lpstr>
      <vt:lpstr>Output cor.test - Esempio </vt:lpstr>
      <vt:lpstr>Output cor.test - Esempio </vt:lpstr>
      <vt:lpstr>Correlazione tra più variabili rcorr - Descrizione </vt:lpstr>
      <vt:lpstr>Correlazione tra più variabili rcorr - Descrizione </vt:lpstr>
      <vt:lpstr>rcorr – Creazione di un subset </vt:lpstr>
      <vt:lpstr>rcorr - Esempio</vt:lpstr>
      <vt:lpstr>rcorr - Esempio</vt:lpstr>
      <vt:lpstr>rcorr– Installazione pacchetto</vt:lpstr>
      <vt:lpstr>rcorr - Esempio</vt:lpstr>
      <vt:lpstr>Output rcorr - Esempio</vt:lpstr>
      <vt:lpstr>Correlazione - Game</vt:lpstr>
      <vt:lpstr> Metodi Quantitativi per Economia, Finanza e Management</vt:lpstr>
      <vt:lpstr>Riepilogo teorico (1/4)</vt:lpstr>
      <vt:lpstr>Riepilogo teorico (2/4)</vt:lpstr>
      <vt:lpstr>Riepilogo teorico (3/4)</vt:lpstr>
      <vt:lpstr>Riepilogo teorico (4/4)</vt:lpstr>
      <vt:lpstr>ANOVA</vt:lpstr>
      <vt:lpstr>aov – Sintassi generale (1/2) </vt:lpstr>
      <vt:lpstr>aov – Sintassi generale (2/2) </vt:lpstr>
      <vt:lpstr>Esempio</vt:lpstr>
      <vt:lpstr>Esempio: Output 1</vt:lpstr>
      <vt:lpstr>Esempio: Output 2</vt:lpstr>
      <vt:lpstr>Eta-Quadro</vt:lpstr>
      <vt:lpstr>etaSquared - Sintassi</vt:lpstr>
      <vt:lpstr>Dataset</vt:lpstr>
      <vt:lpstr>Esercizi </vt:lpstr>
    </vt:vector>
  </TitlesOfParts>
  <Company>Nunatac S.r.l.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Ludovica De Carolis</cp:lastModifiedBy>
  <cp:revision>607</cp:revision>
  <dcterms:created xsi:type="dcterms:W3CDTF">2007-09-04T09:18:53Z</dcterms:created>
  <dcterms:modified xsi:type="dcterms:W3CDTF">2019-10-17T20:34:34Z</dcterms:modified>
</cp:coreProperties>
</file>