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sldIdLst>
    <p:sldId id="290" r:id="rId2"/>
    <p:sldId id="498" r:id="rId3"/>
    <p:sldId id="521" r:id="rId4"/>
    <p:sldId id="527" r:id="rId5"/>
    <p:sldId id="528" r:id="rId6"/>
    <p:sldId id="412" r:id="rId7"/>
    <p:sldId id="529" r:id="rId8"/>
    <p:sldId id="414" r:id="rId9"/>
    <p:sldId id="458" r:id="rId10"/>
    <p:sldId id="531" r:id="rId11"/>
    <p:sldId id="533" r:id="rId12"/>
    <p:sldId id="534" r:id="rId13"/>
    <p:sldId id="535" r:id="rId14"/>
    <p:sldId id="532" r:id="rId15"/>
    <p:sldId id="505" r:id="rId16"/>
    <p:sldId id="526" r:id="rId17"/>
    <p:sldId id="514" r:id="rId18"/>
    <p:sldId id="515" r:id="rId19"/>
    <p:sldId id="509" r:id="rId20"/>
    <p:sldId id="506" r:id="rId21"/>
    <p:sldId id="510" r:id="rId22"/>
    <p:sldId id="511" r:id="rId23"/>
    <p:sldId id="543" r:id="rId24"/>
    <p:sldId id="537" r:id="rId25"/>
    <p:sldId id="544" r:id="rId26"/>
    <p:sldId id="461" r:id="rId27"/>
    <p:sldId id="545" r:id="rId28"/>
    <p:sldId id="546" r:id="rId29"/>
    <p:sldId id="441" r:id="rId30"/>
    <p:sldId id="474" r:id="rId31"/>
    <p:sldId id="499" r:id="rId32"/>
    <p:sldId id="452" r:id="rId33"/>
    <p:sldId id="453" r:id="rId34"/>
    <p:sldId id="454" r:id="rId35"/>
    <p:sldId id="455" r:id="rId36"/>
    <p:sldId id="512" r:id="rId37"/>
    <p:sldId id="542" r:id="rId38"/>
    <p:sldId id="500" r:id="rId39"/>
    <p:sldId id="492" r:id="rId40"/>
    <p:sldId id="493" r:id="rId41"/>
    <p:sldId id="494" r:id="rId42"/>
    <p:sldId id="539" r:id="rId43"/>
    <p:sldId id="541" r:id="rId44"/>
    <p:sldId id="497" r:id="rId45"/>
    <p:sldId id="501" r:id="rId46"/>
    <p:sldId id="513" r:id="rId47"/>
    <p:sldId id="517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CC3399"/>
    <a:srgbClr val="009900"/>
    <a:srgbClr val="FF3300"/>
    <a:srgbClr val="0000FF"/>
    <a:srgbClr val="FF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5" autoAdjust="0"/>
    <p:restoredTop sz="91297" autoAdjust="0"/>
  </p:normalViewPr>
  <p:slideViewPr>
    <p:cSldViewPr>
      <p:cViewPr varScale="1">
        <p:scale>
          <a:sx n="84" d="100"/>
          <a:sy n="84" d="100"/>
        </p:scale>
        <p:origin x="183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8.xml"/><Relationship Id="rId18" Type="http://schemas.openxmlformats.org/officeDocument/2006/relationships/slide" Target="slides/slide23.xml"/><Relationship Id="rId26" Type="http://schemas.openxmlformats.org/officeDocument/2006/relationships/slide" Target="slides/slide32.xml"/><Relationship Id="rId21" Type="http://schemas.openxmlformats.org/officeDocument/2006/relationships/slide" Target="slides/slide26.xml"/><Relationship Id="rId34" Type="http://schemas.openxmlformats.org/officeDocument/2006/relationships/slide" Target="slides/slide43.xml"/><Relationship Id="rId7" Type="http://schemas.openxmlformats.org/officeDocument/2006/relationships/slide" Target="slides/slide11.xml"/><Relationship Id="rId12" Type="http://schemas.openxmlformats.org/officeDocument/2006/relationships/slide" Target="slides/slide17.xml"/><Relationship Id="rId17" Type="http://schemas.openxmlformats.org/officeDocument/2006/relationships/slide" Target="slides/slide22.xml"/><Relationship Id="rId25" Type="http://schemas.openxmlformats.org/officeDocument/2006/relationships/slide" Target="slides/slide30.xml"/><Relationship Id="rId33" Type="http://schemas.openxmlformats.org/officeDocument/2006/relationships/slide" Target="slides/slide42.xml"/><Relationship Id="rId2" Type="http://schemas.openxmlformats.org/officeDocument/2006/relationships/slide" Target="slides/slide6.xml"/><Relationship Id="rId16" Type="http://schemas.openxmlformats.org/officeDocument/2006/relationships/slide" Target="slides/slide21.xml"/><Relationship Id="rId20" Type="http://schemas.openxmlformats.org/officeDocument/2006/relationships/slide" Target="slides/slide25.xml"/><Relationship Id="rId29" Type="http://schemas.openxmlformats.org/officeDocument/2006/relationships/slide" Target="slides/slide35.xml"/><Relationship Id="rId1" Type="http://schemas.openxmlformats.org/officeDocument/2006/relationships/slide" Target="slides/slide3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24" Type="http://schemas.openxmlformats.org/officeDocument/2006/relationships/slide" Target="slides/slide29.xml"/><Relationship Id="rId32" Type="http://schemas.openxmlformats.org/officeDocument/2006/relationships/slide" Target="slides/slide41.xml"/><Relationship Id="rId37" Type="http://schemas.openxmlformats.org/officeDocument/2006/relationships/slide" Target="slides/slide47.xml"/><Relationship Id="rId5" Type="http://schemas.openxmlformats.org/officeDocument/2006/relationships/slide" Target="slides/slide9.xml"/><Relationship Id="rId15" Type="http://schemas.openxmlformats.org/officeDocument/2006/relationships/slide" Target="slides/slide20.xml"/><Relationship Id="rId23" Type="http://schemas.openxmlformats.org/officeDocument/2006/relationships/slide" Target="slides/slide28.xml"/><Relationship Id="rId28" Type="http://schemas.openxmlformats.org/officeDocument/2006/relationships/slide" Target="slides/slide34.xml"/><Relationship Id="rId36" Type="http://schemas.openxmlformats.org/officeDocument/2006/relationships/slide" Target="slides/slide46.xml"/><Relationship Id="rId10" Type="http://schemas.openxmlformats.org/officeDocument/2006/relationships/slide" Target="slides/slide14.xml"/><Relationship Id="rId19" Type="http://schemas.openxmlformats.org/officeDocument/2006/relationships/slide" Target="slides/slide24.xml"/><Relationship Id="rId31" Type="http://schemas.openxmlformats.org/officeDocument/2006/relationships/slide" Target="slides/slide39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9.xml"/><Relationship Id="rId22" Type="http://schemas.openxmlformats.org/officeDocument/2006/relationships/slide" Target="slides/slide27.xml"/><Relationship Id="rId27" Type="http://schemas.openxmlformats.org/officeDocument/2006/relationships/slide" Target="slides/slide33.xml"/><Relationship Id="rId30" Type="http://schemas.openxmlformats.org/officeDocument/2006/relationships/slide" Target="slides/slide36.xml"/><Relationship Id="rId35" Type="http://schemas.openxmlformats.org/officeDocument/2006/relationships/slide" Target="slides/slide44.xml"/><Relationship Id="rId8" Type="http://schemas.openxmlformats.org/officeDocument/2006/relationships/slide" Target="slides/slide12.xml"/><Relationship Id="rId3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143968EE-9453-4F8E-8AED-BF3639516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0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583355-B0D5-4C83-97DE-171E34EFB0DC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720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95F369-1310-43DB-B3C5-3E52206815CB}" type="slidenum">
              <a:rPr lang="en-US" smtClean="0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72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>
              <a:cs typeface="Times New Roman" pitchFamily="18" charset="0"/>
            </a:endParaRPr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D52AD9-9367-4B4C-AEE4-F2DF677923B8}" type="slidenum">
              <a:rPr lang="en-US" smtClean="0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>
              <a:cs typeface="Times New Roman" pitchFamily="18" charset="0"/>
            </a:endParaRPr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2FCCD6-F80C-4FE3-A63D-F654B8353F4C}" type="slidenum">
              <a:rPr lang="en-US" smtClean="0"/>
              <a:pPr eaLnBrk="1" hangingPunct="1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21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59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54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47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79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10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79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99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b="0" dirty="0">
              <a:solidFill>
                <a:srgbClr val="FF0000"/>
              </a:solidFill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A75C9F-619C-4BE0-A76E-79EAFAACC7DD}" type="slidenum">
              <a:rPr lang="en-US" smtClean="0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86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BD91E0-DA9D-4C21-933E-D0BC4AA6400F}" type="slidenum">
              <a:rPr lang="en-US" smtClean="0"/>
              <a:pPr eaLnBrk="1" hangingPunct="1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651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394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BD91E0-DA9D-4C21-933E-D0BC4AA6400F}" type="slidenum">
              <a:rPr lang="en-US" smtClean="0"/>
              <a:pPr eaLnBrk="1" hangingPunct="1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85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34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843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479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51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5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2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8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65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70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08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9CE6B-6729-4717-84C3-82673587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2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63837-2B2B-45C6-87CF-03197640B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5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D4CD8-FE73-48A0-9B3D-2D155BA28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95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E8AA-48A3-4D45-A95A-957340A2C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84A1D-A780-4611-9223-5A83D79CC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7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ED05A-ACFE-4E98-B279-897CF92CD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0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8B16-0734-4F00-863B-EF2C54F74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DC7B-86DC-4D3D-B1D0-516BBA67F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9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D67CD-6D79-4680-8D1C-D0854D6AE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6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EE857-49C6-465B-B160-B13E6A6D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5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641C4-DC8D-48E9-8297-B6B0CD013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9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7909-EAEC-4D06-AA99-A778FA643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9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0FDD3521-E32B-45CE-9447-D436AE7F2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Regressione lineare</a:t>
            </a:r>
            <a:endParaRPr lang="en-US" sz="4000" b="1" u="sng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n°9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lm – Output </a:t>
            </a:r>
            <a:endParaRPr lang="en-GB" sz="4000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3490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64054"/>
            <a:ext cx="5638800" cy="497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arentesi graffa chiusa 20"/>
          <p:cNvSpPr/>
          <p:nvPr/>
        </p:nvSpPr>
        <p:spPr bwMode="auto">
          <a:xfrm>
            <a:off x="6324600" y="1905000"/>
            <a:ext cx="265410" cy="1256759"/>
          </a:xfrm>
          <a:prstGeom prst="rightBrace">
            <a:avLst>
              <a:gd name="adj1" fmla="val 94238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6817562" y="2275889"/>
            <a:ext cx="1564438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b="1" dirty="0"/>
              <a:t>FORMULA</a:t>
            </a:r>
            <a:endParaRPr lang="en-US" sz="1600" b="1" dirty="0"/>
          </a:p>
        </p:txBody>
      </p:sp>
      <p:sp>
        <p:nvSpPr>
          <p:cNvPr id="23" name="Parentesi graffa chiusa 22"/>
          <p:cNvSpPr/>
          <p:nvPr/>
        </p:nvSpPr>
        <p:spPr bwMode="auto">
          <a:xfrm>
            <a:off x="6324600" y="3657600"/>
            <a:ext cx="400991" cy="1828800"/>
          </a:xfrm>
          <a:prstGeom prst="rightBrace">
            <a:avLst>
              <a:gd name="adj1" fmla="val 94238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858000" y="4114800"/>
            <a:ext cx="180980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b="1" dirty="0"/>
              <a:t>STIMA DEI COEFFICIENTI DEL MODELLO</a:t>
            </a:r>
            <a:endParaRPr lang="en-US" sz="1600" b="1" dirty="0"/>
          </a:p>
        </p:txBody>
      </p:sp>
      <p:sp>
        <p:nvSpPr>
          <p:cNvPr id="25" name="Parentesi graffa chiusa 24"/>
          <p:cNvSpPr/>
          <p:nvPr/>
        </p:nvSpPr>
        <p:spPr bwMode="auto">
          <a:xfrm>
            <a:off x="6387662" y="5668045"/>
            <a:ext cx="243087" cy="979008"/>
          </a:xfrm>
          <a:prstGeom prst="rightBrace">
            <a:avLst>
              <a:gd name="adj1" fmla="val 94238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6863329" y="5986046"/>
            <a:ext cx="1564438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b="1" dirty="0"/>
              <a:t>R^2 E TEST F</a:t>
            </a:r>
            <a:endParaRPr lang="en-US" sz="1600" b="1" dirty="0"/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7200" y="990600"/>
            <a:ext cx="42724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400" dirty="0" err="1">
                <a:latin typeface="Lucida Console" panose="020B0609040504020204" pitchFamily="49" charset="0"/>
              </a:rPr>
              <a:t>Summary</a:t>
            </a:r>
            <a:r>
              <a:rPr lang="it-IT" sz="2400" dirty="0">
                <a:latin typeface="Lucida Console" panose="020B0609040504020204" pitchFamily="49" charset="0"/>
              </a:rPr>
              <a:t>(soddisfazione)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4C35ED04-38AA-46F7-8C74-D44C97047F2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395396"/>
              </p:ext>
            </p:extLst>
          </p:nvPr>
        </p:nvGraphicFramePr>
        <p:xfrm>
          <a:off x="4724400" y="1493889"/>
          <a:ext cx="4265613" cy="379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3" name="Equation" r:id="rId5" imgW="2286000" imgH="203200" progId="Equation.3">
                  <p:embed/>
                </p:oleObj>
              </mc:Choice>
              <mc:Fallback>
                <p:oleObj name="Equation" r:id="rId5" imgW="2286000" imgH="203200" progId="Equation.3">
                  <p:embed/>
                  <p:pic>
                    <p:nvPicPr>
                      <p:cNvPr id="34819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493889"/>
                        <a:ext cx="4265613" cy="379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132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lm – Output – TEST STATISTICI </a:t>
            </a:r>
            <a:endParaRPr lang="en-GB" sz="4000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4514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20" y="2923190"/>
            <a:ext cx="8661474" cy="125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vale 26"/>
          <p:cNvSpPr/>
          <p:nvPr/>
        </p:nvSpPr>
        <p:spPr bwMode="auto">
          <a:xfrm>
            <a:off x="2001256" y="3688121"/>
            <a:ext cx="1039091" cy="44082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e 27"/>
          <p:cNvSpPr/>
          <p:nvPr/>
        </p:nvSpPr>
        <p:spPr bwMode="auto">
          <a:xfrm>
            <a:off x="6837606" y="3657600"/>
            <a:ext cx="1143000" cy="533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"/>
          <p:cNvSpPr/>
          <p:nvPr/>
        </p:nvSpPr>
        <p:spPr>
          <a:xfrm>
            <a:off x="457200" y="1066800"/>
            <a:ext cx="82106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000" b="1" dirty="0">
                <a:cs typeface="Times New Roman" pitchFamily="18" charset="0"/>
              </a:rPr>
              <a:t>Test F per valutare la significatività congiunta dei coefficienti</a:t>
            </a:r>
          </a:p>
        </p:txBody>
      </p:sp>
      <p:graphicFrame>
        <p:nvGraphicFramePr>
          <p:cNvPr id="19" name="Object 3"/>
          <p:cNvGraphicFramePr>
            <a:graphicFrameLocks noGrp="1" noChangeAspect="1"/>
          </p:cNvGraphicFramePr>
          <p:nvPr/>
        </p:nvGraphicFramePr>
        <p:xfrm>
          <a:off x="2819400" y="1544638"/>
          <a:ext cx="316237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Equazione" r:id="rId5" imgW="1358640" imgH="482400" progId="Equation.3">
                  <p:embed/>
                </p:oleObj>
              </mc:Choice>
              <mc:Fallback>
                <p:oleObj name="Equazione" r:id="rId5" imgW="1358640" imgH="482400" progId="Equation.3">
                  <p:embed/>
                  <p:pic>
                    <p:nvPicPr>
                      <p:cNvPr id="19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44638"/>
                        <a:ext cx="3162370" cy="11223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sellaDiTesto 20"/>
          <p:cNvSpPr txBox="1"/>
          <p:nvPr/>
        </p:nvSpPr>
        <p:spPr>
          <a:xfrm>
            <a:off x="308679" y="4180344"/>
            <a:ext cx="8717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it-IT" sz="2400" b="1" dirty="0"/>
              <a:t>Test F: 36.71 e rispettivo p-</a:t>
            </a:r>
            <a:r>
              <a:rPr lang="it-IT" sz="2400" b="1" dirty="0" err="1"/>
              <a:t>value</a:t>
            </a:r>
            <a:r>
              <a:rPr lang="it-IT" sz="2400" b="1" dirty="0"/>
              <a:t>&lt;0.05.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it-IT" sz="2400" dirty="0">
                <a:sym typeface="Wingdings" pitchFamily="2" charset="2"/>
              </a:rPr>
              <a:t>Fissato un livello di significatività </a:t>
            </a:r>
            <a:r>
              <a:rPr lang="it-IT" sz="2400" dirty="0">
                <a:sym typeface="Symbol" panose="05050102010706020507" pitchFamily="18" charset="2"/>
              </a:rPr>
              <a:t> </a:t>
            </a:r>
            <a:r>
              <a:rPr lang="it-IT" sz="2400" dirty="0">
                <a:sym typeface="Wingdings" pitchFamily="2" charset="2"/>
              </a:rPr>
              <a:t>pari a 0.05, il p-</a:t>
            </a:r>
            <a:r>
              <a:rPr lang="it-IT" sz="2400" dirty="0" err="1">
                <a:sym typeface="Wingdings" pitchFamily="2" charset="2"/>
              </a:rPr>
              <a:t>value</a:t>
            </a:r>
            <a:r>
              <a:rPr lang="it-IT" sz="2400" dirty="0"/>
              <a:t> associato al test F è &lt; 0.05, quindi R</a:t>
            </a:r>
            <a:r>
              <a:rPr lang="it-IT" sz="2400" dirty="0">
                <a:sym typeface="Wingdings" panose="05000000000000000000" pitchFamily="2" charset="2"/>
              </a:rPr>
              <a:t>ifiuto l’ipotesi H0. 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it-IT" sz="2400" dirty="0">
                <a:sym typeface="Wingdings" panose="05000000000000000000" pitchFamily="2" charset="2"/>
              </a:rPr>
              <a:t>I</a:t>
            </a:r>
            <a:r>
              <a:rPr lang="it-IT" sz="2400" dirty="0"/>
              <a:t>l modello ha capacità esplicativa</a:t>
            </a:r>
          </a:p>
          <a:p>
            <a:pPr>
              <a:lnSpc>
                <a:spcPct val="150000"/>
              </a:lnSpc>
            </a:pPr>
            <a:endParaRPr lang="it-IT" sz="2400" b="1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79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54552"/>
            <a:ext cx="7011988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it-IT" sz="3200" dirty="0">
                <a:solidFill>
                  <a:srgbClr val="FF9900"/>
                </a:solidFill>
              </a:rPr>
              <a:t>lm – Output – STIMA DEI COEFFICIENTI DEL MODELLO</a:t>
            </a:r>
            <a:endParaRPr lang="en-GB" sz="2800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9"/>
          <p:cNvSpPr/>
          <p:nvPr/>
        </p:nvSpPr>
        <p:spPr>
          <a:xfrm>
            <a:off x="353485" y="1066800"/>
            <a:ext cx="50081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2000" b="1" dirty="0">
                <a:cs typeface="Times New Roman" pitchFamily="18" charset="0"/>
              </a:rPr>
              <a:t>Test t per </a:t>
            </a:r>
            <a:r>
              <a:rPr lang="it-IT" sz="2000" b="1" dirty="0">
                <a:cs typeface="Times New Roman" pitchFamily="18" charset="0"/>
              </a:rPr>
              <a:t>valutare la significatività</a:t>
            </a:r>
          </a:p>
          <a:p>
            <a:pPr algn="ctr"/>
            <a:r>
              <a:rPr lang="it-IT" sz="2000" b="1" dirty="0">
                <a:cs typeface="Times New Roman" pitchFamily="18" charset="0"/>
              </a:rPr>
              <a:t> dei singoli coefficienti </a:t>
            </a:r>
          </a:p>
          <a:p>
            <a:endParaRPr lang="it-IT" altLang="en-US" sz="2000" b="1" dirty="0">
              <a:cs typeface="Times New Roman" pitchFamily="18" charset="0"/>
            </a:endParaRPr>
          </a:p>
        </p:txBody>
      </p:sp>
      <p:graphicFrame>
        <p:nvGraphicFramePr>
          <p:cNvPr id="20" name="Object 2"/>
          <p:cNvGraphicFramePr>
            <a:graphicFrameLocks noGrp="1" noChangeAspect="1"/>
          </p:cNvGraphicFramePr>
          <p:nvPr/>
        </p:nvGraphicFramePr>
        <p:xfrm>
          <a:off x="6343724" y="838200"/>
          <a:ext cx="14795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7" name="Equazione" r:id="rId5" imgW="711000" imgH="482400" progId="Equation.3">
                  <p:embed/>
                </p:oleObj>
              </mc:Choice>
              <mc:Fallback>
                <p:oleObj name="Equazione" r:id="rId5" imgW="711000" imgH="482400" progId="Equation.3">
                  <p:embed/>
                  <p:pic>
                    <p:nvPicPr>
                      <p:cNvPr id="2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724" y="838200"/>
                        <a:ext cx="1479550" cy="1003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48230" y="4724400"/>
            <a:ext cx="864337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/>
              <a:t>R identifica con gli * il livello di significatività del p-</a:t>
            </a:r>
            <a:r>
              <a:rPr lang="it-IT" sz="2000" dirty="0" err="1"/>
              <a:t>value</a:t>
            </a:r>
            <a:r>
              <a:rPr lang="it-IT" sz="2000" dirty="0"/>
              <a:t> associato al test T: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sz="2000" dirty="0"/>
              <a:t>se il p-</a:t>
            </a:r>
            <a:r>
              <a:rPr lang="it-IT" sz="2000" dirty="0" err="1"/>
              <a:t>value</a:t>
            </a:r>
            <a:r>
              <a:rPr lang="it-IT" sz="2000" dirty="0"/>
              <a:t> è &lt;0.05, 1 asterisco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sz="2000" dirty="0"/>
              <a:t>se p-</a:t>
            </a:r>
            <a:r>
              <a:rPr lang="it-IT" sz="2000" dirty="0" err="1"/>
              <a:t>value</a:t>
            </a:r>
            <a:r>
              <a:rPr lang="it-IT" sz="2000" dirty="0"/>
              <a:t>&lt;0.01, 2 asterischi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sz="2000" dirty="0"/>
              <a:t>se p-</a:t>
            </a:r>
            <a:r>
              <a:rPr lang="it-IT" sz="2000" dirty="0" err="1"/>
              <a:t>value</a:t>
            </a:r>
            <a:r>
              <a:rPr lang="it-IT" sz="2000" dirty="0"/>
              <a:t>&lt;0.001,  3 asterischi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9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47900"/>
            <a:ext cx="7011988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it-IT" sz="3200" dirty="0">
                <a:solidFill>
                  <a:srgbClr val="FF9900"/>
                </a:solidFill>
              </a:rPr>
              <a:t>lm – Output – STIMA DEI COEFFICIENTI DEL MODELLO</a:t>
            </a:r>
            <a:endParaRPr lang="en-GB" sz="2800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e 11"/>
          <p:cNvSpPr/>
          <p:nvPr/>
        </p:nvSpPr>
        <p:spPr bwMode="auto">
          <a:xfrm>
            <a:off x="4861034" y="2691964"/>
            <a:ext cx="2363788" cy="33107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28600" y="1286470"/>
            <a:ext cx="8839200" cy="923330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 dirty="0">
                <a:sym typeface="Wingdings" pitchFamily="2" charset="2"/>
              </a:rPr>
              <a:t>Fissato un livello di significatività pari a 0.05, il </a:t>
            </a:r>
            <a:r>
              <a:rPr lang="it-IT" b="1" dirty="0">
                <a:sym typeface="Wingdings" pitchFamily="2" charset="2"/>
              </a:rPr>
              <a:t>p-</a:t>
            </a:r>
            <a:r>
              <a:rPr lang="it-IT" b="1" dirty="0" err="1">
                <a:sym typeface="Wingdings" pitchFamily="2" charset="2"/>
              </a:rPr>
              <a:t>value</a:t>
            </a:r>
            <a:r>
              <a:rPr lang="it-IT" b="1" dirty="0"/>
              <a:t> associato al test t è &lt; 0.05</a:t>
            </a:r>
            <a:r>
              <a:rPr lang="it-IT" dirty="0"/>
              <a:t> </a:t>
            </a:r>
            <a:r>
              <a:rPr lang="it-IT" b="1" dirty="0">
                <a:sym typeface="Wingdings" panose="05000000000000000000" pitchFamily="2" charset="2"/>
              </a:rPr>
              <a:t> R</a:t>
            </a:r>
            <a:r>
              <a:rPr lang="it-IT" b="1" dirty="0"/>
              <a:t>ifiuto l’ipotesi H0 </a:t>
            </a:r>
            <a:r>
              <a:rPr lang="it-IT" dirty="0"/>
              <a:t>di coefficiente nullo </a:t>
            </a:r>
            <a:r>
              <a:rPr lang="it-IT" dirty="0">
                <a:sym typeface="Wingdings" panose="05000000000000000000" pitchFamily="2" charset="2"/>
              </a:rPr>
              <a:t> il </a:t>
            </a:r>
            <a:r>
              <a:rPr lang="it-IT" dirty="0"/>
              <a:t>regressore corrispondente  è rilevante per la spiegazione della variabile dipendente</a:t>
            </a:r>
          </a:p>
        </p:txBody>
      </p:sp>
      <p:cxnSp>
        <p:nvCxnSpPr>
          <p:cNvPr id="4" name="Connettore 2 3"/>
          <p:cNvCxnSpPr>
            <a:endCxn id="12" idx="6"/>
          </p:cNvCxnSpPr>
          <p:nvPr/>
        </p:nvCxnSpPr>
        <p:spPr bwMode="auto">
          <a:xfrm>
            <a:off x="7224822" y="2209800"/>
            <a:ext cx="0" cy="6477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 bwMode="auto">
          <a:xfrm>
            <a:off x="5638800" y="4038600"/>
            <a:ext cx="1029494" cy="90848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31228" y="5410200"/>
            <a:ext cx="8839200" cy="923330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 dirty="0"/>
              <a:t>	</a:t>
            </a:r>
            <a:r>
              <a:rPr lang="it-IT" dirty="0">
                <a:sym typeface="Wingdings" pitchFamily="2" charset="2"/>
              </a:rPr>
              <a:t> Se </a:t>
            </a:r>
            <a:r>
              <a:rPr lang="it-IT" dirty="0"/>
              <a:t>il </a:t>
            </a:r>
            <a:r>
              <a:rPr lang="it-IT" b="1" dirty="0"/>
              <a:t>p-</a:t>
            </a:r>
            <a:r>
              <a:rPr lang="it-IT" b="1" dirty="0" err="1"/>
              <a:t>value</a:t>
            </a:r>
            <a:r>
              <a:rPr lang="it-IT" b="1" dirty="0"/>
              <a:t> associato al test t è &gt; 0.05 </a:t>
            </a:r>
            <a:r>
              <a:rPr lang="it-IT" dirty="0"/>
              <a:t>(livello di significatività fissato a priori) si </a:t>
            </a:r>
            <a:r>
              <a:rPr lang="it-IT" b="1" dirty="0"/>
              <a:t>accetta l’ipotesi H0 </a:t>
            </a:r>
            <a:r>
              <a:rPr lang="it-IT" dirty="0"/>
              <a:t>di coefficiente nullo </a:t>
            </a:r>
            <a:r>
              <a:rPr lang="it-IT" dirty="0">
                <a:sym typeface="Wingdings" panose="05000000000000000000" pitchFamily="2" charset="2"/>
              </a:rPr>
              <a:t>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il </a:t>
            </a:r>
            <a:r>
              <a:rPr lang="it-IT" dirty="0"/>
              <a:t>regressore corrispondente  </a:t>
            </a:r>
            <a:r>
              <a:rPr lang="it-IT" b="1" u="sng" dirty="0"/>
              <a:t>NON</a:t>
            </a:r>
            <a:r>
              <a:rPr lang="it-IT" dirty="0"/>
              <a:t> è rilevante per la spiegazione della variabile dipendente. </a:t>
            </a:r>
          </a:p>
        </p:txBody>
      </p:sp>
      <p:cxnSp>
        <p:nvCxnSpPr>
          <p:cNvPr id="23" name="Connettore 2 22"/>
          <p:cNvCxnSpPr/>
          <p:nvPr/>
        </p:nvCxnSpPr>
        <p:spPr bwMode="auto">
          <a:xfrm flipH="1" flipV="1">
            <a:off x="6668294" y="4381500"/>
            <a:ext cx="572294" cy="10287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79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lm – Output – TEST STATISTICI </a:t>
            </a:r>
            <a:endParaRPr lang="en-GB" sz="4000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17759" y="1197965"/>
            <a:ext cx="8296115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b="1" dirty="0"/>
              <a:t>attenzione!! </a:t>
            </a:r>
            <a:r>
              <a:rPr lang="it-IT" sz="1400" dirty="0">
                <a:sym typeface="Wingdings" pitchFamily="2" charset="2"/>
              </a:rPr>
              <a:t> </a:t>
            </a:r>
            <a:r>
              <a:rPr lang="it-IT" dirty="0"/>
              <a:t>se la variabile dipendente o almeno uno dei </a:t>
            </a:r>
            <a:r>
              <a:rPr lang="it-IT" dirty="0" err="1"/>
              <a:t>regressori</a:t>
            </a:r>
            <a:r>
              <a:rPr lang="it-IT" dirty="0"/>
              <a:t> contiene un valore mancante, R scarta l’intero record nella stima del modello </a:t>
            </a:r>
            <a:endParaRPr lang="en-US" dirty="0"/>
          </a:p>
        </p:txBody>
      </p:sp>
      <p:pic>
        <p:nvPicPr>
          <p:cNvPr id="64514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95" y="2060411"/>
            <a:ext cx="8661474" cy="125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e 2"/>
          <p:cNvSpPr/>
          <p:nvPr/>
        </p:nvSpPr>
        <p:spPr bwMode="auto">
          <a:xfrm>
            <a:off x="3238837" y="2590329"/>
            <a:ext cx="1143000" cy="44082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74520" y="3474523"/>
            <a:ext cx="87170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/>
              <a:t>R</a:t>
            </a:r>
            <a:r>
              <a:rPr lang="it-IT" sz="2000" b="1" baseline="30000" dirty="0"/>
              <a:t>2 </a:t>
            </a:r>
            <a:r>
              <a:rPr lang="it-IT" sz="2000" b="1" dirty="0"/>
              <a:t>: 0.5949, </a:t>
            </a:r>
            <a:r>
              <a:rPr lang="it-IT" sz="2000" dirty="0"/>
              <a:t>Il modello è abbastanza buono, spiega il 60% della variabilità della variabile dipendente (target).</a:t>
            </a:r>
            <a:r>
              <a:rPr lang="it-IT" sz="2000" b="1" dirty="0"/>
              <a:t> </a:t>
            </a:r>
            <a:r>
              <a:rPr lang="it-IT" sz="2000" dirty="0"/>
              <a:t>Quanto più R-</a:t>
            </a:r>
            <a:r>
              <a:rPr lang="it-IT" sz="2000" dirty="0" err="1"/>
              <a:t>Squared</a:t>
            </a:r>
            <a:r>
              <a:rPr lang="it-IT" sz="2000" dirty="0"/>
              <a:t> si avvicina ad 1 tanto migliore è il modello.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it-IT" sz="2400" b="1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520" y="4774564"/>
            <a:ext cx="8173994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altLang="it-IT" sz="2000" dirty="0"/>
              <a:t> </a:t>
            </a:r>
            <a:r>
              <a:rPr lang="it-IT" sz="2000" b="1" dirty="0"/>
              <a:t>R</a:t>
            </a:r>
            <a:r>
              <a:rPr lang="it-IT" sz="2000" b="1" baseline="30000" dirty="0"/>
              <a:t>2 </a:t>
            </a:r>
            <a:r>
              <a:rPr lang="it-IT" altLang="it-IT" sz="2000" b="1" dirty="0"/>
              <a:t>corretto</a:t>
            </a:r>
            <a:r>
              <a:rPr lang="it-IT" altLang="it-IT" sz="2000" dirty="0"/>
              <a:t>: il 57.87% della variabilità della variabile target può essere spiegato dal modello proposto, tenuto conto del numero di </a:t>
            </a:r>
            <a:r>
              <a:rPr lang="it-IT" altLang="it-IT" sz="2000" dirty="0" err="1"/>
              <a:t>regressori</a:t>
            </a:r>
            <a:r>
              <a:rPr lang="it-IT" altLang="it-IT" sz="2000" dirty="0"/>
              <a:t> e dell’ampiezza campionaria</a:t>
            </a:r>
          </a:p>
        </p:txBody>
      </p:sp>
      <p:sp>
        <p:nvSpPr>
          <p:cNvPr id="13" name="Ovale 2"/>
          <p:cNvSpPr/>
          <p:nvPr/>
        </p:nvSpPr>
        <p:spPr bwMode="auto">
          <a:xfrm>
            <a:off x="7608098" y="2536559"/>
            <a:ext cx="1143000" cy="48490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61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Selezione</a:t>
            </a:r>
            <a:r>
              <a:rPr lang="en-GB" sz="4000" dirty="0">
                <a:solidFill>
                  <a:srgbClr val="FF9900"/>
                </a:solidFill>
              </a:rPr>
              <a:t> </a:t>
            </a:r>
            <a:r>
              <a:rPr lang="en-GB" sz="4000" dirty="0" err="1">
                <a:solidFill>
                  <a:srgbClr val="FF9900"/>
                </a:solidFill>
              </a:rPr>
              <a:t>regressori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1562100"/>
            <a:ext cx="8458200" cy="421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itchFamily="2" charset="2"/>
              <a:buChar char="ü"/>
            </a:pPr>
            <a:r>
              <a:rPr lang="it-IT" sz="2400" dirty="0"/>
              <a:t>Nella scelta dei </a:t>
            </a:r>
            <a:r>
              <a:rPr lang="it-IT" sz="2400" dirty="0" err="1"/>
              <a:t>regressori</a:t>
            </a:r>
            <a:r>
              <a:rPr lang="it-IT" sz="2400" dirty="0"/>
              <a:t> bisogna cercare di mediare tra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it-IT" sz="2400" dirty="0"/>
              <a:t>    due esigenze: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AutoNum type="arabicParenR"/>
            </a:pPr>
            <a:r>
              <a:rPr lang="it-IT" sz="2000" dirty="0"/>
              <a:t>maggior numero di variabili per migliorare il </a:t>
            </a:r>
            <a:r>
              <a:rPr lang="it-IT" sz="2000" dirty="0" err="1"/>
              <a:t>fit</a:t>
            </a:r>
            <a:r>
              <a:rPr lang="it-IT" sz="2000" dirty="0"/>
              <a:t>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AutoNum type="arabicParenR"/>
            </a:pPr>
            <a:r>
              <a:rPr lang="it-IT" sz="2000" dirty="0"/>
              <a:t>parsimonia per rendere il modello più robusto e interpretabile</a:t>
            </a:r>
          </a:p>
          <a:p>
            <a:pPr eaLnBrk="1" hangingPunct="1">
              <a:spcBef>
                <a:spcPct val="30000"/>
              </a:spcBef>
            </a:pPr>
            <a:endParaRPr lang="en-US" sz="2000" dirty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/>
              <a:t>Scelta dei </a:t>
            </a:r>
            <a:r>
              <a:rPr lang="it-IT" sz="2400" dirty="0" err="1"/>
              <a:t>regressori</a:t>
            </a:r>
            <a:r>
              <a:rPr lang="it-IT" sz="2400" dirty="0"/>
              <a:t> che entrano nel modello</a:t>
            </a:r>
          </a:p>
          <a:p>
            <a:pPr eaLnBrk="1" hangingPunct="1">
              <a:lnSpc>
                <a:spcPct val="150000"/>
              </a:lnSpc>
            </a:pPr>
            <a:r>
              <a:rPr lang="it-IT" sz="2400" b="1" dirty="0"/>
              <a:t> </a:t>
            </a:r>
          </a:p>
          <a:p>
            <a:pPr eaLnBrk="1" hangingPunct="1">
              <a:lnSpc>
                <a:spcPct val="150000"/>
              </a:lnSpc>
            </a:pPr>
            <a:endParaRPr lang="it-IT" sz="2400" b="1" dirty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it-IT" sz="2400" b="1" dirty="0"/>
              <a:t>                    metodi di selezione automatica </a:t>
            </a:r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3771900" y="4151312"/>
            <a:ext cx="952500" cy="954087"/>
          </a:xfrm>
          <a:prstGeom prst="downArrow">
            <a:avLst>
              <a:gd name="adj1" fmla="val 43023"/>
              <a:gd name="adj2" fmla="val 44186"/>
            </a:avLst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48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804" y="1143000"/>
            <a:ext cx="81534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dirty="0">
                <a:cs typeface="Times New Roman" pitchFamily="18" charset="0"/>
              </a:rPr>
              <a:t>E’ possibile ricorrere a procedure di calcolo automatico per selezionare il sottoinsieme di </a:t>
            </a:r>
            <a:r>
              <a:rPr lang="it-IT" altLang="it-IT" sz="2200" dirty="0" err="1">
                <a:cs typeface="Times New Roman" pitchFamily="18" charset="0"/>
              </a:rPr>
              <a:t>regressori</a:t>
            </a:r>
            <a:r>
              <a:rPr lang="it-IT" altLang="it-IT" sz="2200" dirty="0">
                <a:cs typeface="Times New Roman" pitchFamily="18" charset="0"/>
              </a:rPr>
              <a:t> ottimale tra quelli possibili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forward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selection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 inserisce nel modello una variabile per volta, scegliendo ad ogni passo il </a:t>
            </a:r>
            <a:r>
              <a:rPr lang="it-IT" altLang="it-IT" sz="2200" dirty="0" err="1">
                <a:cs typeface="Times New Roman" pitchFamily="18" charset="0"/>
                <a:sym typeface="Wingdings" pitchFamily="2" charset="2"/>
              </a:rPr>
              <a:t>regressore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 che contribuisce maggiormente alla spiegazione della variabilità di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backward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selection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 parte da un modello che considera tutti i </a:t>
            </a:r>
            <a:r>
              <a:rPr lang="it-IT" altLang="it-IT" sz="2200" dirty="0" err="1">
                <a:cs typeface="Times New Roman" pitchFamily="18" charset="0"/>
                <a:sym typeface="Wingdings" pitchFamily="2" charset="2"/>
              </a:rPr>
              <a:t>regressori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; rimuove dal modello una variabile per volta, scegliendo ad ogni passo il regressore che comporta la minor perdita di capacità esplicativa della variabilità di Y</a:t>
            </a:r>
          </a:p>
          <a:p>
            <a:pPr eaLnBrk="1" hangingPunct="1">
              <a:spcBef>
                <a:spcPct val="0"/>
              </a:spcBef>
            </a:pPr>
            <a:endParaRPr lang="it-IT" altLang="it-IT" sz="22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stepwise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selection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dirty="0">
                <a:cs typeface="Times New Roman" pitchFamily="18" charset="0"/>
              </a:rPr>
              <a:t>(</a:t>
            </a:r>
            <a:r>
              <a:rPr lang="it-IT" altLang="it-IT" sz="2200" dirty="0" err="1">
                <a:cs typeface="Times New Roman" pitchFamily="18" charset="0"/>
              </a:rPr>
              <a:t>forward+backward</a:t>
            </a: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dirty="0" err="1">
                <a:cs typeface="Times New Roman" pitchFamily="18" charset="0"/>
              </a:rPr>
              <a:t>selection</a:t>
            </a:r>
            <a:r>
              <a:rPr lang="it-IT" altLang="it-IT" sz="2200" dirty="0">
                <a:cs typeface="Times New Roman" pitchFamily="18" charset="0"/>
              </a:rPr>
              <a:t>)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 ogni variabile può entrare/uscire dal modello</a:t>
            </a:r>
            <a:endParaRPr lang="it-IT" altLang="it-IT" sz="2200" dirty="0"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Selezione</a:t>
            </a:r>
            <a:r>
              <a:rPr lang="en-GB" sz="4000" dirty="0">
                <a:solidFill>
                  <a:srgbClr val="FF9900"/>
                </a:solidFill>
              </a:rPr>
              <a:t> </a:t>
            </a:r>
            <a:r>
              <a:rPr lang="en-GB" sz="4000" dirty="0" err="1">
                <a:solidFill>
                  <a:srgbClr val="FF9900"/>
                </a:solidFill>
              </a:rPr>
              <a:t>regressori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51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Selezione</a:t>
            </a:r>
            <a:r>
              <a:rPr lang="en-GB" sz="4000" dirty="0">
                <a:solidFill>
                  <a:srgbClr val="FF9900"/>
                </a:solidFill>
              </a:rPr>
              <a:t> Stepwise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458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it-IT" sz="2000" dirty="0">
                <a:latin typeface="Arial" pitchFamily="34" charset="0"/>
              </a:rPr>
              <a:t>Procedura sequenziale che valuta l’ingresso/uscita dal modello dei</a:t>
            </a:r>
          </a:p>
          <a:p>
            <a:pPr marL="342900" indent="-342900" algn="just">
              <a:defRPr/>
            </a:pPr>
            <a:r>
              <a:rPr lang="it-IT" sz="2000" dirty="0">
                <a:latin typeface="Arial" pitchFamily="34" charset="0"/>
              </a:rPr>
              <a:t>singoli </a:t>
            </a:r>
            <a:r>
              <a:rPr lang="it-IT" sz="2000" dirty="0" err="1">
                <a:latin typeface="Arial" pitchFamily="34" charset="0"/>
              </a:rPr>
              <a:t>regressori</a:t>
            </a:r>
            <a:r>
              <a:rPr lang="it-IT" sz="2000" dirty="0">
                <a:latin typeface="Arial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latin typeface="Arial" pitchFamily="34" charset="0"/>
              </a:rPr>
              <a:t>test statistico (test «F parziale») che valuta la significatività del contributo del </a:t>
            </a:r>
            <a:r>
              <a:rPr lang="it-IT" sz="2000" dirty="0" err="1">
                <a:latin typeface="Arial" pitchFamily="34" charset="0"/>
              </a:rPr>
              <a:t>regressore</a:t>
            </a:r>
            <a:r>
              <a:rPr lang="it-IT" sz="2000" dirty="0">
                <a:latin typeface="Arial" pitchFamily="34" charset="0"/>
              </a:rPr>
              <a:t> alla spiegazione della variabilità di Y;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latin typeface="Arial" pitchFamily="34" charset="0"/>
              </a:rPr>
              <a:t>vengono fissati a priori due livelli di significatività (ingresso/uscita)  </a:t>
            </a:r>
          </a:p>
          <a:p>
            <a:pPr marL="342900" indent="-342900" algn="just">
              <a:defRPr/>
            </a:pPr>
            <a:endParaRPr lang="it-IT" sz="2000" dirty="0">
              <a:latin typeface="Arial" pitchFamily="34" charset="0"/>
            </a:endParaRPr>
          </a:p>
          <a:p>
            <a:pPr marL="342900" indent="-342900" algn="just">
              <a:buFontTx/>
              <a:buChar char="•"/>
              <a:defRPr/>
            </a:pPr>
            <a:r>
              <a:rPr lang="it-IT" sz="2000" b="1" dirty="0" err="1">
                <a:latin typeface="Arial" pitchFamily="34" charset="0"/>
              </a:rPr>
              <a:t>Step</a:t>
            </a:r>
            <a:r>
              <a:rPr lang="it-IT" sz="2000" b="1" dirty="0">
                <a:latin typeface="Arial" pitchFamily="34" charset="0"/>
              </a:rPr>
              <a:t> 0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</a:t>
            </a:r>
            <a:r>
              <a:rPr lang="it-IT" sz="2000" dirty="0">
                <a:latin typeface="Arial" pitchFamily="34" charset="0"/>
              </a:rPr>
              <a:t>si considerano tutti i potenziali </a:t>
            </a:r>
            <a:r>
              <a:rPr lang="it-IT" sz="2000" dirty="0" err="1">
                <a:latin typeface="Arial" pitchFamily="34" charset="0"/>
              </a:rPr>
              <a:t>regressori</a:t>
            </a:r>
            <a:endParaRPr lang="it-IT" sz="2000" dirty="0">
              <a:latin typeface="Arial" pitchFamily="34" charset="0"/>
            </a:endParaRPr>
          </a:p>
          <a:p>
            <a:pPr marL="342900" indent="-342900" algn="just">
              <a:buFontTx/>
              <a:buChar char="•"/>
              <a:defRPr/>
            </a:pPr>
            <a:endParaRPr lang="it-IT" sz="2000" dirty="0">
              <a:latin typeface="Arial" pitchFamily="34" charset="0"/>
            </a:endParaRPr>
          </a:p>
          <a:p>
            <a:pPr marL="342900" indent="-342900" algn="just">
              <a:buFontTx/>
              <a:buChar char="•"/>
              <a:defRPr/>
            </a:pPr>
            <a:r>
              <a:rPr lang="it-IT" sz="2000" b="1" dirty="0" err="1">
                <a:latin typeface="Arial" pitchFamily="34" charset="0"/>
              </a:rPr>
              <a:t>Step</a:t>
            </a:r>
            <a:r>
              <a:rPr lang="it-IT" sz="2000" b="1" dirty="0">
                <a:latin typeface="Arial" pitchFamily="34" charset="0"/>
              </a:rPr>
              <a:t> 1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entra il primo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. Ossia, viene stimato un modello contenente un unico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tra quelli proposti (viene scelto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che dà il contributo maggiore alla spiegazione della variabilità, purché sia significativo)</a:t>
            </a:r>
          </a:p>
          <a:p>
            <a:pPr algn="just">
              <a:defRPr/>
            </a:pPr>
            <a:endParaRPr lang="it-IT" sz="2000" dirty="0">
              <a:latin typeface="Arial" pitchFamily="34" charset="0"/>
              <a:sym typeface="Wingdings" pitchFamily="2" charset="2"/>
            </a:endParaRPr>
          </a:p>
          <a:p>
            <a:pPr marL="342900" indent="-342900" algn="just">
              <a:buFontTx/>
              <a:buChar char="•"/>
              <a:defRPr/>
            </a:pPr>
            <a:r>
              <a:rPr lang="it-IT" sz="2000" b="1" dirty="0" err="1">
                <a:latin typeface="Arial" pitchFamily="34" charset="0"/>
                <a:sym typeface="Wingdings" pitchFamily="2" charset="2"/>
              </a:rPr>
              <a:t>Step</a:t>
            </a:r>
            <a:r>
              <a:rPr lang="it-IT" sz="2000" b="1" dirty="0">
                <a:latin typeface="Arial" pitchFamily="34" charset="0"/>
                <a:sym typeface="Wingdings" pitchFamily="2" charset="2"/>
              </a:rPr>
              <a:t> 2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si valutano tutti i possibili modelli contenenti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individuato allo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step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1 e uno dei rimanenti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regressori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, e si tiene il modello con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fit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migliore (ossia entra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che dà il contributo maggiore alla spiegazione della variabilità, purché sia significativo)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74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it-IT" sz="2000" b="1" dirty="0" err="1">
                <a:sym typeface="Wingdings" pitchFamily="2" charset="2"/>
              </a:rPr>
              <a:t>Step</a:t>
            </a:r>
            <a:r>
              <a:rPr lang="it-IT" sz="2000" b="1" dirty="0">
                <a:sym typeface="Wingdings" pitchFamily="2" charset="2"/>
              </a:rPr>
              <a:t> 3 e seguenti </a:t>
            </a:r>
            <a:r>
              <a:rPr lang="it-IT" sz="2000" dirty="0">
                <a:sym typeface="Wingdings" pitchFamily="2" charset="2"/>
              </a:rPr>
              <a:t>si valuta l’uscita di ognuno dei </a:t>
            </a:r>
            <a:r>
              <a:rPr lang="it-IT" sz="2000" dirty="0" err="1">
                <a:sym typeface="Wingdings" pitchFamily="2" charset="2"/>
              </a:rPr>
              <a:t>regressori</a:t>
            </a:r>
            <a:r>
              <a:rPr lang="it-IT" sz="2000" dirty="0">
                <a:sym typeface="Wingdings" pitchFamily="2" charset="2"/>
              </a:rPr>
              <a:t> presenti (in base alla minor perdita di capacità esplicativa del modello) e l’ingresso di un nuovo </a:t>
            </a:r>
            <a:r>
              <a:rPr lang="it-IT" sz="2000" dirty="0" err="1">
                <a:sym typeface="Wingdings" pitchFamily="2" charset="2"/>
              </a:rPr>
              <a:t>regressore</a:t>
            </a:r>
            <a:r>
              <a:rPr lang="it-IT" sz="2000" dirty="0">
                <a:sym typeface="Wingdings" pitchFamily="2" charset="2"/>
              </a:rPr>
              <a:t> (in base al maggior incremento nella capacità esplicativa del modello). </a:t>
            </a:r>
          </a:p>
          <a:p>
            <a:pPr algn="just" eaLnBrk="1" hangingPunct="1">
              <a:buFontTx/>
              <a:buChar char="•"/>
            </a:pPr>
            <a:endParaRPr lang="it-IT" sz="2000" dirty="0">
              <a:sym typeface="Wingdings" pitchFamily="2" charset="2"/>
            </a:endParaRPr>
          </a:p>
          <a:p>
            <a:pPr marL="0" indent="0" algn="just" eaLnBrk="1" hangingPunct="1"/>
            <a:r>
              <a:rPr lang="it-IT" sz="2000" b="1" u="sng" dirty="0">
                <a:sym typeface="Wingdings" pitchFamily="2" charset="2"/>
              </a:rPr>
              <a:t>NB</a:t>
            </a:r>
            <a:r>
              <a:rPr lang="it-IT" sz="2000" dirty="0">
                <a:sym typeface="Wingdings" pitchFamily="2" charset="2"/>
              </a:rPr>
              <a:t>: un </a:t>
            </a:r>
            <a:r>
              <a:rPr lang="it-IT" sz="2000" dirty="0" err="1">
                <a:sym typeface="Wingdings" pitchFamily="2" charset="2"/>
              </a:rPr>
              <a:t>regressore</a:t>
            </a:r>
            <a:r>
              <a:rPr lang="it-IT" sz="2000" dirty="0">
                <a:sym typeface="Wingdings" pitchFamily="2" charset="2"/>
              </a:rPr>
              <a:t> incluso ai passi precedenti può essere rimosso a seguito dell’inserimento di altri </a:t>
            </a:r>
            <a:r>
              <a:rPr lang="it-IT" sz="2000" dirty="0" err="1">
                <a:sym typeface="Wingdings" pitchFamily="2" charset="2"/>
              </a:rPr>
              <a:t>regressori</a:t>
            </a:r>
            <a:r>
              <a:rPr lang="it-IT" sz="2000" dirty="0">
                <a:sym typeface="Wingdings" pitchFamily="2" charset="2"/>
              </a:rPr>
              <a:t> che rendono non più significativo il suo contributo originale alla spiegazione della variabilità di Y.</a:t>
            </a:r>
          </a:p>
          <a:p>
            <a:pPr algn="just" eaLnBrk="1" hangingPunct="1">
              <a:buFontTx/>
              <a:buChar char="•"/>
            </a:pPr>
            <a:endParaRPr lang="it-IT" sz="2000" dirty="0">
              <a:sym typeface="Wingdings" pitchFamily="2" charset="2"/>
            </a:endParaRPr>
          </a:p>
          <a:p>
            <a:pPr marL="0" indent="0" algn="just" eaLnBrk="1" hangingPunct="1"/>
            <a:r>
              <a:rPr lang="en-AU" sz="2000" b="1" dirty="0" err="1">
                <a:sym typeface="Wingdings" pitchFamily="2" charset="2"/>
              </a:rPr>
              <a:t>Criterio</a:t>
            </a:r>
            <a:r>
              <a:rPr lang="en-AU" sz="2000" b="1" dirty="0">
                <a:sym typeface="Wingdings" pitchFamily="2" charset="2"/>
              </a:rPr>
              <a:t> di </a:t>
            </a:r>
            <a:r>
              <a:rPr lang="en-AU" sz="2000" b="1" dirty="0" err="1">
                <a:sym typeface="Wingdings" pitchFamily="2" charset="2"/>
              </a:rPr>
              <a:t>arresto</a:t>
            </a:r>
            <a:r>
              <a:rPr lang="en-AU" sz="2000" b="1" dirty="0">
                <a:sym typeface="Wingdings" pitchFamily="2" charset="2"/>
              </a:rPr>
              <a:t> </a:t>
            </a:r>
            <a:r>
              <a:rPr lang="en-AU" sz="2000" dirty="0">
                <a:sym typeface="Wingdings" pitchFamily="2" charset="2"/>
              </a:rPr>
              <a:t> </a:t>
            </a:r>
            <a:r>
              <a:rPr lang="it-IT" sz="2000" dirty="0">
                <a:sym typeface="Wingdings" pitchFamily="2" charset="2"/>
              </a:rPr>
              <a:t>l</a:t>
            </a:r>
            <a:r>
              <a:rPr lang="it-IT" sz="2000" dirty="0"/>
              <a:t>a procedura si arresta quando nessun </a:t>
            </a:r>
            <a:r>
              <a:rPr lang="it-IT" sz="2000" dirty="0" err="1"/>
              <a:t>regressore</a:t>
            </a:r>
            <a:r>
              <a:rPr lang="it-IT" sz="2000" dirty="0"/>
              <a:t> rimanente può essere inserito in base al livello di significatività scelto (</a:t>
            </a:r>
            <a:r>
              <a:rPr lang="it-IT" sz="2000" dirty="0" err="1"/>
              <a:t>slentry</a:t>
            </a:r>
            <a:r>
              <a:rPr lang="it-IT" sz="2000" dirty="0"/>
              <a:t>) e nessun </a:t>
            </a:r>
            <a:r>
              <a:rPr lang="it-IT" sz="2000" dirty="0" err="1"/>
              <a:t>regressore</a:t>
            </a:r>
            <a:r>
              <a:rPr lang="it-IT" sz="2000" dirty="0"/>
              <a:t> incluso può essere eliminato </a:t>
            </a:r>
            <a:r>
              <a:rPr lang="it-IT" sz="2000" dirty="0">
                <a:solidFill>
                  <a:srgbClr val="000000"/>
                </a:solidFill>
              </a:rPr>
              <a:t>in base al livello di significatività scelto (</a:t>
            </a:r>
            <a:r>
              <a:rPr lang="it-IT" sz="2000" dirty="0" err="1">
                <a:solidFill>
                  <a:srgbClr val="000000"/>
                </a:solidFill>
              </a:rPr>
              <a:t>slstay</a:t>
            </a:r>
            <a:r>
              <a:rPr lang="it-IT" sz="2000" dirty="0">
                <a:solidFill>
                  <a:srgbClr val="000000"/>
                </a:solidFill>
              </a:rPr>
              <a:t>). In pratica q</a:t>
            </a:r>
            <a:r>
              <a:rPr lang="it-IT" sz="2000" dirty="0">
                <a:sym typeface="Wingdings" pitchFamily="2" charset="2"/>
              </a:rPr>
              <a:t>uando non si riesce in alcun modo ad aumentare la capacità esplicativa del modello.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Selezione</a:t>
            </a:r>
            <a:r>
              <a:rPr lang="en-GB" sz="4000" dirty="0">
                <a:solidFill>
                  <a:srgbClr val="FF9900"/>
                </a:solidFill>
              </a:rPr>
              <a:t> Stepwise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27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Esercizio</a:t>
            </a:r>
            <a:endParaRPr lang="en-GB" sz="4000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99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Variabile dipendente (soddisfazione globale) e 21 </a:t>
            </a:r>
            <a:r>
              <a:rPr lang="it-IT" dirty="0" err="1"/>
              <a:t>regressori</a:t>
            </a:r>
            <a:r>
              <a:rPr lang="it-IT" dirty="0"/>
              <a:t> (variabili di soddisfazione)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7653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200176"/>
              </p:ext>
            </p:extLst>
          </p:nvPr>
        </p:nvGraphicFramePr>
        <p:xfrm>
          <a:off x="1241425" y="1143000"/>
          <a:ext cx="6415088" cy="551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4" name="Worksheet" r:id="rId4" imgW="5810098" imgH="5029353" progId="Excel.Sheet.8">
                  <p:embed/>
                </p:oleObj>
              </mc:Choice>
              <mc:Fallback>
                <p:oleObj name="Worksheet" r:id="rId4" imgW="5810098" imgH="502935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1143000"/>
                        <a:ext cx="6415088" cy="551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33400" y="609600"/>
            <a:ext cx="28956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0" y="533400"/>
            <a:ext cx="2362200" cy="6858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295400" y="1219200"/>
            <a:ext cx="10668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3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lm</a:t>
            </a:r>
          </a:p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 err="1">
                <a:solidFill>
                  <a:schemeClr val="bg1"/>
                </a:solidFill>
              </a:rPr>
              <a:t>step</a:t>
            </a:r>
            <a:endParaRPr lang="it-IT" sz="1600" b="1" dirty="0">
              <a:solidFill>
                <a:schemeClr val="bg1"/>
              </a:solidFill>
            </a:endParaRPr>
          </a:p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 err="1">
                <a:solidFill>
                  <a:schemeClr val="bg1"/>
                </a:solidFill>
              </a:rPr>
              <a:t>lm.beta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dirty="0"/>
              <a:t>1</a:t>
            </a:r>
            <a:endParaRPr lang="en-US" sz="1600" dirty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094123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Riepilogo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19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76542" y="3392268"/>
            <a:ext cx="8337331" cy="1484531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</a:pPr>
            <a:r>
              <a:rPr lang="it-IT" sz="2400" kern="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Nome_modello_lm</a:t>
            </a:r>
            <a:r>
              <a:rPr lang="it-IT" sz="2400" kern="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it-IT" sz="2400" kern="0" dirty="0">
                <a:solidFill>
                  <a:srgbClr val="000080"/>
                </a:solidFill>
                <a:latin typeface="Lucida Console" panose="020B0609040504020204" pitchFamily="49" charset="0"/>
              </a:rPr>
              <a:t>= </a:t>
            </a:r>
            <a:r>
              <a:rPr lang="it-IT" sz="2400" kern="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step</a:t>
            </a:r>
            <a:r>
              <a:rPr lang="it-IT" sz="2400" kern="0" dirty="0">
                <a:solidFill>
                  <a:srgbClr val="000080"/>
                </a:solidFill>
                <a:latin typeface="Lucida Console" panose="020B0609040504020204" pitchFamily="49" charset="0"/>
              </a:rPr>
              <a:t>(</a:t>
            </a:r>
            <a:r>
              <a:rPr lang="it-IT" sz="2400" kern="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nome_dataset_lm</a:t>
            </a:r>
            <a:r>
              <a:rPr lang="it-IT" sz="2400" kern="0" dirty="0">
                <a:solidFill>
                  <a:schemeClr val="tx1"/>
                </a:solidFill>
                <a:latin typeface="Lucida Console" panose="020B0609040504020204" pitchFamily="49" charset="0"/>
              </a:rPr>
              <a:t>, </a:t>
            </a:r>
            <a:r>
              <a:rPr lang="it-IT" sz="2400" kern="0" dirty="0" err="1">
                <a:solidFill>
                  <a:srgbClr val="00B050"/>
                </a:solidFill>
                <a:latin typeface="Lucida Console" panose="020B0609040504020204" pitchFamily="49" charset="0"/>
              </a:rPr>
              <a:t>direction</a:t>
            </a:r>
            <a:r>
              <a:rPr lang="it-IT" sz="2400" kern="0" dirty="0">
                <a:solidFill>
                  <a:srgbClr val="00B050"/>
                </a:solidFill>
                <a:latin typeface="Lucida Console" panose="020B0609040504020204" pitchFamily="49" charset="0"/>
              </a:rPr>
              <a:t>=‘</a:t>
            </a:r>
            <a:r>
              <a:rPr lang="it-IT" sz="2400" kern="0" dirty="0" err="1">
                <a:solidFill>
                  <a:srgbClr val="00B050"/>
                </a:solidFill>
                <a:latin typeface="Lucida Console" panose="020B0609040504020204" pitchFamily="49" charset="0"/>
              </a:rPr>
              <a:t>both</a:t>
            </a:r>
            <a:r>
              <a:rPr lang="it-IT" sz="2400" kern="0" dirty="0">
                <a:solidFill>
                  <a:srgbClr val="00B050"/>
                </a:solidFill>
                <a:latin typeface="Lucida Console" panose="020B0609040504020204" pitchFamily="49" charset="0"/>
              </a:rPr>
              <a:t>’</a:t>
            </a:r>
            <a:r>
              <a:rPr lang="it-IT" sz="2400" kern="0" dirty="0">
                <a:solidFill>
                  <a:schemeClr val="tx1"/>
                </a:solidFill>
                <a:latin typeface="Lucida Console" panose="020B0609040504020204" pitchFamily="49" charset="0"/>
              </a:rPr>
              <a:t>)</a:t>
            </a:r>
            <a:endParaRPr lang="en-GB" sz="2400" kern="0" dirty="0">
              <a:solidFill>
                <a:srgbClr val="000080"/>
              </a:solidFill>
              <a:latin typeface="Lucida Console" panose="020B0609040504020204" pitchFamily="49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buAutoNum type="arabicPeriod"/>
            </a:pPr>
            <a:r>
              <a:rPr lang="it-IT" sz="2400" b="1" dirty="0"/>
              <a:t>Stimo il modello di regressione lineare</a:t>
            </a:r>
          </a:p>
          <a:p>
            <a:pPr marL="457200" indent="-457200" eaLnBrk="1" hangingPunct="1">
              <a:lnSpc>
                <a:spcPct val="150000"/>
              </a:lnSpc>
              <a:buAutoNum type="arabicPeriod"/>
            </a:pPr>
            <a:r>
              <a:rPr lang="it-IT" sz="2400" b="1" dirty="0"/>
              <a:t>Uso la funzione </a:t>
            </a:r>
            <a:r>
              <a:rPr lang="it-IT" sz="2400" b="1" dirty="0" err="1"/>
              <a:t>step</a:t>
            </a:r>
            <a:r>
              <a:rPr lang="it-IT" sz="2400" b="1" dirty="0"/>
              <a:t> per stimare il modello con il metodo </a:t>
            </a:r>
            <a:r>
              <a:rPr lang="it-IT" sz="2400" b="1" dirty="0" err="1"/>
              <a:t>stepwise</a:t>
            </a:r>
            <a:endParaRPr lang="en-US" sz="2400" b="1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 dirty="0" err="1">
                <a:solidFill>
                  <a:srgbClr val="FF9900"/>
                </a:solidFill>
              </a:rPr>
              <a:t>step</a:t>
            </a:r>
            <a:r>
              <a:rPr lang="it-IT" sz="4000" dirty="0">
                <a:solidFill>
                  <a:srgbClr val="FF9900"/>
                </a:solidFill>
              </a:rPr>
              <a:t> – Sintassi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Parentesi graffa chiusa 15"/>
          <p:cNvSpPr/>
          <p:nvPr/>
        </p:nvSpPr>
        <p:spPr bwMode="auto">
          <a:xfrm rot="5400000">
            <a:off x="2194972" y="3646905"/>
            <a:ext cx="419100" cy="2980244"/>
          </a:xfrm>
          <a:prstGeom prst="rightBrace">
            <a:avLst>
              <a:gd name="adj1" fmla="val 94238"/>
              <a:gd name="adj2" fmla="val 50000"/>
            </a:avLst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76542" y="5484691"/>
            <a:ext cx="4168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applica la procedura </a:t>
            </a:r>
            <a:r>
              <a:rPr lang="it-IT" dirty="0" err="1"/>
              <a:t>stepwise</a:t>
            </a:r>
            <a:r>
              <a:rPr lang="it-IT" dirty="0"/>
              <a:t> per la selezione dei </a:t>
            </a:r>
            <a:r>
              <a:rPr lang="it-IT" dirty="0" err="1"/>
              <a:t>regressori</a:t>
            </a:r>
            <a:endParaRPr lang="it-IT" dirty="0"/>
          </a:p>
        </p:txBody>
      </p:sp>
      <p:sp>
        <p:nvSpPr>
          <p:cNvPr id="17" name="Rectangle 1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76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31076" y="5211697"/>
            <a:ext cx="7726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>
                <a:latin typeface="Lucida Console" panose="020B0609040504020204" pitchFamily="49" charset="0"/>
              </a:rPr>
              <a:t>p&lt;-</a:t>
            </a:r>
            <a:r>
              <a:rPr lang="it-IT" dirty="0" err="1">
                <a:latin typeface="Lucida Console" panose="020B0609040504020204" pitchFamily="49" charset="0"/>
              </a:rPr>
              <a:t>step</a:t>
            </a:r>
            <a:r>
              <a:rPr lang="it-IT" dirty="0">
                <a:latin typeface="Lucida Console" panose="020B0609040504020204" pitchFamily="49" charset="0"/>
              </a:rPr>
              <a:t>(soddisfazione2, </a:t>
            </a:r>
            <a:r>
              <a:rPr lang="it-IT" dirty="0" err="1">
                <a:latin typeface="Lucida Console" panose="020B0609040504020204" pitchFamily="49" charset="0"/>
              </a:rPr>
              <a:t>direction</a:t>
            </a:r>
            <a:r>
              <a:rPr lang="it-IT" dirty="0">
                <a:latin typeface="Lucida Console" panose="020B0609040504020204" pitchFamily="49" charset="0"/>
              </a:rPr>
              <a:t>='</a:t>
            </a:r>
            <a:r>
              <a:rPr lang="it-IT" dirty="0" err="1">
                <a:latin typeface="Lucida Console" panose="020B0609040504020204" pitchFamily="49" charset="0"/>
              </a:rPr>
              <a:t>both</a:t>
            </a:r>
            <a:r>
              <a:rPr lang="it-IT" dirty="0">
                <a:latin typeface="Lucida Console" panose="020B0609040504020204" pitchFamily="49" charset="0"/>
              </a:rPr>
              <a:t>')</a:t>
            </a:r>
          </a:p>
          <a:p>
            <a:pPr>
              <a:lnSpc>
                <a:spcPct val="150000"/>
              </a:lnSpc>
            </a:pPr>
            <a:r>
              <a:rPr lang="it-IT" dirty="0" err="1">
                <a:latin typeface="Lucida Console" panose="020B0609040504020204" pitchFamily="49" charset="0"/>
              </a:rPr>
              <a:t>summary</a:t>
            </a:r>
            <a:r>
              <a:rPr lang="it-IT" dirty="0">
                <a:latin typeface="Lucida Console" panose="020B0609040504020204" pitchFamily="49" charset="0"/>
              </a:rPr>
              <a:t>(p)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677400" cy="838200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step</a:t>
            </a:r>
            <a:r>
              <a:rPr lang="it-IT" dirty="0">
                <a:solidFill>
                  <a:srgbClr val="FF9900"/>
                </a:solidFill>
              </a:rPr>
              <a:t> – Esempio </a:t>
            </a:r>
            <a:r>
              <a:rPr lang="it-IT" sz="4000" dirty="0"/>
              <a:t> </a:t>
            </a:r>
            <a:endParaRPr lang="en-GB" sz="4000" dirty="0"/>
          </a:p>
        </p:txBody>
      </p:sp>
      <p:sp>
        <p:nvSpPr>
          <p:cNvPr id="28680" name="Line 14"/>
          <p:cNvSpPr>
            <a:spLocks noChangeShapeType="1"/>
          </p:cNvSpPr>
          <p:nvPr/>
        </p:nvSpPr>
        <p:spPr bwMode="auto">
          <a:xfrm flipH="1" flipV="1">
            <a:off x="5562600" y="5721152"/>
            <a:ext cx="597048" cy="2746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683" name="Text Box 6"/>
          <p:cNvSpPr txBox="1">
            <a:spLocks noChangeArrowheads="1"/>
          </p:cNvSpPr>
          <p:nvPr/>
        </p:nvSpPr>
        <p:spPr bwMode="auto">
          <a:xfrm>
            <a:off x="6159648" y="5567508"/>
            <a:ext cx="2971800" cy="584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600" b="1" dirty="0"/>
              <a:t>criterio di selezione automatica  dei </a:t>
            </a:r>
            <a:r>
              <a:rPr lang="it-IT" sz="1600" b="1" dirty="0" err="1"/>
              <a:t>regressori</a:t>
            </a:r>
            <a:endParaRPr lang="en-US" sz="1600" b="1" dirty="0"/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52400" y="755065"/>
            <a:ext cx="89916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200" dirty="0"/>
              <a:t>Modello di regressione lineare</a:t>
            </a:r>
            <a:r>
              <a:rPr lang="it-IT" sz="2200" dirty="0">
                <a:sym typeface="Wingdings" pitchFamily="2" charset="2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it-IT" sz="2200" dirty="0">
                <a:sym typeface="Wingdings" pitchFamily="2" charset="2"/>
              </a:rPr>
              <a:t>Variabile dipendente= SODDISFAZIONE_GLOBALE, </a:t>
            </a:r>
          </a:p>
          <a:p>
            <a:pPr eaLnBrk="1" hangingPunct="1">
              <a:spcBef>
                <a:spcPct val="50000"/>
              </a:spcBef>
            </a:pPr>
            <a:r>
              <a:rPr lang="it-IT" sz="2200" dirty="0" err="1">
                <a:sym typeface="Wingdings" pitchFamily="2" charset="2"/>
              </a:rPr>
              <a:t>Regressori</a:t>
            </a:r>
            <a:r>
              <a:rPr lang="it-IT" sz="2200" dirty="0">
                <a:sym typeface="Wingdings" pitchFamily="2" charset="2"/>
              </a:rPr>
              <a:t>= 21 variabili di soddisfazione (livello di soddisfazione relativo a tariffe, promozioni, ecc.)</a:t>
            </a:r>
            <a:endParaRPr lang="it-IT" sz="22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0" y="2873276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Lucida Console" panose="020B0609040504020204" pitchFamily="49" charset="0"/>
              </a:rPr>
              <a:t>Soddisfazione2 = lm ( </a:t>
            </a:r>
            <a:r>
              <a:rPr lang="it-IT" dirty="0" err="1">
                <a:latin typeface="Lucida Console" panose="020B0609040504020204" pitchFamily="49" charset="0"/>
              </a:rPr>
              <a:t>soddisfazione_globale</a:t>
            </a:r>
            <a:r>
              <a:rPr lang="it-IT" dirty="0">
                <a:latin typeface="Lucida Console" panose="020B0609040504020204" pitchFamily="49" charset="0"/>
              </a:rPr>
              <a:t> ~ AccessoWeb_2 + AltriOperatori_2 + assistenza_2 + Autoricarica_2 + CambioTariffa_2 + ChiamateTuoOperatore_2 + </a:t>
            </a:r>
          </a:p>
          <a:p>
            <a:r>
              <a:rPr lang="it-IT" dirty="0">
                <a:latin typeface="Lucida Console" panose="020B0609040504020204" pitchFamily="49" charset="0"/>
              </a:rPr>
              <a:t>ChiarezzaTariffe_2 + ComodatoUso_2 + copertura_2 + CostoMMS_2 + CostoSMS_2 + diffusione_2 + DurataMinContratto_2 + immagine_2 + MMSTuoOperatore_2 + NavigazioneWeb_2 + NoScattoRisp_2 + NumeriFissi_2 + Promozioni_2 + SMSTuoOperatore_2 + vsPochiNumeri_2, data=telefonia)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2611877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1.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0" y="52386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2.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74" y="17462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step</a:t>
            </a:r>
            <a:r>
              <a:rPr lang="it-IT" dirty="0">
                <a:solidFill>
                  <a:srgbClr val="FF9900"/>
                </a:solidFill>
              </a:rPr>
              <a:t> – Output</a:t>
            </a:r>
            <a:endParaRPr lang="en-GB" sz="4000" dirty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7587" name="Picture 3" descr="C:\Users\stefania.scapin\Desktop\Captur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"/>
          <a:stretch/>
        </p:blipFill>
        <p:spPr bwMode="auto">
          <a:xfrm>
            <a:off x="485633" y="1956391"/>
            <a:ext cx="5989217" cy="477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88884" y="956410"/>
            <a:ext cx="8763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2000" dirty="0"/>
              <a:t>Il primo Output di R mostra tutti i vari passaggi della </a:t>
            </a:r>
            <a:r>
              <a:rPr lang="it-IT" sz="2000" dirty="0" err="1"/>
              <a:t>stepwise</a:t>
            </a:r>
            <a:r>
              <a:rPr lang="it-IT" sz="2000" dirty="0"/>
              <a:t>.</a:t>
            </a:r>
          </a:p>
          <a:p>
            <a:r>
              <a:rPr lang="it-IT" sz="2000" dirty="0"/>
              <a:t>L’output della </a:t>
            </a:r>
            <a:r>
              <a:rPr lang="it-IT" sz="2000" dirty="0" err="1"/>
              <a:t>summary</a:t>
            </a:r>
            <a:r>
              <a:rPr lang="it-IT" sz="2000" dirty="0"/>
              <a:t>, invece, mostra il modello ottimale scelto dalla procedura. </a:t>
            </a:r>
          </a:p>
          <a:p>
            <a:endParaRPr lang="it-IT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943600" y="3124200"/>
            <a:ext cx="318790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2000" dirty="0"/>
              <a:t>Il metodo </a:t>
            </a:r>
            <a:r>
              <a:rPr lang="it-IT" sz="2000" dirty="0" err="1"/>
              <a:t>Stepwise</a:t>
            </a:r>
            <a:r>
              <a:rPr lang="it-IT" sz="2000" dirty="0"/>
              <a:t> seleziona 9 </a:t>
            </a:r>
            <a:r>
              <a:rPr lang="it-IT" sz="2000" dirty="0" err="1"/>
              <a:t>regressori</a:t>
            </a:r>
            <a:r>
              <a:rPr lang="it-IT" sz="2000" dirty="0"/>
              <a:t> tra le 21 variabili di soddisfazione, di cui 6 sono significative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19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C:\Users\stefania.scapin\Desktop\Captur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"/>
          <a:stretch/>
        </p:blipFill>
        <p:spPr bwMode="auto">
          <a:xfrm>
            <a:off x="228599" y="990600"/>
            <a:ext cx="7046013" cy="562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74" y="17462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step</a:t>
            </a:r>
            <a:r>
              <a:rPr lang="it-IT" dirty="0">
                <a:solidFill>
                  <a:srgbClr val="FF9900"/>
                </a:solidFill>
              </a:rPr>
              <a:t> – Output</a:t>
            </a:r>
            <a:endParaRPr lang="en-GB" sz="4000" dirty="0"/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6264771" y="3676765"/>
            <a:ext cx="2725677" cy="20313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r" eaLnBrk="1" hangingPunct="1">
              <a:buClr>
                <a:schemeClr val="tx1"/>
              </a:buClr>
            </a:pPr>
            <a:r>
              <a:rPr lang="it-IT" b="1" dirty="0">
                <a:sym typeface="Wingdings" pitchFamily="2" charset="2"/>
              </a:rPr>
              <a:t>Fissato un livello di significatività pari a 0.05, </a:t>
            </a:r>
            <a:r>
              <a:rPr lang="it-IT" b="1" dirty="0"/>
              <a:t>il p-</a:t>
            </a:r>
            <a:r>
              <a:rPr lang="it-IT" b="1" dirty="0" err="1"/>
              <a:t>value</a:t>
            </a:r>
            <a:r>
              <a:rPr lang="it-IT" b="1" dirty="0"/>
              <a:t> associato al test F è &lt; 0.05: globalmente il modello ha capacità esplicativa 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ttangolo arrotondato 2">
            <a:extLst>
              <a:ext uri="{FF2B5EF4-FFF2-40B4-BE49-F238E27FC236}">
                <a16:creationId xmlns:a16="http://schemas.microsoft.com/office/drawing/2014/main" id="{59621DEE-E890-47A2-A911-F6D7DF03098E}"/>
              </a:ext>
            </a:extLst>
          </p:cNvPr>
          <p:cNvSpPr/>
          <p:nvPr/>
        </p:nvSpPr>
        <p:spPr bwMode="auto">
          <a:xfrm>
            <a:off x="151070" y="6262088"/>
            <a:ext cx="5415288" cy="329582"/>
          </a:xfrm>
          <a:prstGeom prst="roundRect">
            <a:avLst>
              <a:gd name="adj" fmla="val 2676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17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C:\Users\stefania.scapin\Desktop\Captur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"/>
          <a:stretch/>
        </p:blipFill>
        <p:spPr bwMode="auto">
          <a:xfrm>
            <a:off x="228599" y="990600"/>
            <a:ext cx="7046013" cy="562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74" y="17462"/>
            <a:ext cx="8229600" cy="610534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step</a:t>
            </a:r>
            <a:r>
              <a:rPr lang="it-IT" dirty="0">
                <a:solidFill>
                  <a:srgbClr val="FF9900"/>
                </a:solidFill>
              </a:rPr>
              <a:t> – Output</a:t>
            </a:r>
            <a:endParaRPr lang="en-GB" sz="4000" dirty="0"/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6342123" y="3053477"/>
            <a:ext cx="2725677" cy="258532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r" eaLnBrk="1" hangingPunct="1">
              <a:buClr>
                <a:schemeClr val="tx1"/>
              </a:buClr>
            </a:pPr>
            <a:r>
              <a:rPr lang="it-IT" b="1" dirty="0">
                <a:sym typeface="Wingdings" pitchFamily="2" charset="2"/>
              </a:rPr>
              <a:t>Fissato un livello di significatività pari a 0.05, </a:t>
            </a:r>
            <a:r>
              <a:rPr lang="it-IT" b="1" dirty="0"/>
              <a:t>il p-</a:t>
            </a:r>
            <a:r>
              <a:rPr lang="it-IT" b="1" dirty="0" err="1"/>
              <a:t>value</a:t>
            </a:r>
            <a:r>
              <a:rPr lang="it-IT" b="1" dirty="0"/>
              <a:t> associato al test t è  &lt; 0.05 </a:t>
            </a:r>
            <a:r>
              <a:rPr lang="it-IT" b="1" dirty="0">
                <a:sym typeface="Wingdings" pitchFamily="2" charset="2"/>
              </a:rPr>
              <a:t> </a:t>
            </a:r>
            <a:r>
              <a:rPr lang="it-IT" b="1" dirty="0"/>
              <a:t>i </a:t>
            </a:r>
            <a:r>
              <a:rPr lang="it-IT" b="1" dirty="0" err="1"/>
              <a:t>regressori</a:t>
            </a:r>
            <a:r>
              <a:rPr lang="it-IT" b="1" dirty="0"/>
              <a:t> selezionati sono rilevanti per la spiegazione della variabile dipendente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ttangolo arrotondato 2"/>
          <p:cNvSpPr/>
          <p:nvPr/>
        </p:nvSpPr>
        <p:spPr bwMode="auto">
          <a:xfrm>
            <a:off x="228599" y="3825210"/>
            <a:ext cx="2133601" cy="91513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ttangolo arrotondato 16"/>
          <p:cNvSpPr/>
          <p:nvPr/>
        </p:nvSpPr>
        <p:spPr bwMode="auto">
          <a:xfrm>
            <a:off x="241738" y="5102953"/>
            <a:ext cx="2120462" cy="16853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ttangolo arrotondato 2">
            <a:extLst>
              <a:ext uri="{FF2B5EF4-FFF2-40B4-BE49-F238E27FC236}">
                <a16:creationId xmlns:a16="http://schemas.microsoft.com/office/drawing/2014/main" id="{59621DEE-E890-47A2-A911-F6D7DF03098E}"/>
              </a:ext>
            </a:extLst>
          </p:cNvPr>
          <p:cNvSpPr/>
          <p:nvPr/>
        </p:nvSpPr>
        <p:spPr bwMode="auto">
          <a:xfrm>
            <a:off x="4953000" y="3820633"/>
            <a:ext cx="1274135" cy="91513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ttangolo arrotondato 16">
            <a:extLst>
              <a:ext uri="{FF2B5EF4-FFF2-40B4-BE49-F238E27FC236}">
                <a16:creationId xmlns:a16="http://schemas.microsoft.com/office/drawing/2014/main" id="{3AB5E897-A3B4-4BF7-9C59-0F18C5E200B3}"/>
              </a:ext>
            </a:extLst>
          </p:cNvPr>
          <p:cNvSpPr/>
          <p:nvPr/>
        </p:nvSpPr>
        <p:spPr bwMode="auto">
          <a:xfrm>
            <a:off x="4953000" y="5094767"/>
            <a:ext cx="1268279" cy="16303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06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C:\Users\stefania.scapin\Desktop\Captur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"/>
          <a:stretch/>
        </p:blipFill>
        <p:spPr bwMode="auto">
          <a:xfrm>
            <a:off x="228599" y="990600"/>
            <a:ext cx="7046013" cy="562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74" y="17462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step</a:t>
            </a:r>
            <a:r>
              <a:rPr lang="it-IT" dirty="0">
                <a:solidFill>
                  <a:srgbClr val="FF9900"/>
                </a:solidFill>
              </a:rPr>
              <a:t> – Output</a:t>
            </a:r>
            <a:endParaRPr lang="en-GB" sz="4000" dirty="0"/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6418323" y="4784628"/>
            <a:ext cx="2725677" cy="16004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1400" dirty="0"/>
              <a:t> </a:t>
            </a:r>
            <a:r>
              <a:rPr lang="it-IT" sz="1400" b="1" dirty="0"/>
              <a:t>R</a:t>
            </a:r>
            <a:r>
              <a:rPr lang="it-IT" sz="1400" b="1" baseline="30000" dirty="0"/>
              <a:t>2 </a:t>
            </a:r>
            <a:r>
              <a:rPr lang="it-IT" altLang="it-IT" sz="1400" b="1" dirty="0"/>
              <a:t>corretto</a:t>
            </a:r>
            <a:r>
              <a:rPr lang="it-IT" altLang="it-IT" sz="1400" dirty="0"/>
              <a:t>: il 59.58% della variabilità della variabile target può essere spiegato dal modello proposto, tenuto conto del numero di </a:t>
            </a:r>
            <a:r>
              <a:rPr lang="it-IT" altLang="it-IT" sz="1400" dirty="0" err="1"/>
              <a:t>regressori</a:t>
            </a:r>
            <a:r>
              <a:rPr lang="it-IT" altLang="it-IT" sz="1400" dirty="0"/>
              <a:t> e dell’ampiezza campionaria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ttangolo arrotondato 2"/>
          <p:cNvSpPr/>
          <p:nvPr/>
        </p:nvSpPr>
        <p:spPr bwMode="auto">
          <a:xfrm>
            <a:off x="239428" y="6096000"/>
            <a:ext cx="5704171" cy="289066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39A4889D-038F-4100-AEEA-9F4DDACD7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323" y="3630218"/>
            <a:ext cx="2725677" cy="95410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1400" dirty="0"/>
              <a:t> </a:t>
            </a:r>
            <a:r>
              <a:rPr lang="it-IT" sz="1400" b="1" dirty="0"/>
              <a:t>R</a:t>
            </a:r>
            <a:r>
              <a:rPr lang="it-IT" sz="1400" b="1" baseline="30000" dirty="0"/>
              <a:t>2 </a:t>
            </a:r>
            <a:r>
              <a:rPr lang="it-IT" altLang="it-IT" sz="1400" dirty="0"/>
              <a:t>: il 61.13% della variabilità della variabile target può essere spiegato dal modello proposto</a:t>
            </a:r>
          </a:p>
        </p:txBody>
      </p:sp>
    </p:spTree>
    <p:extLst>
      <p:ext uri="{BB962C8B-B14F-4D97-AF65-F5344CB8AC3E}">
        <p14:creationId xmlns:p14="http://schemas.microsoft.com/office/powerpoint/2010/main" val="3720882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Interpretazione</a:t>
            </a:r>
            <a:r>
              <a:rPr lang="en-GB" sz="4000" dirty="0">
                <a:solidFill>
                  <a:srgbClr val="FF9900"/>
                </a:solidFill>
              </a:rPr>
              <a:t> </a:t>
            </a:r>
            <a:r>
              <a:rPr lang="en-GB" sz="4000" dirty="0" err="1">
                <a:solidFill>
                  <a:srgbClr val="FF9900"/>
                </a:solidFill>
              </a:rPr>
              <a:t>coefficienti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266825"/>
            <a:ext cx="84582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sz="2400" dirty="0"/>
          </a:p>
          <a:p>
            <a:pPr eaLnBrk="1" hangingPunct="1"/>
            <a:endParaRPr lang="it-IT" sz="2400" dirty="0"/>
          </a:p>
          <a:p>
            <a:pPr eaLnBrk="1" hangingPunct="1"/>
            <a:endParaRPr lang="it-IT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sz="2000" dirty="0"/>
              <a:t>Il coefficiente esprime la variazione che subisce la variabile dipendente Y in seguito a una variazione unitaria del regressore, posto che il valore degli altri </a:t>
            </a:r>
            <a:r>
              <a:rPr lang="it-IT" sz="2000" dirty="0" err="1"/>
              <a:t>regressori</a:t>
            </a:r>
            <a:r>
              <a:rPr lang="it-IT" sz="2000" dirty="0"/>
              <a:t> rimanga costante.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it-IT" sz="20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sz="2000" dirty="0"/>
              <a:t>Esempio1: Se il coefficiente associato ad un </a:t>
            </a:r>
            <a:r>
              <a:rPr lang="it-IT" sz="2000" dirty="0" err="1"/>
              <a:t>regressore</a:t>
            </a:r>
            <a:r>
              <a:rPr lang="it-IT" sz="2000" dirty="0"/>
              <a:t> x</a:t>
            </a:r>
            <a:r>
              <a:rPr lang="it-IT" sz="2000" baseline="-25000" dirty="0"/>
              <a:t>1</a:t>
            </a:r>
            <a:r>
              <a:rPr lang="it-IT" sz="2000" dirty="0"/>
              <a:t> è positivo e vale beta</a:t>
            </a:r>
            <a:r>
              <a:rPr lang="it-IT" sz="2000" baseline="-25000" dirty="0"/>
              <a:t>1</a:t>
            </a:r>
            <a:r>
              <a:rPr lang="it-IT" sz="2000" dirty="0"/>
              <a:t> = 0.2 </a:t>
            </a:r>
            <a:r>
              <a:rPr lang="it-IT" sz="2000" dirty="0">
                <a:sym typeface="Wingdings" panose="05000000000000000000" pitchFamily="2" charset="2"/>
              </a:rPr>
              <a:t> all’aumentare del </a:t>
            </a:r>
            <a:r>
              <a:rPr lang="it-IT" sz="2000" dirty="0" err="1">
                <a:sym typeface="Wingdings" panose="05000000000000000000" pitchFamily="2" charset="2"/>
              </a:rPr>
              <a:t>regressore</a:t>
            </a:r>
            <a:r>
              <a:rPr lang="it-IT" sz="2000" dirty="0">
                <a:sym typeface="Wingdings" panose="05000000000000000000" pitchFamily="2" charset="2"/>
              </a:rPr>
              <a:t> x</a:t>
            </a:r>
            <a:r>
              <a:rPr lang="it-IT" sz="2000" baseline="-25000" dirty="0">
                <a:sym typeface="Wingdings" panose="05000000000000000000" pitchFamily="2" charset="2"/>
              </a:rPr>
              <a:t>1</a:t>
            </a:r>
            <a:r>
              <a:rPr lang="it-IT" sz="2000" dirty="0">
                <a:sym typeface="Wingdings" panose="05000000000000000000" pitchFamily="2" charset="2"/>
              </a:rPr>
              <a:t> di un’unità la variabile y </a:t>
            </a:r>
            <a:r>
              <a:rPr lang="it-IT" sz="2000" u="sng" dirty="0">
                <a:sym typeface="Wingdings" panose="05000000000000000000" pitchFamily="2" charset="2"/>
              </a:rPr>
              <a:t>aumenta</a:t>
            </a:r>
            <a:r>
              <a:rPr lang="it-IT" sz="2000" dirty="0">
                <a:sym typeface="Wingdings" panose="05000000000000000000" pitchFamily="2" charset="2"/>
              </a:rPr>
              <a:t> di 0.2 unità (posto che tutti gli altri </a:t>
            </a:r>
            <a:r>
              <a:rPr lang="it-IT" sz="2000" dirty="0" err="1">
                <a:sym typeface="Wingdings" panose="05000000000000000000" pitchFamily="2" charset="2"/>
              </a:rPr>
              <a:t>regressori</a:t>
            </a:r>
            <a:r>
              <a:rPr lang="it-IT" sz="2000" dirty="0">
                <a:sym typeface="Wingdings" panose="05000000000000000000" pitchFamily="2" charset="2"/>
              </a:rPr>
              <a:t> rimangano costanti)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it-IT" sz="2000" dirty="0"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sz="2000" dirty="0"/>
              <a:t>Esempio2: Se il coefficiente associato ad un </a:t>
            </a:r>
            <a:r>
              <a:rPr lang="it-IT" sz="2000" dirty="0" err="1"/>
              <a:t>regressore</a:t>
            </a:r>
            <a:r>
              <a:rPr lang="it-IT" sz="2000" dirty="0"/>
              <a:t> x</a:t>
            </a:r>
            <a:r>
              <a:rPr lang="it-IT" sz="2000" baseline="-25000" dirty="0"/>
              <a:t>2</a:t>
            </a:r>
            <a:r>
              <a:rPr lang="it-IT" sz="2000" dirty="0"/>
              <a:t> è negativo e vale beta</a:t>
            </a:r>
            <a:r>
              <a:rPr lang="it-IT" sz="2000" baseline="-25000" dirty="0"/>
              <a:t>2</a:t>
            </a:r>
            <a:r>
              <a:rPr lang="it-IT" sz="2000" dirty="0"/>
              <a:t> = - 0.3 </a:t>
            </a:r>
            <a:r>
              <a:rPr lang="it-IT" sz="2000" dirty="0">
                <a:sym typeface="Wingdings" panose="05000000000000000000" pitchFamily="2" charset="2"/>
              </a:rPr>
              <a:t> all’aumentare del </a:t>
            </a:r>
            <a:r>
              <a:rPr lang="it-IT" sz="2000" dirty="0" err="1">
                <a:sym typeface="Wingdings" panose="05000000000000000000" pitchFamily="2" charset="2"/>
              </a:rPr>
              <a:t>regressore</a:t>
            </a:r>
            <a:r>
              <a:rPr lang="it-IT" sz="2000" dirty="0">
                <a:sym typeface="Wingdings" panose="05000000000000000000" pitchFamily="2" charset="2"/>
              </a:rPr>
              <a:t> x</a:t>
            </a:r>
            <a:r>
              <a:rPr lang="it-IT" sz="2000" baseline="-25000" dirty="0">
                <a:sym typeface="Wingdings" panose="05000000000000000000" pitchFamily="2" charset="2"/>
              </a:rPr>
              <a:t>2</a:t>
            </a:r>
            <a:r>
              <a:rPr lang="it-IT" sz="2000" dirty="0">
                <a:sym typeface="Wingdings" panose="05000000000000000000" pitchFamily="2" charset="2"/>
              </a:rPr>
              <a:t> di un’unità la variabile y </a:t>
            </a:r>
            <a:r>
              <a:rPr lang="it-IT" sz="2000" u="sng" dirty="0">
                <a:sym typeface="Wingdings" panose="05000000000000000000" pitchFamily="2" charset="2"/>
              </a:rPr>
              <a:t>diminuisce</a:t>
            </a:r>
            <a:r>
              <a:rPr lang="it-IT" sz="2000" dirty="0">
                <a:sym typeface="Wingdings" panose="05000000000000000000" pitchFamily="2" charset="2"/>
              </a:rPr>
              <a:t> di 0.3 unità (posto che tutti gli altri </a:t>
            </a:r>
            <a:r>
              <a:rPr lang="it-IT" sz="2000" dirty="0" err="1">
                <a:sym typeface="Wingdings" panose="05000000000000000000" pitchFamily="2" charset="2"/>
              </a:rPr>
              <a:t>regressori</a:t>
            </a:r>
            <a:r>
              <a:rPr lang="it-IT" sz="2000" dirty="0">
                <a:sym typeface="Wingdings" panose="05000000000000000000" pitchFamily="2" charset="2"/>
              </a:rPr>
              <a:t> rimangano costanti)</a:t>
            </a:r>
            <a:endParaRPr lang="it-IT" sz="2000" dirty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it-IT" sz="2000" dirty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it-IT" sz="2000" dirty="0"/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465457"/>
              </p:ext>
            </p:extLst>
          </p:nvPr>
        </p:nvGraphicFramePr>
        <p:xfrm>
          <a:off x="1883208" y="1447800"/>
          <a:ext cx="52911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1" name="Equation" r:id="rId4" imgW="2235200" imgH="203200" progId="Equation.3">
                  <p:embed/>
                </p:oleObj>
              </mc:Choice>
              <mc:Fallback>
                <p:oleObj name="Equation" r:id="rId4" imgW="22352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208" y="1447800"/>
                        <a:ext cx="5291137" cy="4810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C:\Users\stefania.scapin\Desktop\Captur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"/>
          <a:stretch/>
        </p:blipFill>
        <p:spPr bwMode="auto">
          <a:xfrm>
            <a:off x="228599" y="990600"/>
            <a:ext cx="7046013" cy="562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74" y="17462"/>
            <a:ext cx="8229600" cy="555638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step</a:t>
            </a:r>
            <a:r>
              <a:rPr lang="it-IT" dirty="0">
                <a:solidFill>
                  <a:srgbClr val="FF9900"/>
                </a:solidFill>
              </a:rPr>
              <a:t> – Output</a:t>
            </a:r>
            <a:endParaRPr lang="en-GB" sz="4000" dirty="0"/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6318051" y="3754064"/>
            <a:ext cx="2725677" cy="138499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1400" dirty="0"/>
              <a:t>All’aumentare di una unità della variabile ChiamataTuoOperatore_2 la variabile soddisfazione globale aumenta di 0.17 unità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ttangolo arrotondato 2"/>
          <p:cNvSpPr/>
          <p:nvPr/>
        </p:nvSpPr>
        <p:spPr bwMode="auto">
          <a:xfrm>
            <a:off x="228598" y="3798296"/>
            <a:ext cx="3048001" cy="20005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39A4889D-038F-4100-AEEA-9F4DDACD7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052" y="2495491"/>
            <a:ext cx="2725677" cy="116955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1400" dirty="0"/>
              <a:t>All’aumentare di una unità della variabile CambioTariffa_2 la variabile soddisfazione globale aumenta di 0.129 unità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CEEA5ED-3999-4CD1-B977-1F9AAF7EBB9F}"/>
              </a:ext>
            </a:extLst>
          </p:cNvPr>
          <p:cNvCxnSpPr/>
          <p:nvPr/>
        </p:nvCxnSpPr>
        <p:spPr bwMode="auto">
          <a:xfrm flipV="1">
            <a:off x="3352800" y="2928834"/>
            <a:ext cx="2819400" cy="1013995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B0B9E5-997C-4462-A3E2-78C1EEF4142E}"/>
              </a:ext>
            </a:extLst>
          </p:cNvPr>
          <p:cNvCxnSpPr>
            <a:cxnSpLocks/>
          </p:cNvCxnSpPr>
          <p:nvPr/>
        </p:nvCxnSpPr>
        <p:spPr bwMode="auto">
          <a:xfrm flipV="1">
            <a:off x="3352800" y="3054647"/>
            <a:ext cx="2819400" cy="85472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ttangolo arrotondato 2">
            <a:extLst>
              <a:ext uri="{FF2B5EF4-FFF2-40B4-BE49-F238E27FC236}">
                <a16:creationId xmlns:a16="http://schemas.microsoft.com/office/drawing/2014/main" id="{EB619F33-0E71-404F-8839-0EF8DD88749E}"/>
              </a:ext>
            </a:extLst>
          </p:cNvPr>
          <p:cNvSpPr/>
          <p:nvPr/>
        </p:nvSpPr>
        <p:spPr bwMode="auto">
          <a:xfrm>
            <a:off x="228598" y="4014673"/>
            <a:ext cx="3041076" cy="20367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9CEED1-72B5-4BFD-9A42-2D9CE2B2B08F}"/>
              </a:ext>
            </a:extLst>
          </p:cNvPr>
          <p:cNvCxnSpPr>
            <a:cxnSpLocks/>
          </p:cNvCxnSpPr>
          <p:nvPr/>
        </p:nvCxnSpPr>
        <p:spPr bwMode="auto">
          <a:xfrm>
            <a:off x="3337123" y="4129392"/>
            <a:ext cx="2880786" cy="21400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ttangolo arrotondato 2">
            <a:extLst>
              <a:ext uri="{FF2B5EF4-FFF2-40B4-BE49-F238E27FC236}">
                <a16:creationId xmlns:a16="http://schemas.microsoft.com/office/drawing/2014/main" id="{02D7163E-F01B-4BEC-B0CA-67AF4F28025D}"/>
              </a:ext>
            </a:extLst>
          </p:cNvPr>
          <p:cNvSpPr/>
          <p:nvPr/>
        </p:nvSpPr>
        <p:spPr bwMode="auto">
          <a:xfrm>
            <a:off x="221673" y="4221018"/>
            <a:ext cx="3051651" cy="16914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ttangolo arrotondato 2">
            <a:extLst>
              <a:ext uri="{FF2B5EF4-FFF2-40B4-BE49-F238E27FC236}">
                <a16:creationId xmlns:a16="http://schemas.microsoft.com/office/drawing/2014/main" id="{FC0597F8-8232-4DCA-99F1-84E8C7CC3618}"/>
              </a:ext>
            </a:extLst>
          </p:cNvPr>
          <p:cNvSpPr/>
          <p:nvPr/>
        </p:nvSpPr>
        <p:spPr bwMode="auto">
          <a:xfrm>
            <a:off x="228597" y="4373113"/>
            <a:ext cx="3041076" cy="189651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ttangolo arrotondato 2">
            <a:extLst>
              <a:ext uri="{FF2B5EF4-FFF2-40B4-BE49-F238E27FC236}">
                <a16:creationId xmlns:a16="http://schemas.microsoft.com/office/drawing/2014/main" id="{1DB1DC04-433E-4810-9A34-407E45C9AA1C}"/>
              </a:ext>
            </a:extLst>
          </p:cNvPr>
          <p:cNvSpPr/>
          <p:nvPr/>
        </p:nvSpPr>
        <p:spPr bwMode="auto">
          <a:xfrm>
            <a:off x="228599" y="5091462"/>
            <a:ext cx="3048001" cy="20005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ttangolo arrotondato 2">
            <a:extLst>
              <a:ext uri="{FF2B5EF4-FFF2-40B4-BE49-F238E27FC236}">
                <a16:creationId xmlns:a16="http://schemas.microsoft.com/office/drawing/2014/main" id="{FA856F49-A4A3-4BB3-B1C2-758F42282CB7}"/>
              </a:ext>
            </a:extLst>
          </p:cNvPr>
          <p:cNvSpPr/>
          <p:nvPr/>
        </p:nvSpPr>
        <p:spPr bwMode="auto">
          <a:xfrm>
            <a:off x="225323" y="4564873"/>
            <a:ext cx="3048001" cy="20005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E695732-6740-4360-A9DC-6BD70F672607}"/>
              </a:ext>
            </a:extLst>
          </p:cNvPr>
          <p:cNvCxnSpPr>
            <a:cxnSpLocks/>
          </p:cNvCxnSpPr>
          <p:nvPr/>
        </p:nvCxnSpPr>
        <p:spPr bwMode="auto">
          <a:xfrm>
            <a:off x="3322107" y="4315955"/>
            <a:ext cx="3056090" cy="136532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7A921B2-86C4-4AE7-BCD3-D025D2A5B6EC}"/>
              </a:ext>
            </a:extLst>
          </p:cNvPr>
          <p:cNvCxnSpPr>
            <a:cxnSpLocks/>
          </p:cNvCxnSpPr>
          <p:nvPr/>
        </p:nvCxnSpPr>
        <p:spPr bwMode="auto">
          <a:xfrm>
            <a:off x="3307091" y="4458271"/>
            <a:ext cx="3056090" cy="1273407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8A7C9C7-CEF3-4DB8-BCDE-862473CCD996}"/>
              </a:ext>
            </a:extLst>
          </p:cNvPr>
          <p:cNvCxnSpPr>
            <a:cxnSpLocks/>
          </p:cNvCxnSpPr>
          <p:nvPr/>
        </p:nvCxnSpPr>
        <p:spPr bwMode="auto">
          <a:xfrm>
            <a:off x="3303815" y="5149852"/>
            <a:ext cx="3059366" cy="68383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F3A6D87-D758-44C3-9C7A-91D4A6920314}"/>
              </a:ext>
            </a:extLst>
          </p:cNvPr>
          <p:cNvCxnSpPr>
            <a:cxnSpLocks/>
          </p:cNvCxnSpPr>
          <p:nvPr/>
        </p:nvCxnSpPr>
        <p:spPr bwMode="auto">
          <a:xfrm>
            <a:off x="3352800" y="4648200"/>
            <a:ext cx="3010381" cy="115910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6">
            <a:extLst>
              <a:ext uri="{FF2B5EF4-FFF2-40B4-BE49-F238E27FC236}">
                <a16:creationId xmlns:a16="http://schemas.microsoft.com/office/drawing/2014/main" id="{4ECFC3A7-1DA1-4C2A-A6F9-253D066BE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981" y="5579484"/>
            <a:ext cx="2616748" cy="30777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1400" dirty="0"/>
              <a:t>…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39505B8-B1C6-402F-BA17-3C2139140B44}"/>
              </a:ext>
            </a:extLst>
          </p:cNvPr>
          <p:cNvSpPr/>
          <p:nvPr/>
        </p:nvSpPr>
        <p:spPr>
          <a:xfrm>
            <a:off x="1832294" y="686275"/>
            <a:ext cx="7202199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b="1" dirty="0"/>
              <a:t>Interpretiamo solo i coefficienti delle variabili che nell’output della regressione lineare erano significativi (p-</a:t>
            </a:r>
            <a:r>
              <a:rPr lang="it-IT" b="1" dirty="0" err="1"/>
              <a:t>value</a:t>
            </a:r>
            <a:r>
              <a:rPr lang="it-IT" b="1" dirty="0"/>
              <a:t> &lt; 0.05).</a:t>
            </a:r>
          </a:p>
        </p:txBody>
      </p:sp>
    </p:spTree>
    <p:extLst>
      <p:ext uri="{BB962C8B-B14F-4D97-AF65-F5344CB8AC3E}">
        <p14:creationId xmlns:p14="http://schemas.microsoft.com/office/powerpoint/2010/main" val="3629273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Interpretazione</a:t>
            </a:r>
            <a:r>
              <a:rPr lang="en-GB" sz="4000" dirty="0">
                <a:solidFill>
                  <a:srgbClr val="FF9900"/>
                </a:solidFill>
              </a:rPr>
              <a:t> </a:t>
            </a:r>
            <a:r>
              <a:rPr lang="en-GB" sz="4000" dirty="0" err="1">
                <a:solidFill>
                  <a:srgbClr val="FF9900"/>
                </a:solidFill>
              </a:rPr>
              <a:t>coefficienti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266825"/>
            <a:ext cx="84582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sz="2400" dirty="0"/>
          </a:p>
          <a:p>
            <a:pPr marL="0" indent="0" eaLnBrk="1" hangingPunct="1"/>
            <a:endParaRPr lang="it-IT" sz="2400" dirty="0"/>
          </a:p>
          <a:p>
            <a:pPr marL="0" indent="0" eaLnBrk="1" hangingPunct="1"/>
            <a:endParaRPr lang="it-IT" sz="20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sz="2000" dirty="0"/>
              <a:t>ATTENZIONE!!</a:t>
            </a:r>
            <a:r>
              <a:rPr lang="it-IT" sz="2000" dirty="0">
                <a:sym typeface="Wingdings" pitchFamily="2" charset="2"/>
              </a:rPr>
              <a:t> i</a:t>
            </a:r>
            <a:r>
              <a:rPr lang="it-IT" sz="2000" dirty="0"/>
              <a:t> valori dei coefficienti dipendono dall’unità di misura della variabile a cui sono associati, quindi non sono direttamente confrontabili ed utilizzabili per stabilire un ordine di importanza tra i </a:t>
            </a:r>
            <a:r>
              <a:rPr lang="it-IT" sz="2000" dirty="0" err="1"/>
              <a:t>regressori</a:t>
            </a:r>
            <a:r>
              <a:rPr lang="it-IT" sz="2000" dirty="0"/>
              <a:t> rispetto all’impatto sulla variabile Y.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it-IT" sz="20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sz="2000" dirty="0"/>
              <a:t>in genere si considerano i coefficienti standardizzati (</a:t>
            </a:r>
            <a:r>
              <a:rPr lang="it-IT" sz="2000" dirty="0" err="1">
                <a:solidFill>
                  <a:srgbClr val="FF0000"/>
                </a:solidFill>
              </a:rPr>
              <a:t>lm.beta</a:t>
            </a:r>
            <a:r>
              <a:rPr lang="it-IT" sz="2000" dirty="0">
                <a:solidFill>
                  <a:srgbClr val="FF0000"/>
                </a:solidFill>
              </a:rPr>
              <a:t> in R</a:t>
            </a:r>
            <a:r>
              <a:rPr lang="it-IT" sz="2000" dirty="0"/>
              <a:t>) che non sono influenzati dall’unità di misura delle variabili</a:t>
            </a:r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887538" y="1295400"/>
          <a:ext cx="52911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8" name="Equation" r:id="rId4" imgW="2235200" imgH="203200" progId="Equation.3">
                  <p:embed/>
                </p:oleObj>
              </mc:Choice>
              <mc:Fallback>
                <p:oleObj name="Equation" r:id="rId4" imgW="2235200" imgH="203200" progId="Equation.3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295400"/>
                        <a:ext cx="5291137" cy="4810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1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lm.beta</a:t>
            </a:r>
            <a:r>
              <a:rPr lang="it-IT" dirty="0">
                <a:solidFill>
                  <a:srgbClr val="FF9900"/>
                </a:solidFill>
              </a:rPr>
              <a:t> – Sintassi </a:t>
            </a:r>
            <a:endParaRPr lang="en-GB" sz="400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7200" y="1471662"/>
            <a:ext cx="8356674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/>
              <a:t>Per calcolare le stime standardizzate dei coefficienti, è necessario scaricare un pacchetto: </a:t>
            </a:r>
            <a:r>
              <a:rPr lang="it-IT" sz="2000" b="1" dirty="0" err="1"/>
              <a:t>QuantPsyc</a:t>
            </a:r>
            <a:r>
              <a:rPr lang="it-IT" sz="2000" dirty="0"/>
              <a:t> e richiamarlo.</a:t>
            </a:r>
          </a:p>
          <a:p>
            <a:pPr>
              <a:lnSpc>
                <a:spcPct val="150000"/>
              </a:lnSpc>
            </a:pPr>
            <a:r>
              <a:rPr lang="it-IT" sz="2000" dirty="0"/>
              <a:t>Successivamente si potrà usare la funzione </a:t>
            </a:r>
            <a:r>
              <a:rPr lang="it-IT" sz="2000" b="1" dirty="0" err="1"/>
              <a:t>lm.beta</a:t>
            </a:r>
            <a:endParaRPr lang="it-IT" sz="2000" b="1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499309" y="3071862"/>
            <a:ext cx="4272455" cy="5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400" dirty="0" err="1">
                <a:latin typeface="Lucida Console" panose="020B0609040504020204" pitchFamily="49" charset="0"/>
              </a:rPr>
              <a:t>library</a:t>
            </a:r>
            <a:r>
              <a:rPr lang="it-IT" sz="2400" dirty="0">
                <a:latin typeface="Lucida Console" panose="020B0609040504020204" pitchFamily="49" charset="0"/>
              </a:rPr>
              <a:t>(</a:t>
            </a:r>
            <a:r>
              <a:rPr lang="it-IT" sz="2400" dirty="0" err="1">
                <a:latin typeface="Lucida Console" panose="020B0609040504020204" pitchFamily="49" charset="0"/>
              </a:rPr>
              <a:t>QuantPsyc</a:t>
            </a:r>
            <a:r>
              <a:rPr lang="it-IT" sz="2400" dirty="0">
                <a:latin typeface="Lucida Console" panose="020B0609040504020204" pitchFamily="49" charset="0"/>
              </a:rPr>
              <a:t>)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594945" y="4595862"/>
            <a:ext cx="5720255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40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lm.beta</a:t>
            </a:r>
            <a:r>
              <a:rPr lang="it-IT" sz="2400" dirty="0">
                <a:latin typeface="Lucida Console" panose="020B0609040504020204" pitchFamily="49" charset="0"/>
              </a:rPr>
              <a:t>(</a:t>
            </a:r>
            <a:r>
              <a:rPr lang="it-IT" sz="2400" i="1" dirty="0" err="1">
                <a:latin typeface="Lucida Console" panose="020B0609040504020204" pitchFamily="49" charset="0"/>
              </a:rPr>
              <a:t>nome_modello_lm</a:t>
            </a:r>
            <a:r>
              <a:rPr lang="it-IT" sz="2400" dirty="0">
                <a:latin typeface="Lucida Console" panose="020B0609040504020204" pitchFamily="49" charset="0"/>
              </a:rPr>
              <a:t>)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Modello</a:t>
            </a:r>
            <a:r>
              <a:rPr lang="en-GB" sz="4000" dirty="0">
                <a:solidFill>
                  <a:srgbClr val="FF9900"/>
                </a:solidFill>
              </a:rPr>
              <a:t> di </a:t>
            </a:r>
            <a:r>
              <a:rPr lang="en-GB" sz="4000" dirty="0" err="1">
                <a:solidFill>
                  <a:srgbClr val="FF9900"/>
                </a:solidFill>
              </a:rPr>
              <a:t>Regressione</a:t>
            </a:r>
            <a:r>
              <a:rPr lang="en-GB" sz="4000" dirty="0">
                <a:solidFill>
                  <a:srgbClr val="FF9900"/>
                </a:solidFill>
              </a:rPr>
              <a:t> </a:t>
            </a:r>
            <a:r>
              <a:rPr lang="en-GB" sz="4000" dirty="0" err="1">
                <a:solidFill>
                  <a:srgbClr val="FF9900"/>
                </a:solidFill>
              </a:rPr>
              <a:t>Lineare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88087"/>
            <a:ext cx="8841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err="1"/>
              <a:t>Lʼanalisi</a:t>
            </a:r>
            <a:r>
              <a:rPr lang="it-IT" sz="2400" dirty="0"/>
              <a:t> della </a:t>
            </a:r>
            <a:r>
              <a:rPr lang="it-IT" sz="2400" u="sng" dirty="0"/>
              <a:t>regressione lineare</a:t>
            </a:r>
            <a:r>
              <a:rPr lang="it-IT" sz="2400" dirty="0"/>
              <a:t> è una metodologia asimmetrica che si basa </a:t>
            </a:r>
            <a:r>
              <a:rPr lang="it-IT" sz="2400" dirty="0" err="1"/>
              <a:t>sullʼipotesi</a:t>
            </a:r>
            <a:r>
              <a:rPr lang="it-IT" sz="2400" dirty="0"/>
              <a:t> </a:t>
            </a:r>
            <a:r>
              <a:rPr lang="it-IT" sz="2400" dirty="0" err="1"/>
              <a:t>dellʼesistenza</a:t>
            </a:r>
            <a:r>
              <a:rPr lang="it-IT" sz="2400" dirty="0"/>
              <a:t> di una relazione tra una o più variabili indipendenti (o esplicative, </a:t>
            </a:r>
            <a:r>
              <a:rPr lang="it-IT" sz="2400" dirty="0" err="1"/>
              <a:t>X</a:t>
            </a:r>
            <a:r>
              <a:rPr lang="it-IT" sz="2400" baseline="-25000" dirty="0" err="1"/>
              <a:t>i</a:t>
            </a:r>
            <a:r>
              <a:rPr lang="it-IT" sz="2400" dirty="0"/>
              <a:t>) e la variabile dipendente (Y). </a:t>
            </a:r>
            <a:endParaRPr lang="en-AU" sz="2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406673"/>
              </p:ext>
            </p:extLst>
          </p:nvPr>
        </p:nvGraphicFramePr>
        <p:xfrm>
          <a:off x="1219201" y="2822377"/>
          <a:ext cx="520890" cy="616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94" name="Equazione" r:id="rId4" imgW="139680" imgH="164880" progId="Equation.3">
                  <p:embed/>
                </p:oleObj>
              </mc:Choice>
              <mc:Fallback>
                <p:oleObj name="Equazione" r:id="rId4" imgW="13968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2822377"/>
                        <a:ext cx="520890" cy="61605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3504962"/>
            <a:ext cx="32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en-US" sz="2000" dirty="0">
                <a:cs typeface="Times New Roman" pitchFamily="18" charset="0"/>
              </a:rPr>
              <a:t>Variabile «target»: rappresenta un fenomeno di interesse (variabile quantitativa continua)</a:t>
            </a:r>
          </a:p>
          <a:p>
            <a:pPr algn="ctr"/>
            <a:endParaRPr lang="en-AU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008055"/>
              </p:ext>
            </p:extLst>
          </p:nvPr>
        </p:nvGraphicFramePr>
        <p:xfrm>
          <a:off x="5105400" y="2746178"/>
          <a:ext cx="3206952" cy="745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95" name="Equazione" r:id="rId6" imgW="812520" imgH="203040" progId="Equation.3">
                  <p:embed/>
                </p:oleObj>
              </mc:Choice>
              <mc:Fallback>
                <p:oleObj name="Equazione" r:id="rId6" imgW="8125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46178"/>
                        <a:ext cx="3206952" cy="74526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800600" y="3711714"/>
            <a:ext cx="3835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en-US" sz="2000" dirty="0">
                <a:cs typeface="Times New Roman" pitchFamily="18" charset="0"/>
              </a:rPr>
              <a:t>Variabili che si ritiene possano influenzare Y </a:t>
            </a:r>
            <a:endParaRPr lang="en-AU" dirty="0"/>
          </a:p>
        </p:txBody>
      </p:sp>
      <p:sp>
        <p:nvSpPr>
          <p:cNvPr id="15" name="Left Arrow 14"/>
          <p:cNvSpPr/>
          <p:nvPr/>
        </p:nvSpPr>
        <p:spPr bwMode="auto">
          <a:xfrm>
            <a:off x="2971801" y="2746178"/>
            <a:ext cx="1091874" cy="917079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9772" y="4954250"/>
            <a:ext cx="8841828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it-IT" sz="2200" b="1" dirty="0">
                <a:sym typeface="Symbol" pitchFamily="18" charset="2"/>
              </a:rPr>
              <a:t>OBIETTIVO: </a:t>
            </a:r>
          </a:p>
          <a:p>
            <a:pPr algn="ctr" eaLnBrk="1" hangingPunct="1">
              <a:spcBef>
                <a:spcPts val="0"/>
              </a:spcBef>
            </a:pPr>
            <a:r>
              <a:rPr lang="it-IT" sz="2200" dirty="0">
                <a:sym typeface="Symbol" pitchFamily="18" charset="2"/>
              </a:rPr>
              <a:t>Individuare quali variabili tra X1,…,</a:t>
            </a:r>
            <a:r>
              <a:rPr lang="it-IT" sz="2200" dirty="0" err="1">
                <a:sym typeface="Symbol" pitchFamily="18" charset="2"/>
              </a:rPr>
              <a:t>Xp</a:t>
            </a:r>
            <a:r>
              <a:rPr lang="it-IT" sz="2200" dirty="0">
                <a:sym typeface="Symbol" pitchFamily="18" charset="2"/>
              </a:rPr>
              <a:t> (variabili «indipendenti») influenzano la variabile Y (variabile «dipendente») e come la influenzano</a:t>
            </a:r>
            <a:endParaRPr lang="en-AU" sz="2200" dirty="0"/>
          </a:p>
        </p:txBody>
      </p:sp>
      <p:sp>
        <p:nvSpPr>
          <p:cNvPr id="16" name="Rectangle 15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5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AU" dirty="0" err="1">
                <a:solidFill>
                  <a:srgbClr val="FF9900"/>
                </a:solidFill>
              </a:rPr>
              <a:t>Importanza</a:t>
            </a:r>
            <a:r>
              <a:rPr lang="en-AU" dirty="0">
                <a:solidFill>
                  <a:srgbClr val="FF9900"/>
                </a:solidFill>
              </a:rPr>
              <a:t> </a:t>
            </a:r>
            <a:r>
              <a:rPr lang="en-AU" dirty="0" err="1">
                <a:solidFill>
                  <a:srgbClr val="FF9900"/>
                </a:solidFill>
              </a:rPr>
              <a:t>dei</a:t>
            </a:r>
            <a:r>
              <a:rPr lang="en-AU" dirty="0">
                <a:solidFill>
                  <a:srgbClr val="FF9900"/>
                </a:solidFill>
              </a:rPr>
              <a:t> </a:t>
            </a:r>
            <a:r>
              <a:rPr lang="en-AU" dirty="0" err="1">
                <a:solidFill>
                  <a:srgbClr val="FF9900"/>
                </a:solidFill>
              </a:rPr>
              <a:t>regressori</a:t>
            </a:r>
            <a:endParaRPr lang="en-GB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1431925"/>
          <a:ext cx="7315199" cy="1997076"/>
        </p:xfrm>
        <a:graphic>
          <a:graphicData uri="http://schemas.openxmlformats.org/drawingml/2006/table">
            <a:tbl>
              <a:tblPr/>
              <a:tblGrid>
                <a:gridCol w="1940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4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2956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8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Variable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Standard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Standardized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9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Intercept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1.71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0.283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6.03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1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3.77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2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3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-0.22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0.034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6.29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-0.31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4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4.81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426" name="Text Box 3"/>
          <p:cNvSpPr txBox="1">
            <a:spLocks noChangeArrowheads="1"/>
          </p:cNvSpPr>
          <p:nvPr/>
        </p:nvSpPr>
        <p:spPr bwMode="auto">
          <a:xfrm>
            <a:off x="76200" y="3771900"/>
            <a:ext cx="88820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sz="2000" dirty="0"/>
              <a:t>I coefficienti standardizzati sono utili per valutare l’importanza relativa dei </a:t>
            </a:r>
            <a:r>
              <a:rPr lang="it-IT" sz="2000" dirty="0" err="1"/>
              <a:t>regressori</a:t>
            </a:r>
            <a:r>
              <a:rPr lang="it-IT" sz="2000" dirty="0"/>
              <a:t>. Possiamo ordinare i </a:t>
            </a:r>
            <a:r>
              <a:rPr lang="it-IT" sz="2000" dirty="0" err="1"/>
              <a:t>regressori</a:t>
            </a:r>
            <a:r>
              <a:rPr lang="it-IT" sz="2000" dirty="0"/>
              <a:t> in base all’importanza che hanno nello spiegare la variabile dipendente. </a:t>
            </a:r>
            <a:r>
              <a:rPr lang="it-IT" sz="2000" u="sng" dirty="0"/>
              <a:t>Il </a:t>
            </a:r>
            <a:r>
              <a:rPr lang="it-IT" sz="2000" u="sng" dirty="0" err="1"/>
              <a:t>regressore</a:t>
            </a:r>
            <a:r>
              <a:rPr lang="it-IT" sz="2000" u="sng" dirty="0"/>
              <a:t> con valore assoluto del coefficiente standardizzato più alto è quello che ha l’influenza maggiore sulla y ed è quindi il più importante.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it-IT" sz="20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AU" sz="2000" dirty="0" err="1"/>
              <a:t>Nell’esempio</a:t>
            </a:r>
            <a:r>
              <a:rPr lang="en-AU" sz="2000" dirty="0"/>
              <a:t> </a:t>
            </a:r>
            <a:r>
              <a:rPr lang="en-AU" sz="2000" dirty="0" err="1"/>
              <a:t>il</a:t>
            </a:r>
            <a:r>
              <a:rPr lang="en-AU" sz="2000" dirty="0"/>
              <a:t> </a:t>
            </a:r>
            <a:r>
              <a:rPr lang="en-AU" sz="2000" dirty="0" err="1"/>
              <a:t>regressore</a:t>
            </a:r>
            <a:r>
              <a:rPr lang="en-AU" sz="2000" dirty="0"/>
              <a:t> 3 è </a:t>
            </a:r>
            <a:r>
              <a:rPr lang="en-AU" sz="2000" dirty="0" err="1"/>
              <a:t>il</a:t>
            </a:r>
            <a:r>
              <a:rPr lang="en-AU" sz="2000" dirty="0"/>
              <a:t> </a:t>
            </a:r>
            <a:r>
              <a:rPr lang="en-AU" sz="2000" dirty="0" err="1"/>
              <a:t>più</a:t>
            </a:r>
            <a:r>
              <a:rPr lang="en-AU" sz="2000" dirty="0"/>
              <a:t> </a:t>
            </a:r>
            <a:r>
              <a:rPr lang="en-AU" sz="2000" dirty="0" err="1"/>
              <a:t>importante</a:t>
            </a:r>
            <a:r>
              <a:rPr lang="en-AU" sz="2000" dirty="0"/>
              <a:t>, segue </a:t>
            </a:r>
            <a:r>
              <a:rPr lang="en-AU" sz="2000" dirty="0" err="1"/>
              <a:t>il</a:t>
            </a:r>
            <a:r>
              <a:rPr lang="en-AU" sz="2000" dirty="0"/>
              <a:t> </a:t>
            </a:r>
            <a:r>
              <a:rPr lang="en-AU" sz="2000" dirty="0" err="1"/>
              <a:t>regressore</a:t>
            </a:r>
            <a:r>
              <a:rPr lang="en-AU" sz="2000" dirty="0"/>
              <a:t> 4, l’1 e </a:t>
            </a:r>
            <a:r>
              <a:rPr lang="en-AU" sz="2000" dirty="0" err="1"/>
              <a:t>infine</a:t>
            </a:r>
            <a:r>
              <a:rPr lang="en-AU" sz="2000" dirty="0"/>
              <a:t> </a:t>
            </a:r>
            <a:r>
              <a:rPr lang="en-AU" sz="2000" dirty="0" err="1"/>
              <a:t>il</a:t>
            </a:r>
            <a:r>
              <a:rPr lang="en-AU" sz="2000" dirty="0"/>
              <a:t> 2.</a:t>
            </a:r>
            <a:endParaRPr lang="it-IT" sz="20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lm</a:t>
            </a: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Step</a:t>
            </a:r>
            <a:endParaRPr lang="it-IT" sz="1600" b="1" dirty="0">
              <a:solidFill>
                <a:schemeClr val="bg1"/>
              </a:solidFill>
            </a:endParaRP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lm.beta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Riepilogo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1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Regressione</a:t>
            </a:r>
            <a:r>
              <a:rPr lang="en-GB" sz="4000" dirty="0">
                <a:solidFill>
                  <a:srgbClr val="FF9900"/>
                </a:solidFill>
              </a:rPr>
              <a:t> </a:t>
            </a:r>
            <a:r>
              <a:rPr lang="en-GB" sz="4000" dirty="0" err="1">
                <a:solidFill>
                  <a:srgbClr val="FF9900"/>
                </a:solidFill>
              </a:rPr>
              <a:t>lineare</a:t>
            </a:r>
            <a:r>
              <a:rPr lang="en-GB" sz="4000" dirty="0">
                <a:solidFill>
                  <a:srgbClr val="FF9900"/>
                </a:solidFill>
              </a:rPr>
              <a:t> – </a:t>
            </a:r>
            <a:br>
              <a:rPr lang="en-GB" sz="4000" dirty="0">
                <a:solidFill>
                  <a:srgbClr val="FF9900"/>
                </a:solidFill>
              </a:rPr>
            </a:br>
            <a:r>
              <a:rPr lang="en-GB" sz="4000" dirty="0" err="1">
                <a:solidFill>
                  <a:srgbClr val="FF9900"/>
                </a:solidFill>
              </a:rPr>
              <a:t>Variabili</a:t>
            </a:r>
            <a:r>
              <a:rPr lang="en-GB" sz="4000" dirty="0">
                <a:solidFill>
                  <a:srgbClr val="FF9900"/>
                </a:solidFill>
              </a:rPr>
              <a:t> qualitative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666875"/>
            <a:ext cx="89154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1" dirty="0"/>
              <a:t>Considerazioni da fare </a:t>
            </a:r>
            <a:r>
              <a:rPr lang="it-IT" sz="2400" b="1" u="sng" dirty="0"/>
              <a:t>prima di stimare il modello</a:t>
            </a:r>
          </a:p>
          <a:p>
            <a:pPr eaLnBrk="1" hangingPunct="1"/>
            <a:endParaRPr lang="it-IT" sz="2400" dirty="0"/>
          </a:p>
          <a:p>
            <a:pPr eaLnBrk="1" hangingPunct="1">
              <a:buFontTx/>
              <a:buChar char="•"/>
            </a:pPr>
            <a:r>
              <a:rPr lang="it-IT" sz="2400" dirty="0"/>
              <a:t>Non si possono inserire variabili qualitative tra i </a:t>
            </a:r>
            <a:r>
              <a:rPr lang="it-IT" sz="2400" dirty="0" err="1"/>
              <a:t>regressori</a:t>
            </a:r>
            <a:endParaRPr lang="it-IT" sz="2400" dirty="0"/>
          </a:p>
          <a:p>
            <a:pPr eaLnBrk="1" hangingPunct="1">
              <a:buFontTx/>
              <a:buChar char="•"/>
            </a:pPr>
            <a:r>
              <a:rPr lang="it-IT" sz="2400" dirty="0">
                <a:sym typeface="Wingdings" pitchFamily="2" charset="2"/>
              </a:rPr>
              <a:t>Per considerare questo tipo di variabili all’interno del modello bisogna costruire delle variabili </a:t>
            </a:r>
            <a:r>
              <a:rPr lang="it-IT" sz="2400" dirty="0" err="1">
                <a:sym typeface="Wingdings" pitchFamily="2" charset="2"/>
              </a:rPr>
              <a:t>dummy</a:t>
            </a:r>
            <a:r>
              <a:rPr lang="it-IT" sz="2400" dirty="0">
                <a:sym typeface="Wingdings" pitchFamily="2" charset="2"/>
              </a:rPr>
              <a:t> (dicotomiche (0-1)) che identificano le modalità della variabile originaria.</a:t>
            </a:r>
          </a:p>
          <a:p>
            <a:pPr marL="0" indent="0" eaLnBrk="1" hangingPunct="1"/>
            <a:endParaRPr lang="it-IT" sz="2400" dirty="0">
              <a:sym typeface="Wingdings" pitchFamily="2" charset="2"/>
            </a:endParaRPr>
          </a:p>
          <a:p>
            <a:pPr marL="0" indent="0" algn="ctr" eaLnBrk="1" hangingPunct="1"/>
            <a:r>
              <a:rPr lang="it-IT" sz="2400" b="1" dirty="0">
                <a:sym typeface="Wingdings" pitchFamily="2" charset="2"/>
              </a:rPr>
              <a:t>Variabile qualitativa con k modalità  costruire (k-1) </a:t>
            </a:r>
            <a:r>
              <a:rPr lang="it-IT" sz="2400" b="1" dirty="0" err="1">
                <a:sym typeface="Wingdings" pitchFamily="2" charset="2"/>
              </a:rPr>
              <a:t>dummy</a:t>
            </a:r>
            <a:endParaRPr lang="it-IT" sz="2400" b="1" dirty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endParaRPr lang="it-IT" sz="2400" dirty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r>
              <a:rPr lang="it-IT" sz="2400" dirty="0"/>
              <a:t>Le variabili </a:t>
            </a:r>
            <a:r>
              <a:rPr lang="it-IT" sz="2400" dirty="0" err="1"/>
              <a:t>dummy</a:t>
            </a:r>
            <a:r>
              <a:rPr lang="it-IT" sz="2400" dirty="0"/>
              <a:t> saranno utilizzate come </a:t>
            </a:r>
            <a:r>
              <a:rPr lang="it-IT" sz="2400" dirty="0" err="1"/>
              <a:t>regressori</a:t>
            </a:r>
            <a:r>
              <a:rPr lang="it-IT" sz="2400" dirty="0"/>
              <a:t>.</a:t>
            </a:r>
          </a:p>
          <a:p>
            <a:pPr eaLnBrk="1" hangingPunct="1">
              <a:buFontTx/>
              <a:buChar char="•"/>
            </a:pP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Costruzione variabili </a:t>
            </a:r>
            <a:r>
              <a:rPr lang="it-IT" sz="4000" dirty="0" err="1">
                <a:solidFill>
                  <a:srgbClr val="FF9900"/>
                </a:solidFill>
              </a:rPr>
              <a:t>dummy</a:t>
            </a:r>
            <a:r>
              <a:rPr lang="it-IT" sz="4000" dirty="0">
                <a:solidFill>
                  <a:srgbClr val="FF9900"/>
                </a:solidFill>
              </a:rPr>
              <a:t> - esempio</a:t>
            </a:r>
            <a:r>
              <a:rPr lang="it-IT" sz="3600" dirty="0"/>
              <a:t> </a:t>
            </a:r>
            <a:endParaRPr lang="en-GB" sz="3600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577975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sym typeface="Wingdings" pitchFamily="2" charset="2"/>
              </a:rPr>
              <a:t>Es. </a:t>
            </a:r>
            <a:r>
              <a:rPr lang="it-IT" sz="2000"/>
              <a:t>Si vuole considerare tra i regressori la variabile qualitativa nominale “Area” che identifica l’area di residenza degli intervistati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953000" y="3733800"/>
            <a:ext cx="37496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/>
              <a:t>La variabile “Area” assume tre modalità (nord-centro-sud) </a:t>
            </a:r>
            <a:r>
              <a:rPr lang="it-IT" sz="2000">
                <a:sym typeface="Wingdings" pitchFamily="2" charset="2"/>
              </a:rPr>
              <a:t> si costruiscono due variabili dummy</a:t>
            </a:r>
            <a:endParaRPr lang="en-US" sz="2000"/>
          </a:p>
        </p:txBody>
      </p:sp>
      <p:graphicFrame>
        <p:nvGraphicFramePr>
          <p:cNvPr id="17413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204913" y="2743200"/>
          <a:ext cx="3138487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4" name="Worksheet" r:id="rId3" imgW="1705488" imgH="1738812" progId="Excel.Sheet.8">
                  <p:embed/>
                </p:oleObj>
              </mc:Choice>
              <mc:Fallback>
                <p:oleObj name="Worksheet" r:id="rId3" imgW="1705488" imgH="173881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2743200"/>
                        <a:ext cx="3138487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>
                <a:solidFill>
                  <a:srgbClr val="FF9900"/>
                </a:solidFill>
              </a:rPr>
              <a:t>Costruzione variabili dummy - esempio</a:t>
            </a:r>
            <a:r>
              <a:rPr lang="it-IT" sz="3600"/>
              <a:t> </a:t>
            </a:r>
            <a:endParaRPr lang="en-GB" sz="360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2092325"/>
            <a:ext cx="8305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 dirty="0"/>
              <a:t>Le variabili </a:t>
            </a:r>
            <a:r>
              <a:rPr lang="it-IT" sz="2400" dirty="0" err="1"/>
              <a:t>dummy</a:t>
            </a:r>
            <a:r>
              <a:rPr lang="it-IT" sz="2400" dirty="0"/>
              <a:t> da costruire sono due (la terza sarebbe </a:t>
            </a:r>
            <a:r>
              <a:rPr lang="it-IT" sz="2400" dirty="0" err="1"/>
              <a:t>ridondante</a:t>
            </a:r>
            <a:r>
              <a:rPr lang="it-IT" sz="2400" dirty="0" err="1">
                <a:sym typeface="Wingdings" pitchFamily="2" charset="2"/>
              </a:rPr>
              <a:t>può</a:t>
            </a:r>
            <a:r>
              <a:rPr lang="it-IT" sz="2400" dirty="0">
                <a:sym typeface="Wingdings" pitchFamily="2" charset="2"/>
              </a:rPr>
              <a:t> essere ottenuta come combinazione delle altre due)</a:t>
            </a:r>
            <a:endParaRPr lang="it-IT" sz="2400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sz="2400" dirty="0" err="1"/>
              <a:t>Area_nord</a:t>
            </a:r>
            <a:r>
              <a:rPr lang="it-IT" sz="2400" dirty="0" err="1">
                <a:sym typeface="Wingdings" pitchFamily="2" charset="2"/>
              </a:rPr>
              <a:t></a:t>
            </a:r>
            <a:r>
              <a:rPr lang="it-IT" sz="2400" dirty="0" err="1"/>
              <a:t>vale</a:t>
            </a:r>
            <a:r>
              <a:rPr lang="it-IT" sz="2400" dirty="0"/>
              <a:t> 1 se l’intervistato è residente al nord e 0 in tutti gli altri casi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sz="2400" dirty="0" err="1"/>
              <a:t>Area_centro</a:t>
            </a:r>
            <a:r>
              <a:rPr lang="it-IT" sz="2400" dirty="0" err="1">
                <a:sym typeface="Wingdings" pitchFamily="2" charset="2"/>
              </a:rPr>
              <a:t></a:t>
            </a:r>
            <a:r>
              <a:rPr lang="it-IT" sz="2400" dirty="0" err="1"/>
              <a:t>vale</a:t>
            </a:r>
            <a:r>
              <a:rPr lang="it-IT" sz="2400" dirty="0"/>
              <a:t> 1 se l’intervistato è residente al centro e 0 in tutti gli altri casi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>
                <a:solidFill>
                  <a:srgbClr val="FF9900"/>
                </a:solidFill>
              </a:rPr>
              <a:t>Costruzione variabili </a:t>
            </a:r>
            <a:r>
              <a:rPr lang="it-IT" sz="3600" dirty="0" err="1">
                <a:solidFill>
                  <a:srgbClr val="FF9900"/>
                </a:solidFill>
              </a:rPr>
              <a:t>dummy</a:t>
            </a:r>
            <a:r>
              <a:rPr lang="it-IT" sz="3600" dirty="0">
                <a:solidFill>
                  <a:srgbClr val="FF9900"/>
                </a:solidFill>
              </a:rPr>
              <a:t> - esempio</a:t>
            </a:r>
            <a:r>
              <a:rPr lang="it-IT" sz="3200" dirty="0"/>
              <a:t> </a:t>
            </a:r>
            <a:endParaRPr lang="en-GB" sz="3200" dirty="0"/>
          </a:p>
        </p:txBody>
      </p:sp>
      <p:graphicFrame>
        <p:nvGraphicFramePr>
          <p:cNvPr id="19459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876038"/>
              </p:ext>
            </p:extLst>
          </p:nvPr>
        </p:nvGraphicFramePr>
        <p:xfrm>
          <a:off x="1524000" y="1889917"/>
          <a:ext cx="61880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6" name="Worksheet" r:id="rId3" imgW="3438849" imgH="1790354" progId="Excel.Sheet.8">
                  <p:embed/>
                </p:oleObj>
              </mc:Choice>
              <mc:Fallback>
                <p:oleObj name="Worksheet" r:id="rId3" imgW="3438849" imgH="1790354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89917"/>
                        <a:ext cx="61880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438400" y="5778500"/>
            <a:ext cx="2378075" cy="850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/>
              <a:t>VARIABILE ORIGINARIA (non entra nel modello)</a:t>
            </a:r>
            <a:endParaRPr lang="en-US" sz="1600" dirty="0"/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5181600" y="5962650"/>
            <a:ext cx="2530475" cy="666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/>
              <a:t>VARIABILI DUMMY (entrano nel modello)</a:t>
            </a:r>
            <a:endParaRPr lang="en-US"/>
          </a:p>
        </p:txBody>
      </p:sp>
      <p:sp>
        <p:nvSpPr>
          <p:cNvPr id="19462" name="Line 11"/>
          <p:cNvSpPr>
            <a:spLocks noChangeShapeType="1"/>
          </p:cNvSpPr>
          <p:nvPr/>
        </p:nvSpPr>
        <p:spPr bwMode="auto">
          <a:xfrm flipV="1">
            <a:off x="3581400" y="5105400"/>
            <a:ext cx="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63" name="Line 12"/>
          <p:cNvSpPr>
            <a:spLocks noChangeShapeType="1"/>
          </p:cNvSpPr>
          <p:nvPr/>
        </p:nvSpPr>
        <p:spPr bwMode="auto">
          <a:xfrm flipH="1" flipV="1">
            <a:off x="5334000" y="5181600"/>
            <a:ext cx="838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464" name="Line 14"/>
          <p:cNvSpPr>
            <a:spLocks noChangeShapeType="1"/>
          </p:cNvSpPr>
          <p:nvPr/>
        </p:nvSpPr>
        <p:spPr bwMode="auto">
          <a:xfrm flipV="1">
            <a:off x="6172200" y="5181600"/>
            <a:ext cx="6858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5B81E5C6-277C-417B-B522-629B81157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48" y="1189788"/>
            <a:ext cx="89660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 dirty="0"/>
              <a:t>R creerà in automatico 2 </a:t>
            </a:r>
            <a:r>
              <a:rPr lang="it-IT" sz="2400" dirty="0" err="1"/>
              <a:t>variabily</a:t>
            </a:r>
            <a:r>
              <a:rPr lang="it-IT" sz="2400" dirty="0"/>
              <a:t> </a:t>
            </a:r>
            <a:r>
              <a:rPr lang="it-IT" sz="2400" dirty="0" err="1"/>
              <a:t>dummy</a:t>
            </a:r>
            <a:r>
              <a:rPr lang="it-IT" sz="2400" dirty="0"/>
              <a:t> con la seguente logica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>
                <a:solidFill>
                  <a:srgbClr val="FF9900"/>
                </a:solidFill>
              </a:rPr>
              <a:t>Costruzione variabili dummy - esempio</a:t>
            </a:r>
            <a:r>
              <a:rPr lang="it-IT" sz="3600"/>
              <a:t> </a:t>
            </a:r>
            <a:endParaRPr lang="en-GB" sz="360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534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it-IT" sz="2400" dirty="0"/>
              <a:t>Nella lm si inserisce la variabile categorica nella lista dei </a:t>
            </a:r>
            <a:r>
              <a:rPr lang="it-IT" sz="2400" dirty="0" err="1"/>
              <a:t>regressori</a:t>
            </a:r>
            <a:r>
              <a:rPr lang="it-IT" sz="2400" dirty="0"/>
              <a:t> e R creerà in automatico le k-1 variabili </a:t>
            </a:r>
            <a:r>
              <a:rPr lang="it-IT" sz="2400" dirty="0" err="1"/>
              <a:t>dummy</a:t>
            </a:r>
            <a:endParaRPr lang="it-IT" sz="2400" dirty="0"/>
          </a:p>
          <a:p>
            <a:pPr marL="0" indent="0" algn="just" eaLnBrk="1" hangingPunct="1">
              <a:spcBef>
                <a:spcPct val="50000"/>
              </a:spcBef>
            </a:pPr>
            <a:endParaRPr lang="it-IT" sz="2400" dirty="0">
              <a:sym typeface="Wingdings" pitchFamily="2" charset="2"/>
            </a:endParaRP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sz="2400" dirty="0">
                <a:sym typeface="Wingdings" pitchFamily="2" charset="2"/>
              </a:rPr>
              <a:t>i relativi coefficienti rappresentano l’effetto della singola modalità (nord/centro) della variabile “Area”, rispetto alla modalità che non è stata inserita nel modello (sud).</a:t>
            </a:r>
            <a:endParaRPr lang="it-IT" sz="2400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43434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400" dirty="0" err="1">
                <a:latin typeface="Lucida Console" panose="020B0609040504020204" pitchFamily="49" charset="0"/>
              </a:rPr>
              <a:t>regr</a:t>
            </a:r>
            <a:r>
              <a:rPr lang="en-US" sz="2400" dirty="0">
                <a:latin typeface="Lucida Console" panose="020B0609040504020204" pitchFamily="49" charset="0"/>
              </a:rPr>
              <a:t>= </a:t>
            </a:r>
            <a:r>
              <a:rPr lang="en-US" sz="2400" dirty="0">
                <a:solidFill>
                  <a:srgbClr val="000080"/>
                </a:solidFill>
                <a:latin typeface="Lucida Console" panose="020B0609040504020204" pitchFamily="49" charset="0"/>
              </a:rPr>
              <a:t>lm </a:t>
            </a:r>
            <a:r>
              <a:rPr lang="en-US" sz="2400" dirty="0">
                <a:latin typeface="Lucida Console" panose="020B0609040504020204" pitchFamily="49" charset="0"/>
              </a:rPr>
              <a:t>( y ~ x1 + x2 + 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… Area, data=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dataset_input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summary(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regr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20485" name="Oval 6"/>
          <p:cNvSpPr>
            <a:spLocks noChangeArrowheads="1"/>
          </p:cNvSpPr>
          <p:nvPr/>
        </p:nvSpPr>
        <p:spPr bwMode="auto">
          <a:xfrm>
            <a:off x="5029200" y="4343400"/>
            <a:ext cx="1133803" cy="762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AutoShape 5">
            <a:extLst>
              <a:ext uri="{FF2B5EF4-FFF2-40B4-BE49-F238E27FC236}">
                <a16:creationId xmlns:a16="http://schemas.microsoft.com/office/drawing/2014/main" id="{5BF56733-1E9B-4576-AF05-5EFAE13A2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2438400"/>
            <a:ext cx="685800" cy="685800"/>
          </a:xfrm>
          <a:prstGeom prst="downArrow">
            <a:avLst>
              <a:gd name="adj1" fmla="val 43023"/>
              <a:gd name="adj2" fmla="val 44186"/>
            </a:avLst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933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76520"/>
              </p:ext>
            </p:extLst>
          </p:nvPr>
        </p:nvGraphicFramePr>
        <p:xfrm>
          <a:off x="952498" y="2438400"/>
          <a:ext cx="7315199" cy="1774052"/>
        </p:xfrm>
        <a:graphic>
          <a:graphicData uri="http://schemas.openxmlformats.org/drawingml/2006/table">
            <a:tbl>
              <a:tblPr/>
              <a:tblGrid>
                <a:gridCol w="1940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4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2956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8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Variable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Parameter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Standard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Standardized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9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Intercept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0.7</a:t>
                      </a:r>
                      <a:endParaRPr lang="it-IT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0.283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6.03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Areanord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1.8</a:t>
                      </a:r>
                      <a:endParaRPr lang="it-IT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3.77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0.30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Areacentro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-0.8</a:t>
                      </a:r>
                      <a:endParaRPr lang="it-IT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-0.19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43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Chiamate_estero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-0.3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0.034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6.29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-0.22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600200"/>
            <a:ext cx="861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Soddisfazione_globale</a:t>
            </a:r>
            <a:r>
              <a:rPr lang="en-AU" dirty="0"/>
              <a:t>=b0+area_nord*b1+area_centro*b2+chiamte_estero</a:t>
            </a:r>
            <a:r>
              <a:rPr lang="en-AU"/>
              <a:t>*b3+err</a:t>
            </a:r>
            <a:endParaRPr lang="it-IT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233492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Interpretazione variabili </a:t>
            </a:r>
            <a:r>
              <a:rPr lang="it-IT" sz="4000" dirty="0" err="1">
                <a:solidFill>
                  <a:srgbClr val="FF9900"/>
                </a:solidFill>
              </a:rPr>
              <a:t>dummy</a:t>
            </a:r>
            <a:r>
              <a:rPr lang="it-IT" sz="4000" dirty="0">
                <a:solidFill>
                  <a:srgbClr val="FF9900"/>
                </a:solidFill>
              </a:rPr>
              <a:t> 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75639" y="45468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dirty="0"/>
              <a:t>A </a:t>
            </a:r>
            <a:r>
              <a:rPr lang="en-AU" b="1" dirty="0" err="1"/>
              <a:t>parità</a:t>
            </a:r>
            <a:r>
              <a:rPr lang="en-AU" b="1" dirty="0"/>
              <a:t> di </a:t>
            </a:r>
            <a:r>
              <a:rPr lang="en-AU" b="1" dirty="0" err="1"/>
              <a:t>altre</a:t>
            </a:r>
            <a:r>
              <a:rPr lang="en-AU" b="1" dirty="0"/>
              <a:t> </a:t>
            </a:r>
            <a:r>
              <a:rPr lang="en-AU" b="1" dirty="0" err="1"/>
              <a:t>condizioni</a:t>
            </a:r>
            <a:r>
              <a:rPr lang="en-AU" dirty="0"/>
              <a:t>, chi </a:t>
            </a:r>
            <a:r>
              <a:rPr lang="en-AU" dirty="0" err="1"/>
              <a:t>abita</a:t>
            </a:r>
            <a:r>
              <a:rPr lang="en-AU" dirty="0"/>
              <a:t> al </a:t>
            </a:r>
            <a:r>
              <a:rPr lang="en-AU" dirty="0" err="1"/>
              <a:t>nord</a:t>
            </a:r>
            <a:r>
              <a:rPr lang="en-AU" dirty="0"/>
              <a:t> ha un </a:t>
            </a:r>
            <a:r>
              <a:rPr lang="en-AU" dirty="0" err="1"/>
              <a:t>incremento</a:t>
            </a:r>
            <a:r>
              <a:rPr lang="en-AU" dirty="0"/>
              <a:t> della </a:t>
            </a:r>
            <a:r>
              <a:rPr lang="en-AU" dirty="0" err="1"/>
              <a:t>soddisfazione</a:t>
            </a:r>
            <a:r>
              <a:rPr lang="en-AU" dirty="0"/>
              <a:t> </a:t>
            </a:r>
            <a:r>
              <a:rPr lang="en-AU" dirty="0" err="1"/>
              <a:t>globale</a:t>
            </a:r>
            <a:r>
              <a:rPr lang="en-AU" dirty="0"/>
              <a:t> di 1.80 </a:t>
            </a:r>
            <a:r>
              <a:rPr lang="en-AU" dirty="0" err="1"/>
              <a:t>unità</a:t>
            </a:r>
            <a:r>
              <a:rPr lang="en-AU" dirty="0"/>
              <a:t> </a:t>
            </a:r>
            <a:r>
              <a:rPr lang="en-AU" u="sng" dirty="0"/>
              <a:t>rispetto a chi </a:t>
            </a:r>
            <a:r>
              <a:rPr lang="en-AU" u="sng" dirty="0" err="1"/>
              <a:t>abita</a:t>
            </a:r>
            <a:r>
              <a:rPr lang="en-AU" u="sng" dirty="0"/>
              <a:t> al </a:t>
            </a:r>
            <a:r>
              <a:rPr lang="en-AU" u="sng" dirty="0" err="1"/>
              <a:t>sud</a:t>
            </a:r>
            <a:endParaRPr lang="en-AU" u="sng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A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dirty="0"/>
              <a:t>A </a:t>
            </a:r>
            <a:r>
              <a:rPr lang="en-AU" b="1" dirty="0" err="1"/>
              <a:t>parità</a:t>
            </a:r>
            <a:r>
              <a:rPr lang="en-AU" b="1" dirty="0"/>
              <a:t> di </a:t>
            </a:r>
            <a:r>
              <a:rPr lang="en-AU" b="1" dirty="0" err="1"/>
              <a:t>altre</a:t>
            </a:r>
            <a:r>
              <a:rPr lang="en-AU" b="1" dirty="0"/>
              <a:t> </a:t>
            </a:r>
            <a:r>
              <a:rPr lang="en-AU" b="1" dirty="0" err="1"/>
              <a:t>condizioni</a:t>
            </a:r>
            <a:r>
              <a:rPr lang="en-AU" dirty="0"/>
              <a:t>, chi </a:t>
            </a:r>
            <a:r>
              <a:rPr lang="en-AU" dirty="0" err="1"/>
              <a:t>abita</a:t>
            </a:r>
            <a:r>
              <a:rPr lang="en-AU" dirty="0"/>
              <a:t> al </a:t>
            </a:r>
            <a:r>
              <a:rPr lang="en-AU" dirty="0" err="1"/>
              <a:t>centro</a:t>
            </a:r>
            <a:r>
              <a:rPr lang="en-AU" dirty="0"/>
              <a:t> ha un </a:t>
            </a:r>
            <a:r>
              <a:rPr lang="en-AU" dirty="0" err="1"/>
              <a:t>decremento</a:t>
            </a:r>
            <a:r>
              <a:rPr lang="en-AU" dirty="0"/>
              <a:t> della </a:t>
            </a:r>
            <a:r>
              <a:rPr lang="en-AU" dirty="0" err="1"/>
              <a:t>soddisfazione</a:t>
            </a:r>
            <a:r>
              <a:rPr lang="en-AU" dirty="0"/>
              <a:t> </a:t>
            </a:r>
            <a:r>
              <a:rPr lang="en-AU" dirty="0" err="1"/>
              <a:t>globale</a:t>
            </a:r>
            <a:r>
              <a:rPr lang="en-AU" dirty="0"/>
              <a:t> di  0.8 </a:t>
            </a:r>
            <a:r>
              <a:rPr lang="en-AU" dirty="0" err="1"/>
              <a:t>unità</a:t>
            </a:r>
            <a:r>
              <a:rPr lang="en-AU" dirty="0"/>
              <a:t> </a:t>
            </a:r>
            <a:r>
              <a:rPr lang="en-AU" u="sng" dirty="0"/>
              <a:t>rispetto a chi </a:t>
            </a:r>
            <a:r>
              <a:rPr lang="en-AU" u="sng" dirty="0" err="1"/>
              <a:t>abita</a:t>
            </a:r>
            <a:r>
              <a:rPr lang="en-AU" u="sng" dirty="0"/>
              <a:t> al </a:t>
            </a:r>
            <a:r>
              <a:rPr lang="en-AU" u="sng" dirty="0" err="1"/>
              <a:t>sud</a:t>
            </a:r>
            <a:endParaRPr lang="it-IT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191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lm</a:t>
            </a: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Step</a:t>
            </a:r>
            <a:endParaRPr lang="it-IT" sz="1600" b="1" dirty="0">
              <a:solidFill>
                <a:schemeClr val="bg1"/>
              </a:solidFill>
            </a:endParaRP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lm.beta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Riepilogo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35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Multicollinearità</a:t>
            </a:r>
            <a:endParaRPr lang="en-GB" dirty="0">
              <a:solidFill>
                <a:srgbClr val="FF99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10929" y="1239520"/>
            <a:ext cx="8458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/>
              <a:t>Quando un </a:t>
            </a:r>
            <a:r>
              <a:rPr lang="it-IT" sz="2400" b="0" dirty="0" err="1"/>
              <a:t>regressore</a:t>
            </a:r>
            <a:r>
              <a:rPr lang="it-IT" sz="2400" b="0" dirty="0"/>
              <a:t> è combinazione lineare di altri </a:t>
            </a:r>
            <a:r>
              <a:rPr lang="it-IT" sz="2400" b="0" dirty="0" err="1"/>
              <a:t>regressori</a:t>
            </a:r>
            <a:r>
              <a:rPr lang="it-IT" sz="2400" b="0" dirty="0"/>
              <a:t> nel modello, le stime sono instabili e hanno standard </a:t>
            </a:r>
            <a:r>
              <a:rPr lang="it-IT" sz="2400" b="0" dirty="0" err="1"/>
              <a:t>error</a:t>
            </a:r>
            <a:r>
              <a:rPr lang="it-IT" sz="2400" b="0" dirty="0"/>
              <a:t> elevato. Questo problema è chiamato </a:t>
            </a:r>
            <a:r>
              <a:rPr lang="it-IT" sz="2400" b="0" dirty="0" err="1"/>
              <a:t>multicollinearità</a:t>
            </a:r>
            <a:r>
              <a:rPr lang="it-IT" sz="2400" b="0" dirty="0"/>
              <a:t>.</a:t>
            </a:r>
          </a:p>
          <a:p>
            <a:pPr eaLnBrk="1" hangingPunct="1"/>
            <a:endParaRPr lang="it-IT" sz="2400" b="0" dirty="0"/>
          </a:p>
          <a:p>
            <a:pPr marL="0" lvl="1" eaLnBrk="1" hangingPunct="1"/>
            <a:r>
              <a:rPr lang="it-IT" sz="2400" dirty="0"/>
              <a:t>VIF</a:t>
            </a:r>
            <a:r>
              <a:rPr lang="it-IT" sz="2400" b="0" dirty="0"/>
              <a:t>: indicatore che serve per individuare la presenza di </a:t>
            </a:r>
            <a:r>
              <a:rPr lang="it-IT" sz="2400" b="0" dirty="0" err="1"/>
              <a:t>multicollinearità</a:t>
            </a:r>
            <a:r>
              <a:rPr lang="it-IT" sz="2400" b="0" dirty="0"/>
              <a:t> ed è calcolato per ciascuna variabile del modello.</a:t>
            </a:r>
          </a:p>
          <a:p>
            <a:pPr marL="0" lvl="1" eaLnBrk="1" hangingPunct="1"/>
            <a:endParaRPr lang="it-IT" sz="2400" b="0" dirty="0"/>
          </a:p>
          <a:p>
            <a:pPr marL="0" lvl="1" algn="ctr" eaLnBrk="1" hangingPunct="1"/>
            <a:r>
              <a:rPr lang="it-IT" sz="2400" dirty="0" err="1"/>
              <a:t>Variance</a:t>
            </a:r>
            <a:r>
              <a:rPr lang="it-IT" sz="2400" dirty="0"/>
              <a:t> </a:t>
            </a:r>
            <a:r>
              <a:rPr lang="it-IT" sz="2400" dirty="0" err="1"/>
              <a:t>Inflation</a:t>
            </a:r>
            <a:r>
              <a:rPr lang="it-IT" sz="2400" dirty="0"/>
              <a:t> </a:t>
            </a:r>
            <a:r>
              <a:rPr lang="it-IT" sz="2400" dirty="0" err="1"/>
              <a:t>Factors</a:t>
            </a:r>
            <a:r>
              <a:rPr lang="it-IT" sz="2400" dirty="0"/>
              <a:t> </a:t>
            </a:r>
          </a:p>
          <a:p>
            <a:pPr marL="0" lvl="1" algn="ctr" eaLnBrk="1" hangingPunct="1"/>
            <a:endParaRPr lang="it-IT" sz="2400" b="0" dirty="0"/>
          </a:p>
          <a:p>
            <a:pPr marL="0" lvl="1" eaLnBrk="1" hangingPunct="1"/>
            <a:r>
              <a:rPr lang="it-IT" sz="2400" b="0" dirty="0"/>
              <a:t>VIF&gt;1.2 o 1.3 = </a:t>
            </a:r>
            <a:r>
              <a:rPr lang="it-IT" sz="2400" b="0" dirty="0" err="1"/>
              <a:t>multicollinearità</a:t>
            </a:r>
            <a:r>
              <a:rPr lang="it-IT" sz="2400" b="0" dirty="0"/>
              <a:t> (nella pratica VIF&gt;2)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0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304800" y="3962400"/>
            <a:ext cx="861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en-US" sz="2400" dirty="0">
                <a:cs typeface="Times New Roman" pitchFamily="18" charset="0"/>
              </a:rPr>
              <a:t> n righe </a:t>
            </a:r>
            <a:r>
              <a:rPr lang="it-IT" altLang="en-US" sz="2400" dirty="0"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it-IT" altLang="en-US" sz="2400" dirty="0">
                <a:cs typeface="Times New Roman" pitchFamily="18" charset="0"/>
              </a:rPr>
              <a:t>n unità statistiche</a:t>
            </a:r>
          </a:p>
          <a:p>
            <a:pPr eaLnBrk="1" hangingPunct="1">
              <a:spcBef>
                <a:spcPct val="0"/>
              </a:spcBef>
            </a:pPr>
            <a:r>
              <a:rPr lang="it-IT" altLang="en-US" sz="2400" dirty="0">
                <a:cs typeface="Times New Roman" pitchFamily="18" charset="0"/>
              </a:rPr>
              <a:t> Y = variabile quantitativa continua oggetto dell’analisi</a:t>
            </a:r>
            <a:endParaRPr lang="it-IT" altLang="en-US" sz="2400" b="1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it-IT" altLang="en-US" sz="2400" dirty="0">
                <a:cs typeface="Times New Roman" pitchFamily="18" charset="0"/>
              </a:rPr>
              <a:t> p colonne corrispondenti alle variabili indipendenti (X</a:t>
            </a:r>
            <a:r>
              <a:rPr lang="it-IT" altLang="en-US" sz="1800" dirty="0">
                <a:cs typeface="Times New Roman" pitchFamily="18" charset="0"/>
              </a:rPr>
              <a:t>1</a:t>
            </a:r>
            <a:r>
              <a:rPr lang="it-IT" altLang="en-US" sz="2400" dirty="0">
                <a:cs typeface="Times New Roman" pitchFamily="18" charset="0"/>
              </a:rPr>
              <a:t>,…,</a:t>
            </a:r>
            <a:r>
              <a:rPr lang="it-IT" altLang="en-US" sz="2400" dirty="0" err="1">
                <a:cs typeface="Times New Roman" pitchFamily="18" charset="0"/>
              </a:rPr>
              <a:t>X</a:t>
            </a:r>
            <a:r>
              <a:rPr lang="it-IT" altLang="en-US" sz="1800" dirty="0" err="1">
                <a:cs typeface="Times New Roman" pitchFamily="18" charset="0"/>
              </a:rPr>
              <a:t>p</a:t>
            </a:r>
            <a:r>
              <a:rPr lang="it-IT" altLang="en-US" sz="2400" dirty="0">
                <a:cs typeface="Times New Roman" pitchFamily="18" charset="0"/>
              </a:rPr>
              <a:t>) </a:t>
            </a:r>
          </a:p>
          <a:p>
            <a:pPr>
              <a:spcBef>
                <a:spcPct val="0"/>
              </a:spcBef>
              <a:buNone/>
            </a:pPr>
            <a:r>
              <a:rPr lang="it-IT" altLang="en-US" sz="2400" dirty="0">
                <a:cs typeface="Times New Roman" pitchFamily="18" charset="0"/>
              </a:rPr>
              <a:t>(consideriamo variabili di natura quantitativa)</a:t>
            </a:r>
            <a:endParaRPr lang="it-IT" altLang="en-US" sz="2400" b="1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it-IT" altLang="en-US" sz="2400" dirty="0">
                <a:cs typeface="Times New Roman" pitchFamily="18" charset="0"/>
              </a:rPr>
              <a:t> in corrispondenza di ogni riga abbiamo (p+1) misurazioni: (y</a:t>
            </a:r>
            <a:r>
              <a:rPr lang="it-IT" altLang="en-US" sz="1400" dirty="0">
                <a:cs typeface="Times New Roman" pitchFamily="18" charset="0"/>
              </a:rPr>
              <a:t>i</a:t>
            </a:r>
            <a:r>
              <a:rPr lang="it-IT" altLang="en-US" sz="2400" dirty="0">
                <a:cs typeface="Times New Roman" pitchFamily="18" charset="0"/>
              </a:rPr>
              <a:t>,x</a:t>
            </a:r>
            <a:r>
              <a:rPr lang="it-IT" altLang="en-US" sz="1400" dirty="0">
                <a:cs typeface="Times New Roman" pitchFamily="18" charset="0"/>
              </a:rPr>
              <a:t>i1</a:t>
            </a:r>
            <a:r>
              <a:rPr lang="it-IT" altLang="en-US" sz="2400" dirty="0">
                <a:cs typeface="Times New Roman" pitchFamily="18" charset="0"/>
              </a:rPr>
              <a:t>,x</a:t>
            </a:r>
            <a:r>
              <a:rPr lang="it-IT" altLang="en-US" sz="1400" dirty="0">
                <a:cs typeface="Times New Roman" pitchFamily="18" charset="0"/>
              </a:rPr>
              <a:t>i2</a:t>
            </a:r>
            <a:r>
              <a:rPr lang="it-IT" altLang="en-US" sz="2400" dirty="0">
                <a:cs typeface="Times New Roman" pitchFamily="18" charset="0"/>
              </a:rPr>
              <a:t>,x</a:t>
            </a:r>
            <a:r>
              <a:rPr lang="it-IT" altLang="en-US" sz="1400" dirty="0">
                <a:cs typeface="Times New Roman" pitchFamily="18" charset="0"/>
              </a:rPr>
              <a:t>i3</a:t>
            </a:r>
            <a:r>
              <a:rPr lang="it-IT" altLang="en-US" sz="2400" dirty="0">
                <a:cs typeface="Times New Roman" pitchFamily="18" charset="0"/>
              </a:rPr>
              <a:t>,…,</a:t>
            </a:r>
            <a:r>
              <a:rPr lang="it-IT" altLang="en-US" sz="2400" dirty="0" err="1">
                <a:cs typeface="Times New Roman" pitchFamily="18" charset="0"/>
              </a:rPr>
              <a:t>x</a:t>
            </a:r>
            <a:r>
              <a:rPr lang="it-IT" altLang="en-US" sz="1400" dirty="0" err="1">
                <a:cs typeface="Times New Roman" pitchFamily="18" charset="0"/>
              </a:rPr>
              <a:t>ip</a:t>
            </a:r>
            <a:r>
              <a:rPr lang="it-IT" altLang="en-US" sz="2400" dirty="0">
                <a:cs typeface="Times New Roman" pitchFamily="18" charset="0"/>
              </a:rPr>
              <a:t>) i=1,…,n</a:t>
            </a:r>
            <a:endParaRPr lang="en-US" altLang="en-US" sz="2400" dirty="0">
              <a:cs typeface="Times New Roman" pitchFamily="18" charset="0"/>
            </a:endParaRPr>
          </a:p>
        </p:txBody>
      </p:sp>
      <p:graphicFrame>
        <p:nvGraphicFramePr>
          <p:cNvPr id="3379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628291"/>
              </p:ext>
            </p:extLst>
          </p:nvPr>
        </p:nvGraphicFramePr>
        <p:xfrm>
          <a:off x="914400" y="1143000"/>
          <a:ext cx="7391400" cy="253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6" name="Worksheet" r:id="rId3" imgW="5144954" imgH="1766195" progId="Excel.Sheet.8">
                  <p:embed/>
                </p:oleObj>
              </mc:Choice>
              <mc:Fallback>
                <p:oleObj name="Worksheet" r:id="rId3" imgW="5144954" imgH="176619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91400" cy="253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Modello</a:t>
            </a:r>
            <a:r>
              <a:rPr lang="en-GB" sz="4000" dirty="0">
                <a:solidFill>
                  <a:srgbClr val="FF9900"/>
                </a:solidFill>
              </a:rPr>
              <a:t> di </a:t>
            </a:r>
            <a:r>
              <a:rPr lang="en-GB" sz="4000" dirty="0" err="1">
                <a:solidFill>
                  <a:srgbClr val="FF9900"/>
                </a:solidFill>
              </a:rPr>
              <a:t>Regressione</a:t>
            </a:r>
            <a:r>
              <a:rPr lang="en-GB" sz="4000" dirty="0">
                <a:solidFill>
                  <a:srgbClr val="FF9900"/>
                </a:solidFill>
              </a:rPr>
              <a:t> </a:t>
            </a:r>
            <a:r>
              <a:rPr lang="en-GB" sz="4000" dirty="0" err="1">
                <a:solidFill>
                  <a:srgbClr val="FF9900"/>
                </a:solidFill>
              </a:rPr>
              <a:t>Lineare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7185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" y="1682127"/>
            <a:ext cx="9448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/>
              <a:t>Per verificare la presenza di </a:t>
            </a:r>
            <a:r>
              <a:rPr lang="it-IT" sz="2400" b="0" dirty="0" err="1"/>
              <a:t>multicollinearità</a:t>
            </a:r>
            <a:r>
              <a:rPr lang="it-IT" sz="2400" b="0" dirty="0"/>
              <a:t>:</a:t>
            </a:r>
          </a:p>
          <a:p>
            <a:pPr eaLnBrk="1" hangingPunct="1"/>
            <a:endParaRPr lang="it-IT" sz="2400" b="0" dirty="0"/>
          </a:p>
          <a:p>
            <a:pPr eaLnBrk="1" hangingPunct="1">
              <a:buFontTx/>
              <a:buChar char="•"/>
            </a:pPr>
            <a:r>
              <a:rPr lang="it-IT" sz="2400" b="0" dirty="0"/>
              <a:t> regressione lineare di </a:t>
            </a:r>
            <a:r>
              <a:rPr lang="it-IT" sz="2400" b="0" dirty="0" err="1"/>
              <a:t>X</a:t>
            </a:r>
            <a:r>
              <a:rPr lang="it-IT" sz="2400" b="0" baseline="-25000" dirty="0" err="1"/>
              <a:t>j</a:t>
            </a:r>
            <a:r>
              <a:rPr lang="it-IT" sz="2400" b="0" baseline="-25000" dirty="0"/>
              <a:t> </a:t>
            </a:r>
            <a:r>
              <a:rPr lang="it-IT" sz="2400" b="0" dirty="0"/>
              <a:t>sui rimanenti p-1 </a:t>
            </a:r>
            <a:r>
              <a:rPr lang="it-IT" sz="2400" b="0" dirty="0" err="1"/>
              <a:t>regressori</a:t>
            </a:r>
            <a:endParaRPr lang="it-IT" sz="2400" b="0" dirty="0"/>
          </a:p>
          <a:p>
            <a:pPr eaLnBrk="1" hangingPunct="1"/>
            <a:endParaRPr lang="it-IT" sz="2000" b="0" dirty="0"/>
          </a:p>
          <a:p>
            <a:pPr eaLnBrk="1" hangingPunct="1"/>
            <a:r>
              <a:rPr lang="it-IT" sz="2400" b="0" dirty="0"/>
              <a:t>    - </a:t>
            </a:r>
            <a:r>
              <a:rPr lang="it-IT" sz="2400" b="0" dirty="0" err="1"/>
              <a:t>R</a:t>
            </a:r>
            <a:r>
              <a:rPr lang="it-IT" sz="2400" b="0" baseline="-25000" dirty="0" err="1"/>
              <a:t>j</a:t>
            </a:r>
            <a:r>
              <a:rPr lang="en-US" sz="2400" b="0" dirty="0"/>
              <a:t>² </a:t>
            </a:r>
            <a:r>
              <a:rPr lang="en-US" sz="2400" b="0" dirty="0" err="1"/>
              <a:t>misura</a:t>
            </a:r>
            <a:r>
              <a:rPr lang="en-US" sz="2400" b="0" dirty="0"/>
              <a:t> la quota di </a:t>
            </a:r>
            <a:r>
              <a:rPr lang="en-US" sz="2400" b="0" dirty="0" err="1"/>
              <a:t>varianza</a:t>
            </a:r>
            <a:r>
              <a:rPr lang="en-US" sz="2400" b="0" dirty="0"/>
              <a:t> di </a:t>
            </a:r>
            <a:r>
              <a:rPr lang="en-US" sz="2400" b="0" dirty="0" err="1"/>
              <a:t>X</a:t>
            </a:r>
            <a:r>
              <a:rPr lang="en-US" sz="2400" b="0" baseline="-25000" dirty="0" err="1"/>
              <a:t>j</a:t>
            </a:r>
            <a:r>
              <a:rPr lang="en-US" sz="2400" b="0" dirty="0"/>
              <a:t> </a:t>
            </a:r>
            <a:r>
              <a:rPr lang="en-US" sz="2400" b="0" dirty="0" err="1"/>
              <a:t>spiegata</a:t>
            </a:r>
            <a:r>
              <a:rPr lang="en-US" sz="2400" b="0" dirty="0"/>
              <a:t> </a:t>
            </a:r>
            <a:r>
              <a:rPr lang="en-US" sz="2400" b="0" dirty="0" err="1"/>
              <a:t>dai</a:t>
            </a:r>
            <a:r>
              <a:rPr lang="en-US" sz="2400" b="0" dirty="0"/>
              <a:t> </a:t>
            </a:r>
          </a:p>
          <a:p>
            <a:pPr eaLnBrk="1" hangingPunct="1"/>
            <a:r>
              <a:rPr lang="en-US" sz="2400" b="0" dirty="0"/>
              <a:t>	  </a:t>
            </a:r>
            <a:r>
              <a:rPr lang="it-IT" sz="2400" b="0" dirty="0"/>
              <a:t>rimanenti p-1 </a:t>
            </a:r>
            <a:r>
              <a:rPr lang="it-IT" sz="2400" b="0" dirty="0" err="1"/>
              <a:t>regressori</a:t>
            </a:r>
            <a:r>
              <a:rPr lang="it-IT" sz="2400" b="0" dirty="0"/>
              <a:t> </a:t>
            </a:r>
            <a:r>
              <a:rPr lang="it-IT" sz="2400" b="0" dirty="0">
                <a:sym typeface="Wingdings" pitchFamily="2" charset="2"/>
              </a:rPr>
              <a:t> </a:t>
            </a:r>
            <a:br>
              <a:rPr lang="it-IT" sz="2400" b="0" dirty="0">
                <a:sym typeface="Wingdings" pitchFamily="2" charset="2"/>
              </a:rPr>
            </a:br>
            <a:r>
              <a:rPr lang="it-IT" sz="2400" b="0" dirty="0">
                <a:sym typeface="Wingdings" pitchFamily="2" charset="2"/>
              </a:rPr>
              <a:t>	  </a:t>
            </a:r>
            <a:r>
              <a:rPr lang="it-IT" altLang="it-IT" sz="2400" dirty="0">
                <a:cs typeface="Times New Roman" pitchFamily="18" charset="0"/>
                <a:sym typeface="Wingdings" pitchFamily="2" charset="2"/>
              </a:rPr>
              <a:t>valori &gt; 0.2 / 0.3  presenza di </a:t>
            </a:r>
            <a:r>
              <a:rPr lang="it-IT" altLang="it-IT" sz="2400" dirty="0" err="1">
                <a:cs typeface="Times New Roman" pitchFamily="18" charset="0"/>
                <a:sym typeface="Wingdings" pitchFamily="2" charset="2"/>
              </a:rPr>
              <a:t>multicollinearità</a:t>
            </a:r>
            <a:endParaRPr lang="it-IT" altLang="it-IT" sz="2400" dirty="0"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it-IT" sz="2400" dirty="0"/>
          </a:p>
          <a:p>
            <a:pPr eaLnBrk="1" hangingPunct="1"/>
            <a:endParaRPr lang="it-IT" sz="2400" b="0" dirty="0"/>
          </a:p>
          <a:p>
            <a:pPr eaLnBrk="1" hangingPunct="1"/>
            <a:r>
              <a:rPr lang="it-IT" sz="2400" b="0" dirty="0"/>
              <a:t>	</a:t>
            </a:r>
            <a:endParaRPr lang="en-US" sz="2400" b="0" dirty="0">
              <a:cs typeface="Times New Roman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388" y="160338"/>
            <a:ext cx="88122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it-IT" sz="4400" dirty="0" err="1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Multicollinearità</a:t>
            </a:r>
            <a:endParaRPr lang="en-GB" sz="440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620774"/>
              </p:ext>
            </p:extLst>
          </p:nvPr>
        </p:nvGraphicFramePr>
        <p:xfrm>
          <a:off x="7645548" y="601231"/>
          <a:ext cx="1219200" cy="2825748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R</a:t>
                      </a:r>
                      <a:r>
                        <a:rPr lang="en-US" sz="1400" b="1" i="0" u="none" strike="noStrike" baseline="30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VIF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4840204"/>
            <a:ext cx="8007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</a:t>
            </a:r>
            <a:r>
              <a:rPr lang="it-IT" sz="2400" dirty="0" err="1"/>
              <a:t>VIF</a:t>
            </a:r>
            <a:r>
              <a:rPr lang="it-IT" sz="2400" baseline="-25000" dirty="0" err="1"/>
              <a:t>j</a:t>
            </a:r>
            <a:r>
              <a:rPr lang="it-IT" sz="2400" dirty="0"/>
              <a:t> = 1 / (1 – </a:t>
            </a:r>
            <a:r>
              <a:rPr lang="it-IT" sz="2400" dirty="0" err="1"/>
              <a:t>R</a:t>
            </a:r>
            <a:r>
              <a:rPr lang="it-IT" sz="2400" baseline="-25000" dirty="0" err="1"/>
              <a:t>j</a:t>
            </a:r>
            <a:r>
              <a:rPr lang="en-US" sz="2400" dirty="0"/>
              <a:t>²</a:t>
            </a:r>
            <a:r>
              <a:rPr lang="it-IT" sz="2400" dirty="0"/>
              <a:t>) misura il grado di relazione</a:t>
            </a:r>
          </a:p>
          <a:p>
            <a:r>
              <a:rPr lang="it-IT" sz="2400" dirty="0"/>
              <a:t>	  lineare tra </a:t>
            </a:r>
            <a:r>
              <a:rPr lang="it-IT" sz="2400" dirty="0" err="1"/>
              <a:t>X</a:t>
            </a:r>
            <a:r>
              <a:rPr lang="it-IT" sz="2400" baseline="-25000" dirty="0" err="1"/>
              <a:t>j</a:t>
            </a:r>
            <a:r>
              <a:rPr lang="it-IT" sz="2400" dirty="0"/>
              <a:t> e i rimanenti p-1 </a:t>
            </a:r>
            <a:r>
              <a:rPr lang="it-IT" sz="2400" dirty="0" err="1"/>
              <a:t>regressori</a:t>
            </a:r>
            <a:r>
              <a:rPr lang="it-IT" sz="2400" dirty="0"/>
              <a:t> </a:t>
            </a:r>
            <a:r>
              <a:rPr lang="it-IT" altLang="it-IT" sz="2400" dirty="0">
                <a:sym typeface="Wingdings" pitchFamily="2" charset="2"/>
              </a:rPr>
              <a:t></a:t>
            </a:r>
            <a:br>
              <a:rPr lang="it-IT" altLang="it-IT" sz="2400" dirty="0">
                <a:sym typeface="Wingdings" pitchFamily="2" charset="2"/>
              </a:rPr>
            </a:br>
            <a:r>
              <a:rPr lang="it-IT" altLang="it-IT" sz="2400" dirty="0">
                <a:sym typeface="Wingdings" pitchFamily="2" charset="2"/>
              </a:rPr>
              <a:t>	 valori &gt; 1.2/1.3  presenza di </a:t>
            </a:r>
            <a:r>
              <a:rPr lang="it-IT" altLang="it-IT" sz="2400" dirty="0" err="1">
                <a:sym typeface="Wingdings" pitchFamily="2" charset="2"/>
              </a:rPr>
              <a:t>multicollinearità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48294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 dirty="0" err="1">
                <a:solidFill>
                  <a:srgbClr val="FF9900"/>
                </a:solidFill>
              </a:rPr>
              <a:t>vif</a:t>
            </a:r>
            <a:r>
              <a:rPr lang="it-IT" sz="4000" dirty="0">
                <a:solidFill>
                  <a:srgbClr val="FF9900"/>
                </a:solidFill>
              </a:rPr>
              <a:t> – Sintassi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200" y="1471662"/>
            <a:ext cx="8356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/>
              <a:t>Per calcolare l’ indicatore VIF, è necessario scaricare un pacchetto: </a:t>
            </a:r>
            <a:r>
              <a:rPr lang="it-IT" sz="2000" b="1" dirty="0" err="1"/>
              <a:t>usdm</a:t>
            </a:r>
            <a:r>
              <a:rPr lang="it-IT" sz="2000" dirty="0"/>
              <a:t> e richiamarlo.</a:t>
            </a:r>
          </a:p>
          <a:p>
            <a:pPr>
              <a:lnSpc>
                <a:spcPct val="150000"/>
              </a:lnSpc>
            </a:pPr>
            <a:r>
              <a:rPr lang="it-IT" sz="2000" dirty="0"/>
              <a:t>Successivamente si potrà usare la funzione </a:t>
            </a:r>
            <a:r>
              <a:rPr lang="it-IT" sz="2000" b="1" dirty="0" err="1"/>
              <a:t>vif</a:t>
            </a:r>
            <a:endParaRPr lang="it-IT" sz="2000" b="1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499309" y="3071862"/>
            <a:ext cx="4272455" cy="5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400" dirty="0" err="1">
                <a:latin typeface="Lucida Console" panose="020B0609040504020204" pitchFamily="49" charset="0"/>
              </a:rPr>
              <a:t>library</a:t>
            </a:r>
            <a:r>
              <a:rPr lang="it-IT" sz="2400" dirty="0">
                <a:latin typeface="Lucida Console" panose="020B0609040504020204" pitchFamily="49" charset="0"/>
              </a:rPr>
              <a:t>(</a:t>
            </a:r>
            <a:r>
              <a:rPr lang="it-IT" sz="2400" dirty="0" err="1">
                <a:latin typeface="Lucida Console" panose="020B0609040504020204" pitchFamily="49" charset="0"/>
              </a:rPr>
              <a:t>usdm</a:t>
            </a:r>
            <a:r>
              <a:rPr lang="it-IT" sz="2400" dirty="0">
                <a:latin typeface="Lucida Console" panose="020B0609040504020204" pitchFamily="49" charset="0"/>
              </a:rPr>
              <a:t>)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899745" y="4595862"/>
            <a:ext cx="4577255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40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vif</a:t>
            </a:r>
            <a:r>
              <a:rPr lang="it-IT" sz="2400" dirty="0">
                <a:latin typeface="Lucida Console" panose="020B0609040504020204" pitchFamily="49" charset="0"/>
              </a:rPr>
              <a:t>(</a:t>
            </a:r>
            <a:r>
              <a:rPr lang="it-IT" sz="2400" i="1" dirty="0" err="1">
                <a:latin typeface="Lucida Console" panose="020B0609040504020204" pitchFamily="49" charset="0"/>
              </a:rPr>
              <a:t>nome_subset_input</a:t>
            </a:r>
            <a:r>
              <a:rPr lang="it-IT" sz="2400" dirty="0">
                <a:latin typeface="Lucida Console" panose="020B0609040504020204" pitchFamily="49" charset="0"/>
              </a:rPr>
              <a:t>)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Verifica presenza </a:t>
            </a:r>
            <a:r>
              <a:rPr lang="it-IT" sz="2400" dirty="0" err="1"/>
              <a:t>multicollinearità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65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223963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Verifica presenza </a:t>
            </a:r>
            <a:r>
              <a:rPr lang="it-IT" sz="2400" dirty="0" err="1"/>
              <a:t>multicollinearità</a:t>
            </a:r>
            <a:endParaRPr lang="en-US" sz="24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 dirty="0" err="1">
                <a:solidFill>
                  <a:srgbClr val="FF9900"/>
                </a:solidFill>
              </a:rPr>
              <a:t>vif</a:t>
            </a:r>
            <a:r>
              <a:rPr lang="it-IT" sz="4000" dirty="0">
                <a:solidFill>
                  <a:srgbClr val="FF9900"/>
                </a:solidFill>
              </a:rPr>
              <a:t> – Sintassi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81000" y="1981200"/>
            <a:ext cx="861060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/>
              <a:t>Creiamo prima il subset delle sole variabili su cui vogliamo verificare la presenza di </a:t>
            </a:r>
            <a:r>
              <a:rPr lang="it-IT" sz="2000" dirty="0" err="1"/>
              <a:t>multicollinearità</a:t>
            </a:r>
            <a:r>
              <a:rPr lang="it-IT" sz="2000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0520" y="3209734"/>
            <a:ext cx="770275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err="1"/>
              <a:t>tel</a:t>
            </a:r>
            <a:r>
              <a:rPr lang="it-IT" dirty="0"/>
              <a:t> = telefonia[ ,c("AccessoWeb_2", "AltriOperatori_2", "assistenza_2", "Autoricarica_2", "CambioTariffa_2", "ChiamateTuoOperatore_2", "ChiarezzaTariffe_2", "ComodatoUso_2", "copertura_2", "CostoMMS_2", "CostoSMS_2", "diffusione_2", "DurataMinContratto_2", "immagine_2", "MMSTuoOperatore_2", "NavigazioneWeb_2", "NoScattoRisp_2", "NumeriFissi_2", "Promozioni_2", "SMSTuoOperatore_2", "vsPochiNumeri_2")]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3859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Verifica presenza </a:t>
            </a:r>
            <a:r>
              <a:rPr lang="it-IT" sz="2400" dirty="0" err="1"/>
              <a:t>multicollinearità</a:t>
            </a:r>
            <a:endParaRPr lang="en-US" sz="24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 dirty="0" err="1">
                <a:solidFill>
                  <a:srgbClr val="FF9900"/>
                </a:solidFill>
              </a:rPr>
              <a:t>vif</a:t>
            </a:r>
            <a:r>
              <a:rPr lang="it-IT" sz="4000" dirty="0">
                <a:solidFill>
                  <a:srgbClr val="FF9900"/>
                </a:solidFill>
              </a:rPr>
              <a:t> – Sintassi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352800" y="1219200"/>
            <a:ext cx="2667000" cy="66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vif</a:t>
            </a:r>
            <a:r>
              <a:rPr lang="it-IT" sz="2800" dirty="0">
                <a:solidFill>
                  <a:schemeClr val="accent6"/>
                </a:solidFill>
                <a:latin typeface="Lucida Console" panose="020B0609040504020204" pitchFamily="49" charset="0"/>
              </a:rPr>
              <a:t>(</a:t>
            </a:r>
            <a:r>
              <a:rPr lang="it-IT" sz="280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tel</a:t>
            </a:r>
            <a:r>
              <a:rPr lang="it-IT" sz="2800" dirty="0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105400" y="2589212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400" dirty="0"/>
              <a:t>Alcuni dei </a:t>
            </a:r>
            <a:r>
              <a:rPr lang="it-IT" sz="2400" dirty="0" err="1"/>
              <a:t>VIF</a:t>
            </a:r>
            <a:r>
              <a:rPr lang="it-IT" sz="2400" baseline="-25000" dirty="0" err="1">
                <a:cs typeface="Times New Roman" pitchFamily="18" charset="0"/>
              </a:rPr>
              <a:t>j</a:t>
            </a:r>
            <a:r>
              <a:rPr lang="it-IT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presentano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valori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alti</a:t>
            </a:r>
            <a:r>
              <a:rPr lang="en-US" sz="2400" dirty="0">
                <a:cs typeface="Times New Roman" pitchFamily="18" charset="0"/>
              </a:rPr>
              <a:t> </a:t>
            </a:r>
            <a:endParaRPr lang="it-IT" sz="2400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029200" y="4646612"/>
            <a:ext cx="25146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it-IT" sz="2400"/>
              <a:t>Multicollinearità</a:t>
            </a:r>
            <a:endParaRPr lang="en-GB" sz="2400"/>
          </a:p>
        </p:txBody>
      </p:sp>
      <p:sp>
        <p:nvSpPr>
          <p:cNvPr id="19" name="Down Arrow 8"/>
          <p:cNvSpPr/>
          <p:nvPr/>
        </p:nvSpPr>
        <p:spPr bwMode="auto">
          <a:xfrm>
            <a:off x="6096000" y="3960812"/>
            <a:ext cx="381000" cy="461963"/>
          </a:xfrm>
          <a:prstGeom prst="downArrow">
            <a:avLst/>
          </a:prstGeom>
          <a:solidFill>
            <a:schemeClr val="accent1">
              <a:lumMod val="50000"/>
              <a:alpha val="9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69635" name="Picture 3" descr="C:\Users\stefania.scapin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13551"/>
            <a:ext cx="388620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3048000" y="2209800"/>
            <a:ext cx="9906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048000" y="5201320"/>
            <a:ext cx="9906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048000" y="3240779"/>
            <a:ext cx="9906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063240" y="5852960"/>
            <a:ext cx="975360" cy="4716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063240" y="4221049"/>
            <a:ext cx="9906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94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>
                <a:solidFill>
                  <a:srgbClr val="FF9900"/>
                </a:solidFill>
              </a:rPr>
              <a:t>Esempio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368583"/>
              </p:ext>
            </p:extLst>
          </p:nvPr>
        </p:nvGraphicFramePr>
        <p:xfrm>
          <a:off x="1447800" y="2324100"/>
          <a:ext cx="6262386" cy="2019300"/>
        </p:xfrm>
        <a:graphic>
          <a:graphicData uri="http://schemas.openxmlformats.org/drawingml/2006/table">
            <a:tbl>
              <a:tblPr/>
              <a:tblGrid>
                <a:gridCol w="787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8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93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025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Parameter Estimates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Parameter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t Value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Pr &gt; |t|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Standardized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Variance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Inflation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Intercept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6.49839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0.05783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112.38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0.51102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8.75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0.37142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1.00102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0.437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7.51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0.31847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1.00080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0.06409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0.05821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0.272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0.04672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1.00079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0.69395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11.94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0.50651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1.00064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0.24529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0.17843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1.00096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0.32203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0.05782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5.57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0.23622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1.00000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72" name="Text Box 2"/>
          <p:cNvSpPr txBox="1">
            <a:spLocks noChangeArrowheads="1"/>
          </p:cNvSpPr>
          <p:nvPr/>
        </p:nvSpPr>
        <p:spPr bwMode="auto">
          <a:xfrm>
            <a:off x="457200" y="4462463"/>
            <a:ext cx="8153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>
                <a:cs typeface="Times New Roman" pitchFamily="18" charset="0"/>
              </a:rPr>
              <a:t>L’analisi fattoriale ci permette di trasformare i </a:t>
            </a:r>
            <a:r>
              <a:rPr lang="it-IT" sz="2400" b="0" dirty="0" err="1">
                <a:cs typeface="Times New Roman" pitchFamily="18" charset="0"/>
              </a:rPr>
              <a:t>regressori</a:t>
            </a:r>
            <a:r>
              <a:rPr lang="it-IT" sz="2400" b="0" dirty="0">
                <a:cs typeface="Times New Roman" pitchFamily="18" charset="0"/>
              </a:rPr>
              <a:t> in componenti non correlate e risolvere il problema della </a:t>
            </a:r>
            <a:r>
              <a:rPr lang="it-IT" sz="2400" b="0" dirty="0" err="1"/>
              <a:t>multicollinearità</a:t>
            </a:r>
            <a:r>
              <a:rPr lang="it-IT" sz="2400" b="0" dirty="0"/>
              <a:t>. Tutti i </a:t>
            </a:r>
            <a:r>
              <a:rPr lang="it-IT" sz="2400" b="0" dirty="0" err="1"/>
              <a:t>Variance</a:t>
            </a:r>
            <a:r>
              <a:rPr lang="it-IT" sz="2400" b="0" dirty="0"/>
              <a:t> </a:t>
            </a:r>
            <a:r>
              <a:rPr lang="it-IT" sz="2400" b="0" dirty="0" err="1"/>
              <a:t>Inflation</a:t>
            </a:r>
            <a:r>
              <a:rPr lang="it-IT" sz="2400" b="0" dirty="0"/>
              <a:t> </a:t>
            </a:r>
            <a:r>
              <a:rPr lang="it-IT" sz="2400" b="0" dirty="0" err="1"/>
              <a:t>Factors</a:t>
            </a:r>
            <a:r>
              <a:rPr lang="it-IT" sz="2400" b="0" dirty="0"/>
              <a:t> sono prossimi a 1, </a:t>
            </a:r>
            <a:r>
              <a:rPr lang="it-IT" sz="2400" b="0" dirty="0">
                <a:cs typeface="Times New Roman" pitchFamily="18" charset="0"/>
              </a:rPr>
              <a:t>cioè l’</a:t>
            </a:r>
            <a:r>
              <a:rPr lang="it-IT" sz="2400" b="0" dirty="0" err="1">
                <a:cs typeface="Times New Roman" pitchFamily="18" charset="0"/>
              </a:rPr>
              <a:t>R</a:t>
            </a:r>
            <a:r>
              <a:rPr lang="it-IT" sz="2400" b="0" baseline="-25000" dirty="0" err="1">
                <a:cs typeface="Times New Roman" pitchFamily="18" charset="0"/>
              </a:rPr>
              <a:t>j</a:t>
            </a:r>
            <a:r>
              <a:rPr lang="en-US" sz="2400" b="0" dirty="0">
                <a:cs typeface="Times New Roman" pitchFamily="18" charset="0"/>
              </a:rPr>
              <a:t>²</a:t>
            </a:r>
            <a:r>
              <a:rPr lang="it-IT" sz="2400" b="0" dirty="0">
                <a:cs typeface="Times New Roman" pitchFamily="18" charset="0"/>
              </a:rPr>
              <a:t> della regressione lineare di </a:t>
            </a:r>
            <a:r>
              <a:rPr lang="it-IT" sz="2400" b="0" dirty="0" err="1">
                <a:cs typeface="Times New Roman" pitchFamily="18" charset="0"/>
              </a:rPr>
              <a:t>X</a:t>
            </a:r>
            <a:r>
              <a:rPr lang="it-IT" sz="2400" b="0" baseline="-25000" dirty="0" err="1">
                <a:cs typeface="Times New Roman" pitchFamily="18" charset="0"/>
              </a:rPr>
              <a:t>j</a:t>
            </a:r>
            <a:r>
              <a:rPr lang="it-IT" sz="2400" b="0" dirty="0">
                <a:cs typeface="Times New Roman" pitchFamily="18" charset="0"/>
              </a:rPr>
              <a:t> sui rimanenti p-1 </a:t>
            </a:r>
            <a:r>
              <a:rPr lang="it-IT" sz="2400" b="0" dirty="0" err="1">
                <a:cs typeface="Times New Roman" pitchFamily="18" charset="0"/>
              </a:rPr>
              <a:t>regressori</a:t>
            </a:r>
            <a:r>
              <a:rPr lang="it-IT" sz="2400" b="0" dirty="0">
                <a:cs typeface="Times New Roman" pitchFamily="18" charset="0"/>
              </a:rPr>
              <a:t> è prossimo a zero.</a:t>
            </a:r>
          </a:p>
        </p:txBody>
      </p:sp>
      <p:sp>
        <p:nvSpPr>
          <p:cNvPr id="20573" name="Rectangle 6"/>
          <p:cNvSpPr>
            <a:spLocks noChangeArrowheads="1"/>
          </p:cNvSpPr>
          <p:nvPr/>
        </p:nvSpPr>
        <p:spPr bwMode="auto">
          <a:xfrm>
            <a:off x="457200" y="84455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Possibile risoluzione: utilizzo dell’analisi fattoriale</a:t>
            </a:r>
          </a:p>
          <a:p>
            <a:endParaRPr lang="it-IT" sz="2000" dirty="0"/>
          </a:p>
          <a:p>
            <a:pPr>
              <a:defRPr/>
            </a:pPr>
            <a:r>
              <a:rPr lang="it-IT" sz="2000" dirty="0">
                <a:sym typeface="Wingdings" pitchFamily="2" charset="2"/>
              </a:rPr>
              <a:t>Variabile dipendente (SODDISFAZIONE_GLOBALE) e 6 fattori creati con un’analisi fattoriale sulle 21 variabili di soddisfazione</a:t>
            </a:r>
            <a:endParaRPr lang="it-IT" sz="2000" dirty="0"/>
          </a:p>
        </p:txBody>
      </p:sp>
      <p:sp>
        <p:nvSpPr>
          <p:cNvPr id="20574" name="Down Arrow 7"/>
          <p:cNvSpPr>
            <a:spLocks noChangeArrowheads="1"/>
          </p:cNvSpPr>
          <p:nvPr/>
        </p:nvSpPr>
        <p:spPr bwMode="auto">
          <a:xfrm rot="3384407">
            <a:off x="7817493" y="2951956"/>
            <a:ext cx="381000" cy="461963"/>
          </a:xfrm>
          <a:prstGeom prst="downArrow">
            <a:avLst>
              <a:gd name="adj1" fmla="val 50000"/>
              <a:gd name="adj2" fmla="val 49976"/>
            </a:avLst>
          </a:prstGeom>
          <a:solidFill>
            <a:srgbClr val="E1A01F">
              <a:alpha val="988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249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lm</a:t>
            </a: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Step</a:t>
            </a:r>
            <a:endParaRPr lang="it-IT" sz="1600" b="1" dirty="0">
              <a:solidFill>
                <a:schemeClr val="bg1"/>
              </a:solidFill>
            </a:endParaRP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lm.beta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Riepilogo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119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3213" y="1096902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/>
              <a:t>Individuazione variabili dipendente e </a:t>
            </a:r>
            <a:r>
              <a:rPr lang="it-IT" sz="2400" b="0" dirty="0" err="1"/>
              <a:t>regressori</a:t>
            </a:r>
            <a:endParaRPr lang="it-IT" sz="24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/>
              <a:t>Trasformazione di eventuali variabili qualitative in </a:t>
            </a:r>
            <a:r>
              <a:rPr lang="it-IT" sz="2400" b="0" dirty="0" err="1"/>
              <a:t>dummy</a:t>
            </a:r>
            <a:endParaRPr lang="it-IT" sz="24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>
                <a:sym typeface="Symbol" pitchFamily="18" charset="2"/>
              </a:rPr>
              <a:t>Stimare un modello di regressione lineare utilizzando la procedura automatica di selezione delle variabili (</a:t>
            </a:r>
            <a:r>
              <a:rPr lang="it-IT" sz="2400" b="0" dirty="0" err="1">
                <a:sym typeface="Symbol" pitchFamily="18" charset="2"/>
              </a:rPr>
              <a:t>stepwise</a:t>
            </a:r>
            <a:r>
              <a:rPr lang="it-IT" sz="2400" b="0" dirty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>
                <a:sym typeface="Symbol" pitchFamily="18" charset="2"/>
              </a:rPr>
              <a:t>Valutare</a:t>
            </a:r>
            <a:r>
              <a:rPr lang="en-AU" sz="2400" b="0" dirty="0">
                <a:sym typeface="Symbol" pitchFamily="18" charset="2"/>
              </a:rPr>
              <a:t> la </a:t>
            </a:r>
            <a:r>
              <a:rPr lang="en-AU" sz="2400" b="0" dirty="0" err="1">
                <a:sym typeface="Symbol" pitchFamily="18" charset="2"/>
              </a:rPr>
              <a:t>bontà</a:t>
            </a:r>
            <a:r>
              <a:rPr lang="en-AU" sz="2400" b="0" dirty="0">
                <a:sym typeface="Symbol" pitchFamily="18" charset="2"/>
              </a:rPr>
              <a:t> del </a:t>
            </a:r>
            <a:r>
              <a:rPr lang="en-AU" sz="2400" b="0" dirty="0" err="1">
                <a:sym typeface="Symbol" pitchFamily="18" charset="2"/>
              </a:rPr>
              <a:t>modello</a:t>
            </a:r>
            <a:r>
              <a:rPr lang="en-AU" sz="2400" b="0" dirty="0">
                <a:sym typeface="Symbol" pitchFamily="18" charset="2"/>
              </a:rPr>
              <a:t> (R-square, Test F, Test t)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>
                <a:sym typeface="Symbol" pitchFamily="18" charset="2"/>
              </a:rPr>
              <a:t>Se la </a:t>
            </a:r>
            <a:r>
              <a:rPr lang="en-AU" sz="2400" b="0" dirty="0" err="1">
                <a:sym typeface="Symbol" pitchFamily="18" charset="2"/>
              </a:rPr>
              <a:t>procedura</a:t>
            </a:r>
            <a:r>
              <a:rPr lang="en-AU" sz="2400" b="0" dirty="0">
                <a:sym typeface="Symbol" pitchFamily="18" charset="2"/>
              </a:rPr>
              <a:t> stepwise non ha </a:t>
            </a:r>
            <a:r>
              <a:rPr lang="en-AU" sz="2400" b="0" dirty="0" err="1">
                <a:sym typeface="Symbol" pitchFamily="18" charset="2"/>
              </a:rPr>
              <a:t>prodotto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tutte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stime</a:t>
            </a:r>
            <a:r>
              <a:rPr lang="en-AU" sz="2400" b="0" dirty="0">
                <a:sym typeface="Symbol" pitchFamily="18" charset="2"/>
              </a:rPr>
              <a:t> significative, </a:t>
            </a:r>
            <a:r>
              <a:rPr lang="en-AU" sz="2400" b="0" dirty="0" err="1">
                <a:sym typeface="Symbol" pitchFamily="18" charset="2"/>
              </a:rPr>
              <a:t>si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può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stimare</a:t>
            </a:r>
            <a:r>
              <a:rPr lang="en-AU" sz="2400" b="0" dirty="0">
                <a:sym typeface="Symbol" pitchFamily="18" charset="2"/>
              </a:rPr>
              <a:t> un </a:t>
            </a:r>
            <a:r>
              <a:rPr lang="en-AU" sz="2400" b="0" dirty="0" err="1">
                <a:sym typeface="Symbol" pitchFamily="18" charset="2"/>
              </a:rPr>
              <a:t>modello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en-AU" sz="2400" b="0" dirty="0" err="1">
                <a:sym typeface="Symbol" pitchFamily="18" charset="2"/>
              </a:rPr>
              <a:t>regressione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lineare</a:t>
            </a:r>
            <a:r>
              <a:rPr lang="en-AU" sz="2400" b="0" dirty="0">
                <a:sym typeface="Symbol" pitchFamily="18" charset="2"/>
              </a:rPr>
              <a:t> con </a:t>
            </a:r>
            <a:r>
              <a:rPr lang="en-AU" sz="2400" b="0" dirty="0" err="1">
                <a:sym typeface="Symbol" pitchFamily="18" charset="2"/>
              </a:rPr>
              <a:t>i</a:t>
            </a:r>
            <a:r>
              <a:rPr lang="en-AU" sz="2400" b="0" dirty="0">
                <a:sym typeface="Symbol" pitchFamily="18" charset="2"/>
              </a:rPr>
              <a:t> soli </a:t>
            </a:r>
            <a:r>
              <a:rPr lang="en-AU" sz="2400" b="0" dirty="0" err="1">
                <a:sym typeface="Symbol" pitchFamily="18" charset="2"/>
              </a:rPr>
              <a:t>parametri</a:t>
            </a:r>
            <a:r>
              <a:rPr lang="en-AU" sz="2400" b="0" dirty="0">
                <a:sym typeface="Symbol" pitchFamily="18" charset="2"/>
              </a:rPr>
              <a:t> le cui </a:t>
            </a:r>
            <a:r>
              <a:rPr lang="en-AU" sz="2400" b="0" dirty="0" err="1">
                <a:sym typeface="Symbol" pitchFamily="18" charset="2"/>
              </a:rPr>
              <a:t>stime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sono</a:t>
            </a:r>
            <a:r>
              <a:rPr lang="en-AU" sz="2400" b="0" dirty="0">
                <a:sym typeface="Symbol" pitchFamily="18" charset="2"/>
              </a:rPr>
              <a:t> significative.</a:t>
            </a:r>
            <a:br>
              <a:rPr lang="en-AU" sz="2400" b="0" dirty="0">
                <a:sym typeface="Symbol" pitchFamily="18" charset="2"/>
              </a:rPr>
            </a:br>
            <a:r>
              <a:rPr lang="en-AU" sz="2400" b="0" dirty="0" err="1">
                <a:sym typeface="Symbol" pitchFamily="18" charset="2"/>
              </a:rPr>
              <a:t>Tornare</a:t>
            </a:r>
            <a:r>
              <a:rPr lang="en-AU" sz="2400" b="0" dirty="0">
                <a:sym typeface="Symbol" pitchFamily="18" charset="2"/>
              </a:rPr>
              <a:t> al </a:t>
            </a:r>
            <a:r>
              <a:rPr lang="en-AU" sz="2400" b="0" dirty="0" err="1">
                <a:sym typeface="Symbol" pitchFamily="18" charset="2"/>
              </a:rPr>
              <a:t>punto</a:t>
            </a:r>
            <a:r>
              <a:rPr lang="en-AU" sz="2400" b="0" dirty="0">
                <a:sym typeface="Symbol" pitchFamily="18" charset="2"/>
              </a:rPr>
              <a:t> 4, poi al </a:t>
            </a:r>
            <a:r>
              <a:rPr lang="en-AU" sz="2400" b="0" dirty="0" err="1">
                <a:sym typeface="Symbol" pitchFamily="18" charset="2"/>
              </a:rPr>
              <a:t>punto</a:t>
            </a:r>
            <a:r>
              <a:rPr lang="en-AU" sz="2400" b="0" dirty="0">
                <a:sym typeface="Symbol" pitchFamily="18" charset="2"/>
              </a:rPr>
              <a:t> 6.</a:t>
            </a:r>
            <a:br>
              <a:rPr lang="en-AU" sz="2400" b="0" dirty="0">
                <a:sym typeface="Symbol" pitchFamily="18" charset="2"/>
              </a:rPr>
            </a:br>
            <a:endParaRPr lang="en-AU" sz="2400" b="0" dirty="0">
              <a:sym typeface="Symbol" pitchFamily="18" charset="2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>
                <a:solidFill>
                  <a:srgbClr val="FF9900"/>
                </a:solidFill>
              </a:rPr>
              <a:t>Regressione lineare – Riepilogo</a:t>
            </a:r>
            <a:r>
              <a:rPr lang="it-IT" sz="4000" dirty="0"/>
              <a:t> 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479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3213" y="1128714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+mj-lt"/>
              <a:buAutoNum type="arabicPeriod" startAt="6"/>
            </a:pPr>
            <a:r>
              <a:rPr lang="it-IT" sz="2400" b="0" dirty="0">
                <a:cs typeface="Times New Roman" pitchFamily="18" charset="0"/>
              </a:rPr>
              <a:t>Verificare la presenza di </a:t>
            </a:r>
            <a:r>
              <a:rPr lang="it-IT" sz="2400" b="0" dirty="0" err="1">
                <a:cs typeface="Times New Roman" pitchFamily="18" charset="0"/>
              </a:rPr>
              <a:t>multicollinearità</a:t>
            </a:r>
            <a:r>
              <a:rPr lang="it-IT" sz="2400" b="0" dirty="0">
                <a:cs typeface="Times New Roman" pitchFamily="18" charset="0"/>
              </a:rPr>
              <a:t> (se i </a:t>
            </a:r>
            <a:r>
              <a:rPr lang="it-IT" sz="2400" b="0" dirty="0" err="1">
                <a:cs typeface="Times New Roman" pitchFamily="18" charset="0"/>
              </a:rPr>
              <a:t>regressori</a:t>
            </a:r>
            <a:r>
              <a:rPr lang="it-IT" sz="2400" b="0" dirty="0">
                <a:cs typeface="Times New Roman" pitchFamily="18" charset="0"/>
              </a:rPr>
              <a:t> del modello sono i fattori di un’analisi fattoriale non è necessario </a:t>
            </a:r>
            <a:r>
              <a:rPr lang="it-IT" sz="2400" b="0" dirty="0" err="1">
                <a:cs typeface="Times New Roman" pitchFamily="18" charset="0"/>
              </a:rPr>
              <a:t>perchè</a:t>
            </a:r>
            <a:r>
              <a:rPr lang="it-IT" sz="2400" b="0" dirty="0">
                <a:cs typeface="Times New Roman" pitchFamily="18" charset="0"/>
              </a:rPr>
              <a:t>  risultano non correlati per costruzione 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 tutti i </a:t>
            </a:r>
            <a:r>
              <a:rPr lang="it-IT" sz="2400" b="0" dirty="0" err="1">
                <a:cs typeface="Times New Roman" pitchFamily="18" charset="0"/>
                <a:sym typeface="Wingdings" pitchFamily="2" charset="2"/>
              </a:rPr>
              <a:t>VIF</a:t>
            </a:r>
            <a:r>
              <a:rPr lang="it-IT" sz="2400" b="0" baseline="-25000" dirty="0" err="1">
                <a:cs typeface="Times New Roman" pitchFamily="18" charset="0"/>
                <a:sym typeface="Wingdings" pitchFamily="2" charset="2"/>
              </a:rPr>
              <a:t>j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 =1</a:t>
            </a:r>
            <a:r>
              <a:rPr lang="it-IT" sz="2400" b="0" dirty="0">
                <a:cs typeface="Times New Roman" pitchFamily="18" charset="0"/>
              </a:rPr>
              <a:t>)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>
                <a:sym typeface="Symbol" pitchFamily="18" charset="2"/>
              </a:rPr>
              <a:t>Se </a:t>
            </a:r>
            <a:r>
              <a:rPr lang="en-AU" sz="2400" b="0" dirty="0" err="1">
                <a:sym typeface="Symbol" pitchFamily="18" charset="2"/>
              </a:rPr>
              <a:t>si</a:t>
            </a:r>
            <a:r>
              <a:rPr lang="en-AU" sz="2400" b="0" dirty="0">
                <a:sym typeface="Symbol" pitchFamily="18" charset="2"/>
              </a:rPr>
              <a:t> è in </a:t>
            </a:r>
            <a:r>
              <a:rPr lang="en-AU" sz="2400" b="0" dirty="0" err="1">
                <a:sym typeface="Symbol" pitchFamily="18" charset="2"/>
              </a:rPr>
              <a:t>presenza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>
                <a:cs typeface="Times New Roman" pitchFamily="18" charset="0"/>
              </a:rPr>
              <a:t>multicollinearità</a:t>
            </a:r>
            <a:r>
              <a:rPr lang="en-AU" sz="2400" b="0" dirty="0">
                <a:sym typeface="Symbol" pitchFamily="18" charset="2"/>
              </a:rPr>
              <a:t>: </a:t>
            </a:r>
            <a:r>
              <a:rPr lang="en-AU" sz="2400" b="0" dirty="0" err="1">
                <a:sym typeface="Symbol" pitchFamily="18" charset="2"/>
              </a:rPr>
              <a:t>azioni</a:t>
            </a:r>
            <a:r>
              <a:rPr lang="en-AU" sz="2400" b="0" dirty="0">
                <a:sym typeface="Symbol" pitchFamily="18" charset="2"/>
              </a:rPr>
              <a:t> per </a:t>
            </a:r>
            <a:r>
              <a:rPr lang="en-AU" sz="2400" b="0" dirty="0" err="1">
                <a:sym typeface="Symbol" pitchFamily="18" charset="2"/>
              </a:rPr>
              <a:t>eliminarla</a:t>
            </a:r>
            <a:r>
              <a:rPr lang="en-AU" sz="2400" b="0" dirty="0">
                <a:sym typeface="Symbol" pitchFamily="18" charset="2"/>
              </a:rPr>
              <a:t> e </a:t>
            </a:r>
            <a:r>
              <a:rPr lang="en-AU" sz="2400" b="0" dirty="0" err="1">
                <a:sym typeface="Symbol" pitchFamily="18" charset="2"/>
              </a:rPr>
              <a:t>ripetere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punti</a:t>
            </a:r>
            <a:r>
              <a:rPr lang="en-AU" sz="2400" b="0" dirty="0">
                <a:sym typeface="Symbol" pitchFamily="18" charset="2"/>
              </a:rPr>
              <a:t> 3, 4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>
                <a:sym typeface="Symbol" pitchFamily="18" charset="2"/>
              </a:rPr>
              <a:t>In </a:t>
            </a:r>
            <a:r>
              <a:rPr lang="en-AU" sz="2400" b="0" dirty="0" err="1">
                <a:sym typeface="Symbol" pitchFamily="18" charset="2"/>
              </a:rPr>
              <a:t>assenza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>
                <a:cs typeface="Times New Roman" pitchFamily="18" charset="0"/>
              </a:rPr>
              <a:t>multicollinearità</a:t>
            </a:r>
            <a:r>
              <a:rPr lang="en-AU" sz="2400" b="0" dirty="0">
                <a:sym typeface="Symbol" pitchFamily="18" charset="2"/>
              </a:rPr>
              <a:t>: </a:t>
            </a:r>
            <a:r>
              <a:rPr lang="en-AU" sz="2400" b="0" dirty="0" err="1">
                <a:sym typeface="Symbol" pitchFamily="18" charset="2"/>
              </a:rPr>
              <a:t>passare</a:t>
            </a:r>
            <a:r>
              <a:rPr lang="en-AU" sz="2400" b="0" dirty="0">
                <a:sym typeface="Symbol" pitchFamily="18" charset="2"/>
              </a:rPr>
              <a:t> al </a:t>
            </a:r>
            <a:r>
              <a:rPr lang="en-AU" sz="2400" b="0" dirty="0" err="1">
                <a:sym typeface="Symbol" pitchFamily="18" charset="2"/>
              </a:rPr>
              <a:t>punto</a:t>
            </a:r>
            <a:r>
              <a:rPr lang="en-AU" sz="2400" b="0" dirty="0">
                <a:sym typeface="Symbol" pitchFamily="18" charset="2"/>
              </a:rPr>
              <a:t> 7</a:t>
            </a:r>
          </a:p>
          <a:p>
            <a:pPr marL="0" indent="0" eaLnBrk="1" hangingPunct="1"/>
            <a:endParaRPr lang="it-IT" sz="2400" b="0" dirty="0">
              <a:cs typeface="Times New Roman" pitchFamily="18" charset="0"/>
            </a:endParaRPr>
          </a:p>
          <a:p>
            <a:pPr eaLnBrk="1" hangingPunct="1">
              <a:spcAft>
                <a:spcPts val="1200"/>
              </a:spcAft>
              <a:buClr>
                <a:schemeClr val="accent2"/>
              </a:buClr>
              <a:buFont typeface="+mj-lt"/>
              <a:buAutoNum type="arabicPeriod" startAt="7"/>
            </a:pPr>
            <a:r>
              <a:rPr lang="en-AU" sz="2400" b="0" dirty="0">
                <a:cs typeface="Times New Roman" pitchFamily="18" charset="0"/>
              </a:rPr>
              <a:t>Verificare </a:t>
            </a:r>
            <a:r>
              <a:rPr lang="en-AU" sz="2400" b="0" dirty="0" err="1">
                <a:cs typeface="Times New Roman" pitchFamily="18" charset="0"/>
              </a:rPr>
              <a:t>l’impatto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regressori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nella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spiegazione</a:t>
            </a:r>
            <a:r>
              <a:rPr lang="en-AU" sz="2400" b="0" dirty="0">
                <a:cs typeface="Times New Roman" pitchFamily="18" charset="0"/>
              </a:rPr>
              <a:t> del </a:t>
            </a:r>
            <a:r>
              <a:rPr lang="en-AU" sz="2400" b="0" dirty="0" err="1">
                <a:cs typeface="Times New Roman" pitchFamily="18" charset="0"/>
              </a:rPr>
              <a:t>fenomeno</a:t>
            </a:r>
            <a:r>
              <a:rPr lang="en-AU" sz="2400" b="0" dirty="0">
                <a:cs typeface="Times New Roman" pitchFamily="18" charset="0"/>
              </a:rPr>
              <a:t> (</a:t>
            </a:r>
            <a:r>
              <a:rPr lang="en-AU" sz="2400" b="0" dirty="0" err="1">
                <a:cs typeface="Times New Roman" pitchFamily="18" charset="0"/>
              </a:rPr>
              <a:t>ordinarli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usando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valore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assoluto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r>
              <a:rPr lang="en-AU" sz="2400" b="0" dirty="0">
                <a:cs typeface="Times New Roman" pitchFamily="18" charset="0"/>
              </a:rPr>
              <a:t> e </a:t>
            </a:r>
            <a:r>
              <a:rPr lang="en-AU" sz="2400" b="0" dirty="0" err="1">
                <a:cs typeface="Times New Roman" pitchFamily="18" charset="0"/>
              </a:rPr>
              <a:t>controllare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segno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)</a:t>
            </a:r>
          </a:p>
          <a:p>
            <a:pPr eaLnBrk="1" hangingPunct="1">
              <a:spcAft>
                <a:spcPts val="1200"/>
              </a:spcAft>
              <a:buClr>
                <a:schemeClr val="accent2"/>
              </a:buClr>
              <a:buFont typeface="+mj-lt"/>
              <a:buAutoNum type="arabicPeriod" startAt="7"/>
            </a:pPr>
            <a:r>
              <a:rPr lang="en-AU" sz="2400" b="0" dirty="0" err="1">
                <a:cs typeface="Times New Roman" pitchFamily="18" charset="0"/>
              </a:rPr>
              <a:t>Interpretazione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endParaRPr lang="it-IT" sz="2400" b="0" dirty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>
                <a:schemeClr val="accent2"/>
              </a:buClr>
              <a:buFont typeface="+mj-lt"/>
              <a:buAutoNum type="arabicPeriod" startAt="7"/>
            </a:pP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Char char="•"/>
            </a:pPr>
            <a:endParaRPr lang="it-IT" sz="2200" b="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>
                <a:solidFill>
                  <a:srgbClr val="FF9900"/>
                </a:solidFill>
              </a:rPr>
              <a:t>Regressione lineare – Riepilogo</a:t>
            </a:r>
            <a:r>
              <a:rPr lang="it-IT" sz="4000" dirty="0"/>
              <a:t> 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400" b="1" dirty="0">
                <a:cs typeface="Times New Roman" pitchFamily="18" charset="0"/>
              </a:rPr>
              <a:t>Equazione di regressione lineare multipla</a:t>
            </a:r>
          </a:p>
        </p:txBody>
      </p:sp>
      <p:graphicFrame>
        <p:nvGraphicFramePr>
          <p:cNvPr id="34819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312422"/>
              </p:ext>
            </p:extLst>
          </p:nvPr>
        </p:nvGraphicFramePr>
        <p:xfrm>
          <a:off x="1371600" y="2819400"/>
          <a:ext cx="61706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9" name="Equation" r:id="rId4" imgW="2286000" imgH="203200" progId="Equation.3">
                  <p:embed/>
                </p:oleObj>
              </mc:Choice>
              <mc:Fallback>
                <p:oleObj name="Equation" r:id="rId4" imgW="2286000" imgH="203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617061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457200" y="3997325"/>
            <a:ext cx="1143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i-esima oss. su Y</a:t>
            </a:r>
            <a:endParaRPr lang="en-US" altLang="en-US" sz="1800"/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810000" y="3997325"/>
            <a:ext cx="1295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i-esima oss. su X</a:t>
            </a:r>
            <a:r>
              <a:rPr lang="it-IT" altLang="en-US" sz="1400"/>
              <a:t>1</a:t>
            </a:r>
            <a:endParaRPr lang="en-US" altLang="en-US" sz="1800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6934200" y="3997325"/>
            <a:ext cx="1905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errore relativo all’i-esima oss.</a:t>
            </a:r>
            <a:endParaRPr lang="en-US" altLang="en-US" sz="1800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1219200" y="5216525"/>
            <a:ext cx="1295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intercetta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2819400" y="5216525"/>
            <a:ext cx="1524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coefficiente di X1</a:t>
            </a:r>
            <a:endParaRPr lang="en-US" altLang="en-US" sz="1800"/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 flipV="1">
            <a:off x="990600" y="3352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 flipV="1">
            <a:off x="1828800" y="3429000"/>
            <a:ext cx="381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H="1" flipV="1">
            <a:off x="3124200" y="3352800"/>
            <a:ext cx="457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 flipH="1" flipV="1">
            <a:off x="3810000" y="3276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 flipH="1" flipV="1">
            <a:off x="7315200" y="3276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>
                <a:solidFill>
                  <a:srgbClr val="FF9900"/>
                </a:solidFill>
              </a:rPr>
              <a:t>Modello</a:t>
            </a:r>
            <a:r>
              <a:rPr lang="en-GB" sz="4000" dirty="0">
                <a:solidFill>
                  <a:srgbClr val="FF9900"/>
                </a:solidFill>
              </a:rPr>
              <a:t> di </a:t>
            </a:r>
            <a:r>
              <a:rPr lang="en-GB" sz="4000" dirty="0" err="1">
                <a:solidFill>
                  <a:srgbClr val="FF9900"/>
                </a:solidFill>
              </a:rPr>
              <a:t>Regressione</a:t>
            </a:r>
            <a:r>
              <a:rPr lang="en-GB" sz="4000" dirty="0">
                <a:solidFill>
                  <a:srgbClr val="FF9900"/>
                </a:solidFill>
              </a:rPr>
              <a:t> </a:t>
            </a:r>
            <a:r>
              <a:rPr lang="en-GB" sz="4000" dirty="0" err="1">
                <a:solidFill>
                  <a:srgbClr val="FF9900"/>
                </a:solidFill>
              </a:rPr>
              <a:t>Lineare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1066800"/>
            <a:ext cx="8865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n-US" sz="2200" dirty="0">
                <a:cs typeface="Times New Roman" pitchFamily="18" charset="0"/>
              </a:rPr>
              <a:t>Vogliamo descrivere la relazione esistente tra la variabile dipendente Y e le variabili indipendenti (X1,…</a:t>
            </a:r>
            <a:r>
              <a:rPr lang="it-IT" altLang="en-US" sz="2200" dirty="0" err="1">
                <a:cs typeface="Times New Roman" pitchFamily="18" charset="0"/>
              </a:rPr>
              <a:t>Xp</a:t>
            </a:r>
            <a:r>
              <a:rPr lang="it-IT" altLang="en-US" sz="2200" dirty="0">
                <a:cs typeface="Times New Roman" pitchFamily="18" charset="0"/>
              </a:rPr>
              <a:t>) tramite una funzione lineare.</a:t>
            </a:r>
            <a:endParaRPr lang="en-AU" sz="2200" dirty="0"/>
          </a:p>
        </p:txBody>
      </p:sp>
      <p:sp>
        <p:nvSpPr>
          <p:cNvPr id="20" name="Rectangle 1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8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lm – Esempio </a:t>
            </a:r>
            <a:r>
              <a:rPr lang="it-IT" sz="4000" dirty="0"/>
              <a:t> </a:t>
            </a:r>
            <a:endParaRPr lang="en-GB" sz="4000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 dirty="0"/>
              <a:t>Variabile dipendente (soddisfazione globale) e 9 </a:t>
            </a:r>
            <a:r>
              <a:rPr lang="it-IT" sz="2400" dirty="0" err="1"/>
              <a:t>regressori</a:t>
            </a:r>
            <a:r>
              <a:rPr lang="it-IT" sz="2400" dirty="0"/>
              <a:t> (variabili indipendenti)</a:t>
            </a:r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 flipH="1" flipV="1">
            <a:off x="3581400" y="58674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76448"/>
              </p:ext>
            </p:extLst>
          </p:nvPr>
        </p:nvGraphicFramePr>
        <p:xfrm>
          <a:off x="533400" y="1676400"/>
          <a:ext cx="8083752" cy="4663799"/>
        </p:xfrm>
        <a:graphic>
          <a:graphicData uri="http://schemas.openxmlformats.org/drawingml/2006/table">
            <a:tbl>
              <a:tblPr/>
              <a:tblGrid>
                <a:gridCol w="2111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1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54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effectLst/>
                          <a:latin typeface="Arial"/>
                        </a:rPr>
                        <a:t>Nome variabile</a:t>
                      </a:r>
                    </a:p>
                  </a:txBody>
                  <a:tcPr marL="9077" marR="9077" marT="90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effectLst/>
                          <a:latin typeface="Arial"/>
                        </a:rPr>
                        <a:t>Descrizione variabile</a:t>
                      </a:r>
                    </a:p>
                  </a:txBody>
                  <a:tcPr marL="9077" marR="9077" marT="90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Livello di soddisfazione relativo ai costi verso altri operatori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Livello di soddisfazione relativo al servizio di assistenza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autoricarica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facilità di cambiamento della tariffa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596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effettuare chiamate a costi inferiori verso numeri dello stesso operatore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851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</a:t>
                      </a:r>
                      <a:r>
                        <a:rPr lang="it-IT" sz="1400" b="0" i="0" u="none" strike="noStrike" dirty="0" err="1">
                          <a:effectLst/>
                          <a:latin typeface="Arial"/>
                        </a:rPr>
                        <a:t>rivecere</a:t>
                      </a:r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 un cellulare in comodato d'uso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 costo degli MMS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851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attivare promozioni sulle tariffe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851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alle agevolazioni verso uno o più numeri di telefono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 err="1">
                          <a:effectLst/>
                          <a:latin typeface="Arial"/>
                        </a:rPr>
                        <a:t>soddisfazione_globale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globale relativo al telefono cellulare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305800" cy="2590800"/>
          </a:xfr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it-IT" sz="2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Nome_oggetto</a:t>
            </a:r>
            <a:r>
              <a:rPr lang="it-IT" sz="26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it-IT" sz="2600" dirty="0">
                <a:solidFill>
                  <a:srgbClr val="000080"/>
                </a:solidFill>
                <a:latin typeface="Lucida Console" panose="020B0609040504020204" pitchFamily="49" charset="0"/>
              </a:rPr>
              <a:t>= lm (</a:t>
            </a:r>
            <a:r>
              <a:rPr lang="it-IT" sz="2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variabile_dipendente</a:t>
            </a:r>
            <a:r>
              <a:rPr lang="it-IT" sz="2600" dirty="0">
                <a:solidFill>
                  <a:schemeClr val="tx1"/>
                </a:solidFill>
                <a:latin typeface="Lucida Console" panose="020B0609040504020204" pitchFamily="49" charset="0"/>
              </a:rPr>
              <a:t> ~ </a:t>
            </a:r>
            <a:r>
              <a:rPr lang="it-IT" sz="2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variabile_indipendente</a:t>
            </a:r>
            <a:r>
              <a:rPr lang="it-IT" sz="2600" dirty="0">
                <a:solidFill>
                  <a:srgbClr val="000080"/>
                </a:solidFill>
                <a:latin typeface="Lucida Console" panose="020B0609040504020204" pitchFamily="49" charset="0"/>
              </a:rPr>
              <a:t>, data=</a:t>
            </a:r>
            <a:r>
              <a:rPr lang="it-IT" sz="2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dataset_input</a:t>
            </a:r>
            <a:r>
              <a:rPr lang="it-IT" sz="2600" dirty="0">
                <a:solidFill>
                  <a:srgbClr val="000080"/>
                </a:solidFill>
                <a:latin typeface="Lucida Console" panose="020B0609040504020204" pitchFamily="49" charset="0"/>
              </a:rPr>
              <a:t>)</a:t>
            </a:r>
            <a:endParaRPr lang="en-GB" sz="2600" dirty="0">
              <a:solidFill>
                <a:srgbClr val="000080"/>
              </a:solidFill>
              <a:latin typeface="Lucida Console" panose="020B0609040504020204" pitchFamily="49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38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funzione che in R calcola il modello di regressione lineare è la </a:t>
            </a:r>
            <a:r>
              <a:rPr lang="it-IT" sz="2400" b="1" i="1" dirty="0"/>
              <a:t>lm (linear model).</a:t>
            </a:r>
          </a:p>
          <a:p>
            <a:pPr eaLnBrk="1" hangingPunct="1"/>
            <a:endParaRPr lang="it-IT" sz="2400" b="1" i="1" dirty="0"/>
          </a:p>
          <a:p>
            <a:pPr eaLnBrk="1" hangingPunct="1"/>
            <a:r>
              <a:rPr lang="it-IT" sz="2400" dirty="0"/>
              <a:t>Modello di regressione lineare – a partire da </a:t>
            </a:r>
            <a:r>
              <a:rPr lang="it-IT" sz="2400" i="1" dirty="0"/>
              <a:t>p</a:t>
            </a:r>
            <a:r>
              <a:rPr lang="it-IT" sz="2400" dirty="0"/>
              <a:t> </a:t>
            </a:r>
            <a:r>
              <a:rPr lang="it-IT" sz="2400" dirty="0" err="1"/>
              <a:t>regressori</a:t>
            </a:r>
            <a:r>
              <a:rPr lang="it-IT" sz="2400" dirty="0"/>
              <a:t> (variabili indipendenti)</a:t>
            </a:r>
            <a:endParaRPr lang="en-US" sz="24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 dirty="0">
                <a:solidFill>
                  <a:srgbClr val="FF9900"/>
                </a:solidFill>
              </a:rPr>
              <a:t>lm – Sintassi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91200" y="35052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7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677400" cy="8382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lm – Esempio </a:t>
            </a:r>
            <a:r>
              <a:rPr lang="it-IT" sz="4000" dirty="0"/>
              <a:t> </a:t>
            </a:r>
            <a:endParaRPr lang="en-GB" sz="4000" dirty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09523" y="3259569"/>
            <a:ext cx="8077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400" dirty="0">
                <a:latin typeface="Lucida Console" panose="020B0609040504020204" pitchFamily="49" charset="0"/>
              </a:rPr>
              <a:t>Soddisfazione = </a:t>
            </a:r>
            <a:r>
              <a:rPr lang="it-IT" sz="2400" b="1" i="1" dirty="0">
                <a:latin typeface="Lucida Console" panose="020B0609040504020204" pitchFamily="49" charset="0"/>
              </a:rPr>
              <a:t>lm</a:t>
            </a:r>
            <a:r>
              <a:rPr lang="it-IT" sz="2400" dirty="0">
                <a:latin typeface="Lucida Console" panose="020B0609040504020204" pitchFamily="49" charset="0"/>
              </a:rPr>
              <a:t> (</a:t>
            </a:r>
            <a:r>
              <a:rPr lang="it-IT" sz="2400" b="1" dirty="0" err="1">
                <a:latin typeface="Lucida Console" panose="020B0609040504020204" pitchFamily="49" charset="0"/>
              </a:rPr>
              <a:t>soddisfazione_globale</a:t>
            </a:r>
            <a:r>
              <a:rPr lang="it-IT" sz="2400" dirty="0">
                <a:latin typeface="Lucida Console" panose="020B0609040504020204" pitchFamily="49" charset="0"/>
              </a:rPr>
              <a:t> ~ CambioTariffa_2 + ComodatoUso_2      + AltriOperatori_2 + assistenza_2  + ChiamateTuoOperatore_2  + Promozioni_2 + Autoricarica_2  + CostoMMS_2  + vsPochiNumeri_2, </a:t>
            </a:r>
            <a:r>
              <a:rPr lang="it-IT" sz="2400" b="1" i="1" dirty="0">
                <a:latin typeface="Lucida Console" panose="020B0609040504020204" pitchFamily="49" charset="0"/>
              </a:rPr>
              <a:t>data</a:t>
            </a:r>
            <a:r>
              <a:rPr lang="it-IT" sz="2400" b="1" dirty="0">
                <a:latin typeface="Lucida Console" panose="020B0609040504020204" pitchFamily="49" charset="0"/>
              </a:rPr>
              <a:t>=telefonia</a:t>
            </a:r>
            <a:r>
              <a:rPr lang="it-IT" sz="2400" dirty="0">
                <a:latin typeface="Lucida Console" panose="020B0609040504020204" pitchFamily="49" charset="0"/>
              </a:rPr>
              <a:t>)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39823" y="862690"/>
            <a:ext cx="89916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200" dirty="0"/>
              <a:t>Modello di regressione lineare</a:t>
            </a:r>
            <a:r>
              <a:rPr lang="it-IT" sz="2200" dirty="0">
                <a:sym typeface="Wingdings" pitchFamily="2" charset="2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it-IT" sz="2200" dirty="0">
                <a:sym typeface="Wingdings" pitchFamily="2" charset="2"/>
              </a:rPr>
              <a:t>Variabile dipendente= SODDISFAZIONE_GLOBALE, </a:t>
            </a:r>
          </a:p>
          <a:p>
            <a:pPr eaLnBrk="1" hangingPunct="1">
              <a:spcBef>
                <a:spcPct val="50000"/>
              </a:spcBef>
            </a:pPr>
            <a:r>
              <a:rPr lang="it-IT" sz="2200" dirty="0" err="1">
                <a:sym typeface="Wingdings" pitchFamily="2" charset="2"/>
              </a:rPr>
              <a:t>Regressori</a:t>
            </a:r>
            <a:r>
              <a:rPr lang="it-IT" sz="2200" dirty="0">
                <a:sym typeface="Wingdings" pitchFamily="2" charset="2"/>
              </a:rPr>
              <a:t>= 9 variabili di soddisfazione (livello di soddisfazione relativo a tariffe, promozioni, ecc.)</a:t>
            </a:r>
            <a:endParaRPr lang="it-IT" sz="2200" dirty="0"/>
          </a:p>
          <a:p>
            <a:pPr eaLnBrk="1" hangingPunct="1">
              <a:spcBef>
                <a:spcPct val="50000"/>
              </a:spcBef>
            </a:pPr>
            <a:endParaRPr lang="it-IT" sz="2200" dirty="0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8486723" y="3306256"/>
            <a:ext cx="452047" cy="28283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b="1"/>
              <a:t>REGRESSORI</a:t>
            </a:r>
            <a:endParaRPr lang="en-US" sz="1600" b="1"/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4845383" y="2381310"/>
            <a:ext cx="2819400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b="1" dirty="0"/>
              <a:t>VARIABILE DIPENDENTE</a:t>
            </a:r>
            <a:endParaRPr lang="en-US" sz="1600" b="1" dirty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Parentesi graffa chiusa 1"/>
          <p:cNvSpPr/>
          <p:nvPr/>
        </p:nvSpPr>
        <p:spPr bwMode="auto">
          <a:xfrm>
            <a:off x="8077200" y="3640209"/>
            <a:ext cx="304800" cy="2179566"/>
          </a:xfrm>
          <a:prstGeom prst="rightBrace">
            <a:avLst>
              <a:gd name="adj1" fmla="val 94238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Parentesi graffa chiusa 15"/>
          <p:cNvSpPr/>
          <p:nvPr/>
        </p:nvSpPr>
        <p:spPr bwMode="auto">
          <a:xfrm rot="16200000">
            <a:off x="5885692" y="1144259"/>
            <a:ext cx="422295" cy="3808322"/>
          </a:xfrm>
          <a:prstGeom prst="rightBrace">
            <a:avLst>
              <a:gd name="adj1" fmla="val 94238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Parentesi graffa chiusa 16"/>
          <p:cNvSpPr/>
          <p:nvPr/>
        </p:nvSpPr>
        <p:spPr bwMode="auto">
          <a:xfrm rot="5400000">
            <a:off x="4816631" y="4380268"/>
            <a:ext cx="173237" cy="2537901"/>
          </a:xfrm>
          <a:prstGeom prst="rightBrace">
            <a:avLst>
              <a:gd name="adj1" fmla="val 94238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00400" y="5784741"/>
            <a:ext cx="3717687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b="1" dirty="0"/>
              <a:t>DATASET DI INPUT DEI DATI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pPr eaLnBrk="1" hangingPunct="1"/>
            <a:r>
              <a:rPr lang="en-GB" sz="3800" dirty="0" err="1">
                <a:solidFill>
                  <a:srgbClr val="FF9900"/>
                </a:solidFill>
              </a:rPr>
              <a:t>Valutazione</a:t>
            </a:r>
            <a:r>
              <a:rPr lang="en-GB" sz="3800" dirty="0">
                <a:solidFill>
                  <a:srgbClr val="FF9900"/>
                </a:solidFill>
              </a:rPr>
              <a:t> </a:t>
            </a:r>
            <a:r>
              <a:rPr lang="en-GB" sz="3800" dirty="0" err="1">
                <a:solidFill>
                  <a:srgbClr val="FF9900"/>
                </a:solidFill>
              </a:rPr>
              <a:t>modello</a:t>
            </a:r>
            <a:endParaRPr lang="en-GB" sz="3800" dirty="0">
              <a:solidFill>
                <a:srgbClr val="FF99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720717"/>
            <a:ext cx="8915400" cy="663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 dirty="0"/>
              <a:t>Valutazione della bontà del modello (</a:t>
            </a:r>
            <a:r>
              <a:rPr lang="it-IT" sz="2200" dirty="0">
                <a:solidFill>
                  <a:srgbClr val="FF0000"/>
                </a:solidFill>
              </a:rPr>
              <a:t>output della lm</a:t>
            </a:r>
            <a:r>
              <a:rPr lang="it-IT" sz="2200" dirty="0"/>
              <a:t>)</a:t>
            </a:r>
          </a:p>
          <a:p>
            <a:pPr eaLnBrk="1" hangingPunct="1">
              <a:lnSpc>
                <a:spcPct val="70000"/>
              </a:lnSpc>
            </a:pPr>
            <a:endParaRPr lang="it-IT" sz="2200" dirty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200" dirty="0">
                <a:solidFill>
                  <a:srgbClr val="FF0000"/>
                </a:solidFill>
              </a:rPr>
              <a:t>Test F per valutare la significatività congiunta dei coefficienti </a:t>
            </a:r>
            <a:r>
              <a:rPr lang="it-IT" sz="2200" dirty="0"/>
              <a:t>(se il p-</a:t>
            </a:r>
            <a:r>
              <a:rPr lang="it-IT" sz="2200" dirty="0" err="1"/>
              <a:t>value</a:t>
            </a:r>
            <a:r>
              <a:rPr lang="it-IT" sz="2200" dirty="0"/>
              <a:t> del test è inferiore al livello di significatività fissato, rifiuto l’ipotesi che i coefficienti siano tutti nulli </a:t>
            </a:r>
            <a:r>
              <a:rPr lang="it-IT" sz="2200" dirty="0">
                <a:sym typeface="Wingdings" pitchFamily="2" charset="2"/>
              </a:rPr>
              <a:t> </a:t>
            </a:r>
            <a:r>
              <a:rPr lang="it-IT" sz="2200" dirty="0"/>
              <a:t>il modello ha capacità esplicativa)   </a:t>
            </a:r>
            <a:endParaRPr lang="it-IT" sz="2200" dirty="0">
              <a:solidFill>
                <a:srgbClr val="FF0000"/>
              </a:solidFill>
            </a:endParaRPr>
          </a:p>
          <a:p>
            <a:pPr marL="0" indent="0" eaLnBrk="1" hangingPunct="1">
              <a:buClr>
                <a:schemeClr val="tx1"/>
              </a:buClr>
            </a:pPr>
            <a:endParaRPr lang="it-IT" sz="2200" dirty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200" dirty="0">
                <a:solidFill>
                  <a:srgbClr val="FF0000"/>
                </a:solidFill>
              </a:rPr>
              <a:t>Test </a:t>
            </a:r>
            <a:r>
              <a:rPr lang="it-IT" sz="2200" b="1" dirty="0">
                <a:solidFill>
                  <a:srgbClr val="FF0000"/>
                </a:solidFill>
              </a:rPr>
              <a:t>t</a:t>
            </a:r>
            <a:r>
              <a:rPr lang="it-IT" sz="2200" dirty="0">
                <a:solidFill>
                  <a:srgbClr val="FF0000"/>
                </a:solidFill>
              </a:rPr>
              <a:t> per valutare la significatività dei </a:t>
            </a:r>
            <a:r>
              <a:rPr lang="it-IT" sz="2200" i="1" dirty="0">
                <a:solidFill>
                  <a:srgbClr val="FF0000"/>
                </a:solidFill>
              </a:rPr>
              <a:t>singoli</a:t>
            </a:r>
            <a:r>
              <a:rPr lang="it-IT" sz="2200" dirty="0">
                <a:solidFill>
                  <a:srgbClr val="FF0000"/>
                </a:solidFill>
              </a:rPr>
              <a:t> coefficienti</a:t>
            </a:r>
            <a:r>
              <a:rPr lang="it-IT" sz="2200" dirty="0"/>
              <a:t> </a:t>
            </a:r>
          </a:p>
          <a:p>
            <a:pPr eaLnBrk="1" hangingPunct="1">
              <a:buClr>
                <a:schemeClr val="tx1"/>
              </a:buClr>
            </a:pPr>
            <a:r>
              <a:rPr lang="it-IT" sz="2200" dirty="0"/>
              <a:t>     (se il p-</a:t>
            </a:r>
            <a:r>
              <a:rPr lang="it-IT" sz="2200" dirty="0" err="1"/>
              <a:t>value</a:t>
            </a:r>
            <a:r>
              <a:rPr lang="it-IT" sz="2200" dirty="0"/>
              <a:t> del test è inferiore al livello di significatività fissato,  rifiuto l’ipotesi di coefficiente nullo </a:t>
            </a:r>
            <a:r>
              <a:rPr lang="it-IT" sz="2200" dirty="0">
                <a:sym typeface="Wingdings" pitchFamily="2" charset="2"/>
              </a:rPr>
              <a:t> </a:t>
            </a:r>
            <a:r>
              <a:rPr lang="it-IT" sz="2200" dirty="0"/>
              <a:t>il regressore corrispondente è rilevante per la spiegazione della variabile dipendente)</a:t>
            </a:r>
          </a:p>
          <a:p>
            <a:pPr eaLnBrk="1" hangingPunct="1">
              <a:buClr>
                <a:schemeClr val="tx1"/>
              </a:buClr>
            </a:pPr>
            <a:endParaRPr lang="it-IT" sz="2200" dirty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200" dirty="0">
                <a:solidFill>
                  <a:srgbClr val="FF0000"/>
                </a:solidFill>
              </a:rPr>
              <a:t>Coefficiente di determinazione </a:t>
            </a:r>
            <a:r>
              <a:rPr lang="it-IT" sz="2200" b="1" dirty="0">
                <a:solidFill>
                  <a:srgbClr val="FF0000"/>
                </a:solidFill>
              </a:rPr>
              <a:t>R-quadro</a:t>
            </a:r>
            <a:r>
              <a:rPr lang="it-IT" sz="2200" dirty="0"/>
              <a:t> </a:t>
            </a:r>
            <a:r>
              <a:rPr lang="it-IT" sz="2200" dirty="0">
                <a:solidFill>
                  <a:srgbClr val="FF0000"/>
                </a:solidFill>
              </a:rPr>
              <a:t>per valutare la capacità esplicativa del modello</a:t>
            </a:r>
            <a:r>
              <a:rPr lang="it-IT" sz="2200" dirty="0"/>
              <a:t> </a:t>
            </a:r>
            <a:r>
              <a:rPr lang="it-IT" sz="2200" dirty="0">
                <a:sym typeface="Wingdings" pitchFamily="2" charset="2"/>
              </a:rPr>
              <a:t></a:t>
            </a:r>
            <a:r>
              <a:rPr lang="it-IT" sz="2200" dirty="0"/>
              <a:t> capacità di rappresentare la relazione tra la variabile dipendente e i </a:t>
            </a:r>
            <a:r>
              <a:rPr lang="it-IT" sz="2200" dirty="0" err="1"/>
              <a:t>regressori</a:t>
            </a:r>
            <a:r>
              <a:rPr lang="it-IT" sz="2200" dirty="0"/>
              <a:t> </a:t>
            </a:r>
          </a:p>
          <a:p>
            <a:pPr eaLnBrk="1" hangingPunct="1"/>
            <a:r>
              <a:rPr lang="it-IT" sz="2200" dirty="0"/>
              <a:t>    (varia tra 0 e 1, quanto più si avvicina ad 1 tanto migliore è il modello). </a:t>
            </a:r>
            <a:r>
              <a:rPr lang="it-IT" sz="2200" b="1" dirty="0">
                <a:solidFill>
                  <a:srgbClr val="FF0000"/>
                </a:solidFill>
              </a:rPr>
              <a:t>R-quadro </a:t>
            </a:r>
            <a:r>
              <a:rPr lang="it-IT" sz="2200" b="1" dirty="0" err="1">
                <a:solidFill>
                  <a:srgbClr val="FF0000"/>
                </a:solidFill>
              </a:rPr>
              <a:t>adjusted</a:t>
            </a:r>
            <a:r>
              <a:rPr lang="it-IT" sz="2200" b="1" dirty="0">
                <a:solidFill>
                  <a:srgbClr val="FF0000"/>
                </a:solidFill>
              </a:rPr>
              <a:t>, </a:t>
            </a:r>
            <a:r>
              <a:rPr lang="it-IT" sz="2200" dirty="0">
                <a:solidFill>
                  <a:srgbClr val="FF0000"/>
                </a:solidFill>
              </a:rPr>
              <a:t>come R</a:t>
            </a:r>
            <a:r>
              <a:rPr lang="it-IT" sz="2200" baseline="30000" dirty="0">
                <a:solidFill>
                  <a:srgbClr val="FF0000"/>
                </a:solidFill>
              </a:rPr>
              <a:t>2</a:t>
            </a:r>
            <a:r>
              <a:rPr lang="it-IT" sz="2200" b="1" dirty="0">
                <a:solidFill>
                  <a:srgbClr val="FF0000"/>
                </a:solidFill>
              </a:rPr>
              <a:t> </a:t>
            </a:r>
            <a:r>
              <a:rPr lang="it-IT" sz="2200" dirty="0">
                <a:solidFill>
                  <a:srgbClr val="FF0000"/>
                </a:solidFill>
              </a:rPr>
              <a:t>ma indipendente dal numero di </a:t>
            </a:r>
            <a:r>
              <a:rPr lang="it-IT" sz="2200" dirty="0" err="1">
                <a:solidFill>
                  <a:srgbClr val="FF0000"/>
                </a:solidFill>
              </a:rPr>
              <a:t>regressori</a:t>
            </a:r>
            <a:endParaRPr lang="it-IT" sz="2200" dirty="0"/>
          </a:p>
          <a:p>
            <a:pPr eaLnBrk="1" hangingPunct="1">
              <a:buClr>
                <a:schemeClr val="tx1"/>
              </a:buClr>
            </a:pPr>
            <a:endParaRPr lang="it-IT" sz="22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12675</TotalTime>
  <Words>4435</Words>
  <Application>Microsoft Office PowerPoint</Application>
  <PresentationFormat>On-screen Show (4:3)</PresentationFormat>
  <Paragraphs>584</Paragraphs>
  <Slides>47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Calibri</vt:lpstr>
      <vt:lpstr>Lucida Console</vt:lpstr>
      <vt:lpstr>Wingdings</vt:lpstr>
      <vt:lpstr>Default Design</vt:lpstr>
      <vt:lpstr>Equazione</vt:lpstr>
      <vt:lpstr>Worksheet</vt:lpstr>
      <vt:lpstr>Equation</vt:lpstr>
      <vt:lpstr>Microsoft Excel 97-2003 Worksheet</vt:lpstr>
      <vt:lpstr>Regressione lineare</vt:lpstr>
      <vt:lpstr> Metodi Quantitativi per Economia, Finanza e Management</vt:lpstr>
      <vt:lpstr>Modello di Regressione Lineare</vt:lpstr>
      <vt:lpstr>Modello di Regressione Lineare</vt:lpstr>
      <vt:lpstr>Modello di Regressione Lineare</vt:lpstr>
      <vt:lpstr>lm – Esempio  </vt:lpstr>
      <vt:lpstr>PowerPoint Presentation</vt:lpstr>
      <vt:lpstr>lm – Esempio  </vt:lpstr>
      <vt:lpstr>Valutazione modello</vt:lpstr>
      <vt:lpstr>lm – Output </vt:lpstr>
      <vt:lpstr>lm – Output – TEST STATISTICI </vt:lpstr>
      <vt:lpstr>lm – Output – STIMA DEI COEFFICIENTI DEL MODELLO</vt:lpstr>
      <vt:lpstr>lm – Output – STIMA DEI COEFFICIENTI DEL MODELLO</vt:lpstr>
      <vt:lpstr>lm – Output – TEST STATISTICI </vt:lpstr>
      <vt:lpstr>Selezione regressori</vt:lpstr>
      <vt:lpstr>Selezione regressori</vt:lpstr>
      <vt:lpstr>Selezione Stepwise</vt:lpstr>
      <vt:lpstr>Selezione Stepwise</vt:lpstr>
      <vt:lpstr>Esercizio</vt:lpstr>
      <vt:lpstr>PowerPoint Presentation</vt:lpstr>
      <vt:lpstr>step – Esempio  </vt:lpstr>
      <vt:lpstr>step – Output</vt:lpstr>
      <vt:lpstr>step – Output</vt:lpstr>
      <vt:lpstr>step – Output</vt:lpstr>
      <vt:lpstr>step – Output</vt:lpstr>
      <vt:lpstr>Interpretazione coefficienti</vt:lpstr>
      <vt:lpstr>step – Output</vt:lpstr>
      <vt:lpstr>Interpretazione coefficienti</vt:lpstr>
      <vt:lpstr>lm.beta – Sintassi </vt:lpstr>
      <vt:lpstr>Importanza dei regressori</vt:lpstr>
      <vt:lpstr> Metodi Quantitativi per Economia, Finanza e Management</vt:lpstr>
      <vt:lpstr>Regressione lineare –  Variabili qualitative</vt:lpstr>
      <vt:lpstr>Costruzione variabili dummy - esempio </vt:lpstr>
      <vt:lpstr>Costruzione variabili dummy - esempio </vt:lpstr>
      <vt:lpstr>Costruzione variabili dummy - esempio </vt:lpstr>
      <vt:lpstr>Costruzione variabili dummy - esempio </vt:lpstr>
      <vt:lpstr>Interpretazione variabili dummy </vt:lpstr>
      <vt:lpstr> Metodi Quantitativi per Economia, Finanza e Management</vt:lpstr>
      <vt:lpstr>Multicollinearità</vt:lpstr>
      <vt:lpstr>PowerPoint Presentation</vt:lpstr>
      <vt:lpstr>PowerPoint Presentation</vt:lpstr>
      <vt:lpstr>PowerPoint Presentation</vt:lpstr>
      <vt:lpstr>PowerPoint Presentation</vt:lpstr>
      <vt:lpstr>Esempio</vt:lpstr>
      <vt:lpstr> Metodi Quantitativi per Economia, Finanza e Management</vt:lpstr>
      <vt:lpstr>PowerPoint Presentation</vt:lpstr>
      <vt:lpstr>PowerPoint Presentation</vt:lpstr>
    </vt:vector>
  </TitlesOfParts>
  <Company>Nunatac S.r.l.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Davide Giannuzzi</cp:lastModifiedBy>
  <cp:revision>927</cp:revision>
  <dcterms:created xsi:type="dcterms:W3CDTF">2007-09-04T09:18:53Z</dcterms:created>
  <dcterms:modified xsi:type="dcterms:W3CDTF">2019-11-28T18:41:08Z</dcterms:modified>
</cp:coreProperties>
</file>