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90" r:id="rId2"/>
    <p:sldId id="464" r:id="rId3"/>
    <p:sldId id="405" r:id="rId4"/>
    <p:sldId id="447" r:id="rId5"/>
    <p:sldId id="490" r:id="rId6"/>
    <p:sldId id="454" r:id="rId7"/>
    <p:sldId id="494" r:id="rId8"/>
    <p:sldId id="408" r:id="rId9"/>
    <p:sldId id="491" r:id="rId10"/>
    <p:sldId id="463" r:id="rId11"/>
    <p:sldId id="492" r:id="rId12"/>
    <p:sldId id="477" r:id="rId13"/>
    <p:sldId id="496" r:id="rId14"/>
    <p:sldId id="497" r:id="rId15"/>
    <p:sldId id="498" r:id="rId16"/>
    <p:sldId id="465" r:id="rId17"/>
    <p:sldId id="467" r:id="rId18"/>
    <p:sldId id="493" r:id="rId19"/>
    <p:sldId id="468" r:id="rId20"/>
    <p:sldId id="503" r:id="rId21"/>
    <p:sldId id="504" r:id="rId22"/>
    <p:sldId id="505" r:id="rId23"/>
    <p:sldId id="479" r:id="rId24"/>
    <p:sldId id="495" r:id="rId25"/>
    <p:sldId id="481" r:id="rId26"/>
    <p:sldId id="482" r:id="rId27"/>
    <p:sldId id="483" r:id="rId28"/>
    <p:sldId id="484" r:id="rId29"/>
    <p:sldId id="485" r:id="rId30"/>
    <p:sldId id="499" r:id="rId31"/>
    <p:sldId id="502" r:id="rId32"/>
    <p:sldId id="472" r:id="rId33"/>
    <p:sldId id="474" r:id="rId34"/>
    <p:sldId id="500" r:id="rId35"/>
    <p:sldId id="501" r:id="rId36"/>
    <p:sldId id="475" r:id="rId37"/>
    <p:sldId id="460" r:id="rId38"/>
    <p:sldId id="46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00FF"/>
    <a:srgbClr val="009900"/>
    <a:srgbClr val="FF9900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9" autoAdjust="0"/>
    <p:restoredTop sz="94609" autoAdjust="0"/>
  </p:normalViewPr>
  <p:slideViewPr>
    <p:cSldViewPr>
      <p:cViewPr varScale="1">
        <p:scale>
          <a:sx n="67" d="100"/>
          <a:sy n="67" d="100"/>
        </p:scale>
        <p:origin x="13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23.xml"/><Relationship Id="rId18" Type="http://schemas.openxmlformats.org/officeDocument/2006/relationships/slide" Target="slides/slide34.xml"/><Relationship Id="rId3" Type="http://schemas.openxmlformats.org/officeDocument/2006/relationships/slide" Target="slides/slide5.xml"/><Relationship Id="rId21" Type="http://schemas.openxmlformats.org/officeDocument/2006/relationships/slide" Target="slides/slide37.xml"/><Relationship Id="rId7" Type="http://schemas.openxmlformats.org/officeDocument/2006/relationships/slide" Target="slides/slide9.xml"/><Relationship Id="rId12" Type="http://schemas.openxmlformats.org/officeDocument/2006/relationships/slide" Target="slides/slide22.xml"/><Relationship Id="rId17" Type="http://schemas.openxmlformats.org/officeDocument/2006/relationships/slide" Target="slides/slide33.xml"/><Relationship Id="rId2" Type="http://schemas.openxmlformats.org/officeDocument/2006/relationships/slide" Target="slides/slide4.xml"/><Relationship Id="rId16" Type="http://schemas.openxmlformats.org/officeDocument/2006/relationships/slide" Target="slides/slide32.xml"/><Relationship Id="rId20" Type="http://schemas.openxmlformats.org/officeDocument/2006/relationships/slide" Target="slides/slide36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21.xml"/><Relationship Id="rId5" Type="http://schemas.openxmlformats.org/officeDocument/2006/relationships/slide" Target="slides/slide7.xml"/><Relationship Id="rId15" Type="http://schemas.openxmlformats.org/officeDocument/2006/relationships/slide" Target="slides/slide31.xml"/><Relationship Id="rId10" Type="http://schemas.openxmlformats.org/officeDocument/2006/relationships/slide" Target="slides/slide20.xml"/><Relationship Id="rId19" Type="http://schemas.openxmlformats.org/officeDocument/2006/relationships/slide" Target="slides/slide35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24.xml"/><Relationship Id="rId22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99678658-1B34-44E3-9078-F8F461D1E91C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24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A7611-752E-48E2-87A0-422F20BB7A5E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0842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583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6522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63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2077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640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34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60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35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77993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36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52456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38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8296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2883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/>
              <a:t>Aggiungere</a:t>
            </a:r>
            <a:r>
              <a:rPr lang="en-AU" dirty="0"/>
              <a:t> </a:t>
            </a:r>
            <a:r>
              <a:rPr lang="en-AU" dirty="0" err="1"/>
              <a:t>specifica</a:t>
            </a:r>
            <a:r>
              <a:rPr lang="en-AU" dirty="0"/>
              <a:t> </a:t>
            </a:r>
            <a:r>
              <a:rPr lang="en-AU" dirty="0" err="1"/>
              <a:t>su</a:t>
            </a:r>
            <a:r>
              <a:rPr lang="en-AU" dirty="0"/>
              <a:t> </a:t>
            </a:r>
            <a:r>
              <a:rPr lang="en-AU" dirty="0" err="1"/>
              <a:t>cosa</a:t>
            </a:r>
            <a:r>
              <a:rPr lang="en-AU" dirty="0"/>
              <a:t> </a:t>
            </a:r>
            <a:r>
              <a:rPr lang="en-AU" dirty="0" err="1"/>
              <a:t>sono</a:t>
            </a:r>
            <a:r>
              <a:rPr lang="en-AU" dirty="0"/>
              <a:t> </a:t>
            </a:r>
            <a:r>
              <a:rPr lang="en-AU" dirty="0" err="1"/>
              <a:t>i</a:t>
            </a:r>
            <a:r>
              <a:rPr lang="en-AU" dirty="0"/>
              <a:t> concordant: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12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17958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13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26020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20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4749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21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0904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22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30343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23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44054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8658-1B34-44E3-9078-F8F461D1E91C}" type="slidenum">
              <a:rPr lang="en-US" altLang="it-IT" smtClean="0"/>
              <a:pPr/>
              <a:t>24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3753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A3F4D-76CD-4FB3-BFD7-884410059F8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847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1189-2AA6-40B9-A4BB-95959A6531E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27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AF45-45F0-4BF2-B1C9-23A82EECFAA7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6173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7ACCF-41B4-4875-A84F-C13F3D000849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4838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556BC-0775-4B4C-BCCE-8E4D5B88C20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013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8781B-F814-48F0-8902-5354E1D06568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566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6FAFD-5ADC-4A55-866E-9741ED9BE61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118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47DBC-7BFF-46B7-A712-56B7074BDEF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782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DD37-F30C-4E1B-86ED-D5C07C8337A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02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3D7D-CDD0-4ADB-9BFD-45182A8C883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289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F64C-CC9C-42FD-8D53-45B46F2FE07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9737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4EB8-0B0A-458F-998D-478DA33F793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32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3026E-28FB-473D-8305-6581EC5E1C1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7153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724AA1C6-E53A-40B2-AAEC-3DBEC021ABBE}" type="slidenum">
              <a:rPr lang="en-US" altLang="it-IT"/>
              <a:pPr/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it-IT" altLang="it-IT" sz="4000" b="1" u="sng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logistica</a:t>
            </a:r>
            <a:endParaRPr lang="en-US" altLang="it-IT" sz="4000" b="1" u="sng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 b="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>Esercitazione n°11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143000"/>
            <a:ext cx="72771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a=</a:t>
            </a:r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step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mylogit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direction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0" dirty="0">
                <a:solidFill>
                  <a:srgbClr val="000000"/>
                </a:solidFill>
                <a:latin typeface="Lucida Console" panose="020B0609040504020204" pitchFamily="49" charset="0"/>
              </a:rPr>
              <a:t>‘</a:t>
            </a:r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both</a:t>
            </a:r>
            <a:r>
              <a:rPr lang="en-US" b="0" dirty="0">
                <a:solidFill>
                  <a:srgbClr val="000000"/>
                </a:solidFill>
                <a:latin typeface="Lucida Console" panose="020B0609040504020204" pitchFamily="49" charset="0"/>
              </a:rPr>
              <a:t>’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summary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(a)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4000" b="0" dirty="0" err="1">
                <a:solidFill>
                  <a:srgbClr val="FF9900"/>
                </a:solidFill>
              </a:rPr>
              <a:t>glm</a:t>
            </a:r>
            <a:r>
              <a:rPr lang="it-IT" altLang="it-IT" sz="4000" b="0" dirty="0">
                <a:solidFill>
                  <a:srgbClr val="FF9900"/>
                </a:solidFill>
              </a:rPr>
              <a:t> – Esempio, </a:t>
            </a:r>
            <a:r>
              <a:rPr lang="it-IT" altLang="it-IT" sz="4000" b="0" dirty="0" err="1">
                <a:solidFill>
                  <a:srgbClr val="FF9900"/>
                </a:solidFill>
              </a:rPr>
              <a:t>stepwise</a:t>
            </a:r>
            <a:endParaRPr lang="en-GB" altLang="it-IT" sz="4000" b="0" dirty="0"/>
          </a:p>
        </p:txBody>
      </p:sp>
      <p:pic>
        <p:nvPicPr>
          <p:cNvPr id="309250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5" y="2057400"/>
            <a:ext cx="5444835" cy="44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41786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416" y="4870532"/>
            <a:ext cx="7277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exp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it-IT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a$coefficient</a:t>
            </a:r>
            <a:r>
              <a:rPr lang="it-IT" b="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3600" b="0" dirty="0" err="1">
                <a:solidFill>
                  <a:srgbClr val="FF9900"/>
                </a:solidFill>
              </a:rPr>
              <a:t>glm</a:t>
            </a:r>
            <a:r>
              <a:rPr lang="it-IT" altLang="it-IT" sz="3600" b="0" dirty="0">
                <a:solidFill>
                  <a:srgbClr val="FF9900"/>
                </a:solidFill>
              </a:rPr>
              <a:t> – Interpretazione dei coefficienti</a:t>
            </a:r>
            <a:endParaRPr lang="en-GB" altLang="it-IT" sz="3600" b="0" dirty="0"/>
          </a:p>
        </p:txBody>
      </p:sp>
      <p:pic>
        <p:nvPicPr>
          <p:cNvPr id="309250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6" y="990600"/>
            <a:ext cx="2534176" cy="208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 bwMode="auto">
          <a:xfrm>
            <a:off x="3421454" y="1567500"/>
            <a:ext cx="2141146" cy="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CasellaDiTesto 7"/>
          <p:cNvSpPr txBox="1"/>
          <p:nvPr/>
        </p:nvSpPr>
        <p:spPr>
          <a:xfrm>
            <a:off x="5562600" y="1382834"/>
            <a:ext cx="2582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Stime dei parametri</a:t>
            </a:r>
          </a:p>
        </p:txBody>
      </p:sp>
      <p:cxnSp>
        <p:nvCxnSpPr>
          <p:cNvPr id="11" name="Connettore 2 10"/>
          <p:cNvCxnSpPr/>
          <p:nvPr/>
        </p:nvCxnSpPr>
        <p:spPr bwMode="auto">
          <a:xfrm>
            <a:off x="2726375" y="6217078"/>
            <a:ext cx="1243571" cy="284605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sellaDiTesto 11"/>
          <p:cNvSpPr txBox="1"/>
          <p:nvPr/>
        </p:nvSpPr>
        <p:spPr>
          <a:xfrm>
            <a:off x="3987142" y="6260068"/>
            <a:ext cx="4318658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Stime </a:t>
            </a:r>
            <a:r>
              <a:rPr lang="it-IT" dirty="0" err="1"/>
              <a:t>odds</a:t>
            </a:r>
            <a:r>
              <a:rPr lang="it-IT" dirty="0"/>
              <a:t>-ratio, interpretazione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416" y="446447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rgbClr val="FF0000"/>
                </a:solidFill>
              </a:rPr>
              <a:t>Stime</a:t>
            </a:r>
            <a:r>
              <a:rPr lang="en-AU" dirty="0">
                <a:solidFill>
                  <a:srgbClr val="FF0000"/>
                </a:solidFill>
              </a:rPr>
              <a:t> odds-ratio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16" y="5387289"/>
            <a:ext cx="6298984" cy="816283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699011" y="308844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rgbClr val="FF0000"/>
                </a:solidFill>
              </a:rPr>
              <a:t>Stime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 err="1">
                <a:solidFill>
                  <a:srgbClr val="FF0000"/>
                </a:solidFill>
              </a:rPr>
              <a:t>standardizzate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 bwMode="auto">
          <a:xfrm flipV="1">
            <a:off x="4924467" y="3215432"/>
            <a:ext cx="1069604" cy="439717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CasellaDiTesto 14"/>
          <p:cNvSpPr txBox="1"/>
          <p:nvPr/>
        </p:nvSpPr>
        <p:spPr>
          <a:xfrm>
            <a:off x="5994071" y="2955822"/>
            <a:ext cx="203265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Osservo il segno e l’importanza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454" y="3722506"/>
            <a:ext cx="7999081" cy="64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55886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458200" cy="5216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it-IT" altLang="it-IT" b="0" dirty="0"/>
          </a:p>
          <a:p>
            <a:pPr>
              <a:buFont typeface="+mj-lt"/>
              <a:buAutoNum type="arabicPeriod"/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Percentuale di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Concordant</a:t>
            </a:r>
            <a:r>
              <a:rPr lang="it-IT" altLang="it-IT" b="0" dirty="0"/>
              <a:t> </a:t>
            </a:r>
            <a:r>
              <a:rPr lang="it-IT" altLang="it-IT" b="0" dirty="0">
                <a:sym typeface="Wingdings" pitchFamily="2" charset="2"/>
              </a:rPr>
              <a:t> valuta la capacità del modello di stimare la probabilità che il fenomeno si verifichi (quanto più la percentuale è alta tanto migliore è il modello). L’indice va da 0 a 1.</a:t>
            </a:r>
          </a:p>
          <a:p>
            <a:pPr marL="0" indent="0"/>
            <a:endParaRPr lang="it-IT" altLang="it-IT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+mj-lt"/>
              <a:buAutoNum type="arabicPeriod" startAt="2"/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di significatività congiunta dei coefficienti (Likelihood ratio test/score test/Wald test)</a:t>
            </a:r>
            <a:r>
              <a:rPr lang="it-IT" altLang="it-IT" b="0" dirty="0"/>
              <a:t> </a:t>
            </a:r>
          </a:p>
          <a:p>
            <a:pPr marL="0" indent="0">
              <a:spcBef>
                <a:spcPct val="50000"/>
              </a:spcBef>
            </a:pPr>
            <a:r>
              <a:rPr lang="it-IT" altLang="it-IT" b="0" dirty="0">
                <a:sym typeface="Wingdings" pitchFamily="2" charset="2"/>
              </a:rPr>
              <a:t>         OK p-</a:t>
            </a:r>
            <a:r>
              <a:rPr lang="it-IT" altLang="it-IT" b="0" dirty="0" err="1">
                <a:sym typeface="Wingdings" pitchFamily="2" charset="2"/>
              </a:rPr>
              <a:t>value</a:t>
            </a:r>
            <a:r>
              <a:rPr lang="it-IT" altLang="it-IT" b="0" dirty="0">
                <a:sym typeface="Wingdings" pitchFamily="2" charset="2"/>
              </a:rPr>
              <a:t> inferiori al livello di significatività fissato</a:t>
            </a:r>
          </a:p>
          <a:p>
            <a:pPr marL="457200" lvl="1" indent="0">
              <a:spcBef>
                <a:spcPct val="50000"/>
              </a:spcBef>
            </a:pPr>
            <a:r>
              <a:rPr lang="it-IT" altLang="it-IT" b="0" dirty="0">
                <a:sym typeface="Wingdings" pitchFamily="2" charset="2"/>
              </a:rPr>
              <a:t>  analogamente al test F nella regressione lineare valuta la capacità      esplicativa del modello (almeno un coefficiente diverso da zero)</a:t>
            </a:r>
          </a:p>
          <a:p>
            <a:pPr marL="457200" lvl="1" indent="0">
              <a:spcBef>
                <a:spcPct val="50000"/>
              </a:spcBef>
            </a:pPr>
            <a:endParaRPr lang="it-IT" altLang="it-IT" b="0" dirty="0"/>
          </a:p>
          <a:p>
            <a:pPr>
              <a:spcBef>
                <a:spcPct val="50000"/>
              </a:spcBef>
              <a:buFont typeface="+mj-lt"/>
              <a:buAutoNum type="arabicPeriod" startAt="3"/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di significatività dei singoli coefficienti (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Chi_square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test) </a:t>
            </a:r>
          </a:p>
          <a:p>
            <a:pPr marL="0" indent="0">
              <a:spcBef>
                <a:spcPct val="50000"/>
              </a:spcBef>
            </a:pPr>
            <a:r>
              <a:rPr lang="it-IT" altLang="it-IT" b="0" dirty="0">
                <a:sym typeface="Wingdings" pitchFamily="2" charset="2"/>
              </a:rPr>
              <a:t>          OK p-</a:t>
            </a:r>
            <a:r>
              <a:rPr lang="it-IT" altLang="it-IT" b="0" dirty="0" err="1">
                <a:sym typeface="Wingdings" pitchFamily="2" charset="2"/>
              </a:rPr>
              <a:t>value</a:t>
            </a:r>
            <a:r>
              <a:rPr lang="it-IT" altLang="it-IT" b="0" dirty="0">
                <a:sym typeface="Wingdings" pitchFamily="2" charset="2"/>
              </a:rPr>
              <a:t> inferiori al livello di significatività fissato</a:t>
            </a:r>
          </a:p>
          <a:p>
            <a:pPr marL="0" indent="0">
              <a:spcBef>
                <a:spcPct val="50000"/>
              </a:spcBef>
            </a:pPr>
            <a:r>
              <a:rPr lang="it-IT" altLang="it-IT" b="0" dirty="0">
                <a:sym typeface="Wingdings" pitchFamily="2" charset="2"/>
              </a:rPr>
              <a:t>          analogamente al test t nella regressione lineare valuta la 	significatività dei singoli coefficienti </a:t>
            </a:r>
            <a:endParaRPr lang="it-IT" altLang="it-IT" b="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Valutazione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bontà</a:t>
            </a:r>
            <a:r>
              <a:rPr lang="en-GB" altLang="it-IT" sz="4000" dirty="0">
                <a:solidFill>
                  <a:srgbClr val="FF9900"/>
                </a:solidFill>
              </a:rPr>
              <a:t> del </a:t>
            </a:r>
            <a:r>
              <a:rPr lang="en-GB" altLang="it-IT" sz="4000" dirty="0" err="1">
                <a:solidFill>
                  <a:srgbClr val="FF9900"/>
                </a:solidFill>
              </a:rPr>
              <a:t>modello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9563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Percentuale</a:t>
            </a:r>
            <a:r>
              <a:rPr lang="en-GB" altLang="it-IT" sz="4000" dirty="0">
                <a:solidFill>
                  <a:srgbClr val="FF9900"/>
                </a:solidFill>
              </a:rPr>
              <a:t> di concordant: come </a:t>
            </a:r>
            <a:r>
              <a:rPr lang="en-GB" altLang="it-IT" sz="4000" dirty="0" err="1">
                <a:solidFill>
                  <a:srgbClr val="FF9900"/>
                </a:solidFill>
              </a:rPr>
              <a:t>si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calcola</a:t>
            </a:r>
            <a:r>
              <a:rPr lang="en-GB" altLang="it-IT" sz="4000" dirty="0">
                <a:solidFill>
                  <a:srgbClr val="FF9900"/>
                </a:solidFill>
              </a:rPr>
              <a:t>?(1/2)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84414"/>
              </p:ext>
            </p:extLst>
          </p:nvPr>
        </p:nvGraphicFramePr>
        <p:xfrm>
          <a:off x="609600" y="1956417"/>
          <a:ext cx="3048000" cy="153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100" dirty="0"/>
                        <a:t>VALORE VARIABILE DIPENDENTE ORIGINALE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SCORE</a:t>
                      </a:r>
                      <a:endParaRPr lang="it-I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0.3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0.9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0.7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567013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Dataset con Y=1</a:t>
            </a:r>
            <a:endParaRPr lang="it-IT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53587"/>
              </p:ext>
            </p:extLst>
          </p:nvPr>
        </p:nvGraphicFramePr>
        <p:xfrm>
          <a:off x="5257800" y="1981226"/>
          <a:ext cx="3048000" cy="116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100" dirty="0"/>
                        <a:t>VALORE VARIABILE DIPENDENTE ORIGINALE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SCORE</a:t>
                      </a:r>
                      <a:endParaRPr lang="it-I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0.5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0.8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1583225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Dataset con Y=0</a:t>
            </a:r>
            <a:endParaRPr lang="it-IT" sz="1400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 bwMode="auto">
          <a:xfrm>
            <a:off x="3657600" y="2519644"/>
            <a:ext cx="1600200" cy="4578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657600" y="2565426"/>
            <a:ext cx="1600200" cy="38891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endCxn id="8" idx="1"/>
          </p:cNvCxnSpPr>
          <p:nvPr/>
        </p:nvCxnSpPr>
        <p:spPr bwMode="auto">
          <a:xfrm flipV="1">
            <a:off x="3657600" y="2565426"/>
            <a:ext cx="1600200" cy="388915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3657600" y="2954341"/>
            <a:ext cx="1600200" cy="45783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8" idx="1"/>
          </p:cNvCxnSpPr>
          <p:nvPr/>
        </p:nvCxnSpPr>
        <p:spPr bwMode="auto">
          <a:xfrm flipV="1">
            <a:off x="3657600" y="2565426"/>
            <a:ext cx="1600200" cy="736259"/>
          </a:xfrm>
          <a:prstGeom prst="straightConnector1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3657600" y="3044457"/>
            <a:ext cx="1600200" cy="257228"/>
          </a:xfrm>
          <a:prstGeom prst="straightConnector1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30926" y="3644383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sz="1400" b="0" dirty="0"/>
              <a:t>Si divide la </a:t>
            </a:r>
            <a:r>
              <a:rPr lang="en-AU" sz="1400" b="0" dirty="0" err="1"/>
              <a:t>tabella</a:t>
            </a:r>
            <a:r>
              <a:rPr lang="en-AU" sz="1400" b="0" dirty="0"/>
              <a:t> </a:t>
            </a:r>
            <a:r>
              <a:rPr lang="en-AU" sz="1400" b="0" dirty="0" err="1"/>
              <a:t>iniziale</a:t>
            </a:r>
            <a:r>
              <a:rPr lang="en-AU" sz="1400" b="0" dirty="0"/>
              <a:t> in due </a:t>
            </a:r>
            <a:r>
              <a:rPr lang="en-AU" sz="1400" b="0" dirty="0" err="1"/>
              <a:t>tabelle</a:t>
            </a:r>
            <a:r>
              <a:rPr lang="en-AU" sz="1400" b="0" dirty="0"/>
              <a:t>: </a:t>
            </a:r>
            <a:r>
              <a:rPr lang="en-AU" sz="1400" b="0" dirty="0" err="1"/>
              <a:t>nella</a:t>
            </a:r>
            <a:r>
              <a:rPr lang="en-AU" sz="1400" b="0" dirty="0"/>
              <a:t> prima </a:t>
            </a:r>
            <a:r>
              <a:rPr lang="en-AU" sz="1400" b="0" dirty="0" err="1"/>
              <a:t>si</a:t>
            </a:r>
            <a:r>
              <a:rPr lang="en-AU" sz="1400" b="0" dirty="0"/>
              <a:t> </a:t>
            </a:r>
            <a:r>
              <a:rPr lang="en-AU" sz="1400" b="0" dirty="0" err="1"/>
              <a:t>trovano</a:t>
            </a:r>
            <a:r>
              <a:rPr lang="en-AU" sz="1400" b="0" dirty="0"/>
              <a:t> </a:t>
            </a:r>
            <a:r>
              <a:rPr lang="en-AU" sz="1400" b="0" dirty="0" err="1"/>
              <a:t>tutte</a:t>
            </a:r>
            <a:r>
              <a:rPr lang="en-AU" sz="1400" b="0" dirty="0"/>
              <a:t> le </a:t>
            </a:r>
            <a:r>
              <a:rPr lang="en-AU" sz="1400" b="0" dirty="0" err="1"/>
              <a:t>osservazioni</a:t>
            </a:r>
            <a:r>
              <a:rPr lang="en-AU" sz="1400" b="0" dirty="0"/>
              <a:t> la cui </a:t>
            </a:r>
            <a:r>
              <a:rPr lang="en-AU" sz="1400" b="0" dirty="0" err="1"/>
              <a:t>variabile</a:t>
            </a:r>
            <a:r>
              <a:rPr lang="en-AU" sz="1400" b="0" dirty="0"/>
              <a:t> </a:t>
            </a:r>
            <a:r>
              <a:rPr lang="en-AU" sz="1400" b="0" dirty="0" err="1"/>
              <a:t>dipendente</a:t>
            </a:r>
            <a:r>
              <a:rPr lang="en-AU" sz="1400" b="0" dirty="0"/>
              <a:t> assume </a:t>
            </a:r>
            <a:r>
              <a:rPr lang="en-AU" sz="1400" b="0" dirty="0" err="1"/>
              <a:t>valore</a:t>
            </a:r>
            <a:r>
              <a:rPr lang="en-AU" sz="1400" b="0" dirty="0"/>
              <a:t> 1, </a:t>
            </a:r>
            <a:r>
              <a:rPr lang="en-AU" sz="1400" b="0" dirty="0" err="1"/>
              <a:t>nell’altra</a:t>
            </a:r>
            <a:r>
              <a:rPr lang="en-AU" sz="1400" b="0" dirty="0"/>
              <a:t> </a:t>
            </a:r>
            <a:r>
              <a:rPr lang="en-AU" sz="1400" b="0" dirty="0" err="1"/>
              <a:t>quelle</a:t>
            </a:r>
            <a:r>
              <a:rPr lang="en-AU" sz="1400" b="0" dirty="0"/>
              <a:t> la cui </a:t>
            </a:r>
            <a:r>
              <a:rPr lang="en-AU" sz="1400" b="0" dirty="0" err="1"/>
              <a:t>variabile</a:t>
            </a:r>
            <a:r>
              <a:rPr lang="en-AU" sz="1400" b="0" dirty="0"/>
              <a:t> </a:t>
            </a:r>
            <a:r>
              <a:rPr lang="en-AU" sz="1400" b="0" dirty="0" err="1"/>
              <a:t>dipendente</a:t>
            </a:r>
            <a:r>
              <a:rPr lang="en-AU" sz="1400" b="0" dirty="0"/>
              <a:t> assume </a:t>
            </a:r>
            <a:r>
              <a:rPr lang="en-AU" sz="1400" b="0" dirty="0" err="1"/>
              <a:t>valore</a:t>
            </a:r>
            <a:r>
              <a:rPr lang="en-AU" sz="1400" b="0" dirty="0"/>
              <a:t> 0.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b="0" dirty="0"/>
              <a:t>Si </a:t>
            </a:r>
            <a:r>
              <a:rPr lang="en-AU" sz="1400" b="0" dirty="0" err="1"/>
              <a:t>confronta</a:t>
            </a:r>
            <a:r>
              <a:rPr lang="en-AU" sz="1400" b="0" dirty="0"/>
              <a:t> </a:t>
            </a:r>
            <a:r>
              <a:rPr lang="en-AU" sz="1400" b="0" dirty="0" err="1"/>
              <a:t>ogni</a:t>
            </a:r>
            <a:r>
              <a:rPr lang="en-AU" sz="1400" b="0" dirty="0"/>
              <a:t> </a:t>
            </a:r>
            <a:r>
              <a:rPr lang="en-AU" sz="1400" b="0" dirty="0" err="1"/>
              <a:t>osservazione</a:t>
            </a:r>
            <a:r>
              <a:rPr lang="en-AU" sz="1400" b="0" dirty="0"/>
              <a:t> </a:t>
            </a:r>
            <a:r>
              <a:rPr lang="en-AU" sz="1400" b="0" dirty="0" err="1"/>
              <a:t>della</a:t>
            </a:r>
            <a:r>
              <a:rPr lang="en-AU" sz="1400" b="0" dirty="0"/>
              <a:t> prima </a:t>
            </a:r>
            <a:r>
              <a:rPr lang="en-AU" sz="1400" b="0" dirty="0" err="1"/>
              <a:t>tabella</a:t>
            </a:r>
            <a:r>
              <a:rPr lang="en-AU" sz="1400" b="0" dirty="0"/>
              <a:t> con </a:t>
            </a:r>
            <a:r>
              <a:rPr lang="en-AU" sz="1400" b="0" dirty="0" err="1"/>
              <a:t>ognuna</a:t>
            </a:r>
            <a:r>
              <a:rPr lang="en-AU" sz="1400" b="0" dirty="0"/>
              <a:t> </a:t>
            </a:r>
            <a:r>
              <a:rPr lang="en-AU" sz="1400" b="0" dirty="0" err="1"/>
              <a:t>delle</a:t>
            </a:r>
            <a:r>
              <a:rPr lang="en-AU" sz="1400" b="0" dirty="0"/>
              <a:t> </a:t>
            </a:r>
            <a:r>
              <a:rPr lang="en-AU" sz="1400" b="0" dirty="0" err="1"/>
              <a:t>osservazione</a:t>
            </a:r>
            <a:r>
              <a:rPr lang="en-AU" sz="1400" b="0" dirty="0"/>
              <a:t> </a:t>
            </a:r>
            <a:r>
              <a:rPr lang="en-AU" sz="1400" b="0" dirty="0" err="1"/>
              <a:t>nella</a:t>
            </a:r>
            <a:r>
              <a:rPr lang="en-AU" sz="1400" b="0" dirty="0"/>
              <a:t> </a:t>
            </a:r>
            <a:r>
              <a:rPr lang="en-AU" sz="1400" b="0" dirty="0" err="1"/>
              <a:t>seconda</a:t>
            </a:r>
            <a:r>
              <a:rPr lang="en-AU" sz="1400" b="0" dirty="0"/>
              <a:t> </a:t>
            </a:r>
            <a:r>
              <a:rPr lang="en-AU" sz="1400" b="0" dirty="0" err="1"/>
              <a:t>tabella</a:t>
            </a:r>
            <a:r>
              <a:rPr lang="en-AU" sz="1400" b="0" dirty="0"/>
              <a:t> (</a:t>
            </a:r>
            <a:r>
              <a:rPr lang="en-AU" sz="1400" b="0" dirty="0" err="1"/>
              <a:t>si</a:t>
            </a:r>
            <a:r>
              <a:rPr lang="en-AU" sz="1400" b="0" dirty="0"/>
              <a:t> </a:t>
            </a:r>
            <a:r>
              <a:rPr lang="en-AU" sz="1400" b="0" dirty="0" err="1"/>
              <a:t>formeranno</a:t>
            </a:r>
            <a:r>
              <a:rPr lang="en-AU" sz="1400" b="0" dirty="0"/>
              <a:t> </a:t>
            </a:r>
            <a:r>
              <a:rPr lang="en-AU" sz="1400" b="0" dirty="0" err="1"/>
              <a:t>quindi</a:t>
            </a:r>
            <a:r>
              <a:rPr lang="en-AU" sz="1400" b="0" dirty="0"/>
              <a:t> n*m </a:t>
            </a:r>
            <a:r>
              <a:rPr lang="en-AU" sz="1400" dirty="0" err="1"/>
              <a:t>coppie</a:t>
            </a:r>
            <a:r>
              <a:rPr lang="en-AU" sz="1400" b="0" dirty="0"/>
              <a:t>, dove n=</a:t>
            </a:r>
            <a:r>
              <a:rPr lang="en-AU" sz="1400" b="0" dirty="0" err="1"/>
              <a:t>osservazioni</a:t>
            </a:r>
            <a:r>
              <a:rPr lang="en-AU" sz="1400" b="0" dirty="0"/>
              <a:t> </a:t>
            </a:r>
            <a:r>
              <a:rPr lang="en-AU" sz="1400" b="0" dirty="0" err="1"/>
              <a:t>tabella</a:t>
            </a:r>
            <a:r>
              <a:rPr lang="en-AU" sz="1400" b="0" dirty="0"/>
              <a:t> 1, m=</a:t>
            </a:r>
            <a:r>
              <a:rPr lang="en-AU" sz="1400" b="0" dirty="0" err="1"/>
              <a:t>osservazioni</a:t>
            </a:r>
            <a:r>
              <a:rPr lang="en-AU" sz="1400" b="0" dirty="0"/>
              <a:t> </a:t>
            </a:r>
            <a:r>
              <a:rPr lang="en-AU" sz="1400" b="0" dirty="0" err="1"/>
              <a:t>tabella</a:t>
            </a:r>
            <a:r>
              <a:rPr lang="en-AU" sz="1400" b="0" dirty="0"/>
              <a:t> 2)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400" b="0" dirty="0"/>
              <a:t>Si </a:t>
            </a:r>
            <a:r>
              <a:rPr lang="en-AU" sz="1400" b="0" dirty="0" err="1"/>
              <a:t>assegnano</a:t>
            </a:r>
            <a:r>
              <a:rPr lang="en-AU" sz="1400" b="0" dirty="0"/>
              <a:t> I </a:t>
            </a:r>
            <a:r>
              <a:rPr lang="en-AU" sz="1400" b="0" dirty="0" err="1"/>
              <a:t>seguenti</a:t>
            </a:r>
            <a:r>
              <a:rPr lang="en-AU" sz="1400" b="0" dirty="0"/>
              <a:t> </a:t>
            </a:r>
            <a:r>
              <a:rPr lang="en-AU" sz="1400" b="0" dirty="0" err="1"/>
              <a:t>punteggi</a:t>
            </a:r>
            <a:r>
              <a:rPr lang="en-AU" sz="1400" b="0" dirty="0"/>
              <a:t>:</a:t>
            </a:r>
          </a:p>
          <a:p>
            <a:pPr lvl="1">
              <a:spcBef>
                <a:spcPts val="0"/>
              </a:spcBef>
            </a:pPr>
            <a:r>
              <a:rPr lang="en-AU" sz="1400" b="0" dirty="0"/>
              <a:t>CONCORDANTI=1          se </a:t>
            </a:r>
            <a:r>
              <a:rPr lang="en-AU" sz="1400" dirty="0"/>
              <a:t>score (*) </a:t>
            </a:r>
            <a:r>
              <a:rPr lang="en-AU" sz="1400" dirty="0" err="1"/>
              <a:t>della</a:t>
            </a:r>
            <a:r>
              <a:rPr lang="en-AU" sz="1400" dirty="0"/>
              <a:t> prima </a:t>
            </a:r>
            <a:r>
              <a:rPr lang="en-AU" sz="1400" dirty="0" err="1"/>
              <a:t>tabella</a:t>
            </a:r>
            <a:r>
              <a:rPr lang="en-AU" sz="1400" dirty="0"/>
              <a:t> &gt; score </a:t>
            </a:r>
            <a:r>
              <a:rPr lang="en-AU" sz="1400" dirty="0" err="1"/>
              <a:t>seconda</a:t>
            </a:r>
            <a:r>
              <a:rPr lang="en-AU" sz="1400" dirty="0"/>
              <a:t> </a:t>
            </a:r>
            <a:r>
              <a:rPr lang="en-AU" sz="1400" dirty="0" err="1"/>
              <a:t>tabella</a:t>
            </a:r>
            <a:r>
              <a:rPr lang="en-AU" sz="1400" dirty="0"/>
              <a:t> , </a:t>
            </a:r>
            <a:r>
              <a:rPr lang="en-AU" sz="1400" b="0" dirty="0" err="1"/>
              <a:t>altrimenti</a:t>
            </a:r>
            <a:r>
              <a:rPr lang="en-AU" sz="1400" b="0" dirty="0"/>
              <a:t> 0</a:t>
            </a:r>
            <a:endParaRPr lang="en-AU" sz="1400" dirty="0"/>
          </a:p>
          <a:p>
            <a:pPr lvl="1">
              <a:spcBef>
                <a:spcPts val="0"/>
              </a:spcBef>
            </a:pPr>
            <a:r>
              <a:rPr lang="en-AU" sz="1400" b="0" dirty="0"/>
              <a:t>DISCORDANTI=1            se</a:t>
            </a:r>
            <a:r>
              <a:rPr lang="en-AU" sz="1400" dirty="0"/>
              <a:t> score </a:t>
            </a:r>
            <a:r>
              <a:rPr lang="en-AU" sz="1400" dirty="0" err="1"/>
              <a:t>della</a:t>
            </a:r>
            <a:r>
              <a:rPr lang="en-AU" sz="1400" dirty="0"/>
              <a:t> prima </a:t>
            </a:r>
            <a:r>
              <a:rPr lang="en-AU" sz="1400" dirty="0" err="1"/>
              <a:t>tabella</a:t>
            </a:r>
            <a:r>
              <a:rPr lang="en-AU" sz="1400" dirty="0"/>
              <a:t> &lt; score </a:t>
            </a:r>
            <a:r>
              <a:rPr lang="en-AU" sz="1400" dirty="0" err="1"/>
              <a:t>seconda</a:t>
            </a:r>
            <a:r>
              <a:rPr lang="en-AU" sz="1400" dirty="0"/>
              <a:t> </a:t>
            </a:r>
            <a:r>
              <a:rPr lang="en-AU" sz="1400" dirty="0" err="1"/>
              <a:t>tabella</a:t>
            </a:r>
            <a:r>
              <a:rPr lang="en-AU" sz="1400" dirty="0"/>
              <a:t> , </a:t>
            </a:r>
            <a:r>
              <a:rPr lang="en-AU" sz="1400" b="0" dirty="0" err="1"/>
              <a:t>altrimenti</a:t>
            </a:r>
            <a:r>
              <a:rPr lang="en-AU" sz="1400" b="0" dirty="0"/>
              <a:t> </a:t>
            </a:r>
            <a:endParaRPr lang="en-AU" sz="1400" dirty="0"/>
          </a:p>
          <a:p>
            <a:pPr lvl="1">
              <a:spcBef>
                <a:spcPts val="0"/>
              </a:spcBef>
            </a:pPr>
            <a:r>
              <a:rPr lang="en-AU" sz="1400" b="0" dirty="0"/>
              <a:t>TIED= 1                            se</a:t>
            </a:r>
            <a:r>
              <a:rPr lang="en-AU" sz="1400" dirty="0"/>
              <a:t> score </a:t>
            </a:r>
            <a:r>
              <a:rPr lang="en-AU" sz="1400" dirty="0" err="1"/>
              <a:t>della</a:t>
            </a:r>
            <a:r>
              <a:rPr lang="en-AU" sz="1400" dirty="0"/>
              <a:t> prima </a:t>
            </a:r>
            <a:r>
              <a:rPr lang="en-AU" sz="1400" dirty="0" err="1"/>
              <a:t>tabella</a:t>
            </a:r>
            <a:r>
              <a:rPr lang="en-AU" sz="1400" dirty="0"/>
              <a:t> = score </a:t>
            </a:r>
            <a:r>
              <a:rPr lang="en-AU" sz="1400" dirty="0" err="1"/>
              <a:t>seconda</a:t>
            </a:r>
            <a:r>
              <a:rPr lang="en-AU" sz="1400" dirty="0"/>
              <a:t> </a:t>
            </a:r>
            <a:r>
              <a:rPr lang="en-AU" sz="1400" dirty="0" err="1"/>
              <a:t>tabella</a:t>
            </a:r>
            <a:r>
              <a:rPr lang="en-AU" sz="1400" dirty="0"/>
              <a:t>, </a:t>
            </a:r>
            <a:r>
              <a:rPr lang="en-AU" sz="1400" b="0" dirty="0" err="1"/>
              <a:t>altrimenti</a:t>
            </a:r>
            <a:r>
              <a:rPr lang="en-AU" sz="1400" b="0" dirty="0"/>
              <a:t> 0</a:t>
            </a:r>
          </a:p>
          <a:p>
            <a:pPr lvl="1">
              <a:spcBef>
                <a:spcPts val="0"/>
              </a:spcBef>
            </a:pPr>
            <a:endParaRPr lang="en-AU" sz="1400" b="0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AU" sz="1400" b="0" dirty="0"/>
              <a:t>La </a:t>
            </a:r>
            <a:r>
              <a:rPr lang="en-AU" sz="1400" b="0" dirty="0" err="1"/>
              <a:t>percentuale</a:t>
            </a:r>
            <a:r>
              <a:rPr lang="en-AU" sz="1400" b="0" dirty="0"/>
              <a:t> di concordant  è </a:t>
            </a:r>
            <a:r>
              <a:rPr lang="en-AU" sz="1400" b="0" dirty="0" err="1"/>
              <a:t>calcolata</a:t>
            </a:r>
            <a:r>
              <a:rPr lang="en-AU" sz="1400" b="0" dirty="0"/>
              <a:t> </a:t>
            </a:r>
            <a:r>
              <a:rPr lang="en-AU" sz="1400" b="0" dirty="0" err="1"/>
              <a:t>sommando</a:t>
            </a:r>
            <a:r>
              <a:rPr lang="en-AU" sz="1400" b="0" dirty="0"/>
              <a:t> </a:t>
            </a:r>
            <a:r>
              <a:rPr lang="en-AU" sz="1400" b="0" dirty="0" err="1"/>
              <a:t>i</a:t>
            </a:r>
            <a:r>
              <a:rPr lang="en-AU" sz="1400" b="0" dirty="0"/>
              <a:t> CONCORDANTI e </a:t>
            </a:r>
            <a:r>
              <a:rPr lang="en-AU" sz="1400" b="0" dirty="0" err="1"/>
              <a:t>dividendoli</a:t>
            </a:r>
            <a:r>
              <a:rPr lang="en-AU" sz="1400" b="0" dirty="0"/>
              <a:t> per </a:t>
            </a:r>
            <a:r>
              <a:rPr lang="en-AU" sz="1400" b="0" dirty="0" err="1"/>
              <a:t>il</a:t>
            </a:r>
            <a:r>
              <a:rPr lang="en-AU" sz="1400" b="0" dirty="0"/>
              <a:t> </a:t>
            </a:r>
            <a:r>
              <a:rPr lang="en-AU" sz="1400" b="0" dirty="0" err="1"/>
              <a:t>numero</a:t>
            </a:r>
            <a:r>
              <a:rPr lang="en-AU" sz="1400" b="0" dirty="0"/>
              <a:t> </a:t>
            </a:r>
            <a:r>
              <a:rPr lang="en-AU" sz="1400" b="0" dirty="0" err="1"/>
              <a:t>totale</a:t>
            </a:r>
            <a:r>
              <a:rPr lang="en-AU" sz="1400" b="0" dirty="0"/>
              <a:t> </a:t>
            </a:r>
            <a:r>
              <a:rPr lang="en-AU" sz="1400" b="0" dirty="0" err="1"/>
              <a:t>delle</a:t>
            </a:r>
            <a:r>
              <a:rPr lang="en-AU" sz="1400" b="0" dirty="0"/>
              <a:t> </a:t>
            </a:r>
            <a:r>
              <a:rPr lang="en-AU" sz="1400" b="0" dirty="0" err="1"/>
              <a:t>coppie</a:t>
            </a:r>
            <a:r>
              <a:rPr lang="en-AU" sz="1400" b="0" dirty="0"/>
              <a:t> (in modo </a:t>
            </a:r>
            <a:r>
              <a:rPr lang="en-AU" sz="1400" b="0" dirty="0" err="1"/>
              <a:t>analogo</a:t>
            </a:r>
            <a:r>
              <a:rPr lang="en-AU" sz="1400" b="0" dirty="0"/>
              <a:t> la </a:t>
            </a:r>
            <a:r>
              <a:rPr lang="en-AU" sz="1400" b="0" dirty="0" err="1"/>
              <a:t>percentuale</a:t>
            </a:r>
            <a:r>
              <a:rPr lang="en-AU" sz="1400" b="0" dirty="0"/>
              <a:t> di discordant e tied)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A3F571-BAAF-42FC-AE0D-4F311ED4931E}"/>
              </a:ext>
            </a:extLst>
          </p:cNvPr>
          <p:cNvSpPr/>
          <p:nvPr/>
        </p:nvSpPr>
        <p:spPr bwMode="auto">
          <a:xfrm>
            <a:off x="466411" y="6356960"/>
            <a:ext cx="88892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/>
              <a:t>(*) Per score </a:t>
            </a:r>
            <a:r>
              <a:rPr lang="en-GB" sz="1400" dirty="0" err="1"/>
              <a:t>si</a:t>
            </a:r>
            <a:r>
              <a:rPr lang="en-GB" sz="1400" dirty="0"/>
              <a:t> </a:t>
            </a:r>
            <a:r>
              <a:rPr lang="en-GB" sz="1400" dirty="0" err="1"/>
              <a:t>intende</a:t>
            </a:r>
            <a:r>
              <a:rPr lang="en-GB" sz="1400" dirty="0"/>
              <a:t> la </a:t>
            </a:r>
            <a:r>
              <a:rPr lang="en-GB" sz="1400" dirty="0" err="1"/>
              <a:t>probabilità</a:t>
            </a:r>
            <a:r>
              <a:rPr lang="en-GB" sz="1400" dirty="0"/>
              <a:t> </a:t>
            </a:r>
            <a:r>
              <a:rPr lang="en-GB" sz="1400" dirty="0" err="1"/>
              <a:t>stimata</a:t>
            </a:r>
            <a:r>
              <a:rPr lang="en-GB" sz="1400" dirty="0"/>
              <a:t> dal </a:t>
            </a:r>
            <a:r>
              <a:rPr lang="en-GB" sz="1400" dirty="0" err="1"/>
              <a:t>modello</a:t>
            </a:r>
            <a:r>
              <a:rPr lang="en-GB" sz="1400" dirty="0"/>
              <a:t> (</a:t>
            </a:r>
            <a:r>
              <a:rPr lang="el-GR" sz="1400" dirty="0">
                <a:latin typeface="Gabriola" panose="04040605051002020D02" pitchFamily="82" charset="0"/>
              </a:rPr>
              <a:t>Π</a:t>
            </a:r>
            <a:r>
              <a:rPr lang="en-GB" sz="1400" dirty="0">
                <a:latin typeface="Gabriola" panose="04040605051002020D02" pitchFamily="82" charset="0"/>
              </a:rPr>
              <a:t> )</a:t>
            </a:r>
            <a:r>
              <a:rPr lang="en-GB" sz="1400" dirty="0"/>
              <a:t> </a:t>
            </a:r>
            <a:r>
              <a:rPr lang="en-GB" sz="1400" dirty="0" err="1"/>
              <a:t>che</a:t>
            </a:r>
            <a:r>
              <a:rPr lang="en-GB" sz="1400" dirty="0"/>
              <a:t> </a:t>
            </a:r>
            <a:r>
              <a:rPr lang="en-GB" sz="1400" dirty="0" err="1"/>
              <a:t>si</a:t>
            </a:r>
            <a:r>
              <a:rPr lang="en-GB" sz="1400" dirty="0"/>
              <a:t> </a:t>
            </a:r>
            <a:r>
              <a:rPr lang="en-GB" sz="1400" dirty="0" err="1"/>
              <a:t>verifichi</a:t>
            </a:r>
            <a:r>
              <a:rPr lang="en-GB" sz="1400" dirty="0"/>
              <a:t> </a:t>
            </a:r>
            <a:r>
              <a:rPr lang="en-GB" sz="1400" dirty="0" err="1"/>
              <a:t>l’evento</a:t>
            </a:r>
            <a:r>
              <a:rPr lang="en-GB" sz="1400" dirty="0"/>
              <a:t> target</a:t>
            </a:r>
            <a:endParaRPr kumimoji="0" lang="en-GB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51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Percentuale</a:t>
            </a:r>
            <a:r>
              <a:rPr lang="en-GB" altLang="it-IT" sz="4000" dirty="0">
                <a:solidFill>
                  <a:srgbClr val="FF9900"/>
                </a:solidFill>
              </a:rPr>
              <a:t> di concordant: come </a:t>
            </a:r>
            <a:r>
              <a:rPr lang="en-GB" altLang="it-IT" sz="4000" dirty="0" err="1">
                <a:solidFill>
                  <a:srgbClr val="FF9900"/>
                </a:solidFill>
              </a:rPr>
              <a:t>si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calcola</a:t>
            </a:r>
            <a:r>
              <a:rPr lang="en-GB" altLang="it-IT" sz="4000" dirty="0">
                <a:solidFill>
                  <a:srgbClr val="FF9900"/>
                </a:solidFill>
              </a:rPr>
              <a:t>?(2/2)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93910"/>
              </p:ext>
            </p:extLst>
          </p:nvPr>
        </p:nvGraphicFramePr>
        <p:xfrm>
          <a:off x="457200" y="1829744"/>
          <a:ext cx="304800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050" dirty="0"/>
                        <a:t>VALORE VARIABILE DIPENDENTE ORIGINALE</a:t>
                      </a: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50" dirty="0"/>
                        <a:t>SCORE</a:t>
                      </a:r>
                      <a:endParaRPr lang="it-IT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0.3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0.9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0.7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912" y="1411586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Dataset con Y=1</a:t>
            </a:r>
            <a:endParaRPr lang="it-IT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94849"/>
              </p:ext>
            </p:extLst>
          </p:nvPr>
        </p:nvGraphicFramePr>
        <p:xfrm>
          <a:off x="5105400" y="1854553"/>
          <a:ext cx="3048000" cy="116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100" dirty="0"/>
                        <a:t>VALORE VARIABILE DIPENDENTE ORIGINALE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SCORE</a:t>
                      </a:r>
                      <a:endParaRPr lang="it-I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0.5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0.8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19577" y="151012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Dataset con Y=0</a:t>
            </a:r>
            <a:endParaRPr lang="it-IT" sz="1400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 bwMode="auto">
          <a:xfrm>
            <a:off x="3505200" y="2392971"/>
            <a:ext cx="1600200" cy="4578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505200" y="2438753"/>
            <a:ext cx="1600200" cy="38891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endCxn id="8" idx="1"/>
          </p:cNvCxnSpPr>
          <p:nvPr/>
        </p:nvCxnSpPr>
        <p:spPr bwMode="auto">
          <a:xfrm flipV="1">
            <a:off x="3505200" y="2438753"/>
            <a:ext cx="1600200" cy="388915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3581400" y="2872001"/>
            <a:ext cx="1524000" cy="1450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8" idx="1"/>
          </p:cNvCxnSpPr>
          <p:nvPr/>
        </p:nvCxnSpPr>
        <p:spPr bwMode="auto">
          <a:xfrm flipV="1">
            <a:off x="3505200" y="2438753"/>
            <a:ext cx="1600200" cy="736259"/>
          </a:xfrm>
          <a:prstGeom prst="straightConnector1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3505200" y="2893454"/>
            <a:ext cx="1600200" cy="473932"/>
          </a:xfrm>
          <a:prstGeom prst="straightConnector1">
            <a:avLst/>
          </a:pr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73912" y="4035368"/>
            <a:ext cx="4038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0" u="sng" dirty="0" err="1"/>
              <a:t>Numero</a:t>
            </a:r>
            <a:r>
              <a:rPr lang="en-AU" sz="1600" b="0" u="sng" dirty="0"/>
              <a:t> di </a:t>
            </a:r>
            <a:r>
              <a:rPr lang="en-AU" sz="1600" b="0" u="sng" dirty="0" err="1"/>
              <a:t>coppie</a:t>
            </a:r>
            <a:r>
              <a:rPr lang="en-AU" sz="1600" b="0" dirty="0"/>
              <a:t>:  3x2=6</a:t>
            </a:r>
          </a:p>
          <a:p>
            <a:r>
              <a:rPr lang="en-AU" sz="1600" b="0" u="sng" dirty="0" err="1"/>
              <a:t>Punteggi</a:t>
            </a:r>
            <a:r>
              <a:rPr lang="en-AU" sz="1600" b="0" u="sng" dirty="0"/>
              <a:t> </a:t>
            </a:r>
            <a:r>
              <a:rPr lang="en-AU" sz="1600" b="0" u="sng" dirty="0" err="1"/>
              <a:t>Concordanti</a:t>
            </a:r>
            <a:r>
              <a:rPr lang="en-AU" sz="1600" b="0" u="sng" dirty="0"/>
              <a:t> (per </a:t>
            </a:r>
            <a:r>
              <a:rPr lang="en-AU" sz="1600" b="0" u="sng" dirty="0" err="1"/>
              <a:t>ogni</a:t>
            </a:r>
            <a:r>
              <a:rPr lang="en-AU" sz="1600" b="0" u="sng" dirty="0"/>
              <a:t> </a:t>
            </a:r>
            <a:r>
              <a:rPr lang="en-AU" sz="1600" b="0" u="sng" dirty="0" err="1"/>
              <a:t>coppia</a:t>
            </a:r>
            <a:r>
              <a:rPr lang="en-AU" sz="1600" b="0" u="sng" dirty="0"/>
              <a:t>)</a:t>
            </a:r>
            <a:r>
              <a:rPr lang="en-AU" sz="1600" b="0" dirty="0"/>
              <a:t>: </a:t>
            </a:r>
          </a:p>
          <a:p>
            <a:pPr algn="ctr"/>
            <a:r>
              <a:rPr lang="en-AU" sz="1600" b="0" dirty="0">
                <a:solidFill>
                  <a:srgbClr val="FF0000"/>
                </a:solidFill>
              </a:rPr>
              <a:t>0  0 </a:t>
            </a:r>
            <a:r>
              <a:rPr lang="en-AU" sz="1600" b="0" dirty="0"/>
              <a:t>1 1 </a:t>
            </a:r>
            <a:r>
              <a:rPr lang="en-AU" sz="1600" b="0" dirty="0">
                <a:solidFill>
                  <a:srgbClr val="009900"/>
                </a:solidFill>
              </a:rPr>
              <a:t>1 0</a:t>
            </a:r>
          </a:p>
          <a:p>
            <a:r>
              <a:rPr lang="en-AU" sz="1600" b="0" u="sng" dirty="0" err="1"/>
              <a:t>Punteggi</a:t>
            </a:r>
            <a:r>
              <a:rPr lang="en-AU" sz="1600" b="0" u="sng" dirty="0"/>
              <a:t> </a:t>
            </a:r>
            <a:r>
              <a:rPr lang="en-AU" sz="1600" b="0" u="sng" dirty="0" err="1"/>
              <a:t>Discordanti</a:t>
            </a:r>
            <a:r>
              <a:rPr lang="en-AU" sz="1600" b="0" u="sng" dirty="0"/>
              <a:t> (per </a:t>
            </a:r>
            <a:r>
              <a:rPr lang="en-AU" sz="1600" b="0" u="sng" dirty="0" err="1"/>
              <a:t>ogni</a:t>
            </a:r>
            <a:r>
              <a:rPr lang="en-AU" sz="1600" b="0" u="sng" dirty="0"/>
              <a:t> </a:t>
            </a:r>
            <a:r>
              <a:rPr lang="en-AU" sz="1600" b="0" u="sng" dirty="0" err="1"/>
              <a:t>coppia</a:t>
            </a:r>
            <a:r>
              <a:rPr lang="en-AU" sz="1600" b="0" u="sng" dirty="0"/>
              <a:t>)</a:t>
            </a:r>
            <a:r>
              <a:rPr lang="en-AU" sz="1600" b="0" dirty="0"/>
              <a:t>: </a:t>
            </a:r>
          </a:p>
          <a:p>
            <a:pPr algn="ctr"/>
            <a:r>
              <a:rPr lang="en-AU" sz="1600" b="0" dirty="0">
                <a:solidFill>
                  <a:srgbClr val="FF0000"/>
                </a:solidFill>
              </a:rPr>
              <a:t>1  1 </a:t>
            </a:r>
            <a:r>
              <a:rPr lang="en-AU" sz="1600" b="0" dirty="0"/>
              <a:t>0 0 </a:t>
            </a:r>
            <a:r>
              <a:rPr lang="en-AU" sz="1600" b="0" dirty="0">
                <a:solidFill>
                  <a:srgbClr val="009900"/>
                </a:solidFill>
              </a:rPr>
              <a:t>0 1</a:t>
            </a:r>
          </a:p>
          <a:p>
            <a:pPr algn="ctr"/>
            <a:r>
              <a:rPr lang="en-AU" sz="1600" b="0" u="sng" dirty="0"/>
              <a:t>Tied</a:t>
            </a:r>
            <a:r>
              <a:rPr lang="en-AU" sz="1600" b="0" dirty="0"/>
              <a:t>: </a:t>
            </a:r>
          </a:p>
          <a:p>
            <a:pPr algn="ctr"/>
            <a:r>
              <a:rPr lang="en-AU" sz="1600" b="0" dirty="0">
                <a:solidFill>
                  <a:srgbClr val="FF0000"/>
                </a:solidFill>
              </a:rPr>
              <a:t>00 0</a:t>
            </a:r>
            <a:r>
              <a:rPr lang="en-AU" sz="1600" b="0" dirty="0"/>
              <a:t> 0 0</a:t>
            </a:r>
            <a:r>
              <a:rPr lang="en-AU" sz="1600" b="0" dirty="0">
                <a:solidFill>
                  <a:srgbClr val="009900"/>
                </a:solidFill>
              </a:rPr>
              <a:t> 0 0</a:t>
            </a:r>
          </a:p>
          <a:p>
            <a:endParaRPr lang="en-AU" sz="1400" b="0" dirty="0">
              <a:solidFill>
                <a:srgbClr val="009900"/>
              </a:solidFill>
            </a:endParaRPr>
          </a:p>
          <a:p>
            <a:endParaRPr lang="en-AU" sz="1400" b="0" dirty="0">
              <a:solidFill>
                <a:srgbClr val="00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270299"/>
            <a:ext cx="48555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0" u="sng" dirty="0" err="1"/>
              <a:t>Percentuale</a:t>
            </a:r>
            <a:r>
              <a:rPr lang="en-AU" sz="1600" b="0" u="sng" dirty="0"/>
              <a:t> di </a:t>
            </a:r>
            <a:r>
              <a:rPr lang="en-AU" sz="1600" b="0" u="sng" dirty="0" err="1"/>
              <a:t>concordanti</a:t>
            </a:r>
            <a:r>
              <a:rPr lang="en-AU" sz="1600" b="0" u="sng" dirty="0"/>
              <a:t>: </a:t>
            </a:r>
          </a:p>
          <a:p>
            <a:pPr algn="ctr"/>
            <a:r>
              <a:rPr lang="en-AU" sz="1600" b="0" u="sng" dirty="0"/>
              <a:t>(</a:t>
            </a:r>
            <a:r>
              <a:rPr lang="en-AU" sz="1600" b="0" dirty="0">
                <a:solidFill>
                  <a:srgbClr val="FF0000"/>
                </a:solidFill>
              </a:rPr>
              <a:t>0 </a:t>
            </a:r>
            <a:r>
              <a:rPr lang="en-AU" sz="1600" b="0" dirty="0"/>
              <a:t>+</a:t>
            </a:r>
            <a:r>
              <a:rPr lang="en-AU" sz="1600" b="0" dirty="0">
                <a:solidFill>
                  <a:srgbClr val="FF0000"/>
                </a:solidFill>
              </a:rPr>
              <a:t>0</a:t>
            </a:r>
            <a:r>
              <a:rPr lang="en-AU" sz="1600" b="0" dirty="0"/>
              <a:t> +</a:t>
            </a:r>
            <a:r>
              <a:rPr lang="en-AU" sz="1600" b="0" dirty="0">
                <a:solidFill>
                  <a:srgbClr val="FF0000"/>
                </a:solidFill>
              </a:rPr>
              <a:t> </a:t>
            </a:r>
            <a:r>
              <a:rPr lang="en-AU" sz="1600" b="0" dirty="0"/>
              <a:t>1+ 1+ </a:t>
            </a:r>
            <a:r>
              <a:rPr lang="en-AU" sz="1600" b="0" dirty="0">
                <a:solidFill>
                  <a:srgbClr val="009900"/>
                </a:solidFill>
              </a:rPr>
              <a:t>1</a:t>
            </a:r>
            <a:r>
              <a:rPr lang="en-AU" sz="1600" b="0" dirty="0"/>
              <a:t> +</a:t>
            </a:r>
            <a:r>
              <a:rPr lang="en-AU" sz="1600" b="0" dirty="0">
                <a:solidFill>
                  <a:srgbClr val="009900"/>
                </a:solidFill>
              </a:rPr>
              <a:t> 0</a:t>
            </a:r>
            <a:r>
              <a:rPr lang="en-AU" sz="1600" b="0" dirty="0"/>
              <a:t>)/6 = 3/6= 0.5</a:t>
            </a:r>
          </a:p>
          <a:p>
            <a:pPr algn="ctr"/>
            <a:r>
              <a:rPr lang="en-AU" sz="1600" b="0" u="sng" dirty="0" err="1"/>
              <a:t>Percentuale</a:t>
            </a:r>
            <a:r>
              <a:rPr lang="en-AU" sz="1600" b="0" u="sng" dirty="0"/>
              <a:t> </a:t>
            </a:r>
            <a:r>
              <a:rPr lang="en-AU" sz="1600" b="0" u="sng" dirty="0" err="1"/>
              <a:t>discordanti</a:t>
            </a:r>
            <a:r>
              <a:rPr lang="en-AU" sz="1600" b="0" u="sng" dirty="0"/>
              <a:t>: </a:t>
            </a:r>
          </a:p>
          <a:p>
            <a:pPr algn="ctr"/>
            <a:r>
              <a:rPr lang="en-AU" sz="1600" b="0" u="sng" dirty="0"/>
              <a:t>(</a:t>
            </a:r>
            <a:r>
              <a:rPr lang="en-AU" sz="1600" b="0" dirty="0">
                <a:solidFill>
                  <a:srgbClr val="FF0000"/>
                </a:solidFill>
              </a:rPr>
              <a:t>1 </a:t>
            </a:r>
            <a:r>
              <a:rPr lang="en-AU" sz="1600" b="0" dirty="0"/>
              <a:t>+</a:t>
            </a:r>
            <a:r>
              <a:rPr lang="en-AU" sz="1600" b="0" dirty="0">
                <a:solidFill>
                  <a:srgbClr val="FF0000"/>
                </a:solidFill>
              </a:rPr>
              <a:t>1</a:t>
            </a:r>
            <a:r>
              <a:rPr lang="en-AU" sz="1600" b="0" dirty="0"/>
              <a:t> +</a:t>
            </a:r>
            <a:r>
              <a:rPr lang="en-AU" sz="1600" b="0" dirty="0">
                <a:solidFill>
                  <a:srgbClr val="FF0000"/>
                </a:solidFill>
              </a:rPr>
              <a:t> </a:t>
            </a:r>
            <a:r>
              <a:rPr lang="en-AU" sz="1600" b="0" dirty="0"/>
              <a:t>0+ 0+ </a:t>
            </a:r>
            <a:r>
              <a:rPr lang="en-AU" sz="1600" b="0" dirty="0">
                <a:solidFill>
                  <a:srgbClr val="009900"/>
                </a:solidFill>
              </a:rPr>
              <a:t>0</a:t>
            </a:r>
            <a:r>
              <a:rPr lang="en-AU" sz="1600" b="0" dirty="0"/>
              <a:t> +</a:t>
            </a:r>
            <a:r>
              <a:rPr lang="en-AU" sz="1600" b="0" dirty="0">
                <a:solidFill>
                  <a:srgbClr val="009900"/>
                </a:solidFill>
              </a:rPr>
              <a:t> 1)</a:t>
            </a:r>
            <a:r>
              <a:rPr lang="en-AU" sz="1600" b="0" dirty="0"/>
              <a:t>/6 = 3/6 =  0.5</a:t>
            </a:r>
          </a:p>
          <a:p>
            <a:pPr algn="ctr"/>
            <a:r>
              <a:rPr lang="en-AU" sz="1600" b="0" u="sng" dirty="0"/>
              <a:t>Tied= </a:t>
            </a:r>
          </a:p>
          <a:p>
            <a:pPr algn="ctr"/>
            <a:r>
              <a:rPr lang="en-AU" sz="1600" b="0" dirty="0"/>
              <a:t>0</a:t>
            </a:r>
          </a:p>
        </p:txBody>
      </p:sp>
      <p:sp>
        <p:nvSpPr>
          <p:cNvPr id="2" name="Right Brace 1"/>
          <p:cNvSpPr/>
          <p:nvPr/>
        </p:nvSpPr>
        <p:spPr bwMode="auto">
          <a:xfrm>
            <a:off x="4053661" y="4008787"/>
            <a:ext cx="297712" cy="2708239"/>
          </a:xfrm>
          <a:prstGeom prst="rightBrace">
            <a:avLst>
              <a:gd name="adj1" fmla="val 175775"/>
              <a:gd name="adj2" fmla="val 485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2080" y="3574506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dirty="0" err="1"/>
              <a:t>Nell’esempio</a:t>
            </a:r>
            <a:r>
              <a:rPr lang="en-AU" b="0" dirty="0"/>
              <a:t> </a:t>
            </a:r>
            <a:r>
              <a:rPr lang="en-AU" b="0" dirty="0" err="1"/>
              <a:t>riportato</a:t>
            </a:r>
            <a:r>
              <a:rPr lang="en-AU" b="0" dirty="0"/>
              <a:t> </a:t>
            </a:r>
            <a:r>
              <a:rPr lang="en-AU" b="0" dirty="0" err="1"/>
              <a:t>quindi</a:t>
            </a:r>
            <a:r>
              <a:rPr lang="en-AU" b="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7783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77" y="152400"/>
            <a:ext cx="88392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Percentuale</a:t>
            </a:r>
            <a:r>
              <a:rPr lang="en-GB" altLang="it-IT" sz="4000" dirty="0">
                <a:solidFill>
                  <a:srgbClr val="FF9900"/>
                </a:solidFill>
              </a:rPr>
              <a:t> di Concordant - </a:t>
            </a:r>
            <a:r>
              <a:rPr lang="en-GB" altLang="it-IT" sz="4000" dirty="0" err="1">
                <a:solidFill>
                  <a:srgbClr val="FF9900"/>
                </a:solidFill>
              </a:rPr>
              <a:t>Sintassi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07915"/>
            <a:ext cx="7118126" cy="3320276"/>
          </a:xfrm>
          <a:prstGeom prst="rect">
            <a:avLst/>
          </a:prstGeom>
        </p:spPr>
      </p:pic>
      <p:sp>
        <p:nvSpPr>
          <p:cNvPr id="9" name="CasellaDiTesto 4"/>
          <p:cNvSpPr txBox="1"/>
          <p:nvPr/>
        </p:nvSpPr>
        <p:spPr>
          <a:xfrm>
            <a:off x="413977" y="1528842"/>
            <a:ext cx="82296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0" dirty="0"/>
              <a:t>Per calcolare la percentuale di </a:t>
            </a:r>
            <a:r>
              <a:rPr lang="it-IT" b="0" dirty="0" err="1"/>
              <a:t>Concordant</a:t>
            </a:r>
            <a:r>
              <a:rPr lang="it-IT" b="0" dirty="0"/>
              <a:t> bisogna richiamare la funzione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605604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CalculateConcordance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i="1" dirty="0" err="1">
                <a:latin typeface="Lucida Console" panose="020B0609040504020204" pitchFamily="49" charset="0"/>
              </a:rPr>
              <a:t>nome_modello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1" name="CasellaDiTesto 4"/>
          <p:cNvSpPr txBox="1"/>
          <p:nvPr/>
        </p:nvSpPr>
        <p:spPr>
          <a:xfrm>
            <a:off x="399800" y="5556876"/>
            <a:ext cx="24384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0" dirty="0"/>
              <a:t>Eseguire la funzione.</a:t>
            </a:r>
          </a:p>
        </p:txBody>
      </p:sp>
    </p:spTree>
    <p:extLst>
      <p:ext uri="{BB962C8B-B14F-4D97-AF65-F5344CB8AC3E}">
        <p14:creationId xmlns:p14="http://schemas.microsoft.com/office/powerpoint/2010/main" val="2901692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2DD5BC-EC88-46E9-8311-1A8B0B213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2" y="2064954"/>
            <a:ext cx="3138488" cy="3120955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5334000"/>
            <a:ext cx="746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Percentuale di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Concordant</a:t>
            </a:r>
            <a:r>
              <a:rPr lang="it-IT" altLang="it-IT" b="0" dirty="0"/>
              <a:t> </a:t>
            </a:r>
            <a:r>
              <a:rPr lang="it-IT" altLang="it-IT" sz="2000" b="0" dirty="0">
                <a:sym typeface="Wingdings" pitchFamily="2" charset="2"/>
              </a:rPr>
              <a:t> valuta la capacità del modello di stimare la probabilità che il fenomeno si verifichi (quanto più la percentuale è vicina a 1 tanto migliore è il modello)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752600" y="1851926"/>
            <a:ext cx="2819400" cy="100672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1433512" y="2711364"/>
            <a:ext cx="685800" cy="268803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Percentuale</a:t>
            </a:r>
            <a:r>
              <a:rPr lang="en-GB" altLang="it-IT" sz="4000" dirty="0">
                <a:solidFill>
                  <a:srgbClr val="FF9900"/>
                </a:solidFill>
              </a:rPr>
              <a:t> di Concordant - Output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586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CalculateConcordance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i="1" dirty="0" err="1">
                <a:latin typeface="Lucida Console" panose="020B0609040504020204" pitchFamily="49" charset="0"/>
              </a:rPr>
              <a:t>mylogit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57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3600" dirty="0">
                <a:solidFill>
                  <a:srgbClr val="FF9900"/>
                </a:solidFill>
              </a:rPr>
              <a:t>Test di </a:t>
            </a:r>
            <a:r>
              <a:rPr lang="en-GB" altLang="it-IT" sz="3600" dirty="0" err="1">
                <a:solidFill>
                  <a:srgbClr val="FF9900"/>
                </a:solidFill>
              </a:rPr>
              <a:t>significatività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congiunta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dei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coefficienti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424732"/>
            <a:ext cx="723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di significatività congiunta dei coefficienti: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test</a:t>
            </a:r>
            <a:endParaRPr lang="it-IT" altLang="it-IT" b="0" dirty="0">
              <a:sym typeface="Wingdings" pitchFamily="2" charset="2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9409301"/>
              </p:ext>
            </p:extLst>
          </p:nvPr>
        </p:nvGraphicFramePr>
        <p:xfrm>
          <a:off x="838200" y="1981200"/>
          <a:ext cx="2703847" cy="95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441" name="Equazione" r:id="rId3" imgW="1358640" imgH="482400" progId="Equation.3">
                  <p:embed/>
                </p:oleObj>
              </mc:Choice>
              <mc:Fallback>
                <p:oleObj name="Equazione" r:id="rId3" imgW="1358640" imgH="4824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2703847" cy="95964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810000" y="19812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b="0" dirty="0">
                <a:sym typeface="Wingdings" pitchFamily="2" charset="2"/>
              </a:rPr>
              <a:t>Il </a:t>
            </a:r>
            <a:r>
              <a:rPr lang="it-IT" altLang="it-IT" b="0" dirty="0" err="1">
                <a:sym typeface="Wingdings" pitchFamily="2" charset="2"/>
              </a:rPr>
              <a:t>Wald</a:t>
            </a:r>
            <a:r>
              <a:rPr lang="it-IT" altLang="it-IT" b="0" dirty="0">
                <a:sym typeface="Wingdings" pitchFamily="2" charset="2"/>
              </a:rPr>
              <a:t> Test è analogo al test F nella regressione lineare: valuta la capacità esplicativa del modello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9195" y="3393167"/>
            <a:ext cx="7620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Per calcolare il test di </a:t>
            </a:r>
            <a:r>
              <a:rPr lang="it-IT" dirty="0" err="1"/>
              <a:t>Wald</a:t>
            </a:r>
            <a:r>
              <a:rPr lang="it-IT" dirty="0"/>
              <a:t> in R bisogna scaricare un pacchetto:</a:t>
            </a:r>
          </a:p>
        </p:txBody>
      </p:sp>
      <p:sp>
        <p:nvSpPr>
          <p:cNvPr id="11" name="Rectangle 2"/>
          <p:cNvSpPr/>
          <p:nvPr/>
        </p:nvSpPr>
        <p:spPr>
          <a:xfrm>
            <a:off x="2656114" y="4140153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err="1">
                <a:latin typeface="Lucida Console" panose="020B0609040504020204" pitchFamily="49" charset="0"/>
              </a:rPr>
              <a:t>library</a:t>
            </a:r>
            <a:r>
              <a:rPr lang="it-IT" sz="2400" b="0" dirty="0">
                <a:latin typeface="Lucida Console" panose="020B0609040504020204" pitchFamily="49" charset="0"/>
              </a:rPr>
              <a:t>(</a:t>
            </a:r>
            <a:r>
              <a:rPr lang="it-IT" sz="2400" b="0" dirty="0" err="1">
                <a:latin typeface="Lucida Console" panose="020B0609040504020204" pitchFamily="49" charset="0"/>
              </a:rPr>
              <a:t>lmtest</a:t>
            </a:r>
            <a:r>
              <a:rPr lang="it-IT" sz="2400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3" name="Rectangle 2"/>
          <p:cNvSpPr/>
          <p:nvPr/>
        </p:nvSpPr>
        <p:spPr>
          <a:xfrm>
            <a:off x="1829795" y="5168681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waldtest</a:t>
            </a:r>
            <a:r>
              <a:rPr lang="it-IT" sz="2400" b="0" dirty="0">
                <a:latin typeface="Lucida Console" panose="020B0609040504020204" pitchFamily="49" charset="0"/>
              </a:rPr>
              <a:t>(</a:t>
            </a:r>
            <a:r>
              <a:rPr lang="it-IT" sz="2400" b="0" dirty="0" err="1">
                <a:latin typeface="Lucida Console" panose="020B0609040504020204" pitchFamily="49" charset="0"/>
              </a:rPr>
              <a:t>nome_modello_glm</a:t>
            </a:r>
            <a:r>
              <a:rPr lang="it-IT" sz="2400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93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3600" dirty="0">
                <a:solidFill>
                  <a:srgbClr val="FF9900"/>
                </a:solidFill>
              </a:rPr>
              <a:t>Test di </a:t>
            </a:r>
            <a:r>
              <a:rPr lang="en-GB" altLang="it-IT" sz="3600" dirty="0" err="1">
                <a:solidFill>
                  <a:srgbClr val="FF9900"/>
                </a:solidFill>
              </a:rPr>
              <a:t>significatività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congiunta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dei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coefficienti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424732"/>
            <a:ext cx="723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di significatività congiunta dei coefficienti: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test</a:t>
            </a:r>
            <a:endParaRPr lang="it-IT" altLang="it-IT" b="0" dirty="0">
              <a:sym typeface="Wingdings" pitchFamily="2" charset="2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13963528"/>
              </p:ext>
            </p:extLst>
          </p:nvPr>
        </p:nvGraphicFramePr>
        <p:xfrm>
          <a:off x="838200" y="1981200"/>
          <a:ext cx="2703847" cy="95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6" name="Equazione" r:id="rId3" imgW="1358640" imgH="482400" progId="Equation.3">
                  <p:embed/>
                </p:oleObj>
              </mc:Choice>
              <mc:Fallback>
                <p:oleObj name="Equazione" r:id="rId3" imgW="1358640" imgH="482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2703847" cy="95964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810000" y="19812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b="0" dirty="0">
                <a:sym typeface="Wingdings" pitchFamily="2" charset="2"/>
              </a:rPr>
              <a:t>Il </a:t>
            </a:r>
            <a:r>
              <a:rPr lang="it-IT" altLang="it-IT" b="0" dirty="0" err="1">
                <a:sym typeface="Wingdings" pitchFamily="2" charset="2"/>
              </a:rPr>
              <a:t>Wald</a:t>
            </a:r>
            <a:r>
              <a:rPr lang="it-IT" altLang="it-IT" b="0" dirty="0">
                <a:sym typeface="Wingdings" pitchFamily="2" charset="2"/>
              </a:rPr>
              <a:t> Test è equivalente al test F nella regressione lineare: valuta la capacità esplicativa del modello</a:t>
            </a:r>
            <a:endParaRPr lang="it-IT" dirty="0"/>
          </a:p>
        </p:txBody>
      </p:sp>
      <p:sp>
        <p:nvSpPr>
          <p:cNvPr id="13" name="Rectangle 2"/>
          <p:cNvSpPr/>
          <p:nvPr/>
        </p:nvSpPr>
        <p:spPr>
          <a:xfrm>
            <a:off x="838200" y="33528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waldtest</a:t>
            </a:r>
            <a:r>
              <a:rPr lang="it-IT" sz="2400" b="0" dirty="0">
                <a:latin typeface="Lucida Console" panose="020B0609040504020204" pitchFamily="49" charset="0"/>
              </a:rPr>
              <a:t>(a)</a:t>
            </a:r>
          </a:p>
        </p:txBody>
      </p:sp>
      <p:pic>
        <p:nvPicPr>
          <p:cNvPr id="308226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3" y="4038600"/>
            <a:ext cx="813593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2153409" y="5010212"/>
            <a:ext cx="2266191" cy="68103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09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fania.scapin\Desktop\Captur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89" b="28204"/>
          <a:stretch/>
        </p:blipFill>
        <p:spPr bwMode="auto">
          <a:xfrm>
            <a:off x="727365" y="1753782"/>
            <a:ext cx="7380072" cy="24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3600" dirty="0">
                <a:solidFill>
                  <a:srgbClr val="FF9900"/>
                </a:solidFill>
              </a:rPr>
              <a:t>Test di </a:t>
            </a:r>
            <a:r>
              <a:rPr lang="en-GB" altLang="it-IT" sz="3600" dirty="0" err="1">
                <a:solidFill>
                  <a:srgbClr val="FF9900"/>
                </a:solidFill>
              </a:rPr>
              <a:t>significatività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dei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singoli</a:t>
            </a:r>
            <a:r>
              <a:rPr lang="en-GB" altLang="it-IT" sz="3600" dirty="0">
                <a:solidFill>
                  <a:srgbClr val="FF9900"/>
                </a:solidFill>
              </a:rPr>
              <a:t> </a:t>
            </a:r>
            <a:r>
              <a:rPr lang="en-GB" altLang="it-IT" sz="3600" dirty="0" err="1">
                <a:solidFill>
                  <a:srgbClr val="FF9900"/>
                </a:solidFill>
              </a:rPr>
              <a:t>coefficienti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304794"/>
            <a:ext cx="6048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Test di significatività per i singoli coefficienti</a:t>
            </a:r>
            <a:endParaRPr lang="it-IT" altLang="it-IT" b="0" dirty="0">
              <a:sym typeface="Wingdings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9600" y="4417874"/>
            <a:ext cx="66294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Chi_square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test</a:t>
            </a:r>
            <a:endParaRPr lang="it-IT" altLang="it-IT" b="0" dirty="0">
              <a:sym typeface="Wingdings" pitchFamily="2" charset="2"/>
            </a:endParaRPr>
          </a:p>
          <a:p>
            <a:pPr marL="0" indent="0">
              <a:spcBef>
                <a:spcPct val="50000"/>
              </a:spcBef>
            </a:pPr>
            <a:r>
              <a:rPr lang="it-IT" altLang="it-IT" sz="2000" b="0" dirty="0">
                <a:sym typeface="Wingdings" pitchFamily="2" charset="2"/>
              </a:rPr>
              <a:t>valuta la significatività dei singoli coefficienti, ossia la rilevanza dei corrispondenti </a:t>
            </a:r>
            <a:r>
              <a:rPr lang="it-IT" altLang="it-IT" sz="2000" b="0" dirty="0" err="1">
                <a:sym typeface="Wingdings" pitchFamily="2" charset="2"/>
              </a:rPr>
              <a:t>regressori</a:t>
            </a:r>
            <a:r>
              <a:rPr lang="it-IT" altLang="it-IT" sz="2000" b="0" dirty="0">
                <a:sym typeface="Wingdings" pitchFamily="2" charset="2"/>
              </a:rPr>
              <a:t> nella spiegazione della variabile dipendente (equivalente al test t nella regressione lineare)</a:t>
            </a:r>
          </a:p>
          <a:p>
            <a:pPr marL="0" indent="0">
              <a:spcBef>
                <a:spcPct val="50000"/>
              </a:spcBef>
            </a:pPr>
            <a:endParaRPr lang="it-IT" altLang="it-IT" b="0" dirty="0">
              <a:sym typeface="Wingdings" pitchFamily="2" charset="2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77893354"/>
              </p:ext>
            </p:extLst>
          </p:nvPr>
        </p:nvGraphicFramePr>
        <p:xfrm>
          <a:off x="7467600" y="4800600"/>
          <a:ext cx="1266393" cy="85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465" name="Equazione" r:id="rId4" imgW="711000" imgH="482400" progId="Equation.3">
                  <p:embed/>
                </p:oleObj>
              </mc:Choice>
              <mc:Fallback>
                <p:oleObj name="Equazione" r:id="rId4" imgW="711000" imgH="4824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800600"/>
                        <a:ext cx="1266393" cy="85875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5181600" y="2018794"/>
            <a:ext cx="1552575" cy="17912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5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1148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</a:pPr>
            <a:r>
              <a:rPr lang="it-IT" sz="2000" dirty="0"/>
              <a:t>Scadenza per la consegna del lavoro di gruppo è fissata inderogabilmente per il giorno:</a:t>
            </a:r>
          </a:p>
          <a:p>
            <a:pPr marL="457200" lvl="1" indent="0" algn="ctr" eaLnBrk="1" hangingPunct="1">
              <a:lnSpc>
                <a:spcPct val="80000"/>
              </a:lnSpc>
              <a:buNone/>
            </a:pPr>
            <a:endParaRPr lang="it-IT" sz="2000" dirty="0"/>
          </a:p>
          <a:p>
            <a:pPr marL="457200" lvl="1" indent="0" algn="ctr" eaLnBrk="1" hangingPunct="1">
              <a:lnSpc>
                <a:spcPct val="80000"/>
              </a:lnSpc>
              <a:buNone/>
            </a:pPr>
            <a:r>
              <a:rPr lang="it-IT" sz="2400" b="1" dirty="0">
                <a:solidFill>
                  <a:srgbClr val="FF0000"/>
                </a:solidFill>
              </a:rPr>
              <a:t>Venerdì 17 Gennaio 2020</a:t>
            </a:r>
          </a:p>
          <a:p>
            <a:pPr marL="457200" lvl="1" indent="0" algn="ctr" eaLnBrk="1" hangingPunct="1">
              <a:lnSpc>
                <a:spcPct val="80000"/>
              </a:lnSpc>
              <a:buNone/>
            </a:pPr>
            <a:endParaRPr lang="it-IT" sz="2400" b="1" dirty="0"/>
          </a:p>
          <a:p>
            <a:pPr marL="552450" indent="-552450" eaLnBrk="1" hangingPunct="1">
              <a:lnSpc>
                <a:spcPct val="80000"/>
              </a:lnSpc>
            </a:pPr>
            <a:r>
              <a:rPr lang="en-AU" sz="2000" dirty="0"/>
              <a:t>La </a:t>
            </a:r>
            <a:r>
              <a:rPr lang="en-AU" sz="2000" dirty="0" err="1"/>
              <a:t>consegna</a:t>
            </a:r>
            <a:r>
              <a:rPr lang="en-AU" sz="2000" dirty="0"/>
              <a:t> </a:t>
            </a:r>
            <a:r>
              <a:rPr lang="en-AU" sz="2000" dirty="0" err="1"/>
              <a:t>va</a:t>
            </a:r>
            <a:r>
              <a:rPr lang="en-AU" sz="2000" dirty="0"/>
              <a:t> </a:t>
            </a:r>
            <a:r>
              <a:rPr lang="en-AU" sz="2000" dirty="0" err="1"/>
              <a:t>effettuata</a:t>
            </a:r>
            <a:r>
              <a:rPr lang="en-AU" sz="2000" dirty="0"/>
              <a:t> </a:t>
            </a:r>
            <a:r>
              <a:rPr lang="en-AU" sz="2000" dirty="0" err="1"/>
              <a:t>entro</a:t>
            </a:r>
            <a:r>
              <a:rPr lang="en-AU" sz="2000" dirty="0"/>
              <a:t> le </a:t>
            </a:r>
            <a:r>
              <a:rPr lang="en-AU" sz="2000" b="1" dirty="0"/>
              <a:t>ore 12 </a:t>
            </a:r>
            <a:r>
              <a:rPr lang="en-AU" sz="2000" dirty="0" err="1"/>
              <a:t>alla</a:t>
            </a:r>
            <a:r>
              <a:rPr lang="en-AU" sz="2000" dirty="0"/>
              <a:t> </a:t>
            </a:r>
            <a:r>
              <a:rPr lang="en-AU" sz="2000" dirty="0" err="1"/>
              <a:t>Sig.ra</a:t>
            </a:r>
            <a:r>
              <a:rPr lang="en-AU" sz="2000" dirty="0"/>
              <a:t> </a:t>
            </a:r>
            <a:r>
              <a:rPr lang="it-IT" sz="2000" b="1" dirty="0"/>
              <a:t>Enrica Luezza </a:t>
            </a:r>
            <a:r>
              <a:rPr lang="it-IT" sz="2000" dirty="0"/>
              <a:t>(Segreteria 4° Piano)</a:t>
            </a:r>
          </a:p>
          <a:p>
            <a:pPr marL="552450" indent="-552450" eaLnBrk="1" hangingPunct="1">
              <a:lnSpc>
                <a:spcPct val="80000"/>
              </a:lnSpc>
            </a:pPr>
            <a:endParaRPr lang="it-IT" sz="2000" dirty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000" dirty="0"/>
              <a:t>Il materiale da consegnare consiste in: </a:t>
            </a:r>
          </a:p>
          <a:p>
            <a:pPr marL="952500" lvl="1" indent="-552450" eaLnBrk="1" hangingPunct="1"/>
            <a:r>
              <a:rPr lang="en-AU" altLang="it-IT" sz="2000" dirty="0" err="1"/>
              <a:t>stampa</a:t>
            </a:r>
            <a:r>
              <a:rPr lang="en-AU" altLang="it-IT" sz="2000" dirty="0"/>
              <a:t> </a:t>
            </a:r>
            <a:r>
              <a:rPr lang="en-AU" altLang="it-IT" sz="2000" dirty="0" err="1"/>
              <a:t>cartacea</a:t>
            </a:r>
            <a:r>
              <a:rPr lang="en-AU" altLang="it-IT" sz="2000" dirty="0"/>
              <a:t> </a:t>
            </a:r>
            <a:r>
              <a:rPr lang="en-AU" altLang="it-IT" sz="2000" dirty="0" err="1"/>
              <a:t>della</a:t>
            </a:r>
            <a:r>
              <a:rPr lang="en-AU" altLang="it-IT" sz="2000" dirty="0"/>
              <a:t> </a:t>
            </a:r>
            <a:r>
              <a:rPr lang="en-AU" altLang="it-IT" sz="2000" dirty="0" err="1"/>
              <a:t>presentazione</a:t>
            </a:r>
            <a:r>
              <a:rPr lang="en-AU" altLang="it-IT" sz="2000" dirty="0"/>
              <a:t> in Power Point;</a:t>
            </a:r>
          </a:p>
          <a:p>
            <a:pPr marL="952500" lvl="1" indent="-552450" eaLnBrk="1" hangingPunct="1"/>
            <a:r>
              <a:rPr lang="en-AU" altLang="it-IT" sz="2000" dirty="0" err="1"/>
              <a:t>Chiavetta</a:t>
            </a:r>
            <a:r>
              <a:rPr lang="en-AU" altLang="it-IT" sz="2000" dirty="0"/>
              <a:t> USB </a:t>
            </a:r>
            <a:r>
              <a:rPr lang="en-AU" altLang="it-IT" sz="2000" dirty="0" err="1"/>
              <a:t>contenente</a:t>
            </a:r>
            <a:r>
              <a:rPr lang="en-AU" altLang="it-IT" sz="2000" dirty="0"/>
              <a:t>:</a:t>
            </a:r>
          </a:p>
          <a:p>
            <a:pPr marL="1352550" lvl="2" indent="-552450" eaLnBrk="1" hangingPunct="1"/>
            <a:r>
              <a:rPr lang="en-AU" altLang="it-IT" sz="1800" dirty="0" err="1"/>
              <a:t>questionario</a:t>
            </a:r>
            <a:r>
              <a:rPr lang="en-AU" altLang="it-IT" sz="1800" dirty="0"/>
              <a:t>; </a:t>
            </a:r>
          </a:p>
          <a:p>
            <a:pPr marL="1352550" lvl="2" indent="-552450" eaLnBrk="1" hangingPunct="1"/>
            <a:r>
              <a:rPr lang="en-AU" altLang="it-IT" sz="1800" dirty="0"/>
              <a:t>base </a:t>
            </a:r>
            <a:r>
              <a:rPr lang="en-AU" altLang="it-IT" sz="1800" dirty="0" err="1"/>
              <a:t>dati</a:t>
            </a:r>
            <a:r>
              <a:rPr lang="en-AU" altLang="it-IT" sz="1800" dirty="0"/>
              <a:t> in </a:t>
            </a:r>
            <a:r>
              <a:rPr lang="en-AU" altLang="it-IT" sz="1800" dirty="0" err="1"/>
              <a:t>formato</a:t>
            </a:r>
            <a:r>
              <a:rPr lang="en-AU" altLang="it-IT" sz="1800" dirty="0"/>
              <a:t> Excel;</a:t>
            </a:r>
          </a:p>
          <a:p>
            <a:pPr marL="1352550" lvl="2" indent="-552450" eaLnBrk="1" hangingPunct="1"/>
            <a:r>
              <a:rPr lang="en-AU" altLang="it-IT" sz="1800" dirty="0"/>
              <a:t>Script di R;</a:t>
            </a:r>
          </a:p>
          <a:p>
            <a:pPr marL="1352550" lvl="2" indent="-552450" eaLnBrk="1" hangingPunct="1"/>
            <a:r>
              <a:rPr lang="en-AU" altLang="it-IT" sz="1800" dirty="0" err="1"/>
              <a:t>presentazione</a:t>
            </a:r>
            <a:r>
              <a:rPr lang="en-AU" altLang="it-IT" sz="1800" dirty="0"/>
              <a:t> Power Point.</a:t>
            </a:r>
          </a:p>
          <a:p>
            <a:pPr marL="355600" lvl="2" indent="-82550" eaLnBrk="1" hangingPunct="1">
              <a:buNone/>
            </a:pPr>
            <a:br>
              <a:rPr lang="en-AU" altLang="it-IT" sz="2000" dirty="0"/>
            </a:br>
            <a:r>
              <a:rPr lang="en-AU" altLang="it-IT" sz="2000" dirty="0"/>
              <a:t>N.B. Il </a:t>
            </a:r>
            <a:r>
              <a:rPr lang="en-AU" altLang="it-IT" sz="2000" dirty="0" err="1"/>
              <a:t>supporto</a:t>
            </a:r>
            <a:r>
              <a:rPr lang="en-AU" altLang="it-IT" sz="2000" dirty="0"/>
              <a:t> </a:t>
            </a:r>
            <a:r>
              <a:rPr lang="en-AU" altLang="it-IT" sz="2000" dirty="0" err="1"/>
              <a:t>elettronico</a:t>
            </a:r>
            <a:r>
              <a:rPr lang="en-AU" altLang="it-IT" sz="2000" dirty="0"/>
              <a:t> (</a:t>
            </a:r>
            <a:r>
              <a:rPr lang="en-AU" altLang="it-IT" sz="2000" dirty="0" err="1"/>
              <a:t>chiavetta</a:t>
            </a:r>
            <a:r>
              <a:rPr lang="en-AU" altLang="it-IT" sz="2000" dirty="0"/>
              <a:t> USB) non </a:t>
            </a:r>
            <a:r>
              <a:rPr lang="en-AU" altLang="it-IT" sz="2000" dirty="0" err="1"/>
              <a:t>sarà</a:t>
            </a:r>
            <a:r>
              <a:rPr lang="en-AU" altLang="it-IT" sz="2000" dirty="0"/>
              <a:t> </a:t>
            </a:r>
            <a:r>
              <a:rPr lang="en-AU" altLang="it-IT" sz="2000" dirty="0" err="1"/>
              <a:t>restituito</a:t>
            </a:r>
            <a:endParaRPr lang="it-IT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4000" dirty="0" err="1">
                <a:solidFill>
                  <a:srgbClr val="FF9900"/>
                </a:solidFill>
              </a:rPr>
              <a:t>Consegna</a:t>
            </a:r>
            <a:r>
              <a:rPr lang="en-AU" sz="4000" dirty="0">
                <a:solidFill>
                  <a:srgbClr val="FF9900"/>
                </a:solidFill>
              </a:rPr>
              <a:t> </a:t>
            </a:r>
            <a:r>
              <a:rPr lang="en-AU" sz="4000" dirty="0" err="1">
                <a:solidFill>
                  <a:srgbClr val="FF9900"/>
                </a:solidFill>
              </a:rPr>
              <a:t>Lavoro</a:t>
            </a:r>
            <a:r>
              <a:rPr lang="en-AU" sz="4000" dirty="0">
                <a:solidFill>
                  <a:srgbClr val="FF9900"/>
                </a:solidFill>
              </a:rPr>
              <a:t> di </a:t>
            </a:r>
            <a:r>
              <a:rPr lang="en-AU" sz="4000" dirty="0" err="1">
                <a:solidFill>
                  <a:srgbClr val="FF9900"/>
                </a:solidFill>
              </a:rPr>
              <a:t>gruppo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69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Importanza dei Coefficienti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899" y="3981530"/>
            <a:ext cx="8458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AU" altLang="it-IT" sz="2000" b="0" dirty="0">
                <a:cs typeface="Times New Roman" pitchFamily="18" charset="0"/>
              </a:rPr>
              <a:t>Si </a:t>
            </a:r>
            <a:r>
              <a:rPr lang="en-AU" altLang="it-IT" sz="2000" b="0" dirty="0" err="1">
                <a:cs typeface="Times New Roman" pitchFamily="18" charset="0"/>
              </a:rPr>
              <a:t>ordinano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i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regressori</a:t>
            </a:r>
            <a:r>
              <a:rPr lang="en-AU" altLang="it-IT" sz="2000" b="0" dirty="0">
                <a:cs typeface="Times New Roman" pitchFamily="18" charset="0"/>
              </a:rPr>
              <a:t> in </a:t>
            </a:r>
            <a:r>
              <a:rPr lang="en-AU" altLang="it-IT" sz="2000" b="0" dirty="0" err="1">
                <a:cs typeface="Times New Roman" pitchFamily="18" charset="0"/>
              </a:rPr>
              <a:t>modo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decrescente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rispetto</a:t>
            </a:r>
            <a:r>
              <a:rPr lang="en-AU" altLang="it-IT" sz="2000" b="0" dirty="0">
                <a:cs typeface="Times New Roman" pitchFamily="18" charset="0"/>
              </a:rPr>
              <a:t> al </a:t>
            </a:r>
            <a:r>
              <a:rPr lang="en-AU" altLang="it-IT" sz="2000" b="0" dirty="0" err="1">
                <a:cs typeface="Times New Roman" pitchFamily="18" charset="0"/>
              </a:rPr>
              <a:t>valore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assoluto</a:t>
            </a:r>
            <a:r>
              <a:rPr lang="en-AU" altLang="it-IT" sz="2000" b="0" dirty="0">
                <a:cs typeface="Times New Roman" pitchFamily="18" charset="0"/>
              </a:rPr>
              <a:t> del </a:t>
            </a:r>
            <a:r>
              <a:rPr lang="en-AU" altLang="it-IT" sz="2000" b="0" dirty="0" err="1">
                <a:cs typeface="Times New Roman" pitchFamily="18" charset="0"/>
              </a:rPr>
              <a:t>coefficiente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standardizzato</a:t>
            </a:r>
            <a:r>
              <a:rPr lang="en-AU" altLang="it-IT" sz="2000" b="0" dirty="0"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AU" altLang="it-IT" sz="2000" b="0" dirty="0">
                <a:cs typeface="Times New Roman" pitchFamily="18" charset="0"/>
              </a:rPr>
              <a:t>Il </a:t>
            </a:r>
            <a:r>
              <a:rPr lang="en-AU" altLang="it-IT" sz="2000" b="0" dirty="0" err="1">
                <a:cs typeface="Times New Roman" pitchFamily="18" charset="0"/>
              </a:rPr>
              <a:t>regressore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mavere</a:t>
            </a:r>
            <a:r>
              <a:rPr lang="en-AU" altLang="it-IT" sz="2000" b="0" dirty="0">
                <a:cs typeface="Times New Roman" pitchFamily="18" charset="0"/>
              </a:rPr>
              <a:t> è </a:t>
            </a:r>
            <a:r>
              <a:rPr lang="en-AU" altLang="it-IT" sz="2000" b="0" dirty="0" err="1">
                <a:cs typeface="Times New Roman" pitchFamily="18" charset="0"/>
              </a:rPr>
              <a:t>il</a:t>
            </a:r>
            <a:r>
              <a:rPr lang="en-AU" altLang="it-IT" sz="2000" b="0" dirty="0">
                <a:cs typeface="Times New Roman" pitchFamily="18" charset="0"/>
              </a:rPr>
              <a:t> regressore </a:t>
            </a:r>
            <a:r>
              <a:rPr lang="it-IT" altLang="it-IT" sz="2000" b="0" dirty="0">
                <a:cs typeface="Times New Roman" pitchFamily="18" charset="0"/>
              </a:rPr>
              <a:t>maggiormente influente nel modello. Seguono in termini di importanza </a:t>
            </a:r>
            <a:r>
              <a:rPr lang="it-IT" altLang="it-IT" sz="2000" b="0" dirty="0" err="1">
                <a:cs typeface="Times New Roman" pitchFamily="18" charset="0"/>
              </a:rPr>
              <a:t>mesi_bmov</a:t>
            </a:r>
            <a:r>
              <a:rPr lang="it-IT" altLang="it-IT" sz="2000" b="0" dirty="0">
                <a:cs typeface="Times New Roman" pitchFamily="18" charset="0"/>
              </a:rPr>
              <a:t>, </a:t>
            </a:r>
            <a:r>
              <a:rPr lang="it-IT" altLang="it-IT" sz="2000" b="0" dirty="0" err="1">
                <a:cs typeface="Times New Roman" pitchFamily="18" charset="0"/>
              </a:rPr>
              <a:t>pprod</a:t>
            </a:r>
            <a:r>
              <a:rPr lang="it-IT" altLang="it-IT" sz="2000" b="0" dirty="0">
                <a:cs typeface="Times New Roman" pitchFamily="18" charset="0"/>
              </a:rPr>
              <a:t>, </a:t>
            </a:r>
            <a:r>
              <a:rPr lang="it-IT" altLang="it-IT" sz="2000" b="0" dirty="0" err="1">
                <a:cs typeface="Times New Roman" pitchFamily="18" charset="0"/>
              </a:rPr>
              <a:t>mdare</a:t>
            </a:r>
            <a:r>
              <a:rPr lang="it-IT" altLang="it-IT" sz="2000" b="0" dirty="0">
                <a:cs typeface="Times New Roman" pitchFamily="18" charset="0"/>
              </a:rPr>
              <a:t>, </a:t>
            </a:r>
            <a:r>
              <a:rPr lang="it-IT" altLang="it-IT" sz="2000" b="0" dirty="0" err="1">
                <a:cs typeface="Times New Roman" pitchFamily="18" charset="0"/>
              </a:rPr>
              <a:t>flag_acc_sti</a:t>
            </a:r>
            <a:r>
              <a:rPr lang="it-IT" altLang="it-IT" sz="2000" b="0" dirty="0">
                <a:cs typeface="Times New Roman" pitchFamily="18" charset="0"/>
              </a:rPr>
              <a:t> e utenze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6721" y="1028847"/>
            <a:ext cx="6083717" cy="394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Importanza dei </a:t>
            </a:r>
            <a:r>
              <a:rPr lang="it-IT" altLang="it-IT" dirty="0" err="1"/>
              <a:t>regressori</a:t>
            </a:r>
            <a:r>
              <a:rPr lang="it-IT" altLang="it-IT" dirty="0"/>
              <a:t> – coefficienti standardizzati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74754"/>
            <a:ext cx="8839200" cy="6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21637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9216" y="901190"/>
            <a:ext cx="53655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Analisi del segno dei coefficienti standardizzati</a:t>
            </a:r>
            <a:endParaRPr lang="en-GB" altLang="it-IT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Valutazione segno dei Coefficienti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5672" y="3785545"/>
            <a:ext cx="8915400" cy="195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Più è elevato il valore di </a:t>
            </a:r>
            <a:r>
              <a:rPr lang="it-IT" sz="1800" b="0" dirty="0" err="1"/>
              <a:t>mavere</a:t>
            </a:r>
            <a:r>
              <a:rPr lang="it-IT" sz="1800" b="0" dirty="0"/>
              <a:t>, più diminuisce la 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= -2.2 segno negativo)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Più è alto il valore di </a:t>
            </a:r>
            <a:r>
              <a:rPr lang="it-IT" sz="1800" b="0" dirty="0" err="1"/>
              <a:t>mesi_bmov</a:t>
            </a:r>
            <a:r>
              <a:rPr lang="it-IT" sz="1800" b="0" dirty="0"/>
              <a:t> più aumenta la 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= 1.81 segno positivo)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000" b="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74754"/>
            <a:ext cx="8839200" cy="6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13680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Interpretazione dei Coefficienti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1511" y="819577"/>
            <a:ext cx="548098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Interpretazione dei </a:t>
            </a:r>
            <a:r>
              <a:rPr lang="it-IT" altLang="it-IT" dirty="0" err="1"/>
              <a:t>regressori</a:t>
            </a:r>
            <a:r>
              <a:rPr lang="it-IT" altLang="it-IT" dirty="0"/>
              <a:t> – stime </a:t>
            </a:r>
            <a:r>
              <a:rPr lang="it-IT" altLang="it-IT" dirty="0" err="1"/>
              <a:t>odds</a:t>
            </a:r>
            <a:r>
              <a:rPr lang="it-IT" altLang="it-IT" dirty="0"/>
              <a:t>-ratio</a:t>
            </a: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6062" y="3477535"/>
            <a:ext cx="8458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 dirty="0">
                <a:cs typeface="Times New Roman" pitchFamily="18" charset="0"/>
              </a:rPr>
              <a:t>All’aumentare di un’unità di </a:t>
            </a:r>
            <a:r>
              <a:rPr lang="it-IT" altLang="it-IT" sz="2000" b="0" dirty="0" err="1">
                <a:cs typeface="Times New Roman" pitchFamily="18" charset="0"/>
              </a:rPr>
              <a:t>mesi_bmov</a:t>
            </a:r>
            <a:r>
              <a:rPr lang="it-IT" altLang="it-IT" sz="2000" b="0" dirty="0">
                <a:cs typeface="Times New Roman" pitchFamily="18" charset="0"/>
              </a:rPr>
              <a:t>, aumenta la probabilità che il cliente abbandoni la banca del 56% (-&gt; 1.56-1=0.56).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 dirty="0">
                <a:cs typeface="Times New Roman" pitchFamily="18" charset="0"/>
              </a:rPr>
              <a:t>I clienti che accreditano lo stipendio (</a:t>
            </a:r>
            <a:r>
              <a:rPr lang="it-IT" altLang="it-IT" sz="2000" b="0" dirty="0" err="1">
                <a:cs typeface="Times New Roman" pitchFamily="18" charset="0"/>
              </a:rPr>
              <a:t>flag_acc_sti</a:t>
            </a:r>
            <a:r>
              <a:rPr lang="it-IT" altLang="it-IT" sz="2000" b="0" dirty="0">
                <a:cs typeface="Times New Roman" pitchFamily="18" charset="0"/>
              </a:rPr>
              <a:t>), hanno circa il 58% (0.42-1= -0.58) di probabilità in meno di abbandonare la banca rispetto a chi non accredita lo stipendio.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 dirty="0">
                <a:cs typeface="Times New Roman" pitchFamily="18" charset="0"/>
              </a:rPr>
              <a:t>All’aumentare della variabile </a:t>
            </a:r>
            <a:r>
              <a:rPr lang="it-IT" altLang="it-IT" sz="2000" b="0" dirty="0" err="1">
                <a:cs typeface="Times New Roman" pitchFamily="18" charset="0"/>
              </a:rPr>
              <a:t>mavere</a:t>
            </a:r>
            <a:r>
              <a:rPr lang="it-IT" altLang="it-IT" sz="2000" b="0" dirty="0">
                <a:cs typeface="Times New Roman" pitchFamily="18" charset="0"/>
              </a:rPr>
              <a:t> di un’unità diminuisce la probabilità che il cliente abbandoni la banca del 25% (0.75-1 = -0.25)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>
                <a:cs typeface="Times New Roman" pitchFamily="18" charset="0"/>
              </a:rPr>
              <a:t>…</a:t>
            </a:r>
            <a:endParaRPr lang="it-IT" altLang="it-IT" sz="2000" b="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endParaRPr lang="it-IT" altLang="it-IT" sz="2000" b="0" dirty="0"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74280-E9ED-40F9-8646-A83E34090B86}"/>
              </a:ext>
            </a:extLst>
          </p:cNvPr>
          <p:cNvSpPr txBox="1"/>
          <p:nvPr/>
        </p:nvSpPr>
        <p:spPr>
          <a:xfrm>
            <a:off x="368531" y="2602839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REGOLA: </a:t>
            </a:r>
            <a:r>
              <a:rPr lang="it-IT" b="0" dirty="0"/>
              <a:t>poniamo soglia 1 e verifichiamo se gli ODDS-RATIO sono sopra o sotto soglia. Calcolare la differenza tra la stima </a:t>
            </a:r>
            <a:r>
              <a:rPr lang="it-IT" b="0" dirty="0" err="1"/>
              <a:t>odds</a:t>
            </a:r>
            <a:r>
              <a:rPr lang="it-IT" b="0" dirty="0"/>
              <a:t>-ratio e soglia 1 per interpretare i </a:t>
            </a:r>
            <a:r>
              <a:rPr lang="it-IT" b="0" dirty="0" err="1"/>
              <a:t>regressori</a:t>
            </a:r>
            <a:r>
              <a:rPr lang="it-IT" b="0" dirty="0"/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31" y="1500886"/>
            <a:ext cx="8546869" cy="96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50734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924800" cy="1145262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1747313"/>
            <a:ext cx="8991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altLang="it-IT" sz="2000" b="0" dirty="0"/>
              <a:t>Per risolvere il problema della </a:t>
            </a:r>
            <a:r>
              <a:rPr lang="it-IT" altLang="it-IT" sz="2000" b="0" dirty="0" err="1"/>
              <a:t>multicollinearità</a:t>
            </a:r>
            <a:r>
              <a:rPr lang="it-IT" altLang="it-IT" sz="2000" b="0" dirty="0"/>
              <a:t>, è </a:t>
            </a:r>
            <a:r>
              <a:rPr lang="it-IT" altLang="it-IT" sz="2000" b="0" u="sng" dirty="0"/>
              <a:t>necessario ricorrere ad una delle seguenti azioni</a:t>
            </a:r>
            <a:r>
              <a:rPr lang="it-IT" altLang="it-IT" sz="2000" b="0" dirty="0"/>
              <a:t> (è lo stesso approccio che si usa nella regressione lineare):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b="0" dirty="0"/>
              <a:t>rimuovere le variabili indipendenti affette da </a:t>
            </a:r>
            <a:r>
              <a:rPr lang="it-IT" sz="2000" b="0" dirty="0" err="1"/>
              <a:t>multicollinearità</a:t>
            </a:r>
            <a:r>
              <a:rPr lang="it-IT" sz="2000" b="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dirty="0"/>
              <a:t>eliminare dal modello una sola variabile (quella con VIF più alto) tra quelle indipendenti affette da </a:t>
            </a:r>
            <a:r>
              <a:rPr lang="it-IT" sz="2000" b="0" dirty="0" err="1"/>
              <a:t>multicollinearità</a:t>
            </a:r>
            <a:r>
              <a:rPr lang="it-IT" sz="2000" b="0" dirty="0"/>
              <a:t>, ricalcolare la VIF delle variabili rimanenti, ripetere i due passaggi precedenti </a:t>
            </a:r>
            <a:r>
              <a:rPr lang="it-IT" sz="2000" b="0" dirty="0" err="1"/>
              <a:t>finchè</a:t>
            </a:r>
            <a:r>
              <a:rPr lang="it-IT" sz="2000" b="0" dirty="0"/>
              <a:t> tutte le variabili hanno un VIF accettabile</a:t>
            </a:r>
            <a:endParaRPr lang="en-AU" sz="2000" b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b="0" dirty="0"/>
              <a:t>eseguire una analisi fattoriale su </a:t>
            </a:r>
            <a:r>
              <a:rPr lang="it-IT" altLang="it-IT" sz="2000" b="0" u="sng" dirty="0"/>
              <a:t>TUTTE</a:t>
            </a:r>
            <a:r>
              <a:rPr lang="it-IT" altLang="it-IT" sz="2000" b="0" dirty="0"/>
              <a:t> le variabili indipendenti di partenza (l’esito della </a:t>
            </a:r>
            <a:r>
              <a:rPr lang="it-IT" altLang="it-IT" sz="2000" b="0" dirty="0" err="1"/>
              <a:t>stepwise</a:t>
            </a:r>
            <a:r>
              <a:rPr lang="it-IT" altLang="it-IT" sz="2000" b="0" dirty="0"/>
              <a:t> potrebbe essere stato influenzato dalla presenza di </a:t>
            </a:r>
            <a:r>
              <a:rPr lang="it-IT" altLang="it-IT" sz="2000" b="0" dirty="0" err="1"/>
              <a:t>multicollinearità</a:t>
            </a:r>
            <a:r>
              <a:rPr lang="it-IT" altLang="it-IT" sz="2000" b="0" dirty="0"/>
              <a:t>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it-IT" altLang="it-IT" sz="2000" b="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234286" y="4691684"/>
            <a:ext cx="8827827" cy="1143000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 bwMode="auto">
          <a:xfrm>
            <a:off x="3962400" y="5852062"/>
            <a:ext cx="451513" cy="607874"/>
          </a:xfrm>
          <a:prstGeom prst="down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9830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Esempio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risoluzione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multicollinearità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5019A0-0032-48B5-BD82-B48995A3A2AB}"/>
              </a:ext>
            </a:extLst>
          </p:cNvPr>
          <p:cNvSpPr txBox="1"/>
          <p:nvPr/>
        </p:nvSpPr>
        <p:spPr>
          <a:xfrm>
            <a:off x="3205890" y="692693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dirty="0">
                <a:solidFill>
                  <a:srgbClr val="FF9900"/>
                </a:solidFill>
              </a:rPr>
              <a:t>(continua da slide 7)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4462E-DC46-4454-B191-C1B243C1D6FF}"/>
              </a:ext>
            </a:extLst>
          </p:cNvPr>
          <p:cNvSpPr txBox="1"/>
          <p:nvPr/>
        </p:nvSpPr>
        <p:spPr>
          <a:xfrm>
            <a:off x="234286" y="990600"/>
            <a:ext cx="875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b="0" dirty="0"/>
              <a:t>Avendo scelto soglia VIF=1.2-1.3 </a:t>
            </a:r>
            <a:r>
              <a:rPr lang="it-IT" altLang="it-IT" sz="2000" b="0" dirty="0">
                <a:sym typeface="Wingdings" panose="05000000000000000000" pitchFamily="2" charset="2"/>
              </a:rPr>
              <a:t> </a:t>
            </a:r>
            <a:r>
              <a:rPr lang="it-IT" altLang="it-IT" sz="2000" b="0" dirty="0" err="1">
                <a:sym typeface="Wingdings" panose="05000000000000000000" pitchFamily="2" charset="2"/>
              </a:rPr>
              <a:t>multicollinearità</a:t>
            </a:r>
            <a:r>
              <a:rPr lang="it-IT" altLang="it-IT" sz="2000" b="0" dirty="0">
                <a:sym typeface="Wingdings" panose="05000000000000000000" pitchFamily="2" charset="2"/>
              </a:rPr>
              <a:t>  </a:t>
            </a:r>
            <a:r>
              <a:rPr lang="en-GB" altLang="it-IT" sz="2000" b="0" dirty="0" err="1">
                <a:sym typeface="Wingdings" panose="05000000000000000000" pitchFamily="2" charset="2"/>
              </a:rPr>
              <a:t>procediamo</a:t>
            </a:r>
            <a:r>
              <a:rPr lang="en-GB" altLang="it-IT" sz="2000" b="0" dirty="0">
                <a:sym typeface="Wingdings" panose="05000000000000000000" pitchFamily="2" charset="2"/>
              </a:rPr>
              <a:t> a </a:t>
            </a:r>
            <a:r>
              <a:rPr lang="en-GB" altLang="it-IT" sz="2000" b="0" dirty="0" err="1">
                <a:sym typeface="Wingdings" panose="05000000000000000000" pitchFamily="2" charset="2"/>
              </a:rPr>
              <a:t>risolvere</a:t>
            </a:r>
            <a:r>
              <a:rPr lang="en-GB" altLang="it-IT" sz="2000" b="0" dirty="0">
                <a:sym typeface="Wingdings" panose="05000000000000000000" pitchFamily="2" charset="2"/>
              </a:rPr>
              <a:t> </a:t>
            </a:r>
            <a:r>
              <a:rPr lang="en-GB" altLang="it-IT" sz="2000" b="0" dirty="0" err="1">
                <a:sym typeface="Wingdings" panose="05000000000000000000" pitchFamily="2" charset="2"/>
              </a:rPr>
              <a:t>il</a:t>
            </a:r>
            <a:r>
              <a:rPr lang="en-GB" altLang="it-IT" sz="2000" b="0" dirty="0">
                <a:sym typeface="Wingdings" panose="05000000000000000000" pitchFamily="2" charset="2"/>
              </a:rPr>
              <a:t> </a:t>
            </a:r>
            <a:r>
              <a:rPr lang="en-GB" altLang="it-IT" sz="2000" b="0" dirty="0" err="1">
                <a:sym typeface="Wingdings" panose="05000000000000000000" pitchFamily="2" charset="2"/>
              </a:rPr>
              <a:t>problema</a:t>
            </a:r>
            <a:endParaRPr lang="it-IT" altLang="it-IT" sz="2000" b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19481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4114800" y="1179731"/>
            <a:ext cx="451513" cy="607874"/>
          </a:xfrm>
          <a:prstGeom prst="downArrow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1143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Esempio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risoluzione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AU" dirty="0" err="1">
                <a:solidFill>
                  <a:schemeClr val="accent6">
                    <a:lumMod val="75000"/>
                  </a:schemeClr>
                </a:solidFill>
              </a:rPr>
              <a:t>multicollinearità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09600" y="20574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banca_subset</a:t>
            </a:r>
            <a:r>
              <a:rPr lang="it-IT" b="0" dirty="0">
                <a:latin typeface="Lucida Console" panose="020B0609040504020204" pitchFamily="49" charset="0"/>
              </a:rPr>
              <a:t>&lt;-</a:t>
            </a:r>
            <a:r>
              <a:rPr lang="it-IT" b="0" dirty="0" err="1">
                <a:latin typeface="Lucida Console" panose="020B0609040504020204" pitchFamily="49" charset="0"/>
              </a:rPr>
              <a:t>banca_churn</a:t>
            </a:r>
            <a:r>
              <a:rPr lang="it-IT" b="0" dirty="0">
                <a:latin typeface="Lucida Console" panose="020B0609040504020204" pitchFamily="49" charset="0"/>
              </a:rPr>
              <a:t>[ ,c("</a:t>
            </a:r>
            <a:r>
              <a:rPr lang="it-IT" b="0" dirty="0" err="1">
                <a:latin typeface="Lucida Console" panose="020B0609040504020204" pitchFamily="49" charset="0"/>
              </a:rPr>
              <a:t>mesi_bmov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pprod</a:t>
            </a:r>
            <a:r>
              <a:rPr lang="it-IT" b="0" dirty="0">
                <a:latin typeface="Lucida Console" panose="020B0609040504020204" pitchFamily="49" charset="0"/>
              </a:rPr>
              <a:t>", "utenze", "</a:t>
            </a:r>
            <a:r>
              <a:rPr lang="it-IT" b="0" dirty="0" err="1">
                <a:latin typeface="Lucida Console" panose="020B0609040504020204" pitchFamily="49" charset="0"/>
              </a:rPr>
              <a:t>mdare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mavere</a:t>
            </a:r>
            <a:r>
              <a:rPr lang="it-IT" b="0" dirty="0">
                <a:latin typeface="Lucida Console" panose="020B0609040504020204" pitchFamily="49" charset="0"/>
              </a:rPr>
              <a:t>","</a:t>
            </a:r>
            <a:r>
              <a:rPr lang="it-IT" b="0" dirty="0" err="1">
                <a:latin typeface="Lucida Console" panose="020B0609040504020204" pitchFamily="49" charset="0"/>
              </a:rPr>
              <a:t>flag_acc_sti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eta</a:t>
            </a:r>
            <a:r>
              <a:rPr lang="it-IT" b="0" dirty="0">
                <a:latin typeface="Lucida Console" panose="020B0609040504020204" pitchFamily="49" charset="0"/>
              </a:rPr>
              <a:t>",  "</a:t>
            </a:r>
            <a:r>
              <a:rPr lang="it-IT" b="0" dirty="0" err="1">
                <a:latin typeface="Lucida Console" panose="020B0609040504020204" pitchFamily="49" charset="0"/>
              </a:rPr>
              <a:t>PremiVita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PremiDanni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NumAssVita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NumAssDanni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AnzCliente</a:t>
            </a:r>
            <a:r>
              <a:rPr lang="it-IT" b="0" dirty="0">
                <a:latin typeface="Lucida Console" panose="020B0609040504020204" pitchFamily="49" charset="0"/>
              </a:rPr>
              <a:t>" )]</a:t>
            </a:r>
          </a:p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fit</a:t>
            </a:r>
            <a:r>
              <a:rPr lang="it-IT" b="0" dirty="0">
                <a:latin typeface="Lucida Console" panose="020B0609040504020204" pitchFamily="49" charset="0"/>
              </a:rPr>
              <a:t>=</a:t>
            </a:r>
            <a:r>
              <a:rPr lang="it-IT" b="0" dirty="0" err="1">
                <a:latin typeface="Lucida Console" panose="020B0609040504020204" pitchFamily="49" charset="0"/>
              </a:rPr>
              <a:t>princomp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banca_subset</a:t>
            </a:r>
            <a:r>
              <a:rPr lang="it-IT" b="0" dirty="0">
                <a:latin typeface="Lucida Console" panose="020B0609040504020204" pitchFamily="49" charset="0"/>
              </a:rPr>
              <a:t>, </a:t>
            </a:r>
            <a:r>
              <a:rPr lang="it-IT" b="0" dirty="0" err="1">
                <a:latin typeface="Lucida Console" panose="020B0609040504020204" pitchFamily="49" charset="0"/>
              </a:rPr>
              <a:t>cor</a:t>
            </a:r>
            <a:r>
              <a:rPr lang="it-IT" b="0" dirty="0">
                <a:latin typeface="Lucida Console" panose="020B0609040504020204" pitchFamily="49" charset="0"/>
              </a:rPr>
              <a:t>=TRUE)</a:t>
            </a:r>
          </a:p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summary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fit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library</a:t>
            </a:r>
            <a:r>
              <a:rPr lang="it-IT" b="0" dirty="0">
                <a:latin typeface="Lucida Console" panose="020B0609040504020204" pitchFamily="49" charset="0"/>
              </a:rPr>
              <a:t>("</a:t>
            </a:r>
            <a:r>
              <a:rPr lang="it-IT" b="0" dirty="0" err="1">
                <a:latin typeface="Lucida Console" panose="020B0609040504020204" pitchFamily="49" charset="0"/>
              </a:rPr>
              <a:t>factoextra</a:t>
            </a:r>
            <a:r>
              <a:rPr lang="it-IT" b="0" dirty="0">
                <a:latin typeface="Lucida Console" panose="020B0609040504020204" pitchFamily="49" charset="0"/>
              </a:rPr>
              <a:t>")</a:t>
            </a:r>
          </a:p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Eig.val</a:t>
            </a:r>
            <a:r>
              <a:rPr lang="it-IT" b="0" dirty="0">
                <a:latin typeface="Lucida Console" panose="020B0609040504020204" pitchFamily="49" charset="0"/>
              </a:rPr>
              <a:t> &lt;- </a:t>
            </a:r>
            <a:r>
              <a:rPr lang="it-IT" b="0" dirty="0" err="1">
                <a:latin typeface="Lucida Console" panose="020B0609040504020204" pitchFamily="49" charset="0"/>
              </a:rPr>
              <a:t>get_eigenvalue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fit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Eig.val</a:t>
            </a:r>
            <a:endParaRPr lang="it-IT" b="0" dirty="0">
              <a:latin typeface="Lucida Console" panose="020B0609040504020204" pitchFamily="49" charset="0"/>
            </a:endParaRPr>
          </a:p>
          <a:p>
            <a:pPr>
              <a:lnSpc>
                <a:spcPct val="150000"/>
              </a:lnSpc>
            </a:pPr>
            <a:r>
              <a:rPr lang="it-IT" b="0" dirty="0">
                <a:latin typeface="Lucida Console" panose="020B0609040504020204" pitchFamily="49" charset="0"/>
              </a:rPr>
              <a:t>plot(</a:t>
            </a:r>
            <a:r>
              <a:rPr lang="it-IT" b="0" dirty="0" err="1">
                <a:latin typeface="Lucida Console" panose="020B0609040504020204" pitchFamily="49" charset="0"/>
              </a:rPr>
              <a:t>fit</a:t>
            </a:r>
            <a:r>
              <a:rPr lang="it-IT" b="0" dirty="0">
                <a:latin typeface="Lucida Console" panose="020B0609040504020204" pitchFamily="49" charset="0"/>
              </a:rPr>
              <a:t>, </a:t>
            </a:r>
            <a:r>
              <a:rPr lang="it-IT" b="0" dirty="0" err="1">
                <a:latin typeface="Lucida Console" panose="020B0609040504020204" pitchFamily="49" charset="0"/>
              </a:rPr>
              <a:t>type</a:t>
            </a:r>
            <a:r>
              <a:rPr lang="it-IT" b="0" dirty="0">
                <a:latin typeface="Lucida Console" panose="020B0609040504020204" pitchFamily="49" charset="0"/>
              </a:rPr>
              <a:t>='</a:t>
            </a:r>
            <a:r>
              <a:rPr lang="it-IT" b="0" dirty="0" err="1">
                <a:latin typeface="Lucida Console" panose="020B0609040504020204" pitchFamily="49" charset="0"/>
              </a:rPr>
              <a:t>lines</a:t>
            </a:r>
            <a:r>
              <a:rPr lang="it-IT" b="0" dirty="0">
                <a:latin typeface="Lucida Console" panose="020B0609040504020204" pitchFamily="49" charset="0"/>
              </a:rPr>
              <a:t>')</a:t>
            </a:r>
          </a:p>
        </p:txBody>
      </p:sp>
      <p:sp>
        <p:nvSpPr>
          <p:cNvPr id="6" name="Rectangle 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51785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(1/6)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791200" y="4180036"/>
            <a:ext cx="2667000" cy="2272159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dirty="0"/>
              <a:t>%varianza spiegata &gt;60% </a:t>
            </a:r>
          </a:p>
          <a:p>
            <a:pPr algn="ctr"/>
            <a:r>
              <a:rPr lang="it-IT" dirty="0"/>
              <a:t>Suggerisce di prendere 5 fattori</a:t>
            </a:r>
            <a:endParaRPr lang="en-US" dirty="0"/>
          </a:p>
        </p:txBody>
      </p:sp>
      <p:sp>
        <p:nvSpPr>
          <p:cNvPr id="21" name="Text Box 16"/>
          <p:cNvSpPr txBox="1"/>
          <p:nvPr/>
        </p:nvSpPr>
        <p:spPr>
          <a:xfrm>
            <a:off x="685800" y="4446191"/>
            <a:ext cx="2950200" cy="1828800"/>
          </a:xfrm>
          <a:prstGeom prst="rect">
            <a:avLst/>
          </a:prstGeom>
          <a:solidFill>
            <a:schemeClr val="lt1"/>
          </a:solidFill>
          <a:ln w="6350">
            <a:solidFill>
              <a:srgbClr val="FF0000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b="0" dirty="0">
                <a:latin typeface="+mj-lt"/>
              </a:rPr>
              <a:t>La regola degli </a:t>
            </a:r>
            <a:r>
              <a:rPr lang="it-IT" sz="1600" b="0" dirty="0" err="1">
                <a:latin typeface="+mj-lt"/>
              </a:rPr>
              <a:t>autovalori</a:t>
            </a:r>
            <a:r>
              <a:rPr lang="it-IT" sz="1600" b="0" dirty="0">
                <a:latin typeface="+mj-lt"/>
              </a:rPr>
              <a:t> &gt; 1 suggerisce di prendere in considerazione </a:t>
            </a:r>
            <a:r>
              <a:rPr lang="it-IT" sz="1600" dirty="0">
                <a:latin typeface="+mj-lt"/>
              </a:rPr>
              <a:t>4 fattori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b="0" dirty="0">
                <a:effectLst/>
                <a:latin typeface="+mj-lt"/>
                <a:ea typeface="Calibri"/>
                <a:cs typeface="Times New Roman"/>
              </a:rPr>
              <a:t>Tale soluzione spiega il 57% della varianza originaria</a:t>
            </a:r>
            <a:endParaRPr lang="en-AU" sz="1600" b="0" dirty="0"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310274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24071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147"/>
          <p:cNvSpPr>
            <a:spLocks noChangeShapeType="1"/>
          </p:cNvSpPr>
          <p:nvPr/>
        </p:nvSpPr>
        <p:spPr bwMode="auto">
          <a:xfrm>
            <a:off x="685800" y="2209799"/>
            <a:ext cx="6172200" cy="3189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Oval 148"/>
          <p:cNvSpPr>
            <a:spLocks noChangeArrowheads="1"/>
          </p:cNvSpPr>
          <p:nvPr/>
        </p:nvSpPr>
        <p:spPr bwMode="auto">
          <a:xfrm>
            <a:off x="6667499" y="1936899"/>
            <a:ext cx="1182817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295400" y="2241699"/>
            <a:ext cx="443854" cy="22044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313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495300"/>
            <a:ext cx="6096000" cy="608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(2/6)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1" name="Text Box 16"/>
          <p:cNvSpPr txBox="1"/>
          <p:nvPr/>
        </p:nvSpPr>
        <p:spPr>
          <a:xfrm>
            <a:off x="5791200" y="1267760"/>
            <a:ext cx="3124200" cy="3456640"/>
          </a:xfrm>
          <a:prstGeom prst="rect">
            <a:avLst/>
          </a:prstGeom>
          <a:solidFill>
            <a:schemeClr val="lt1"/>
          </a:solidFill>
          <a:ln w="6350">
            <a:solidFill>
              <a:srgbClr val="FF0000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600" b="0" dirty="0">
                <a:latin typeface="+mj-lt"/>
              </a:rPr>
              <a:t>Lo </a:t>
            </a:r>
            <a:r>
              <a:rPr lang="it-IT" sz="1600" b="0" dirty="0" err="1">
                <a:latin typeface="+mj-lt"/>
              </a:rPr>
              <a:t>scree</a:t>
            </a:r>
            <a:r>
              <a:rPr lang="it-IT" sz="1600" b="0" dirty="0">
                <a:latin typeface="+mj-lt"/>
              </a:rPr>
              <a:t> plot mostra un gomito accennato in corrispondenza del  4 fattore, e due ulteriori gomiti in corrispondenza del fattore  5 e del fattore 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0" dirty="0">
                <a:latin typeface="+mj-lt"/>
              </a:rPr>
              <a:t>4 fattori </a:t>
            </a:r>
            <a:r>
              <a:rPr lang="it-IT" sz="1600" b="0" dirty="0">
                <a:latin typeface="+mj-lt"/>
                <a:sym typeface="Wingdings"/>
              </a:rPr>
              <a:t></a:t>
            </a:r>
            <a:r>
              <a:rPr lang="it-IT" sz="1600" b="0" dirty="0">
                <a:latin typeface="+mj-lt"/>
              </a:rPr>
              <a:t> già selezionata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0" dirty="0">
                <a:latin typeface="+mj-lt"/>
              </a:rPr>
              <a:t>9 fattori </a:t>
            </a:r>
            <a:r>
              <a:rPr lang="it-IT" sz="1600" b="0" dirty="0">
                <a:latin typeface="+mj-lt"/>
                <a:sym typeface="Wingdings" panose="05000000000000000000" pitchFamily="2" charset="2"/>
              </a:rPr>
              <a:t> n° fattori elevato rispetto a n° variabili originarie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+mj-lt"/>
                <a:sym typeface="Wingdings" panose="05000000000000000000" pitchFamily="2" charset="2"/>
              </a:rPr>
              <a:t>5 fattori  </a:t>
            </a:r>
            <a:r>
              <a:rPr lang="it-IT" sz="1600" dirty="0">
                <a:latin typeface="+mj-lt"/>
              </a:rPr>
              <a:t>% varianza originaria spiegata = 64 %, adeguata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19300" y="4623972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5077675" y="5207722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2497775" y="4263972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5867400" y="5029200"/>
            <a:ext cx="3047999" cy="1168539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1600" b="1" dirty="0" err="1"/>
              <a:t>N°fattori</a:t>
            </a:r>
            <a:r>
              <a:rPr lang="it-IT" sz="1600" b="1" dirty="0"/>
              <a:t> = circa 1/3 variabili originali </a:t>
            </a:r>
            <a:r>
              <a:rPr lang="it-IT" sz="1600" b="1" dirty="0">
                <a:sym typeface="Wingdings" panose="05000000000000000000" pitchFamily="2" charset="2"/>
              </a:rPr>
              <a:t> circa 4 fattori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0050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(3/6)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10022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Confronto tra le comunalità delle soluzioni a 4 e a 5 fattori.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0259" y="3285404"/>
            <a:ext cx="4419600" cy="1600200"/>
          </a:xfrm>
          <a:prstGeom prst="rect">
            <a:avLst/>
          </a:prstGeom>
          <a:solidFill>
            <a:schemeClr val="lt1"/>
          </a:solidFill>
          <a:ln w="6350">
            <a:solidFill>
              <a:srgbClr val="FF0000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600" b="0" dirty="0">
                <a:solidFill>
                  <a:schemeClr val="dk1"/>
                </a:solidFill>
                <a:latin typeface="+mj-lt"/>
              </a:rPr>
              <a:t>La </a:t>
            </a:r>
            <a:r>
              <a:rPr lang="it-IT" sz="1600" b="0" dirty="0" err="1">
                <a:solidFill>
                  <a:schemeClr val="dk1"/>
                </a:solidFill>
                <a:latin typeface="+mj-lt"/>
              </a:rPr>
              <a:t>comunalità</a:t>
            </a:r>
            <a:r>
              <a:rPr lang="it-IT" sz="1600" b="0" dirty="0">
                <a:solidFill>
                  <a:schemeClr val="dk1"/>
                </a:solidFill>
                <a:latin typeface="+mj-lt"/>
              </a:rPr>
              <a:t> della variabile «</a:t>
            </a:r>
            <a:r>
              <a:rPr lang="it-IT" sz="1600" b="0" dirty="0" err="1">
                <a:solidFill>
                  <a:schemeClr val="dk1"/>
                </a:solidFill>
                <a:latin typeface="+mj-lt"/>
              </a:rPr>
              <a:t>mesi_bmov</a:t>
            </a:r>
            <a:r>
              <a:rPr lang="it-IT" sz="1600" b="0" dirty="0">
                <a:latin typeface="+mj-lt"/>
              </a:rPr>
              <a:t>» è al limite di accettabilità (0.3-0.4) per la soluzione a 5 fattori:</a:t>
            </a:r>
            <a:r>
              <a:rPr lang="it-IT" sz="1600" b="0" dirty="0">
                <a:latin typeface="+mj-lt"/>
                <a:sym typeface="Wingdings" panose="05000000000000000000" pitchFamily="2" charset="2"/>
              </a:rPr>
              <a:t> facciamo quindi un tentativo</a:t>
            </a:r>
            <a:r>
              <a:rPr lang="it-IT" sz="1600" b="0" dirty="0"/>
              <a:t> di </a:t>
            </a:r>
            <a:r>
              <a:rPr lang="it-IT" sz="1600" dirty="0"/>
              <a:t>interpretazione per la soluzione a 5 fattori</a:t>
            </a:r>
            <a:r>
              <a:rPr lang="it-IT" sz="1600" b="0" dirty="0"/>
              <a:t>.</a:t>
            </a:r>
            <a:endParaRPr lang="it-IT" sz="1600" b="0" dirty="0">
              <a:latin typeface="+mj-lt"/>
            </a:endParaRPr>
          </a:p>
          <a:p>
            <a:endParaRPr lang="en-AU" sz="1600" b="0" dirty="0">
              <a:latin typeface="+mj-lt"/>
            </a:endParaRPr>
          </a:p>
          <a:p>
            <a:endParaRPr lang="it-IT" sz="1600" b="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799" y="1371600"/>
            <a:ext cx="876432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principal(</a:t>
            </a:r>
            <a:r>
              <a:rPr lang="en-AU" sz="1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banca_subset,nfactors</a:t>
            </a:r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=4,residuals=</a:t>
            </a:r>
            <a:r>
              <a:rPr lang="en-AU" sz="1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FALSE,rotate</a:t>
            </a:r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="none")$communality</a:t>
            </a:r>
          </a:p>
          <a:p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principal(</a:t>
            </a:r>
            <a:r>
              <a:rPr lang="en-AU" sz="1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banca_subset,nfactors</a:t>
            </a:r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=5,residuals=</a:t>
            </a:r>
            <a:r>
              <a:rPr lang="en-AU" sz="14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FALSE,rotate</a:t>
            </a:r>
            <a:r>
              <a:rPr lang="en-AU" sz="14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="none")$communality	</a:t>
            </a:r>
            <a:endParaRPr lang="en-US" sz="1400" b="0" dirty="0">
              <a:solidFill>
                <a:schemeClr val="accent6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9250" name="Picture 2" descr="image001">
            <a:extLst>
              <a:ext uri="{FF2B5EF4-FFF2-40B4-BE49-F238E27FC236}">
                <a16:creationId xmlns:a16="http://schemas.microsoft.com/office/drawing/2014/main" id="{5069E1BE-0119-4B78-B64B-AC58A49F1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16201"/>
            <a:ext cx="29146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67451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2588007"/>
            <a:ext cx="7829550" cy="3381375"/>
          </a:xfrm>
          <a:prstGeom prst="rect">
            <a:avLst/>
          </a:prstGeom>
        </p:spPr>
      </p:pic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(4/6)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447801"/>
            <a:ext cx="899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principal(</a:t>
            </a:r>
            <a:r>
              <a:rPr lang="en-AU" sz="16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banca_subset,nfactors</a:t>
            </a:r>
            <a:r>
              <a:rPr lang="en-AU" sz="16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=5,residuals=</a:t>
            </a:r>
            <a:r>
              <a:rPr lang="en-AU" sz="16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FALSE,rotate</a:t>
            </a:r>
            <a:r>
              <a:rPr lang="en-AU" sz="16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=“</a:t>
            </a:r>
            <a:r>
              <a:rPr lang="en-AU" sz="1600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varimax</a:t>
            </a:r>
            <a:r>
              <a:rPr lang="en-AU" sz="1600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“)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002268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Rotazione dei fattori con il metodo </a:t>
            </a:r>
            <a:r>
              <a:rPr lang="it-IT" dirty="0" err="1"/>
              <a:t>Varimax</a:t>
            </a:r>
            <a:r>
              <a:rPr lang="it-IT" dirty="0"/>
              <a:t> ed interpretazione.</a:t>
            </a:r>
          </a:p>
        </p:txBody>
      </p:sp>
      <p:sp>
        <p:nvSpPr>
          <p:cNvPr id="6" name="Text Box 16"/>
          <p:cNvSpPr txBox="1"/>
          <p:nvPr/>
        </p:nvSpPr>
        <p:spPr>
          <a:xfrm>
            <a:off x="1420496" y="3531553"/>
            <a:ext cx="713103" cy="817709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599" y="3962400"/>
            <a:ext cx="48006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1" name="Text Box 16"/>
          <p:cNvSpPr txBox="1"/>
          <p:nvPr/>
        </p:nvSpPr>
        <p:spPr>
          <a:xfrm>
            <a:off x="2182495" y="4306730"/>
            <a:ext cx="609600" cy="64627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2792095" y="4629865"/>
            <a:ext cx="4242039" cy="180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15" name="TextBox 14"/>
          <p:cNvSpPr txBox="1"/>
          <p:nvPr/>
        </p:nvSpPr>
        <p:spPr>
          <a:xfrm>
            <a:off x="6934200" y="283785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0" u="sng" dirty="0" err="1"/>
              <a:t>Ipotesi</a:t>
            </a:r>
            <a:r>
              <a:rPr lang="en-AU" b="0" u="sng" dirty="0"/>
              <a:t> di </a:t>
            </a:r>
            <a:r>
              <a:rPr lang="en-AU" b="0" u="sng" dirty="0" err="1"/>
              <a:t>intepretazione</a:t>
            </a:r>
            <a:r>
              <a:rPr lang="en-AU" b="0" u="sng" dirty="0"/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65006" y="3664864"/>
            <a:ext cx="1950328" cy="641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dirty="0" err="1">
                <a:sym typeface="Wingdings" panose="05000000000000000000" pitchFamily="2" charset="2"/>
              </a:rPr>
              <a:t>Movimentazioni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conto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corrente</a:t>
            </a:r>
            <a:endParaRPr lang="en-AU" dirty="0">
              <a:sym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41272" y="4636620"/>
            <a:ext cx="19503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dirty="0" err="1">
                <a:sym typeface="Wingdings" panose="05000000000000000000" pitchFamily="2" charset="2"/>
              </a:rPr>
              <a:t>Prodotti</a:t>
            </a:r>
            <a:r>
              <a:rPr lang="en-AU" dirty="0">
                <a:sym typeface="Wingdings" panose="05000000000000000000" pitchFamily="2" charset="2"/>
              </a:rPr>
              <a:t> </a:t>
            </a:r>
            <a:r>
              <a:rPr lang="en-AU" dirty="0" err="1">
                <a:sym typeface="Wingdings" panose="05000000000000000000" pitchFamily="2" charset="2"/>
              </a:rPr>
              <a:t>assicurativi</a:t>
            </a:r>
            <a:endParaRPr lang="en-AU" dirty="0">
              <a:sym typeface="Wingdings" panose="05000000000000000000" pitchFamily="2" charset="2"/>
            </a:endParaRPr>
          </a:p>
        </p:txBody>
      </p:sp>
      <p:sp>
        <p:nvSpPr>
          <p:cNvPr id="22" name="Text Box 16"/>
          <p:cNvSpPr txBox="1"/>
          <p:nvPr/>
        </p:nvSpPr>
        <p:spPr>
          <a:xfrm>
            <a:off x="4176010" y="5410200"/>
            <a:ext cx="63958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15590" y="5585372"/>
            <a:ext cx="2118610" cy="344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9" name="Rectangle 28"/>
          <p:cNvSpPr/>
          <p:nvPr/>
        </p:nvSpPr>
        <p:spPr>
          <a:xfrm>
            <a:off x="7034134" y="5398620"/>
            <a:ext cx="1950328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  <a:sym typeface="Wingdings" panose="05000000000000000000" pitchFamily="2" charset="2"/>
              </a:rPr>
              <a:t>???</a:t>
            </a:r>
          </a:p>
        </p:txBody>
      </p:sp>
      <p:sp>
        <p:nvSpPr>
          <p:cNvPr id="31" name="Text Box 16"/>
          <p:cNvSpPr txBox="1"/>
          <p:nvPr/>
        </p:nvSpPr>
        <p:spPr>
          <a:xfrm>
            <a:off x="152400" y="5497980"/>
            <a:ext cx="1219200" cy="4456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34" name="Text Box 16"/>
          <p:cNvSpPr txBox="1"/>
          <p:nvPr/>
        </p:nvSpPr>
        <p:spPr>
          <a:xfrm>
            <a:off x="152400" y="4343401"/>
            <a:ext cx="1219200" cy="60960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35" name="Text Box 16"/>
          <p:cNvSpPr txBox="1"/>
          <p:nvPr/>
        </p:nvSpPr>
        <p:spPr>
          <a:xfrm>
            <a:off x="152400" y="3526717"/>
            <a:ext cx="1219200" cy="822545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16"/>
          <p:cNvSpPr txBox="1"/>
          <p:nvPr/>
        </p:nvSpPr>
        <p:spPr>
          <a:xfrm>
            <a:off x="135402" y="4952999"/>
            <a:ext cx="1219200" cy="162613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25" name="Text Box 16"/>
          <p:cNvSpPr txBox="1"/>
          <p:nvPr/>
        </p:nvSpPr>
        <p:spPr>
          <a:xfrm>
            <a:off x="2810026" y="4942103"/>
            <a:ext cx="618974" cy="165978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26" name="Text Box 16"/>
          <p:cNvSpPr txBox="1"/>
          <p:nvPr/>
        </p:nvSpPr>
        <p:spPr>
          <a:xfrm>
            <a:off x="161983" y="5150914"/>
            <a:ext cx="1219200" cy="125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27" name="Text Box 16"/>
          <p:cNvSpPr txBox="1"/>
          <p:nvPr/>
        </p:nvSpPr>
        <p:spPr>
          <a:xfrm>
            <a:off x="4148496" y="5070094"/>
            <a:ext cx="639580" cy="238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28" name="Text Box 16"/>
          <p:cNvSpPr txBox="1"/>
          <p:nvPr/>
        </p:nvSpPr>
        <p:spPr>
          <a:xfrm>
            <a:off x="3479555" y="5307108"/>
            <a:ext cx="618974" cy="165978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sp>
        <p:nvSpPr>
          <p:cNvPr id="30" name="Text Box 16"/>
          <p:cNvSpPr txBox="1"/>
          <p:nvPr/>
        </p:nvSpPr>
        <p:spPr>
          <a:xfrm>
            <a:off x="161983" y="5308155"/>
            <a:ext cx="1219200" cy="162613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5697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/>
      <p:bldP spid="19" grpId="0" animBg="1"/>
      <p:bldP spid="21" grpId="0" animBg="1"/>
      <p:bldP spid="22" grpId="0" animBg="1"/>
      <p:bldP spid="29" grpId="0" animBg="1"/>
      <p:bldP spid="31" grpId="0" animBg="1"/>
      <p:bldP spid="34" grpId="0" animBg="1"/>
      <p:bldP spid="35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(5/6)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8915400" cy="527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0" dirty="0"/>
              <a:t>L’interpretazione della soluzione selezionata non è soddisfacente...</a:t>
            </a:r>
          </a:p>
          <a:p>
            <a:pPr eaLnBrk="1" hangingPunct="1"/>
            <a:endParaRPr lang="it-IT" b="0" dirty="0"/>
          </a:p>
          <a:p>
            <a:pPr algn="ctr" eaLnBrk="1" hangingPunct="1"/>
            <a:r>
              <a:rPr lang="it-IT" sz="2000" dirty="0"/>
              <a:t>NOTA BENE!!!</a:t>
            </a:r>
          </a:p>
          <a:p>
            <a:pPr eaLnBrk="1" hangingPunct="1"/>
            <a:r>
              <a:rPr lang="it-IT" sz="2000" b="0" dirty="0"/>
              <a:t>In ambito di risoluzione della </a:t>
            </a:r>
            <a:r>
              <a:rPr lang="it-IT" sz="2000" b="0" dirty="0" err="1"/>
              <a:t>multicollinearità</a:t>
            </a:r>
            <a:r>
              <a:rPr lang="it-IT" sz="2000" b="0" dirty="0"/>
              <a:t>, l’analisi fattoriale non ha l’obiettivo primario di sintetizzare un elevato numero di variabili correlate tra loro.</a:t>
            </a:r>
          </a:p>
          <a:p>
            <a:pPr algn="ctr" eaLnBrk="1" hangingPunct="1"/>
            <a:br>
              <a:rPr lang="it-IT" sz="2000" b="0" dirty="0">
                <a:sym typeface="Wingdings" panose="05000000000000000000" pitchFamily="2" charset="2"/>
              </a:rPr>
            </a:br>
            <a:r>
              <a:rPr lang="it-IT" sz="2000" b="0" dirty="0">
                <a:sym typeface="Wingdings" panose="05000000000000000000" pitchFamily="2" charset="2"/>
              </a:rPr>
              <a:t>L</a:t>
            </a:r>
            <a:r>
              <a:rPr lang="it-IT" sz="2000" b="0" dirty="0"/>
              <a:t>’esigenza di parsimonia nella selezione dei fattori diventa meno stringente!</a:t>
            </a:r>
          </a:p>
          <a:p>
            <a:pPr algn="ctr" eaLnBrk="1" hangingPunct="1"/>
            <a:br>
              <a:rPr lang="it-IT" sz="2000" dirty="0"/>
            </a:br>
            <a:r>
              <a:rPr lang="it-IT" sz="2000" dirty="0"/>
              <a:t>COSA FARE?</a:t>
            </a:r>
            <a:endParaRPr lang="it-IT" sz="2000" b="0" dirty="0">
              <a:sym typeface="Wingdings" panose="05000000000000000000" pitchFamily="2" charset="2"/>
            </a:endParaRPr>
          </a:p>
          <a:p>
            <a:pPr eaLnBrk="1" hangingPunct="1"/>
            <a:r>
              <a:rPr lang="it-IT" sz="2000" b="0" u="sng" dirty="0">
                <a:sym typeface="Wingdings" panose="05000000000000000000" pitchFamily="2" charset="2"/>
              </a:rPr>
              <a:t>Nell’ottica di sanare il problema della </a:t>
            </a:r>
            <a:r>
              <a:rPr lang="it-IT" sz="2000" b="0" u="sng" dirty="0" err="1">
                <a:sym typeface="Wingdings" panose="05000000000000000000" pitchFamily="2" charset="2"/>
              </a:rPr>
              <a:t>multicollinearità</a:t>
            </a:r>
            <a:r>
              <a:rPr lang="it-IT" sz="2000" b="0" dirty="0">
                <a:sym typeface="Wingdings" panose="05000000000000000000" pitchFamily="2" charset="2"/>
              </a:rPr>
              <a:t>: se l’interpretazione della soluzione ottimale, suggerita dai criteri pratici e dal confronto delle </a:t>
            </a:r>
            <a:r>
              <a:rPr lang="it-IT" sz="2000" b="0" dirty="0" err="1">
                <a:sym typeface="Wingdings" panose="05000000000000000000" pitchFamily="2" charset="2"/>
              </a:rPr>
              <a:t>comunalità</a:t>
            </a:r>
            <a:r>
              <a:rPr lang="it-IT" sz="2000" b="0" dirty="0">
                <a:sym typeface="Wingdings" panose="05000000000000000000" pitchFamily="2" charset="2"/>
              </a:rPr>
              <a:t>, non è convincente, </a:t>
            </a:r>
            <a:r>
              <a:rPr lang="it-IT" sz="2000" b="0" u="sng" dirty="0">
                <a:sym typeface="Wingdings" panose="05000000000000000000" pitchFamily="2" charset="2"/>
              </a:rPr>
              <a:t>possiamo provare ad ammettere </a:t>
            </a:r>
            <a:r>
              <a:rPr lang="it-IT" sz="2000" u="sng" dirty="0">
                <a:sym typeface="Wingdings" panose="05000000000000000000" pitchFamily="2" charset="2"/>
              </a:rPr>
              <a:t>un numero più elevato di fattori </a:t>
            </a:r>
            <a:r>
              <a:rPr lang="it-IT" sz="2000" b="0" u="sng" dirty="0" err="1">
                <a:sym typeface="Wingdings" panose="05000000000000000000" pitchFamily="2" charset="2"/>
              </a:rPr>
              <a:t>purchè</a:t>
            </a:r>
            <a:r>
              <a:rPr lang="it-IT" sz="2000" b="0" u="sng" dirty="0">
                <a:sym typeface="Wingdings" panose="05000000000000000000" pitchFamily="2" charset="2"/>
              </a:rPr>
              <a:t> vi sia un guadagno in termini di interpretabilità.</a:t>
            </a:r>
            <a:endParaRPr lang="it-IT" sz="2000" b="0" dirty="0">
              <a:sym typeface="Wingdings" panose="05000000000000000000" pitchFamily="2" charset="2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4267200" y="3149400"/>
            <a:ext cx="533400" cy="432000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18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Regressione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logistica</a:t>
            </a:r>
            <a:r>
              <a:rPr lang="en-GB" altLang="it-IT" sz="4000" dirty="0">
                <a:solidFill>
                  <a:srgbClr val="FF9900"/>
                </a:solidFill>
              </a:rPr>
              <a:t> - </a:t>
            </a:r>
            <a:r>
              <a:rPr lang="en-GB" altLang="it-IT" sz="4000" dirty="0" err="1">
                <a:solidFill>
                  <a:srgbClr val="FF9900"/>
                </a:solidFill>
              </a:rPr>
              <a:t>Modello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81000" y="1073150"/>
            <a:ext cx="84582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400" dirty="0"/>
              <a:t>Modello di regressione logistica</a:t>
            </a:r>
          </a:p>
          <a:p>
            <a:endParaRPr lang="it-IT" altLang="it-IT" sz="2400" b="0" dirty="0"/>
          </a:p>
          <a:p>
            <a:pPr>
              <a:buFontTx/>
              <a:buChar char="•"/>
            </a:pPr>
            <a:r>
              <a:rPr lang="it-IT" altLang="it-IT" sz="2000" b="0" dirty="0"/>
              <a:t>si vuole modellare la relazione tra una variabile dipendente dicotomica (0-1) e un insieme di variabili indipendenti (</a:t>
            </a:r>
            <a:r>
              <a:rPr lang="it-IT" altLang="it-IT" sz="2000" b="0" dirty="0" err="1"/>
              <a:t>regressori</a:t>
            </a:r>
            <a:r>
              <a:rPr lang="it-IT" altLang="it-IT" sz="2000" b="0" dirty="0"/>
              <a:t>) che si ritiene influenzino la variabile dipendente</a:t>
            </a:r>
          </a:p>
          <a:p>
            <a:endParaRPr lang="it-IT" altLang="it-IT" sz="2000" b="0" dirty="0"/>
          </a:p>
          <a:p>
            <a:pPr>
              <a:buFontTx/>
              <a:buChar char="•"/>
            </a:pPr>
            <a:r>
              <a:rPr lang="it-IT" altLang="it-IT" sz="2000" b="0" dirty="0"/>
              <a:t>la variabile dicotomica rappresenta presenza/assenza di un fenomeno (es. abbandono cliente, acquisto prodotto…)</a:t>
            </a:r>
          </a:p>
          <a:p>
            <a:endParaRPr lang="it-IT" altLang="it-IT" sz="2000" b="0" dirty="0"/>
          </a:p>
          <a:p>
            <a:pPr>
              <a:buFontTx/>
              <a:buChar char="•"/>
            </a:pPr>
            <a:r>
              <a:rPr lang="it-IT" altLang="it-IT" sz="2000" b="0" dirty="0"/>
              <a:t>l’obiettivo è stimare l’equazione </a:t>
            </a:r>
          </a:p>
          <a:p>
            <a:pPr>
              <a:buFontTx/>
              <a:buChar char="•"/>
            </a:pPr>
            <a:endParaRPr lang="it-IT" altLang="it-IT" sz="2000" b="0" dirty="0"/>
          </a:p>
        </p:txBody>
      </p:sp>
      <p:graphicFrame>
        <p:nvGraphicFramePr>
          <p:cNvPr id="30208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389883"/>
              </p:ext>
            </p:extLst>
          </p:nvPr>
        </p:nvGraphicFramePr>
        <p:xfrm>
          <a:off x="1333500" y="4369574"/>
          <a:ext cx="6553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445" name="Equation" r:id="rId4" imgW="3149280" imgH="431640" progId="Equation.3">
                  <p:embed/>
                </p:oleObj>
              </mc:Choice>
              <mc:Fallback>
                <p:oleObj name="Equation" r:id="rId4" imgW="31492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369574"/>
                        <a:ext cx="6553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>
                                <a:alpha val="78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rgbClr val="0033CC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640702" y="5353963"/>
            <a:ext cx="8077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000" b="0" dirty="0"/>
              <a:t>dove π:= Pr(Y=1 l X) è la probabilità che il fenomeno si verifichi</a:t>
            </a:r>
          </a:p>
          <a:p>
            <a:r>
              <a:rPr lang="it-IT" altLang="it-IT" sz="2000" b="0" dirty="0"/>
              <a:t>(si ricordi che 0≤ π ≤ 1, con 0=evento impossibile e 1=evento certo) 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 Placeholder 3"/>
          <p:cNvPicPr>
            <a:picLocks noGrp="1" noChangeAspect="1"/>
          </p:cNvPicPr>
          <p:nvPr>
            <p:ph type="tbl" idx="1"/>
          </p:nvPr>
        </p:nvPicPr>
        <p:blipFill rotWithShape="1">
          <a:blip r:embed="rId2"/>
          <a:srcRect l="1119"/>
          <a:stretch/>
        </p:blipFill>
        <p:spPr>
          <a:xfrm>
            <a:off x="461574" y="2390745"/>
            <a:ext cx="6734175" cy="3352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676400" y="2895600"/>
            <a:ext cx="719470" cy="6858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5870" y="3543300"/>
            <a:ext cx="652130" cy="6477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24200" y="4232564"/>
            <a:ext cx="505691" cy="18703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419600"/>
            <a:ext cx="533400" cy="22860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19600" y="4648200"/>
            <a:ext cx="609600" cy="252000"/>
          </a:xfrm>
          <a:prstGeom prst="rect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29200" y="4853400"/>
            <a:ext cx="609600" cy="252000"/>
          </a:xfrm>
          <a:prstGeom prst="rect">
            <a:avLst/>
          </a:prstGeom>
          <a:noFill/>
          <a:ln w="28575" cap="flat" cmpd="sng" algn="ctr">
            <a:solidFill>
              <a:srgbClr val="CC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1000" y="5105400"/>
            <a:ext cx="1219200" cy="216000"/>
          </a:xfrm>
          <a:prstGeom prst="rect">
            <a:avLst/>
          </a:prstGeom>
          <a:solidFill>
            <a:srgbClr val="00B0F0">
              <a:alpha val="15000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00800" y="5334000"/>
            <a:ext cx="609600" cy="252000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81000" y="2895600"/>
            <a:ext cx="1219200" cy="612000"/>
          </a:xfrm>
          <a:prstGeom prst="rect">
            <a:avLst/>
          </a:prstGeom>
          <a:solidFill>
            <a:srgbClr val="FFC000">
              <a:alpha val="16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1000" y="3615000"/>
            <a:ext cx="1219200" cy="576000"/>
          </a:xfrm>
          <a:prstGeom prst="rect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1000" y="4267200"/>
            <a:ext cx="1219200" cy="152400"/>
          </a:xfrm>
          <a:prstGeom prst="rect">
            <a:avLst/>
          </a:prstGeom>
          <a:solidFill>
            <a:srgbClr val="009900">
              <a:alpha val="14000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1000" y="4419600"/>
            <a:ext cx="1219200" cy="228600"/>
          </a:xfrm>
          <a:prstGeom prst="rect">
            <a:avLst/>
          </a:prstGeom>
          <a:solidFill>
            <a:srgbClr val="0000FF">
              <a:alpha val="16000"/>
            </a:srgb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1000" y="4731000"/>
            <a:ext cx="1219200" cy="145800"/>
          </a:xfrm>
          <a:prstGeom prst="rect">
            <a:avLst/>
          </a:prstGeom>
          <a:solidFill>
            <a:schemeClr val="tx1">
              <a:alpha val="14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4889400"/>
            <a:ext cx="1219200" cy="216000"/>
          </a:xfrm>
          <a:prstGeom prst="rect">
            <a:avLst/>
          </a:prstGeom>
          <a:solidFill>
            <a:srgbClr val="CC3399">
              <a:alpha val="15000"/>
            </a:srgbClr>
          </a:solidFill>
          <a:ln w="9525" cap="flat" cmpd="sng" algn="ctr">
            <a:solidFill>
              <a:srgbClr val="CC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5000" y="5105400"/>
            <a:ext cx="685800" cy="252000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81000" y="5334000"/>
            <a:ext cx="1219200" cy="228600"/>
          </a:xfrm>
          <a:prstGeom prst="rect">
            <a:avLst/>
          </a:prstGeom>
          <a:solidFill>
            <a:schemeClr val="bg2">
              <a:lumMod val="60000"/>
              <a:lumOff val="40000"/>
              <a:alpha val="21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506" y="1752600"/>
            <a:ext cx="8808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0" dirty="0">
                <a:solidFill>
                  <a:srgbClr val="000080"/>
                </a:solidFill>
                <a:latin typeface="Courier New"/>
              </a:rPr>
              <a:t>y2&lt;-principal(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banca_subset,nfactors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=8,residuals=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FALSE,rotate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="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varimax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")</a:t>
            </a:r>
          </a:p>
          <a:p>
            <a:r>
              <a:rPr lang="en-AU" sz="1400" b="0" dirty="0">
                <a:solidFill>
                  <a:srgbClr val="000080"/>
                </a:solidFill>
                <a:latin typeface="Courier New"/>
              </a:rPr>
              <a:t>print(y2$loadings,sort=T)</a:t>
            </a:r>
            <a:endParaRPr lang="en-AU" sz="1400" b="0" dirty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3977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sz="4000" dirty="0">
                <a:solidFill>
                  <a:srgbClr val="FF9900"/>
                </a:solidFill>
              </a:rPr>
              <a:t> – risoluzione (6/6)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600" b="0" dirty="0"/>
              <a:t>Proviamo a rieseguire lo </a:t>
            </a:r>
            <a:r>
              <a:rPr lang="it-IT" sz="1600" b="0" dirty="0" err="1"/>
              <a:t>step</a:t>
            </a:r>
            <a:r>
              <a:rPr lang="it-IT" sz="1600" b="0" dirty="0"/>
              <a:t> di interpretazione aumentando di volta in volta il numero di fattori considerati (nell’esempio: 6 fattori, 7 fattori, </a:t>
            </a:r>
            <a:r>
              <a:rPr lang="it-IT" sz="1600" b="0" dirty="0" err="1"/>
              <a:t>ecc</a:t>
            </a:r>
            <a:r>
              <a:rPr lang="it-IT" sz="1600" b="0" dirty="0"/>
              <a:t>). Ci arrestiamo quando la soluzione analizzata fornisce una interpretazione soddisfacente.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57274" y="3171806"/>
            <a:ext cx="1584000" cy="216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sz="1000" dirty="0" err="1"/>
              <a:t>Prodotti</a:t>
            </a:r>
            <a:r>
              <a:rPr lang="en-AU" sz="1000" dirty="0"/>
              <a:t> </a:t>
            </a:r>
            <a:r>
              <a:rPr lang="en-AU" sz="1000" dirty="0" err="1"/>
              <a:t>assicurativi</a:t>
            </a:r>
            <a:endParaRPr lang="it-IT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3657600"/>
            <a:ext cx="1584000" cy="216000"/>
          </a:xfrm>
          <a:prstGeom prst="rect">
            <a:avLst/>
          </a:prstGeom>
          <a:solidFill>
            <a:srgbClr val="FF000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000" dirty="0" err="1"/>
              <a:t>Prodotti</a:t>
            </a:r>
            <a:r>
              <a:rPr lang="en-AU" sz="1000" dirty="0"/>
              <a:t> </a:t>
            </a:r>
            <a:r>
              <a:rPr lang="en-AU" sz="1000" dirty="0" err="1"/>
              <a:t>posseduti</a:t>
            </a:r>
            <a:endParaRPr lang="it-IT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7257274" y="4112568"/>
            <a:ext cx="1584000" cy="2160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AU" sz="1000" dirty="0" err="1"/>
              <a:t>Movimentazioni</a:t>
            </a:r>
            <a:r>
              <a:rPr lang="en-AU" sz="1000" dirty="0"/>
              <a:t> cc</a:t>
            </a:r>
            <a:endParaRPr lang="it-IT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7239000" y="4410027"/>
            <a:ext cx="1584000" cy="246221"/>
          </a:xfrm>
          <a:prstGeom prst="rect">
            <a:avLst/>
          </a:prstGeom>
          <a:solidFill>
            <a:srgbClr val="0000FF">
              <a:alpha val="6300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000" dirty="0" err="1">
                <a:solidFill>
                  <a:schemeClr val="bg1"/>
                </a:solidFill>
              </a:rPr>
              <a:t>Accredito</a:t>
            </a:r>
            <a:r>
              <a:rPr lang="en-AU" sz="1000" dirty="0">
                <a:solidFill>
                  <a:schemeClr val="bg1"/>
                </a:solidFill>
              </a:rPr>
              <a:t> </a:t>
            </a:r>
            <a:r>
              <a:rPr lang="en-AU" sz="1000" dirty="0" err="1">
                <a:solidFill>
                  <a:schemeClr val="bg1"/>
                </a:solidFill>
              </a:rPr>
              <a:t>stipendio</a:t>
            </a: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4648200"/>
            <a:ext cx="1584000" cy="216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AU" sz="1000" dirty="0" err="1">
                <a:solidFill>
                  <a:schemeClr val="bg1"/>
                </a:solidFill>
              </a:rPr>
              <a:t>Età</a:t>
            </a:r>
            <a:r>
              <a:rPr lang="en-AU" sz="1000" dirty="0">
                <a:solidFill>
                  <a:schemeClr val="bg1"/>
                </a:solidFill>
              </a:rPr>
              <a:t> </a:t>
            </a:r>
            <a:r>
              <a:rPr lang="en-AU" sz="1000" dirty="0" err="1">
                <a:solidFill>
                  <a:schemeClr val="bg1"/>
                </a:solidFill>
              </a:rPr>
              <a:t>cliente</a:t>
            </a: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9000" y="4876800"/>
            <a:ext cx="1584000" cy="246221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r>
              <a:rPr lang="en-AU" sz="1000" dirty="0" err="1">
                <a:solidFill>
                  <a:schemeClr val="bg1"/>
                </a:solidFill>
              </a:rPr>
              <a:t>Premi</a:t>
            </a:r>
            <a:r>
              <a:rPr lang="en-AU" sz="1000" dirty="0">
                <a:solidFill>
                  <a:schemeClr val="bg1"/>
                </a:solidFill>
              </a:rPr>
              <a:t> vita</a:t>
            </a: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9000" y="5105400"/>
            <a:ext cx="1584000" cy="21600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 err="1"/>
              <a:t>Mesi</a:t>
            </a:r>
            <a:r>
              <a:rPr lang="en-AU" sz="1000" dirty="0"/>
              <a:t> </a:t>
            </a:r>
            <a:r>
              <a:rPr lang="en-AU" sz="1000" dirty="0" err="1"/>
              <a:t>bassa</a:t>
            </a:r>
            <a:r>
              <a:rPr lang="en-AU" sz="1000" dirty="0"/>
              <a:t> </a:t>
            </a:r>
            <a:r>
              <a:rPr lang="en-AU" sz="1000" dirty="0" err="1"/>
              <a:t>movimentazione</a:t>
            </a:r>
            <a:endParaRPr lang="it-IT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39000" y="5334000"/>
            <a:ext cx="1584000" cy="21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 err="1"/>
              <a:t>Anzianità</a:t>
            </a:r>
            <a:r>
              <a:rPr lang="en-AU" sz="1000" dirty="0"/>
              <a:t> </a:t>
            </a:r>
            <a:r>
              <a:rPr lang="en-AU" sz="1000" dirty="0" err="1"/>
              <a:t>cliente</a:t>
            </a:r>
            <a:endParaRPr lang="en-AU" sz="1000" dirty="0"/>
          </a:p>
        </p:txBody>
      </p:sp>
      <p:cxnSp>
        <p:nvCxnSpPr>
          <p:cNvPr id="33" name="Straight Arrow Connector 32"/>
          <p:cNvCxnSpPr>
            <a:stCxn id="5" idx="3"/>
          </p:cNvCxnSpPr>
          <p:nvPr/>
        </p:nvCxnSpPr>
        <p:spPr bwMode="auto">
          <a:xfrm flipV="1">
            <a:off x="2395870" y="3226411"/>
            <a:ext cx="4738355" cy="12089"/>
          </a:xfrm>
          <a:prstGeom prst="straightConnector1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048000" y="3733800"/>
            <a:ext cx="4143375" cy="1912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3629891" y="4204227"/>
            <a:ext cx="3561484" cy="39522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4357255" y="4452580"/>
            <a:ext cx="2834120" cy="13227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029200" y="4732778"/>
            <a:ext cx="2162175" cy="2404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682051" y="4954836"/>
            <a:ext cx="1509324" cy="0"/>
          </a:xfrm>
          <a:prstGeom prst="straightConnector1">
            <a:avLst/>
          </a:prstGeom>
          <a:noFill/>
          <a:ln w="9525" cap="flat" cmpd="sng" algn="ctr">
            <a:solidFill>
              <a:srgbClr val="CC3399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400800" y="5181600"/>
            <a:ext cx="813223" cy="0"/>
          </a:xfrm>
          <a:prstGeom prst="straightConnector1">
            <a:avLst/>
          </a:prstGeom>
          <a:noFill/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 Box 16"/>
          <p:cNvSpPr txBox="1"/>
          <p:nvPr/>
        </p:nvSpPr>
        <p:spPr>
          <a:xfrm>
            <a:off x="2402797" y="3970310"/>
            <a:ext cx="1227094" cy="247650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AU" sz="1600" dirty="0">
              <a:latin typeface="+mj-lt"/>
            </a:endParaRPr>
          </a:p>
        </p:txBody>
      </p:sp>
      <p:cxnSp>
        <p:nvCxnSpPr>
          <p:cNvPr id="55" name="Straight Arrow Connector 54"/>
          <p:cNvCxnSpPr>
            <a:stCxn id="54" idx="2"/>
          </p:cNvCxnSpPr>
          <p:nvPr/>
        </p:nvCxnSpPr>
        <p:spPr>
          <a:xfrm>
            <a:off x="3016344" y="4217960"/>
            <a:ext cx="46331" cy="174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6" name="Rectangle 55"/>
          <p:cNvSpPr/>
          <p:nvPr/>
        </p:nvSpPr>
        <p:spPr>
          <a:xfrm>
            <a:off x="277055" y="608486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600" dirty="0">
                <a:sym typeface="Wingdings" panose="05000000000000000000" pitchFamily="2" charset="2"/>
              </a:rPr>
              <a:t>N.B.: </a:t>
            </a:r>
            <a:r>
              <a:rPr lang="it-IT" sz="1600" b="0" dirty="0">
                <a:sym typeface="Wingdings" panose="05000000000000000000" pitchFamily="2" charset="2"/>
              </a:rPr>
              <a:t>la variabile «</a:t>
            </a:r>
            <a:r>
              <a:rPr lang="it-IT" sz="1600" b="0" dirty="0" err="1">
                <a:sym typeface="Wingdings" panose="05000000000000000000" pitchFamily="2" charset="2"/>
              </a:rPr>
              <a:t>mdare</a:t>
            </a:r>
            <a:r>
              <a:rPr lang="it-IT" sz="1600" b="0" dirty="0">
                <a:sym typeface="Wingdings" panose="05000000000000000000" pitchFamily="2" charset="2"/>
              </a:rPr>
              <a:t>» ha correlazioni simili con RC1 e RC7  è opportuno tener conto del significato della variabile anche nell’interpretazione di RC7! </a:t>
            </a:r>
            <a:endParaRPr lang="it-IT" sz="1600" b="0" dirty="0"/>
          </a:p>
        </p:txBody>
      </p:sp>
      <p:sp>
        <p:nvSpPr>
          <p:cNvPr id="59" name="Rectangle 5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2514600"/>
            <a:ext cx="5181600" cy="381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8000" y="2234004"/>
            <a:ext cx="2058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rgbClr val="FF0000"/>
                </a:solidFill>
              </a:rPr>
              <a:t>ATTENZIONE ALL’ORDINE DEI FATTORI E ALL’INTERPRETAZIONE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59703" y="3147002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RC2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757888" y="3641113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RC1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777622" y="4102576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RC7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63000" y="4417368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RC4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57888" y="4637436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RC5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65568" y="4879032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RC3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77622" y="5074358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RC6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757888" y="5311860"/>
            <a:ext cx="504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FF0000"/>
                </a:solidFill>
              </a:rPr>
              <a:t>RC8</a:t>
            </a:r>
            <a:endParaRPr lang="it-IT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54" grpId="0" animBg="1"/>
      <p:bldP spid="56" grpId="0"/>
      <p:bldP spid="60" grpId="0" animBg="1"/>
      <p:bldP spid="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49245"/>
            <a:ext cx="4143375" cy="2590800"/>
          </a:xfrm>
          <a:prstGeom prst="rect">
            <a:avLst/>
          </a:prstGeom>
        </p:spPr>
      </p:pic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6173" y="838200"/>
            <a:ext cx="8610600" cy="73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altLang="it-IT" dirty="0"/>
              <a:t>Verifica</a:t>
            </a:r>
            <a:r>
              <a:rPr lang="it-IT" altLang="it-IT" sz="2000" b="0" dirty="0"/>
              <a:t> </a:t>
            </a:r>
            <a:r>
              <a:rPr lang="it-IT" altLang="it-IT" dirty="0"/>
              <a:t>della presenza di </a:t>
            </a:r>
            <a:r>
              <a:rPr lang="it-IT" altLang="it-IT" dirty="0" err="1"/>
              <a:t>multicollinearità</a:t>
            </a:r>
            <a:r>
              <a:rPr lang="it-IT" altLang="it-IT" dirty="0"/>
              <a:t>: come atteso (stiamo infatti usando dei fattori) non c’è </a:t>
            </a:r>
            <a:r>
              <a:rPr lang="it-IT" altLang="it-IT" dirty="0" err="1"/>
              <a:t>multicollinearità</a:t>
            </a:r>
            <a:r>
              <a:rPr lang="it-IT" altLang="it-IT" dirty="0"/>
              <a:t>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886200" y="3200400"/>
            <a:ext cx="1295400" cy="213964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en-US" altLang="it-IT" b="0" dirty="0"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4522" y="3245295"/>
            <a:ext cx="21336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>
                <a:latin typeface="+mn-lt"/>
                <a:ea typeface="Times New Roman" panose="02020603050405020304" pitchFamily="18" charset="0"/>
              </a:rPr>
              <a:t>RICORDATE:</a:t>
            </a:r>
            <a:endParaRPr lang="it-IT" sz="1400" dirty="0">
              <a:latin typeface="+mn-lt"/>
              <a:ea typeface="Times New Roman" panose="02020603050405020304" pitchFamily="18" charset="0"/>
            </a:endParaRPr>
          </a:p>
          <a:p>
            <a:r>
              <a:rPr lang="it-IT" sz="1400" dirty="0">
                <a:latin typeface="+mn-lt"/>
                <a:ea typeface="Times New Roman" panose="02020603050405020304" pitchFamily="18" charset="0"/>
              </a:rPr>
              <a:t>Un VIF = 1 significa che quella variabile non è coinvolta in nessuna situazione di </a:t>
            </a:r>
            <a:r>
              <a:rPr lang="it-IT" sz="1400" dirty="0" err="1">
                <a:latin typeface="+mn-lt"/>
                <a:ea typeface="Times New Roman" panose="02020603050405020304" pitchFamily="18" charset="0"/>
              </a:rPr>
              <a:t>multicollinearità</a:t>
            </a:r>
            <a:r>
              <a:rPr lang="it-IT" sz="1400" dirty="0">
                <a:latin typeface="+mn-lt"/>
                <a:ea typeface="Times New Roman" panose="02020603050405020304" pitchFamily="18" charset="0"/>
              </a:rPr>
              <a:t>. </a:t>
            </a:r>
            <a:endParaRPr lang="it-IT" sz="14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773" y="584033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0" dirty="0" err="1">
                <a:latin typeface="+mj-lt"/>
              </a:rPr>
              <a:t>È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stato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risolto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il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problema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della</a:t>
            </a:r>
            <a:r>
              <a:rPr lang="en-AU" b="0" dirty="0">
                <a:latin typeface="+mj-lt"/>
              </a:rPr>
              <a:t> </a:t>
            </a:r>
            <a:r>
              <a:rPr lang="en-AU" b="0" dirty="0" err="1">
                <a:latin typeface="+mj-lt"/>
              </a:rPr>
              <a:t>Multicollinearità</a:t>
            </a:r>
            <a:endParaRPr lang="it-IT" b="0" dirty="0"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73" y="1733384"/>
            <a:ext cx="8610600" cy="4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3555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Stima modello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8018" y="1572161"/>
            <a:ext cx="862197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mylogit_factor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&lt;-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glm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(target~RC1+RC2+RC3+RC4+RC5+RC6+RC7+RC8</a:t>
            </a:r>
          </a:p>
          <a:p>
            <a:r>
              <a:rPr lang="en-AU" sz="1400" b="0" dirty="0">
                <a:solidFill>
                  <a:srgbClr val="000080"/>
                </a:solidFill>
                <a:latin typeface="Courier New"/>
              </a:rPr>
              <a:t>			,data=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banca_scored,family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="binomial")</a:t>
            </a:r>
          </a:p>
          <a:p>
            <a:r>
              <a:rPr lang="en-AU" sz="1400" b="0" dirty="0">
                <a:solidFill>
                  <a:srgbClr val="000080"/>
                </a:solidFill>
                <a:latin typeface="Courier New"/>
              </a:rPr>
              <a:t>a2&lt;-step(</a:t>
            </a:r>
            <a:r>
              <a:rPr lang="en-AU" sz="1400" b="0" dirty="0" err="1">
                <a:solidFill>
                  <a:srgbClr val="000080"/>
                </a:solidFill>
                <a:latin typeface="Courier New"/>
              </a:rPr>
              <a:t>mylogit_factor,direction</a:t>
            </a:r>
            <a:r>
              <a:rPr lang="en-AU" sz="1400" b="0" dirty="0">
                <a:solidFill>
                  <a:srgbClr val="000080"/>
                </a:solidFill>
                <a:latin typeface="Courier New"/>
              </a:rPr>
              <a:t>="both")</a:t>
            </a:r>
          </a:p>
          <a:p>
            <a:r>
              <a:rPr lang="en-AU" sz="1400" b="0" dirty="0">
                <a:solidFill>
                  <a:srgbClr val="000080"/>
                </a:solidFill>
                <a:latin typeface="Courier New"/>
              </a:rPr>
              <a:t>summary(a2)</a:t>
            </a:r>
          </a:p>
        </p:txBody>
      </p:sp>
      <p:sp>
        <p:nvSpPr>
          <p:cNvPr id="2" name="Rectangle 1"/>
          <p:cNvSpPr/>
          <p:nvPr/>
        </p:nvSpPr>
        <p:spPr>
          <a:xfrm>
            <a:off x="367414" y="894844"/>
            <a:ext cx="843915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u="sng" dirty="0"/>
              <a:t>Ora che siamo confidenti che i fattori usati come </a:t>
            </a:r>
            <a:r>
              <a:rPr lang="it-IT" sz="1400" u="sng" dirty="0" err="1"/>
              <a:t>regressori</a:t>
            </a:r>
            <a:r>
              <a:rPr lang="it-IT" sz="1400" u="sng" dirty="0"/>
              <a:t> non sono affetti da </a:t>
            </a:r>
            <a:r>
              <a:rPr lang="it-IT" sz="1400" u="sng" dirty="0" err="1"/>
              <a:t>multicollinearità</a:t>
            </a:r>
            <a:endParaRPr lang="it-IT" sz="1400" u="sng" dirty="0"/>
          </a:p>
          <a:p>
            <a:r>
              <a:rPr lang="it-IT" sz="1400" u="sng" dirty="0"/>
              <a:t>Possiamo stimare il modello considerando i fattori estratti come variabili indipendenti. </a:t>
            </a:r>
            <a:endParaRPr lang="en-AU" sz="1400" u="sng" dirty="0"/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820859"/>
            <a:ext cx="7010400" cy="22575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5181600" y="3048000"/>
            <a:ext cx="1447800" cy="158132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14204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it-IT" altLang="it-IT" b="0" dirty="0"/>
              <a:t>RC1  </a:t>
            </a:r>
            <a:r>
              <a:rPr lang="it-IT" altLang="it-IT" b="0" dirty="0">
                <a:sym typeface="Wingdings" panose="05000000000000000000" pitchFamily="2" charset="2"/>
              </a:rPr>
              <a:t> prodotti posseduti</a:t>
            </a:r>
          </a:p>
          <a:p>
            <a:pPr>
              <a:spcBef>
                <a:spcPts val="0"/>
              </a:spcBef>
            </a:pPr>
            <a:r>
              <a:rPr lang="it-IT" altLang="it-IT" b="0" dirty="0"/>
              <a:t>RC7</a:t>
            </a:r>
            <a:r>
              <a:rPr lang="it-IT" altLang="it-IT" b="0" dirty="0">
                <a:sym typeface="Wingdings" panose="05000000000000000000" pitchFamily="2" charset="2"/>
              </a:rPr>
              <a:t>   movimentazioni conto corrente</a:t>
            </a:r>
          </a:p>
          <a:p>
            <a:pPr>
              <a:spcBef>
                <a:spcPts val="0"/>
              </a:spcBef>
            </a:pPr>
            <a:r>
              <a:rPr lang="it-IT" altLang="it-IT" b="0" dirty="0"/>
              <a:t>RC</a:t>
            </a:r>
            <a:r>
              <a:rPr lang="it-IT" altLang="it-IT" b="0" dirty="0">
                <a:sym typeface="Wingdings" panose="05000000000000000000" pitchFamily="2" charset="2"/>
              </a:rPr>
              <a:t>4   </a:t>
            </a:r>
            <a:r>
              <a:rPr lang="it-IT" altLang="it-IT" b="0" dirty="0" err="1">
                <a:sym typeface="Wingdings" panose="05000000000000000000" pitchFamily="2" charset="2"/>
              </a:rPr>
              <a:t>flag</a:t>
            </a:r>
            <a:r>
              <a:rPr lang="it-IT" altLang="it-IT" b="0" dirty="0">
                <a:sym typeface="Wingdings" panose="05000000000000000000" pitchFamily="2" charset="2"/>
              </a:rPr>
              <a:t> accredito stipendio</a:t>
            </a:r>
            <a:endParaRPr lang="it-IT" altLang="it-IT" b="0" dirty="0"/>
          </a:p>
          <a:p>
            <a:pPr>
              <a:spcBef>
                <a:spcPts val="0"/>
              </a:spcBef>
            </a:pPr>
            <a:r>
              <a:rPr lang="it-IT" altLang="it-IT" b="0" dirty="0"/>
              <a:t>RC6</a:t>
            </a:r>
            <a:r>
              <a:rPr lang="it-IT" altLang="it-IT" b="0" dirty="0">
                <a:sym typeface="Wingdings" panose="05000000000000000000" pitchFamily="2" charset="2"/>
              </a:rPr>
              <a:t>   numero mesi bassa movimentazione ultimo semestre </a:t>
            </a:r>
          </a:p>
        </p:txBody>
      </p:sp>
    </p:spTree>
    <p:extLst>
      <p:ext uri="{BB962C8B-B14F-4D97-AF65-F5344CB8AC3E}">
        <p14:creationId xmlns:p14="http://schemas.microsoft.com/office/powerpoint/2010/main" val="281664591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Bontà del modello </a:t>
            </a: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8821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Valutazione</a:t>
            </a:r>
            <a:r>
              <a:rPr lang="en-AU" dirty="0"/>
              <a:t> </a:t>
            </a:r>
            <a:r>
              <a:rPr lang="en-AU" dirty="0" err="1"/>
              <a:t>della</a:t>
            </a:r>
            <a:r>
              <a:rPr lang="en-AU" dirty="0"/>
              <a:t> </a:t>
            </a:r>
            <a:r>
              <a:rPr lang="en-AU" dirty="0" err="1"/>
              <a:t>bontà</a:t>
            </a:r>
            <a:r>
              <a:rPr lang="en-AU" dirty="0"/>
              <a:t> del </a:t>
            </a:r>
            <a:r>
              <a:rPr lang="en-AU" dirty="0" err="1"/>
              <a:t>modello</a:t>
            </a:r>
            <a:endParaRPr lang="it-IT" dirty="0"/>
          </a:p>
        </p:txBody>
      </p:sp>
      <p:sp>
        <p:nvSpPr>
          <p:cNvPr id="4" name="Rectangle 3"/>
          <p:cNvSpPr/>
          <p:nvPr/>
        </p:nvSpPr>
        <p:spPr>
          <a:xfrm>
            <a:off x="3200400" y="1365067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1. WALD 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34399"/>
            <a:ext cx="6324600" cy="19776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2133600" y="2929569"/>
            <a:ext cx="2438400" cy="42530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380388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2. </a:t>
            </a:r>
            <a:r>
              <a:rPr lang="en-AU" dirty="0"/>
              <a:t>PERCENTUALE CONCORDANTI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265329"/>
            <a:ext cx="3767498" cy="21794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968991" y="4419600"/>
            <a:ext cx="11430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ttangolo 2"/>
          <p:cNvSpPr/>
          <p:nvPr/>
        </p:nvSpPr>
        <p:spPr bwMode="auto">
          <a:xfrm>
            <a:off x="4507886" y="1887278"/>
            <a:ext cx="50042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08369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Importanza dei Coefficienti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899" y="3981530"/>
            <a:ext cx="8458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AU" altLang="it-IT" sz="2000" b="0" dirty="0">
                <a:cs typeface="Times New Roman" pitchFamily="18" charset="0"/>
              </a:rPr>
              <a:t>Si </a:t>
            </a:r>
            <a:r>
              <a:rPr lang="en-AU" altLang="it-IT" sz="2000" b="0" dirty="0" err="1">
                <a:cs typeface="Times New Roman" pitchFamily="18" charset="0"/>
              </a:rPr>
              <a:t>ordinano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i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regressori</a:t>
            </a:r>
            <a:r>
              <a:rPr lang="en-AU" altLang="it-IT" sz="2000" b="0" dirty="0">
                <a:cs typeface="Times New Roman" pitchFamily="18" charset="0"/>
              </a:rPr>
              <a:t> in </a:t>
            </a:r>
            <a:r>
              <a:rPr lang="en-AU" altLang="it-IT" sz="2000" b="0" dirty="0" err="1">
                <a:cs typeface="Times New Roman" pitchFamily="18" charset="0"/>
              </a:rPr>
              <a:t>modo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decrescente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rispetto</a:t>
            </a:r>
            <a:r>
              <a:rPr lang="en-AU" altLang="it-IT" sz="2000" b="0" dirty="0">
                <a:cs typeface="Times New Roman" pitchFamily="18" charset="0"/>
              </a:rPr>
              <a:t> al </a:t>
            </a:r>
            <a:r>
              <a:rPr lang="en-AU" altLang="it-IT" sz="2000" b="0" dirty="0" err="1">
                <a:cs typeface="Times New Roman" pitchFamily="18" charset="0"/>
              </a:rPr>
              <a:t>valore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assoluto</a:t>
            </a:r>
            <a:r>
              <a:rPr lang="en-AU" altLang="it-IT" sz="2000" b="0" dirty="0">
                <a:cs typeface="Times New Roman" pitchFamily="18" charset="0"/>
              </a:rPr>
              <a:t> del </a:t>
            </a:r>
            <a:r>
              <a:rPr lang="en-AU" altLang="it-IT" sz="2000" b="0" dirty="0" err="1">
                <a:cs typeface="Times New Roman" pitchFamily="18" charset="0"/>
              </a:rPr>
              <a:t>coefficiente</a:t>
            </a:r>
            <a:r>
              <a:rPr lang="en-AU" altLang="it-IT" sz="2000" b="0" dirty="0">
                <a:cs typeface="Times New Roman" pitchFamily="18" charset="0"/>
              </a:rPr>
              <a:t> </a:t>
            </a:r>
            <a:r>
              <a:rPr lang="en-AU" altLang="it-IT" sz="2000" b="0" dirty="0" err="1">
                <a:cs typeface="Times New Roman" pitchFamily="18" charset="0"/>
              </a:rPr>
              <a:t>standardizzato</a:t>
            </a:r>
            <a:r>
              <a:rPr lang="en-AU" altLang="it-IT" sz="2000" b="0" dirty="0"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AU" altLang="it-IT" sz="2000" b="0" dirty="0">
                <a:cs typeface="Times New Roman" pitchFamily="18" charset="0"/>
              </a:rPr>
              <a:t>Il </a:t>
            </a:r>
            <a:r>
              <a:rPr lang="en-AU" altLang="it-IT" sz="2000" b="0" dirty="0" err="1">
                <a:cs typeface="Times New Roman" pitchFamily="18" charset="0"/>
              </a:rPr>
              <a:t>fattore</a:t>
            </a:r>
            <a:r>
              <a:rPr lang="en-AU" altLang="it-IT" sz="2000" b="0" dirty="0">
                <a:cs typeface="Times New Roman" pitchFamily="18" charset="0"/>
              </a:rPr>
              <a:t> RC1 (</a:t>
            </a:r>
            <a:r>
              <a:rPr lang="it-IT" altLang="it-IT" sz="2000" b="0" dirty="0">
                <a:sym typeface="Wingdings" panose="05000000000000000000" pitchFamily="2" charset="2"/>
              </a:rPr>
              <a:t>prodotti posseduti</a:t>
            </a:r>
            <a:r>
              <a:rPr lang="en-AU" altLang="it-IT" sz="2000" b="0" dirty="0">
                <a:cs typeface="Times New Roman" pitchFamily="18" charset="0"/>
              </a:rPr>
              <a:t>) è </a:t>
            </a:r>
            <a:r>
              <a:rPr lang="en-AU" altLang="it-IT" sz="2000" b="0" dirty="0" err="1">
                <a:cs typeface="Times New Roman" pitchFamily="18" charset="0"/>
              </a:rPr>
              <a:t>il</a:t>
            </a:r>
            <a:r>
              <a:rPr lang="en-AU" altLang="it-IT" sz="2000" b="0" dirty="0">
                <a:cs typeface="Times New Roman" pitchFamily="18" charset="0"/>
              </a:rPr>
              <a:t> regressore </a:t>
            </a:r>
            <a:r>
              <a:rPr lang="it-IT" altLang="it-IT" sz="2000" b="0" dirty="0">
                <a:cs typeface="Times New Roman" pitchFamily="18" charset="0"/>
              </a:rPr>
              <a:t>maggiormente influente nel modello. Seguono in termini di importanza il fattore RC7, il fattore RC6 e il fattore RC4.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6721" y="1028847"/>
            <a:ext cx="6083717" cy="394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Importanza dei </a:t>
            </a:r>
            <a:r>
              <a:rPr lang="it-IT" altLang="it-IT" dirty="0" err="1"/>
              <a:t>regressori</a:t>
            </a:r>
            <a:r>
              <a:rPr lang="it-IT" altLang="it-IT" dirty="0"/>
              <a:t> – coefficienti standardizzati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17" y="2062947"/>
            <a:ext cx="7177724" cy="127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86445"/>
      </p:ext>
    </p:extLst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9216" y="901190"/>
            <a:ext cx="53655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Analisi del segno dei coefficienti standardizzati</a:t>
            </a:r>
            <a:endParaRPr lang="en-GB" altLang="it-IT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Valutazione segno dei Coefficienti</a:t>
            </a: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600"/>
            <a:ext cx="7177724" cy="1278692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5672" y="3785545"/>
            <a:ext cx="8915400" cy="284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Più è elevato il numero di prodotti posseduti, più diminuisce la 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RC1= -3.272 segno negativo)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Più è alta la movimentazione di C/C,  più diminuisce la 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RC7= -2.997149 segno negativo)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AU" sz="1800" b="0" dirty="0"/>
              <a:t>La </a:t>
            </a:r>
            <a:r>
              <a:rPr lang="en-AU" sz="1800" b="0" dirty="0" err="1"/>
              <a:t>presenza</a:t>
            </a:r>
            <a:r>
              <a:rPr lang="en-AU" sz="1800" b="0" dirty="0"/>
              <a:t> </a:t>
            </a:r>
            <a:r>
              <a:rPr lang="en-AU" sz="1800" b="0" dirty="0" err="1"/>
              <a:t>dell’accredito</a:t>
            </a:r>
            <a:r>
              <a:rPr lang="en-AU" sz="1800" b="0" dirty="0"/>
              <a:t> </a:t>
            </a:r>
            <a:r>
              <a:rPr lang="en-AU" sz="1800" b="0" dirty="0" err="1"/>
              <a:t>dello</a:t>
            </a:r>
            <a:r>
              <a:rPr lang="en-AU" sz="1800" b="0" dirty="0"/>
              <a:t> </a:t>
            </a:r>
            <a:r>
              <a:rPr lang="en-AU" sz="1800" b="0" dirty="0" err="1"/>
              <a:t>stipendio</a:t>
            </a:r>
            <a:r>
              <a:rPr lang="en-AU" sz="1800" b="0" dirty="0"/>
              <a:t> in C/C</a:t>
            </a:r>
            <a:r>
              <a:rPr lang="it-IT" sz="1800" b="0" dirty="0"/>
              <a:t> diminuisce la 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RC4= -1.2465 segno negativo)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800" b="0" dirty="0"/>
              <a:t>Più aumentano i </a:t>
            </a:r>
            <a:r>
              <a:rPr lang="it-IT" altLang="it-IT" sz="1800" b="0" dirty="0">
                <a:sym typeface="Wingdings" panose="05000000000000000000" pitchFamily="2" charset="2"/>
              </a:rPr>
              <a:t>mesi di bassa movimentazione nell’ultimo semestre, più aumenta la </a:t>
            </a:r>
            <a:r>
              <a:rPr lang="it-IT" sz="1800" b="0" dirty="0"/>
              <a:t>probabilità di abbandono (</a:t>
            </a:r>
            <a:r>
              <a:rPr lang="it-IT" sz="1800" b="0" dirty="0" err="1"/>
              <a:t>coeff</a:t>
            </a:r>
            <a:r>
              <a:rPr lang="it-IT" sz="1800" b="0" dirty="0"/>
              <a:t>. </a:t>
            </a:r>
            <a:r>
              <a:rPr lang="it-IT" sz="1800" b="0" dirty="0" err="1"/>
              <a:t>std</a:t>
            </a:r>
            <a:r>
              <a:rPr lang="it-IT" sz="1800" b="0" dirty="0"/>
              <a:t>. RC6= 2.372287 segno positivo)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000" b="0" dirty="0"/>
          </a:p>
        </p:txBody>
      </p:sp>
    </p:spTree>
    <p:extLst>
      <p:ext uri="{BB962C8B-B14F-4D97-AF65-F5344CB8AC3E}">
        <p14:creationId xmlns:p14="http://schemas.microsoft.com/office/powerpoint/2010/main" val="4167627481"/>
      </p:ext>
    </p:extLst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/>
          <a:lstStyle/>
          <a:p>
            <a:r>
              <a:rPr lang="it-IT" altLang="it-IT" sz="4000" dirty="0">
                <a:solidFill>
                  <a:srgbClr val="FF9900"/>
                </a:solidFill>
              </a:rPr>
              <a:t>Interpretazione dei Coefficienti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1511" y="819577"/>
            <a:ext cx="548098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dirty="0"/>
              <a:t>Interpretazione dei </a:t>
            </a:r>
            <a:r>
              <a:rPr lang="it-IT" altLang="it-IT" dirty="0" err="1"/>
              <a:t>regressori</a:t>
            </a:r>
            <a:r>
              <a:rPr lang="it-IT" altLang="it-IT" dirty="0"/>
              <a:t> – stime </a:t>
            </a:r>
            <a:r>
              <a:rPr lang="it-IT" altLang="it-IT" dirty="0" err="1"/>
              <a:t>odds</a:t>
            </a:r>
            <a:r>
              <a:rPr lang="it-IT" altLang="it-IT" dirty="0"/>
              <a:t>-ratio</a:t>
            </a:r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0514" y="1296232"/>
            <a:ext cx="23791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0" i="1" dirty="0" err="1">
                <a:solidFill>
                  <a:schemeClr val="accent6"/>
                </a:solidFill>
              </a:rPr>
              <a:t>Exp</a:t>
            </a:r>
            <a:r>
              <a:rPr lang="it-IT" sz="2000" b="0" i="1" dirty="0">
                <a:solidFill>
                  <a:schemeClr val="accent6"/>
                </a:solidFill>
              </a:rPr>
              <a:t>(a2$coefficient)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09304"/>
            <a:ext cx="7561502" cy="781496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4114800"/>
            <a:ext cx="8458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 dirty="0">
                <a:cs typeface="Times New Roman" pitchFamily="18" charset="0"/>
              </a:rPr>
              <a:t>All’aumentare di un’unità dei mesi a bassa movimentazione nell’ultimo semestre (RC6), aumenta la probabilità che il cliente abbandoni la banca del 148% (2 volte e mezzo -&gt; 2.48-1=1.48).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it-IT" altLang="it-IT" sz="2000" b="0" dirty="0">
                <a:cs typeface="Times New Roman" pitchFamily="18" charset="0"/>
              </a:rPr>
              <a:t>I clienti che accreditano lo stipendio (RC4), hanno circa il 39% (0.61-1= -0.39) di probabilità in meno di abbandonare la banca rispetto a chi non accredita lo stipendio. 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it-IT" altLang="it-IT" sz="2000" b="0" dirty="0"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74280-E9ED-40F9-8646-A83E34090B86}"/>
              </a:ext>
            </a:extLst>
          </p:cNvPr>
          <p:cNvSpPr txBox="1"/>
          <p:nvPr/>
        </p:nvSpPr>
        <p:spPr>
          <a:xfrm>
            <a:off x="381000" y="2971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REGOLA: </a:t>
            </a:r>
            <a:r>
              <a:rPr lang="it-IT" b="0" dirty="0"/>
              <a:t>poniamo soglia 1 e verifichiamo se gli ODDS-RATIO sono sopra o sotto soglia. Calcolare la differenza tra la stima </a:t>
            </a:r>
            <a:r>
              <a:rPr lang="it-IT" b="0" dirty="0" err="1"/>
              <a:t>odds</a:t>
            </a:r>
            <a:r>
              <a:rPr lang="it-IT" b="0" dirty="0"/>
              <a:t>-ratio e soglia 1 per interpretare i </a:t>
            </a:r>
            <a:r>
              <a:rPr lang="it-IT" b="0" dirty="0" err="1"/>
              <a:t>regressori</a:t>
            </a:r>
            <a:r>
              <a:rPr lang="it-IT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6569981"/>
      </p:ext>
    </p:extLst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Regressione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logistica</a:t>
            </a:r>
            <a:r>
              <a:rPr lang="en-GB" altLang="it-IT" sz="4000" dirty="0">
                <a:solidFill>
                  <a:srgbClr val="FF9900"/>
                </a:solidFill>
              </a:rPr>
              <a:t> – </a:t>
            </a:r>
            <a:r>
              <a:rPr lang="en-GB" altLang="it-IT" sz="4000" dirty="0" err="1">
                <a:solidFill>
                  <a:srgbClr val="FF9900"/>
                </a:solidFill>
              </a:rPr>
              <a:t>Passi</a:t>
            </a:r>
            <a:r>
              <a:rPr lang="en-GB" altLang="it-IT" sz="4000" dirty="0">
                <a:solidFill>
                  <a:srgbClr val="FF9900"/>
                </a:solidFill>
              </a:rPr>
              <a:t> da fare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638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50000"/>
              </a:spcBef>
            </a:pPr>
            <a:endParaRPr lang="it-IT" altLang="it-IT" sz="2400" b="0" dirty="0"/>
          </a:p>
          <a:p>
            <a:pPr marL="0" indent="0">
              <a:lnSpc>
                <a:spcPct val="110000"/>
              </a:lnSpc>
              <a:spcBef>
                <a:spcPct val="50000"/>
              </a:spcBef>
            </a:pPr>
            <a:endParaRPr lang="it-IT" altLang="it-IT" sz="1000" b="0" dirty="0"/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Font typeface="+mj-lt"/>
              <a:buAutoNum type="arabicParenR"/>
            </a:pPr>
            <a:r>
              <a:rPr lang="it-IT" altLang="it-IT" sz="2000" b="0" dirty="0"/>
              <a:t>Individuare la variabile oggetto di analisi (variabile dipendente dicotomica (0/1)) e i potenziali regressori (variabili quantitative o dummy).</a:t>
            </a:r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Font typeface="+mj-lt"/>
              <a:buAutoNum type="arabicParenR"/>
            </a:pPr>
            <a:r>
              <a:rPr lang="it-IT" altLang="it-IT" sz="2000" b="0" dirty="0"/>
              <a:t>Valutare la presenza di multicollinearità tra i regressori </a:t>
            </a:r>
            <a:br>
              <a:rPr lang="it-IT" altLang="it-IT" sz="2000" b="0" dirty="0"/>
            </a:br>
            <a:endParaRPr lang="it-IT" altLang="it-IT" sz="2000" b="0" dirty="0"/>
          </a:p>
          <a:p>
            <a:pPr marL="457200" indent="-457200">
              <a:lnSpc>
                <a:spcPct val="110000"/>
              </a:lnSpc>
              <a:buFont typeface="+mj-lt"/>
              <a:buAutoNum type="arabicParenR"/>
            </a:pPr>
            <a:r>
              <a:rPr lang="it-IT" altLang="it-IT" sz="2000" b="0" dirty="0"/>
              <a:t>Nel caso di multicollinearità, provvedere alla risoluzione del problema tramite una delle seguenti opzioni:</a:t>
            </a:r>
          </a:p>
          <a:p>
            <a:pPr marL="1371600" lvl="2" indent="-457200">
              <a:buFont typeface="+mj-lt"/>
              <a:buAutoNum type="arabicParenR"/>
            </a:pPr>
            <a:r>
              <a:rPr lang="it-IT" sz="2000" b="0" dirty="0"/>
              <a:t>rimuovere le variabili indipendenti affette da multicollinearità;</a:t>
            </a:r>
          </a:p>
          <a:p>
            <a:pPr marL="1371600" lvl="2" indent="-457200">
              <a:buFont typeface="+mj-lt"/>
              <a:buAutoNum type="arabicParenR"/>
            </a:pPr>
            <a:r>
              <a:rPr lang="it-IT" sz="2000" b="0" dirty="0"/>
              <a:t>eliminare dal modello una sola variabile (quella con VIF più alto) tra quelle indipendenti affette da multicollinearità, ricalcolare la VIF delle variabili rimanenti, ripetere i due passaggi precedenti finchè tutte le variabili hanno un VIF accettabile;</a:t>
            </a:r>
            <a:endParaRPr lang="en-AU" sz="2000" b="0" dirty="0"/>
          </a:p>
          <a:p>
            <a:pPr marL="1371600" lvl="2" indent="-457200">
              <a:buFont typeface="+mj-lt"/>
              <a:buAutoNum type="arabicParenR"/>
            </a:pPr>
            <a:r>
              <a:rPr lang="it-IT" sz="2000" b="0" dirty="0"/>
              <a:t>analisi fattoriale su tutte l</a:t>
            </a:r>
            <a:r>
              <a:rPr lang="it-IT" altLang="it-IT" sz="2000" b="0" dirty="0"/>
              <a:t>e variabili indipendenti di partenza;</a:t>
            </a:r>
          </a:p>
          <a:p>
            <a:pPr marL="457200" indent="-457200">
              <a:lnSpc>
                <a:spcPct val="110000"/>
              </a:lnSpc>
              <a:spcBef>
                <a:spcPct val="50000"/>
              </a:spcBef>
              <a:buFont typeface="+mj-lt"/>
              <a:buAutoNum type="arabicParenR"/>
            </a:pPr>
            <a:r>
              <a:rPr lang="it-IT" altLang="it-IT" sz="2000" b="0" dirty="0"/>
              <a:t>Stimare un modello di regressione logistica utilizzando il metodo di selezione automatica STEPWISE per selezionare le variabili.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575" y="6657945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Passi da fare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8529" y="1066800"/>
            <a:ext cx="8456871" cy="5052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arenR" startAt="5"/>
            </a:pPr>
            <a:r>
              <a:rPr lang="it-IT" altLang="it-IT" sz="2000" b="0" dirty="0"/>
              <a:t>Valutare: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it-IT" altLang="it-IT" sz="2000" b="0" dirty="0"/>
              <a:t>la bontà del modello (</a:t>
            </a:r>
            <a:r>
              <a:rPr lang="it-IT" altLang="it-IT" sz="2000" b="0" i="1" dirty="0"/>
              <a:t>percentuale di Concordant</a:t>
            </a:r>
            <a:r>
              <a:rPr lang="it-IT" altLang="it-IT" sz="2000" b="0" dirty="0"/>
              <a:t>);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it-IT" altLang="it-IT" sz="2000" b="0" dirty="0"/>
              <a:t>la significatività congiunta dei coefficienti (</a:t>
            </a:r>
            <a:r>
              <a:rPr lang="it-IT" altLang="it-IT" sz="2000" b="0" i="1" dirty="0"/>
              <a:t>Wald test</a:t>
            </a:r>
            <a:r>
              <a:rPr lang="it-IT" altLang="it-IT" sz="2000" b="0" dirty="0"/>
              <a:t> );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it-IT" altLang="it-IT" sz="2000" b="0" dirty="0"/>
              <a:t>la significatività dei singoli coefficienti stimati (</a:t>
            </a:r>
            <a:r>
              <a:rPr lang="it-IT" altLang="it-IT" sz="2000" b="0" i="1" dirty="0"/>
              <a:t>Wald Chi-square test</a:t>
            </a:r>
            <a:r>
              <a:rPr lang="it-IT" altLang="it-IT" sz="2000" b="0" dirty="0"/>
              <a:t>).</a:t>
            </a:r>
            <a:endParaRPr lang="en-AU" altLang="it-IT" sz="2000" b="0" dirty="0"/>
          </a:p>
          <a:p>
            <a:pPr marL="457200" indent="-457200">
              <a:lnSpc>
                <a:spcPct val="110000"/>
              </a:lnSpc>
              <a:buFont typeface="+mj-lt"/>
              <a:buAutoNum type="arabicParenR" startAt="5"/>
            </a:pPr>
            <a:r>
              <a:rPr lang="en-AU" altLang="it-IT" sz="2000" b="0" dirty="0"/>
              <a:t>Se </a:t>
            </a:r>
            <a:r>
              <a:rPr lang="en-AU" altLang="it-IT" sz="2000" b="0" dirty="0" err="1"/>
              <a:t>necessario</a:t>
            </a:r>
            <a:r>
              <a:rPr lang="en-AU" altLang="it-IT" sz="2000" b="0" dirty="0"/>
              <a:t>, </a:t>
            </a:r>
            <a:r>
              <a:rPr lang="en-AU" altLang="it-IT" sz="2000" b="0" dirty="0" err="1"/>
              <a:t>rieseguire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gli</a:t>
            </a:r>
            <a:r>
              <a:rPr lang="en-AU" altLang="it-IT" sz="2000" b="0" dirty="0"/>
              <a:t> step 2-3-4-5 </a:t>
            </a:r>
            <a:r>
              <a:rPr lang="en-AU" altLang="it-IT" sz="2000" b="0" dirty="0" err="1"/>
              <a:t>fino</a:t>
            </a:r>
            <a:r>
              <a:rPr lang="en-AU" altLang="it-IT" sz="2000" b="0" dirty="0"/>
              <a:t> ad </a:t>
            </a:r>
            <a:r>
              <a:rPr lang="en-AU" altLang="it-IT" sz="2000" b="0" dirty="0" err="1"/>
              <a:t>individuare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il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modello</a:t>
            </a:r>
            <a:r>
              <a:rPr lang="en-AU" altLang="it-IT" sz="2000" b="0" dirty="0"/>
              <a:t> finale.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 startAt="5"/>
            </a:pPr>
            <a:r>
              <a:rPr lang="en-AU" altLang="it-IT" sz="2000" b="0" dirty="0" err="1"/>
              <a:t>Stabilire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tra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i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regressori</a:t>
            </a:r>
            <a:r>
              <a:rPr lang="en-AU" altLang="it-IT" sz="2000" b="0" dirty="0"/>
              <a:t> un </a:t>
            </a:r>
            <a:r>
              <a:rPr lang="en-AU" altLang="it-IT" sz="2000" b="0" dirty="0" err="1"/>
              <a:t>ordine</a:t>
            </a:r>
            <a:r>
              <a:rPr lang="en-AU" altLang="it-IT" sz="2000" b="0" dirty="0"/>
              <a:t> di </a:t>
            </a:r>
            <a:r>
              <a:rPr lang="en-AU" altLang="it-IT" sz="2000" b="0" dirty="0" err="1"/>
              <a:t>importanza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nella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spiegazione</a:t>
            </a:r>
            <a:r>
              <a:rPr lang="en-AU" altLang="it-IT" sz="2000" b="0" dirty="0"/>
              <a:t> della </a:t>
            </a:r>
            <a:r>
              <a:rPr lang="en-AU" altLang="it-IT" sz="2000" b="0" dirty="0" err="1"/>
              <a:t>variabile</a:t>
            </a:r>
            <a:r>
              <a:rPr lang="en-AU" altLang="it-IT" sz="2000" b="0" dirty="0"/>
              <a:t> target e </a:t>
            </a:r>
            <a:r>
              <a:rPr lang="en-AU" altLang="it-IT" sz="2000" b="0" dirty="0" err="1"/>
              <a:t>valutare</a:t>
            </a:r>
            <a:r>
              <a:rPr lang="en-AU" altLang="it-IT" sz="2000" b="0" dirty="0"/>
              <a:t> la </a:t>
            </a:r>
            <a:r>
              <a:rPr lang="en-AU" altLang="it-IT" sz="2000" b="0" dirty="0" err="1"/>
              <a:t>direzione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dell’impatto</a:t>
            </a:r>
            <a:r>
              <a:rPr lang="en-AU" altLang="it-IT" sz="2000" b="0" dirty="0"/>
              <a:t> di </a:t>
            </a:r>
            <a:r>
              <a:rPr lang="en-AU" altLang="it-IT" sz="2000" b="0" dirty="0" err="1"/>
              <a:t>ogni</a:t>
            </a:r>
            <a:r>
              <a:rPr lang="en-AU" altLang="it-IT" sz="2000" b="0" dirty="0"/>
              <a:t> regressore </a:t>
            </a:r>
            <a:r>
              <a:rPr lang="en-AU" altLang="it-IT" sz="2000" b="0" dirty="0" err="1"/>
              <a:t>sulla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variabile</a:t>
            </a:r>
            <a:r>
              <a:rPr lang="en-AU" altLang="it-IT" sz="2000" b="0" dirty="0"/>
              <a:t> target, </a:t>
            </a:r>
            <a:r>
              <a:rPr lang="en-AU" altLang="it-IT" sz="2000" b="0" dirty="0" err="1"/>
              <a:t>tramite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l’analisi</a:t>
            </a:r>
            <a:r>
              <a:rPr lang="en-AU" altLang="it-IT" sz="2000" b="0" dirty="0"/>
              <a:t> del segno </a:t>
            </a:r>
            <a:r>
              <a:rPr lang="en-AU" altLang="it-IT" sz="2000" b="0" dirty="0" err="1"/>
              <a:t>dei</a:t>
            </a:r>
            <a:r>
              <a:rPr lang="en-AU" altLang="it-IT" sz="2000" b="0" dirty="0"/>
              <a:t> </a:t>
            </a:r>
            <a:r>
              <a:rPr lang="en-AU" altLang="it-IT" sz="2000" b="0" dirty="0" err="1"/>
              <a:t>coefficienti</a:t>
            </a:r>
            <a:r>
              <a:rPr lang="en-AU" altLang="it-IT" sz="2000" b="0" dirty="0"/>
              <a:t>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 startAt="5"/>
            </a:pPr>
            <a:r>
              <a:rPr lang="en-AU" altLang="it-IT" sz="2000" b="0" dirty="0" err="1"/>
              <a:t>Interpretazione</a:t>
            </a:r>
            <a:r>
              <a:rPr lang="en-AU" altLang="it-IT" sz="2000" b="0" dirty="0"/>
              <a:t> odds-ratio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Esempio</a:t>
            </a:r>
          </a:p>
        </p:txBody>
      </p:sp>
      <p:sp>
        <p:nvSpPr>
          <p:cNvPr id="355784" name="Rectangle 456"/>
          <p:cNvSpPr>
            <a:spLocks noChangeArrowheads="1"/>
          </p:cNvSpPr>
          <p:nvPr/>
        </p:nvSpPr>
        <p:spPr bwMode="auto">
          <a:xfrm>
            <a:off x="5334000" y="1669825"/>
            <a:ext cx="4114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t-IT" altLang="it-IT" u="sng" dirty="0">
                <a:cs typeface="Times New Roman" pitchFamily="18" charset="0"/>
              </a:rPr>
              <a:t>Variabile Dipendente/Variabile Target</a:t>
            </a:r>
            <a:r>
              <a:rPr lang="it-IT" altLang="it-IT" b="0" dirty="0">
                <a:cs typeface="Times New Roman" pitchFamily="18" charset="0"/>
              </a:rPr>
              <a:t>:</a:t>
            </a:r>
          </a:p>
          <a:p>
            <a:pPr eaLnBrk="0" hangingPunct="0"/>
            <a:r>
              <a:rPr lang="it-IT" altLang="it-IT" b="0" dirty="0">
                <a:cs typeface="Times New Roman" pitchFamily="18" charset="0"/>
              </a:rPr>
              <a:t>0: non ha abbandonato la banca</a:t>
            </a:r>
          </a:p>
          <a:p>
            <a:pPr eaLnBrk="0" hangingPunct="0"/>
            <a:r>
              <a:rPr lang="it-IT" altLang="it-IT" b="0" dirty="0">
                <a:cs typeface="Times New Roman" pitchFamily="18" charset="0"/>
              </a:rPr>
              <a:t>1: ha abbandonato la banca</a:t>
            </a:r>
          </a:p>
        </p:txBody>
      </p:sp>
      <p:sp>
        <p:nvSpPr>
          <p:cNvPr id="355785" name="Rectangle 457"/>
          <p:cNvSpPr>
            <a:spLocks noChangeArrowheads="1"/>
          </p:cNvSpPr>
          <p:nvPr/>
        </p:nvSpPr>
        <p:spPr bwMode="auto">
          <a:xfrm>
            <a:off x="457200" y="1050925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000" dirty="0">
                <a:cs typeface="Times New Roman" pitchFamily="18" charset="0"/>
              </a:rPr>
              <a:t>DATA SET</a:t>
            </a:r>
            <a:r>
              <a:rPr lang="it-IT" altLang="it-IT" sz="2000" b="0" dirty="0">
                <a:cs typeface="Times New Roman" pitchFamily="18" charset="0"/>
              </a:rPr>
              <a:t>: </a:t>
            </a:r>
            <a:r>
              <a:rPr lang="it-IT" altLang="it-IT" sz="2000" b="0" dirty="0" err="1">
                <a:cs typeface="Times New Roman" pitchFamily="18" charset="0"/>
              </a:rPr>
              <a:t>banca_churn</a:t>
            </a:r>
            <a:endParaRPr lang="it-IT" altLang="it-IT" sz="2000" b="0" dirty="0">
              <a:cs typeface="Times New Roman" pitchFamily="18" charset="0"/>
            </a:endParaRPr>
          </a:p>
        </p:txBody>
      </p:sp>
      <p:sp>
        <p:nvSpPr>
          <p:cNvPr id="355786" name="Rectangle 458"/>
          <p:cNvSpPr>
            <a:spLocks noChangeArrowheads="1"/>
          </p:cNvSpPr>
          <p:nvPr/>
        </p:nvSpPr>
        <p:spPr bwMode="auto">
          <a:xfrm>
            <a:off x="5334000" y="3419671"/>
            <a:ext cx="35814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t-IT" altLang="it-IT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Obiettivo:</a:t>
            </a:r>
            <a:r>
              <a:rPr lang="it-IT" altLang="it-IT" b="0" dirty="0">
                <a:cs typeface="Times New Roman" pitchFamily="18" charset="0"/>
              </a:rPr>
              <a:t> </a:t>
            </a:r>
          </a:p>
          <a:p>
            <a:pPr eaLnBrk="0" hangingPunct="0"/>
            <a:r>
              <a:rPr lang="it-IT" altLang="it-IT" b="0" dirty="0">
                <a:cs typeface="Times New Roman" pitchFamily="18" charset="0"/>
              </a:rPr>
              <a:t>prevedere la probabilità di abbandono a partire da un insieme di variabili indipendenti e capire come queste ultime influenzano l’esito della variabile target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9167" t="10248" r="53333" b="51852"/>
          <a:stretch/>
        </p:blipFill>
        <p:spPr>
          <a:xfrm>
            <a:off x="244769" y="1702842"/>
            <a:ext cx="5013031" cy="3886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Esempio</a:t>
            </a:r>
          </a:p>
        </p:txBody>
      </p:sp>
      <p:sp>
        <p:nvSpPr>
          <p:cNvPr id="355785" name="Rectangle 457"/>
          <p:cNvSpPr>
            <a:spLocks noChangeArrowheads="1"/>
          </p:cNvSpPr>
          <p:nvPr/>
        </p:nvSpPr>
        <p:spPr bwMode="auto">
          <a:xfrm>
            <a:off x="457200" y="1219200"/>
            <a:ext cx="8001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it-IT" sz="2000" dirty="0"/>
              <a:t>Qual è la percentuale di clienti che ha abbandonato la banca?</a:t>
            </a:r>
            <a:endParaRPr lang="en-AU" sz="2000" dirty="0"/>
          </a:p>
        </p:txBody>
      </p:sp>
      <p:sp>
        <p:nvSpPr>
          <p:cNvPr id="3" name="Rectangle 2"/>
          <p:cNvSpPr/>
          <p:nvPr/>
        </p:nvSpPr>
        <p:spPr>
          <a:xfrm>
            <a:off x="493986" y="2152471"/>
            <a:ext cx="7964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banca_churn</a:t>
            </a:r>
            <a:r>
              <a:rPr lang="it-IT" b="0" dirty="0">
                <a:latin typeface="Lucida Console" panose="020B0609040504020204" pitchFamily="49" charset="0"/>
              </a:rPr>
              <a:t>=read.csv(‘banca_churn.csv’, </a:t>
            </a:r>
            <a:r>
              <a:rPr lang="it-IT" b="0" dirty="0" err="1">
                <a:latin typeface="Lucida Console" panose="020B0609040504020204" pitchFamily="49" charset="0"/>
              </a:rPr>
              <a:t>header</a:t>
            </a:r>
            <a:r>
              <a:rPr lang="it-IT" b="0" dirty="0">
                <a:latin typeface="Lucida Console" panose="020B0609040504020204" pitchFamily="49" charset="0"/>
              </a:rPr>
              <a:t>=TRUE)</a:t>
            </a:r>
          </a:p>
          <a:p>
            <a:r>
              <a:rPr lang="it-IT" b="0" dirty="0" err="1">
                <a:latin typeface="Lucida Console" panose="020B0609040504020204" pitchFamily="49" charset="0"/>
              </a:rPr>
              <a:t>library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descr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  <a:p>
            <a:r>
              <a:rPr lang="it-IT" b="0" dirty="0" err="1">
                <a:latin typeface="Lucida Console" panose="020B0609040504020204" pitchFamily="49" charset="0"/>
              </a:rPr>
              <a:t>freq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banca_churn$target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  <a:endParaRPr lang="en-AU" b="0" dirty="0">
              <a:latin typeface="Lucida Console" panose="020B0609040504020204" pitchFamily="49" charset="0"/>
            </a:endParaRPr>
          </a:p>
        </p:txBody>
      </p:sp>
      <p:pic>
        <p:nvPicPr>
          <p:cNvPr id="307202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4392339" cy="18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1911925" y="5069774"/>
            <a:ext cx="4773339" cy="374075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2784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6172" y="906959"/>
            <a:ext cx="8827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altLang="it-IT" sz="2000" b="0" dirty="0"/>
              <a:t>Per valutare la presenza di </a:t>
            </a:r>
            <a:r>
              <a:rPr lang="it-IT" altLang="it-IT" sz="2000" b="0" dirty="0" err="1"/>
              <a:t>multicollinearità</a:t>
            </a:r>
            <a:r>
              <a:rPr lang="it-IT" altLang="it-IT" sz="2000" b="0" dirty="0"/>
              <a:t> tra i </a:t>
            </a:r>
            <a:r>
              <a:rPr lang="it-IT" altLang="it-IT" sz="2000" b="0" dirty="0" err="1"/>
              <a:t>regressori</a:t>
            </a:r>
            <a:r>
              <a:rPr lang="it-IT" altLang="it-IT" sz="2000" b="0" dirty="0"/>
              <a:t>, si usa l’indicatore VIF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57200" y="1944469"/>
            <a:ext cx="8356674" cy="163121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0" dirty="0"/>
              <a:t>Per calcolare l’ indicatore VIF, è necessario scaricare un pacchetto: </a:t>
            </a:r>
            <a:r>
              <a:rPr lang="it-IT" sz="2000" b="0" dirty="0" err="1"/>
              <a:t>usdm</a:t>
            </a:r>
            <a:r>
              <a:rPr lang="it-IT" sz="2000" b="0" dirty="0"/>
              <a:t> e richiamarlo.</a:t>
            </a:r>
          </a:p>
          <a:p>
            <a:pPr>
              <a:lnSpc>
                <a:spcPct val="150000"/>
              </a:lnSpc>
            </a:pPr>
            <a:r>
              <a:rPr lang="it-IT" sz="2000" b="0" dirty="0"/>
              <a:t>Successivamente si potrà usare la funzione </a:t>
            </a:r>
            <a:r>
              <a:rPr lang="it-IT" sz="2000" b="0" dirty="0" err="1"/>
              <a:t>vif</a:t>
            </a:r>
            <a:r>
              <a:rPr lang="it-IT" sz="2000" b="0" dirty="0"/>
              <a:t>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05247" y="3733800"/>
            <a:ext cx="4272455" cy="5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latin typeface="Lucida Console" panose="020B0609040504020204" pitchFamily="49" charset="0"/>
              </a:rPr>
              <a:t>library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dirty="0" err="1">
                <a:latin typeface="Lucida Console" panose="020B0609040504020204" pitchFamily="49" charset="0"/>
              </a:rPr>
              <a:t>usdm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899745" y="5068669"/>
            <a:ext cx="457725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40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vif</a:t>
            </a:r>
            <a:r>
              <a:rPr lang="it-IT" sz="2400" dirty="0">
                <a:latin typeface="Lucida Console" panose="020B0609040504020204" pitchFamily="49" charset="0"/>
              </a:rPr>
              <a:t>(</a:t>
            </a:r>
            <a:r>
              <a:rPr lang="it-IT" sz="2400" i="1" dirty="0" err="1">
                <a:latin typeface="Lucida Console" panose="020B0609040504020204" pitchFamily="49" charset="0"/>
              </a:rPr>
              <a:t>nome_subset_input</a:t>
            </a:r>
            <a:r>
              <a:rPr lang="it-IT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8684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7200" y="870610"/>
            <a:ext cx="8534399" cy="2401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banca_parametri</a:t>
            </a:r>
            <a:r>
              <a:rPr lang="it-IT" b="0" dirty="0">
                <a:latin typeface="Lucida Console" panose="020B0609040504020204" pitchFamily="49" charset="0"/>
              </a:rPr>
              <a:t>&lt;- </a:t>
            </a:r>
            <a:r>
              <a:rPr lang="it-IT" b="0" dirty="0" err="1">
                <a:latin typeface="Lucida Console" panose="020B0609040504020204" pitchFamily="49" charset="0"/>
              </a:rPr>
              <a:t>banca_churn</a:t>
            </a:r>
            <a:r>
              <a:rPr lang="it-IT" b="0" dirty="0">
                <a:latin typeface="Lucida Console" panose="020B0609040504020204" pitchFamily="49" charset="0"/>
              </a:rPr>
              <a:t>[,c("</a:t>
            </a:r>
            <a:r>
              <a:rPr lang="it-IT" b="0" dirty="0" err="1">
                <a:latin typeface="Lucida Console" panose="020B0609040504020204" pitchFamily="49" charset="0"/>
              </a:rPr>
              <a:t>mesi_bmov</a:t>
            </a:r>
            <a:r>
              <a:rPr lang="it-IT" b="0" dirty="0">
                <a:latin typeface="Lucida Console" panose="020B0609040504020204" pitchFamily="49" charset="0"/>
              </a:rPr>
              <a:t>", "</a:t>
            </a:r>
            <a:r>
              <a:rPr lang="it-IT" b="0" dirty="0" err="1">
                <a:latin typeface="Lucida Console" panose="020B0609040504020204" pitchFamily="49" charset="0"/>
              </a:rPr>
              <a:t>pprod</a:t>
            </a:r>
            <a:r>
              <a:rPr lang="it-IT" b="0" dirty="0">
                <a:latin typeface="Lucida Console" panose="020B0609040504020204" pitchFamily="49" charset="0"/>
              </a:rPr>
              <a:t>", "utenze","mdare","mavere","flag_acc_sti","eta","PremiVita","PremiDanni","NumAssVita","NumAssDanni" )]</a:t>
            </a:r>
          </a:p>
          <a:p>
            <a:pPr>
              <a:lnSpc>
                <a:spcPct val="150000"/>
              </a:lnSpc>
            </a:pPr>
            <a:r>
              <a:rPr lang="it-IT" b="0" dirty="0">
                <a:latin typeface="Lucida Console" panose="020B0609040504020204" pitchFamily="49" charset="0"/>
              </a:rPr>
              <a:t>library(</a:t>
            </a:r>
            <a:r>
              <a:rPr lang="it-IT" b="0" dirty="0" err="1">
                <a:latin typeface="Lucida Console" panose="020B0609040504020204" pitchFamily="49" charset="0"/>
              </a:rPr>
              <a:t>usdm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it-IT" b="0" dirty="0">
                <a:latin typeface="Lucida Console" panose="020B0609040504020204" pitchFamily="49" charset="0"/>
              </a:rPr>
              <a:t>V=</a:t>
            </a:r>
            <a:r>
              <a:rPr lang="it-IT" b="0" dirty="0" err="1">
                <a:latin typeface="Lucida Console" panose="020B0609040504020204" pitchFamily="49" charset="0"/>
              </a:rPr>
              <a:t>vif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banca_parametri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8343" y="3200400"/>
            <a:ext cx="3193256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RICORDATE: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 VIF = 1 significa che quella variabile non è coinvolta in nessuna situazione di </a:t>
            </a:r>
            <a:r>
              <a:rPr lang="it-IT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multicollinearità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VIF superiore a una certa soglia indica la presenza di </a:t>
            </a:r>
            <a:r>
              <a:rPr lang="it-IT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multicollinearità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scegliamo la soglia più rigorosa (1.2-1.3) siamo in presenza di </a:t>
            </a:r>
            <a:r>
              <a:rPr lang="it-IT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multicollinearità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bisogna risolverla (vedi slide n. 20)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scegliamo la soglia ‘operativa’ di 2 possiamo </a:t>
            </a:r>
            <a:r>
              <a:rPr lang="it-IT" sz="1400" dirty="0">
                <a:latin typeface="Times New Roman" panose="02020603050405020304" pitchFamily="18" charset="0"/>
                <a:sym typeface="Wingdings" panose="05000000000000000000" pitchFamily="2" charset="2"/>
              </a:rPr>
              <a:t>procedere direttamente con la regressione (vedi slide successiva)</a:t>
            </a:r>
            <a:endParaRPr lang="it-IT" sz="1400" dirty="0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C4979-1A0D-4B77-BC0F-8110B749B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567658"/>
            <a:ext cx="2833687" cy="2766057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 bwMode="auto">
          <a:xfrm>
            <a:off x="4572000" y="3733799"/>
            <a:ext cx="990600" cy="25999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6115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4000" b="0" dirty="0" err="1">
                <a:solidFill>
                  <a:srgbClr val="FF9900"/>
                </a:solidFill>
              </a:rPr>
              <a:t>glm</a:t>
            </a:r>
            <a:r>
              <a:rPr lang="it-IT" altLang="it-IT" sz="4000" b="0" dirty="0">
                <a:solidFill>
                  <a:srgbClr val="FF9900"/>
                </a:solidFill>
              </a:rPr>
              <a:t> – Sintassi</a:t>
            </a:r>
            <a:endParaRPr lang="en-GB" altLang="it-IT" sz="4000" b="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71945" y="3124200"/>
            <a:ext cx="7391400" cy="133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0" dirty="0" err="1">
                <a:latin typeface="Lucida Console" panose="020B0609040504020204" pitchFamily="49" charset="0"/>
              </a:rPr>
              <a:t>mylogit</a:t>
            </a:r>
            <a:r>
              <a:rPr lang="it-IT" b="0" dirty="0">
                <a:latin typeface="Lucida Console" panose="020B0609040504020204" pitchFamily="49" charset="0"/>
              </a:rPr>
              <a:t> &lt;- </a:t>
            </a:r>
            <a:r>
              <a:rPr lang="it-IT" b="0" dirty="0" err="1">
                <a:solidFill>
                  <a:schemeClr val="accent6"/>
                </a:solidFill>
                <a:latin typeface="Lucida Console" panose="020B0609040504020204" pitchFamily="49" charset="0"/>
              </a:rPr>
              <a:t>glm</a:t>
            </a:r>
            <a:r>
              <a:rPr lang="it-IT" b="0" dirty="0">
                <a:latin typeface="Lucida Console" panose="020B0609040504020204" pitchFamily="49" charset="0"/>
              </a:rPr>
              <a:t>(variabile_dipendente_0_1 ~ regressore1 + regressore2 + … + </a:t>
            </a:r>
            <a:r>
              <a:rPr lang="it-IT" b="0" dirty="0" err="1">
                <a:latin typeface="Lucida Console" panose="020B0609040504020204" pitchFamily="49" charset="0"/>
              </a:rPr>
              <a:t>regressoreK</a:t>
            </a:r>
            <a:r>
              <a:rPr lang="it-IT" b="0" dirty="0">
                <a:latin typeface="Lucida Console" panose="020B0609040504020204" pitchFamily="49" charset="0"/>
              </a:rPr>
              <a:t>, </a:t>
            </a:r>
            <a:r>
              <a:rPr lang="it-IT" b="0" dirty="0">
                <a:solidFill>
                  <a:schemeClr val="accent6"/>
                </a:solidFill>
                <a:latin typeface="Lucida Console" panose="020B0609040504020204" pitchFamily="49" charset="0"/>
              </a:rPr>
              <a:t>data </a:t>
            </a:r>
            <a:r>
              <a:rPr lang="it-IT" b="0" dirty="0">
                <a:latin typeface="Lucida Console" panose="020B0609040504020204" pitchFamily="49" charset="0"/>
              </a:rPr>
              <a:t>= </a:t>
            </a:r>
            <a:r>
              <a:rPr lang="it-IT" b="0" dirty="0" err="1">
                <a:latin typeface="Lucida Console" panose="020B0609040504020204" pitchFamily="49" charset="0"/>
              </a:rPr>
              <a:t>dataset_input</a:t>
            </a:r>
            <a:r>
              <a:rPr lang="it-IT" b="0" dirty="0">
                <a:latin typeface="Lucida Console" panose="020B0609040504020204" pitchFamily="49" charset="0"/>
              </a:rPr>
              <a:t>, </a:t>
            </a:r>
            <a:r>
              <a:rPr lang="it-IT" b="0" dirty="0">
                <a:solidFill>
                  <a:srgbClr val="00B050"/>
                </a:solidFill>
                <a:latin typeface="Lucida Console" panose="020B0609040504020204" pitchFamily="49" charset="0"/>
              </a:rPr>
              <a:t>family = "</a:t>
            </a:r>
            <a:r>
              <a:rPr lang="it-IT" b="0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binomial</a:t>
            </a:r>
            <a:r>
              <a:rPr lang="it-IT" b="0" dirty="0">
                <a:solidFill>
                  <a:srgbClr val="00B050"/>
                </a:solidFill>
                <a:latin typeface="Lucida Console" panose="020B0609040504020204" pitchFamily="49" charset="0"/>
              </a:rPr>
              <a:t>"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2400" b="0" dirty="0"/>
              <a:t>In un modello di regressione logistica la variabile dipendente (Y) </a:t>
            </a:r>
            <a:r>
              <a:rPr lang="it-IT" altLang="it-IT" sz="2400" dirty="0"/>
              <a:t>DEVE</a:t>
            </a:r>
            <a:r>
              <a:rPr lang="it-IT" altLang="it-IT" sz="2400" b="0" dirty="0"/>
              <a:t> essere dicotomica, ossia una variabile che assume il valore 0 o 1.</a:t>
            </a:r>
            <a:endParaRPr lang="en-US" altLang="it-IT" sz="2400" b="0" dirty="0"/>
          </a:p>
        </p:txBody>
      </p:sp>
      <p:sp>
        <p:nvSpPr>
          <p:cNvPr id="4" name="Parentesi graffa aperta 3"/>
          <p:cNvSpPr/>
          <p:nvPr/>
        </p:nvSpPr>
        <p:spPr bwMode="auto">
          <a:xfrm rot="16200000">
            <a:off x="3987578" y="3377977"/>
            <a:ext cx="330644" cy="2514600"/>
          </a:xfrm>
          <a:prstGeom prst="leftBrace">
            <a:avLst>
              <a:gd name="adj1" fmla="val 80000"/>
              <a:gd name="adj2" fmla="val 5000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0200" y="4888468"/>
            <a:ext cx="51054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b="0" dirty="0"/>
              <a:t>Indica la distribuzione della variabile risposta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81000" y="5556905"/>
            <a:ext cx="822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N.B: le variabili continue, Es. 1.520,40 devono essere scritte nel file .</a:t>
            </a:r>
            <a:r>
              <a:rPr lang="it-IT" dirty="0" err="1"/>
              <a:t>csv</a:t>
            </a:r>
            <a:r>
              <a:rPr lang="it-IT" dirty="0"/>
              <a:t> come 1,520.40 (formato numerico americano).</a:t>
            </a:r>
          </a:p>
        </p:txBody>
      </p:sp>
      <p:sp>
        <p:nvSpPr>
          <p:cNvPr id="9" name="Rectangle 8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06E96BFF-D9A8-4615-8069-EE8959369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773668"/>
            <a:ext cx="86119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2000" b="0" dirty="0"/>
              <a:t>Avendo scelto soglia VIF=2 </a:t>
            </a:r>
            <a:r>
              <a:rPr lang="it-IT" altLang="it-IT" sz="2000" b="0" dirty="0">
                <a:sym typeface="Wingdings" panose="05000000000000000000" pitchFamily="2" charset="2"/>
              </a:rPr>
              <a:t> no </a:t>
            </a:r>
            <a:r>
              <a:rPr lang="it-IT" altLang="it-IT" sz="2000" b="0" dirty="0" err="1">
                <a:sym typeface="Wingdings" panose="05000000000000000000" pitchFamily="2" charset="2"/>
              </a:rPr>
              <a:t>multicollinearità</a:t>
            </a:r>
            <a:r>
              <a:rPr lang="it-IT" altLang="it-IT" sz="2000" b="0" dirty="0">
                <a:sym typeface="Wingdings" panose="05000000000000000000" pitchFamily="2" charset="2"/>
              </a:rPr>
              <a:t>  procediamo alla regressione con tutti i k </a:t>
            </a:r>
            <a:r>
              <a:rPr lang="it-IT" altLang="it-IT" sz="2000" b="0" dirty="0" err="1">
                <a:sym typeface="Wingdings" panose="05000000000000000000" pitchFamily="2" charset="2"/>
              </a:rPr>
              <a:t>regressori</a:t>
            </a:r>
            <a:endParaRPr lang="en-US" altLang="it-IT" sz="2000" b="0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4000" b="0" dirty="0" err="1">
                <a:solidFill>
                  <a:srgbClr val="FF9900"/>
                </a:solidFill>
              </a:rPr>
              <a:t>glm</a:t>
            </a:r>
            <a:r>
              <a:rPr lang="it-IT" altLang="it-IT" sz="4000" b="0" dirty="0">
                <a:solidFill>
                  <a:srgbClr val="FF9900"/>
                </a:solidFill>
              </a:rPr>
              <a:t> – Esempio</a:t>
            </a:r>
            <a:endParaRPr lang="en-GB" altLang="it-IT" sz="4000" b="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53192" y="939072"/>
            <a:ext cx="8209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mylogit</a:t>
            </a:r>
            <a:r>
              <a:rPr lang="it-IT" b="0" dirty="0">
                <a:latin typeface="Lucida Console" panose="020B0609040504020204" pitchFamily="49" charset="0"/>
              </a:rPr>
              <a:t> &lt;- </a:t>
            </a:r>
            <a:r>
              <a:rPr lang="it-IT" b="0" dirty="0" err="1">
                <a:latin typeface="Lucida Console" panose="020B0609040504020204" pitchFamily="49" charset="0"/>
              </a:rPr>
              <a:t>glm</a:t>
            </a:r>
            <a:r>
              <a:rPr lang="it-IT" b="0" dirty="0">
                <a:latin typeface="Lucida Console" panose="020B0609040504020204" pitchFamily="49" charset="0"/>
              </a:rPr>
              <a:t>(target ~ </a:t>
            </a:r>
            <a:r>
              <a:rPr lang="it-IT" b="0" dirty="0" err="1">
                <a:latin typeface="Lucida Console" panose="020B0609040504020204" pitchFamily="49" charset="0"/>
              </a:rPr>
              <a:t>mesi_bmov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pprod</a:t>
            </a:r>
            <a:r>
              <a:rPr lang="it-IT" b="0" dirty="0">
                <a:latin typeface="Lucida Console" panose="020B0609040504020204" pitchFamily="49" charset="0"/>
              </a:rPr>
              <a:t> + utenze + </a:t>
            </a:r>
            <a:r>
              <a:rPr lang="it-IT" b="0" dirty="0" err="1">
                <a:latin typeface="Lucida Console" panose="020B0609040504020204" pitchFamily="49" charset="0"/>
              </a:rPr>
              <a:t>mdare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mavere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flag_acc_sti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eta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NumAssVita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NumAssDanni</a:t>
            </a:r>
            <a:r>
              <a:rPr lang="it-IT" b="0" dirty="0">
                <a:latin typeface="Lucida Console" panose="020B0609040504020204" pitchFamily="49" charset="0"/>
              </a:rPr>
              <a:t> + </a:t>
            </a:r>
            <a:r>
              <a:rPr lang="it-IT" b="0" dirty="0" err="1">
                <a:latin typeface="Lucida Console" panose="020B0609040504020204" pitchFamily="49" charset="0"/>
              </a:rPr>
              <a:t>AnzCliente</a:t>
            </a:r>
            <a:r>
              <a:rPr lang="it-IT" b="0" dirty="0">
                <a:latin typeface="Lucida Console" panose="020B0609040504020204" pitchFamily="49" charset="0"/>
              </a:rPr>
              <a:t>, data = </a:t>
            </a:r>
            <a:r>
              <a:rPr lang="it-IT" b="0" dirty="0" err="1">
                <a:latin typeface="Lucida Console" panose="020B0609040504020204" pitchFamily="49" charset="0"/>
              </a:rPr>
              <a:t>banca_churn</a:t>
            </a:r>
            <a:r>
              <a:rPr lang="it-IT" b="0" dirty="0">
                <a:latin typeface="Lucida Console" panose="020B0609040504020204" pitchFamily="49" charset="0"/>
              </a:rPr>
              <a:t>, family = "</a:t>
            </a:r>
            <a:r>
              <a:rPr lang="it-IT" b="0" dirty="0" err="1">
                <a:latin typeface="Lucida Console" panose="020B0609040504020204" pitchFamily="49" charset="0"/>
              </a:rPr>
              <a:t>binomial</a:t>
            </a:r>
            <a:r>
              <a:rPr lang="it-IT" b="0" dirty="0">
                <a:latin typeface="Lucida Console" panose="020B0609040504020204" pitchFamily="49" charset="0"/>
              </a:rPr>
              <a:t>")</a:t>
            </a:r>
          </a:p>
        </p:txBody>
      </p:sp>
      <p:pic>
        <p:nvPicPr>
          <p:cNvPr id="308226" name="Picture 2" descr="C:\Users\stefania.scapin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2502932"/>
            <a:ext cx="4699944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99753" y="2133600"/>
            <a:ext cx="270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dirty="0" err="1">
                <a:latin typeface="Lucida Console" panose="020B0609040504020204" pitchFamily="49" charset="0"/>
              </a:rPr>
              <a:t>summary</a:t>
            </a:r>
            <a:r>
              <a:rPr lang="it-IT" b="0" dirty="0">
                <a:latin typeface="Lucida Console" panose="020B0609040504020204" pitchFamily="49" charset="0"/>
              </a:rPr>
              <a:t>(</a:t>
            </a:r>
            <a:r>
              <a:rPr lang="it-IT" b="0" dirty="0" err="1">
                <a:latin typeface="Lucida Console" panose="020B0609040504020204" pitchFamily="49" charset="0"/>
              </a:rPr>
              <a:t>mylogit</a:t>
            </a:r>
            <a:r>
              <a:rPr lang="it-IT" b="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6" name="Freccia a destra 5"/>
          <p:cNvSpPr/>
          <p:nvPr/>
        </p:nvSpPr>
        <p:spPr bwMode="auto">
          <a:xfrm>
            <a:off x="4712030" y="4331732"/>
            <a:ext cx="533400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10200" y="3645932"/>
            <a:ext cx="24384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0" dirty="0"/>
              <a:t>Le stime dei coefficienti non sono tutte significative, svolgiamo la </a:t>
            </a:r>
            <a:r>
              <a:rPr lang="it-IT" b="0" dirty="0" err="1"/>
              <a:t>stepwise</a:t>
            </a:r>
            <a:endParaRPr lang="it-IT" b="0" dirty="0"/>
          </a:p>
        </p:txBody>
      </p:sp>
      <p:sp>
        <p:nvSpPr>
          <p:cNvPr id="8" name="Rectangle 7"/>
          <p:cNvSpPr/>
          <p:nvPr/>
        </p:nvSpPr>
        <p:spPr>
          <a:xfrm>
            <a:off x="-11575" y="6629400"/>
            <a:ext cx="90807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Copyright. All rights reserved. Corso di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Quantitativi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Finanza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Management -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Carlo 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Cattaneo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LIUC.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11847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3566</Words>
  <Application>Microsoft Office PowerPoint</Application>
  <PresentationFormat>On-screen Show (4:3)</PresentationFormat>
  <Paragraphs>352</Paragraphs>
  <Slides>38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Courier New</vt:lpstr>
      <vt:lpstr>Gabriola</vt:lpstr>
      <vt:lpstr>Lucida Console</vt:lpstr>
      <vt:lpstr>Times New Roman</vt:lpstr>
      <vt:lpstr>Default Design</vt:lpstr>
      <vt:lpstr>Equation</vt:lpstr>
      <vt:lpstr>Equazione</vt:lpstr>
      <vt:lpstr>Regressione logistica</vt:lpstr>
      <vt:lpstr>Consegna Lavoro di gruppo</vt:lpstr>
      <vt:lpstr>Regressione logistica - Modello</vt:lpstr>
      <vt:lpstr>Regressione logistica – Esempio</vt:lpstr>
      <vt:lpstr>Regressione logistica – Esempio</vt:lpstr>
      <vt:lpstr>Multicollinearità </vt:lpstr>
      <vt:lpstr>Multicollinearità </vt:lpstr>
      <vt:lpstr>PowerPoint Presentation</vt:lpstr>
      <vt:lpstr>PowerPoint Presentation</vt:lpstr>
      <vt:lpstr>PowerPoint Presentation</vt:lpstr>
      <vt:lpstr>PowerPoint Presentation</vt:lpstr>
      <vt:lpstr>Valutazione bontà del modello</vt:lpstr>
      <vt:lpstr>Percentuale di concordant: come si calcola?(1/2)</vt:lpstr>
      <vt:lpstr>Percentuale di concordant: come si calcola?(2/2)</vt:lpstr>
      <vt:lpstr>Percentuale di Concordant - Sintassi</vt:lpstr>
      <vt:lpstr>Percentuale di Concordant - Output</vt:lpstr>
      <vt:lpstr>Test di significatività congiunta dei coefficienti</vt:lpstr>
      <vt:lpstr>Test di significatività congiunta dei coefficienti</vt:lpstr>
      <vt:lpstr>Test di significatività dei singoli coefficienti</vt:lpstr>
      <vt:lpstr>Importanza dei Coefficienti</vt:lpstr>
      <vt:lpstr>Valutazione segno dei Coefficienti</vt:lpstr>
      <vt:lpstr>Interpretazione dei Coefficienti</vt:lpstr>
      <vt:lpstr>Multicollinearità </vt:lpstr>
      <vt:lpstr>Multicollinearità </vt:lpstr>
      <vt:lpstr>Multicollinearità – risoluzione (1/6)</vt:lpstr>
      <vt:lpstr>Multicollinearità – risoluzione (2/6)</vt:lpstr>
      <vt:lpstr>Multicollinearità – risoluzione (3/6)</vt:lpstr>
      <vt:lpstr>Multicollinearità – risoluzione (4/6)</vt:lpstr>
      <vt:lpstr>Multicollinearità – risoluzione (5/6)</vt:lpstr>
      <vt:lpstr>Multicollinearità – risoluzione (6/6)</vt:lpstr>
      <vt:lpstr>Multicollinearità </vt:lpstr>
      <vt:lpstr>Stima modello </vt:lpstr>
      <vt:lpstr>Bontà del modello </vt:lpstr>
      <vt:lpstr>Importanza dei Coefficienti</vt:lpstr>
      <vt:lpstr>Valutazione segno dei Coefficienti</vt:lpstr>
      <vt:lpstr>Interpretazione dei Coefficienti</vt:lpstr>
      <vt:lpstr>Regressione logistica – Passi da fare</vt:lpstr>
      <vt:lpstr>Regressione logistica – Passi da fare</vt:lpstr>
    </vt:vector>
  </TitlesOfParts>
  <Company>Nunatac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Agnese Franchini</cp:lastModifiedBy>
  <cp:revision>977</cp:revision>
  <dcterms:created xsi:type="dcterms:W3CDTF">2007-09-04T09:18:53Z</dcterms:created>
  <dcterms:modified xsi:type="dcterms:W3CDTF">2019-12-16T09:04:31Z</dcterms:modified>
</cp:coreProperties>
</file>