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1.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55"/>
  </p:notesMasterIdLst>
  <p:sldIdLst>
    <p:sldId id="257" r:id="rId2"/>
    <p:sldId id="378" r:id="rId3"/>
    <p:sldId id="398" r:id="rId4"/>
    <p:sldId id="399" r:id="rId5"/>
    <p:sldId id="400" r:id="rId6"/>
    <p:sldId id="401" r:id="rId7"/>
    <p:sldId id="379" r:id="rId8"/>
    <p:sldId id="384" r:id="rId9"/>
    <p:sldId id="391" r:id="rId10"/>
    <p:sldId id="380" r:id="rId11"/>
    <p:sldId id="386" r:id="rId12"/>
    <p:sldId id="502" r:id="rId13"/>
    <p:sldId id="381" r:id="rId14"/>
    <p:sldId id="382" r:id="rId15"/>
    <p:sldId id="383" r:id="rId16"/>
    <p:sldId id="385" r:id="rId17"/>
    <p:sldId id="388" r:id="rId18"/>
    <p:sldId id="387" r:id="rId19"/>
    <p:sldId id="389" r:id="rId20"/>
    <p:sldId id="390" r:id="rId21"/>
    <p:sldId id="503" r:id="rId22"/>
    <p:sldId id="501" r:id="rId23"/>
    <p:sldId id="258" r:id="rId24"/>
    <p:sldId id="377" r:id="rId25"/>
    <p:sldId id="259" r:id="rId26"/>
    <p:sldId id="415" r:id="rId27"/>
    <p:sldId id="426" r:id="rId28"/>
    <p:sldId id="392" r:id="rId29"/>
    <p:sldId id="260" r:id="rId30"/>
    <p:sldId id="402" r:id="rId31"/>
    <p:sldId id="403" r:id="rId32"/>
    <p:sldId id="394" r:id="rId33"/>
    <p:sldId id="261" r:id="rId34"/>
    <p:sldId id="417" r:id="rId35"/>
    <p:sldId id="419" r:id="rId36"/>
    <p:sldId id="420" r:id="rId37"/>
    <p:sldId id="421" r:id="rId38"/>
    <p:sldId id="418" r:id="rId39"/>
    <p:sldId id="263" r:id="rId40"/>
    <p:sldId id="408" r:id="rId41"/>
    <p:sldId id="416" r:id="rId42"/>
    <p:sldId id="428" r:id="rId43"/>
    <p:sldId id="422" r:id="rId44"/>
    <p:sldId id="427" r:id="rId45"/>
    <p:sldId id="424" r:id="rId46"/>
    <p:sldId id="429" r:id="rId47"/>
    <p:sldId id="423" r:id="rId48"/>
    <p:sldId id="409" r:id="rId49"/>
    <p:sldId id="425" r:id="rId50"/>
    <p:sldId id="268" r:id="rId51"/>
    <p:sldId id="269" r:id="rId52"/>
    <p:sldId id="270" r:id="rId53"/>
    <p:sldId id="271" r:id="rId54"/>
    <p:sldId id="272" r:id="rId55"/>
    <p:sldId id="273" r:id="rId56"/>
    <p:sldId id="274" r:id="rId57"/>
    <p:sldId id="275" r:id="rId58"/>
    <p:sldId id="410" r:id="rId59"/>
    <p:sldId id="279" r:id="rId60"/>
    <p:sldId id="280" r:id="rId61"/>
    <p:sldId id="450" r:id="rId62"/>
    <p:sldId id="430" r:id="rId63"/>
    <p:sldId id="411" r:id="rId64"/>
    <p:sldId id="413" r:id="rId65"/>
    <p:sldId id="395" r:id="rId66"/>
    <p:sldId id="396" r:id="rId67"/>
    <p:sldId id="459" r:id="rId68"/>
    <p:sldId id="397" r:id="rId69"/>
    <p:sldId id="451" r:id="rId70"/>
    <p:sldId id="414" r:id="rId71"/>
    <p:sldId id="405" r:id="rId72"/>
    <p:sldId id="406" r:id="rId73"/>
    <p:sldId id="449" r:id="rId74"/>
    <p:sldId id="431" r:id="rId75"/>
    <p:sldId id="264" r:id="rId76"/>
    <p:sldId id="265" r:id="rId77"/>
    <p:sldId id="404" r:id="rId78"/>
    <p:sldId id="453" r:id="rId79"/>
    <p:sldId id="505" r:id="rId80"/>
    <p:sldId id="454" r:id="rId81"/>
    <p:sldId id="455" r:id="rId82"/>
    <p:sldId id="456" r:id="rId83"/>
    <p:sldId id="457" r:id="rId84"/>
    <p:sldId id="458" r:id="rId85"/>
    <p:sldId id="285" r:id="rId86"/>
    <p:sldId id="286" r:id="rId87"/>
    <p:sldId id="287" r:id="rId88"/>
    <p:sldId id="288" r:id="rId89"/>
    <p:sldId id="506" r:id="rId90"/>
    <p:sldId id="497" r:id="rId91"/>
    <p:sldId id="289" r:id="rId92"/>
    <p:sldId id="290" r:id="rId93"/>
    <p:sldId id="291" r:id="rId94"/>
    <p:sldId id="507" r:id="rId95"/>
    <p:sldId id="283" r:id="rId96"/>
    <p:sldId id="434" r:id="rId97"/>
    <p:sldId id="435" r:id="rId98"/>
    <p:sldId id="437" r:id="rId99"/>
    <p:sldId id="438" r:id="rId100"/>
    <p:sldId id="436" r:id="rId101"/>
    <p:sldId id="439" r:id="rId102"/>
    <p:sldId id="440" r:id="rId103"/>
    <p:sldId id="441" r:id="rId104"/>
    <p:sldId id="443" r:id="rId105"/>
    <p:sldId id="444" r:id="rId106"/>
    <p:sldId id="445" r:id="rId107"/>
    <p:sldId id="442" r:id="rId108"/>
    <p:sldId id="292" r:id="rId109"/>
    <p:sldId id="460" r:id="rId110"/>
    <p:sldId id="461" r:id="rId111"/>
    <p:sldId id="462" r:id="rId112"/>
    <p:sldId id="464" r:id="rId113"/>
    <p:sldId id="465" r:id="rId114"/>
    <p:sldId id="446" r:id="rId115"/>
    <p:sldId id="447" r:id="rId116"/>
    <p:sldId id="448" r:id="rId117"/>
    <p:sldId id="293" r:id="rId118"/>
    <p:sldId id="294" r:id="rId119"/>
    <p:sldId id="295" r:id="rId120"/>
    <p:sldId id="296" r:id="rId121"/>
    <p:sldId id="297" r:id="rId122"/>
    <p:sldId id="298" r:id="rId123"/>
    <p:sldId id="300" r:id="rId124"/>
    <p:sldId id="301" r:id="rId125"/>
    <p:sldId id="302" r:id="rId126"/>
    <p:sldId id="299" r:id="rId127"/>
    <p:sldId id="303" r:id="rId128"/>
    <p:sldId id="304" r:id="rId129"/>
    <p:sldId id="475" r:id="rId130"/>
    <p:sldId id="306" r:id="rId131"/>
    <p:sldId id="310" r:id="rId132"/>
    <p:sldId id="466" r:id="rId133"/>
    <p:sldId id="311" r:id="rId134"/>
    <p:sldId id="312" r:id="rId135"/>
    <p:sldId id="313" r:id="rId136"/>
    <p:sldId id="314" r:id="rId137"/>
    <p:sldId id="467" r:id="rId138"/>
    <p:sldId id="315" r:id="rId139"/>
    <p:sldId id="474" r:id="rId140"/>
    <p:sldId id="318" r:id="rId141"/>
    <p:sldId id="319" r:id="rId142"/>
    <p:sldId id="472" r:id="rId143"/>
    <p:sldId id="468" r:id="rId144"/>
    <p:sldId id="316" r:id="rId145"/>
    <p:sldId id="317" r:id="rId146"/>
    <p:sldId id="469" r:id="rId147"/>
    <p:sldId id="470" r:id="rId148"/>
    <p:sldId id="471" r:id="rId149"/>
    <p:sldId id="488" r:id="rId150"/>
    <p:sldId id="476" r:id="rId151"/>
    <p:sldId id="477" r:id="rId152"/>
    <p:sldId id="481" r:id="rId153"/>
    <p:sldId id="320" r:id="rId1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EC20E35-A176-4012-BC5E-935CFFF8708E}" styleName="Stile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0" d="100"/>
          <a:sy n="80" d="100"/>
        </p:scale>
        <p:origin x="58"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ata13.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s>
</file>

<file path=ppt/diagrams/_rels/data1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4.png"/><Relationship Id="rId7" Type="http://schemas.openxmlformats.org/officeDocument/2006/relationships/image" Target="../media/image25.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33.svg"/><Relationship Id="rId4" Type="http://schemas.openxmlformats.org/officeDocument/2006/relationships/image" Target="../media/image35.svg"/><Relationship Id="rId9" Type="http://schemas.openxmlformats.org/officeDocument/2006/relationships/image" Target="../media/image32.png"/></Relationships>
</file>

<file path=ppt/diagrams/_rels/data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59.svg"/></Relationships>
</file>

<file path=ppt/diagrams/_rels/data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ata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63.svg"/></Relationships>
</file>

<file path=ppt/diagrams/_rels/data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ata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1.png"/><Relationship Id="rId7" Type="http://schemas.openxmlformats.org/officeDocument/2006/relationships/image" Target="../media/image34.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20.svg"/><Relationship Id="rId4" Type="http://schemas.openxmlformats.org/officeDocument/2006/relationships/image" Target="../media/image22.svg"/><Relationship Id="rId9" Type="http://schemas.openxmlformats.org/officeDocument/2006/relationships/image" Target="../media/image19.png"/></Relationships>
</file>

<file path=ppt/diagrams/_rels/data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6.svg"/></Relationships>
</file>

<file path=ppt/diagrams/_rels/data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diagrams/_rels/drawing13.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svg"/><Relationship Id="rId4" Type="http://schemas.openxmlformats.org/officeDocument/2006/relationships/image" Target="../media/image47.svg"/><Relationship Id="rId9" Type="http://schemas.openxmlformats.org/officeDocument/2006/relationships/image" Target="../media/image52.png"/><Relationship Id="rId14" Type="http://schemas.openxmlformats.org/officeDocument/2006/relationships/image" Target="../media/image57.svg"/></Relationships>
</file>

<file path=ppt/diagrams/_rels/drawing14.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4.png"/><Relationship Id="rId7" Type="http://schemas.openxmlformats.org/officeDocument/2006/relationships/image" Target="../media/image25.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22.svg"/><Relationship Id="rId5" Type="http://schemas.openxmlformats.org/officeDocument/2006/relationships/image" Target="../media/image21.png"/><Relationship Id="rId10" Type="http://schemas.openxmlformats.org/officeDocument/2006/relationships/image" Target="../media/image33.svg"/><Relationship Id="rId4" Type="http://schemas.openxmlformats.org/officeDocument/2006/relationships/image" Target="../media/image35.svg"/><Relationship Id="rId9" Type="http://schemas.openxmlformats.org/officeDocument/2006/relationships/image" Target="../media/image32.png"/></Relationships>
</file>

<file path=ppt/diagrams/_rels/drawing1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1.svg"/><Relationship Id="rId1" Type="http://schemas.openxmlformats.org/officeDocument/2006/relationships/image" Target="../media/image40.png"/><Relationship Id="rId4" Type="http://schemas.openxmlformats.org/officeDocument/2006/relationships/image" Target="../media/image59.svg"/></Relationships>
</file>

<file path=ppt/diagrams/_rels/drawing18.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1.svg"/><Relationship Id="rId1" Type="http://schemas.openxmlformats.org/officeDocument/2006/relationships/image" Target="../media/image40.png"/><Relationship Id="rId6" Type="http://schemas.openxmlformats.org/officeDocument/2006/relationships/image" Target="../media/image61.svg"/><Relationship Id="rId5" Type="http://schemas.openxmlformats.org/officeDocument/2006/relationships/image" Target="../media/image60.png"/><Relationship Id="rId4" Type="http://schemas.openxmlformats.org/officeDocument/2006/relationships/image" Target="../media/image59.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63.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sv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svg"/><Relationship Id="rId4" Type="http://schemas.openxmlformats.org/officeDocument/2006/relationships/image" Target="../media/image18.svg"/><Relationship Id="rId9" Type="http://schemas.openxmlformats.org/officeDocument/2006/relationships/image" Target="../media/image23.png"/></Relationships>
</file>

<file path=ppt/diagrams/_rels/drawing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1.png"/><Relationship Id="rId7" Type="http://schemas.openxmlformats.org/officeDocument/2006/relationships/image" Target="../media/image34.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20.svg"/><Relationship Id="rId4" Type="http://schemas.openxmlformats.org/officeDocument/2006/relationships/image" Target="../media/image22.svg"/><Relationship Id="rId9" Type="http://schemas.openxmlformats.org/officeDocument/2006/relationships/image" Target="../media/image19.png"/></Relationships>
</file>

<file path=ppt/diagrams/_rels/drawing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6.svg"/></Relationships>
</file>

<file path=ppt/diagrams/_rels/drawing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svg"/><Relationship Id="rId1" Type="http://schemas.openxmlformats.org/officeDocument/2006/relationships/image" Target="../media/image36.png"/><Relationship Id="rId4"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05D64E-394A-44A9-8459-80448ED7C7FA}"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84F088F8-2355-45C2-AF9F-B47DC6FAD889}">
      <dgm:prSet/>
      <dgm:spPr/>
      <dgm:t>
        <a:bodyPr/>
        <a:lstStyle/>
        <a:p>
          <a:r>
            <a:rPr lang="it-IT"/>
            <a:t>Disagreement </a:t>
          </a:r>
          <a:r>
            <a:rPr lang="en-US"/>
            <a:t>» </a:t>
          </a:r>
          <a:r>
            <a:rPr lang="en-US" i="1"/>
            <a:t>opinion differences or simply differences in points of view.</a:t>
          </a:r>
          <a:endParaRPr lang="en-US"/>
        </a:p>
      </dgm:t>
    </dgm:pt>
    <dgm:pt modelId="{C0B1A6B1-2CF7-40FB-B1BD-6323ED2A0993}" type="parTrans" cxnId="{6271CD22-FFA6-4725-9B89-B83273DB3097}">
      <dgm:prSet/>
      <dgm:spPr/>
      <dgm:t>
        <a:bodyPr/>
        <a:lstStyle/>
        <a:p>
          <a:endParaRPr lang="en-US"/>
        </a:p>
      </dgm:t>
    </dgm:pt>
    <dgm:pt modelId="{B74B8860-2C4F-4842-ABD1-8EBB1B7461CD}" type="sibTrans" cxnId="{6271CD22-FFA6-4725-9B89-B83273DB3097}">
      <dgm:prSet/>
      <dgm:spPr/>
      <dgm:t>
        <a:bodyPr/>
        <a:lstStyle/>
        <a:p>
          <a:endParaRPr lang="en-US"/>
        </a:p>
      </dgm:t>
    </dgm:pt>
    <dgm:pt modelId="{901F33CC-4158-4ED6-80B6-1EB0F78D4610}">
      <dgm:prSet/>
      <dgm:spPr/>
      <dgm:t>
        <a:bodyPr/>
        <a:lstStyle/>
        <a:p>
          <a:r>
            <a:rPr lang="en-US"/>
            <a:t>Conflict » </a:t>
          </a:r>
          <a:r>
            <a:rPr lang="en-US" i="1"/>
            <a:t>disagreement followed by actions against each other</a:t>
          </a:r>
          <a:endParaRPr lang="en-US"/>
        </a:p>
      </dgm:t>
    </dgm:pt>
    <dgm:pt modelId="{94C454F1-F295-439B-AA21-536370AE49B1}" type="parTrans" cxnId="{C0F559E1-1152-4B75-843A-AA1E1C0908B6}">
      <dgm:prSet/>
      <dgm:spPr/>
      <dgm:t>
        <a:bodyPr/>
        <a:lstStyle/>
        <a:p>
          <a:endParaRPr lang="en-US"/>
        </a:p>
      </dgm:t>
    </dgm:pt>
    <dgm:pt modelId="{FE3CCB19-63AC-4BA4-A59B-57E345B99821}" type="sibTrans" cxnId="{C0F559E1-1152-4B75-843A-AA1E1C0908B6}">
      <dgm:prSet/>
      <dgm:spPr/>
      <dgm:t>
        <a:bodyPr/>
        <a:lstStyle/>
        <a:p>
          <a:endParaRPr lang="en-US"/>
        </a:p>
      </dgm:t>
    </dgm:pt>
    <dgm:pt modelId="{995AA684-FFF5-4225-81C7-2B30605002AA}">
      <dgm:prSet/>
      <dgm:spPr/>
      <dgm:t>
        <a:bodyPr/>
        <a:lstStyle/>
        <a:p>
          <a:r>
            <a:rPr lang="en-US"/>
            <a:t>Dispute » </a:t>
          </a:r>
          <a:r>
            <a:rPr lang="en-US" i="1"/>
            <a:t>disagreement connected with violation of rights (legal concept).</a:t>
          </a:r>
          <a:endParaRPr lang="en-US"/>
        </a:p>
      </dgm:t>
    </dgm:pt>
    <dgm:pt modelId="{BAB2E356-39F0-4B2C-B36D-22547585DF44}" type="parTrans" cxnId="{714C4382-C940-4AE0-B89B-4897DBE74CED}">
      <dgm:prSet/>
      <dgm:spPr/>
      <dgm:t>
        <a:bodyPr/>
        <a:lstStyle/>
        <a:p>
          <a:endParaRPr lang="en-US"/>
        </a:p>
      </dgm:t>
    </dgm:pt>
    <dgm:pt modelId="{C0C9E8FB-FC9C-4DB9-AFA3-137F939B014B}" type="sibTrans" cxnId="{714C4382-C940-4AE0-B89B-4897DBE74CED}">
      <dgm:prSet/>
      <dgm:spPr/>
      <dgm:t>
        <a:bodyPr/>
        <a:lstStyle/>
        <a:p>
          <a:endParaRPr lang="en-US"/>
        </a:p>
      </dgm:t>
    </dgm:pt>
    <dgm:pt modelId="{1D1D2029-0952-4DBA-9CF7-B54E4BCB9A8B}" type="pres">
      <dgm:prSet presAssocID="{F005D64E-394A-44A9-8459-80448ED7C7FA}" presName="root" presStyleCnt="0">
        <dgm:presLayoutVars>
          <dgm:dir/>
          <dgm:resizeHandles val="exact"/>
        </dgm:presLayoutVars>
      </dgm:prSet>
      <dgm:spPr/>
    </dgm:pt>
    <dgm:pt modelId="{38D87F42-1047-425E-8981-F0B61C8259C2}" type="pres">
      <dgm:prSet presAssocID="{84F088F8-2355-45C2-AF9F-B47DC6FAD889}" presName="compNode" presStyleCnt="0"/>
      <dgm:spPr/>
    </dgm:pt>
    <dgm:pt modelId="{F373C2E2-7F63-4132-8DEA-1D71D6AE22E0}" type="pres">
      <dgm:prSet presAssocID="{84F088F8-2355-45C2-AF9F-B47DC6FAD889}" presName="bgRect" presStyleLbl="bgShp" presStyleIdx="0" presStyleCnt="3"/>
      <dgm:spPr/>
    </dgm:pt>
    <dgm:pt modelId="{CB34B41B-A58C-45C9-B5E9-974AF2297DBE}" type="pres">
      <dgm:prSet presAssocID="{84F088F8-2355-45C2-AF9F-B47DC6FAD88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enn Diagram"/>
        </a:ext>
      </dgm:extLst>
    </dgm:pt>
    <dgm:pt modelId="{0A0F4540-EB79-41EA-981E-080EC566A5A9}" type="pres">
      <dgm:prSet presAssocID="{84F088F8-2355-45C2-AF9F-B47DC6FAD889}" presName="spaceRect" presStyleCnt="0"/>
      <dgm:spPr/>
    </dgm:pt>
    <dgm:pt modelId="{2105EAD3-D010-4BDC-B558-0914E89F90E9}" type="pres">
      <dgm:prSet presAssocID="{84F088F8-2355-45C2-AF9F-B47DC6FAD889}" presName="parTx" presStyleLbl="revTx" presStyleIdx="0" presStyleCnt="3">
        <dgm:presLayoutVars>
          <dgm:chMax val="0"/>
          <dgm:chPref val="0"/>
        </dgm:presLayoutVars>
      </dgm:prSet>
      <dgm:spPr/>
    </dgm:pt>
    <dgm:pt modelId="{9F4FD71A-F5FB-4A4F-8B80-BCAE1DDB0177}" type="pres">
      <dgm:prSet presAssocID="{B74B8860-2C4F-4842-ABD1-8EBB1B7461CD}" presName="sibTrans" presStyleCnt="0"/>
      <dgm:spPr/>
    </dgm:pt>
    <dgm:pt modelId="{F5662869-5E71-4C9E-AC89-3C53405C56FB}" type="pres">
      <dgm:prSet presAssocID="{901F33CC-4158-4ED6-80B6-1EB0F78D4610}" presName="compNode" presStyleCnt="0"/>
      <dgm:spPr/>
    </dgm:pt>
    <dgm:pt modelId="{D3276C8F-0095-4BEB-BB65-5FC6AEE0545E}" type="pres">
      <dgm:prSet presAssocID="{901F33CC-4158-4ED6-80B6-1EB0F78D4610}" presName="bgRect" presStyleLbl="bgShp" presStyleIdx="1" presStyleCnt="3"/>
      <dgm:spPr/>
    </dgm:pt>
    <dgm:pt modelId="{2555F56B-3D53-4FA8-ABA5-48B5EC71C5C3}" type="pres">
      <dgm:prSet presAssocID="{901F33CC-4158-4ED6-80B6-1EB0F78D4610}"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594C57BD-06DB-4306-A34F-1EBB6F320C6B}" type="pres">
      <dgm:prSet presAssocID="{901F33CC-4158-4ED6-80B6-1EB0F78D4610}" presName="spaceRect" presStyleCnt="0"/>
      <dgm:spPr/>
    </dgm:pt>
    <dgm:pt modelId="{61B4695C-14A5-42C3-9C45-8DB002B49FFD}" type="pres">
      <dgm:prSet presAssocID="{901F33CC-4158-4ED6-80B6-1EB0F78D4610}" presName="parTx" presStyleLbl="revTx" presStyleIdx="1" presStyleCnt="3">
        <dgm:presLayoutVars>
          <dgm:chMax val="0"/>
          <dgm:chPref val="0"/>
        </dgm:presLayoutVars>
      </dgm:prSet>
      <dgm:spPr/>
    </dgm:pt>
    <dgm:pt modelId="{1F880E30-DD09-4929-9537-E702A32D6127}" type="pres">
      <dgm:prSet presAssocID="{FE3CCB19-63AC-4BA4-A59B-57E345B99821}" presName="sibTrans" presStyleCnt="0"/>
      <dgm:spPr/>
    </dgm:pt>
    <dgm:pt modelId="{C7AB8286-8D31-424A-BBFF-526E8AA66122}" type="pres">
      <dgm:prSet presAssocID="{995AA684-FFF5-4225-81C7-2B30605002AA}" presName="compNode" presStyleCnt="0"/>
      <dgm:spPr/>
    </dgm:pt>
    <dgm:pt modelId="{A9A7E7EB-42CE-4CDB-BF0F-A119F4D20B3A}" type="pres">
      <dgm:prSet presAssocID="{995AA684-FFF5-4225-81C7-2B30605002AA}" presName="bgRect" presStyleLbl="bgShp" presStyleIdx="2" presStyleCnt="3"/>
      <dgm:spPr/>
    </dgm:pt>
    <dgm:pt modelId="{6E19218D-ECF4-4990-831E-CF68442CEE29}" type="pres">
      <dgm:prSet presAssocID="{995AA684-FFF5-4225-81C7-2B30605002AA}"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718E1CCF-E735-41AF-A4C0-E06832B2294F}" type="pres">
      <dgm:prSet presAssocID="{995AA684-FFF5-4225-81C7-2B30605002AA}" presName="spaceRect" presStyleCnt="0"/>
      <dgm:spPr/>
    </dgm:pt>
    <dgm:pt modelId="{2425611F-C3A7-4563-8BFB-7990AC2AE510}" type="pres">
      <dgm:prSet presAssocID="{995AA684-FFF5-4225-81C7-2B30605002AA}" presName="parTx" presStyleLbl="revTx" presStyleIdx="2" presStyleCnt="3">
        <dgm:presLayoutVars>
          <dgm:chMax val="0"/>
          <dgm:chPref val="0"/>
        </dgm:presLayoutVars>
      </dgm:prSet>
      <dgm:spPr/>
    </dgm:pt>
  </dgm:ptLst>
  <dgm:cxnLst>
    <dgm:cxn modelId="{6271CD22-FFA6-4725-9B89-B83273DB3097}" srcId="{F005D64E-394A-44A9-8459-80448ED7C7FA}" destId="{84F088F8-2355-45C2-AF9F-B47DC6FAD889}" srcOrd="0" destOrd="0" parTransId="{C0B1A6B1-2CF7-40FB-B1BD-6323ED2A0993}" sibTransId="{B74B8860-2C4F-4842-ABD1-8EBB1B7461CD}"/>
    <dgm:cxn modelId="{9C38AC24-6580-4F63-A568-A8824B987D76}" type="presOf" srcId="{F005D64E-394A-44A9-8459-80448ED7C7FA}" destId="{1D1D2029-0952-4DBA-9CF7-B54E4BCB9A8B}" srcOrd="0" destOrd="0" presId="urn:microsoft.com/office/officeart/2018/2/layout/IconVerticalSolidList"/>
    <dgm:cxn modelId="{71A0BF65-D91D-4574-8C4A-7E27B15E9949}" type="presOf" srcId="{84F088F8-2355-45C2-AF9F-B47DC6FAD889}" destId="{2105EAD3-D010-4BDC-B558-0914E89F90E9}" srcOrd="0" destOrd="0" presId="urn:microsoft.com/office/officeart/2018/2/layout/IconVerticalSolidList"/>
    <dgm:cxn modelId="{702F7A7C-2F90-4B20-8E37-9CE53BCCEC40}" type="presOf" srcId="{901F33CC-4158-4ED6-80B6-1EB0F78D4610}" destId="{61B4695C-14A5-42C3-9C45-8DB002B49FFD}" srcOrd="0" destOrd="0" presId="urn:microsoft.com/office/officeart/2018/2/layout/IconVerticalSolidList"/>
    <dgm:cxn modelId="{714C4382-C940-4AE0-B89B-4897DBE74CED}" srcId="{F005D64E-394A-44A9-8459-80448ED7C7FA}" destId="{995AA684-FFF5-4225-81C7-2B30605002AA}" srcOrd="2" destOrd="0" parTransId="{BAB2E356-39F0-4B2C-B36D-22547585DF44}" sibTransId="{C0C9E8FB-FC9C-4DB9-AFA3-137F939B014B}"/>
    <dgm:cxn modelId="{6C79E28D-06E6-4EBE-A17B-DA968EF9A48C}" type="presOf" srcId="{995AA684-FFF5-4225-81C7-2B30605002AA}" destId="{2425611F-C3A7-4563-8BFB-7990AC2AE510}" srcOrd="0" destOrd="0" presId="urn:microsoft.com/office/officeart/2018/2/layout/IconVerticalSolidList"/>
    <dgm:cxn modelId="{C0F559E1-1152-4B75-843A-AA1E1C0908B6}" srcId="{F005D64E-394A-44A9-8459-80448ED7C7FA}" destId="{901F33CC-4158-4ED6-80B6-1EB0F78D4610}" srcOrd="1" destOrd="0" parTransId="{94C454F1-F295-439B-AA21-536370AE49B1}" sibTransId="{FE3CCB19-63AC-4BA4-A59B-57E345B99821}"/>
    <dgm:cxn modelId="{6C4EE7F8-1B0D-4446-A334-02EF2EFEE4FC}" type="presParOf" srcId="{1D1D2029-0952-4DBA-9CF7-B54E4BCB9A8B}" destId="{38D87F42-1047-425E-8981-F0B61C8259C2}" srcOrd="0" destOrd="0" presId="urn:microsoft.com/office/officeart/2018/2/layout/IconVerticalSolidList"/>
    <dgm:cxn modelId="{0B7219D8-D67D-414B-9C87-8E704F0470DC}" type="presParOf" srcId="{38D87F42-1047-425E-8981-F0B61C8259C2}" destId="{F373C2E2-7F63-4132-8DEA-1D71D6AE22E0}" srcOrd="0" destOrd="0" presId="urn:microsoft.com/office/officeart/2018/2/layout/IconVerticalSolidList"/>
    <dgm:cxn modelId="{42F3E060-0D47-4334-9C77-22F8B0CDB866}" type="presParOf" srcId="{38D87F42-1047-425E-8981-F0B61C8259C2}" destId="{CB34B41B-A58C-45C9-B5E9-974AF2297DBE}" srcOrd="1" destOrd="0" presId="urn:microsoft.com/office/officeart/2018/2/layout/IconVerticalSolidList"/>
    <dgm:cxn modelId="{C7479C34-C13F-4C67-9EB7-96A00EEBE3D5}" type="presParOf" srcId="{38D87F42-1047-425E-8981-F0B61C8259C2}" destId="{0A0F4540-EB79-41EA-981E-080EC566A5A9}" srcOrd="2" destOrd="0" presId="urn:microsoft.com/office/officeart/2018/2/layout/IconVerticalSolidList"/>
    <dgm:cxn modelId="{1DB20F12-3F2D-46E4-B6B9-3D9D611A9A5A}" type="presParOf" srcId="{38D87F42-1047-425E-8981-F0B61C8259C2}" destId="{2105EAD3-D010-4BDC-B558-0914E89F90E9}" srcOrd="3" destOrd="0" presId="urn:microsoft.com/office/officeart/2018/2/layout/IconVerticalSolidList"/>
    <dgm:cxn modelId="{A239E0AC-6E56-46D0-932E-A935B71036BF}" type="presParOf" srcId="{1D1D2029-0952-4DBA-9CF7-B54E4BCB9A8B}" destId="{9F4FD71A-F5FB-4A4F-8B80-BCAE1DDB0177}" srcOrd="1" destOrd="0" presId="urn:microsoft.com/office/officeart/2018/2/layout/IconVerticalSolidList"/>
    <dgm:cxn modelId="{5BA74216-01E5-4E50-A811-7D6AE980EE1C}" type="presParOf" srcId="{1D1D2029-0952-4DBA-9CF7-B54E4BCB9A8B}" destId="{F5662869-5E71-4C9E-AC89-3C53405C56FB}" srcOrd="2" destOrd="0" presId="urn:microsoft.com/office/officeart/2018/2/layout/IconVerticalSolidList"/>
    <dgm:cxn modelId="{2EE42564-A83C-45FF-855A-ED0184C78F72}" type="presParOf" srcId="{F5662869-5E71-4C9E-AC89-3C53405C56FB}" destId="{D3276C8F-0095-4BEB-BB65-5FC6AEE0545E}" srcOrd="0" destOrd="0" presId="urn:microsoft.com/office/officeart/2018/2/layout/IconVerticalSolidList"/>
    <dgm:cxn modelId="{F55ECB92-B61C-4674-A6A3-2279F0C47DA8}" type="presParOf" srcId="{F5662869-5E71-4C9E-AC89-3C53405C56FB}" destId="{2555F56B-3D53-4FA8-ABA5-48B5EC71C5C3}" srcOrd="1" destOrd="0" presId="urn:microsoft.com/office/officeart/2018/2/layout/IconVerticalSolidList"/>
    <dgm:cxn modelId="{65CBE6C3-75F1-4ECE-B81F-589D8A66F952}" type="presParOf" srcId="{F5662869-5E71-4C9E-AC89-3C53405C56FB}" destId="{594C57BD-06DB-4306-A34F-1EBB6F320C6B}" srcOrd="2" destOrd="0" presId="urn:microsoft.com/office/officeart/2018/2/layout/IconVerticalSolidList"/>
    <dgm:cxn modelId="{94EF5EC7-9DF5-48F2-9A15-62542D6FD670}" type="presParOf" srcId="{F5662869-5E71-4C9E-AC89-3C53405C56FB}" destId="{61B4695C-14A5-42C3-9C45-8DB002B49FFD}" srcOrd="3" destOrd="0" presId="urn:microsoft.com/office/officeart/2018/2/layout/IconVerticalSolidList"/>
    <dgm:cxn modelId="{B3F85CC4-D151-431B-897A-6ECE89344294}" type="presParOf" srcId="{1D1D2029-0952-4DBA-9CF7-B54E4BCB9A8B}" destId="{1F880E30-DD09-4929-9537-E702A32D6127}" srcOrd="3" destOrd="0" presId="urn:microsoft.com/office/officeart/2018/2/layout/IconVerticalSolidList"/>
    <dgm:cxn modelId="{31505EB7-30E1-487F-8887-ECD7B6CE96C4}" type="presParOf" srcId="{1D1D2029-0952-4DBA-9CF7-B54E4BCB9A8B}" destId="{C7AB8286-8D31-424A-BBFF-526E8AA66122}" srcOrd="4" destOrd="0" presId="urn:microsoft.com/office/officeart/2018/2/layout/IconVerticalSolidList"/>
    <dgm:cxn modelId="{1CA34950-4696-431E-AFBD-2E3D7B1D37FB}" type="presParOf" srcId="{C7AB8286-8D31-424A-BBFF-526E8AA66122}" destId="{A9A7E7EB-42CE-4CDB-BF0F-A119F4D20B3A}" srcOrd="0" destOrd="0" presId="urn:microsoft.com/office/officeart/2018/2/layout/IconVerticalSolidList"/>
    <dgm:cxn modelId="{754538EE-0A34-4FEC-BD8F-272CBA6B1D54}" type="presParOf" srcId="{C7AB8286-8D31-424A-BBFF-526E8AA66122}" destId="{6E19218D-ECF4-4990-831E-CF68442CEE29}" srcOrd="1" destOrd="0" presId="urn:microsoft.com/office/officeart/2018/2/layout/IconVerticalSolidList"/>
    <dgm:cxn modelId="{12F7ED14-B9AA-498C-93FF-CDF586571E35}" type="presParOf" srcId="{C7AB8286-8D31-424A-BBFF-526E8AA66122}" destId="{718E1CCF-E735-41AF-A4C0-E06832B2294F}" srcOrd="2" destOrd="0" presId="urn:microsoft.com/office/officeart/2018/2/layout/IconVerticalSolidList"/>
    <dgm:cxn modelId="{321D1758-F879-476B-9601-A2DCB55C63E7}" type="presParOf" srcId="{C7AB8286-8D31-424A-BBFF-526E8AA66122}" destId="{2425611F-C3A7-4563-8BFB-7990AC2AE51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5EC94E-E7CA-40F6-9A2B-6087E8B32B48}" type="doc">
      <dgm:prSet loTypeId="urn:microsoft.com/office/officeart/2005/8/layout/hierarchy3" loCatId="list" qsTypeId="urn:microsoft.com/office/officeart/2005/8/quickstyle/simple1" qsCatId="simple" csTypeId="urn:microsoft.com/office/officeart/2005/8/colors/accent6_2" csCatId="accent6" phldr="1"/>
      <dgm:spPr/>
      <dgm:t>
        <a:bodyPr/>
        <a:lstStyle/>
        <a:p>
          <a:endParaRPr lang="it-IT"/>
        </a:p>
      </dgm:t>
    </dgm:pt>
    <dgm:pt modelId="{C7AB8F0B-A7EE-4946-8084-22B237E94978}">
      <dgm:prSet phldrT="[Testo]"/>
      <dgm:spPr/>
      <dgm:t>
        <a:bodyPr/>
        <a:lstStyle/>
        <a:p>
          <a:r>
            <a:rPr lang="it-IT" dirty="0"/>
            <a:t>International </a:t>
          </a:r>
          <a:r>
            <a:rPr lang="it-IT" dirty="0" err="1"/>
            <a:t>Conventions</a:t>
          </a:r>
          <a:endParaRPr lang="it-IT" dirty="0"/>
        </a:p>
        <a:p>
          <a:r>
            <a:rPr lang="it-IT" dirty="0"/>
            <a:t>New York Convention</a:t>
          </a:r>
        </a:p>
      </dgm:t>
    </dgm:pt>
    <dgm:pt modelId="{BC58C1F0-ADF9-4AEF-B53C-BFEA961A773D}" type="parTrans" cxnId="{992B231C-FC72-48B2-9B3F-6F5DF1740221}">
      <dgm:prSet/>
      <dgm:spPr/>
      <dgm:t>
        <a:bodyPr/>
        <a:lstStyle/>
        <a:p>
          <a:endParaRPr lang="it-IT"/>
        </a:p>
      </dgm:t>
    </dgm:pt>
    <dgm:pt modelId="{12ABB209-19FC-4B8A-90EF-4DDE8B490C0D}" type="sibTrans" cxnId="{992B231C-FC72-48B2-9B3F-6F5DF1740221}">
      <dgm:prSet/>
      <dgm:spPr/>
      <dgm:t>
        <a:bodyPr/>
        <a:lstStyle/>
        <a:p>
          <a:endParaRPr lang="it-IT"/>
        </a:p>
      </dgm:t>
    </dgm:pt>
    <dgm:pt modelId="{269041EE-5942-48A9-9275-C4DDDDFB36A0}">
      <dgm:prSet phldrT="[Testo]"/>
      <dgm:spPr/>
      <dgm:t>
        <a:bodyPr/>
        <a:lstStyle/>
        <a:p>
          <a:r>
            <a:rPr lang="it-IT" dirty="0"/>
            <a:t>National </a:t>
          </a:r>
          <a:r>
            <a:rPr lang="it-IT" dirty="0" err="1"/>
            <a:t>Arbitration</a:t>
          </a:r>
          <a:r>
            <a:rPr lang="it-IT" dirty="0"/>
            <a:t> </a:t>
          </a:r>
          <a:r>
            <a:rPr lang="it-IT" dirty="0" err="1"/>
            <a:t>Legislation</a:t>
          </a:r>
          <a:r>
            <a:rPr lang="it-IT" dirty="0"/>
            <a:t> </a:t>
          </a:r>
        </a:p>
      </dgm:t>
    </dgm:pt>
    <dgm:pt modelId="{C2EB1520-5049-4889-A567-00C5368B4D20}" type="parTrans" cxnId="{8FDEDE09-7260-4A51-AEDE-8C9F85D80BE2}">
      <dgm:prSet/>
      <dgm:spPr/>
      <dgm:t>
        <a:bodyPr/>
        <a:lstStyle/>
        <a:p>
          <a:endParaRPr lang="it-IT"/>
        </a:p>
      </dgm:t>
    </dgm:pt>
    <dgm:pt modelId="{A2F15E18-6503-4DA2-BA4E-A932956083A0}" type="sibTrans" cxnId="{8FDEDE09-7260-4A51-AEDE-8C9F85D80BE2}">
      <dgm:prSet/>
      <dgm:spPr/>
      <dgm:t>
        <a:bodyPr/>
        <a:lstStyle/>
        <a:p>
          <a:endParaRPr lang="it-IT"/>
        </a:p>
      </dgm:t>
    </dgm:pt>
    <dgm:pt modelId="{53F196C5-3D0C-4694-AFDE-5E3B7562C192}">
      <dgm:prSet phldrT="[Testo]"/>
      <dgm:spPr/>
      <dgm:t>
        <a:bodyPr/>
        <a:lstStyle/>
        <a:p>
          <a:r>
            <a:rPr lang="it-IT" dirty="0" err="1"/>
            <a:t>Arbitration</a:t>
          </a:r>
          <a:r>
            <a:rPr lang="it-IT" dirty="0"/>
            <a:t> agreement </a:t>
          </a:r>
        </a:p>
      </dgm:t>
    </dgm:pt>
    <dgm:pt modelId="{8EBF9A60-894F-4E6A-92ED-A1D962D114A4}" type="parTrans" cxnId="{E3F396A3-14E6-49D0-AB2F-0EC7BBBFD3EC}">
      <dgm:prSet/>
      <dgm:spPr/>
      <dgm:t>
        <a:bodyPr/>
        <a:lstStyle/>
        <a:p>
          <a:endParaRPr lang="it-IT"/>
        </a:p>
      </dgm:t>
    </dgm:pt>
    <dgm:pt modelId="{DA8EFD06-53DD-4A9F-9702-E5BBA35E6754}" type="sibTrans" cxnId="{E3F396A3-14E6-49D0-AB2F-0EC7BBBFD3EC}">
      <dgm:prSet/>
      <dgm:spPr/>
      <dgm:t>
        <a:bodyPr/>
        <a:lstStyle/>
        <a:p>
          <a:endParaRPr lang="it-IT"/>
        </a:p>
      </dgm:t>
    </dgm:pt>
    <dgm:pt modelId="{44887A04-CBDE-4D92-98E3-DA8C55406DCC}">
      <dgm:prSet phldrT="[Testo]"/>
      <dgm:spPr/>
      <dgm:t>
        <a:bodyPr/>
        <a:lstStyle/>
        <a:p>
          <a:r>
            <a:rPr lang="it-IT" dirty="0"/>
            <a:t>Model</a:t>
          </a:r>
          <a:r>
            <a:rPr lang="it-IT" baseline="0" dirty="0"/>
            <a:t> Law</a:t>
          </a:r>
          <a:endParaRPr lang="it-IT" dirty="0"/>
        </a:p>
      </dgm:t>
    </dgm:pt>
    <dgm:pt modelId="{1135DA5D-B9F6-4FE6-B7EF-419185AA39EB}" type="parTrans" cxnId="{735AC93F-88F5-4EC7-AA41-91DDC32B21F2}">
      <dgm:prSet/>
      <dgm:spPr/>
      <dgm:t>
        <a:bodyPr/>
        <a:lstStyle/>
        <a:p>
          <a:endParaRPr lang="it-IT"/>
        </a:p>
      </dgm:t>
    </dgm:pt>
    <dgm:pt modelId="{8B6D6639-F487-4B4A-8171-ECE2794D816C}" type="sibTrans" cxnId="{735AC93F-88F5-4EC7-AA41-91DDC32B21F2}">
      <dgm:prSet/>
      <dgm:spPr/>
      <dgm:t>
        <a:bodyPr/>
        <a:lstStyle/>
        <a:p>
          <a:endParaRPr lang="it-IT"/>
        </a:p>
      </dgm:t>
    </dgm:pt>
    <dgm:pt modelId="{3BB1A11F-E276-4F81-B78F-B62E271596E1}">
      <dgm:prSet phldrT="[Testo]"/>
      <dgm:spPr/>
      <dgm:t>
        <a:bodyPr/>
        <a:lstStyle/>
        <a:p>
          <a:r>
            <a:rPr lang="it-IT" dirty="0"/>
            <a:t>Institutional rules</a:t>
          </a:r>
        </a:p>
      </dgm:t>
    </dgm:pt>
    <dgm:pt modelId="{926BBD2A-94F4-4985-9C51-3EEA5C1B1DBE}" type="parTrans" cxnId="{43EFCD37-AA37-4549-B629-356FC716015F}">
      <dgm:prSet/>
      <dgm:spPr/>
      <dgm:t>
        <a:bodyPr/>
        <a:lstStyle/>
        <a:p>
          <a:endParaRPr lang="it-IT"/>
        </a:p>
      </dgm:t>
    </dgm:pt>
    <dgm:pt modelId="{57D03C00-F07E-4A0D-918B-A51CC55C923D}" type="sibTrans" cxnId="{43EFCD37-AA37-4549-B629-356FC716015F}">
      <dgm:prSet/>
      <dgm:spPr/>
      <dgm:t>
        <a:bodyPr/>
        <a:lstStyle/>
        <a:p>
          <a:endParaRPr lang="it-IT"/>
        </a:p>
      </dgm:t>
    </dgm:pt>
    <dgm:pt modelId="{76801329-5091-422A-A451-FBB0CDEFC3BD}" type="pres">
      <dgm:prSet presAssocID="{835EC94E-E7CA-40F6-9A2B-6087E8B32B48}" presName="diagram" presStyleCnt="0">
        <dgm:presLayoutVars>
          <dgm:chPref val="1"/>
          <dgm:dir/>
          <dgm:animOne val="branch"/>
          <dgm:animLvl val="lvl"/>
          <dgm:resizeHandles/>
        </dgm:presLayoutVars>
      </dgm:prSet>
      <dgm:spPr/>
    </dgm:pt>
    <dgm:pt modelId="{0ABBFAA0-BE44-4D30-A26D-C3DF0CAF3BA7}" type="pres">
      <dgm:prSet presAssocID="{C7AB8F0B-A7EE-4946-8084-22B237E94978}" presName="root" presStyleCnt="0"/>
      <dgm:spPr/>
    </dgm:pt>
    <dgm:pt modelId="{8656B21A-0061-42DF-9D65-46E7047033D4}" type="pres">
      <dgm:prSet presAssocID="{C7AB8F0B-A7EE-4946-8084-22B237E94978}" presName="rootComposite" presStyleCnt="0"/>
      <dgm:spPr/>
    </dgm:pt>
    <dgm:pt modelId="{DB905E5A-C25A-4636-AB3A-C40900AD2517}" type="pres">
      <dgm:prSet presAssocID="{C7AB8F0B-A7EE-4946-8084-22B237E94978}" presName="rootText" presStyleLbl="node1" presStyleIdx="0" presStyleCnt="3" custScaleX="310364" custScaleY="179419" custLinFactNeighborX="84376" custLinFactNeighborY="-40232"/>
      <dgm:spPr/>
    </dgm:pt>
    <dgm:pt modelId="{416A9094-185F-4072-A358-125CF7FB939C}" type="pres">
      <dgm:prSet presAssocID="{C7AB8F0B-A7EE-4946-8084-22B237E94978}" presName="rootConnector" presStyleLbl="node1" presStyleIdx="0" presStyleCnt="3"/>
      <dgm:spPr/>
    </dgm:pt>
    <dgm:pt modelId="{6D103963-9494-4802-BDEA-521DE23F20DB}" type="pres">
      <dgm:prSet presAssocID="{C7AB8F0B-A7EE-4946-8084-22B237E94978}" presName="childShape" presStyleCnt="0"/>
      <dgm:spPr/>
    </dgm:pt>
    <dgm:pt modelId="{48282292-1EC0-4469-AA3D-8EA7D136FC4A}" type="pres">
      <dgm:prSet presAssocID="{C2EB1520-5049-4889-A567-00C5368B4D20}" presName="Name13" presStyleLbl="parChTrans1D2" presStyleIdx="0" presStyleCnt="2"/>
      <dgm:spPr/>
    </dgm:pt>
    <dgm:pt modelId="{47820A4A-5F0F-4683-80B4-8D9E0761E00C}" type="pres">
      <dgm:prSet presAssocID="{269041EE-5942-48A9-9275-C4DDDDFB36A0}" presName="childText" presStyleLbl="bgAcc1" presStyleIdx="0" presStyleCnt="2" custScaleX="245516" custScaleY="222885" custLinFactNeighborX="-78175" custLinFactNeighborY="-28212">
        <dgm:presLayoutVars>
          <dgm:bulletEnabled val="1"/>
        </dgm:presLayoutVars>
      </dgm:prSet>
      <dgm:spPr/>
    </dgm:pt>
    <dgm:pt modelId="{E8FF7344-A378-47AA-85EF-581BE986B969}" type="pres">
      <dgm:prSet presAssocID="{8EBF9A60-894F-4E6A-92ED-A1D962D114A4}" presName="Name13" presStyleLbl="parChTrans1D2" presStyleIdx="1" presStyleCnt="2"/>
      <dgm:spPr/>
    </dgm:pt>
    <dgm:pt modelId="{17AFF22F-6917-49BB-8FAA-D31713796DB1}" type="pres">
      <dgm:prSet presAssocID="{53F196C5-3D0C-4694-AFDE-5E3B7562C192}" presName="childText" presStyleLbl="bgAcc1" presStyleIdx="1" presStyleCnt="2" custScaleX="139397" custScaleY="184275" custLinFactNeighborX="83904" custLinFactNeighborY="27561">
        <dgm:presLayoutVars>
          <dgm:bulletEnabled val="1"/>
        </dgm:presLayoutVars>
      </dgm:prSet>
      <dgm:spPr/>
    </dgm:pt>
    <dgm:pt modelId="{A5046F92-7BA3-475D-AC8B-2BFF4FB89F37}" type="pres">
      <dgm:prSet presAssocID="{44887A04-CBDE-4D92-98E3-DA8C55406DCC}" presName="root" presStyleCnt="0"/>
      <dgm:spPr/>
    </dgm:pt>
    <dgm:pt modelId="{1AA8D425-91C3-485E-9582-EA159660B75B}" type="pres">
      <dgm:prSet presAssocID="{44887A04-CBDE-4D92-98E3-DA8C55406DCC}" presName="rootComposite" presStyleCnt="0"/>
      <dgm:spPr/>
    </dgm:pt>
    <dgm:pt modelId="{4F196359-119B-4DB4-93B4-4BB8DB2AD8F4}" type="pres">
      <dgm:prSet presAssocID="{44887A04-CBDE-4D92-98E3-DA8C55406DCC}" presName="rootText" presStyleLbl="node1" presStyleIdx="1" presStyleCnt="3" custScaleX="221437" custScaleY="111515" custLinFactY="100000" custLinFactNeighborX="-68914" custLinFactNeighborY="102855"/>
      <dgm:spPr/>
    </dgm:pt>
    <dgm:pt modelId="{694BF37A-09ED-41AA-B834-A6A157907A73}" type="pres">
      <dgm:prSet presAssocID="{44887A04-CBDE-4D92-98E3-DA8C55406DCC}" presName="rootConnector" presStyleLbl="node1" presStyleIdx="1" presStyleCnt="3"/>
      <dgm:spPr/>
    </dgm:pt>
    <dgm:pt modelId="{55E107F9-3798-4D7A-B972-D470FA543568}" type="pres">
      <dgm:prSet presAssocID="{44887A04-CBDE-4D92-98E3-DA8C55406DCC}" presName="childShape" presStyleCnt="0"/>
      <dgm:spPr/>
    </dgm:pt>
    <dgm:pt modelId="{930A282E-BF28-4456-819E-38A45BFAB45E}" type="pres">
      <dgm:prSet presAssocID="{3BB1A11F-E276-4F81-B78F-B62E271596E1}" presName="root" presStyleCnt="0"/>
      <dgm:spPr/>
    </dgm:pt>
    <dgm:pt modelId="{8E78DFC0-3975-48E3-9E70-EA48BBA5A669}" type="pres">
      <dgm:prSet presAssocID="{3BB1A11F-E276-4F81-B78F-B62E271596E1}" presName="rootComposite" presStyleCnt="0"/>
      <dgm:spPr/>
    </dgm:pt>
    <dgm:pt modelId="{A03B2EA0-75D6-4531-BC94-8815E716F137}" type="pres">
      <dgm:prSet presAssocID="{3BB1A11F-E276-4F81-B78F-B62E271596E1}" presName="rootText" presStyleLbl="node1" presStyleIdx="2" presStyleCnt="3" custScaleX="220436" custScaleY="87405" custLinFactX="-100000" custLinFactY="200000" custLinFactNeighborX="-121676" custLinFactNeighborY="221530"/>
      <dgm:spPr/>
    </dgm:pt>
    <dgm:pt modelId="{54FF6B03-4A86-4462-A0BF-D93BC00A3F85}" type="pres">
      <dgm:prSet presAssocID="{3BB1A11F-E276-4F81-B78F-B62E271596E1}" presName="rootConnector" presStyleLbl="node1" presStyleIdx="2" presStyleCnt="3"/>
      <dgm:spPr/>
    </dgm:pt>
    <dgm:pt modelId="{58766C89-4568-44E6-B009-B0A64447CFB9}" type="pres">
      <dgm:prSet presAssocID="{3BB1A11F-E276-4F81-B78F-B62E271596E1}" presName="childShape" presStyleCnt="0"/>
      <dgm:spPr/>
    </dgm:pt>
  </dgm:ptLst>
  <dgm:cxnLst>
    <dgm:cxn modelId="{8FDEDE09-7260-4A51-AEDE-8C9F85D80BE2}" srcId="{C7AB8F0B-A7EE-4946-8084-22B237E94978}" destId="{269041EE-5942-48A9-9275-C4DDDDFB36A0}" srcOrd="0" destOrd="0" parTransId="{C2EB1520-5049-4889-A567-00C5368B4D20}" sibTransId="{A2F15E18-6503-4DA2-BA4E-A932956083A0}"/>
    <dgm:cxn modelId="{D01C9E12-35DD-4ACB-A9BD-A9018CB89BD7}" type="presOf" srcId="{3BB1A11F-E276-4F81-B78F-B62E271596E1}" destId="{A03B2EA0-75D6-4531-BC94-8815E716F137}" srcOrd="0" destOrd="0" presId="urn:microsoft.com/office/officeart/2005/8/layout/hierarchy3"/>
    <dgm:cxn modelId="{992B231C-FC72-48B2-9B3F-6F5DF1740221}" srcId="{835EC94E-E7CA-40F6-9A2B-6087E8B32B48}" destId="{C7AB8F0B-A7EE-4946-8084-22B237E94978}" srcOrd="0" destOrd="0" parTransId="{BC58C1F0-ADF9-4AEF-B53C-BFEA961A773D}" sibTransId="{12ABB209-19FC-4B8A-90EF-4DDE8B490C0D}"/>
    <dgm:cxn modelId="{9A90942C-0216-4783-B669-824BADF20B8B}" type="presOf" srcId="{C7AB8F0B-A7EE-4946-8084-22B237E94978}" destId="{416A9094-185F-4072-A358-125CF7FB939C}" srcOrd="1" destOrd="0" presId="urn:microsoft.com/office/officeart/2005/8/layout/hierarchy3"/>
    <dgm:cxn modelId="{43EFCD37-AA37-4549-B629-356FC716015F}" srcId="{835EC94E-E7CA-40F6-9A2B-6087E8B32B48}" destId="{3BB1A11F-E276-4F81-B78F-B62E271596E1}" srcOrd="2" destOrd="0" parTransId="{926BBD2A-94F4-4985-9C51-3EEA5C1B1DBE}" sibTransId="{57D03C00-F07E-4A0D-918B-A51CC55C923D}"/>
    <dgm:cxn modelId="{735AC93F-88F5-4EC7-AA41-91DDC32B21F2}" srcId="{835EC94E-E7CA-40F6-9A2B-6087E8B32B48}" destId="{44887A04-CBDE-4D92-98E3-DA8C55406DCC}" srcOrd="1" destOrd="0" parTransId="{1135DA5D-B9F6-4FE6-B7EF-419185AA39EB}" sibTransId="{8B6D6639-F487-4B4A-8171-ECE2794D816C}"/>
    <dgm:cxn modelId="{6EA68C63-6C91-4FF1-A08D-C917042A6A76}" type="presOf" srcId="{3BB1A11F-E276-4F81-B78F-B62E271596E1}" destId="{54FF6B03-4A86-4462-A0BF-D93BC00A3F85}" srcOrd="1" destOrd="0" presId="urn:microsoft.com/office/officeart/2005/8/layout/hierarchy3"/>
    <dgm:cxn modelId="{F775CC64-7D27-4F91-A169-63A5B84AD490}" type="presOf" srcId="{C2EB1520-5049-4889-A567-00C5368B4D20}" destId="{48282292-1EC0-4469-AA3D-8EA7D136FC4A}" srcOrd="0" destOrd="0" presId="urn:microsoft.com/office/officeart/2005/8/layout/hierarchy3"/>
    <dgm:cxn modelId="{4159B44E-C0E2-4587-8C79-71858D9452F3}" type="presOf" srcId="{44887A04-CBDE-4D92-98E3-DA8C55406DCC}" destId="{694BF37A-09ED-41AA-B834-A6A157907A73}" srcOrd="1" destOrd="0" presId="urn:microsoft.com/office/officeart/2005/8/layout/hierarchy3"/>
    <dgm:cxn modelId="{95AA5771-AB0A-4782-AB00-3A17A609651B}" type="presOf" srcId="{8EBF9A60-894F-4E6A-92ED-A1D962D114A4}" destId="{E8FF7344-A378-47AA-85EF-581BE986B969}" srcOrd="0" destOrd="0" presId="urn:microsoft.com/office/officeart/2005/8/layout/hierarchy3"/>
    <dgm:cxn modelId="{699EE871-5202-4D9E-BE60-312172DDB720}" type="presOf" srcId="{44887A04-CBDE-4D92-98E3-DA8C55406DCC}" destId="{4F196359-119B-4DB4-93B4-4BB8DB2AD8F4}" srcOrd="0" destOrd="0" presId="urn:microsoft.com/office/officeart/2005/8/layout/hierarchy3"/>
    <dgm:cxn modelId="{E3F396A3-14E6-49D0-AB2F-0EC7BBBFD3EC}" srcId="{C7AB8F0B-A7EE-4946-8084-22B237E94978}" destId="{53F196C5-3D0C-4694-AFDE-5E3B7562C192}" srcOrd="1" destOrd="0" parTransId="{8EBF9A60-894F-4E6A-92ED-A1D962D114A4}" sibTransId="{DA8EFD06-53DD-4A9F-9702-E5BBA35E6754}"/>
    <dgm:cxn modelId="{BD181EC4-8775-4278-B118-1495C60E2464}" type="presOf" srcId="{269041EE-5942-48A9-9275-C4DDDDFB36A0}" destId="{47820A4A-5F0F-4683-80B4-8D9E0761E00C}" srcOrd="0" destOrd="0" presId="urn:microsoft.com/office/officeart/2005/8/layout/hierarchy3"/>
    <dgm:cxn modelId="{3E8714D8-72DA-4AEC-86BE-178AAE60CB9C}" type="presOf" srcId="{835EC94E-E7CA-40F6-9A2B-6087E8B32B48}" destId="{76801329-5091-422A-A451-FBB0CDEFC3BD}" srcOrd="0" destOrd="0" presId="urn:microsoft.com/office/officeart/2005/8/layout/hierarchy3"/>
    <dgm:cxn modelId="{D08E4EEB-8335-47CF-9157-0C214DB3365F}" type="presOf" srcId="{C7AB8F0B-A7EE-4946-8084-22B237E94978}" destId="{DB905E5A-C25A-4636-AB3A-C40900AD2517}" srcOrd="0" destOrd="0" presId="urn:microsoft.com/office/officeart/2005/8/layout/hierarchy3"/>
    <dgm:cxn modelId="{C1AD65ED-F0D3-49BE-AB64-B11CF23E9B82}" type="presOf" srcId="{53F196C5-3D0C-4694-AFDE-5E3B7562C192}" destId="{17AFF22F-6917-49BB-8FAA-D31713796DB1}" srcOrd="0" destOrd="0" presId="urn:microsoft.com/office/officeart/2005/8/layout/hierarchy3"/>
    <dgm:cxn modelId="{A7C1AC43-ACEA-4245-BC75-C58460CDBDD7}" type="presParOf" srcId="{76801329-5091-422A-A451-FBB0CDEFC3BD}" destId="{0ABBFAA0-BE44-4D30-A26D-C3DF0CAF3BA7}" srcOrd="0" destOrd="0" presId="urn:microsoft.com/office/officeart/2005/8/layout/hierarchy3"/>
    <dgm:cxn modelId="{D1567C4D-29B6-4523-94BE-271D50F249AD}" type="presParOf" srcId="{0ABBFAA0-BE44-4D30-A26D-C3DF0CAF3BA7}" destId="{8656B21A-0061-42DF-9D65-46E7047033D4}" srcOrd="0" destOrd="0" presId="urn:microsoft.com/office/officeart/2005/8/layout/hierarchy3"/>
    <dgm:cxn modelId="{6D95B27A-3C15-457B-8B6A-01AC0C5CCFB3}" type="presParOf" srcId="{8656B21A-0061-42DF-9D65-46E7047033D4}" destId="{DB905E5A-C25A-4636-AB3A-C40900AD2517}" srcOrd="0" destOrd="0" presId="urn:microsoft.com/office/officeart/2005/8/layout/hierarchy3"/>
    <dgm:cxn modelId="{AA239067-7D8F-409B-88CD-6B46B064E885}" type="presParOf" srcId="{8656B21A-0061-42DF-9D65-46E7047033D4}" destId="{416A9094-185F-4072-A358-125CF7FB939C}" srcOrd="1" destOrd="0" presId="urn:microsoft.com/office/officeart/2005/8/layout/hierarchy3"/>
    <dgm:cxn modelId="{AFCE4CF0-E91E-4ECB-89C1-C2442921AEF0}" type="presParOf" srcId="{0ABBFAA0-BE44-4D30-A26D-C3DF0CAF3BA7}" destId="{6D103963-9494-4802-BDEA-521DE23F20DB}" srcOrd="1" destOrd="0" presId="urn:microsoft.com/office/officeart/2005/8/layout/hierarchy3"/>
    <dgm:cxn modelId="{5FED4087-A36B-4D7C-8C21-78718708AFE7}" type="presParOf" srcId="{6D103963-9494-4802-BDEA-521DE23F20DB}" destId="{48282292-1EC0-4469-AA3D-8EA7D136FC4A}" srcOrd="0" destOrd="0" presId="urn:microsoft.com/office/officeart/2005/8/layout/hierarchy3"/>
    <dgm:cxn modelId="{55C8DB4E-0264-448F-A140-59A7C09E5A21}" type="presParOf" srcId="{6D103963-9494-4802-BDEA-521DE23F20DB}" destId="{47820A4A-5F0F-4683-80B4-8D9E0761E00C}" srcOrd="1" destOrd="0" presId="urn:microsoft.com/office/officeart/2005/8/layout/hierarchy3"/>
    <dgm:cxn modelId="{85553C03-BFB3-4369-A048-82720E9319F8}" type="presParOf" srcId="{6D103963-9494-4802-BDEA-521DE23F20DB}" destId="{E8FF7344-A378-47AA-85EF-581BE986B969}" srcOrd="2" destOrd="0" presId="urn:microsoft.com/office/officeart/2005/8/layout/hierarchy3"/>
    <dgm:cxn modelId="{E6E59303-2112-459D-AD54-8D35C826D9F9}" type="presParOf" srcId="{6D103963-9494-4802-BDEA-521DE23F20DB}" destId="{17AFF22F-6917-49BB-8FAA-D31713796DB1}" srcOrd="3" destOrd="0" presId="urn:microsoft.com/office/officeart/2005/8/layout/hierarchy3"/>
    <dgm:cxn modelId="{9022694B-98B3-4358-A48A-37277D3A1EA8}" type="presParOf" srcId="{76801329-5091-422A-A451-FBB0CDEFC3BD}" destId="{A5046F92-7BA3-475D-AC8B-2BFF4FB89F37}" srcOrd="1" destOrd="0" presId="urn:microsoft.com/office/officeart/2005/8/layout/hierarchy3"/>
    <dgm:cxn modelId="{CD591181-9410-48C5-A329-DB43046A8063}" type="presParOf" srcId="{A5046F92-7BA3-475D-AC8B-2BFF4FB89F37}" destId="{1AA8D425-91C3-485E-9582-EA159660B75B}" srcOrd="0" destOrd="0" presId="urn:microsoft.com/office/officeart/2005/8/layout/hierarchy3"/>
    <dgm:cxn modelId="{1530F996-886E-4A4C-B8FE-C403D93AD663}" type="presParOf" srcId="{1AA8D425-91C3-485E-9582-EA159660B75B}" destId="{4F196359-119B-4DB4-93B4-4BB8DB2AD8F4}" srcOrd="0" destOrd="0" presId="urn:microsoft.com/office/officeart/2005/8/layout/hierarchy3"/>
    <dgm:cxn modelId="{991BC59D-761A-4202-A01B-2ED425E7FEB8}" type="presParOf" srcId="{1AA8D425-91C3-485E-9582-EA159660B75B}" destId="{694BF37A-09ED-41AA-B834-A6A157907A73}" srcOrd="1" destOrd="0" presId="urn:microsoft.com/office/officeart/2005/8/layout/hierarchy3"/>
    <dgm:cxn modelId="{DDD7F2C4-5958-4020-962C-F6FBF5D97893}" type="presParOf" srcId="{A5046F92-7BA3-475D-AC8B-2BFF4FB89F37}" destId="{55E107F9-3798-4D7A-B972-D470FA543568}" srcOrd="1" destOrd="0" presId="urn:microsoft.com/office/officeart/2005/8/layout/hierarchy3"/>
    <dgm:cxn modelId="{F9241864-545D-4800-B043-E6942C1BB880}" type="presParOf" srcId="{76801329-5091-422A-A451-FBB0CDEFC3BD}" destId="{930A282E-BF28-4456-819E-38A45BFAB45E}" srcOrd="2" destOrd="0" presId="urn:microsoft.com/office/officeart/2005/8/layout/hierarchy3"/>
    <dgm:cxn modelId="{D2DED46C-DAA5-4980-BA56-DA0FD63A9636}" type="presParOf" srcId="{930A282E-BF28-4456-819E-38A45BFAB45E}" destId="{8E78DFC0-3975-48E3-9E70-EA48BBA5A669}" srcOrd="0" destOrd="0" presId="urn:microsoft.com/office/officeart/2005/8/layout/hierarchy3"/>
    <dgm:cxn modelId="{405A6DF8-9A3F-43A1-8174-762969485299}" type="presParOf" srcId="{8E78DFC0-3975-48E3-9E70-EA48BBA5A669}" destId="{A03B2EA0-75D6-4531-BC94-8815E716F137}" srcOrd="0" destOrd="0" presId="urn:microsoft.com/office/officeart/2005/8/layout/hierarchy3"/>
    <dgm:cxn modelId="{9F7F676E-31CB-4D4D-9CFD-1F83CE2E0C48}" type="presParOf" srcId="{8E78DFC0-3975-48E3-9E70-EA48BBA5A669}" destId="{54FF6B03-4A86-4462-A0BF-D93BC00A3F85}" srcOrd="1" destOrd="0" presId="urn:microsoft.com/office/officeart/2005/8/layout/hierarchy3"/>
    <dgm:cxn modelId="{832A0F69-24D9-4CDE-90E0-CE92A90D8E96}" type="presParOf" srcId="{930A282E-BF28-4456-819E-38A45BFAB45E}" destId="{58766C89-4568-44E6-B009-B0A64447CFB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35EC94E-E7CA-40F6-9A2B-6087E8B32B48}" type="doc">
      <dgm:prSet loTypeId="urn:microsoft.com/office/officeart/2005/8/layout/hierarchy3" loCatId="list" qsTypeId="urn:microsoft.com/office/officeart/2005/8/quickstyle/simple1" qsCatId="simple" csTypeId="urn:microsoft.com/office/officeart/2005/8/colors/accent6_2" csCatId="accent6" phldr="1"/>
      <dgm:spPr/>
      <dgm:t>
        <a:bodyPr/>
        <a:lstStyle/>
        <a:p>
          <a:endParaRPr lang="it-IT"/>
        </a:p>
      </dgm:t>
    </dgm:pt>
    <dgm:pt modelId="{C7AB8F0B-A7EE-4946-8084-22B237E94978}">
      <dgm:prSet phldrT="[Testo]"/>
      <dgm:spPr/>
      <dgm:t>
        <a:bodyPr/>
        <a:lstStyle/>
        <a:p>
          <a:r>
            <a:rPr lang="it-IT" dirty="0"/>
            <a:t>International </a:t>
          </a:r>
          <a:r>
            <a:rPr lang="it-IT" dirty="0" err="1"/>
            <a:t>Conventions</a:t>
          </a:r>
          <a:endParaRPr lang="it-IT" dirty="0"/>
        </a:p>
        <a:p>
          <a:r>
            <a:rPr lang="it-IT" dirty="0"/>
            <a:t>New York Convention</a:t>
          </a:r>
        </a:p>
      </dgm:t>
    </dgm:pt>
    <dgm:pt modelId="{BC58C1F0-ADF9-4AEF-B53C-BFEA961A773D}" type="parTrans" cxnId="{992B231C-FC72-48B2-9B3F-6F5DF1740221}">
      <dgm:prSet/>
      <dgm:spPr/>
      <dgm:t>
        <a:bodyPr/>
        <a:lstStyle/>
        <a:p>
          <a:endParaRPr lang="it-IT"/>
        </a:p>
      </dgm:t>
    </dgm:pt>
    <dgm:pt modelId="{12ABB209-19FC-4B8A-90EF-4DDE8B490C0D}" type="sibTrans" cxnId="{992B231C-FC72-48B2-9B3F-6F5DF1740221}">
      <dgm:prSet/>
      <dgm:spPr/>
      <dgm:t>
        <a:bodyPr/>
        <a:lstStyle/>
        <a:p>
          <a:endParaRPr lang="it-IT"/>
        </a:p>
      </dgm:t>
    </dgm:pt>
    <dgm:pt modelId="{269041EE-5942-48A9-9275-C4DDDDFB36A0}">
      <dgm:prSet phldrT="[Testo]"/>
      <dgm:spPr/>
      <dgm:t>
        <a:bodyPr/>
        <a:lstStyle/>
        <a:p>
          <a:r>
            <a:rPr lang="it-IT" dirty="0"/>
            <a:t>National </a:t>
          </a:r>
          <a:r>
            <a:rPr lang="it-IT" dirty="0" err="1"/>
            <a:t>Arbitration</a:t>
          </a:r>
          <a:r>
            <a:rPr lang="it-IT" dirty="0"/>
            <a:t> </a:t>
          </a:r>
          <a:r>
            <a:rPr lang="it-IT" dirty="0" err="1"/>
            <a:t>Legislation</a:t>
          </a:r>
          <a:r>
            <a:rPr lang="it-IT" dirty="0"/>
            <a:t> </a:t>
          </a:r>
        </a:p>
      </dgm:t>
    </dgm:pt>
    <dgm:pt modelId="{C2EB1520-5049-4889-A567-00C5368B4D20}" type="parTrans" cxnId="{8FDEDE09-7260-4A51-AEDE-8C9F85D80BE2}">
      <dgm:prSet/>
      <dgm:spPr/>
      <dgm:t>
        <a:bodyPr/>
        <a:lstStyle/>
        <a:p>
          <a:endParaRPr lang="it-IT"/>
        </a:p>
      </dgm:t>
    </dgm:pt>
    <dgm:pt modelId="{A2F15E18-6503-4DA2-BA4E-A932956083A0}" type="sibTrans" cxnId="{8FDEDE09-7260-4A51-AEDE-8C9F85D80BE2}">
      <dgm:prSet/>
      <dgm:spPr/>
      <dgm:t>
        <a:bodyPr/>
        <a:lstStyle/>
        <a:p>
          <a:endParaRPr lang="it-IT"/>
        </a:p>
      </dgm:t>
    </dgm:pt>
    <dgm:pt modelId="{53F196C5-3D0C-4694-AFDE-5E3B7562C192}">
      <dgm:prSet phldrT="[Testo]"/>
      <dgm:spPr/>
      <dgm:t>
        <a:bodyPr/>
        <a:lstStyle/>
        <a:p>
          <a:r>
            <a:rPr lang="it-IT" dirty="0" err="1"/>
            <a:t>Arbitration</a:t>
          </a:r>
          <a:r>
            <a:rPr lang="it-IT" dirty="0"/>
            <a:t> agreement </a:t>
          </a:r>
        </a:p>
      </dgm:t>
    </dgm:pt>
    <dgm:pt modelId="{8EBF9A60-894F-4E6A-92ED-A1D962D114A4}" type="parTrans" cxnId="{E3F396A3-14E6-49D0-AB2F-0EC7BBBFD3EC}">
      <dgm:prSet/>
      <dgm:spPr/>
      <dgm:t>
        <a:bodyPr/>
        <a:lstStyle/>
        <a:p>
          <a:endParaRPr lang="it-IT"/>
        </a:p>
      </dgm:t>
    </dgm:pt>
    <dgm:pt modelId="{DA8EFD06-53DD-4A9F-9702-E5BBA35E6754}" type="sibTrans" cxnId="{E3F396A3-14E6-49D0-AB2F-0EC7BBBFD3EC}">
      <dgm:prSet/>
      <dgm:spPr/>
      <dgm:t>
        <a:bodyPr/>
        <a:lstStyle/>
        <a:p>
          <a:endParaRPr lang="it-IT"/>
        </a:p>
      </dgm:t>
    </dgm:pt>
    <dgm:pt modelId="{44887A04-CBDE-4D92-98E3-DA8C55406DCC}">
      <dgm:prSet phldrT="[Testo]"/>
      <dgm:spPr/>
      <dgm:t>
        <a:bodyPr/>
        <a:lstStyle/>
        <a:p>
          <a:r>
            <a:rPr lang="it-IT" dirty="0"/>
            <a:t>Model</a:t>
          </a:r>
          <a:r>
            <a:rPr lang="it-IT" baseline="0" dirty="0"/>
            <a:t> Law</a:t>
          </a:r>
          <a:endParaRPr lang="it-IT" dirty="0"/>
        </a:p>
      </dgm:t>
    </dgm:pt>
    <dgm:pt modelId="{1135DA5D-B9F6-4FE6-B7EF-419185AA39EB}" type="parTrans" cxnId="{735AC93F-88F5-4EC7-AA41-91DDC32B21F2}">
      <dgm:prSet/>
      <dgm:spPr/>
      <dgm:t>
        <a:bodyPr/>
        <a:lstStyle/>
        <a:p>
          <a:endParaRPr lang="it-IT"/>
        </a:p>
      </dgm:t>
    </dgm:pt>
    <dgm:pt modelId="{8B6D6639-F487-4B4A-8171-ECE2794D816C}" type="sibTrans" cxnId="{735AC93F-88F5-4EC7-AA41-91DDC32B21F2}">
      <dgm:prSet/>
      <dgm:spPr/>
      <dgm:t>
        <a:bodyPr/>
        <a:lstStyle/>
        <a:p>
          <a:endParaRPr lang="it-IT"/>
        </a:p>
      </dgm:t>
    </dgm:pt>
    <dgm:pt modelId="{3BB1A11F-E276-4F81-B78F-B62E271596E1}">
      <dgm:prSet phldrT="[Testo]"/>
      <dgm:spPr/>
      <dgm:t>
        <a:bodyPr/>
        <a:lstStyle/>
        <a:p>
          <a:r>
            <a:rPr lang="it-IT" dirty="0"/>
            <a:t>Institutional rules</a:t>
          </a:r>
        </a:p>
      </dgm:t>
    </dgm:pt>
    <dgm:pt modelId="{926BBD2A-94F4-4985-9C51-3EEA5C1B1DBE}" type="parTrans" cxnId="{43EFCD37-AA37-4549-B629-356FC716015F}">
      <dgm:prSet/>
      <dgm:spPr/>
      <dgm:t>
        <a:bodyPr/>
        <a:lstStyle/>
        <a:p>
          <a:endParaRPr lang="it-IT"/>
        </a:p>
      </dgm:t>
    </dgm:pt>
    <dgm:pt modelId="{57D03C00-F07E-4A0D-918B-A51CC55C923D}" type="sibTrans" cxnId="{43EFCD37-AA37-4549-B629-356FC716015F}">
      <dgm:prSet/>
      <dgm:spPr/>
      <dgm:t>
        <a:bodyPr/>
        <a:lstStyle/>
        <a:p>
          <a:endParaRPr lang="it-IT"/>
        </a:p>
      </dgm:t>
    </dgm:pt>
    <dgm:pt modelId="{76801329-5091-422A-A451-FBB0CDEFC3BD}" type="pres">
      <dgm:prSet presAssocID="{835EC94E-E7CA-40F6-9A2B-6087E8B32B48}" presName="diagram" presStyleCnt="0">
        <dgm:presLayoutVars>
          <dgm:chPref val="1"/>
          <dgm:dir/>
          <dgm:animOne val="branch"/>
          <dgm:animLvl val="lvl"/>
          <dgm:resizeHandles/>
        </dgm:presLayoutVars>
      </dgm:prSet>
      <dgm:spPr/>
    </dgm:pt>
    <dgm:pt modelId="{0ABBFAA0-BE44-4D30-A26D-C3DF0CAF3BA7}" type="pres">
      <dgm:prSet presAssocID="{C7AB8F0B-A7EE-4946-8084-22B237E94978}" presName="root" presStyleCnt="0"/>
      <dgm:spPr/>
    </dgm:pt>
    <dgm:pt modelId="{8656B21A-0061-42DF-9D65-46E7047033D4}" type="pres">
      <dgm:prSet presAssocID="{C7AB8F0B-A7EE-4946-8084-22B237E94978}" presName="rootComposite" presStyleCnt="0"/>
      <dgm:spPr/>
    </dgm:pt>
    <dgm:pt modelId="{DB905E5A-C25A-4636-AB3A-C40900AD2517}" type="pres">
      <dgm:prSet presAssocID="{C7AB8F0B-A7EE-4946-8084-22B237E94978}" presName="rootText" presStyleLbl="node1" presStyleIdx="0" presStyleCnt="3" custScaleX="310364" custScaleY="179419" custLinFactNeighborX="84376" custLinFactNeighborY="-40232"/>
      <dgm:spPr/>
    </dgm:pt>
    <dgm:pt modelId="{416A9094-185F-4072-A358-125CF7FB939C}" type="pres">
      <dgm:prSet presAssocID="{C7AB8F0B-A7EE-4946-8084-22B237E94978}" presName="rootConnector" presStyleLbl="node1" presStyleIdx="0" presStyleCnt="3"/>
      <dgm:spPr/>
    </dgm:pt>
    <dgm:pt modelId="{6D103963-9494-4802-BDEA-521DE23F20DB}" type="pres">
      <dgm:prSet presAssocID="{C7AB8F0B-A7EE-4946-8084-22B237E94978}" presName="childShape" presStyleCnt="0"/>
      <dgm:spPr/>
    </dgm:pt>
    <dgm:pt modelId="{48282292-1EC0-4469-AA3D-8EA7D136FC4A}" type="pres">
      <dgm:prSet presAssocID="{C2EB1520-5049-4889-A567-00C5368B4D20}" presName="Name13" presStyleLbl="parChTrans1D2" presStyleIdx="0" presStyleCnt="2"/>
      <dgm:spPr/>
    </dgm:pt>
    <dgm:pt modelId="{47820A4A-5F0F-4683-80B4-8D9E0761E00C}" type="pres">
      <dgm:prSet presAssocID="{269041EE-5942-48A9-9275-C4DDDDFB36A0}" presName="childText" presStyleLbl="bgAcc1" presStyleIdx="0" presStyleCnt="2" custScaleX="245516" custScaleY="222885" custLinFactNeighborX="-78175" custLinFactNeighborY="-28212">
        <dgm:presLayoutVars>
          <dgm:bulletEnabled val="1"/>
        </dgm:presLayoutVars>
      </dgm:prSet>
      <dgm:spPr/>
    </dgm:pt>
    <dgm:pt modelId="{E8FF7344-A378-47AA-85EF-581BE986B969}" type="pres">
      <dgm:prSet presAssocID="{8EBF9A60-894F-4E6A-92ED-A1D962D114A4}" presName="Name13" presStyleLbl="parChTrans1D2" presStyleIdx="1" presStyleCnt="2"/>
      <dgm:spPr/>
    </dgm:pt>
    <dgm:pt modelId="{17AFF22F-6917-49BB-8FAA-D31713796DB1}" type="pres">
      <dgm:prSet presAssocID="{53F196C5-3D0C-4694-AFDE-5E3B7562C192}" presName="childText" presStyleLbl="bgAcc1" presStyleIdx="1" presStyleCnt="2" custScaleX="139397" custScaleY="184275" custLinFactNeighborX="83904" custLinFactNeighborY="27561">
        <dgm:presLayoutVars>
          <dgm:bulletEnabled val="1"/>
        </dgm:presLayoutVars>
      </dgm:prSet>
      <dgm:spPr/>
    </dgm:pt>
    <dgm:pt modelId="{A5046F92-7BA3-475D-AC8B-2BFF4FB89F37}" type="pres">
      <dgm:prSet presAssocID="{44887A04-CBDE-4D92-98E3-DA8C55406DCC}" presName="root" presStyleCnt="0"/>
      <dgm:spPr/>
    </dgm:pt>
    <dgm:pt modelId="{1AA8D425-91C3-485E-9582-EA159660B75B}" type="pres">
      <dgm:prSet presAssocID="{44887A04-CBDE-4D92-98E3-DA8C55406DCC}" presName="rootComposite" presStyleCnt="0"/>
      <dgm:spPr/>
    </dgm:pt>
    <dgm:pt modelId="{4F196359-119B-4DB4-93B4-4BB8DB2AD8F4}" type="pres">
      <dgm:prSet presAssocID="{44887A04-CBDE-4D92-98E3-DA8C55406DCC}" presName="rootText" presStyleLbl="node1" presStyleIdx="1" presStyleCnt="3" custScaleX="221437" custScaleY="111515" custLinFactY="100000" custLinFactNeighborX="-68914" custLinFactNeighborY="102855"/>
      <dgm:spPr/>
    </dgm:pt>
    <dgm:pt modelId="{694BF37A-09ED-41AA-B834-A6A157907A73}" type="pres">
      <dgm:prSet presAssocID="{44887A04-CBDE-4D92-98E3-DA8C55406DCC}" presName="rootConnector" presStyleLbl="node1" presStyleIdx="1" presStyleCnt="3"/>
      <dgm:spPr/>
    </dgm:pt>
    <dgm:pt modelId="{55E107F9-3798-4D7A-B972-D470FA543568}" type="pres">
      <dgm:prSet presAssocID="{44887A04-CBDE-4D92-98E3-DA8C55406DCC}" presName="childShape" presStyleCnt="0"/>
      <dgm:spPr/>
    </dgm:pt>
    <dgm:pt modelId="{930A282E-BF28-4456-819E-38A45BFAB45E}" type="pres">
      <dgm:prSet presAssocID="{3BB1A11F-E276-4F81-B78F-B62E271596E1}" presName="root" presStyleCnt="0"/>
      <dgm:spPr/>
    </dgm:pt>
    <dgm:pt modelId="{8E78DFC0-3975-48E3-9E70-EA48BBA5A669}" type="pres">
      <dgm:prSet presAssocID="{3BB1A11F-E276-4F81-B78F-B62E271596E1}" presName="rootComposite" presStyleCnt="0"/>
      <dgm:spPr/>
    </dgm:pt>
    <dgm:pt modelId="{A03B2EA0-75D6-4531-BC94-8815E716F137}" type="pres">
      <dgm:prSet presAssocID="{3BB1A11F-E276-4F81-B78F-B62E271596E1}" presName="rootText" presStyleLbl="node1" presStyleIdx="2" presStyleCnt="3" custScaleX="220436" custScaleY="87405" custLinFactX="-100000" custLinFactY="200000" custLinFactNeighborX="-121676" custLinFactNeighborY="221530"/>
      <dgm:spPr/>
    </dgm:pt>
    <dgm:pt modelId="{54FF6B03-4A86-4462-A0BF-D93BC00A3F85}" type="pres">
      <dgm:prSet presAssocID="{3BB1A11F-E276-4F81-B78F-B62E271596E1}" presName="rootConnector" presStyleLbl="node1" presStyleIdx="2" presStyleCnt="3"/>
      <dgm:spPr/>
    </dgm:pt>
    <dgm:pt modelId="{58766C89-4568-44E6-B009-B0A64447CFB9}" type="pres">
      <dgm:prSet presAssocID="{3BB1A11F-E276-4F81-B78F-B62E271596E1}" presName="childShape" presStyleCnt="0"/>
      <dgm:spPr/>
    </dgm:pt>
  </dgm:ptLst>
  <dgm:cxnLst>
    <dgm:cxn modelId="{EA179803-D3E7-4CCC-B81D-4FA02C2C5AB5}" type="presOf" srcId="{53F196C5-3D0C-4694-AFDE-5E3B7562C192}" destId="{17AFF22F-6917-49BB-8FAA-D31713796DB1}" srcOrd="0" destOrd="0" presId="urn:microsoft.com/office/officeart/2005/8/layout/hierarchy3"/>
    <dgm:cxn modelId="{8FDEDE09-7260-4A51-AEDE-8C9F85D80BE2}" srcId="{C7AB8F0B-A7EE-4946-8084-22B237E94978}" destId="{269041EE-5942-48A9-9275-C4DDDDFB36A0}" srcOrd="0" destOrd="0" parTransId="{C2EB1520-5049-4889-A567-00C5368B4D20}" sibTransId="{A2F15E18-6503-4DA2-BA4E-A932956083A0}"/>
    <dgm:cxn modelId="{4FE0D70E-C364-469C-898B-94F4BD3487A6}" type="presOf" srcId="{8EBF9A60-894F-4E6A-92ED-A1D962D114A4}" destId="{E8FF7344-A378-47AA-85EF-581BE986B969}" srcOrd="0" destOrd="0" presId="urn:microsoft.com/office/officeart/2005/8/layout/hierarchy3"/>
    <dgm:cxn modelId="{992B231C-FC72-48B2-9B3F-6F5DF1740221}" srcId="{835EC94E-E7CA-40F6-9A2B-6087E8B32B48}" destId="{C7AB8F0B-A7EE-4946-8084-22B237E94978}" srcOrd="0" destOrd="0" parTransId="{BC58C1F0-ADF9-4AEF-B53C-BFEA961A773D}" sibTransId="{12ABB209-19FC-4B8A-90EF-4DDE8B490C0D}"/>
    <dgm:cxn modelId="{AD7CE726-A434-4E18-B3B7-CA1534CB7490}" type="presOf" srcId="{C7AB8F0B-A7EE-4946-8084-22B237E94978}" destId="{DB905E5A-C25A-4636-AB3A-C40900AD2517}" srcOrd="0" destOrd="0" presId="urn:microsoft.com/office/officeart/2005/8/layout/hierarchy3"/>
    <dgm:cxn modelId="{43EFCD37-AA37-4549-B629-356FC716015F}" srcId="{835EC94E-E7CA-40F6-9A2B-6087E8B32B48}" destId="{3BB1A11F-E276-4F81-B78F-B62E271596E1}" srcOrd="2" destOrd="0" parTransId="{926BBD2A-94F4-4985-9C51-3EEA5C1B1DBE}" sibTransId="{57D03C00-F07E-4A0D-918B-A51CC55C923D}"/>
    <dgm:cxn modelId="{735AC93F-88F5-4EC7-AA41-91DDC32B21F2}" srcId="{835EC94E-E7CA-40F6-9A2B-6087E8B32B48}" destId="{44887A04-CBDE-4D92-98E3-DA8C55406DCC}" srcOrd="1" destOrd="0" parTransId="{1135DA5D-B9F6-4FE6-B7EF-419185AA39EB}" sibTransId="{8B6D6639-F487-4B4A-8171-ECE2794D816C}"/>
    <dgm:cxn modelId="{B7AFF85D-C210-4ED3-A297-4FD27417904F}" type="presOf" srcId="{3BB1A11F-E276-4F81-B78F-B62E271596E1}" destId="{A03B2EA0-75D6-4531-BC94-8815E716F137}" srcOrd="0" destOrd="0" presId="urn:microsoft.com/office/officeart/2005/8/layout/hierarchy3"/>
    <dgm:cxn modelId="{CC565B56-D9DB-42A3-ADD4-D4A403E8A09A}" type="presOf" srcId="{44887A04-CBDE-4D92-98E3-DA8C55406DCC}" destId="{694BF37A-09ED-41AA-B834-A6A157907A73}" srcOrd="1" destOrd="0" presId="urn:microsoft.com/office/officeart/2005/8/layout/hierarchy3"/>
    <dgm:cxn modelId="{B5A97257-C8D6-4EEF-892A-5D555206D414}" type="presOf" srcId="{44887A04-CBDE-4D92-98E3-DA8C55406DCC}" destId="{4F196359-119B-4DB4-93B4-4BB8DB2AD8F4}" srcOrd="0" destOrd="0" presId="urn:microsoft.com/office/officeart/2005/8/layout/hierarchy3"/>
    <dgm:cxn modelId="{86CD9F5A-5BBE-4BB7-BE2F-22AFBD4F2323}" type="presOf" srcId="{C2EB1520-5049-4889-A567-00C5368B4D20}" destId="{48282292-1EC0-4469-AA3D-8EA7D136FC4A}" srcOrd="0" destOrd="0" presId="urn:microsoft.com/office/officeart/2005/8/layout/hierarchy3"/>
    <dgm:cxn modelId="{0CCCF496-6779-4D58-A6F5-99849A382792}" type="presOf" srcId="{835EC94E-E7CA-40F6-9A2B-6087E8B32B48}" destId="{76801329-5091-422A-A451-FBB0CDEFC3BD}" srcOrd="0" destOrd="0" presId="urn:microsoft.com/office/officeart/2005/8/layout/hierarchy3"/>
    <dgm:cxn modelId="{C502B49E-C43F-4B47-BB21-24DF8C3143D8}" type="presOf" srcId="{C7AB8F0B-A7EE-4946-8084-22B237E94978}" destId="{416A9094-185F-4072-A358-125CF7FB939C}" srcOrd="1" destOrd="0" presId="urn:microsoft.com/office/officeart/2005/8/layout/hierarchy3"/>
    <dgm:cxn modelId="{E3F396A3-14E6-49D0-AB2F-0EC7BBBFD3EC}" srcId="{C7AB8F0B-A7EE-4946-8084-22B237E94978}" destId="{53F196C5-3D0C-4694-AFDE-5E3B7562C192}" srcOrd="1" destOrd="0" parTransId="{8EBF9A60-894F-4E6A-92ED-A1D962D114A4}" sibTransId="{DA8EFD06-53DD-4A9F-9702-E5BBA35E6754}"/>
    <dgm:cxn modelId="{6A8F6CF2-6189-4B59-AFE6-25C5C974AF68}" type="presOf" srcId="{3BB1A11F-E276-4F81-B78F-B62E271596E1}" destId="{54FF6B03-4A86-4462-A0BF-D93BC00A3F85}" srcOrd="1" destOrd="0" presId="urn:microsoft.com/office/officeart/2005/8/layout/hierarchy3"/>
    <dgm:cxn modelId="{1982B8FA-A538-4869-82C1-1A0EA87A6895}" type="presOf" srcId="{269041EE-5942-48A9-9275-C4DDDDFB36A0}" destId="{47820A4A-5F0F-4683-80B4-8D9E0761E00C}" srcOrd="0" destOrd="0" presId="urn:microsoft.com/office/officeart/2005/8/layout/hierarchy3"/>
    <dgm:cxn modelId="{DBF9F049-BF26-4B78-8802-2C9B372D0AD1}" type="presParOf" srcId="{76801329-5091-422A-A451-FBB0CDEFC3BD}" destId="{0ABBFAA0-BE44-4D30-A26D-C3DF0CAF3BA7}" srcOrd="0" destOrd="0" presId="urn:microsoft.com/office/officeart/2005/8/layout/hierarchy3"/>
    <dgm:cxn modelId="{A2216477-64D6-4DBF-996F-EEDC53E810D5}" type="presParOf" srcId="{0ABBFAA0-BE44-4D30-A26D-C3DF0CAF3BA7}" destId="{8656B21A-0061-42DF-9D65-46E7047033D4}" srcOrd="0" destOrd="0" presId="urn:microsoft.com/office/officeart/2005/8/layout/hierarchy3"/>
    <dgm:cxn modelId="{A13373EF-BBBB-4CAF-9AA4-702C99D5FDDC}" type="presParOf" srcId="{8656B21A-0061-42DF-9D65-46E7047033D4}" destId="{DB905E5A-C25A-4636-AB3A-C40900AD2517}" srcOrd="0" destOrd="0" presId="urn:microsoft.com/office/officeart/2005/8/layout/hierarchy3"/>
    <dgm:cxn modelId="{3A046148-81B8-448D-B95B-FE01B1A96053}" type="presParOf" srcId="{8656B21A-0061-42DF-9D65-46E7047033D4}" destId="{416A9094-185F-4072-A358-125CF7FB939C}" srcOrd="1" destOrd="0" presId="urn:microsoft.com/office/officeart/2005/8/layout/hierarchy3"/>
    <dgm:cxn modelId="{429A6E1E-E63A-4D86-8A07-FACA015B1811}" type="presParOf" srcId="{0ABBFAA0-BE44-4D30-A26D-C3DF0CAF3BA7}" destId="{6D103963-9494-4802-BDEA-521DE23F20DB}" srcOrd="1" destOrd="0" presId="urn:microsoft.com/office/officeart/2005/8/layout/hierarchy3"/>
    <dgm:cxn modelId="{4B3A731F-FC42-4EA4-9D23-A707FC21DB87}" type="presParOf" srcId="{6D103963-9494-4802-BDEA-521DE23F20DB}" destId="{48282292-1EC0-4469-AA3D-8EA7D136FC4A}" srcOrd="0" destOrd="0" presId="urn:microsoft.com/office/officeart/2005/8/layout/hierarchy3"/>
    <dgm:cxn modelId="{B97F92C8-729C-46A4-BEDC-C01333E5F90A}" type="presParOf" srcId="{6D103963-9494-4802-BDEA-521DE23F20DB}" destId="{47820A4A-5F0F-4683-80B4-8D9E0761E00C}" srcOrd="1" destOrd="0" presId="urn:microsoft.com/office/officeart/2005/8/layout/hierarchy3"/>
    <dgm:cxn modelId="{0F8AEDE9-D58D-41CF-806F-7C08DAC995B5}" type="presParOf" srcId="{6D103963-9494-4802-BDEA-521DE23F20DB}" destId="{E8FF7344-A378-47AA-85EF-581BE986B969}" srcOrd="2" destOrd="0" presId="urn:microsoft.com/office/officeart/2005/8/layout/hierarchy3"/>
    <dgm:cxn modelId="{7CBF7345-1F5C-4B92-9AF5-429AEF8E2412}" type="presParOf" srcId="{6D103963-9494-4802-BDEA-521DE23F20DB}" destId="{17AFF22F-6917-49BB-8FAA-D31713796DB1}" srcOrd="3" destOrd="0" presId="urn:microsoft.com/office/officeart/2005/8/layout/hierarchy3"/>
    <dgm:cxn modelId="{F6EC3DA7-60AD-4636-84C9-113E1C30D79B}" type="presParOf" srcId="{76801329-5091-422A-A451-FBB0CDEFC3BD}" destId="{A5046F92-7BA3-475D-AC8B-2BFF4FB89F37}" srcOrd="1" destOrd="0" presId="urn:microsoft.com/office/officeart/2005/8/layout/hierarchy3"/>
    <dgm:cxn modelId="{1CA646A3-8B3C-4AA2-BD92-A5A3663D6FAA}" type="presParOf" srcId="{A5046F92-7BA3-475D-AC8B-2BFF4FB89F37}" destId="{1AA8D425-91C3-485E-9582-EA159660B75B}" srcOrd="0" destOrd="0" presId="urn:microsoft.com/office/officeart/2005/8/layout/hierarchy3"/>
    <dgm:cxn modelId="{3AA9AABE-1609-4E48-8713-29785B52B5C8}" type="presParOf" srcId="{1AA8D425-91C3-485E-9582-EA159660B75B}" destId="{4F196359-119B-4DB4-93B4-4BB8DB2AD8F4}" srcOrd="0" destOrd="0" presId="urn:microsoft.com/office/officeart/2005/8/layout/hierarchy3"/>
    <dgm:cxn modelId="{4AF0DEE0-85C3-481D-96DB-7972AC3946AB}" type="presParOf" srcId="{1AA8D425-91C3-485E-9582-EA159660B75B}" destId="{694BF37A-09ED-41AA-B834-A6A157907A73}" srcOrd="1" destOrd="0" presId="urn:microsoft.com/office/officeart/2005/8/layout/hierarchy3"/>
    <dgm:cxn modelId="{52009B7D-65B5-404E-A661-6F7D4C82F641}" type="presParOf" srcId="{A5046F92-7BA3-475D-AC8B-2BFF4FB89F37}" destId="{55E107F9-3798-4D7A-B972-D470FA543568}" srcOrd="1" destOrd="0" presId="urn:microsoft.com/office/officeart/2005/8/layout/hierarchy3"/>
    <dgm:cxn modelId="{FD06127F-9414-4A55-A8DB-0B319CCE2E9A}" type="presParOf" srcId="{76801329-5091-422A-A451-FBB0CDEFC3BD}" destId="{930A282E-BF28-4456-819E-38A45BFAB45E}" srcOrd="2" destOrd="0" presId="urn:microsoft.com/office/officeart/2005/8/layout/hierarchy3"/>
    <dgm:cxn modelId="{3D66938D-614B-4BC6-BC12-FE223E955F56}" type="presParOf" srcId="{930A282E-BF28-4456-819E-38A45BFAB45E}" destId="{8E78DFC0-3975-48E3-9E70-EA48BBA5A669}" srcOrd="0" destOrd="0" presId="urn:microsoft.com/office/officeart/2005/8/layout/hierarchy3"/>
    <dgm:cxn modelId="{0FA20E6E-E805-4A10-889A-15993EAF324A}" type="presParOf" srcId="{8E78DFC0-3975-48E3-9E70-EA48BBA5A669}" destId="{A03B2EA0-75D6-4531-BC94-8815E716F137}" srcOrd="0" destOrd="0" presId="urn:microsoft.com/office/officeart/2005/8/layout/hierarchy3"/>
    <dgm:cxn modelId="{D012263E-2B5B-4498-8AFD-6CE7FD3375F5}" type="presParOf" srcId="{8E78DFC0-3975-48E3-9E70-EA48BBA5A669}" destId="{54FF6B03-4A86-4462-A0BF-D93BC00A3F85}" srcOrd="1" destOrd="0" presId="urn:microsoft.com/office/officeart/2005/8/layout/hierarchy3"/>
    <dgm:cxn modelId="{0AF7A279-C33A-44D8-AA96-856B42118BF0}" type="presParOf" srcId="{930A282E-BF28-4456-819E-38A45BFAB45E}" destId="{58766C89-4568-44E6-B009-B0A64447CFB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66C9AA8-2E63-4AF3-BEE7-9B0E6AC6074D}"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708770F-E901-4D69-888D-67048F985E04}">
      <dgm:prSet/>
      <dgm:spPr/>
      <dgm:t>
        <a:bodyPr/>
        <a:lstStyle/>
        <a:p>
          <a:r>
            <a:rPr lang="en-US"/>
            <a:t>1. Each Contracting State shall </a:t>
          </a:r>
          <a:r>
            <a:rPr lang="en-US" b="1"/>
            <a:t>recognize an agreement</a:t>
          </a:r>
          <a:r>
            <a:rPr lang="en-US"/>
            <a:t> in writing under which the parties undertake to submit to arbitration all or any differences which have arisen, or which may arise between them in respect of a defined legal relationship, whether </a:t>
          </a:r>
          <a:r>
            <a:rPr lang="en-US" b="1"/>
            <a:t>contractual or not</a:t>
          </a:r>
          <a:r>
            <a:rPr lang="en-US"/>
            <a:t>, concerning a </a:t>
          </a:r>
          <a:r>
            <a:rPr lang="en-US" b="1"/>
            <a:t>subject matter capable of settlement by arbitration (</a:t>
          </a:r>
          <a:r>
            <a:rPr lang="en-US" b="1" i="1"/>
            <a:t>the rule</a:t>
          </a:r>
          <a:r>
            <a:rPr lang="en-US" b="1"/>
            <a:t>)</a:t>
          </a:r>
          <a:endParaRPr lang="en-US"/>
        </a:p>
      </dgm:t>
    </dgm:pt>
    <dgm:pt modelId="{EBA96131-62E2-4720-A537-D14875D0F800}" type="parTrans" cxnId="{D896A1A9-FD47-4BC8-A39B-498C05528E8D}">
      <dgm:prSet/>
      <dgm:spPr/>
      <dgm:t>
        <a:bodyPr/>
        <a:lstStyle/>
        <a:p>
          <a:endParaRPr lang="en-US"/>
        </a:p>
      </dgm:t>
    </dgm:pt>
    <dgm:pt modelId="{78C74266-1AD4-4C6D-9986-87A7FD1B4B5E}" type="sibTrans" cxnId="{D896A1A9-FD47-4BC8-A39B-498C05528E8D}">
      <dgm:prSet/>
      <dgm:spPr/>
      <dgm:t>
        <a:bodyPr/>
        <a:lstStyle/>
        <a:p>
          <a:endParaRPr lang="en-US"/>
        </a:p>
      </dgm:t>
    </dgm:pt>
    <dgm:pt modelId="{BE1D7DA3-544D-4867-A581-04F9DAB965C5}">
      <dgm:prSet/>
      <dgm:spPr/>
      <dgm:t>
        <a:bodyPr/>
        <a:lstStyle/>
        <a:p>
          <a:r>
            <a:rPr lang="en-US"/>
            <a:t>2. The term "agreement in </a:t>
          </a:r>
          <a:r>
            <a:rPr lang="en-US" b="1"/>
            <a:t>writing</a:t>
          </a:r>
          <a:r>
            <a:rPr lang="en-US"/>
            <a:t>" shall include an arbitral clause in a contract or an arbitration agreement, signed by the parties or contained in an exchange of letters or telegrams </a:t>
          </a:r>
          <a:r>
            <a:rPr lang="en-US" b="1" i="1"/>
            <a:t>(the form)</a:t>
          </a:r>
          <a:endParaRPr lang="en-US"/>
        </a:p>
      </dgm:t>
    </dgm:pt>
    <dgm:pt modelId="{63143266-9D0F-4261-8FC1-B7A174C050B7}" type="parTrans" cxnId="{FF7A48D1-C68A-4044-8FD4-63BE7AB125F6}">
      <dgm:prSet/>
      <dgm:spPr/>
      <dgm:t>
        <a:bodyPr/>
        <a:lstStyle/>
        <a:p>
          <a:endParaRPr lang="en-US"/>
        </a:p>
      </dgm:t>
    </dgm:pt>
    <dgm:pt modelId="{43064385-D57F-4512-98D3-9282AC666003}" type="sibTrans" cxnId="{FF7A48D1-C68A-4044-8FD4-63BE7AB125F6}">
      <dgm:prSet/>
      <dgm:spPr/>
      <dgm:t>
        <a:bodyPr/>
        <a:lstStyle/>
        <a:p>
          <a:endParaRPr lang="en-US"/>
        </a:p>
      </dgm:t>
    </dgm:pt>
    <dgm:pt modelId="{EC752AE6-01F0-485B-8A2B-0496087B55B0}">
      <dgm:prSet/>
      <dgm:spPr/>
      <dgm:t>
        <a:bodyPr/>
        <a:lstStyle/>
        <a:p>
          <a:r>
            <a:rPr lang="en-US"/>
            <a:t>3. The court of a Contracting State, when seized of an action in a matter in respect of which the parties have made an agreement within the meaning of this article, shall, at the request of one of the parties, </a:t>
          </a:r>
          <a:r>
            <a:rPr lang="en-US" b="1"/>
            <a:t>refer the parties to arbitration</a:t>
          </a:r>
          <a:r>
            <a:rPr lang="en-US"/>
            <a:t>, unless it finds that the said agreement </a:t>
          </a:r>
          <a:r>
            <a:rPr lang="en-US" b="1"/>
            <a:t>is null and void, inoperative or incapable of being performed (</a:t>
          </a:r>
          <a:r>
            <a:rPr lang="en-US" b="1" i="1"/>
            <a:t>the remedy</a:t>
          </a:r>
          <a:r>
            <a:rPr lang="en-US" b="1"/>
            <a:t>)</a:t>
          </a:r>
          <a:endParaRPr lang="en-US"/>
        </a:p>
      </dgm:t>
    </dgm:pt>
    <dgm:pt modelId="{21E35BC8-AA0D-4CC2-B07F-65FB887B6380}" type="parTrans" cxnId="{A99A6E19-008E-455E-99D8-5E44ADB12E92}">
      <dgm:prSet/>
      <dgm:spPr/>
      <dgm:t>
        <a:bodyPr/>
        <a:lstStyle/>
        <a:p>
          <a:endParaRPr lang="en-US"/>
        </a:p>
      </dgm:t>
    </dgm:pt>
    <dgm:pt modelId="{3E7B712B-A7A2-40C0-9F05-B9F022CFBC59}" type="sibTrans" cxnId="{A99A6E19-008E-455E-99D8-5E44ADB12E92}">
      <dgm:prSet/>
      <dgm:spPr/>
      <dgm:t>
        <a:bodyPr/>
        <a:lstStyle/>
        <a:p>
          <a:endParaRPr lang="en-US"/>
        </a:p>
      </dgm:t>
    </dgm:pt>
    <dgm:pt modelId="{3F27AE75-4069-4AA1-B914-64748B8AC3E8}" type="pres">
      <dgm:prSet presAssocID="{D66C9AA8-2E63-4AF3-BEE7-9B0E6AC6074D}" presName="root" presStyleCnt="0">
        <dgm:presLayoutVars>
          <dgm:dir/>
          <dgm:resizeHandles val="exact"/>
        </dgm:presLayoutVars>
      </dgm:prSet>
      <dgm:spPr/>
    </dgm:pt>
    <dgm:pt modelId="{8714E4CE-7536-4C3F-AE4A-AAA505B468BF}" type="pres">
      <dgm:prSet presAssocID="{6708770F-E901-4D69-888D-67048F985E04}" presName="compNode" presStyleCnt="0"/>
      <dgm:spPr/>
    </dgm:pt>
    <dgm:pt modelId="{A308DD03-4296-424C-B4BA-4E7B9DF3AB25}" type="pres">
      <dgm:prSet presAssocID="{6708770F-E901-4D69-888D-67048F985E04}" presName="bgRect" presStyleLbl="bgShp" presStyleIdx="0" presStyleCnt="3"/>
      <dgm:spPr/>
    </dgm:pt>
    <dgm:pt modelId="{A7F8CC89-CCEC-4D8E-BA40-FA70BF94911C}" type="pres">
      <dgm:prSet presAssocID="{6708770F-E901-4D69-888D-67048F985E0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E7D72235-2DD9-47AA-9536-21C4DDEBCAD2}" type="pres">
      <dgm:prSet presAssocID="{6708770F-E901-4D69-888D-67048F985E04}" presName="spaceRect" presStyleCnt="0"/>
      <dgm:spPr/>
    </dgm:pt>
    <dgm:pt modelId="{8A3F5C93-0263-4551-9E76-479B3E52D308}" type="pres">
      <dgm:prSet presAssocID="{6708770F-E901-4D69-888D-67048F985E04}" presName="parTx" presStyleLbl="revTx" presStyleIdx="0" presStyleCnt="3">
        <dgm:presLayoutVars>
          <dgm:chMax val="0"/>
          <dgm:chPref val="0"/>
        </dgm:presLayoutVars>
      </dgm:prSet>
      <dgm:spPr/>
    </dgm:pt>
    <dgm:pt modelId="{6D8AF921-8252-4825-9D72-62AC37DF4A0D}" type="pres">
      <dgm:prSet presAssocID="{78C74266-1AD4-4C6D-9986-87A7FD1B4B5E}" presName="sibTrans" presStyleCnt="0"/>
      <dgm:spPr/>
    </dgm:pt>
    <dgm:pt modelId="{4C76D419-DFFF-4FB0-B20F-4DEDAAEA7A6E}" type="pres">
      <dgm:prSet presAssocID="{BE1D7DA3-544D-4867-A581-04F9DAB965C5}" presName="compNode" presStyleCnt="0"/>
      <dgm:spPr/>
    </dgm:pt>
    <dgm:pt modelId="{691EEEA8-D959-4496-B0B6-FD1164A677FE}" type="pres">
      <dgm:prSet presAssocID="{BE1D7DA3-544D-4867-A581-04F9DAB965C5}" presName="bgRect" presStyleLbl="bgShp" presStyleIdx="1" presStyleCnt="3"/>
      <dgm:spPr/>
    </dgm:pt>
    <dgm:pt modelId="{5602FC70-1958-4E48-9DC1-2868A279FCFF}" type="pres">
      <dgm:prSet presAssocID="{BE1D7DA3-544D-4867-A581-04F9DAB965C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Quotes"/>
        </a:ext>
      </dgm:extLst>
    </dgm:pt>
    <dgm:pt modelId="{24303158-824D-42F6-9743-F87AAF9F4904}" type="pres">
      <dgm:prSet presAssocID="{BE1D7DA3-544D-4867-A581-04F9DAB965C5}" presName="spaceRect" presStyleCnt="0"/>
      <dgm:spPr/>
    </dgm:pt>
    <dgm:pt modelId="{B624E34C-AEEE-404D-9D74-4326751CBE80}" type="pres">
      <dgm:prSet presAssocID="{BE1D7DA3-544D-4867-A581-04F9DAB965C5}" presName="parTx" presStyleLbl="revTx" presStyleIdx="1" presStyleCnt="3">
        <dgm:presLayoutVars>
          <dgm:chMax val="0"/>
          <dgm:chPref val="0"/>
        </dgm:presLayoutVars>
      </dgm:prSet>
      <dgm:spPr/>
    </dgm:pt>
    <dgm:pt modelId="{D3702D09-4BF5-43A0-A6E7-482416A29C0B}" type="pres">
      <dgm:prSet presAssocID="{43064385-D57F-4512-98D3-9282AC666003}" presName="sibTrans" presStyleCnt="0"/>
      <dgm:spPr/>
    </dgm:pt>
    <dgm:pt modelId="{5D81AC87-D04C-4026-ABB0-337ED9C11D61}" type="pres">
      <dgm:prSet presAssocID="{EC752AE6-01F0-485B-8A2B-0496087B55B0}" presName="compNode" presStyleCnt="0"/>
      <dgm:spPr/>
    </dgm:pt>
    <dgm:pt modelId="{12F02EA1-FB78-40E4-B12C-23A7203992F2}" type="pres">
      <dgm:prSet presAssocID="{EC752AE6-01F0-485B-8A2B-0496087B55B0}" presName="bgRect" presStyleLbl="bgShp" presStyleIdx="2" presStyleCnt="3"/>
      <dgm:spPr/>
    </dgm:pt>
    <dgm:pt modelId="{7D8E7DFD-9566-42DF-9002-215035515900}" type="pres">
      <dgm:prSet presAssocID="{EC752AE6-01F0-485B-8A2B-0496087B55B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4BD9305B-4326-4D87-A245-E0BC81CC38AB}" type="pres">
      <dgm:prSet presAssocID="{EC752AE6-01F0-485B-8A2B-0496087B55B0}" presName="spaceRect" presStyleCnt="0"/>
      <dgm:spPr/>
    </dgm:pt>
    <dgm:pt modelId="{CE2695EB-8D9E-43AA-942D-8DB2310F8179}" type="pres">
      <dgm:prSet presAssocID="{EC752AE6-01F0-485B-8A2B-0496087B55B0}" presName="parTx" presStyleLbl="revTx" presStyleIdx="2" presStyleCnt="3">
        <dgm:presLayoutVars>
          <dgm:chMax val="0"/>
          <dgm:chPref val="0"/>
        </dgm:presLayoutVars>
      </dgm:prSet>
      <dgm:spPr/>
    </dgm:pt>
  </dgm:ptLst>
  <dgm:cxnLst>
    <dgm:cxn modelId="{A99A6E19-008E-455E-99D8-5E44ADB12E92}" srcId="{D66C9AA8-2E63-4AF3-BEE7-9B0E6AC6074D}" destId="{EC752AE6-01F0-485B-8A2B-0496087B55B0}" srcOrd="2" destOrd="0" parTransId="{21E35BC8-AA0D-4CC2-B07F-65FB887B6380}" sibTransId="{3E7B712B-A7A2-40C0-9F05-B9F022CFBC59}"/>
    <dgm:cxn modelId="{BD6B736E-D5E3-4A69-AC76-81DDC5765AE8}" type="presOf" srcId="{D66C9AA8-2E63-4AF3-BEE7-9B0E6AC6074D}" destId="{3F27AE75-4069-4AA1-B914-64748B8AC3E8}" srcOrd="0" destOrd="0" presId="urn:microsoft.com/office/officeart/2018/2/layout/IconVerticalSolidList"/>
    <dgm:cxn modelId="{608FE49C-BC2F-4ABF-BC92-51546E6C0DA0}" type="presOf" srcId="{EC752AE6-01F0-485B-8A2B-0496087B55B0}" destId="{CE2695EB-8D9E-43AA-942D-8DB2310F8179}" srcOrd="0" destOrd="0" presId="urn:microsoft.com/office/officeart/2018/2/layout/IconVerticalSolidList"/>
    <dgm:cxn modelId="{D896A1A9-FD47-4BC8-A39B-498C05528E8D}" srcId="{D66C9AA8-2E63-4AF3-BEE7-9B0E6AC6074D}" destId="{6708770F-E901-4D69-888D-67048F985E04}" srcOrd="0" destOrd="0" parTransId="{EBA96131-62E2-4720-A537-D14875D0F800}" sibTransId="{78C74266-1AD4-4C6D-9986-87A7FD1B4B5E}"/>
    <dgm:cxn modelId="{73E735AA-5D74-4474-A162-9535547F8C95}" type="presOf" srcId="{6708770F-E901-4D69-888D-67048F985E04}" destId="{8A3F5C93-0263-4551-9E76-479B3E52D308}" srcOrd="0" destOrd="0" presId="urn:microsoft.com/office/officeart/2018/2/layout/IconVerticalSolidList"/>
    <dgm:cxn modelId="{FF7A48D1-C68A-4044-8FD4-63BE7AB125F6}" srcId="{D66C9AA8-2E63-4AF3-BEE7-9B0E6AC6074D}" destId="{BE1D7DA3-544D-4867-A581-04F9DAB965C5}" srcOrd="1" destOrd="0" parTransId="{63143266-9D0F-4261-8FC1-B7A174C050B7}" sibTransId="{43064385-D57F-4512-98D3-9282AC666003}"/>
    <dgm:cxn modelId="{2D6514F4-8959-4257-8401-DA2B90F013DE}" type="presOf" srcId="{BE1D7DA3-544D-4867-A581-04F9DAB965C5}" destId="{B624E34C-AEEE-404D-9D74-4326751CBE80}" srcOrd="0" destOrd="0" presId="urn:microsoft.com/office/officeart/2018/2/layout/IconVerticalSolidList"/>
    <dgm:cxn modelId="{FD3B5E53-A327-498A-A4CF-04722176DB65}" type="presParOf" srcId="{3F27AE75-4069-4AA1-B914-64748B8AC3E8}" destId="{8714E4CE-7536-4C3F-AE4A-AAA505B468BF}" srcOrd="0" destOrd="0" presId="urn:microsoft.com/office/officeart/2018/2/layout/IconVerticalSolidList"/>
    <dgm:cxn modelId="{8B4EB3CD-0804-4C48-8F85-39863520C163}" type="presParOf" srcId="{8714E4CE-7536-4C3F-AE4A-AAA505B468BF}" destId="{A308DD03-4296-424C-B4BA-4E7B9DF3AB25}" srcOrd="0" destOrd="0" presId="urn:microsoft.com/office/officeart/2018/2/layout/IconVerticalSolidList"/>
    <dgm:cxn modelId="{8D0F0F43-40C0-478A-B00E-849CFC0600EC}" type="presParOf" srcId="{8714E4CE-7536-4C3F-AE4A-AAA505B468BF}" destId="{A7F8CC89-CCEC-4D8E-BA40-FA70BF94911C}" srcOrd="1" destOrd="0" presId="urn:microsoft.com/office/officeart/2018/2/layout/IconVerticalSolidList"/>
    <dgm:cxn modelId="{F6BCE95D-29B6-473D-8329-DD8DF57DA75B}" type="presParOf" srcId="{8714E4CE-7536-4C3F-AE4A-AAA505B468BF}" destId="{E7D72235-2DD9-47AA-9536-21C4DDEBCAD2}" srcOrd="2" destOrd="0" presId="urn:microsoft.com/office/officeart/2018/2/layout/IconVerticalSolidList"/>
    <dgm:cxn modelId="{6832F711-4DF0-4EB0-955E-5E0E65B8322E}" type="presParOf" srcId="{8714E4CE-7536-4C3F-AE4A-AAA505B468BF}" destId="{8A3F5C93-0263-4551-9E76-479B3E52D308}" srcOrd="3" destOrd="0" presId="urn:microsoft.com/office/officeart/2018/2/layout/IconVerticalSolidList"/>
    <dgm:cxn modelId="{C44D5A1F-88ED-436B-BA11-FAAD48846E94}" type="presParOf" srcId="{3F27AE75-4069-4AA1-B914-64748B8AC3E8}" destId="{6D8AF921-8252-4825-9D72-62AC37DF4A0D}" srcOrd="1" destOrd="0" presId="urn:microsoft.com/office/officeart/2018/2/layout/IconVerticalSolidList"/>
    <dgm:cxn modelId="{0A2AD1E4-1939-43A1-A70E-3DC325703C7C}" type="presParOf" srcId="{3F27AE75-4069-4AA1-B914-64748B8AC3E8}" destId="{4C76D419-DFFF-4FB0-B20F-4DEDAAEA7A6E}" srcOrd="2" destOrd="0" presId="urn:microsoft.com/office/officeart/2018/2/layout/IconVerticalSolidList"/>
    <dgm:cxn modelId="{B8848FFF-E260-4FFE-863F-355096BFBB38}" type="presParOf" srcId="{4C76D419-DFFF-4FB0-B20F-4DEDAAEA7A6E}" destId="{691EEEA8-D959-4496-B0B6-FD1164A677FE}" srcOrd="0" destOrd="0" presId="urn:microsoft.com/office/officeart/2018/2/layout/IconVerticalSolidList"/>
    <dgm:cxn modelId="{BB6702C6-1A55-4092-BF35-553FB416D5DA}" type="presParOf" srcId="{4C76D419-DFFF-4FB0-B20F-4DEDAAEA7A6E}" destId="{5602FC70-1958-4E48-9DC1-2868A279FCFF}" srcOrd="1" destOrd="0" presId="urn:microsoft.com/office/officeart/2018/2/layout/IconVerticalSolidList"/>
    <dgm:cxn modelId="{2C3C81BC-F307-43F8-BDE8-555905CF892A}" type="presParOf" srcId="{4C76D419-DFFF-4FB0-B20F-4DEDAAEA7A6E}" destId="{24303158-824D-42F6-9743-F87AAF9F4904}" srcOrd="2" destOrd="0" presId="urn:microsoft.com/office/officeart/2018/2/layout/IconVerticalSolidList"/>
    <dgm:cxn modelId="{BEC4ED7D-8602-4A92-A0E7-BD1B3BBADEED}" type="presParOf" srcId="{4C76D419-DFFF-4FB0-B20F-4DEDAAEA7A6E}" destId="{B624E34C-AEEE-404D-9D74-4326751CBE80}" srcOrd="3" destOrd="0" presId="urn:microsoft.com/office/officeart/2018/2/layout/IconVerticalSolidList"/>
    <dgm:cxn modelId="{4CF67BD1-21D7-4B74-ABB7-3D04DA056E9D}" type="presParOf" srcId="{3F27AE75-4069-4AA1-B914-64748B8AC3E8}" destId="{D3702D09-4BF5-43A0-A6E7-482416A29C0B}" srcOrd="3" destOrd="0" presId="urn:microsoft.com/office/officeart/2018/2/layout/IconVerticalSolidList"/>
    <dgm:cxn modelId="{BA912B0C-C644-4D23-86E0-C73ABE061C92}" type="presParOf" srcId="{3F27AE75-4069-4AA1-B914-64748B8AC3E8}" destId="{5D81AC87-D04C-4026-ABB0-337ED9C11D61}" srcOrd="4" destOrd="0" presId="urn:microsoft.com/office/officeart/2018/2/layout/IconVerticalSolidList"/>
    <dgm:cxn modelId="{7A4B921F-A77E-44EC-81DD-327BAAC3B830}" type="presParOf" srcId="{5D81AC87-D04C-4026-ABB0-337ED9C11D61}" destId="{12F02EA1-FB78-40E4-B12C-23A7203992F2}" srcOrd="0" destOrd="0" presId="urn:microsoft.com/office/officeart/2018/2/layout/IconVerticalSolidList"/>
    <dgm:cxn modelId="{1578DF4B-FF9E-4322-8B88-F7C760A498FC}" type="presParOf" srcId="{5D81AC87-D04C-4026-ABB0-337ED9C11D61}" destId="{7D8E7DFD-9566-42DF-9002-215035515900}" srcOrd="1" destOrd="0" presId="urn:microsoft.com/office/officeart/2018/2/layout/IconVerticalSolidList"/>
    <dgm:cxn modelId="{B98D7DFF-7D35-4F68-98C5-43B303999EB1}" type="presParOf" srcId="{5D81AC87-D04C-4026-ABB0-337ED9C11D61}" destId="{4BD9305B-4326-4D87-A245-E0BC81CC38AB}" srcOrd="2" destOrd="0" presId="urn:microsoft.com/office/officeart/2018/2/layout/IconVerticalSolidList"/>
    <dgm:cxn modelId="{07A8C1F3-FA88-4C3A-9CF5-55A845CF4FC0}" type="presParOf" srcId="{5D81AC87-D04C-4026-ABB0-337ED9C11D61}" destId="{CE2695EB-8D9E-43AA-942D-8DB2310F8179}"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C26E889-BA24-46E0-AEB4-BBEAA73E9FE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5930F61-B088-4CEE-BA7F-977C648EF759}">
      <dgm:prSet/>
      <dgm:spPr/>
      <dgm:t>
        <a:bodyPr/>
        <a:lstStyle/>
        <a:p>
          <a:r>
            <a:rPr lang="it-IT"/>
            <a:t>Exclusivity of arbitration over domestic litigation</a:t>
          </a:r>
          <a:endParaRPr lang="en-US"/>
        </a:p>
      </dgm:t>
    </dgm:pt>
    <dgm:pt modelId="{FE01B2C6-E27B-40AE-AAC8-5315C5EE89CA}" type="parTrans" cxnId="{61F91E96-B5FE-4A93-AE2E-CAFC8522C164}">
      <dgm:prSet/>
      <dgm:spPr/>
      <dgm:t>
        <a:bodyPr/>
        <a:lstStyle/>
        <a:p>
          <a:endParaRPr lang="en-US"/>
        </a:p>
      </dgm:t>
    </dgm:pt>
    <dgm:pt modelId="{8AA7B2DD-EBAE-4E33-BA41-5F1814B54FE6}" type="sibTrans" cxnId="{61F91E96-B5FE-4A93-AE2E-CAFC8522C164}">
      <dgm:prSet/>
      <dgm:spPr/>
      <dgm:t>
        <a:bodyPr/>
        <a:lstStyle/>
        <a:p>
          <a:endParaRPr lang="en-US"/>
        </a:p>
      </dgm:t>
    </dgm:pt>
    <dgm:pt modelId="{7AB8C61E-9579-4E03-825F-1857039DF3C8}">
      <dgm:prSet/>
      <dgm:spPr/>
      <dgm:t>
        <a:bodyPr/>
        <a:lstStyle/>
        <a:p>
          <a:r>
            <a:rPr lang="it-IT"/>
            <a:t>Contracting states are required to recognize arb. agreement so long as they are:</a:t>
          </a:r>
          <a:endParaRPr lang="en-US"/>
        </a:p>
      </dgm:t>
    </dgm:pt>
    <dgm:pt modelId="{12B4F23E-E1DA-4C10-B351-34F168712149}" type="parTrans" cxnId="{D47D7582-0E89-4770-BE88-07FFE27EA7C1}">
      <dgm:prSet/>
      <dgm:spPr/>
      <dgm:t>
        <a:bodyPr/>
        <a:lstStyle/>
        <a:p>
          <a:endParaRPr lang="en-US"/>
        </a:p>
      </dgm:t>
    </dgm:pt>
    <dgm:pt modelId="{FE85B4A1-E4E4-424D-9BA1-595DDC30C9E2}" type="sibTrans" cxnId="{D47D7582-0E89-4770-BE88-07FFE27EA7C1}">
      <dgm:prSet/>
      <dgm:spPr/>
      <dgm:t>
        <a:bodyPr/>
        <a:lstStyle/>
        <a:p>
          <a:endParaRPr lang="en-US"/>
        </a:p>
      </dgm:t>
    </dgm:pt>
    <dgm:pt modelId="{2D2E5439-DF07-43AC-8E19-06BDBB352A16}">
      <dgm:prSet/>
      <dgm:spPr/>
      <dgm:t>
        <a:bodyPr/>
        <a:lstStyle/>
        <a:p>
          <a:r>
            <a:rPr lang="it-IT"/>
            <a:t>in writing: see reccomendation 2006</a:t>
          </a:r>
          <a:endParaRPr lang="en-US"/>
        </a:p>
      </dgm:t>
    </dgm:pt>
    <dgm:pt modelId="{08CFBA8A-A4E3-4124-BE62-7356FB894B39}" type="parTrans" cxnId="{FEF76F5F-AFFA-4AF2-81D6-C325006A0AB6}">
      <dgm:prSet/>
      <dgm:spPr/>
      <dgm:t>
        <a:bodyPr/>
        <a:lstStyle/>
        <a:p>
          <a:endParaRPr lang="en-US"/>
        </a:p>
      </dgm:t>
    </dgm:pt>
    <dgm:pt modelId="{50955C23-662E-45B9-BB23-BDDC433E605A}" type="sibTrans" cxnId="{FEF76F5F-AFFA-4AF2-81D6-C325006A0AB6}">
      <dgm:prSet/>
      <dgm:spPr/>
      <dgm:t>
        <a:bodyPr/>
        <a:lstStyle/>
        <a:p>
          <a:endParaRPr lang="en-US"/>
        </a:p>
      </dgm:t>
    </dgm:pt>
    <dgm:pt modelId="{2908F2FB-7831-4E35-899E-7ABBCBC16AB2}">
      <dgm:prSet/>
      <dgm:spPr/>
      <dgm:t>
        <a:bodyPr/>
        <a:lstStyle/>
        <a:p>
          <a:r>
            <a:rPr lang="it-IT"/>
            <a:t>parties agreed to submit to </a:t>
          </a:r>
          <a:r>
            <a:rPr lang="it-IT" i="1"/>
            <a:t>arbitration</a:t>
          </a:r>
          <a:r>
            <a:rPr lang="it-IT"/>
            <a:t> (no </a:t>
          </a:r>
          <a:r>
            <a:rPr lang="it-IT" i="1"/>
            <a:t>mediation</a:t>
          </a:r>
          <a:r>
            <a:rPr lang="it-IT"/>
            <a:t>, forum selection)</a:t>
          </a:r>
          <a:endParaRPr lang="en-US"/>
        </a:p>
      </dgm:t>
    </dgm:pt>
    <dgm:pt modelId="{A30444CC-7752-4275-ACCC-C5830264FD0F}" type="parTrans" cxnId="{B613EAB3-B577-4B7B-A48F-3E80A77D8295}">
      <dgm:prSet/>
      <dgm:spPr/>
      <dgm:t>
        <a:bodyPr/>
        <a:lstStyle/>
        <a:p>
          <a:endParaRPr lang="en-US"/>
        </a:p>
      </dgm:t>
    </dgm:pt>
    <dgm:pt modelId="{CF53A7EB-A015-47BC-BE1D-E714EBF0D82F}" type="sibTrans" cxnId="{B613EAB3-B577-4B7B-A48F-3E80A77D8295}">
      <dgm:prSet/>
      <dgm:spPr/>
      <dgm:t>
        <a:bodyPr/>
        <a:lstStyle/>
        <a:p>
          <a:endParaRPr lang="en-US"/>
        </a:p>
      </dgm:t>
    </dgm:pt>
    <dgm:pt modelId="{3639C3B2-79BE-4DD9-8967-B7B1ED8437C1}">
      <dgm:prSet/>
      <dgm:spPr/>
      <dgm:t>
        <a:bodyPr/>
        <a:lstStyle/>
        <a:p>
          <a:r>
            <a:rPr lang="it-IT" i="1"/>
            <a:t>Differences: real disputes (also future), contractual or non contractual; all or any…</a:t>
          </a:r>
          <a:endParaRPr lang="en-US"/>
        </a:p>
      </dgm:t>
    </dgm:pt>
    <dgm:pt modelId="{66B8CFE4-2901-4573-AD77-BD8BEE164544}" type="parTrans" cxnId="{7975DEF1-2148-4FDF-B771-C45EEF711036}">
      <dgm:prSet/>
      <dgm:spPr/>
      <dgm:t>
        <a:bodyPr/>
        <a:lstStyle/>
        <a:p>
          <a:endParaRPr lang="en-US"/>
        </a:p>
      </dgm:t>
    </dgm:pt>
    <dgm:pt modelId="{59FD436B-4AC7-4ADA-BC75-2091144628E0}" type="sibTrans" cxnId="{7975DEF1-2148-4FDF-B771-C45EEF711036}">
      <dgm:prSet/>
      <dgm:spPr/>
      <dgm:t>
        <a:bodyPr/>
        <a:lstStyle/>
        <a:p>
          <a:endParaRPr lang="en-US"/>
        </a:p>
      </dgm:t>
    </dgm:pt>
    <dgm:pt modelId="{089A2041-EDF8-49A8-B28B-08CA2600BAB0}">
      <dgm:prSet/>
      <dgm:spPr/>
      <dgm:t>
        <a:bodyPr/>
        <a:lstStyle/>
        <a:p>
          <a:r>
            <a:rPr lang="it-IT" i="1"/>
            <a:t>Subject matter capable of settlement by arbitration</a:t>
          </a:r>
          <a:endParaRPr lang="en-US"/>
        </a:p>
      </dgm:t>
    </dgm:pt>
    <dgm:pt modelId="{E9BF605C-6A4D-4E2C-8A56-2354EFFFC21E}" type="parTrans" cxnId="{B9213CE2-2F25-4DA7-B178-C201DCD37755}">
      <dgm:prSet/>
      <dgm:spPr/>
      <dgm:t>
        <a:bodyPr/>
        <a:lstStyle/>
        <a:p>
          <a:endParaRPr lang="en-US"/>
        </a:p>
      </dgm:t>
    </dgm:pt>
    <dgm:pt modelId="{A85AF1AD-32C4-4051-8D19-90E9DE457BD7}" type="sibTrans" cxnId="{B9213CE2-2F25-4DA7-B178-C201DCD37755}">
      <dgm:prSet/>
      <dgm:spPr/>
      <dgm:t>
        <a:bodyPr/>
        <a:lstStyle/>
        <a:p>
          <a:endParaRPr lang="en-US"/>
        </a:p>
      </dgm:t>
    </dgm:pt>
    <dgm:pt modelId="{1E926ED7-A283-4849-B3FD-ED817A83AF11}">
      <dgm:prSet/>
      <dgm:spPr/>
      <dgm:t>
        <a:bodyPr/>
        <a:lstStyle/>
        <a:p>
          <a:r>
            <a:rPr lang="it-IT" i="1"/>
            <a:t>Valid – operative – capable of being performed </a:t>
          </a:r>
          <a:endParaRPr lang="en-US"/>
        </a:p>
      </dgm:t>
    </dgm:pt>
    <dgm:pt modelId="{C4C060DE-182C-4E72-BB5C-B2DFB61406A3}" type="parTrans" cxnId="{9BCE547E-1F7C-448F-BF91-9BDC5556B74F}">
      <dgm:prSet/>
      <dgm:spPr/>
      <dgm:t>
        <a:bodyPr/>
        <a:lstStyle/>
        <a:p>
          <a:endParaRPr lang="en-US"/>
        </a:p>
      </dgm:t>
    </dgm:pt>
    <dgm:pt modelId="{1DEC2E53-6B81-41B8-9231-EEFD1031D46E}" type="sibTrans" cxnId="{9BCE547E-1F7C-448F-BF91-9BDC5556B74F}">
      <dgm:prSet/>
      <dgm:spPr/>
      <dgm:t>
        <a:bodyPr/>
        <a:lstStyle/>
        <a:p>
          <a:endParaRPr lang="en-US"/>
        </a:p>
      </dgm:t>
    </dgm:pt>
    <dgm:pt modelId="{229601FE-77D3-48D6-9532-8BFC6BBC0468}" type="pres">
      <dgm:prSet presAssocID="{9C26E889-BA24-46E0-AEB4-BBEAA73E9FEF}" presName="root" presStyleCnt="0">
        <dgm:presLayoutVars>
          <dgm:dir/>
          <dgm:resizeHandles val="exact"/>
        </dgm:presLayoutVars>
      </dgm:prSet>
      <dgm:spPr/>
    </dgm:pt>
    <dgm:pt modelId="{DA1CC141-EE55-4915-A6EF-7AAE65B275DD}" type="pres">
      <dgm:prSet presAssocID="{05930F61-B088-4CEE-BA7F-977C648EF759}" presName="compNode" presStyleCnt="0"/>
      <dgm:spPr/>
    </dgm:pt>
    <dgm:pt modelId="{50BD0143-DBAD-4CD5-BEFB-BEE34AABA85E}" type="pres">
      <dgm:prSet presAssocID="{05930F61-B088-4CEE-BA7F-977C648EF759}" presName="bgRect" presStyleLbl="bgShp" presStyleIdx="0" presStyleCnt="7"/>
      <dgm:spPr/>
    </dgm:pt>
    <dgm:pt modelId="{6BB61A96-E406-4026-AB3E-5D97C573BFE3}" type="pres">
      <dgm:prSet presAssocID="{05930F61-B088-4CEE-BA7F-977C648EF75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3D83979F-FA3F-40E3-A744-B781D644E5B2}" type="pres">
      <dgm:prSet presAssocID="{05930F61-B088-4CEE-BA7F-977C648EF759}" presName="spaceRect" presStyleCnt="0"/>
      <dgm:spPr/>
    </dgm:pt>
    <dgm:pt modelId="{B3F9BCF5-F458-4AB5-B490-AE356CF3EB66}" type="pres">
      <dgm:prSet presAssocID="{05930F61-B088-4CEE-BA7F-977C648EF759}" presName="parTx" presStyleLbl="revTx" presStyleIdx="0" presStyleCnt="7">
        <dgm:presLayoutVars>
          <dgm:chMax val="0"/>
          <dgm:chPref val="0"/>
        </dgm:presLayoutVars>
      </dgm:prSet>
      <dgm:spPr/>
    </dgm:pt>
    <dgm:pt modelId="{A16C8A0E-D3D0-4E37-B26E-210258FB9B97}" type="pres">
      <dgm:prSet presAssocID="{8AA7B2DD-EBAE-4E33-BA41-5F1814B54FE6}" presName="sibTrans" presStyleCnt="0"/>
      <dgm:spPr/>
    </dgm:pt>
    <dgm:pt modelId="{4755FF48-5A43-4491-BA45-FCE7BEE7265F}" type="pres">
      <dgm:prSet presAssocID="{7AB8C61E-9579-4E03-825F-1857039DF3C8}" presName="compNode" presStyleCnt="0"/>
      <dgm:spPr/>
    </dgm:pt>
    <dgm:pt modelId="{F4F8F6A7-4382-4ADE-9994-8D8AAF6942CE}" type="pres">
      <dgm:prSet presAssocID="{7AB8C61E-9579-4E03-825F-1857039DF3C8}" presName="bgRect" presStyleLbl="bgShp" presStyleIdx="1" presStyleCnt="7"/>
      <dgm:spPr/>
    </dgm:pt>
    <dgm:pt modelId="{5EB0BA34-A287-4A8F-A522-5D1F593BA568}" type="pres">
      <dgm:prSet presAssocID="{7AB8C61E-9579-4E03-825F-1857039DF3C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orbidden"/>
        </a:ext>
      </dgm:extLst>
    </dgm:pt>
    <dgm:pt modelId="{A3D1A422-7ACA-4DDC-977C-2BDDCFDE4CB0}" type="pres">
      <dgm:prSet presAssocID="{7AB8C61E-9579-4E03-825F-1857039DF3C8}" presName="spaceRect" presStyleCnt="0"/>
      <dgm:spPr/>
    </dgm:pt>
    <dgm:pt modelId="{C1712C71-90A7-4B96-BE72-4D0B4B445797}" type="pres">
      <dgm:prSet presAssocID="{7AB8C61E-9579-4E03-825F-1857039DF3C8}" presName="parTx" presStyleLbl="revTx" presStyleIdx="1" presStyleCnt="7">
        <dgm:presLayoutVars>
          <dgm:chMax val="0"/>
          <dgm:chPref val="0"/>
        </dgm:presLayoutVars>
      </dgm:prSet>
      <dgm:spPr/>
    </dgm:pt>
    <dgm:pt modelId="{2264A19A-C283-496E-8D68-985573465B05}" type="pres">
      <dgm:prSet presAssocID="{FE85B4A1-E4E4-424D-9BA1-595DDC30C9E2}" presName="sibTrans" presStyleCnt="0"/>
      <dgm:spPr/>
    </dgm:pt>
    <dgm:pt modelId="{93A83388-8FBC-4D21-BB11-99FB6B6DA077}" type="pres">
      <dgm:prSet presAssocID="{2D2E5439-DF07-43AC-8E19-06BDBB352A16}" presName="compNode" presStyleCnt="0"/>
      <dgm:spPr/>
    </dgm:pt>
    <dgm:pt modelId="{BAAC7D83-7B46-4075-9190-BE51B6454A22}" type="pres">
      <dgm:prSet presAssocID="{2D2E5439-DF07-43AC-8E19-06BDBB352A16}" presName="bgRect" presStyleLbl="bgShp" presStyleIdx="2" presStyleCnt="7"/>
      <dgm:spPr/>
    </dgm:pt>
    <dgm:pt modelId="{92B4D8A1-FDD5-4844-8C97-57A2EB05C729}" type="pres">
      <dgm:prSet presAssocID="{2D2E5439-DF07-43AC-8E19-06BDBB352A16}"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keleton"/>
        </a:ext>
      </dgm:extLst>
    </dgm:pt>
    <dgm:pt modelId="{D7BA7576-2B14-4ABD-B4E3-4817DD93D998}" type="pres">
      <dgm:prSet presAssocID="{2D2E5439-DF07-43AC-8E19-06BDBB352A16}" presName="spaceRect" presStyleCnt="0"/>
      <dgm:spPr/>
    </dgm:pt>
    <dgm:pt modelId="{AE31A709-39AD-404E-9F66-7F0099E883AB}" type="pres">
      <dgm:prSet presAssocID="{2D2E5439-DF07-43AC-8E19-06BDBB352A16}" presName="parTx" presStyleLbl="revTx" presStyleIdx="2" presStyleCnt="7">
        <dgm:presLayoutVars>
          <dgm:chMax val="0"/>
          <dgm:chPref val="0"/>
        </dgm:presLayoutVars>
      </dgm:prSet>
      <dgm:spPr/>
    </dgm:pt>
    <dgm:pt modelId="{3EAA9B0F-8ED7-4F8C-A6A9-DDEC0BCCE124}" type="pres">
      <dgm:prSet presAssocID="{50955C23-662E-45B9-BB23-BDDC433E605A}" presName="sibTrans" presStyleCnt="0"/>
      <dgm:spPr/>
    </dgm:pt>
    <dgm:pt modelId="{0AA48448-59CD-47A5-B277-7D1C5ED76F45}" type="pres">
      <dgm:prSet presAssocID="{2908F2FB-7831-4E35-899E-7ABBCBC16AB2}" presName="compNode" presStyleCnt="0"/>
      <dgm:spPr/>
    </dgm:pt>
    <dgm:pt modelId="{82C96A86-E58F-45C2-9D84-456CBF00D06C}" type="pres">
      <dgm:prSet presAssocID="{2908F2FB-7831-4E35-899E-7ABBCBC16AB2}" presName="bgRect" presStyleLbl="bgShp" presStyleIdx="3" presStyleCnt="7"/>
      <dgm:spPr/>
    </dgm:pt>
    <dgm:pt modelId="{D70BAAB2-29AE-4A5F-93C8-25A7D9B74E3F}" type="pres">
      <dgm:prSet presAssocID="{2908F2FB-7831-4E35-899E-7ABBCBC16AB2}"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0BD47E74-A261-42C9-8B84-7B7B44F82F20}" type="pres">
      <dgm:prSet presAssocID="{2908F2FB-7831-4E35-899E-7ABBCBC16AB2}" presName="spaceRect" presStyleCnt="0"/>
      <dgm:spPr/>
    </dgm:pt>
    <dgm:pt modelId="{BDA7989A-24AC-41AB-9E20-6BED49C51F46}" type="pres">
      <dgm:prSet presAssocID="{2908F2FB-7831-4E35-899E-7ABBCBC16AB2}" presName="parTx" presStyleLbl="revTx" presStyleIdx="3" presStyleCnt="7">
        <dgm:presLayoutVars>
          <dgm:chMax val="0"/>
          <dgm:chPref val="0"/>
        </dgm:presLayoutVars>
      </dgm:prSet>
      <dgm:spPr/>
    </dgm:pt>
    <dgm:pt modelId="{F504E217-A402-4C46-A82F-DB4130009736}" type="pres">
      <dgm:prSet presAssocID="{CF53A7EB-A015-47BC-BE1D-E714EBF0D82F}" presName="sibTrans" presStyleCnt="0"/>
      <dgm:spPr/>
    </dgm:pt>
    <dgm:pt modelId="{C4A4481F-0C0E-437B-ACCE-AD8C269A736E}" type="pres">
      <dgm:prSet presAssocID="{3639C3B2-79BE-4DD9-8967-B7B1ED8437C1}" presName="compNode" presStyleCnt="0"/>
      <dgm:spPr/>
    </dgm:pt>
    <dgm:pt modelId="{8F0DDFE7-ACAB-49A3-8A70-5359BB30F5A4}" type="pres">
      <dgm:prSet presAssocID="{3639C3B2-79BE-4DD9-8967-B7B1ED8437C1}" presName="bgRect" presStyleLbl="bgShp" presStyleIdx="4" presStyleCnt="7"/>
      <dgm:spPr/>
    </dgm:pt>
    <dgm:pt modelId="{392459F2-4DF0-4EFE-884C-E5DC7F8D318F}" type="pres">
      <dgm:prSet presAssocID="{3639C3B2-79BE-4DD9-8967-B7B1ED8437C1}"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Bitcoin"/>
        </a:ext>
      </dgm:extLst>
    </dgm:pt>
    <dgm:pt modelId="{D68D0303-9AD8-40A1-A0B5-37522D1EB480}" type="pres">
      <dgm:prSet presAssocID="{3639C3B2-79BE-4DD9-8967-B7B1ED8437C1}" presName="spaceRect" presStyleCnt="0"/>
      <dgm:spPr/>
    </dgm:pt>
    <dgm:pt modelId="{F24FB787-6BA8-407E-9D18-BE84D3E61D49}" type="pres">
      <dgm:prSet presAssocID="{3639C3B2-79BE-4DD9-8967-B7B1ED8437C1}" presName="parTx" presStyleLbl="revTx" presStyleIdx="4" presStyleCnt="7">
        <dgm:presLayoutVars>
          <dgm:chMax val="0"/>
          <dgm:chPref val="0"/>
        </dgm:presLayoutVars>
      </dgm:prSet>
      <dgm:spPr/>
    </dgm:pt>
    <dgm:pt modelId="{FE9EA130-C498-4815-8219-4C5806789CF4}" type="pres">
      <dgm:prSet presAssocID="{59FD436B-4AC7-4ADA-BC75-2091144628E0}" presName="sibTrans" presStyleCnt="0"/>
      <dgm:spPr/>
    </dgm:pt>
    <dgm:pt modelId="{4E65895C-F3FE-4939-AB73-86D37DF9C554}" type="pres">
      <dgm:prSet presAssocID="{089A2041-EDF8-49A8-B28B-08CA2600BAB0}" presName="compNode" presStyleCnt="0"/>
      <dgm:spPr/>
    </dgm:pt>
    <dgm:pt modelId="{67A56FD4-5C78-4147-A408-E717556796C2}" type="pres">
      <dgm:prSet presAssocID="{089A2041-EDF8-49A8-B28B-08CA2600BAB0}" presName="bgRect" presStyleLbl="bgShp" presStyleIdx="5" presStyleCnt="7"/>
      <dgm:spPr/>
    </dgm:pt>
    <dgm:pt modelId="{1F6B51E4-ABA9-4F7F-8619-B2107FF2D249}" type="pres">
      <dgm:prSet presAssocID="{089A2041-EDF8-49A8-B28B-08CA2600BAB0}"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avel"/>
        </a:ext>
      </dgm:extLst>
    </dgm:pt>
    <dgm:pt modelId="{50AD992B-2430-4695-AFCF-BDEDAE26C54D}" type="pres">
      <dgm:prSet presAssocID="{089A2041-EDF8-49A8-B28B-08CA2600BAB0}" presName="spaceRect" presStyleCnt="0"/>
      <dgm:spPr/>
    </dgm:pt>
    <dgm:pt modelId="{BD114742-6C3A-488F-9301-E17D41E0C236}" type="pres">
      <dgm:prSet presAssocID="{089A2041-EDF8-49A8-B28B-08CA2600BAB0}" presName="parTx" presStyleLbl="revTx" presStyleIdx="5" presStyleCnt="7">
        <dgm:presLayoutVars>
          <dgm:chMax val="0"/>
          <dgm:chPref val="0"/>
        </dgm:presLayoutVars>
      </dgm:prSet>
      <dgm:spPr/>
    </dgm:pt>
    <dgm:pt modelId="{47081710-FBA2-4B64-8617-E1A02B4C4B3A}" type="pres">
      <dgm:prSet presAssocID="{A85AF1AD-32C4-4051-8D19-90E9DE457BD7}" presName="sibTrans" presStyleCnt="0"/>
      <dgm:spPr/>
    </dgm:pt>
    <dgm:pt modelId="{B657B1D1-42D3-4689-A28E-1449842923D7}" type="pres">
      <dgm:prSet presAssocID="{1E926ED7-A283-4849-B3FD-ED817A83AF11}" presName="compNode" presStyleCnt="0"/>
      <dgm:spPr/>
    </dgm:pt>
    <dgm:pt modelId="{F4161B72-6FBB-4825-B8FE-B4F81A64AD97}" type="pres">
      <dgm:prSet presAssocID="{1E926ED7-A283-4849-B3FD-ED817A83AF11}" presName="bgRect" presStyleLbl="bgShp" presStyleIdx="6" presStyleCnt="7"/>
      <dgm:spPr/>
    </dgm:pt>
    <dgm:pt modelId="{6EE9983E-2CF4-4859-A854-79703B1335EC}" type="pres">
      <dgm:prSet presAssocID="{1E926ED7-A283-4849-B3FD-ED817A83AF11}"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MartialArts"/>
        </a:ext>
      </dgm:extLst>
    </dgm:pt>
    <dgm:pt modelId="{39E082CA-A5D7-4873-BF18-9C6F5C2C6D6F}" type="pres">
      <dgm:prSet presAssocID="{1E926ED7-A283-4849-B3FD-ED817A83AF11}" presName="spaceRect" presStyleCnt="0"/>
      <dgm:spPr/>
    </dgm:pt>
    <dgm:pt modelId="{AA9686CB-2BBF-4B3E-B0B3-723516637CF1}" type="pres">
      <dgm:prSet presAssocID="{1E926ED7-A283-4849-B3FD-ED817A83AF11}" presName="parTx" presStyleLbl="revTx" presStyleIdx="6" presStyleCnt="7">
        <dgm:presLayoutVars>
          <dgm:chMax val="0"/>
          <dgm:chPref val="0"/>
        </dgm:presLayoutVars>
      </dgm:prSet>
      <dgm:spPr/>
    </dgm:pt>
  </dgm:ptLst>
  <dgm:cxnLst>
    <dgm:cxn modelId="{E5953603-89DD-4544-8CFC-772019761101}" type="presOf" srcId="{7AB8C61E-9579-4E03-825F-1857039DF3C8}" destId="{C1712C71-90A7-4B96-BE72-4D0B4B445797}" srcOrd="0" destOrd="0" presId="urn:microsoft.com/office/officeart/2018/2/layout/IconVerticalSolidList"/>
    <dgm:cxn modelId="{40534118-1DCB-4A23-BE4C-9E742DA989A0}" type="presOf" srcId="{3639C3B2-79BE-4DD9-8967-B7B1ED8437C1}" destId="{F24FB787-6BA8-407E-9D18-BE84D3E61D49}" srcOrd="0" destOrd="0" presId="urn:microsoft.com/office/officeart/2018/2/layout/IconVerticalSolidList"/>
    <dgm:cxn modelId="{6369BF20-09AC-4433-90AB-FC8F66567FB9}" type="presOf" srcId="{1E926ED7-A283-4849-B3FD-ED817A83AF11}" destId="{AA9686CB-2BBF-4B3E-B0B3-723516637CF1}" srcOrd="0" destOrd="0" presId="urn:microsoft.com/office/officeart/2018/2/layout/IconVerticalSolidList"/>
    <dgm:cxn modelId="{FEF76F5F-AFFA-4AF2-81D6-C325006A0AB6}" srcId="{9C26E889-BA24-46E0-AEB4-BBEAA73E9FEF}" destId="{2D2E5439-DF07-43AC-8E19-06BDBB352A16}" srcOrd="2" destOrd="0" parTransId="{08CFBA8A-A4E3-4124-BE62-7356FB894B39}" sibTransId="{50955C23-662E-45B9-BB23-BDDC433E605A}"/>
    <dgm:cxn modelId="{92182466-A578-41E6-842B-D574C86396B1}" type="presOf" srcId="{2D2E5439-DF07-43AC-8E19-06BDBB352A16}" destId="{AE31A709-39AD-404E-9F66-7F0099E883AB}" srcOrd="0" destOrd="0" presId="urn:microsoft.com/office/officeart/2018/2/layout/IconVerticalSolidList"/>
    <dgm:cxn modelId="{9BCE547E-1F7C-448F-BF91-9BDC5556B74F}" srcId="{9C26E889-BA24-46E0-AEB4-BBEAA73E9FEF}" destId="{1E926ED7-A283-4849-B3FD-ED817A83AF11}" srcOrd="6" destOrd="0" parTransId="{C4C060DE-182C-4E72-BB5C-B2DFB61406A3}" sibTransId="{1DEC2E53-6B81-41B8-9231-EEFD1031D46E}"/>
    <dgm:cxn modelId="{D47D7582-0E89-4770-BE88-07FFE27EA7C1}" srcId="{9C26E889-BA24-46E0-AEB4-BBEAA73E9FEF}" destId="{7AB8C61E-9579-4E03-825F-1857039DF3C8}" srcOrd="1" destOrd="0" parTransId="{12B4F23E-E1DA-4C10-B351-34F168712149}" sibTransId="{FE85B4A1-E4E4-424D-9BA1-595DDC30C9E2}"/>
    <dgm:cxn modelId="{5F923D8A-B5F2-4098-9D89-CFDD5E2229EC}" type="presOf" srcId="{9C26E889-BA24-46E0-AEB4-BBEAA73E9FEF}" destId="{229601FE-77D3-48D6-9532-8BFC6BBC0468}" srcOrd="0" destOrd="0" presId="urn:microsoft.com/office/officeart/2018/2/layout/IconVerticalSolidList"/>
    <dgm:cxn modelId="{61F91E96-B5FE-4A93-AE2E-CAFC8522C164}" srcId="{9C26E889-BA24-46E0-AEB4-BBEAA73E9FEF}" destId="{05930F61-B088-4CEE-BA7F-977C648EF759}" srcOrd="0" destOrd="0" parTransId="{FE01B2C6-E27B-40AE-AAC8-5315C5EE89CA}" sibTransId="{8AA7B2DD-EBAE-4E33-BA41-5F1814B54FE6}"/>
    <dgm:cxn modelId="{B613EAB3-B577-4B7B-A48F-3E80A77D8295}" srcId="{9C26E889-BA24-46E0-AEB4-BBEAA73E9FEF}" destId="{2908F2FB-7831-4E35-899E-7ABBCBC16AB2}" srcOrd="3" destOrd="0" parTransId="{A30444CC-7752-4275-ACCC-C5830264FD0F}" sibTransId="{CF53A7EB-A015-47BC-BE1D-E714EBF0D82F}"/>
    <dgm:cxn modelId="{C3C151C6-490E-49D2-9A7E-850CD13FC6CA}" type="presOf" srcId="{2908F2FB-7831-4E35-899E-7ABBCBC16AB2}" destId="{BDA7989A-24AC-41AB-9E20-6BED49C51F46}" srcOrd="0" destOrd="0" presId="urn:microsoft.com/office/officeart/2018/2/layout/IconVerticalSolidList"/>
    <dgm:cxn modelId="{8798A0CC-A2F7-48DE-9205-CFACB2E31BBC}" type="presOf" srcId="{05930F61-B088-4CEE-BA7F-977C648EF759}" destId="{B3F9BCF5-F458-4AB5-B490-AE356CF3EB66}" srcOrd="0" destOrd="0" presId="urn:microsoft.com/office/officeart/2018/2/layout/IconVerticalSolidList"/>
    <dgm:cxn modelId="{B9213CE2-2F25-4DA7-B178-C201DCD37755}" srcId="{9C26E889-BA24-46E0-AEB4-BBEAA73E9FEF}" destId="{089A2041-EDF8-49A8-B28B-08CA2600BAB0}" srcOrd="5" destOrd="0" parTransId="{E9BF605C-6A4D-4E2C-8A56-2354EFFFC21E}" sibTransId="{A85AF1AD-32C4-4051-8D19-90E9DE457BD7}"/>
    <dgm:cxn modelId="{7975DEF1-2148-4FDF-B771-C45EEF711036}" srcId="{9C26E889-BA24-46E0-AEB4-BBEAA73E9FEF}" destId="{3639C3B2-79BE-4DD9-8967-B7B1ED8437C1}" srcOrd="4" destOrd="0" parTransId="{66B8CFE4-2901-4573-AD77-BD8BEE164544}" sibTransId="{59FD436B-4AC7-4ADA-BC75-2091144628E0}"/>
    <dgm:cxn modelId="{832DC0FF-E7AF-4FDB-B1C2-D011F6C6630D}" type="presOf" srcId="{089A2041-EDF8-49A8-B28B-08CA2600BAB0}" destId="{BD114742-6C3A-488F-9301-E17D41E0C236}" srcOrd="0" destOrd="0" presId="urn:microsoft.com/office/officeart/2018/2/layout/IconVerticalSolidList"/>
    <dgm:cxn modelId="{90FA3B47-DB46-46C7-B681-9EB8654E3B41}" type="presParOf" srcId="{229601FE-77D3-48D6-9532-8BFC6BBC0468}" destId="{DA1CC141-EE55-4915-A6EF-7AAE65B275DD}" srcOrd="0" destOrd="0" presId="urn:microsoft.com/office/officeart/2018/2/layout/IconVerticalSolidList"/>
    <dgm:cxn modelId="{6C07A208-315A-475E-B239-339F194CA093}" type="presParOf" srcId="{DA1CC141-EE55-4915-A6EF-7AAE65B275DD}" destId="{50BD0143-DBAD-4CD5-BEFB-BEE34AABA85E}" srcOrd="0" destOrd="0" presId="urn:microsoft.com/office/officeart/2018/2/layout/IconVerticalSolidList"/>
    <dgm:cxn modelId="{B4714303-3F0A-4B74-8959-E869A38700C3}" type="presParOf" srcId="{DA1CC141-EE55-4915-A6EF-7AAE65B275DD}" destId="{6BB61A96-E406-4026-AB3E-5D97C573BFE3}" srcOrd="1" destOrd="0" presId="urn:microsoft.com/office/officeart/2018/2/layout/IconVerticalSolidList"/>
    <dgm:cxn modelId="{3474E6EA-99C1-49F8-959E-BC475F8D4DD7}" type="presParOf" srcId="{DA1CC141-EE55-4915-A6EF-7AAE65B275DD}" destId="{3D83979F-FA3F-40E3-A744-B781D644E5B2}" srcOrd="2" destOrd="0" presId="urn:microsoft.com/office/officeart/2018/2/layout/IconVerticalSolidList"/>
    <dgm:cxn modelId="{30C908B0-AF47-4059-A90E-B20C4D085D5B}" type="presParOf" srcId="{DA1CC141-EE55-4915-A6EF-7AAE65B275DD}" destId="{B3F9BCF5-F458-4AB5-B490-AE356CF3EB66}" srcOrd="3" destOrd="0" presId="urn:microsoft.com/office/officeart/2018/2/layout/IconVerticalSolidList"/>
    <dgm:cxn modelId="{DF9A77CC-5400-475D-BEBE-314D749570AF}" type="presParOf" srcId="{229601FE-77D3-48D6-9532-8BFC6BBC0468}" destId="{A16C8A0E-D3D0-4E37-B26E-210258FB9B97}" srcOrd="1" destOrd="0" presId="urn:microsoft.com/office/officeart/2018/2/layout/IconVerticalSolidList"/>
    <dgm:cxn modelId="{4E90CD29-5433-429D-9473-E3FC69A47AD4}" type="presParOf" srcId="{229601FE-77D3-48D6-9532-8BFC6BBC0468}" destId="{4755FF48-5A43-4491-BA45-FCE7BEE7265F}" srcOrd="2" destOrd="0" presId="urn:microsoft.com/office/officeart/2018/2/layout/IconVerticalSolidList"/>
    <dgm:cxn modelId="{72032B81-4E23-4255-BC84-E82311CCE2FA}" type="presParOf" srcId="{4755FF48-5A43-4491-BA45-FCE7BEE7265F}" destId="{F4F8F6A7-4382-4ADE-9994-8D8AAF6942CE}" srcOrd="0" destOrd="0" presId="urn:microsoft.com/office/officeart/2018/2/layout/IconVerticalSolidList"/>
    <dgm:cxn modelId="{BFD9802D-7F15-48FF-BEED-029A16F5A152}" type="presParOf" srcId="{4755FF48-5A43-4491-BA45-FCE7BEE7265F}" destId="{5EB0BA34-A287-4A8F-A522-5D1F593BA568}" srcOrd="1" destOrd="0" presId="urn:microsoft.com/office/officeart/2018/2/layout/IconVerticalSolidList"/>
    <dgm:cxn modelId="{C7A7EB4B-DF9F-4394-9095-6BB889137337}" type="presParOf" srcId="{4755FF48-5A43-4491-BA45-FCE7BEE7265F}" destId="{A3D1A422-7ACA-4DDC-977C-2BDDCFDE4CB0}" srcOrd="2" destOrd="0" presId="urn:microsoft.com/office/officeart/2018/2/layout/IconVerticalSolidList"/>
    <dgm:cxn modelId="{D160309B-BED2-4976-9183-BEE3C1B6C1F8}" type="presParOf" srcId="{4755FF48-5A43-4491-BA45-FCE7BEE7265F}" destId="{C1712C71-90A7-4B96-BE72-4D0B4B445797}" srcOrd="3" destOrd="0" presId="urn:microsoft.com/office/officeart/2018/2/layout/IconVerticalSolidList"/>
    <dgm:cxn modelId="{3AF2DB96-74B5-4302-A3F6-C56039BA278D}" type="presParOf" srcId="{229601FE-77D3-48D6-9532-8BFC6BBC0468}" destId="{2264A19A-C283-496E-8D68-985573465B05}" srcOrd="3" destOrd="0" presId="urn:microsoft.com/office/officeart/2018/2/layout/IconVerticalSolidList"/>
    <dgm:cxn modelId="{A7B231A9-0E41-41F8-A362-70B89A37E732}" type="presParOf" srcId="{229601FE-77D3-48D6-9532-8BFC6BBC0468}" destId="{93A83388-8FBC-4D21-BB11-99FB6B6DA077}" srcOrd="4" destOrd="0" presId="urn:microsoft.com/office/officeart/2018/2/layout/IconVerticalSolidList"/>
    <dgm:cxn modelId="{5ADC12F6-C01F-4133-B51A-B501B1A07A2A}" type="presParOf" srcId="{93A83388-8FBC-4D21-BB11-99FB6B6DA077}" destId="{BAAC7D83-7B46-4075-9190-BE51B6454A22}" srcOrd="0" destOrd="0" presId="urn:microsoft.com/office/officeart/2018/2/layout/IconVerticalSolidList"/>
    <dgm:cxn modelId="{3DFC0EA9-7FD7-4941-8667-CAD9B9D5E301}" type="presParOf" srcId="{93A83388-8FBC-4D21-BB11-99FB6B6DA077}" destId="{92B4D8A1-FDD5-4844-8C97-57A2EB05C729}" srcOrd="1" destOrd="0" presId="urn:microsoft.com/office/officeart/2018/2/layout/IconVerticalSolidList"/>
    <dgm:cxn modelId="{A636B5E7-854D-427A-8DA9-3F2114E2F1B5}" type="presParOf" srcId="{93A83388-8FBC-4D21-BB11-99FB6B6DA077}" destId="{D7BA7576-2B14-4ABD-B4E3-4817DD93D998}" srcOrd="2" destOrd="0" presId="urn:microsoft.com/office/officeart/2018/2/layout/IconVerticalSolidList"/>
    <dgm:cxn modelId="{380EDBDC-D975-4C04-8C16-D58AFB45DE00}" type="presParOf" srcId="{93A83388-8FBC-4D21-BB11-99FB6B6DA077}" destId="{AE31A709-39AD-404E-9F66-7F0099E883AB}" srcOrd="3" destOrd="0" presId="urn:microsoft.com/office/officeart/2018/2/layout/IconVerticalSolidList"/>
    <dgm:cxn modelId="{5901837D-47BE-406D-9EB7-538E9188F98B}" type="presParOf" srcId="{229601FE-77D3-48D6-9532-8BFC6BBC0468}" destId="{3EAA9B0F-8ED7-4F8C-A6A9-DDEC0BCCE124}" srcOrd="5" destOrd="0" presId="urn:microsoft.com/office/officeart/2018/2/layout/IconVerticalSolidList"/>
    <dgm:cxn modelId="{66AC0AD7-28F4-4B52-AB4B-2F1F29CF09A7}" type="presParOf" srcId="{229601FE-77D3-48D6-9532-8BFC6BBC0468}" destId="{0AA48448-59CD-47A5-B277-7D1C5ED76F45}" srcOrd="6" destOrd="0" presId="urn:microsoft.com/office/officeart/2018/2/layout/IconVerticalSolidList"/>
    <dgm:cxn modelId="{C37E9EC8-70A1-490E-8124-ECB6EFBE11B1}" type="presParOf" srcId="{0AA48448-59CD-47A5-B277-7D1C5ED76F45}" destId="{82C96A86-E58F-45C2-9D84-456CBF00D06C}" srcOrd="0" destOrd="0" presId="urn:microsoft.com/office/officeart/2018/2/layout/IconVerticalSolidList"/>
    <dgm:cxn modelId="{F748D553-1A17-480B-8259-1AA8ACFB4DF7}" type="presParOf" srcId="{0AA48448-59CD-47A5-B277-7D1C5ED76F45}" destId="{D70BAAB2-29AE-4A5F-93C8-25A7D9B74E3F}" srcOrd="1" destOrd="0" presId="urn:microsoft.com/office/officeart/2018/2/layout/IconVerticalSolidList"/>
    <dgm:cxn modelId="{96243EF9-C036-4D76-A2D6-C4F0DDCDB85F}" type="presParOf" srcId="{0AA48448-59CD-47A5-B277-7D1C5ED76F45}" destId="{0BD47E74-A261-42C9-8B84-7B7B44F82F20}" srcOrd="2" destOrd="0" presId="urn:microsoft.com/office/officeart/2018/2/layout/IconVerticalSolidList"/>
    <dgm:cxn modelId="{5305BDF1-EF33-471D-8B47-73A305BA95E4}" type="presParOf" srcId="{0AA48448-59CD-47A5-B277-7D1C5ED76F45}" destId="{BDA7989A-24AC-41AB-9E20-6BED49C51F46}" srcOrd="3" destOrd="0" presId="urn:microsoft.com/office/officeart/2018/2/layout/IconVerticalSolidList"/>
    <dgm:cxn modelId="{6248DEE0-04F7-4251-9EB4-CA0EA1646F52}" type="presParOf" srcId="{229601FE-77D3-48D6-9532-8BFC6BBC0468}" destId="{F504E217-A402-4C46-A82F-DB4130009736}" srcOrd="7" destOrd="0" presId="urn:microsoft.com/office/officeart/2018/2/layout/IconVerticalSolidList"/>
    <dgm:cxn modelId="{4F7A437C-219B-4268-B0F2-4989C515A3A1}" type="presParOf" srcId="{229601FE-77D3-48D6-9532-8BFC6BBC0468}" destId="{C4A4481F-0C0E-437B-ACCE-AD8C269A736E}" srcOrd="8" destOrd="0" presId="urn:microsoft.com/office/officeart/2018/2/layout/IconVerticalSolidList"/>
    <dgm:cxn modelId="{F1596C85-54E9-4736-900D-C139AEF68A99}" type="presParOf" srcId="{C4A4481F-0C0E-437B-ACCE-AD8C269A736E}" destId="{8F0DDFE7-ACAB-49A3-8A70-5359BB30F5A4}" srcOrd="0" destOrd="0" presId="urn:microsoft.com/office/officeart/2018/2/layout/IconVerticalSolidList"/>
    <dgm:cxn modelId="{6D4984D5-68E3-4556-813A-58D5A5783D4C}" type="presParOf" srcId="{C4A4481F-0C0E-437B-ACCE-AD8C269A736E}" destId="{392459F2-4DF0-4EFE-884C-E5DC7F8D318F}" srcOrd="1" destOrd="0" presId="urn:microsoft.com/office/officeart/2018/2/layout/IconVerticalSolidList"/>
    <dgm:cxn modelId="{8F3E7FE9-B796-4C48-93B3-97A888CD6AB6}" type="presParOf" srcId="{C4A4481F-0C0E-437B-ACCE-AD8C269A736E}" destId="{D68D0303-9AD8-40A1-A0B5-37522D1EB480}" srcOrd="2" destOrd="0" presId="urn:microsoft.com/office/officeart/2018/2/layout/IconVerticalSolidList"/>
    <dgm:cxn modelId="{89CCF5E7-431C-4F8A-8CAD-A0311373A164}" type="presParOf" srcId="{C4A4481F-0C0E-437B-ACCE-AD8C269A736E}" destId="{F24FB787-6BA8-407E-9D18-BE84D3E61D49}" srcOrd="3" destOrd="0" presId="urn:microsoft.com/office/officeart/2018/2/layout/IconVerticalSolidList"/>
    <dgm:cxn modelId="{FC316F51-3586-4729-B159-861C5D63C8E1}" type="presParOf" srcId="{229601FE-77D3-48D6-9532-8BFC6BBC0468}" destId="{FE9EA130-C498-4815-8219-4C5806789CF4}" srcOrd="9" destOrd="0" presId="urn:microsoft.com/office/officeart/2018/2/layout/IconVerticalSolidList"/>
    <dgm:cxn modelId="{1FD2A714-E589-43DE-8374-14E3A36B054B}" type="presParOf" srcId="{229601FE-77D3-48D6-9532-8BFC6BBC0468}" destId="{4E65895C-F3FE-4939-AB73-86D37DF9C554}" srcOrd="10" destOrd="0" presId="urn:microsoft.com/office/officeart/2018/2/layout/IconVerticalSolidList"/>
    <dgm:cxn modelId="{CD021024-04E0-4220-8BAF-A0D19A29066B}" type="presParOf" srcId="{4E65895C-F3FE-4939-AB73-86D37DF9C554}" destId="{67A56FD4-5C78-4147-A408-E717556796C2}" srcOrd="0" destOrd="0" presId="urn:microsoft.com/office/officeart/2018/2/layout/IconVerticalSolidList"/>
    <dgm:cxn modelId="{953C41AF-18A0-4469-816D-D791D8A6D721}" type="presParOf" srcId="{4E65895C-F3FE-4939-AB73-86D37DF9C554}" destId="{1F6B51E4-ABA9-4F7F-8619-B2107FF2D249}" srcOrd="1" destOrd="0" presId="urn:microsoft.com/office/officeart/2018/2/layout/IconVerticalSolidList"/>
    <dgm:cxn modelId="{9D7B4E13-C8AA-40F4-B6EE-4828D2A1D9DC}" type="presParOf" srcId="{4E65895C-F3FE-4939-AB73-86D37DF9C554}" destId="{50AD992B-2430-4695-AFCF-BDEDAE26C54D}" srcOrd="2" destOrd="0" presId="urn:microsoft.com/office/officeart/2018/2/layout/IconVerticalSolidList"/>
    <dgm:cxn modelId="{90D7802F-CB5C-4A1F-9C4F-AA8058953F6B}" type="presParOf" srcId="{4E65895C-F3FE-4939-AB73-86D37DF9C554}" destId="{BD114742-6C3A-488F-9301-E17D41E0C236}" srcOrd="3" destOrd="0" presId="urn:microsoft.com/office/officeart/2018/2/layout/IconVerticalSolidList"/>
    <dgm:cxn modelId="{302971D6-93D6-48E6-9C15-DE4890AE3C58}" type="presParOf" srcId="{229601FE-77D3-48D6-9532-8BFC6BBC0468}" destId="{47081710-FBA2-4B64-8617-E1A02B4C4B3A}" srcOrd="11" destOrd="0" presId="urn:microsoft.com/office/officeart/2018/2/layout/IconVerticalSolidList"/>
    <dgm:cxn modelId="{E7EDFDAD-B8D8-4D42-AFF5-5BE374A3C5DB}" type="presParOf" srcId="{229601FE-77D3-48D6-9532-8BFC6BBC0468}" destId="{B657B1D1-42D3-4689-A28E-1449842923D7}" srcOrd="12" destOrd="0" presId="urn:microsoft.com/office/officeart/2018/2/layout/IconVerticalSolidList"/>
    <dgm:cxn modelId="{584D1361-925E-4A9E-82BD-111E8703EB2C}" type="presParOf" srcId="{B657B1D1-42D3-4689-A28E-1449842923D7}" destId="{F4161B72-6FBB-4825-B8FE-B4F81A64AD97}" srcOrd="0" destOrd="0" presId="urn:microsoft.com/office/officeart/2018/2/layout/IconVerticalSolidList"/>
    <dgm:cxn modelId="{E8CB38C7-9519-45A7-B1DF-4E29FF7B7603}" type="presParOf" srcId="{B657B1D1-42D3-4689-A28E-1449842923D7}" destId="{6EE9983E-2CF4-4859-A854-79703B1335EC}" srcOrd="1" destOrd="0" presId="urn:microsoft.com/office/officeart/2018/2/layout/IconVerticalSolidList"/>
    <dgm:cxn modelId="{8461088F-BB67-47B9-A4AD-8973C8EB4A8A}" type="presParOf" srcId="{B657B1D1-42D3-4689-A28E-1449842923D7}" destId="{39E082CA-A5D7-4873-BF18-9C6F5C2C6D6F}" srcOrd="2" destOrd="0" presId="urn:microsoft.com/office/officeart/2018/2/layout/IconVerticalSolidList"/>
    <dgm:cxn modelId="{3764D28B-C805-446A-9868-006F16982E5A}" type="presParOf" srcId="{B657B1D1-42D3-4689-A28E-1449842923D7}" destId="{AA9686CB-2BBF-4B3E-B0B3-723516637CF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BF554D9-B74C-4179-B8F7-6E047684BA6A}"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31C3CBCF-9761-470F-955F-E33802CD3205}">
      <dgm:prSet/>
      <dgm:spPr/>
      <dgm:t>
        <a:bodyPr/>
        <a:lstStyle/>
        <a:p>
          <a:r>
            <a:rPr lang="en-US"/>
            <a:t>ESSENTIAL ELEMENTS </a:t>
          </a:r>
        </a:p>
      </dgm:t>
    </dgm:pt>
    <dgm:pt modelId="{9C080656-ECE4-4411-B5AF-21D2BB9BA80D}" type="parTrans" cxnId="{8E898C31-3A61-4EB8-A569-0C5B50A424D5}">
      <dgm:prSet/>
      <dgm:spPr/>
      <dgm:t>
        <a:bodyPr/>
        <a:lstStyle/>
        <a:p>
          <a:endParaRPr lang="en-US"/>
        </a:p>
      </dgm:t>
    </dgm:pt>
    <dgm:pt modelId="{B7644C56-653B-4B30-B504-4E9C92AF6545}" type="sibTrans" cxnId="{8E898C31-3A61-4EB8-A569-0C5B50A424D5}">
      <dgm:prSet/>
      <dgm:spPr/>
      <dgm:t>
        <a:bodyPr/>
        <a:lstStyle/>
        <a:p>
          <a:endParaRPr lang="en-US"/>
        </a:p>
      </dgm:t>
    </dgm:pt>
    <dgm:pt modelId="{C3B18070-898A-40C0-9043-222C7278F137}">
      <dgm:prSet/>
      <dgm:spPr/>
      <dgm:t>
        <a:bodyPr/>
        <a:lstStyle/>
        <a:p>
          <a:r>
            <a:rPr lang="en-US"/>
            <a:t>“</a:t>
          </a:r>
          <a:r>
            <a:rPr lang="en-US" i="1"/>
            <a:t>(1) The first, which is common to all agreements, is to produce mandatory consequences for the parties,</a:t>
          </a:r>
          <a:endParaRPr lang="en-US"/>
        </a:p>
      </dgm:t>
    </dgm:pt>
    <dgm:pt modelId="{B50A593A-27B9-4122-837E-92CC368C519C}" type="parTrans" cxnId="{5B840FA4-8799-46C5-AA23-A5A4885C2480}">
      <dgm:prSet/>
      <dgm:spPr/>
      <dgm:t>
        <a:bodyPr/>
        <a:lstStyle/>
        <a:p>
          <a:endParaRPr lang="en-US"/>
        </a:p>
      </dgm:t>
    </dgm:pt>
    <dgm:pt modelId="{8606AFDB-F213-4CAE-A13B-914786DF64A2}" type="sibTrans" cxnId="{5B840FA4-8799-46C5-AA23-A5A4885C2480}">
      <dgm:prSet/>
      <dgm:spPr/>
      <dgm:t>
        <a:bodyPr/>
        <a:lstStyle/>
        <a:p>
          <a:endParaRPr lang="en-US"/>
        </a:p>
      </dgm:t>
    </dgm:pt>
    <dgm:pt modelId="{1FDA2BC6-E597-4BB4-82B8-E9BB824561B2}">
      <dgm:prSet/>
      <dgm:spPr/>
      <dgm:t>
        <a:bodyPr/>
        <a:lstStyle/>
        <a:p>
          <a:r>
            <a:rPr lang="en-US" i="1"/>
            <a:t>(2) The second, is to exclude the intervention of state courts in the settlement of the disputes, at least before the issuance of the award,</a:t>
          </a:r>
          <a:endParaRPr lang="en-US"/>
        </a:p>
      </dgm:t>
    </dgm:pt>
    <dgm:pt modelId="{97D99EEB-A383-472A-BAA0-A8E1409A32A7}" type="parTrans" cxnId="{A6E4CE98-F829-4403-AAFD-D3251BF864EC}">
      <dgm:prSet/>
      <dgm:spPr/>
      <dgm:t>
        <a:bodyPr/>
        <a:lstStyle/>
        <a:p>
          <a:endParaRPr lang="en-US"/>
        </a:p>
      </dgm:t>
    </dgm:pt>
    <dgm:pt modelId="{0AA9A523-09CB-4830-A6F6-7FDB09F73B27}" type="sibTrans" cxnId="{A6E4CE98-F829-4403-AAFD-D3251BF864EC}">
      <dgm:prSet/>
      <dgm:spPr/>
      <dgm:t>
        <a:bodyPr/>
        <a:lstStyle/>
        <a:p>
          <a:endParaRPr lang="en-US"/>
        </a:p>
      </dgm:t>
    </dgm:pt>
    <dgm:pt modelId="{0AB97065-0612-4833-A829-FAD2A9DE6607}">
      <dgm:prSet/>
      <dgm:spPr/>
      <dgm:t>
        <a:bodyPr/>
        <a:lstStyle/>
        <a:p>
          <a:r>
            <a:rPr lang="en-US" i="1"/>
            <a:t>(3) The third, is to give powers to the arbitrators to resolve the disputes likely to arise between the parties</a:t>
          </a:r>
          <a:endParaRPr lang="en-US"/>
        </a:p>
      </dgm:t>
    </dgm:pt>
    <dgm:pt modelId="{FF2313BA-7562-4B58-8807-A2345E25E474}" type="parTrans" cxnId="{6B51EBF5-BBC7-4AAE-9AF7-BF4D26293B60}">
      <dgm:prSet/>
      <dgm:spPr/>
      <dgm:t>
        <a:bodyPr/>
        <a:lstStyle/>
        <a:p>
          <a:endParaRPr lang="en-US"/>
        </a:p>
      </dgm:t>
    </dgm:pt>
    <dgm:pt modelId="{8DE6908E-F89A-461D-B43A-3B5865DAD84A}" type="sibTrans" cxnId="{6B51EBF5-BBC7-4AAE-9AF7-BF4D26293B60}">
      <dgm:prSet/>
      <dgm:spPr/>
      <dgm:t>
        <a:bodyPr/>
        <a:lstStyle/>
        <a:p>
          <a:endParaRPr lang="en-US"/>
        </a:p>
      </dgm:t>
    </dgm:pt>
    <dgm:pt modelId="{A990E441-87D4-4311-95CE-AC2506316E17}">
      <dgm:prSet/>
      <dgm:spPr/>
      <dgm:t>
        <a:bodyPr/>
        <a:lstStyle/>
        <a:p>
          <a:r>
            <a:rPr lang="en-US" i="1"/>
            <a:t>(4) The fourth, is to permit the putting in place of a procedure leading under the best conditions of efficiency and rapidity to the rendering of an award that is susceptible of judicial enforcement”.</a:t>
          </a:r>
          <a:endParaRPr lang="en-US"/>
        </a:p>
      </dgm:t>
    </dgm:pt>
    <dgm:pt modelId="{500990AE-2EAF-4012-A619-08F46B847C76}" type="parTrans" cxnId="{D1A94719-F0B5-4940-89D4-B8F9D265AE42}">
      <dgm:prSet/>
      <dgm:spPr/>
      <dgm:t>
        <a:bodyPr/>
        <a:lstStyle/>
        <a:p>
          <a:endParaRPr lang="en-US"/>
        </a:p>
      </dgm:t>
    </dgm:pt>
    <dgm:pt modelId="{3ED95248-8632-4617-95F7-A36D32B5A5FB}" type="sibTrans" cxnId="{D1A94719-F0B5-4940-89D4-B8F9D265AE42}">
      <dgm:prSet/>
      <dgm:spPr/>
      <dgm:t>
        <a:bodyPr/>
        <a:lstStyle/>
        <a:p>
          <a:endParaRPr lang="en-US"/>
        </a:p>
      </dgm:t>
    </dgm:pt>
    <dgm:pt modelId="{804AE985-108A-456A-A3BD-D38D01578E9F}">
      <dgm:prSet/>
      <dgm:spPr/>
      <dgm:t>
        <a:bodyPr/>
        <a:lstStyle/>
        <a:p>
          <a:r>
            <a:rPr lang="it-IT"/>
            <a:t>Besides those essential elements Parties have many options when drafting the arbitration agreement</a:t>
          </a:r>
          <a:endParaRPr lang="en-US"/>
        </a:p>
      </dgm:t>
    </dgm:pt>
    <dgm:pt modelId="{9AF64E60-0CD0-4A75-8025-DD60178DB999}" type="parTrans" cxnId="{3B93CADD-998C-4CB5-AC29-35F12DF3F1B0}">
      <dgm:prSet/>
      <dgm:spPr/>
      <dgm:t>
        <a:bodyPr/>
        <a:lstStyle/>
        <a:p>
          <a:endParaRPr lang="en-US"/>
        </a:p>
      </dgm:t>
    </dgm:pt>
    <dgm:pt modelId="{878D22BB-625D-4F43-8E1E-FF9E29E8AD9D}" type="sibTrans" cxnId="{3B93CADD-998C-4CB5-AC29-35F12DF3F1B0}">
      <dgm:prSet/>
      <dgm:spPr/>
      <dgm:t>
        <a:bodyPr/>
        <a:lstStyle/>
        <a:p>
          <a:endParaRPr lang="en-US"/>
        </a:p>
      </dgm:t>
    </dgm:pt>
    <dgm:pt modelId="{D1B3C6F5-FEE3-4A2B-A3C7-D5924F388735}" type="pres">
      <dgm:prSet presAssocID="{EBF554D9-B74C-4179-B8F7-6E047684BA6A}" presName="root" presStyleCnt="0">
        <dgm:presLayoutVars>
          <dgm:dir/>
          <dgm:resizeHandles val="exact"/>
        </dgm:presLayoutVars>
      </dgm:prSet>
      <dgm:spPr/>
    </dgm:pt>
    <dgm:pt modelId="{967BF20F-51DC-4C98-922D-3DAE6B35E8A3}" type="pres">
      <dgm:prSet presAssocID="{31C3CBCF-9761-470F-955F-E33802CD3205}" presName="compNode" presStyleCnt="0"/>
      <dgm:spPr/>
    </dgm:pt>
    <dgm:pt modelId="{AB2079A5-1634-45BD-9491-75E3B389AA14}" type="pres">
      <dgm:prSet presAssocID="{31C3CBCF-9761-470F-955F-E33802CD3205}" presName="iconRect" presStyleLbl="node1" presStyleIdx="0" presStyleCnt="6"/>
      <dgm:spPr>
        <a:ln>
          <a:noFill/>
        </a:ln>
      </dgm:spPr>
    </dgm:pt>
    <dgm:pt modelId="{48AAE260-6C5B-4355-96CF-B76EE5F4C5E3}" type="pres">
      <dgm:prSet presAssocID="{31C3CBCF-9761-470F-955F-E33802CD3205}" presName="spaceRect" presStyleCnt="0"/>
      <dgm:spPr/>
    </dgm:pt>
    <dgm:pt modelId="{D3F983D3-26D6-4BC7-95CE-6C528509B7B5}" type="pres">
      <dgm:prSet presAssocID="{31C3CBCF-9761-470F-955F-E33802CD3205}" presName="textRect" presStyleLbl="revTx" presStyleIdx="0" presStyleCnt="6">
        <dgm:presLayoutVars>
          <dgm:chMax val="1"/>
          <dgm:chPref val="1"/>
        </dgm:presLayoutVars>
      </dgm:prSet>
      <dgm:spPr/>
    </dgm:pt>
    <dgm:pt modelId="{BEB9FA2C-83EB-4988-9813-C46A9B5A7ADC}" type="pres">
      <dgm:prSet presAssocID="{B7644C56-653B-4B30-B504-4E9C92AF6545}" presName="sibTrans" presStyleCnt="0"/>
      <dgm:spPr/>
    </dgm:pt>
    <dgm:pt modelId="{3678BA61-009E-47DB-B95C-F279F6C98EA7}" type="pres">
      <dgm:prSet presAssocID="{C3B18070-898A-40C0-9043-222C7278F137}" presName="compNode" presStyleCnt="0"/>
      <dgm:spPr/>
    </dgm:pt>
    <dgm:pt modelId="{58BA4879-7C24-4C59-BA44-974A95AE4169}" type="pres">
      <dgm:prSet presAssocID="{C3B18070-898A-40C0-9043-222C7278F137}" presName="iconRect" presStyleLbl="node1" presStyleIdx="1"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092DB398-85B4-4C8E-94D2-E475234AC6F7}" type="pres">
      <dgm:prSet presAssocID="{C3B18070-898A-40C0-9043-222C7278F137}" presName="spaceRect" presStyleCnt="0"/>
      <dgm:spPr/>
    </dgm:pt>
    <dgm:pt modelId="{06306A4D-FA82-42E6-85E7-618DF0225D04}" type="pres">
      <dgm:prSet presAssocID="{C3B18070-898A-40C0-9043-222C7278F137}" presName="textRect" presStyleLbl="revTx" presStyleIdx="1" presStyleCnt="6">
        <dgm:presLayoutVars>
          <dgm:chMax val="1"/>
          <dgm:chPref val="1"/>
        </dgm:presLayoutVars>
      </dgm:prSet>
      <dgm:spPr/>
    </dgm:pt>
    <dgm:pt modelId="{B493FA9C-3451-42CC-8786-5293CA03A216}" type="pres">
      <dgm:prSet presAssocID="{8606AFDB-F213-4CAE-A13B-914786DF64A2}" presName="sibTrans" presStyleCnt="0"/>
      <dgm:spPr/>
    </dgm:pt>
    <dgm:pt modelId="{CA517F4F-3CBA-4788-8F98-CE9EE5EDC818}" type="pres">
      <dgm:prSet presAssocID="{1FDA2BC6-E597-4BB4-82B8-E9BB824561B2}" presName="compNode" presStyleCnt="0"/>
      <dgm:spPr/>
    </dgm:pt>
    <dgm:pt modelId="{73A10D4D-126B-4C29-8172-75D8D48970B7}" type="pres">
      <dgm:prSet presAssocID="{1FDA2BC6-E597-4BB4-82B8-E9BB824561B2}" presName="iconRect" presStyleLbl="node1" presStyleIdx="2"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43E6C586-4CAC-4956-A351-F4E339CF8968}" type="pres">
      <dgm:prSet presAssocID="{1FDA2BC6-E597-4BB4-82B8-E9BB824561B2}" presName="spaceRect" presStyleCnt="0"/>
      <dgm:spPr/>
    </dgm:pt>
    <dgm:pt modelId="{5EE78058-D7D2-48B6-BE81-B18B50BB2C4E}" type="pres">
      <dgm:prSet presAssocID="{1FDA2BC6-E597-4BB4-82B8-E9BB824561B2}" presName="textRect" presStyleLbl="revTx" presStyleIdx="2" presStyleCnt="6">
        <dgm:presLayoutVars>
          <dgm:chMax val="1"/>
          <dgm:chPref val="1"/>
        </dgm:presLayoutVars>
      </dgm:prSet>
      <dgm:spPr/>
    </dgm:pt>
    <dgm:pt modelId="{77490FE9-A14C-4EE0-A035-6A24168C5669}" type="pres">
      <dgm:prSet presAssocID="{0AA9A523-09CB-4830-A6F6-7FDB09F73B27}" presName="sibTrans" presStyleCnt="0"/>
      <dgm:spPr/>
    </dgm:pt>
    <dgm:pt modelId="{10C689E8-5D58-40E4-97E8-C34B76B5D0F0}" type="pres">
      <dgm:prSet presAssocID="{0AB97065-0612-4833-A829-FAD2A9DE6607}" presName="compNode" presStyleCnt="0"/>
      <dgm:spPr/>
    </dgm:pt>
    <dgm:pt modelId="{84840EF8-B254-4685-B3D7-1A92C5131FC1}" type="pres">
      <dgm:prSet presAssocID="{0AB97065-0612-4833-A829-FAD2A9DE6607}" presName="iconRect" presStyleLbl="node1" presStyleIdx="3"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930FEFE0-56BA-4430-8664-5E2B9CC2D756}" type="pres">
      <dgm:prSet presAssocID="{0AB97065-0612-4833-A829-FAD2A9DE6607}" presName="spaceRect" presStyleCnt="0"/>
      <dgm:spPr/>
    </dgm:pt>
    <dgm:pt modelId="{2C9BB05C-4126-41ED-B59E-3D9F6651958B}" type="pres">
      <dgm:prSet presAssocID="{0AB97065-0612-4833-A829-FAD2A9DE6607}" presName="textRect" presStyleLbl="revTx" presStyleIdx="3" presStyleCnt="6">
        <dgm:presLayoutVars>
          <dgm:chMax val="1"/>
          <dgm:chPref val="1"/>
        </dgm:presLayoutVars>
      </dgm:prSet>
      <dgm:spPr/>
    </dgm:pt>
    <dgm:pt modelId="{8C37FFAB-DB53-4206-8F34-C6C27F8DA0C8}" type="pres">
      <dgm:prSet presAssocID="{8DE6908E-F89A-461D-B43A-3B5865DAD84A}" presName="sibTrans" presStyleCnt="0"/>
      <dgm:spPr/>
    </dgm:pt>
    <dgm:pt modelId="{80648002-BFA4-49A5-A2D4-5CF47076FF82}" type="pres">
      <dgm:prSet presAssocID="{A990E441-87D4-4311-95CE-AC2506316E17}" presName="compNode" presStyleCnt="0"/>
      <dgm:spPr/>
    </dgm:pt>
    <dgm:pt modelId="{A46782C4-58A5-4A00-8553-868980F0A785}" type="pres">
      <dgm:prSet presAssocID="{A990E441-87D4-4311-95CE-AC2506316E17}" presName="iconRect" presStyleLbl="node1" presStyleIdx="4"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avel"/>
        </a:ext>
      </dgm:extLst>
    </dgm:pt>
    <dgm:pt modelId="{013E6EF4-740F-48DF-B9BE-1E7D054966A4}" type="pres">
      <dgm:prSet presAssocID="{A990E441-87D4-4311-95CE-AC2506316E17}" presName="spaceRect" presStyleCnt="0"/>
      <dgm:spPr/>
    </dgm:pt>
    <dgm:pt modelId="{4B13F0F2-F2BE-4A15-A6AA-6FF3448E928C}" type="pres">
      <dgm:prSet presAssocID="{A990E441-87D4-4311-95CE-AC2506316E17}" presName="textRect" presStyleLbl="revTx" presStyleIdx="4" presStyleCnt="6">
        <dgm:presLayoutVars>
          <dgm:chMax val="1"/>
          <dgm:chPref val="1"/>
        </dgm:presLayoutVars>
      </dgm:prSet>
      <dgm:spPr/>
    </dgm:pt>
    <dgm:pt modelId="{D8826342-D3C4-4D56-9B06-91B96B7987DE}" type="pres">
      <dgm:prSet presAssocID="{3ED95248-8632-4617-95F7-A36D32B5A5FB}" presName="sibTrans" presStyleCnt="0"/>
      <dgm:spPr/>
    </dgm:pt>
    <dgm:pt modelId="{B776B3FC-DCE9-4C84-B09A-ADF7A1A59FB8}" type="pres">
      <dgm:prSet presAssocID="{804AE985-108A-456A-A3BD-D38D01578E9F}" presName="compNode" presStyleCnt="0"/>
      <dgm:spPr/>
    </dgm:pt>
    <dgm:pt modelId="{D251ACBB-B010-461D-8F01-4A812E61D5FC}" type="pres">
      <dgm:prSet presAssocID="{804AE985-108A-456A-A3BD-D38D01578E9F}" presName="iconRect" presStyleLbl="node1" presStyleIdx="5"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18B1868B-5E8B-493B-BD96-046A4A8D4286}" type="pres">
      <dgm:prSet presAssocID="{804AE985-108A-456A-A3BD-D38D01578E9F}" presName="spaceRect" presStyleCnt="0"/>
      <dgm:spPr/>
    </dgm:pt>
    <dgm:pt modelId="{A254A0F0-43E6-41E6-B2FF-7DB750DD368A}" type="pres">
      <dgm:prSet presAssocID="{804AE985-108A-456A-A3BD-D38D01578E9F}" presName="textRect" presStyleLbl="revTx" presStyleIdx="5" presStyleCnt="6">
        <dgm:presLayoutVars>
          <dgm:chMax val="1"/>
          <dgm:chPref val="1"/>
        </dgm:presLayoutVars>
      </dgm:prSet>
      <dgm:spPr/>
    </dgm:pt>
  </dgm:ptLst>
  <dgm:cxnLst>
    <dgm:cxn modelId="{41900507-CD9B-4EDF-A8EB-B91C6CE807AD}" type="presOf" srcId="{A990E441-87D4-4311-95CE-AC2506316E17}" destId="{4B13F0F2-F2BE-4A15-A6AA-6FF3448E928C}" srcOrd="0" destOrd="0" presId="urn:microsoft.com/office/officeart/2018/2/layout/IconLabelList"/>
    <dgm:cxn modelId="{D1A94719-F0B5-4940-89D4-B8F9D265AE42}" srcId="{EBF554D9-B74C-4179-B8F7-6E047684BA6A}" destId="{A990E441-87D4-4311-95CE-AC2506316E17}" srcOrd="4" destOrd="0" parTransId="{500990AE-2EAF-4012-A619-08F46B847C76}" sibTransId="{3ED95248-8632-4617-95F7-A36D32B5A5FB}"/>
    <dgm:cxn modelId="{8E898C31-3A61-4EB8-A569-0C5B50A424D5}" srcId="{EBF554D9-B74C-4179-B8F7-6E047684BA6A}" destId="{31C3CBCF-9761-470F-955F-E33802CD3205}" srcOrd="0" destOrd="0" parTransId="{9C080656-ECE4-4411-B5AF-21D2BB9BA80D}" sibTransId="{B7644C56-653B-4B30-B504-4E9C92AF6545}"/>
    <dgm:cxn modelId="{0A2EB96C-A755-4EF0-A7FD-339A44F67BD9}" type="presOf" srcId="{804AE985-108A-456A-A3BD-D38D01578E9F}" destId="{A254A0F0-43E6-41E6-B2FF-7DB750DD368A}" srcOrd="0" destOrd="0" presId="urn:microsoft.com/office/officeart/2018/2/layout/IconLabelList"/>
    <dgm:cxn modelId="{1E89E86F-0263-414D-8302-E471CDCF9841}" type="presOf" srcId="{31C3CBCF-9761-470F-955F-E33802CD3205}" destId="{D3F983D3-26D6-4BC7-95CE-6C528509B7B5}" srcOrd="0" destOrd="0" presId="urn:microsoft.com/office/officeart/2018/2/layout/IconLabelList"/>
    <dgm:cxn modelId="{AC7E3A8C-1B09-4389-98DE-68F23A253285}" type="presOf" srcId="{1FDA2BC6-E597-4BB4-82B8-E9BB824561B2}" destId="{5EE78058-D7D2-48B6-BE81-B18B50BB2C4E}" srcOrd="0" destOrd="0" presId="urn:microsoft.com/office/officeart/2018/2/layout/IconLabelList"/>
    <dgm:cxn modelId="{A6E4CE98-F829-4403-AAFD-D3251BF864EC}" srcId="{EBF554D9-B74C-4179-B8F7-6E047684BA6A}" destId="{1FDA2BC6-E597-4BB4-82B8-E9BB824561B2}" srcOrd="2" destOrd="0" parTransId="{97D99EEB-A383-472A-BAA0-A8E1409A32A7}" sibTransId="{0AA9A523-09CB-4830-A6F6-7FDB09F73B27}"/>
    <dgm:cxn modelId="{5B840FA4-8799-46C5-AA23-A5A4885C2480}" srcId="{EBF554D9-B74C-4179-B8F7-6E047684BA6A}" destId="{C3B18070-898A-40C0-9043-222C7278F137}" srcOrd="1" destOrd="0" parTransId="{B50A593A-27B9-4122-837E-92CC368C519C}" sibTransId="{8606AFDB-F213-4CAE-A13B-914786DF64A2}"/>
    <dgm:cxn modelId="{4418DFB5-25A9-434E-93F9-8C67609AF486}" type="presOf" srcId="{C3B18070-898A-40C0-9043-222C7278F137}" destId="{06306A4D-FA82-42E6-85E7-618DF0225D04}" srcOrd="0" destOrd="0" presId="urn:microsoft.com/office/officeart/2018/2/layout/IconLabelList"/>
    <dgm:cxn modelId="{B63FDBCB-20CC-4AE1-BCD9-F0C19D70F1CB}" type="presOf" srcId="{0AB97065-0612-4833-A829-FAD2A9DE6607}" destId="{2C9BB05C-4126-41ED-B59E-3D9F6651958B}" srcOrd="0" destOrd="0" presId="urn:microsoft.com/office/officeart/2018/2/layout/IconLabelList"/>
    <dgm:cxn modelId="{E2B601D3-C579-470C-B187-0F4E25AE49EE}" type="presOf" srcId="{EBF554D9-B74C-4179-B8F7-6E047684BA6A}" destId="{D1B3C6F5-FEE3-4A2B-A3C7-D5924F388735}" srcOrd="0" destOrd="0" presId="urn:microsoft.com/office/officeart/2018/2/layout/IconLabelList"/>
    <dgm:cxn modelId="{3B93CADD-998C-4CB5-AC29-35F12DF3F1B0}" srcId="{EBF554D9-B74C-4179-B8F7-6E047684BA6A}" destId="{804AE985-108A-456A-A3BD-D38D01578E9F}" srcOrd="5" destOrd="0" parTransId="{9AF64E60-0CD0-4A75-8025-DD60178DB999}" sibTransId="{878D22BB-625D-4F43-8E1E-FF9E29E8AD9D}"/>
    <dgm:cxn modelId="{6B51EBF5-BBC7-4AAE-9AF7-BF4D26293B60}" srcId="{EBF554D9-B74C-4179-B8F7-6E047684BA6A}" destId="{0AB97065-0612-4833-A829-FAD2A9DE6607}" srcOrd="3" destOrd="0" parTransId="{FF2313BA-7562-4B58-8807-A2345E25E474}" sibTransId="{8DE6908E-F89A-461D-B43A-3B5865DAD84A}"/>
    <dgm:cxn modelId="{0D9C73C5-3CA0-4108-9085-ADEA31D078EE}" type="presParOf" srcId="{D1B3C6F5-FEE3-4A2B-A3C7-D5924F388735}" destId="{967BF20F-51DC-4C98-922D-3DAE6B35E8A3}" srcOrd="0" destOrd="0" presId="urn:microsoft.com/office/officeart/2018/2/layout/IconLabelList"/>
    <dgm:cxn modelId="{39AA9EDF-A1F9-40D9-A016-C2D413E7E5E5}" type="presParOf" srcId="{967BF20F-51DC-4C98-922D-3DAE6B35E8A3}" destId="{AB2079A5-1634-45BD-9491-75E3B389AA14}" srcOrd="0" destOrd="0" presId="urn:microsoft.com/office/officeart/2018/2/layout/IconLabelList"/>
    <dgm:cxn modelId="{3B46A597-8098-428B-B942-938894C2D33C}" type="presParOf" srcId="{967BF20F-51DC-4C98-922D-3DAE6B35E8A3}" destId="{48AAE260-6C5B-4355-96CF-B76EE5F4C5E3}" srcOrd="1" destOrd="0" presId="urn:microsoft.com/office/officeart/2018/2/layout/IconLabelList"/>
    <dgm:cxn modelId="{9C646FA2-55D8-4348-BB1B-B48290ACBD53}" type="presParOf" srcId="{967BF20F-51DC-4C98-922D-3DAE6B35E8A3}" destId="{D3F983D3-26D6-4BC7-95CE-6C528509B7B5}" srcOrd="2" destOrd="0" presId="urn:microsoft.com/office/officeart/2018/2/layout/IconLabelList"/>
    <dgm:cxn modelId="{9CEEE893-7514-4E46-984B-893EBB40C582}" type="presParOf" srcId="{D1B3C6F5-FEE3-4A2B-A3C7-D5924F388735}" destId="{BEB9FA2C-83EB-4988-9813-C46A9B5A7ADC}" srcOrd="1" destOrd="0" presId="urn:microsoft.com/office/officeart/2018/2/layout/IconLabelList"/>
    <dgm:cxn modelId="{7FEC62B7-7ABA-4DA0-9CD2-D9DFB9168111}" type="presParOf" srcId="{D1B3C6F5-FEE3-4A2B-A3C7-D5924F388735}" destId="{3678BA61-009E-47DB-B95C-F279F6C98EA7}" srcOrd="2" destOrd="0" presId="urn:microsoft.com/office/officeart/2018/2/layout/IconLabelList"/>
    <dgm:cxn modelId="{7780F94E-84FA-4A14-80F2-9E48A852839E}" type="presParOf" srcId="{3678BA61-009E-47DB-B95C-F279F6C98EA7}" destId="{58BA4879-7C24-4C59-BA44-974A95AE4169}" srcOrd="0" destOrd="0" presId="urn:microsoft.com/office/officeart/2018/2/layout/IconLabelList"/>
    <dgm:cxn modelId="{8885818A-3D9D-4153-85E6-14DE90B18F72}" type="presParOf" srcId="{3678BA61-009E-47DB-B95C-F279F6C98EA7}" destId="{092DB398-85B4-4C8E-94D2-E475234AC6F7}" srcOrd="1" destOrd="0" presId="urn:microsoft.com/office/officeart/2018/2/layout/IconLabelList"/>
    <dgm:cxn modelId="{1A403BA7-54D7-42D5-9C5C-12CB72745C1E}" type="presParOf" srcId="{3678BA61-009E-47DB-B95C-F279F6C98EA7}" destId="{06306A4D-FA82-42E6-85E7-618DF0225D04}" srcOrd="2" destOrd="0" presId="urn:microsoft.com/office/officeart/2018/2/layout/IconLabelList"/>
    <dgm:cxn modelId="{58DFF962-8973-4B63-AD4D-1A137514F37A}" type="presParOf" srcId="{D1B3C6F5-FEE3-4A2B-A3C7-D5924F388735}" destId="{B493FA9C-3451-42CC-8786-5293CA03A216}" srcOrd="3" destOrd="0" presId="urn:microsoft.com/office/officeart/2018/2/layout/IconLabelList"/>
    <dgm:cxn modelId="{B79BE656-A6E6-4EC2-A137-4A43448C5E5B}" type="presParOf" srcId="{D1B3C6F5-FEE3-4A2B-A3C7-D5924F388735}" destId="{CA517F4F-3CBA-4788-8F98-CE9EE5EDC818}" srcOrd="4" destOrd="0" presId="urn:microsoft.com/office/officeart/2018/2/layout/IconLabelList"/>
    <dgm:cxn modelId="{2A0351F9-AF8A-4C99-86E8-DDB5F511B507}" type="presParOf" srcId="{CA517F4F-3CBA-4788-8F98-CE9EE5EDC818}" destId="{73A10D4D-126B-4C29-8172-75D8D48970B7}" srcOrd="0" destOrd="0" presId="urn:microsoft.com/office/officeart/2018/2/layout/IconLabelList"/>
    <dgm:cxn modelId="{17CE84B6-C989-4859-BAF9-FB2940BBF9CF}" type="presParOf" srcId="{CA517F4F-3CBA-4788-8F98-CE9EE5EDC818}" destId="{43E6C586-4CAC-4956-A351-F4E339CF8968}" srcOrd="1" destOrd="0" presId="urn:microsoft.com/office/officeart/2018/2/layout/IconLabelList"/>
    <dgm:cxn modelId="{99272484-BB59-4443-BA38-0466DBEFD10A}" type="presParOf" srcId="{CA517F4F-3CBA-4788-8F98-CE9EE5EDC818}" destId="{5EE78058-D7D2-48B6-BE81-B18B50BB2C4E}" srcOrd="2" destOrd="0" presId="urn:microsoft.com/office/officeart/2018/2/layout/IconLabelList"/>
    <dgm:cxn modelId="{7AC5B394-7E2D-46A2-B8B0-DBFBF8F4352D}" type="presParOf" srcId="{D1B3C6F5-FEE3-4A2B-A3C7-D5924F388735}" destId="{77490FE9-A14C-4EE0-A035-6A24168C5669}" srcOrd="5" destOrd="0" presId="urn:microsoft.com/office/officeart/2018/2/layout/IconLabelList"/>
    <dgm:cxn modelId="{08AA38F2-C400-4165-AE4D-20B23B0FD8B2}" type="presParOf" srcId="{D1B3C6F5-FEE3-4A2B-A3C7-D5924F388735}" destId="{10C689E8-5D58-40E4-97E8-C34B76B5D0F0}" srcOrd="6" destOrd="0" presId="urn:microsoft.com/office/officeart/2018/2/layout/IconLabelList"/>
    <dgm:cxn modelId="{7D9761F2-54BD-42AB-BB4D-F42E90027542}" type="presParOf" srcId="{10C689E8-5D58-40E4-97E8-C34B76B5D0F0}" destId="{84840EF8-B254-4685-B3D7-1A92C5131FC1}" srcOrd="0" destOrd="0" presId="urn:microsoft.com/office/officeart/2018/2/layout/IconLabelList"/>
    <dgm:cxn modelId="{20CDF7A8-A943-46E7-9520-D6C974609359}" type="presParOf" srcId="{10C689E8-5D58-40E4-97E8-C34B76B5D0F0}" destId="{930FEFE0-56BA-4430-8664-5E2B9CC2D756}" srcOrd="1" destOrd="0" presId="urn:microsoft.com/office/officeart/2018/2/layout/IconLabelList"/>
    <dgm:cxn modelId="{8D66A07D-870C-4B6C-88D8-BD6F82485916}" type="presParOf" srcId="{10C689E8-5D58-40E4-97E8-C34B76B5D0F0}" destId="{2C9BB05C-4126-41ED-B59E-3D9F6651958B}" srcOrd="2" destOrd="0" presId="urn:microsoft.com/office/officeart/2018/2/layout/IconLabelList"/>
    <dgm:cxn modelId="{622467C1-FCA5-4EB8-BFD6-928FD9B20054}" type="presParOf" srcId="{D1B3C6F5-FEE3-4A2B-A3C7-D5924F388735}" destId="{8C37FFAB-DB53-4206-8F34-C6C27F8DA0C8}" srcOrd="7" destOrd="0" presId="urn:microsoft.com/office/officeart/2018/2/layout/IconLabelList"/>
    <dgm:cxn modelId="{4C6893F2-5154-4DF4-A3B9-E7D792B8F5D9}" type="presParOf" srcId="{D1B3C6F5-FEE3-4A2B-A3C7-D5924F388735}" destId="{80648002-BFA4-49A5-A2D4-5CF47076FF82}" srcOrd="8" destOrd="0" presId="urn:microsoft.com/office/officeart/2018/2/layout/IconLabelList"/>
    <dgm:cxn modelId="{F9A470D6-B02E-4B82-982A-F877B4F657C1}" type="presParOf" srcId="{80648002-BFA4-49A5-A2D4-5CF47076FF82}" destId="{A46782C4-58A5-4A00-8553-868980F0A785}" srcOrd="0" destOrd="0" presId="urn:microsoft.com/office/officeart/2018/2/layout/IconLabelList"/>
    <dgm:cxn modelId="{ED86C0D6-FE3F-4AD5-BFFF-87B3E011548F}" type="presParOf" srcId="{80648002-BFA4-49A5-A2D4-5CF47076FF82}" destId="{013E6EF4-740F-48DF-B9BE-1E7D054966A4}" srcOrd="1" destOrd="0" presId="urn:microsoft.com/office/officeart/2018/2/layout/IconLabelList"/>
    <dgm:cxn modelId="{68901372-B551-4E41-990F-42E687CB2DED}" type="presParOf" srcId="{80648002-BFA4-49A5-A2D4-5CF47076FF82}" destId="{4B13F0F2-F2BE-4A15-A6AA-6FF3448E928C}" srcOrd="2" destOrd="0" presId="urn:microsoft.com/office/officeart/2018/2/layout/IconLabelList"/>
    <dgm:cxn modelId="{26F32E9D-EAEC-442C-B189-A31A91789A82}" type="presParOf" srcId="{D1B3C6F5-FEE3-4A2B-A3C7-D5924F388735}" destId="{D8826342-D3C4-4D56-9B06-91B96B7987DE}" srcOrd="9" destOrd="0" presId="urn:microsoft.com/office/officeart/2018/2/layout/IconLabelList"/>
    <dgm:cxn modelId="{1895C7A3-0F9B-42B9-B9DC-35AFA4644F4D}" type="presParOf" srcId="{D1B3C6F5-FEE3-4A2B-A3C7-D5924F388735}" destId="{B776B3FC-DCE9-4C84-B09A-ADF7A1A59FB8}" srcOrd="10" destOrd="0" presId="urn:microsoft.com/office/officeart/2018/2/layout/IconLabelList"/>
    <dgm:cxn modelId="{E473B356-224C-4C68-9B40-78A36B285EB8}" type="presParOf" srcId="{B776B3FC-DCE9-4C84-B09A-ADF7A1A59FB8}" destId="{D251ACBB-B010-461D-8F01-4A812E61D5FC}" srcOrd="0" destOrd="0" presId="urn:microsoft.com/office/officeart/2018/2/layout/IconLabelList"/>
    <dgm:cxn modelId="{40B351E7-C91F-4119-9C4D-8C2EAB98326A}" type="presParOf" srcId="{B776B3FC-DCE9-4C84-B09A-ADF7A1A59FB8}" destId="{18B1868B-5E8B-493B-BD96-046A4A8D4286}" srcOrd="1" destOrd="0" presId="urn:microsoft.com/office/officeart/2018/2/layout/IconLabelList"/>
    <dgm:cxn modelId="{C51B75A9-A96C-4E33-895E-8B838FC5DA56}" type="presParOf" srcId="{B776B3FC-DCE9-4C84-B09A-ADF7A1A59FB8}" destId="{A254A0F0-43E6-41E6-B2FF-7DB750DD368A}"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CDB23E4-DC2C-4FB4-95D9-52B8C85A7546}" type="doc">
      <dgm:prSet loTypeId="urn:microsoft.com/office/officeart/2008/layout/LinedList" loCatId="list" qsTypeId="urn:microsoft.com/office/officeart/2005/8/quickstyle/simple1" qsCatId="simple" csTypeId="urn:microsoft.com/office/officeart/2005/8/colors/colorful5" csCatId="colorful"/>
      <dgm:spPr/>
      <dgm:t>
        <a:bodyPr/>
        <a:lstStyle/>
        <a:p>
          <a:endParaRPr lang="en-US"/>
        </a:p>
      </dgm:t>
    </dgm:pt>
    <dgm:pt modelId="{3B46D1F7-CDA2-43FC-BDE6-22C6373482CE}">
      <dgm:prSet/>
      <dgm:spPr/>
      <dgm:t>
        <a:bodyPr/>
        <a:lstStyle/>
        <a:p>
          <a:r>
            <a:rPr lang="en-US"/>
            <a:t>The best-known international arbitration institutions are:</a:t>
          </a:r>
        </a:p>
      </dgm:t>
    </dgm:pt>
    <dgm:pt modelId="{F5034BD3-59E9-4DF6-9E88-036993A86FFF}" type="parTrans" cxnId="{CD49800D-6B2D-45C0-91F8-ADD32EA44AC1}">
      <dgm:prSet/>
      <dgm:spPr/>
      <dgm:t>
        <a:bodyPr/>
        <a:lstStyle/>
        <a:p>
          <a:endParaRPr lang="en-US"/>
        </a:p>
      </dgm:t>
    </dgm:pt>
    <dgm:pt modelId="{D7E95062-125D-47A7-A2F2-F4E661CD45F0}" type="sibTrans" cxnId="{CD49800D-6B2D-45C0-91F8-ADD32EA44AC1}">
      <dgm:prSet/>
      <dgm:spPr/>
      <dgm:t>
        <a:bodyPr/>
        <a:lstStyle/>
        <a:p>
          <a:endParaRPr lang="en-US"/>
        </a:p>
      </dgm:t>
    </dgm:pt>
    <dgm:pt modelId="{05420C32-FD8E-4B02-8FEE-B2115FFB0C6B}">
      <dgm:prSet/>
      <dgm:spPr/>
      <dgm:t>
        <a:bodyPr/>
        <a:lstStyle/>
        <a:p>
          <a:r>
            <a:rPr lang="en-US"/>
            <a:t>ICC    probably the most famous, it is based in paris but it has branches in HONG KONG, NEW YORK, </a:t>
          </a:r>
        </a:p>
      </dgm:t>
    </dgm:pt>
    <dgm:pt modelId="{78F3BB3D-C994-4B7C-8B13-D4A0354E6AAD}" type="parTrans" cxnId="{5B20C3FD-EAF0-4942-9AE3-0268C19CA385}">
      <dgm:prSet/>
      <dgm:spPr/>
      <dgm:t>
        <a:bodyPr/>
        <a:lstStyle/>
        <a:p>
          <a:endParaRPr lang="en-US"/>
        </a:p>
      </dgm:t>
    </dgm:pt>
    <dgm:pt modelId="{63924DE2-9299-4534-9D09-F7FB4EC66146}" type="sibTrans" cxnId="{5B20C3FD-EAF0-4942-9AE3-0268C19CA385}">
      <dgm:prSet/>
      <dgm:spPr/>
      <dgm:t>
        <a:bodyPr/>
        <a:lstStyle/>
        <a:p>
          <a:endParaRPr lang="en-US"/>
        </a:p>
      </dgm:t>
    </dgm:pt>
    <dgm:pt modelId="{F4606A34-6E60-4D58-9046-4219337A0696}">
      <dgm:prSet/>
      <dgm:spPr/>
      <dgm:t>
        <a:bodyPr/>
        <a:lstStyle/>
        <a:p>
          <a:r>
            <a:rPr lang="en-US"/>
            <a:t>SIAC (SINGAPORE INTERNATIONAL ARBITRATION CENTRE), the leading international arbitration instituiton in Asia </a:t>
          </a:r>
        </a:p>
      </dgm:t>
    </dgm:pt>
    <dgm:pt modelId="{69BBCE2F-CAEB-4D7F-917D-D34A5DB7613A}" type="parTrans" cxnId="{1AC80674-745F-43DA-9C6E-E0907DECB210}">
      <dgm:prSet/>
      <dgm:spPr/>
      <dgm:t>
        <a:bodyPr/>
        <a:lstStyle/>
        <a:p>
          <a:endParaRPr lang="en-US"/>
        </a:p>
      </dgm:t>
    </dgm:pt>
    <dgm:pt modelId="{CBF93127-8951-4862-A2D8-DB4C9A89DEEB}" type="sibTrans" cxnId="{1AC80674-745F-43DA-9C6E-E0907DECB210}">
      <dgm:prSet/>
      <dgm:spPr/>
      <dgm:t>
        <a:bodyPr/>
        <a:lstStyle/>
        <a:p>
          <a:endParaRPr lang="en-US"/>
        </a:p>
      </dgm:t>
    </dgm:pt>
    <dgm:pt modelId="{C13F92A8-1B6A-4A3C-B647-C41C29F6CC39}">
      <dgm:prSet/>
      <dgm:spPr/>
      <dgm:t>
        <a:bodyPr/>
        <a:lstStyle/>
        <a:p>
          <a:r>
            <a:rPr lang="it-IT"/>
            <a:t>AAA - CDR</a:t>
          </a:r>
          <a:endParaRPr lang="en-US"/>
        </a:p>
      </dgm:t>
    </dgm:pt>
    <dgm:pt modelId="{E18BCEA1-4FC5-4B91-B70A-9C12C08CB22E}" type="parTrans" cxnId="{2E5161B0-98E2-4B73-BA04-7F350B399178}">
      <dgm:prSet/>
      <dgm:spPr/>
      <dgm:t>
        <a:bodyPr/>
        <a:lstStyle/>
        <a:p>
          <a:endParaRPr lang="en-US"/>
        </a:p>
      </dgm:t>
    </dgm:pt>
    <dgm:pt modelId="{CBF8147A-416C-4802-B284-D1BEDB694598}" type="sibTrans" cxnId="{2E5161B0-98E2-4B73-BA04-7F350B399178}">
      <dgm:prSet/>
      <dgm:spPr/>
      <dgm:t>
        <a:bodyPr/>
        <a:lstStyle/>
        <a:p>
          <a:endParaRPr lang="en-US"/>
        </a:p>
      </dgm:t>
    </dgm:pt>
    <dgm:pt modelId="{4401EC12-E7AF-4A7A-97CD-1C64E2F5323F}">
      <dgm:prSet/>
      <dgm:spPr/>
      <dgm:t>
        <a:bodyPr/>
        <a:lstStyle/>
        <a:p>
          <a:r>
            <a:rPr lang="en-US"/>
            <a:t>LCIA (LONDON COURT OF INTERNATIONAL ARBITRATION</a:t>
          </a:r>
        </a:p>
      </dgm:t>
    </dgm:pt>
    <dgm:pt modelId="{30AA24DA-C9E9-4716-9AD0-0798BA8BD2B1}" type="parTrans" cxnId="{7E019799-D934-4617-BA22-CCA4B17D4D53}">
      <dgm:prSet/>
      <dgm:spPr/>
      <dgm:t>
        <a:bodyPr/>
        <a:lstStyle/>
        <a:p>
          <a:endParaRPr lang="en-US"/>
        </a:p>
      </dgm:t>
    </dgm:pt>
    <dgm:pt modelId="{EB27CD13-2ED7-460A-A048-D76F296EA681}" type="sibTrans" cxnId="{7E019799-D934-4617-BA22-CCA4B17D4D53}">
      <dgm:prSet/>
      <dgm:spPr/>
      <dgm:t>
        <a:bodyPr/>
        <a:lstStyle/>
        <a:p>
          <a:endParaRPr lang="en-US"/>
        </a:p>
      </dgm:t>
    </dgm:pt>
    <dgm:pt modelId="{1FDA163F-C15D-4330-AE31-83D08F3AEBFD}">
      <dgm:prSet/>
      <dgm:spPr/>
      <dgm:t>
        <a:bodyPr/>
        <a:lstStyle/>
        <a:p>
          <a:r>
            <a:rPr lang="en-US"/>
            <a:t>In Italy: Chamber of Arbitration of Milan </a:t>
          </a:r>
        </a:p>
      </dgm:t>
    </dgm:pt>
    <dgm:pt modelId="{15BA0767-F14A-4A5E-ABFA-89FA67464838}" type="parTrans" cxnId="{E130CD9E-4123-4506-95A2-D1E9BEE22D8D}">
      <dgm:prSet/>
      <dgm:spPr/>
      <dgm:t>
        <a:bodyPr/>
        <a:lstStyle/>
        <a:p>
          <a:endParaRPr lang="en-US"/>
        </a:p>
      </dgm:t>
    </dgm:pt>
    <dgm:pt modelId="{7CFB1837-41AC-4CB3-A945-CC5278C46AED}" type="sibTrans" cxnId="{E130CD9E-4123-4506-95A2-D1E9BEE22D8D}">
      <dgm:prSet/>
      <dgm:spPr/>
      <dgm:t>
        <a:bodyPr/>
        <a:lstStyle/>
        <a:p>
          <a:endParaRPr lang="en-US"/>
        </a:p>
      </dgm:t>
    </dgm:pt>
    <dgm:pt modelId="{CF48FEA6-DFF2-4CFF-BEF1-5D7AB445F9B1}" type="pres">
      <dgm:prSet presAssocID="{7CDB23E4-DC2C-4FB4-95D9-52B8C85A7546}" presName="vert0" presStyleCnt="0">
        <dgm:presLayoutVars>
          <dgm:dir/>
          <dgm:animOne val="branch"/>
          <dgm:animLvl val="lvl"/>
        </dgm:presLayoutVars>
      </dgm:prSet>
      <dgm:spPr/>
    </dgm:pt>
    <dgm:pt modelId="{9AE0FCD7-B592-442D-8438-EFF1B6AF5E91}" type="pres">
      <dgm:prSet presAssocID="{3B46D1F7-CDA2-43FC-BDE6-22C6373482CE}" presName="thickLine" presStyleLbl="alignNode1" presStyleIdx="0" presStyleCnt="1"/>
      <dgm:spPr/>
    </dgm:pt>
    <dgm:pt modelId="{0EE2A063-9BA8-435F-838D-AC37EB73A882}" type="pres">
      <dgm:prSet presAssocID="{3B46D1F7-CDA2-43FC-BDE6-22C6373482CE}" presName="horz1" presStyleCnt="0"/>
      <dgm:spPr/>
    </dgm:pt>
    <dgm:pt modelId="{3C4D3443-D852-492A-993D-A1E4662F5008}" type="pres">
      <dgm:prSet presAssocID="{3B46D1F7-CDA2-43FC-BDE6-22C6373482CE}" presName="tx1" presStyleLbl="revTx" presStyleIdx="0" presStyleCnt="6"/>
      <dgm:spPr/>
    </dgm:pt>
    <dgm:pt modelId="{FA290FCB-534C-4A76-8C7D-00AC3D9A8504}" type="pres">
      <dgm:prSet presAssocID="{3B46D1F7-CDA2-43FC-BDE6-22C6373482CE}" presName="vert1" presStyleCnt="0"/>
      <dgm:spPr/>
    </dgm:pt>
    <dgm:pt modelId="{A0D71A2F-A692-40A8-834D-25008CA3CC3B}" type="pres">
      <dgm:prSet presAssocID="{05420C32-FD8E-4B02-8FEE-B2115FFB0C6B}" presName="vertSpace2a" presStyleCnt="0"/>
      <dgm:spPr/>
    </dgm:pt>
    <dgm:pt modelId="{A3FFB011-2BE8-49FA-9309-C948D676F513}" type="pres">
      <dgm:prSet presAssocID="{05420C32-FD8E-4B02-8FEE-B2115FFB0C6B}" presName="horz2" presStyleCnt="0"/>
      <dgm:spPr/>
    </dgm:pt>
    <dgm:pt modelId="{E04A90F0-2206-47D6-98E4-9FB37CAD7CC0}" type="pres">
      <dgm:prSet presAssocID="{05420C32-FD8E-4B02-8FEE-B2115FFB0C6B}" presName="horzSpace2" presStyleCnt="0"/>
      <dgm:spPr/>
    </dgm:pt>
    <dgm:pt modelId="{DA7B3821-25EC-41C8-B961-5E5C661B92FC}" type="pres">
      <dgm:prSet presAssocID="{05420C32-FD8E-4B02-8FEE-B2115FFB0C6B}" presName="tx2" presStyleLbl="revTx" presStyleIdx="1" presStyleCnt="6"/>
      <dgm:spPr/>
    </dgm:pt>
    <dgm:pt modelId="{B42E3090-20BD-4CD9-BA03-CADF095B8B3E}" type="pres">
      <dgm:prSet presAssocID="{05420C32-FD8E-4B02-8FEE-B2115FFB0C6B}" presName="vert2" presStyleCnt="0"/>
      <dgm:spPr/>
    </dgm:pt>
    <dgm:pt modelId="{A12BEB5A-DA63-4C57-A8C7-857430280683}" type="pres">
      <dgm:prSet presAssocID="{05420C32-FD8E-4B02-8FEE-B2115FFB0C6B}" presName="thinLine2b" presStyleLbl="callout" presStyleIdx="0" presStyleCnt="5"/>
      <dgm:spPr/>
    </dgm:pt>
    <dgm:pt modelId="{C6355C2F-CB1C-427A-95CB-521A4FC7D77F}" type="pres">
      <dgm:prSet presAssocID="{05420C32-FD8E-4B02-8FEE-B2115FFB0C6B}" presName="vertSpace2b" presStyleCnt="0"/>
      <dgm:spPr/>
    </dgm:pt>
    <dgm:pt modelId="{561215AD-ED3A-4C35-8AC2-4676E4031B72}" type="pres">
      <dgm:prSet presAssocID="{F4606A34-6E60-4D58-9046-4219337A0696}" presName="horz2" presStyleCnt="0"/>
      <dgm:spPr/>
    </dgm:pt>
    <dgm:pt modelId="{282C4DCC-7C04-4505-A572-5E264A30C788}" type="pres">
      <dgm:prSet presAssocID="{F4606A34-6E60-4D58-9046-4219337A0696}" presName="horzSpace2" presStyleCnt="0"/>
      <dgm:spPr/>
    </dgm:pt>
    <dgm:pt modelId="{3BE6D0C9-49A9-4975-B3D7-9AE10708B697}" type="pres">
      <dgm:prSet presAssocID="{F4606A34-6E60-4D58-9046-4219337A0696}" presName="tx2" presStyleLbl="revTx" presStyleIdx="2" presStyleCnt="6"/>
      <dgm:spPr/>
    </dgm:pt>
    <dgm:pt modelId="{2AFC9A37-466D-405D-BEA8-FF1AE937BAA0}" type="pres">
      <dgm:prSet presAssocID="{F4606A34-6E60-4D58-9046-4219337A0696}" presName="vert2" presStyleCnt="0"/>
      <dgm:spPr/>
    </dgm:pt>
    <dgm:pt modelId="{F72922DA-06C5-4600-9E86-D624E370F054}" type="pres">
      <dgm:prSet presAssocID="{F4606A34-6E60-4D58-9046-4219337A0696}" presName="thinLine2b" presStyleLbl="callout" presStyleIdx="1" presStyleCnt="5"/>
      <dgm:spPr/>
    </dgm:pt>
    <dgm:pt modelId="{0A60DF09-73A8-4414-A7C9-69F5B50248D4}" type="pres">
      <dgm:prSet presAssocID="{F4606A34-6E60-4D58-9046-4219337A0696}" presName="vertSpace2b" presStyleCnt="0"/>
      <dgm:spPr/>
    </dgm:pt>
    <dgm:pt modelId="{F2A7C2AB-89AC-4200-96D1-7CE37073478B}" type="pres">
      <dgm:prSet presAssocID="{C13F92A8-1B6A-4A3C-B647-C41C29F6CC39}" presName="horz2" presStyleCnt="0"/>
      <dgm:spPr/>
    </dgm:pt>
    <dgm:pt modelId="{B132A0F1-A18E-48B5-9B2E-1290B8E98AF9}" type="pres">
      <dgm:prSet presAssocID="{C13F92A8-1B6A-4A3C-B647-C41C29F6CC39}" presName="horzSpace2" presStyleCnt="0"/>
      <dgm:spPr/>
    </dgm:pt>
    <dgm:pt modelId="{475A5ABA-0568-4B50-A776-D728EEA781AE}" type="pres">
      <dgm:prSet presAssocID="{C13F92A8-1B6A-4A3C-B647-C41C29F6CC39}" presName="tx2" presStyleLbl="revTx" presStyleIdx="3" presStyleCnt="6"/>
      <dgm:spPr/>
    </dgm:pt>
    <dgm:pt modelId="{FD040592-D6AA-4745-950D-4CC9A1C93585}" type="pres">
      <dgm:prSet presAssocID="{C13F92A8-1B6A-4A3C-B647-C41C29F6CC39}" presName="vert2" presStyleCnt="0"/>
      <dgm:spPr/>
    </dgm:pt>
    <dgm:pt modelId="{A8931934-21D5-401F-8395-65E185F8595E}" type="pres">
      <dgm:prSet presAssocID="{C13F92A8-1B6A-4A3C-B647-C41C29F6CC39}" presName="thinLine2b" presStyleLbl="callout" presStyleIdx="2" presStyleCnt="5"/>
      <dgm:spPr/>
    </dgm:pt>
    <dgm:pt modelId="{F3857428-59F9-49A2-8AE1-6B0B03735332}" type="pres">
      <dgm:prSet presAssocID="{C13F92A8-1B6A-4A3C-B647-C41C29F6CC39}" presName="vertSpace2b" presStyleCnt="0"/>
      <dgm:spPr/>
    </dgm:pt>
    <dgm:pt modelId="{B3B5DA72-2C89-4834-9F9E-55FE13454DDA}" type="pres">
      <dgm:prSet presAssocID="{4401EC12-E7AF-4A7A-97CD-1C64E2F5323F}" presName="horz2" presStyleCnt="0"/>
      <dgm:spPr/>
    </dgm:pt>
    <dgm:pt modelId="{5A12FE0C-DDED-4F75-BB09-C821636B18FB}" type="pres">
      <dgm:prSet presAssocID="{4401EC12-E7AF-4A7A-97CD-1C64E2F5323F}" presName="horzSpace2" presStyleCnt="0"/>
      <dgm:spPr/>
    </dgm:pt>
    <dgm:pt modelId="{DA6FD026-AE2A-4779-A89A-E9E533575FB9}" type="pres">
      <dgm:prSet presAssocID="{4401EC12-E7AF-4A7A-97CD-1C64E2F5323F}" presName="tx2" presStyleLbl="revTx" presStyleIdx="4" presStyleCnt="6"/>
      <dgm:spPr/>
    </dgm:pt>
    <dgm:pt modelId="{FDE3708D-6A35-4C0F-9752-3C9D69991B1E}" type="pres">
      <dgm:prSet presAssocID="{4401EC12-E7AF-4A7A-97CD-1C64E2F5323F}" presName="vert2" presStyleCnt="0"/>
      <dgm:spPr/>
    </dgm:pt>
    <dgm:pt modelId="{79D4EE0F-F207-4978-96D8-3886C151197E}" type="pres">
      <dgm:prSet presAssocID="{4401EC12-E7AF-4A7A-97CD-1C64E2F5323F}" presName="thinLine2b" presStyleLbl="callout" presStyleIdx="3" presStyleCnt="5"/>
      <dgm:spPr/>
    </dgm:pt>
    <dgm:pt modelId="{7E753604-0056-4C0E-A9B9-0C9B5E6B2988}" type="pres">
      <dgm:prSet presAssocID="{4401EC12-E7AF-4A7A-97CD-1C64E2F5323F}" presName="vertSpace2b" presStyleCnt="0"/>
      <dgm:spPr/>
    </dgm:pt>
    <dgm:pt modelId="{16224A25-66D9-4FAB-A7B4-A42AEB64CA98}" type="pres">
      <dgm:prSet presAssocID="{1FDA163F-C15D-4330-AE31-83D08F3AEBFD}" presName="horz2" presStyleCnt="0"/>
      <dgm:spPr/>
    </dgm:pt>
    <dgm:pt modelId="{DB4C49B6-0112-4E1F-B805-3ED9BD82DBA0}" type="pres">
      <dgm:prSet presAssocID="{1FDA163F-C15D-4330-AE31-83D08F3AEBFD}" presName="horzSpace2" presStyleCnt="0"/>
      <dgm:spPr/>
    </dgm:pt>
    <dgm:pt modelId="{8D7B9B35-256D-44CE-87AA-BD8EA00A6822}" type="pres">
      <dgm:prSet presAssocID="{1FDA163F-C15D-4330-AE31-83D08F3AEBFD}" presName="tx2" presStyleLbl="revTx" presStyleIdx="5" presStyleCnt="6"/>
      <dgm:spPr/>
    </dgm:pt>
    <dgm:pt modelId="{E4D0175B-70F9-4C68-A0CD-57CD0A745104}" type="pres">
      <dgm:prSet presAssocID="{1FDA163F-C15D-4330-AE31-83D08F3AEBFD}" presName="vert2" presStyleCnt="0"/>
      <dgm:spPr/>
    </dgm:pt>
    <dgm:pt modelId="{12F5DBF4-54BF-453F-8AE4-13678560F6B9}" type="pres">
      <dgm:prSet presAssocID="{1FDA163F-C15D-4330-AE31-83D08F3AEBFD}" presName="thinLine2b" presStyleLbl="callout" presStyleIdx="4" presStyleCnt="5"/>
      <dgm:spPr/>
    </dgm:pt>
    <dgm:pt modelId="{8D32B793-F4A3-48B3-8931-E7AAE496B057}" type="pres">
      <dgm:prSet presAssocID="{1FDA163F-C15D-4330-AE31-83D08F3AEBFD}" presName="vertSpace2b" presStyleCnt="0"/>
      <dgm:spPr/>
    </dgm:pt>
  </dgm:ptLst>
  <dgm:cxnLst>
    <dgm:cxn modelId="{0F8BC005-8BF6-4BFE-85C0-F7D6A1E87C28}" type="presOf" srcId="{C13F92A8-1B6A-4A3C-B647-C41C29F6CC39}" destId="{475A5ABA-0568-4B50-A776-D728EEA781AE}" srcOrd="0" destOrd="0" presId="urn:microsoft.com/office/officeart/2008/layout/LinedList"/>
    <dgm:cxn modelId="{CD49800D-6B2D-45C0-91F8-ADD32EA44AC1}" srcId="{7CDB23E4-DC2C-4FB4-95D9-52B8C85A7546}" destId="{3B46D1F7-CDA2-43FC-BDE6-22C6373482CE}" srcOrd="0" destOrd="0" parTransId="{F5034BD3-59E9-4DF6-9E88-036993A86FFF}" sibTransId="{D7E95062-125D-47A7-A2F2-F4E661CD45F0}"/>
    <dgm:cxn modelId="{5D27D427-DB24-48F9-9613-C48295D470E6}" type="presOf" srcId="{1FDA163F-C15D-4330-AE31-83D08F3AEBFD}" destId="{8D7B9B35-256D-44CE-87AA-BD8EA00A6822}" srcOrd="0" destOrd="0" presId="urn:microsoft.com/office/officeart/2008/layout/LinedList"/>
    <dgm:cxn modelId="{EDF29443-3C9C-4F94-9807-0072A61B45E4}" type="presOf" srcId="{4401EC12-E7AF-4A7A-97CD-1C64E2F5323F}" destId="{DA6FD026-AE2A-4779-A89A-E9E533575FB9}" srcOrd="0" destOrd="0" presId="urn:microsoft.com/office/officeart/2008/layout/LinedList"/>
    <dgm:cxn modelId="{FF4C7267-F214-4D9E-8338-2CD4809C1754}" type="presOf" srcId="{F4606A34-6E60-4D58-9046-4219337A0696}" destId="{3BE6D0C9-49A9-4975-B3D7-9AE10708B697}" srcOrd="0" destOrd="0" presId="urn:microsoft.com/office/officeart/2008/layout/LinedList"/>
    <dgm:cxn modelId="{1AC80674-745F-43DA-9C6E-E0907DECB210}" srcId="{3B46D1F7-CDA2-43FC-BDE6-22C6373482CE}" destId="{F4606A34-6E60-4D58-9046-4219337A0696}" srcOrd="1" destOrd="0" parTransId="{69BBCE2F-CAEB-4D7F-917D-D34A5DB7613A}" sibTransId="{CBF93127-8951-4862-A2D8-DB4C9A89DEEB}"/>
    <dgm:cxn modelId="{7836B282-FD6C-4E72-A09A-02C8516CB1BA}" type="presOf" srcId="{3B46D1F7-CDA2-43FC-BDE6-22C6373482CE}" destId="{3C4D3443-D852-492A-993D-A1E4662F5008}" srcOrd="0" destOrd="0" presId="urn:microsoft.com/office/officeart/2008/layout/LinedList"/>
    <dgm:cxn modelId="{7E019799-D934-4617-BA22-CCA4B17D4D53}" srcId="{3B46D1F7-CDA2-43FC-BDE6-22C6373482CE}" destId="{4401EC12-E7AF-4A7A-97CD-1C64E2F5323F}" srcOrd="3" destOrd="0" parTransId="{30AA24DA-C9E9-4716-9AD0-0798BA8BD2B1}" sibTransId="{EB27CD13-2ED7-460A-A048-D76F296EA681}"/>
    <dgm:cxn modelId="{E130CD9E-4123-4506-95A2-D1E9BEE22D8D}" srcId="{3B46D1F7-CDA2-43FC-BDE6-22C6373482CE}" destId="{1FDA163F-C15D-4330-AE31-83D08F3AEBFD}" srcOrd="4" destOrd="0" parTransId="{15BA0767-F14A-4A5E-ABFA-89FA67464838}" sibTransId="{7CFB1837-41AC-4CB3-A945-CC5278C46AED}"/>
    <dgm:cxn modelId="{DD17C7A5-DC14-4737-A0D5-A8A40B0506EC}" type="presOf" srcId="{05420C32-FD8E-4B02-8FEE-B2115FFB0C6B}" destId="{DA7B3821-25EC-41C8-B961-5E5C661B92FC}" srcOrd="0" destOrd="0" presId="urn:microsoft.com/office/officeart/2008/layout/LinedList"/>
    <dgm:cxn modelId="{2E5161B0-98E2-4B73-BA04-7F350B399178}" srcId="{3B46D1F7-CDA2-43FC-BDE6-22C6373482CE}" destId="{C13F92A8-1B6A-4A3C-B647-C41C29F6CC39}" srcOrd="2" destOrd="0" parTransId="{E18BCEA1-4FC5-4B91-B70A-9C12C08CB22E}" sibTransId="{CBF8147A-416C-4802-B284-D1BEDB694598}"/>
    <dgm:cxn modelId="{3B5FA5C7-3C83-48E4-8C49-4DAB64D82D26}" type="presOf" srcId="{7CDB23E4-DC2C-4FB4-95D9-52B8C85A7546}" destId="{CF48FEA6-DFF2-4CFF-BEF1-5D7AB445F9B1}" srcOrd="0" destOrd="0" presId="urn:microsoft.com/office/officeart/2008/layout/LinedList"/>
    <dgm:cxn modelId="{5B20C3FD-EAF0-4942-9AE3-0268C19CA385}" srcId="{3B46D1F7-CDA2-43FC-BDE6-22C6373482CE}" destId="{05420C32-FD8E-4B02-8FEE-B2115FFB0C6B}" srcOrd="0" destOrd="0" parTransId="{78F3BB3D-C994-4B7C-8B13-D4A0354E6AAD}" sibTransId="{63924DE2-9299-4534-9D09-F7FB4EC66146}"/>
    <dgm:cxn modelId="{520F765C-11FD-40DD-B90B-BA3AFE0FBE1D}" type="presParOf" srcId="{CF48FEA6-DFF2-4CFF-BEF1-5D7AB445F9B1}" destId="{9AE0FCD7-B592-442D-8438-EFF1B6AF5E91}" srcOrd="0" destOrd="0" presId="urn:microsoft.com/office/officeart/2008/layout/LinedList"/>
    <dgm:cxn modelId="{A9062D48-3EF1-40C7-ABEE-3D3E64B26813}" type="presParOf" srcId="{CF48FEA6-DFF2-4CFF-BEF1-5D7AB445F9B1}" destId="{0EE2A063-9BA8-435F-838D-AC37EB73A882}" srcOrd="1" destOrd="0" presId="urn:microsoft.com/office/officeart/2008/layout/LinedList"/>
    <dgm:cxn modelId="{A3CFBAB9-6C41-429C-B8B2-47F19215FDDE}" type="presParOf" srcId="{0EE2A063-9BA8-435F-838D-AC37EB73A882}" destId="{3C4D3443-D852-492A-993D-A1E4662F5008}" srcOrd="0" destOrd="0" presId="urn:microsoft.com/office/officeart/2008/layout/LinedList"/>
    <dgm:cxn modelId="{3225CB6F-293C-408B-A950-870554A40FB5}" type="presParOf" srcId="{0EE2A063-9BA8-435F-838D-AC37EB73A882}" destId="{FA290FCB-534C-4A76-8C7D-00AC3D9A8504}" srcOrd="1" destOrd="0" presId="urn:microsoft.com/office/officeart/2008/layout/LinedList"/>
    <dgm:cxn modelId="{1F3F3011-57D8-4011-87A1-371029DBFEF7}" type="presParOf" srcId="{FA290FCB-534C-4A76-8C7D-00AC3D9A8504}" destId="{A0D71A2F-A692-40A8-834D-25008CA3CC3B}" srcOrd="0" destOrd="0" presId="urn:microsoft.com/office/officeart/2008/layout/LinedList"/>
    <dgm:cxn modelId="{CE6803C8-8213-4D82-BA15-24B388B1BF87}" type="presParOf" srcId="{FA290FCB-534C-4A76-8C7D-00AC3D9A8504}" destId="{A3FFB011-2BE8-49FA-9309-C948D676F513}" srcOrd="1" destOrd="0" presId="urn:microsoft.com/office/officeart/2008/layout/LinedList"/>
    <dgm:cxn modelId="{F38DE820-A750-4913-88C9-2D6036452CDE}" type="presParOf" srcId="{A3FFB011-2BE8-49FA-9309-C948D676F513}" destId="{E04A90F0-2206-47D6-98E4-9FB37CAD7CC0}" srcOrd="0" destOrd="0" presId="urn:microsoft.com/office/officeart/2008/layout/LinedList"/>
    <dgm:cxn modelId="{FB016F4B-42D1-40F7-A863-99474272A38A}" type="presParOf" srcId="{A3FFB011-2BE8-49FA-9309-C948D676F513}" destId="{DA7B3821-25EC-41C8-B961-5E5C661B92FC}" srcOrd="1" destOrd="0" presId="urn:microsoft.com/office/officeart/2008/layout/LinedList"/>
    <dgm:cxn modelId="{7B07C78C-AC62-48B0-9CCA-124CD47EB52B}" type="presParOf" srcId="{A3FFB011-2BE8-49FA-9309-C948D676F513}" destId="{B42E3090-20BD-4CD9-BA03-CADF095B8B3E}" srcOrd="2" destOrd="0" presId="urn:microsoft.com/office/officeart/2008/layout/LinedList"/>
    <dgm:cxn modelId="{56DE50CE-1F2C-4766-8D01-67E13AD4C246}" type="presParOf" srcId="{FA290FCB-534C-4A76-8C7D-00AC3D9A8504}" destId="{A12BEB5A-DA63-4C57-A8C7-857430280683}" srcOrd="2" destOrd="0" presId="urn:microsoft.com/office/officeart/2008/layout/LinedList"/>
    <dgm:cxn modelId="{7924E3C7-8F07-4CE8-9363-759785D78B41}" type="presParOf" srcId="{FA290FCB-534C-4A76-8C7D-00AC3D9A8504}" destId="{C6355C2F-CB1C-427A-95CB-521A4FC7D77F}" srcOrd="3" destOrd="0" presId="urn:microsoft.com/office/officeart/2008/layout/LinedList"/>
    <dgm:cxn modelId="{8933F37E-0E99-4C4F-A3B2-F329BE1B6D33}" type="presParOf" srcId="{FA290FCB-534C-4A76-8C7D-00AC3D9A8504}" destId="{561215AD-ED3A-4C35-8AC2-4676E4031B72}" srcOrd="4" destOrd="0" presId="urn:microsoft.com/office/officeart/2008/layout/LinedList"/>
    <dgm:cxn modelId="{82E8ABB3-41B1-47AD-AED0-4C150367DA48}" type="presParOf" srcId="{561215AD-ED3A-4C35-8AC2-4676E4031B72}" destId="{282C4DCC-7C04-4505-A572-5E264A30C788}" srcOrd="0" destOrd="0" presId="urn:microsoft.com/office/officeart/2008/layout/LinedList"/>
    <dgm:cxn modelId="{CBDFE185-FAC1-4FBA-8289-0A45C6E80571}" type="presParOf" srcId="{561215AD-ED3A-4C35-8AC2-4676E4031B72}" destId="{3BE6D0C9-49A9-4975-B3D7-9AE10708B697}" srcOrd="1" destOrd="0" presId="urn:microsoft.com/office/officeart/2008/layout/LinedList"/>
    <dgm:cxn modelId="{E503D1B1-FF28-44C9-8BEE-A4567B914EA4}" type="presParOf" srcId="{561215AD-ED3A-4C35-8AC2-4676E4031B72}" destId="{2AFC9A37-466D-405D-BEA8-FF1AE937BAA0}" srcOrd="2" destOrd="0" presId="urn:microsoft.com/office/officeart/2008/layout/LinedList"/>
    <dgm:cxn modelId="{75E67D5A-1BF6-47B3-BB33-379488E146E1}" type="presParOf" srcId="{FA290FCB-534C-4A76-8C7D-00AC3D9A8504}" destId="{F72922DA-06C5-4600-9E86-D624E370F054}" srcOrd="5" destOrd="0" presId="urn:microsoft.com/office/officeart/2008/layout/LinedList"/>
    <dgm:cxn modelId="{8FEBE368-A60D-4ABA-83AC-FE141AD665DB}" type="presParOf" srcId="{FA290FCB-534C-4A76-8C7D-00AC3D9A8504}" destId="{0A60DF09-73A8-4414-A7C9-69F5B50248D4}" srcOrd="6" destOrd="0" presId="urn:microsoft.com/office/officeart/2008/layout/LinedList"/>
    <dgm:cxn modelId="{365EC9CE-40CE-4C33-B719-C10A6B2BCD31}" type="presParOf" srcId="{FA290FCB-534C-4A76-8C7D-00AC3D9A8504}" destId="{F2A7C2AB-89AC-4200-96D1-7CE37073478B}" srcOrd="7" destOrd="0" presId="urn:microsoft.com/office/officeart/2008/layout/LinedList"/>
    <dgm:cxn modelId="{DC0BFF05-28E7-42A2-A9D1-CC58BE43F33D}" type="presParOf" srcId="{F2A7C2AB-89AC-4200-96D1-7CE37073478B}" destId="{B132A0F1-A18E-48B5-9B2E-1290B8E98AF9}" srcOrd="0" destOrd="0" presId="urn:microsoft.com/office/officeart/2008/layout/LinedList"/>
    <dgm:cxn modelId="{61DAE7FF-52FE-4428-8F73-3C42DAC9BF03}" type="presParOf" srcId="{F2A7C2AB-89AC-4200-96D1-7CE37073478B}" destId="{475A5ABA-0568-4B50-A776-D728EEA781AE}" srcOrd="1" destOrd="0" presId="urn:microsoft.com/office/officeart/2008/layout/LinedList"/>
    <dgm:cxn modelId="{50C85BFA-8957-40D9-AE61-D80458F65D58}" type="presParOf" srcId="{F2A7C2AB-89AC-4200-96D1-7CE37073478B}" destId="{FD040592-D6AA-4745-950D-4CC9A1C93585}" srcOrd="2" destOrd="0" presId="urn:microsoft.com/office/officeart/2008/layout/LinedList"/>
    <dgm:cxn modelId="{75DA3799-85BB-44EC-8237-23A6EB1C16DA}" type="presParOf" srcId="{FA290FCB-534C-4A76-8C7D-00AC3D9A8504}" destId="{A8931934-21D5-401F-8395-65E185F8595E}" srcOrd="8" destOrd="0" presId="urn:microsoft.com/office/officeart/2008/layout/LinedList"/>
    <dgm:cxn modelId="{CF94712E-9BDB-463E-A657-5158E8DD74F7}" type="presParOf" srcId="{FA290FCB-534C-4A76-8C7D-00AC3D9A8504}" destId="{F3857428-59F9-49A2-8AE1-6B0B03735332}" srcOrd="9" destOrd="0" presId="urn:microsoft.com/office/officeart/2008/layout/LinedList"/>
    <dgm:cxn modelId="{407209C9-AE41-4527-BCB1-DE8710E8CA15}" type="presParOf" srcId="{FA290FCB-534C-4A76-8C7D-00AC3D9A8504}" destId="{B3B5DA72-2C89-4834-9F9E-55FE13454DDA}" srcOrd="10" destOrd="0" presId="urn:microsoft.com/office/officeart/2008/layout/LinedList"/>
    <dgm:cxn modelId="{CA6C4846-F45F-49F2-A0C1-6930DEC04147}" type="presParOf" srcId="{B3B5DA72-2C89-4834-9F9E-55FE13454DDA}" destId="{5A12FE0C-DDED-4F75-BB09-C821636B18FB}" srcOrd="0" destOrd="0" presId="urn:microsoft.com/office/officeart/2008/layout/LinedList"/>
    <dgm:cxn modelId="{8B6958F5-FD69-4F44-AC03-03F672B5C432}" type="presParOf" srcId="{B3B5DA72-2C89-4834-9F9E-55FE13454DDA}" destId="{DA6FD026-AE2A-4779-A89A-E9E533575FB9}" srcOrd="1" destOrd="0" presId="urn:microsoft.com/office/officeart/2008/layout/LinedList"/>
    <dgm:cxn modelId="{1F4264B7-2F81-4E6B-8D34-7A52FB48AC13}" type="presParOf" srcId="{B3B5DA72-2C89-4834-9F9E-55FE13454DDA}" destId="{FDE3708D-6A35-4C0F-9752-3C9D69991B1E}" srcOrd="2" destOrd="0" presId="urn:microsoft.com/office/officeart/2008/layout/LinedList"/>
    <dgm:cxn modelId="{04FAB7EB-5E0D-4A3A-B5D5-C2229E67A0FA}" type="presParOf" srcId="{FA290FCB-534C-4A76-8C7D-00AC3D9A8504}" destId="{79D4EE0F-F207-4978-96D8-3886C151197E}" srcOrd="11" destOrd="0" presId="urn:microsoft.com/office/officeart/2008/layout/LinedList"/>
    <dgm:cxn modelId="{A86B6B18-E0E3-4C53-875A-4919BF8DAA91}" type="presParOf" srcId="{FA290FCB-534C-4A76-8C7D-00AC3D9A8504}" destId="{7E753604-0056-4C0E-A9B9-0C9B5E6B2988}" srcOrd="12" destOrd="0" presId="urn:microsoft.com/office/officeart/2008/layout/LinedList"/>
    <dgm:cxn modelId="{DD19635A-1C0D-4DAA-9471-DE4960915E5D}" type="presParOf" srcId="{FA290FCB-534C-4A76-8C7D-00AC3D9A8504}" destId="{16224A25-66D9-4FAB-A7B4-A42AEB64CA98}" srcOrd="13" destOrd="0" presId="urn:microsoft.com/office/officeart/2008/layout/LinedList"/>
    <dgm:cxn modelId="{F16E7D5B-F57F-4F05-90F9-8348BD625034}" type="presParOf" srcId="{16224A25-66D9-4FAB-A7B4-A42AEB64CA98}" destId="{DB4C49B6-0112-4E1F-B805-3ED9BD82DBA0}" srcOrd="0" destOrd="0" presId="urn:microsoft.com/office/officeart/2008/layout/LinedList"/>
    <dgm:cxn modelId="{48B9FA8D-564E-40AF-AD94-02C4710BCB3B}" type="presParOf" srcId="{16224A25-66D9-4FAB-A7B4-A42AEB64CA98}" destId="{8D7B9B35-256D-44CE-87AA-BD8EA00A6822}" srcOrd="1" destOrd="0" presId="urn:microsoft.com/office/officeart/2008/layout/LinedList"/>
    <dgm:cxn modelId="{99087806-ECCA-41F9-8689-DFB5972FBE92}" type="presParOf" srcId="{16224A25-66D9-4FAB-A7B4-A42AEB64CA98}" destId="{E4D0175B-70F9-4C68-A0CD-57CD0A745104}" srcOrd="2" destOrd="0" presId="urn:microsoft.com/office/officeart/2008/layout/LinedList"/>
    <dgm:cxn modelId="{D8F9A8E5-7660-4824-9B5F-9CDF6E2A0AB0}" type="presParOf" srcId="{FA290FCB-534C-4A76-8C7D-00AC3D9A8504}" destId="{12F5DBF4-54BF-453F-8AE4-13678560F6B9}" srcOrd="14" destOrd="0" presId="urn:microsoft.com/office/officeart/2008/layout/LinedList"/>
    <dgm:cxn modelId="{AC192556-59D7-4FB0-A1CF-59C1E70BA419}" type="presParOf" srcId="{FA290FCB-534C-4A76-8C7D-00AC3D9A8504}" destId="{8D32B793-F4A3-48B3-8931-E7AAE496B057}"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A496BD7-6951-48FF-A97B-995A40BBB15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FE53BA32-E675-495E-AB8B-7B44325117C8}">
      <dgm:prSet/>
      <dgm:spPr/>
      <dgm:t>
        <a:bodyPr/>
        <a:lstStyle/>
        <a:p>
          <a:r>
            <a:rPr lang="it-IT" b="0" i="0"/>
            <a:t>When drafting an a-a- parties shall usually define the scope broadly</a:t>
          </a:r>
          <a:endParaRPr lang="en-US"/>
        </a:p>
      </dgm:t>
    </dgm:pt>
    <dgm:pt modelId="{6409C8CE-6E60-4112-916E-3DF4FC7453A1}" type="parTrans" cxnId="{FEA17C13-CEA2-4662-AC32-FDB41BFB5939}">
      <dgm:prSet/>
      <dgm:spPr/>
      <dgm:t>
        <a:bodyPr/>
        <a:lstStyle/>
        <a:p>
          <a:endParaRPr lang="en-US"/>
        </a:p>
      </dgm:t>
    </dgm:pt>
    <dgm:pt modelId="{9D0D2F32-F6A6-4420-B8BB-3AB3FC4DC931}" type="sibTrans" cxnId="{FEA17C13-CEA2-4662-AC32-FDB41BFB5939}">
      <dgm:prSet/>
      <dgm:spPr/>
      <dgm:t>
        <a:bodyPr/>
        <a:lstStyle/>
        <a:p>
          <a:endParaRPr lang="en-US"/>
        </a:p>
      </dgm:t>
    </dgm:pt>
    <dgm:pt modelId="{F3A19BC7-697B-4C34-B534-964F27AE5D5D}">
      <dgm:prSet/>
      <dgm:spPr/>
      <dgm:t>
        <a:bodyPr/>
        <a:lstStyle/>
        <a:p>
          <a:r>
            <a:rPr lang="it-IT" b="0" i="0"/>
            <a:t>«all disputes arising out of </a:t>
          </a:r>
          <a:r>
            <a:rPr lang="it-IT" b="1" i="0"/>
            <a:t>and </a:t>
          </a:r>
          <a:r>
            <a:rPr lang="it-IT" b="0" i="0"/>
            <a:t>all disputes in relation to/in connection with the contract»</a:t>
          </a:r>
          <a:endParaRPr lang="en-US"/>
        </a:p>
      </dgm:t>
    </dgm:pt>
    <dgm:pt modelId="{2C9637FB-E278-4987-94B1-6E47D9169578}" type="parTrans" cxnId="{D2B81C19-EC1A-4111-B3A2-CED21622F49B}">
      <dgm:prSet/>
      <dgm:spPr/>
      <dgm:t>
        <a:bodyPr/>
        <a:lstStyle/>
        <a:p>
          <a:endParaRPr lang="en-US"/>
        </a:p>
      </dgm:t>
    </dgm:pt>
    <dgm:pt modelId="{8EA1D360-3901-4743-90A6-4EF52B040E81}" type="sibTrans" cxnId="{D2B81C19-EC1A-4111-B3A2-CED21622F49B}">
      <dgm:prSet/>
      <dgm:spPr/>
      <dgm:t>
        <a:bodyPr/>
        <a:lstStyle/>
        <a:p>
          <a:endParaRPr lang="en-US"/>
        </a:p>
      </dgm:t>
    </dgm:pt>
    <dgm:pt modelId="{57CEE4C0-1F8B-44CB-BA22-0C066C5AE49F}">
      <dgm:prSet/>
      <dgm:spPr/>
      <dgm:t>
        <a:bodyPr/>
        <a:lstStyle/>
        <a:p>
          <a:r>
            <a:rPr lang="it-IT" b="0" i="1"/>
            <a:t>Otherwise</a:t>
          </a:r>
          <a:r>
            <a:rPr lang="it-IT" b="0" i="0"/>
            <a:t> parties could question that the subject in dispute falls within the ambit of the arbitration agreement</a:t>
          </a:r>
          <a:endParaRPr lang="en-US"/>
        </a:p>
      </dgm:t>
    </dgm:pt>
    <dgm:pt modelId="{B37B4E93-2F8E-493F-B54B-7778BE68963B}" type="parTrans" cxnId="{141DAC57-C229-4505-AFB0-396B7161376D}">
      <dgm:prSet/>
      <dgm:spPr/>
      <dgm:t>
        <a:bodyPr/>
        <a:lstStyle/>
        <a:p>
          <a:endParaRPr lang="en-US"/>
        </a:p>
      </dgm:t>
    </dgm:pt>
    <dgm:pt modelId="{EBF33E89-18D5-4335-949B-421B33A0CAEB}" type="sibTrans" cxnId="{141DAC57-C229-4505-AFB0-396B7161376D}">
      <dgm:prSet/>
      <dgm:spPr/>
      <dgm:t>
        <a:bodyPr/>
        <a:lstStyle/>
        <a:p>
          <a:endParaRPr lang="en-US"/>
        </a:p>
      </dgm:t>
    </dgm:pt>
    <dgm:pt modelId="{79B4EAAE-4E97-4B3E-A2E5-01B862BB3330}">
      <dgm:prSet/>
      <dgm:spPr/>
      <dgm:t>
        <a:bodyPr/>
        <a:lstStyle/>
        <a:p>
          <a:r>
            <a:rPr lang="it-IT" b="0" i="0"/>
            <a:t>Every dispute concerning the scope of the arbitration might increase costs and time for the resolution of the dispute</a:t>
          </a:r>
          <a:endParaRPr lang="en-US"/>
        </a:p>
      </dgm:t>
    </dgm:pt>
    <dgm:pt modelId="{8F8097C9-C157-436A-AB84-267D49428601}" type="parTrans" cxnId="{BADADA2E-66C6-449A-AC07-AD2351C648F0}">
      <dgm:prSet/>
      <dgm:spPr/>
      <dgm:t>
        <a:bodyPr/>
        <a:lstStyle/>
        <a:p>
          <a:endParaRPr lang="en-US"/>
        </a:p>
      </dgm:t>
    </dgm:pt>
    <dgm:pt modelId="{136A17B9-5C4A-41FD-A8DD-9AE96A062922}" type="sibTrans" cxnId="{BADADA2E-66C6-449A-AC07-AD2351C648F0}">
      <dgm:prSet/>
      <dgm:spPr/>
      <dgm:t>
        <a:bodyPr/>
        <a:lstStyle/>
        <a:p>
          <a:endParaRPr lang="en-US"/>
        </a:p>
      </dgm:t>
    </dgm:pt>
    <dgm:pt modelId="{0AFC4D7D-DC7F-4BB4-AE93-77E1EC8F5302}" type="pres">
      <dgm:prSet presAssocID="{AA496BD7-6951-48FF-A97B-995A40BBB15C}" presName="linear" presStyleCnt="0">
        <dgm:presLayoutVars>
          <dgm:animLvl val="lvl"/>
          <dgm:resizeHandles val="exact"/>
        </dgm:presLayoutVars>
      </dgm:prSet>
      <dgm:spPr/>
    </dgm:pt>
    <dgm:pt modelId="{E7B09B9C-8F72-409F-87BE-90EFF8A2AC05}" type="pres">
      <dgm:prSet presAssocID="{FE53BA32-E675-495E-AB8B-7B44325117C8}" presName="parentText" presStyleLbl="node1" presStyleIdx="0" presStyleCnt="4">
        <dgm:presLayoutVars>
          <dgm:chMax val="0"/>
          <dgm:bulletEnabled val="1"/>
        </dgm:presLayoutVars>
      </dgm:prSet>
      <dgm:spPr/>
    </dgm:pt>
    <dgm:pt modelId="{C16902A0-A3C5-420C-8677-F9F407E9D8B5}" type="pres">
      <dgm:prSet presAssocID="{9D0D2F32-F6A6-4420-B8BB-3AB3FC4DC931}" presName="spacer" presStyleCnt="0"/>
      <dgm:spPr/>
    </dgm:pt>
    <dgm:pt modelId="{6BEB3503-AE58-4A23-BC17-4434F9A54193}" type="pres">
      <dgm:prSet presAssocID="{F3A19BC7-697B-4C34-B534-964F27AE5D5D}" presName="parentText" presStyleLbl="node1" presStyleIdx="1" presStyleCnt="4">
        <dgm:presLayoutVars>
          <dgm:chMax val="0"/>
          <dgm:bulletEnabled val="1"/>
        </dgm:presLayoutVars>
      </dgm:prSet>
      <dgm:spPr/>
    </dgm:pt>
    <dgm:pt modelId="{8B0726DC-FCC6-442C-845C-8C771AEE6F65}" type="pres">
      <dgm:prSet presAssocID="{8EA1D360-3901-4743-90A6-4EF52B040E81}" presName="spacer" presStyleCnt="0"/>
      <dgm:spPr/>
    </dgm:pt>
    <dgm:pt modelId="{D4471660-6F2D-4ED1-B65F-C67BA74A3E34}" type="pres">
      <dgm:prSet presAssocID="{57CEE4C0-1F8B-44CB-BA22-0C066C5AE49F}" presName="parentText" presStyleLbl="node1" presStyleIdx="2" presStyleCnt="4">
        <dgm:presLayoutVars>
          <dgm:chMax val="0"/>
          <dgm:bulletEnabled val="1"/>
        </dgm:presLayoutVars>
      </dgm:prSet>
      <dgm:spPr/>
    </dgm:pt>
    <dgm:pt modelId="{DC290E15-758F-4750-A869-3DDCBF8C9ED0}" type="pres">
      <dgm:prSet presAssocID="{EBF33E89-18D5-4335-949B-421B33A0CAEB}" presName="spacer" presStyleCnt="0"/>
      <dgm:spPr/>
    </dgm:pt>
    <dgm:pt modelId="{C023C163-0BC6-4EE9-9EF2-F595116C6A67}" type="pres">
      <dgm:prSet presAssocID="{79B4EAAE-4E97-4B3E-A2E5-01B862BB3330}" presName="parentText" presStyleLbl="node1" presStyleIdx="3" presStyleCnt="4">
        <dgm:presLayoutVars>
          <dgm:chMax val="0"/>
          <dgm:bulletEnabled val="1"/>
        </dgm:presLayoutVars>
      </dgm:prSet>
      <dgm:spPr/>
    </dgm:pt>
  </dgm:ptLst>
  <dgm:cxnLst>
    <dgm:cxn modelId="{FEA17C13-CEA2-4662-AC32-FDB41BFB5939}" srcId="{AA496BD7-6951-48FF-A97B-995A40BBB15C}" destId="{FE53BA32-E675-495E-AB8B-7B44325117C8}" srcOrd="0" destOrd="0" parTransId="{6409C8CE-6E60-4112-916E-3DF4FC7453A1}" sibTransId="{9D0D2F32-F6A6-4420-B8BB-3AB3FC4DC931}"/>
    <dgm:cxn modelId="{8766C313-7AFD-485B-8546-C90C22CEF3D3}" type="presOf" srcId="{79B4EAAE-4E97-4B3E-A2E5-01B862BB3330}" destId="{C023C163-0BC6-4EE9-9EF2-F595116C6A67}" srcOrd="0" destOrd="0" presId="urn:microsoft.com/office/officeart/2005/8/layout/vList2"/>
    <dgm:cxn modelId="{D2B81C19-EC1A-4111-B3A2-CED21622F49B}" srcId="{AA496BD7-6951-48FF-A97B-995A40BBB15C}" destId="{F3A19BC7-697B-4C34-B534-964F27AE5D5D}" srcOrd="1" destOrd="0" parTransId="{2C9637FB-E278-4987-94B1-6E47D9169578}" sibTransId="{8EA1D360-3901-4743-90A6-4EF52B040E81}"/>
    <dgm:cxn modelId="{A8E6BD1D-3222-4A32-A8E0-73AEA93567B0}" type="presOf" srcId="{57CEE4C0-1F8B-44CB-BA22-0C066C5AE49F}" destId="{D4471660-6F2D-4ED1-B65F-C67BA74A3E34}" srcOrd="0" destOrd="0" presId="urn:microsoft.com/office/officeart/2005/8/layout/vList2"/>
    <dgm:cxn modelId="{46A9DE2D-24E6-49F6-98A7-4EDF9627E6A4}" type="presOf" srcId="{FE53BA32-E675-495E-AB8B-7B44325117C8}" destId="{E7B09B9C-8F72-409F-87BE-90EFF8A2AC05}" srcOrd="0" destOrd="0" presId="urn:microsoft.com/office/officeart/2005/8/layout/vList2"/>
    <dgm:cxn modelId="{BADADA2E-66C6-449A-AC07-AD2351C648F0}" srcId="{AA496BD7-6951-48FF-A97B-995A40BBB15C}" destId="{79B4EAAE-4E97-4B3E-A2E5-01B862BB3330}" srcOrd="3" destOrd="0" parTransId="{8F8097C9-C157-436A-AB84-267D49428601}" sibTransId="{136A17B9-5C4A-41FD-A8DD-9AE96A062922}"/>
    <dgm:cxn modelId="{141DAC57-C229-4505-AFB0-396B7161376D}" srcId="{AA496BD7-6951-48FF-A97B-995A40BBB15C}" destId="{57CEE4C0-1F8B-44CB-BA22-0C066C5AE49F}" srcOrd="2" destOrd="0" parTransId="{B37B4E93-2F8E-493F-B54B-7778BE68963B}" sibTransId="{EBF33E89-18D5-4335-949B-421B33A0CAEB}"/>
    <dgm:cxn modelId="{2A184D7A-56F1-4CD3-A338-D863D012FCCA}" type="presOf" srcId="{F3A19BC7-697B-4C34-B534-964F27AE5D5D}" destId="{6BEB3503-AE58-4A23-BC17-4434F9A54193}" srcOrd="0" destOrd="0" presId="urn:microsoft.com/office/officeart/2005/8/layout/vList2"/>
    <dgm:cxn modelId="{2F7B87B8-B1CC-4FE8-B2F2-41F62C057EA2}" type="presOf" srcId="{AA496BD7-6951-48FF-A97B-995A40BBB15C}" destId="{0AFC4D7D-DC7F-4BB4-AE93-77E1EC8F5302}" srcOrd="0" destOrd="0" presId="urn:microsoft.com/office/officeart/2005/8/layout/vList2"/>
    <dgm:cxn modelId="{DE1E636D-50FA-416B-8DCE-8B33A6A2F305}" type="presParOf" srcId="{0AFC4D7D-DC7F-4BB4-AE93-77E1EC8F5302}" destId="{E7B09B9C-8F72-409F-87BE-90EFF8A2AC05}" srcOrd="0" destOrd="0" presId="urn:microsoft.com/office/officeart/2005/8/layout/vList2"/>
    <dgm:cxn modelId="{F23A4812-EC6B-4659-9DB8-A4B53F6EF52B}" type="presParOf" srcId="{0AFC4D7D-DC7F-4BB4-AE93-77E1EC8F5302}" destId="{C16902A0-A3C5-420C-8677-F9F407E9D8B5}" srcOrd="1" destOrd="0" presId="urn:microsoft.com/office/officeart/2005/8/layout/vList2"/>
    <dgm:cxn modelId="{5EF2E5EF-FC93-4F6B-AEDB-FDB6847E7E10}" type="presParOf" srcId="{0AFC4D7D-DC7F-4BB4-AE93-77E1EC8F5302}" destId="{6BEB3503-AE58-4A23-BC17-4434F9A54193}" srcOrd="2" destOrd="0" presId="urn:microsoft.com/office/officeart/2005/8/layout/vList2"/>
    <dgm:cxn modelId="{24FB4067-F6C8-4F77-A3AF-CB02706A06E6}" type="presParOf" srcId="{0AFC4D7D-DC7F-4BB4-AE93-77E1EC8F5302}" destId="{8B0726DC-FCC6-442C-845C-8C771AEE6F65}" srcOrd="3" destOrd="0" presId="urn:microsoft.com/office/officeart/2005/8/layout/vList2"/>
    <dgm:cxn modelId="{373B31BF-93A7-4D58-B901-AE1D36AFDF14}" type="presParOf" srcId="{0AFC4D7D-DC7F-4BB4-AE93-77E1EC8F5302}" destId="{D4471660-6F2D-4ED1-B65F-C67BA74A3E34}" srcOrd="4" destOrd="0" presId="urn:microsoft.com/office/officeart/2005/8/layout/vList2"/>
    <dgm:cxn modelId="{CD491A0C-6C54-49C6-A14F-60EEB786B63D}" type="presParOf" srcId="{0AFC4D7D-DC7F-4BB4-AE93-77E1EC8F5302}" destId="{DC290E15-758F-4750-A869-3DDCBF8C9ED0}" srcOrd="5" destOrd="0" presId="urn:microsoft.com/office/officeart/2005/8/layout/vList2"/>
    <dgm:cxn modelId="{98EF3273-1365-43DF-AFE9-4E1D1515EAC4}" type="presParOf" srcId="{0AFC4D7D-DC7F-4BB4-AE93-77E1EC8F5302}" destId="{C023C163-0BC6-4EE9-9EF2-F595116C6A6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B5114D78-17D7-4416-A5C9-773B6E579BE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7871588-B5FD-4D12-8679-8CA0201D6FE9}">
      <dgm:prSet/>
      <dgm:spPr/>
      <dgm:t>
        <a:bodyPr/>
        <a:lstStyle/>
        <a:p>
          <a:r>
            <a:rPr lang="en-US" dirty="0"/>
            <a:t>According to general principles governing international arbitration, parties, by selecting a particular location as the </a:t>
          </a:r>
          <a:r>
            <a:rPr lang="en-US" b="1" dirty="0"/>
            <a:t>SEAT</a:t>
          </a:r>
          <a:r>
            <a:rPr lang="en-US" dirty="0"/>
            <a:t> of the arbitration, are stating their intent for the procedural law of that location to apply to their arbitration agreement</a:t>
          </a:r>
        </a:p>
      </dgm:t>
    </dgm:pt>
    <dgm:pt modelId="{475987DE-7061-4E2F-A6B7-A1A7227D7AFE}" type="parTrans" cxnId="{71F8C91B-5D5F-4E5B-9BBA-55A303CBAED1}">
      <dgm:prSet/>
      <dgm:spPr/>
      <dgm:t>
        <a:bodyPr/>
        <a:lstStyle/>
        <a:p>
          <a:endParaRPr lang="en-US"/>
        </a:p>
      </dgm:t>
    </dgm:pt>
    <dgm:pt modelId="{DBADA1F4-16B9-40A2-8600-D972EC71DA15}" type="sibTrans" cxnId="{71F8C91B-5D5F-4E5B-9BBA-55A303CBAED1}">
      <dgm:prSet/>
      <dgm:spPr/>
      <dgm:t>
        <a:bodyPr/>
        <a:lstStyle/>
        <a:p>
          <a:endParaRPr lang="en-US"/>
        </a:p>
      </dgm:t>
    </dgm:pt>
    <dgm:pt modelId="{25635025-546E-4CA3-A9AE-48B18EAA0818}">
      <dgm:prSet/>
      <dgm:spPr/>
      <dgm:t>
        <a:bodyPr/>
        <a:lstStyle/>
        <a:p>
          <a:r>
            <a:rPr lang="en-US"/>
            <a:t>According to the Model Law and to most national legislation it is </a:t>
          </a:r>
          <a:r>
            <a:rPr lang="en-US" b="1"/>
            <a:t>the law of seat of the arbitration</a:t>
          </a:r>
          <a:r>
            <a:rPr lang="en-US"/>
            <a:t> (</a:t>
          </a:r>
          <a:r>
            <a:rPr lang="en-US" i="1"/>
            <a:t>lex loci</a:t>
          </a:r>
          <a:r>
            <a:rPr lang="en-US"/>
            <a:t>) that governs a range of important issues rising in the arbitration both with regard to external relationships with national courts and with regard to internal procedural issues including the applicability of basic guarantees regarding party autonomy and due process.</a:t>
          </a:r>
        </a:p>
      </dgm:t>
    </dgm:pt>
    <dgm:pt modelId="{51E391BC-AB6E-44B7-9C75-BBDDC9336816}" type="parTrans" cxnId="{0EF1586A-8FE5-4669-B3E4-0FBC80B38EC6}">
      <dgm:prSet/>
      <dgm:spPr/>
      <dgm:t>
        <a:bodyPr/>
        <a:lstStyle/>
        <a:p>
          <a:endParaRPr lang="en-US"/>
        </a:p>
      </dgm:t>
    </dgm:pt>
    <dgm:pt modelId="{58AB2D1C-146D-456C-8EAF-F88BE231E846}" type="sibTrans" cxnId="{0EF1586A-8FE5-4669-B3E4-0FBC80B38EC6}">
      <dgm:prSet/>
      <dgm:spPr/>
      <dgm:t>
        <a:bodyPr/>
        <a:lstStyle/>
        <a:p>
          <a:endParaRPr lang="en-US"/>
        </a:p>
      </dgm:t>
    </dgm:pt>
    <dgm:pt modelId="{F7EFC7B2-1EA8-46C1-A7E5-A79BC3E9C1E0}" type="pres">
      <dgm:prSet presAssocID="{B5114D78-17D7-4416-A5C9-773B6E579BE6}" presName="root" presStyleCnt="0">
        <dgm:presLayoutVars>
          <dgm:dir/>
          <dgm:resizeHandles val="exact"/>
        </dgm:presLayoutVars>
      </dgm:prSet>
      <dgm:spPr/>
    </dgm:pt>
    <dgm:pt modelId="{D31FD825-A851-4B1D-B8B8-BBC165847E40}" type="pres">
      <dgm:prSet presAssocID="{17871588-B5FD-4D12-8679-8CA0201D6FE9}" presName="compNode" presStyleCnt="0"/>
      <dgm:spPr/>
    </dgm:pt>
    <dgm:pt modelId="{D52C1B15-DCE2-4A43-90EA-A8201E532525}" type="pres">
      <dgm:prSet presAssocID="{17871588-B5FD-4D12-8679-8CA0201D6FE9}" presName="bgRect" presStyleLbl="bgShp" presStyleIdx="0" presStyleCnt="2"/>
      <dgm:spPr/>
    </dgm:pt>
    <dgm:pt modelId="{3B926FB5-8051-4900-81CA-03D156EB6981}" type="pres">
      <dgm:prSet presAssocID="{17871588-B5FD-4D12-8679-8CA0201D6FE9}"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9987426A-7BF5-4BD8-8725-2B7191952260}" type="pres">
      <dgm:prSet presAssocID="{17871588-B5FD-4D12-8679-8CA0201D6FE9}" presName="spaceRect" presStyleCnt="0"/>
      <dgm:spPr/>
    </dgm:pt>
    <dgm:pt modelId="{A2345EA7-6B5C-468F-B969-B16FD6061AB0}" type="pres">
      <dgm:prSet presAssocID="{17871588-B5FD-4D12-8679-8CA0201D6FE9}" presName="parTx" presStyleLbl="revTx" presStyleIdx="0" presStyleCnt="2">
        <dgm:presLayoutVars>
          <dgm:chMax val="0"/>
          <dgm:chPref val="0"/>
        </dgm:presLayoutVars>
      </dgm:prSet>
      <dgm:spPr/>
    </dgm:pt>
    <dgm:pt modelId="{D9F7FF76-6B1B-4062-B8F9-275B9488DE5E}" type="pres">
      <dgm:prSet presAssocID="{DBADA1F4-16B9-40A2-8600-D972EC71DA15}" presName="sibTrans" presStyleCnt="0"/>
      <dgm:spPr/>
    </dgm:pt>
    <dgm:pt modelId="{EEF5F425-F65D-4619-B8C5-6239BB6EB90D}" type="pres">
      <dgm:prSet presAssocID="{25635025-546E-4CA3-A9AE-48B18EAA0818}" presName="compNode" presStyleCnt="0"/>
      <dgm:spPr/>
    </dgm:pt>
    <dgm:pt modelId="{511874A7-5B84-4AEF-A170-7E800B0A46A4}" type="pres">
      <dgm:prSet presAssocID="{25635025-546E-4CA3-A9AE-48B18EAA0818}" presName="bgRect" presStyleLbl="bgShp" presStyleIdx="1" presStyleCnt="2"/>
      <dgm:spPr/>
    </dgm:pt>
    <dgm:pt modelId="{A50729EB-99B5-4BC3-9BEE-1B91D8F27B5B}" type="pres">
      <dgm:prSet presAssocID="{25635025-546E-4CA3-A9AE-48B18EAA081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2FCF62A0-DDCA-4A90-9BE8-B08C9E28AF4D}" type="pres">
      <dgm:prSet presAssocID="{25635025-546E-4CA3-A9AE-48B18EAA0818}" presName="spaceRect" presStyleCnt="0"/>
      <dgm:spPr/>
    </dgm:pt>
    <dgm:pt modelId="{AA107D06-45B1-46B2-9341-544005AE1E74}" type="pres">
      <dgm:prSet presAssocID="{25635025-546E-4CA3-A9AE-48B18EAA0818}" presName="parTx" presStyleLbl="revTx" presStyleIdx="1" presStyleCnt="2">
        <dgm:presLayoutVars>
          <dgm:chMax val="0"/>
          <dgm:chPref val="0"/>
        </dgm:presLayoutVars>
      </dgm:prSet>
      <dgm:spPr/>
    </dgm:pt>
  </dgm:ptLst>
  <dgm:cxnLst>
    <dgm:cxn modelId="{71F8C91B-5D5F-4E5B-9BBA-55A303CBAED1}" srcId="{B5114D78-17D7-4416-A5C9-773B6E579BE6}" destId="{17871588-B5FD-4D12-8679-8CA0201D6FE9}" srcOrd="0" destOrd="0" parTransId="{475987DE-7061-4E2F-A6B7-A1A7227D7AFE}" sibTransId="{DBADA1F4-16B9-40A2-8600-D972EC71DA15}"/>
    <dgm:cxn modelId="{5B8DD222-A963-4DBB-B531-44387C9E9E43}" type="presOf" srcId="{25635025-546E-4CA3-A9AE-48B18EAA0818}" destId="{AA107D06-45B1-46B2-9341-544005AE1E74}" srcOrd="0" destOrd="0" presId="urn:microsoft.com/office/officeart/2018/2/layout/IconVerticalSolidList"/>
    <dgm:cxn modelId="{10DEAC37-E4BE-425F-9C78-093C39718CE2}" type="presOf" srcId="{17871588-B5FD-4D12-8679-8CA0201D6FE9}" destId="{A2345EA7-6B5C-468F-B969-B16FD6061AB0}" srcOrd="0" destOrd="0" presId="urn:microsoft.com/office/officeart/2018/2/layout/IconVerticalSolidList"/>
    <dgm:cxn modelId="{0EF1586A-8FE5-4669-B3E4-0FBC80B38EC6}" srcId="{B5114D78-17D7-4416-A5C9-773B6E579BE6}" destId="{25635025-546E-4CA3-A9AE-48B18EAA0818}" srcOrd="1" destOrd="0" parTransId="{51E391BC-AB6E-44B7-9C75-BBDDC9336816}" sibTransId="{58AB2D1C-146D-456C-8EAF-F88BE231E846}"/>
    <dgm:cxn modelId="{A7D20997-5514-47DA-B474-D4B110233308}" type="presOf" srcId="{B5114D78-17D7-4416-A5C9-773B6E579BE6}" destId="{F7EFC7B2-1EA8-46C1-A7E5-A79BC3E9C1E0}" srcOrd="0" destOrd="0" presId="urn:microsoft.com/office/officeart/2018/2/layout/IconVerticalSolidList"/>
    <dgm:cxn modelId="{36D26B11-91A6-4A1C-A0B3-93A1D6A1A991}" type="presParOf" srcId="{F7EFC7B2-1EA8-46C1-A7E5-A79BC3E9C1E0}" destId="{D31FD825-A851-4B1D-B8B8-BBC165847E40}" srcOrd="0" destOrd="0" presId="urn:microsoft.com/office/officeart/2018/2/layout/IconVerticalSolidList"/>
    <dgm:cxn modelId="{0984A22C-AD22-4336-9D9D-3A0BE111DA76}" type="presParOf" srcId="{D31FD825-A851-4B1D-B8B8-BBC165847E40}" destId="{D52C1B15-DCE2-4A43-90EA-A8201E532525}" srcOrd="0" destOrd="0" presId="urn:microsoft.com/office/officeart/2018/2/layout/IconVerticalSolidList"/>
    <dgm:cxn modelId="{4444B4A3-22D2-4D87-84E6-F2797A0D0793}" type="presParOf" srcId="{D31FD825-A851-4B1D-B8B8-BBC165847E40}" destId="{3B926FB5-8051-4900-81CA-03D156EB6981}" srcOrd="1" destOrd="0" presId="urn:microsoft.com/office/officeart/2018/2/layout/IconVerticalSolidList"/>
    <dgm:cxn modelId="{7DEEA51A-4062-412E-93D3-36CA673B54C7}" type="presParOf" srcId="{D31FD825-A851-4B1D-B8B8-BBC165847E40}" destId="{9987426A-7BF5-4BD8-8725-2B7191952260}" srcOrd="2" destOrd="0" presId="urn:microsoft.com/office/officeart/2018/2/layout/IconVerticalSolidList"/>
    <dgm:cxn modelId="{34926560-DD5B-4588-8561-8C6DDB155E70}" type="presParOf" srcId="{D31FD825-A851-4B1D-B8B8-BBC165847E40}" destId="{A2345EA7-6B5C-468F-B969-B16FD6061AB0}" srcOrd="3" destOrd="0" presId="urn:microsoft.com/office/officeart/2018/2/layout/IconVerticalSolidList"/>
    <dgm:cxn modelId="{2F65E99F-C381-4143-99C6-082FB24AF7C0}" type="presParOf" srcId="{F7EFC7B2-1EA8-46C1-A7E5-A79BC3E9C1E0}" destId="{D9F7FF76-6B1B-4062-B8F9-275B9488DE5E}" srcOrd="1" destOrd="0" presId="urn:microsoft.com/office/officeart/2018/2/layout/IconVerticalSolidList"/>
    <dgm:cxn modelId="{879FA473-2F04-4E1D-A399-27B128B21432}" type="presParOf" srcId="{F7EFC7B2-1EA8-46C1-A7E5-A79BC3E9C1E0}" destId="{EEF5F425-F65D-4619-B8C5-6239BB6EB90D}" srcOrd="2" destOrd="0" presId="urn:microsoft.com/office/officeart/2018/2/layout/IconVerticalSolidList"/>
    <dgm:cxn modelId="{6ED9D7A7-D59F-4FFF-9AC2-632FED082AB0}" type="presParOf" srcId="{EEF5F425-F65D-4619-B8C5-6239BB6EB90D}" destId="{511874A7-5B84-4AEF-A170-7E800B0A46A4}" srcOrd="0" destOrd="0" presId="urn:microsoft.com/office/officeart/2018/2/layout/IconVerticalSolidList"/>
    <dgm:cxn modelId="{D18F9D20-0238-42E2-9CCC-BAB9DFA5E1AB}" type="presParOf" srcId="{EEF5F425-F65D-4619-B8C5-6239BB6EB90D}" destId="{A50729EB-99B5-4BC3-9BEE-1B91D8F27B5B}" srcOrd="1" destOrd="0" presId="urn:microsoft.com/office/officeart/2018/2/layout/IconVerticalSolidList"/>
    <dgm:cxn modelId="{0602CD9C-6973-4CF8-96D1-D4558715D9DB}" type="presParOf" srcId="{EEF5F425-F65D-4619-B8C5-6239BB6EB90D}" destId="{2FCF62A0-DDCA-4A90-9BE8-B08C9E28AF4D}" srcOrd="2" destOrd="0" presId="urn:microsoft.com/office/officeart/2018/2/layout/IconVerticalSolidList"/>
    <dgm:cxn modelId="{BC0590FB-B7CD-4502-82DC-DAAA1206CBA6}" type="presParOf" srcId="{EEF5F425-F65D-4619-B8C5-6239BB6EB90D}" destId="{AA107D06-45B1-46B2-9341-544005AE1E7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8BAA0F1-A4D6-4750-BEBC-3415DD9DAA1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E0B8726-8E69-42A6-8A83-F46A66712F37}">
      <dgm:prSet/>
      <dgm:spPr/>
      <dgm:t>
        <a:bodyPr/>
        <a:lstStyle/>
        <a:p>
          <a:r>
            <a:rPr lang="en-US" b="1"/>
            <a:t>a)  which is the procedural law selected by the parties?  </a:t>
          </a:r>
          <a:endParaRPr lang="en-US"/>
        </a:p>
      </dgm:t>
    </dgm:pt>
    <dgm:pt modelId="{1DF446F5-FDD1-4930-8F2E-9D73E420DA18}" type="parTrans" cxnId="{B41E494F-82FE-441A-A47F-AD3B417E5F63}">
      <dgm:prSet/>
      <dgm:spPr/>
      <dgm:t>
        <a:bodyPr/>
        <a:lstStyle/>
        <a:p>
          <a:endParaRPr lang="en-US"/>
        </a:p>
      </dgm:t>
    </dgm:pt>
    <dgm:pt modelId="{10DAF9AE-B3B5-4BB5-8E8E-072EB4AEAA9F}" type="sibTrans" cxnId="{B41E494F-82FE-441A-A47F-AD3B417E5F63}">
      <dgm:prSet/>
      <dgm:spPr/>
      <dgm:t>
        <a:bodyPr/>
        <a:lstStyle/>
        <a:p>
          <a:endParaRPr lang="en-US"/>
        </a:p>
      </dgm:t>
    </dgm:pt>
    <dgm:pt modelId="{8DAF1EF9-C2FE-4608-B92B-D8655360C76F}">
      <dgm:prSet/>
      <dgm:spPr/>
      <dgm:t>
        <a:bodyPr/>
        <a:lstStyle/>
        <a:p>
          <a:r>
            <a:rPr lang="en-US" b="1"/>
            <a:t>b) to which aspects of the dispute does procedural law apply? </a:t>
          </a:r>
          <a:endParaRPr lang="en-US"/>
        </a:p>
      </dgm:t>
    </dgm:pt>
    <dgm:pt modelId="{82D7BD25-C3CE-4E2C-B31B-13D57A6D0E5B}" type="parTrans" cxnId="{5B297A35-5A2C-4EE0-9FB0-BBAD0B54289D}">
      <dgm:prSet/>
      <dgm:spPr/>
      <dgm:t>
        <a:bodyPr/>
        <a:lstStyle/>
        <a:p>
          <a:endParaRPr lang="en-US"/>
        </a:p>
      </dgm:t>
    </dgm:pt>
    <dgm:pt modelId="{C877C0D6-C97E-406C-AFD2-3FC230425622}" type="sibTrans" cxnId="{5B297A35-5A2C-4EE0-9FB0-BBAD0B54289D}">
      <dgm:prSet/>
      <dgm:spPr/>
      <dgm:t>
        <a:bodyPr/>
        <a:lstStyle/>
        <a:p>
          <a:endParaRPr lang="en-US"/>
        </a:p>
      </dgm:t>
    </dgm:pt>
    <dgm:pt modelId="{582BFF73-E859-4457-B5CC-3BEF89562AD3}">
      <dgm:prSet/>
      <dgm:spPr/>
      <dgm:t>
        <a:bodyPr/>
        <a:lstStyle/>
        <a:p>
          <a:r>
            <a:rPr lang="en-US" b="1"/>
            <a:t>c) which considerations might be relevant to the  choise of procedural law?</a:t>
          </a:r>
          <a:endParaRPr lang="en-US"/>
        </a:p>
      </dgm:t>
    </dgm:pt>
    <dgm:pt modelId="{B6CEBF36-9513-48AF-B7C2-2E52130042E6}" type="parTrans" cxnId="{45BBA9A0-13A6-4756-8817-0665DFE95954}">
      <dgm:prSet/>
      <dgm:spPr/>
      <dgm:t>
        <a:bodyPr/>
        <a:lstStyle/>
        <a:p>
          <a:endParaRPr lang="en-US"/>
        </a:p>
      </dgm:t>
    </dgm:pt>
    <dgm:pt modelId="{300AA3A1-F73B-46FD-800B-578097A0D37B}" type="sibTrans" cxnId="{45BBA9A0-13A6-4756-8817-0665DFE95954}">
      <dgm:prSet/>
      <dgm:spPr/>
      <dgm:t>
        <a:bodyPr/>
        <a:lstStyle/>
        <a:p>
          <a:endParaRPr lang="en-US"/>
        </a:p>
      </dgm:t>
    </dgm:pt>
    <dgm:pt modelId="{E189E436-F9B0-41CB-9520-2503BA8F5018}" type="pres">
      <dgm:prSet presAssocID="{08BAA0F1-A4D6-4750-BEBC-3415DD9DAA15}" presName="root" presStyleCnt="0">
        <dgm:presLayoutVars>
          <dgm:dir/>
          <dgm:resizeHandles val="exact"/>
        </dgm:presLayoutVars>
      </dgm:prSet>
      <dgm:spPr/>
    </dgm:pt>
    <dgm:pt modelId="{4CFC83D4-AA7C-41E0-A0F0-D31984E8D8BD}" type="pres">
      <dgm:prSet presAssocID="{4E0B8726-8E69-42A6-8A83-F46A66712F37}" presName="compNode" presStyleCnt="0"/>
      <dgm:spPr/>
    </dgm:pt>
    <dgm:pt modelId="{DFB7E6D8-AD0B-44BD-BFCE-BE023476A469}" type="pres">
      <dgm:prSet presAssocID="{4E0B8726-8E69-42A6-8A83-F46A66712F37}" presName="bgRect" presStyleLbl="bgShp" presStyleIdx="0" presStyleCnt="3"/>
      <dgm:spPr/>
    </dgm:pt>
    <dgm:pt modelId="{F05D37C1-2A43-48B2-9D72-C41D651AC62E}" type="pres">
      <dgm:prSet presAssocID="{4E0B8726-8E69-42A6-8A83-F46A66712F3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1894D30A-1AEC-4438-AB6D-5A6EFFAEEF10}" type="pres">
      <dgm:prSet presAssocID="{4E0B8726-8E69-42A6-8A83-F46A66712F37}" presName="spaceRect" presStyleCnt="0"/>
      <dgm:spPr/>
    </dgm:pt>
    <dgm:pt modelId="{4369CDDB-CF1B-4CFE-BA41-3FDE4C0DA034}" type="pres">
      <dgm:prSet presAssocID="{4E0B8726-8E69-42A6-8A83-F46A66712F37}" presName="parTx" presStyleLbl="revTx" presStyleIdx="0" presStyleCnt="3">
        <dgm:presLayoutVars>
          <dgm:chMax val="0"/>
          <dgm:chPref val="0"/>
        </dgm:presLayoutVars>
      </dgm:prSet>
      <dgm:spPr/>
    </dgm:pt>
    <dgm:pt modelId="{38B0AAB7-0750-48D8-A3C9-FB9FB13495C6}" type="pres">
      <dgm:prSet presAssocID="{10DAF9AE-B3B5-4BB5-8E8E-072EB4AEAA9F}" presName="sibTrans" presStyleCnt="0"/>
      <dgm:spPr/>
    </dgm:pt>
    <dgm:pt modelId="{FB12FD53-6D09-49E1-A969-635B7C1432D3}" type="pres">
      <dgm:prSet presAssocID="{8DAF1EF9-C2FE-4608-B92B-D8655360C76F}" presName="compNode" presStyleCnt="0"/>
      <dgm:spPr/>
    </dgm:pt>
    <dgm:pt modelId="{F0E08AC3-15F1-4F8A-A0E7-437A3E7F17DB}" type="pres">
      <dgm:prSet presAssocID="{8DAF1EF9-C2FE-4608-B92B-D8655360C76F}" presName="bgRect" presStyleLbl="bgShp" presStyleIdx="1" presStyleCnt="3"/>
      <dgm:spPr/>
    </dgm:pt>
    <dgm:pt modelId="{4B4AA032-370E-484F-B9D5-9715DCC5A3D2}" type="pres">
      <dgm:prSet presAssocID="{8DAF1EF9-C2FE-4608-B92B-D8655360C76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F58DA911-77E6-4217-9E4D-B84A4504E11C}" type="pres">
      <dgm:prSet presAssocID="{8DAF1EF9-C2FE-4608-B92B-D8655360C76F}" presName="spaceRect" presStyleCnt="0"/>
      <dgm:spPr/>
    </dgm:pt>
    <dgm:pt modelId="{FB6CBA55-B00D-48C2-8D6E-AAA1B6F7E6C1}" type="pres">
      <dgm:prSet presAssocID="{8DAF1EF9-C2FE-4608-B92B-D8655360C76F}" presName="parTx" presStyleLbl="revTx" presStyleIdx="1" presStyleCnt="3">
        <dgm:presLayoutVars>
          <dgm:chMax val="0"/>
          <dgm:chPref val="0"/>
        </dgm:presLayoutVars>
      </dgm:prSet>
      <dgm:spPr/>
    </dgm:pt>
    <dgm:pt modelId="{14C8897F-747E-42C5-8D31-FB367E3E5E7B}" type="pres">
      <dgm:prSet presAssocID="{C877C0D6-C97E-406C-AFD2-3FC230425622}" presName="sibTrans" presStyleCnt="0"/>
      <dgm:spPr/>
    </dgm:pt>
    <dgm:pt modelId="{8DB54192-1184-4592-906C-6BDEA1618BBC}" type="pres">
      <dgm:prSet presAssocID="{582BFF73-E859-4457-B5CC-3BEF89562AD3}" presName="compNode" presStyleCnt="0"/>
      <dgm:spPr/>
    </dgm:pt>
    <dgm:pt modelId="{E6974619-C88E-41A0-BB5A-167DDCA44347}" type="pres">
      <dgm:prSet presAssocID="{582BFF73-E859-4457-B5CC-3BEF89562AD3}" presName="bgRect" presStyleLbl="bgShp" presStyleIdx="2" presStyleCnt="3"/>
      <dgm:spPr/>
    </dgm:pt>
    <dgm:pt modelId="{E5F1A190-45D1-465F-8555-AEC49CD0820D}" type="pres">
      <dgm:prSet presAssocID="{582BFF73-E859-4457-B5CC-3BEF89562AD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Irritant"/>
        </a:ext>
      </dgm:extLst>
    </dgm:pt>
    <dgm:pt modelId="{C68AB33A-E3E0-42BE-A0D6-F79BC7F89433}" type="pres">
      <dgm:prSet presAssocID="{582BFF73-E859-4457-B5CC-3BEF89562AD3}" presName="spaceRect" presStyleCnt="0"/>
      <dgm:spPr/>
    </dgm:pt>
    <dgm:pt modelId="{EF681F3C-4A45-4D7A-9F07-A38466D81C07}" type="pres">
      <dgm:prSet presAssocID="{582BFF73-E859-4457-B5CC-3BEF89562AD3}" presName="parTx" presStyleLbl="revTx" presStyleIdx="2" presStyleCnt="3">
        <dgm:presLayoutVars>
          <dgm:chMax val="0"/>
          <dgm:chPref val="0"/>
        </dgm:presLayoutVars>
      </dgm:prSet>
      <dgm:spPr/>
    </dgm:pt>
  </dgm:ptLst>
  <dgm:cxnLst>
    <dgm:cxn modelId="{5920B22B-6B69-4596-B005-D1C624C4BCDB}" type="presOf" srcId="{08BAA0F1-A4D6-4750-BEBC-3415DD9DAA15}" destId="{E189E436-F9B0-41CB-9520-2503BA8F5018}" srcOrd="0" destOrd="0" presId="urn:microsoft.com/office/officeart/2018/2/layout/IconVerticalSolidList"/>
    <dgm:cxn modelId="{5B297A35-5A2C-4EE0-9FB0-BBAD0B54289D}" srcId="{08BAA0F1-A4D6-4750-BEBC-3415DD9DAA15}" destId="{8DAF1EF9-C2FE-4608-B92B-D8655360C76F}" srcOrd="1" destOrd="0" parTransId="{82D7BD25-C3CE-4E2C-B31B-13D57A6D0E5B}" sibTransId="{C877C0D6-C97E-406C-AFD2-3FC230425622}"/>
    <dgm:cxn modelId="{98911148-D1BD-482A-AC25-942F435CFA2F}" type="presOf" srcId="{8DAF1EF9-C2FE-4608-B92B-D8655360C76F}" destId="{FB6CBA55-B00D-48C2-8D6E-AAA1B6F7E6C1}" srcOrd="0" destOrd="0" presId="urn:microsoft.com/office/officeart/2018/2/layout/IconVerticalSolidList"/>
    <dgm:cxn modelId="{B41E494F-82FE-441A-A47F-AD3B417E5F63}" srcId="{08BAA0F1-A4D6-4750-BEBC-3415DD9DAA15}" destId="{4E0B8726-8E69-42A6-8A83-F46A66712F37}" srcOrd="0" destOrd="0" parTransId="{1DF446F5-FDD1-4930-8F2E-9D73E420DA18}" sibTransId="{10DAF9AE-B3B5-4BB5-8E8E-072EB4AEAA9F}"/>
    <dgm:cxn modelId="{6A25A77C-CFDE-448E-BE60-0DE3BEA017DB}" type="presOf" srcId="{582BFF73-E859-4457-B5CC-3BEF89562AD3}" destId="{EF681F3C-4A45-4D7A-9F07-A38466D81C07}" srcOrd="0" destOrd="0" presId="urn:microsoft.com/office/officeart/2018/2/layout/IconVerticalSolidList"/>
    <dgm:cxn modelId="{45BBA9A0-13A6-4756-8817-0665DFE95954}" srcId="{08BAA0F1-A4D6-4750-BEBC-3415DD9DAA15}" destId="{582BFF73-E859-4457-B5CC-3BEF89562AD3}" srcOrd="2" destOrd="0" parTransId="{B6CEBF36-9513-48AF-B7C2-2E52130042E6}" sibTransId="{300AA3A1-F73B-46FD-800B-578097A0D37B}"/>
    <dgm:cxn modelId="{EE63EDDB-675C-4C5A-9DA2-A1AD70932C1C}" type="presOf" srcId="{4E0B8726-8E69-42A6-8A83-F46A66712F37}" destId="{4369CDDB-CF1B-4CFE-BA41-3FDE4C0DA034}" srcOrd="0" destOrd="0" presId="urn:microsoft.com/office/officeart/2018/2/layout/IconVerticalSolidList"/>
    <dgm:cxn modelId="{925A4CC2-BE02-4B7F-92D4-37BC04B7A63C}" type="presParOf" srcId="{E189E436-F9B0-41CB-9520-2503BA8F5018}" destId="{4CFC83D4-AA7C-41E0-A0F0-D31984E8D8BD}" srcOrd="0" destOrd="0" presId="urn:microsoft.com/office/officeart/2018/2/layout/IconVerticalSolidList"/>
    <dgm:cxn modelId="{6FC2F0F4-AE74-4F34-AE81-DD52115DEF4C}" type="presParOf" srcId="{4CFC83D4-AA7C-41E0-A0F0-D31984E8D8BD}" destId="{DFB7E6D8-AD0B-44BD-BFCE-BE023476A469}" srcOrd="0" destOrd="0" presId="urn:microsoft.com/office/officeart/2018/2/layout/IconVerticalSolidList"/>
    <dgm:cxn modelId="{FBA85553-3DBF-4559-8EBF-9F7210125796}" type="presParOf" srcId="{4CFC83D4-AA7C-41E0-A0F0-D31984E8D8BD}" destId="{F05D37C1-2A43-48B2-9D72-C41D651AC62E}" srcOrd="1" destOrd="0" presId="urn:microsoft.com/office/officeart/2018/2/layout/IconVerticalSolidList"/>
    <dgm:cxn modelId="{553D144E-B6CB-43DF-85EC-CF920A509854}" type="presParOf" srcId="{4CFC83D4-AA7C-41E0-A0F0-D31984E8D8BD}" destId="{1894D30A-1AEC-4438-AB6D-5A6EFFAEEF10}" srcOrd="2" destOrd="0" presId="urn:microsoft.com/office/officeart/2018/2/layout/IconVerticalSolidList"/>
    <dgm:cxn modelId="{D674CC5A-A29F-4647-8CC0-BF8594E581AA}" type="presParOf" srcId="{4CFC83D4-AA7C-41E0-A0F0-D31984E8D8BD}" destId="{4369CDDB-CF1B-4CFE-BA41-3FDE4C0DA034}" srcOrd="3" destOrd="0" presId="urn:microsoft.com/office/officeart/2018/2/layout/IconVerticalSolidList"/>
    <dgm:cxn modelId="{AB68148B-031A-45D2-A395-2A5A20E75D27}" type="presParOf" srcId="{E189E436-F9B0-41CB-9520-2503BA8F5018}" destId="{38B0AAB7-0750-48D8-A3C9-FB9FB13495C6}" srcOrd="1" destOrd="0" presId="urn:microsoft.com/office/officeart/2018/2/layout/IconVerticalSolidList"/>
    <dgm:cxn modelId="{5BA64976-6E8D-4FB6-AD0A-5D0A2336753F}" type="presParOf" srcId="{E189E436-F9B0-41CB-9520-2503BA8F5018}" destId="{FB12FD53-6D09-49E1-A969-635B7C1432D3}" srcOrd="2" destOrd="0" presId="urn:microsoft.com/office/officeart/2018/2/layout/IconVerticalSolidList"/>
    <dgm:cxn modelId="{038360C0-8DD5-4F43-8619-1F30AA7CDDA2}" type="presParOf" srcId="{FB12FD53-6D09-49E1-A969-635B7C1432D3}" destId="{F0E08AC3-15F1-4F8A-A0E7-437A3E7F17DB}" srcOrd="0" destOrd="0" presId="urn:microsoft.com/office/officeart/2018/2/layout/IconVerticalSolidList"/>
    <dgm:cxn modelId="{AD3BF3E5-0AE0-4090-B6C2-62FE0610A5FD}" type="presParOf" srcId="{FB12FD53-6D09-49E1-A969-635B7C1432D3}" destId="{4B4AA032-370E-484F-B9D5-9715DCC5A3D2}" srcOrd="1" destOrd="0" presId="urn:microsoft.com/office/officeart/2018/2/layout/IconVerticalSolidList"/>
    <dgm:cxn modelId="{44ACFA0F-F783-4C35-99F0-5FABB164558D}" type="presParOf" srcId="{FB12FD53-6D09-49E1-A969-635B7C1432D3}" destId="{F58DA911-77E6-4217-9E4D-B84A4504E11C}" srcOrd="2" destOrd="0" presId="urn:microsoft.com/office/officeart/2018/2/layout/IconVerticalSolidList"/>
    <dgm:cxn modelId="{88264144-EC6D-40A2-AF25-D57AF44ECD5C}" type="presParOf" srcId="{FB12FD53-6D09-49E1-A969-635B7C1432D3}" destId="{FB6CBA55-B00D-48C2-8D6E-AAA1B6F7E6C1}" srcOrd="3" destOrd="0" presId="urn:microsoft.com/office/officeart/2018/2/layout/IconVerticalSolidList"/>
    <dgm:cxn modelId="{A50524B8-AC66-47AF-8762-E5117CF3D731}" type="presParOf" srcId="{E189E436-F9B0-41CB-9520-2503BA8F5018}" destId="{14C8897F-747E-42C5-8D31-FB367E3E5E7B}" srcOrd="3" destOrd="0" presId="urn:microsoft.com/office/officeart/2018/2/layout/IconVerticalSolidList"/>
    <dgm:cxn modelId="{7E0BF39B-6E8E-4E20-B6CF-4148A36844D2}" type="presParOf" srcId="{E189E436-F9B0-41CB-9520-2503BA8F5018}" destId="{8DB54192-1184-4592-906C-6BDEA1618BBC}" srcOrd="4" destOrd="0" presId="urn:microsoft.com/office/officeart/2018/2/layout/IconVerticalSolidList"/>
    <dgm:cxn modelId="{3EA1BEC4-B2A8-4502-A800-4A19855B73D4}" type="presParOf" srcId="{8DB54192-1184-4592-906C-6BDEA1618BBC}" destId="{E6974619-C88E-41A0-BB5A-167DDCA44347}" srcOrd="0" destOrd="0" presId="urn:microsoft.com/office/officeart/2018/2/layout/IconVerticalSolidList"/>
    <dgm:cxn modelId="{3AA758D6-6BDE-44EB-9534-7F631A4FFF30}" type="presParOf" srcId="{8DB54192-1184-4592-906C-6BDEA1618BBC}" destId="{E5F1A190-45D1-465F-8555-AEC49CD0820D}" srcOrd="1" destOrd="0" presId="urn:microsoft.com/office/officeart/2018/2/layout/IconVerticalSolidList"/>
    <dgm:cxn modelId="{7A2F52CE-2D2F-49E8-9537-B5303F8192A1}" type="presParOf" srcId="{8DB54192-1184-4592-906C-6BDEA1618BBC}" destId="{C68AB33A-E3E0-42BE-A0D6-F79BC7F89433}" srcOrd="2" destOrd="0" presId="urn:microsoft.com/office/officeart/2018/2/layout/IconVerticalSolidList"/>
    <dgm:cxn modelId="{DEB8553B-D2C4-42F8-8BDA-98A1F755F2BD}" type="presParOf" srcId="{8DB54192-1184-4592-906C-6BDEA1618BBC}" destId="{EF681F3C-4A45-4D7A-9F07-A38466D81C0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0E4B3C5-5082-4D12-ACB6-48DD0D4C518A}"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7EB4FDE1-D997-49E8-B84B-55BE994364D0}">
      <dgm:prSet/>
      <dgm:spPr/>
      <dgm:t>
        <a:bodyPr/>
        <a:lstStyle/>
        <a:p>
          <a:r>
            <a:rPr lang="en-US" b="1"/>
            <a:t>It is  important to distinguish between procedural and substantive law</a:t>
          </a:r>
          <a:endParaRPr lang="en-US"/>
        </a:p>
      </dgm:t>
    </dgm:pt>
    <dgm:pt modelId="{2AF3D278-1286-447D-AAE9-10E7972F179D}" type="parTrans" cxnId="{B6FE90A4-14AD-41B1-A4B2-53CFD0917114}">
      <dgm:prSet/>
      <dgm:spPr/>
      <dgm:t>
        <a:bodyPr/>
        <a:lstStyle/>
        <a:p>
          <a:endParaRPr lang="en-US"/>
        </a:p>
      </dgm:t>
    </dgm:pt>
    <dgm:pt modelId="{4BCE525D-0AF0-44CE-8655-1B80331E28EC}" type="sibTrans" cxnId="{B6FE90A4-14AD-41B1-A4B2-53CFD0917114}">
      <dgm:prSet/>
      <dgm:spPr/>
      <dgm:t>
        <a:bodyPr/>
        <a:lstStyle/>
        <a:p>
          <a:endParaRPr lang="en-US"/>
        </a:p>
      </dgm:t>
    </dgm:pt>
    <dgm:pt modelId="{C5FE9744-0375-4D67-B22F-E188B15F3C47}">
      <dgm:prSet/>
      <dgm:spPr/>
      <dgm:t>
        <a:bodyPr/>
        <a:lstStyle/>
        <a:p>
          <a:r>
            <a:rPr lang="en-US"/>
            <a:t>Some jurisdictions may differ on what may be considered procedural and substantive. </a:t>
          </a:r>
        </a:p>
      </dgm:t>
    </dgm:pt>
    <dgm:pt modelId="{C3B937FB-CEDA-4010-A50B-FABE9DA46F11}" type="parTrans" cxnId="{26825DD3-BF6F-4001-AEFF-AD21ABB6C272}">
      <dgm:prSet/>
      <dgm:spPr/>
      <dgm:t>
        <a:bodyPr/>
        <a:lstStyle/>
        <a:p>
          <a:endParaRPr lang="en-US"/>
        </a:p>
      </dgm:t>
    </dgm:pt>
    <dgm:pt modelId="{5A302B65-6752-4809-9753-6540244C877C}" type="sibTrans" cxnId="{26825DD3-BF6F-4001-AEFF-AD21ABB6C272}">
      <dgm:prSet/>
      <dgm:spPr/>
      <dgm:t>
        <a:bodyPr/>
        <a:lstStyle/>
        <a:p>
          <a:endParaRPr lang="en-US"/>
        </a:p>
      </dgm:t>
    </dgm:pt>
    <dgm:pt modelId="{074A57E8-A0EC-4AA6-B6D2-73B07178C3A1}">
      <dgm:prSet/>
      <dgm:spPr/>
      <dgm:t>
        <a:bodyPr/>
        <a:lstStyle/>
        <a:p>
          <a:r>
            <a:rPr lang="en-US"/>
            <a:t>Generally, the procedural law chosen by the parties  and the conflicts of laws principles at the seat of the arbitration apply to determine how to make the distinction between procedural law and substantive law</a:t>
          </a:r>
        </a:p>
      </dgm:t>
    </dgm:pt>
    <dgm:pt modelId="{502553D4-586F-4C6B-A8D2-5DB93D2AAB96}" type="parTrans" cxnId="{061219F2-1873-4E48-8328-1C6E7EED8E67}">
      <dgm:prSet/>
      <dgm:spPr/>
      <dgm:t>
        <a:bodyPr/>
        <a:lstStyle/>
        <a:p>
          <a:endParaRPr lang="en-US"/>
        </a:p>
      </dgm:t>
    </dgm:pt>
    <dgm:pt modelId="{4B1B79E5-A0ED-4FBE-BCBD-64B9AD10659F}" type="sibTrans" cxnId="{061219F2-1873-4E48-8328-1C6E7EED8E67}">
      <dgm:prSet/>
      <dgm:spPr/>
      <dgm:t>
        <a:bodyPr/>
        <a:lstStyle/>
        <a:p>
          <a:endParaRPr lang="en-US"/>
        </a:p>
      </dgm:t>
    </dgm:pt>
    <dgm:pt modelId="{0A75A1DA-210B-464C-9F3F-E12BF6C96A75}" type="pres">
      <dgm:prSet presAssocID="{E0E4B3C5-5082-4D12-ACB6-48DD0D4C518A}" presName="root" presStyleCnt="0">
        <dgm:presLayoutVars>
          <dgm:dir/>
          <dgm:resizeHandles val="exact"/>
        </dgm:presLayoutVars>
      </dgm:prSet>
      <dgm:spPr/>
    </dgm:pt>
    <dgm:pt modelId="{CAAF1A73-21BC-47B1-9EE4-3A4DD858AEDB}" type="pres">
      <dgm:prSet presAssocID="{7EB4FDE1-D997-49E8-B84B-55BE994364D0}" presName="compNode" presStyleCnt="0"/>
      <dgm:spPr/>
    </dgm:pt>
    <dgm:pt modelId="{44594CAF-C578-4F5C-945E-35979B768A7C}" type="pres">
      <dgm:prSet presAssocID="{7EB4FDE1-D997-49E8-B84B-55BE994364D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2EB95481-6E88-406F-8D76-17AA7C4166B8}" type="pres">
      <dgm:prSet presAssocID="{7EB4FDE1-D997-49E8-B84B-55BE994364D0}" presName="spaceRect" presStyleCnt="0"/>
      <dgm:spPr/>
    </dgm:pt>
    <dgm:pt modelId="{F685766F-C0EE-49EA-A300-91837424B1FD}" type="pres">
      <dgm:prSet presAssocID="{7EB4FDE1-D997-49E8-B84B-55BE994364D0}" presName="textRect" presStyleLbl="revTx" presStyleIdx="0" presStyleCnt="3">
        <dgm:presLayoutVars>
          <dgm:chMax val="1"/>
          <dgm:chPref val="1"/>
        </dgm:presLayoutVars>
      </dgm:prSet>
      <dgm:spPr/>
    </dgm:pt>
    <dgm:pt modelId="{C6DD1D68-658E-454C-B72C-9C1FD2753831}" type="pres">
      <dgm:prSet presAssocID="{4BCE525D-0AF0-44CE-8655-1B80331E28EC}" presName="sibTrans" presStyleCnt="0"/>
      <dgm:spPr/>
    </dgm:pt>
    <dgm:pt modelId="{AB2470F5-E89C-4FEE-8110-332136D5B4A1}" type="pres">
      <dgm:prSet presAssocID="{C5FE9744-0375-4D67-B22F-E188B15F3C47}" presName="compNode" presStyleCnt="0"/>
      <dgm:spPr/>
    </dgm:pt>
    <dgm:pt modelId="{857D63DF-41C1-451E-B3AB-1F409F2951AC}" type="pres">
      <dgm:prSet presAssocID="{C5FE9744-0375-4D67-B22F-E188B15F3C4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806E3634-129F-49CA-888D-31B2EDD4D434}" type="pres">
      <dgm:prSet presAssocID="{C5FE9744-0375-4D67-B22F-E188B15F3C47}" presName="spaceRect" presStyleCnt="0"/>
      <dgm:spPr/>
    </dgm:pt>
    <dgm:pt modelId="{49B206CA-DDFB-4B97-ABC3-5CB4D10195BF}" type="pres">
      <dgm:prSet presAssocID="{C5FE9744-0375-4D67-B22F-E188B15F3C47}" presName="textRect" presStyleLbl="revTx" presStyleIdx="1" presStyleCnt="3">
        <dgm:presLayoutVars>
          <dgm:chMax val="1"/>
          <dgm:chPref val="1"/>
        </dgm:presLayoutVars>
      </dgm:prSet>
      <dgm:spPr/>
    </dgm:pt>
    <dgm:pt modelId="{F98E0AB2-8CC8-411F-A9AD-75EB766D3732}" type="pres">
      <dgm:prSet presAssocID="{5A302B65-6752-4809-9753-6540244C877C}" presName="sibTrans" presStyleCnt="0"/>
      <dgm:spPr/>
    </dgm:pt>
    <dgm:pt modelId="{1B814826-1768-4F99-8B93-71182AC7B8AC}" type="pres">
      <dgm:prSet presAssocID="{074A57E8-A0EC-4AA6-B6D2-73B07178C3A1}" presName="compNode" presStyleCnt="0"/>
      <dgm:spPr/>
    </dgm:pt>
    <dgm:pt modelId="{B63DDEDB-D12F-445A-9632-867F71E124B6}" type="pres">
      <dgm:prSet presAssocID="{074A57E8-A0EC-4AA6-B6D2-73B07178C3A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E5CDD5A0-3047-44D0-A2E9-8731450304A5}" type="pres">
      <dgm:prSet presAssocID="{074A57E8-A0EC-4AA6-B6D2-73B07178C3A1}" presName="spaceRect" presStyleCnt="0"/>
      <dgm:spPr/>
    </dgm:pt>
    <dgm:pt modelId="{691689E3-2D8C-4C95-9EE2-712BB65FDF71}" type="pres">
      <dgm:prSet presAssocID="{074A57E8-A0EC-4AA6-B6D2-73B07178C3A1}" presName="textRect" presStyleLbl="revTx" presStyleIdx="2" presStyleCnt="3">
        <dgm:presLayoutVars>
          <dgm:chMax val="1"/>
          <dgm:chPref val="1"/>
        </dgm:presLayoutVars>
      </dgm:prSet>
      <dgm:spPr/>
    </dgm:pt>
  </dgm:ptLst>
  <dgm:cxnLst>
    <dgm:cxn modelId="{30877811-8DDB-4A93-A423-D9039AF9A745}" type="presOf" srcId="{7EB4FDE1-D997-49E8-B84B-55BE994364D0}" destId="{F685766F-C0EE-49EA-A300-91837424B1FD}" srcOrd="0" destOrd="0" presId="urn:microsoft.com/office/officeart/2018/2/layout/IconLabelList"/>
    <dgm:cxn modelId="{32D3B836-A357-4583-A4A5-A8F744AD89B7}" type="presOf" srcId="{E0E4B3C5-5082-4D12-ACB6-48DD0D4C518A}" destId="{0A75A1DA-210B-464C-9F3F-E12BF6C96A75}" srcOrd="0" destOrd="0" presId="urn:microsoft.com/office/officeart/2018/2/layout/IconLabelList"/>
    <dgm:cxn modelId="{E872613F-146E-48DE-BCD5-10DD89194A24}" type="presOf" srcId="{C5FE9744-0375-4D67-B22F-E188B15F3C47}" destId="{49B206CA-DDFB-4B97-ABC3-5CB4D10195BF}" srcOrd="0" destOrd="0" presId="urn:microsoft.com/office/officeart/2018/2/layout/IconLabelList"/>
    <dgm:cxn modelId="{B6FE90A4-14AD-41B1-A4B2-53CFD0917114}" srcId="{E0E4B3C5-5082-4D12-ACB6-48DD0D4C518A}" destId="{7EB4FDE1-D997-49E8-B84B-55BE994364D0}" srcOrd="0" destOrd="0" parTransId="{2AF3D278-1286-447D-AAE9-10E7972F179D}" sibTransId="{4BCE525D-0AF0-44CE-8655-1B80331E28EC}"/>
    <dgm:cxn modelId="{26825DD3-BF6F-4001-AEFF-AD21ABB6C272}" srcId="{E0E4B3C5-5082-4D12-ACB6-48DD0D4C518A}" destId="{C5FE9744-0375-4D67-B22F-E188B15F3C47}" srcOrd="1" destOrd="0" parTransId="{C3B937FB-CEDA-4010-A50B-FABE9DA46F11}" sibTransId="{5A302B65-6752-4809-9753-6540244C877C}"/>
    <dgm:cxn modelId="{9C1260DC-2AE2-4AA0-829B-C588E2593DEA}" type="presOf" srcId="{074A57E8-A0EC-4AA6-B6D2-73B07178C3A1}" destId="{691689E3-2D8C-4C95-9EE2-712BB65FDF71}" srcOrd="0" destOrd="0" presId="urn:microsoft.com/office/officeart/2018/2/layout/IconLabelList"/>
    <dgm:cxn modelId="{061219F2-1873-4E48-8328-1C6E7EED8E67}" srcId="{E0E4B3C5-5082-4D12-ACB6-48DD0D4C518A}" destId="{074A57E8-A0EC-4AA6-B6D2-73B07178C3A1}" srcOrd="2" destOrd="0" parTransId="{502553D4-586F-4C6B-A8D2-5DB93D2AAB96}" sibTransId="{4B1B79E5-A0ED-4FBE-BCBD-64B9AD10659F}"/>
    <dgm:cxn modelId="{6A50E5E1-F918-4068-AE49-BBA3C5678E4B}" type="presParOf" srcId="{0A75A1DA-210B-464C-9F3F-E12BF6C96A75}" destId="{CAAF1A73-21BC-47B1-9EE4-3A4DD858AEDB}" srcOrd="0" destOrd="0" presId="urn:microsoft.com/office/officeart/2018/2/layout/IconLabelList"/>
    <dgm:cxn modelId="{1911CE47-B82C-4E88-A6FD-E3D7DC8E4BC4}" type="presParOf" srcId="{CAAF1A73-21BC-47B1-9EE4-3A4DD858AEDB}" destId="{44594CAF-C578-4F5C-945E-35979B768A7C}" srcOrd="0" destOrd="0" presId="urn:microsoft.com/office/officeart/2018/2/layout/IconLabelList"/>
    <dgm:cxn modelId="{845BC48D-E1A4-4BE8-884C-D9EF14650568}" type="presParOf" srcId="{CAAF1A73-21BC-47B1-9EE4-3A4DD858AEDB}" destId="{2EB95481-6E88-406F-8D76-17AA7C4166B8}" srcOrd="1" destOrd="0" presId="urn:microsoft.com/office/officeart/2018/2/layout/IconLabelList"/>
    <dgm:cxn modelId="{7C52D39B-BFC1-49C1-AF09-9928E8CC7544}" type="presParOf" srcId="{CAAF1A73-21BC-47B1-9EE4-3A4DD858AEDB}" destId="{F685766F-C0EE-49EA-A300-91837424B1FD}" srcOrd="2" destOrd="0" presId="urn:microsoft.com/office/officeart/2018/2/layout/IconLabelList"/>
    <dgm:cxn modelId="{90F99578-311B-4A81-A74A-FEFC5A6686F5}" type="presParOf" srcId="{0A75A1DA-210B-464C-9F3F-E12BF6C96A75}" destId="{C6DD1D68-658E-454C-B72C-9C1FD2753831}" srcOrd="1" destOrd="0" presId="urn:microsoft.com/office/officeart/2018/2/layout/IconLabelList"/>
    <dgm:cxn modelId="{90B82AE1-A684-443F-BA87-2DCF08142913}" type="presParOf" srcId="{0A75A1DA-210B-464C-9F3F-E12BF6C96A75}" destId="{AB2470F5-E89C-4FEE-8110-332136D5B4A1}" srcOrd="2" destOrd="0" presId="urn:microsoft.com/office/officeart/2018/2/layout/IconLabelList"/>
    <dgm:cxn modelId="{6E23F1CE-6250-4C02-956E-CF44F7BD8109}" type="presParOf" srcId="{AB2470F5-E89C-4FEE-8110-332136D5B4A1}" destId="{857D63DF-41C1-451E-B3AB-1F409F2951AC}" srcOrd="0" destOrd="0" presId="urn:microsoft.com/office/officeart/2018/2/layout/IconLabelList"/>
    <dgm:cxn modelId="{D9194C60-A7E6-419C-A46B-E64178ECD057}" type="presParOf" srcId="{AB2470F5-E89C-4FEE-8110-332136D5B4A1}" destId="{806E3634-129F-49CA-888D-31B2EDD4D434}" srcOrd="1" destOrd="0" presId="urn:microsoft.com/office/officeart/2018/2/layout/IconLabelList"/>
    <dgm:cxn modelId="{9D497BD7-7746-42BD-A400-3DC395E7CE4E}" type="presParOf" srcId="{AB2470F5-E89C-4FEE-8110-332136D5B4A1}" destId="{49B206CA-DDFB-4B97-ABC3-5CB4D10195BF}" srcOrd="2" destOrd="0" presId="urn:microsoft.com/office/officeart/2018/2/layout/IconLabelList"/>
    <dgm:cxn modelId="{27F95E66-B86B-4F72-9F4C-FDB71268DAB8}" type="presParOf" srcId="{0A75A1DA-210B-464C-9F3F-E12BF6C96A75}" destId="{F98E0AB2-8CC8-411F-A9AD-75EB766D3732}" srcOrd="3" destOrd="0" presId="urn:microsoft.com/office/officeart/2018/2/layout/IconLabelList"/>
    <dgm:cxn modelId="{13915469-D582-4F77-94BB-235AF33AE4F4}" type="presParOf" srcId="{0A75A1DA-210B-464C-9F3F-E12BF6C96A75}" destId="{1B814826-1768-4F99-8B93-71182AC7B8AC}" srcOrd="4" destOrd="0" presId="urn:microsoft.com/office/officeart/2018/2/layout/IconLabelList"/>
    <dgm:cxn modelId="{95EBFA82-FAC6-419A-899F-A802D0DCE7C6}" type="presParOf" srcId="{1B814826-1768-4F99-8B93-71182AC7B8AC}" destId="{B63DDEDB-D12F-445A-9632-867F71E124B6}" srcOrd="0" destOrd="0" presId="urn:microsoft.com/office/officeart/2018/2/layout/IconLabelList"/>
    <dgm:cxn modelId="{B1022630-F55A-49C1-AA1E-E08D40DCF2E6}" type="presParOf" srcId="{1B814826-1768-4F99-8B93-71182AC7B8AC}" destId="{E5CDD5A0-3047-44D0-A2E9-8731450304A5}" srcOrd="1" destOrd="0" presId="urn:microsoft.com/office/officeart/2018/2/layout/IconLabelList"/>
    <dgm:cxn modelId="{F77DCC1A-3F3E-48BC-876D-A8CC629A1354}" type="presParOf" srcId="{1B814826-1768-4F99-8B93-71182AC7B8AC}" destId="{691689E3-2D8C-4C95-9EE2-712BB65FDF71}"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4188BA-5137-44B9-BEEB-7876F3A5C567}" type="doc">
      <dgm:prSet loTypeId="urn:microsoft.com/office/officeart/2005/8/layout/hList7" loCatId="list" qsTypeId="urn:microsoft.com/office/officeart/2005/8/quickstyle/simple1" qsCatId="simple" csTypeId="urn:microsoft.com/office/officeart/2005/8/colors/accent1_2" csCatId="accent1" phldr="1"/>
      <dgm:spPr/>
    </dgm:pt>
    <dgm:pt modelId="{62AF0C3A-94D2-429C-AD24-7F2067B5A9EE}">
      <dgm:prSet phldrT="[Testo]"/>
      <dgm:spPr/>
      <dgm:t>
        <a:bodyPr/>
        <a:lstStyle/>
        <a:p>
          <a:r>
            <a:rPr lang="it-IT" dirty="0"/>
            <a:t>litigation</a:t>
          </a:r>
        </a:p>
      </dgm:t>
    </dgm:pt>
    <dgm:pt modelId="{F2F41DC7-0355-4AC9-B8F4-D8C804C32888}" type="parTrans" cxnId="{34B6339B-F8D1-4E69-ABB1-2D8DC9B3F59C}">
      <dgm:prSet/>
      <dgm:spPr/>
      <dgm:t>
        <a:bodyPr/>
        <a:lstStyle/>
        <a:p>
          <a:endParaRPr lang="it-IT"/>
        </a:p>
      </dgm:t>
    </dgm:pt>
    <dgm:pt modelId="{B80D3F32-5B46-4F0A-91AF-6820F9E8A6F4}" type="sibTrans" cxnId="{34B6339B-F8D1-4E69-ABB1-2D8DC9B3F59C}">
      <dgm:prSet/>
      <dgm:spPr/>
      <dgm:t>
        <a:bodyPr/>
        <a:lstStyle/>
        <a:p>
          <a:endParaRPr lang="it-IT"/>
        </a:p>
      </dgm:t>
    </dgm:pt>
    <dgm:pt modelId="{2D01C08A-7AF0-4EDF-82C2-BC8E690D5581}">
      <dgm:prSet phldrT="[Testo]"/>
      <dgm:spPr/>
      <dgm:t>
        <a:bodyPr/>
        <a:lstStyle/>
        <a:p>
          <a:r>
            <a:rPr lang="it-IT" dirty="0" err="1"/>
            <a:t>arbitration</a:t>
          </a:r>
          <a:endParaRPr lang="it-IT" dirty="0"/>
        </a:p>
      </dgm:t>
    </dgm:pt>
    <dgm:pt modelId="{B5FB9856-CACC-480A-AAE9-02545ED1D67E}" type="parTrans" cxnId="{8B1F8ED1-3F92-4D7E-ADF1-07B34C1D5661}">
      <dgm:prSet/>
      <dgm:spPr/>
      <dgm:t>
        <a:bodyPr/>
        <a:lstStyle/>
        <a:p>
          <a:endParaRPr lang="it-IT"/>
        </a:p>
      </dgm:t>
    </dgm:pt>
    <dgm:pt modelId="{1F62D674-0C4C-4C7C-B757-8BFDF436B2D1}" type="sibTrans" cxnId="{8B1F8ED1-3F92-4D7E-ADF1-07B34C1D5661}">
      <dgm:prSet/>
      <dgm:spPr/>
      <dgm:t>
        <a:bodyPr/>
        <a:lstStyle/>
        <a:p>
          <a:endParaRPr lang="it-IT"/>
        </a:p>
      </dgm:t>
    </dgm:pt>
    <dgm:pt modelId="{1DD43113-5021-4B0A-8F99-3717B65F21F1}">
      <dgm:prSet phldrT="[Testo]"/>
      <dgm:spPr/>
      <dgm:t>
        <a:bodyPr/>
        <a:lstStyle/>
        <a:p>
          <a:r>
            <a:rPr lang="it-IT" dirty="0"/>
            <a:t>hybrid</a:t>
          </a:r>
        </a:p>
      </dgm:t>
    </dgm:pt>
    <dgm:pt modelId="{A0682897-0575-43A2-B8C5-8CA971169C1D}" type="parTrans" cxnId="{5941CFF7-80DB-469F-BDD9-28C5DC084D21}">
      <dgm:prSet/>
      <dgm:spPr/>
      <dgm:t>
        <a:bodyPr/>
        <a:lstStyle/>
        <a:p>
          <a:endParaRPr lang="it-IT"/>
        </a:p>
      </dgm:t>
    </dgm:pt>
    <dgm:pt modelId="{BEBC50E3-80D7-4B65-AE5E-718394A88340}" type="sibTrans" cxnId="{5941CFF7-80DB-469F-BDD9-28C5DC084D21}">
      <dgm:prSet/>
      <dgm:spPr/>
      <dgm:t>
        <a:bodyPr/>
        <a:lstStyle/>
        <a:p>
          <a:endParaRPr lang="it-IT"/>
        </a:p>
      </dgm:t>
    </dgm:pt>
    <dgm:pt modelId="{A1008A1C-FF55-4E44-A31F-97BFC1D588EE}" type="pres">
      <dgm:prSet presAssocID="{4F4188BA-5137-44B9-BEEB-7876F3A5C567}" presName="Name0" presStyleCnt="0">
        <dgm:presLayoutVars>
          <dgm:dir/>
          <dgm:resizeHandles val="exact"/>
        </dgm:presLayoutVars>
      </dgm:prSet>
      <dgm:spPr/>
    </dgm:pt>
    <dgm:pt modelId="{1A89DC68-D46D-4503-BE08-86FFB24CC62A}" type="pres">
      <dgm:prSet presAssocID="{4F4188BA-5137-44B9-BEEB-7876F3A5C567}" presName="fgShape" presStyleLbl="fgShp" presStyleIdx="0" presStyleCnt="1"/>
      <dgm:spPr>
        <a:prstGeom prst="leftArrow">
          <a:avLst/>
        </a:prstGeom>
      </dgm:spPr>
    </dgm:pt>
    <dgm:pt modelId="{061C87D6-53A3-42DA-B67E-5D21A4A8D2FF}" type="pres">
      <dgm:prSet presAssocID="{4F4188BA-5137-44B9-BEEB-7876F3A5C567}" presName="linComp" presStyleCnt="0"/>
      <dgm:spPr/>
    </dgm:pt>
    <dgm:pt modelId="{7459E07A-4496-4E08-87CF-C6BB3D945CA6}" type="pres">
      <dgm:prSet presAssocID="{62AF0C3A-94D2-429C-AD24-7F2067B5A9EE}" presName="compNode" presStyleCnt="0"/>
      <dgm:spPr/>
    </dgm:pt>
    <dgm:pt modelId="{B0A2F5FB-C844-4C6E-B3EA-A41691B39D2A}" type="pres">
      <dgm:prSet presAssocID="{62AF0C3A-94D2-429C-AD24-7F2067B5A9EE}" presName="bkgdShape" presStyleLbl="node1" presStyleIdx="0" presStyleCnt="3" custLinFactNeighborX="-59403"/>
      <dgm:spPr/>
    </dgm:pt>
    <dgm:pt modelId="{D4C17047-625C-4D5B-B97C-BA172FB1179D}" type="pres">
      <dgm:prSet presAssocID="{62AF0C3A-94D2-429C-AD24-7F2067B5A9EE}" presName="nodeTx" presStyleLbl="node1" presStyleIdx="0" presStyleCnt="3">
        <dgm:presLayoutVars>
          <dgm:bulletEnabled val="1"/>
        </dgm:presLayoutVars>
      </dgm:prSet>
      <dgm:spPr/>
    </dgm:pt>
    <dgm:pt modelId="{4FDF00EF-8DB7-4CBC-8630-A17F99D4FFCD}" type="pres">
      <dgm:prSet presAssocID="{62AF0C3A-94D2-429C-AD24-7F2067B5A9EE}" presName="invisiNode" presStyleLbl="node1" presStyleIdx="0" presStyleCnt="3"/>
      <dgm:spPr/>
    </dgm:pt>
    <dgm:pt modelId="{E912F534-ED3E-41F4-8899-C6249E7B008E}" type="pres">
      <dgm:prSet presAssocID="{62AF0C3A-94D2-429C-AD24-7F2067B5A9EE}" presName="imagNode" presStyleLbl="fgImgPlace1" presStyleIdx="0" presStyleCnt="3"/>
      <dgm:spPr>
        <a:prstGeom prst="downArrow">
          <a:avLst/>
        </a:prstGeom>
      </dgm:spPr>
    </dgm:pt>
    <dgm:pt modelId="{BB6E7012-5BCA-4EEC-9F0C-6CE76044DD63}" type="pres">
      <dgm:prSet presAssocID="{B80D3F32-5B46-4F0A-91AF-6820F9E8A6F4}" presName="sibTrans" presStyleLbl="sibTrans2D1" presStyleIdx="0" presStyleCnt="0"/>
      <dgm:spPr/>
    </dgm:pt>
    <dgm:pt modelId="{7E794934-153A-4055-87F6-63ED0E55EFB3}" type="pres">
      <dgm:prSet presAssocID="{2D01C08A-7AF0-4EDF-82C2-BC8E690D5581}" presName="compNode" presStyleCnt="0"/>
      <dgm:spPr/>
    </dgm:pt>
    <dgm:pt modelId="{55F9EBAC-73A1-43BD-8D3D-2896A33D020F}" type="pres">
      <dgm:prSet presAssocID="{2D01C08A-7AF0-4EDF-82C2-BC8E690D5581}" presName="bkgdShape" presStyleLbl="node1" presStyleIdx="1" presStyleCnt="3"/>
      <dgm:spPr/>
    </dgm:pt>
    <dgm:pt modelId="{1F905C65-287D-4056-8DF2-1F66D5872120}" type="pres">
      <dgm:prSet presAssocID="{2D01C08A-7AF0-4EDF-82C2-BC8E690D5581}" presName="nodeTx" presStyleLbl="node1" presStyleIdx="1" presStyleCnt="3">
        <dgm:presLayoutVars>
          <dgm:bulletEnabled val="1"/>
        </dgm:presLayoutVars>
      </dgm:prSet>
      <dgm:spPr/>
    </dgm:pt>
    <dgm:pt modelId="{4F47A02B-DBBF-4B93-B7F2-B8F6A4339C4F}" type="pres">
      <dgm:prSet presAssocID="{2D01C08A-7AF0-4EDF-82C2-BC8E690D5581}" presName="invisiNode" presStyleLbl="node1" presStyleIdx="1" presStyleCnt="3"/>
      <dgm:spPr/>
    </dgm:pt>
    <dgm:pt modelId="{64B9853A-8233-4C20-967A-5CD8E396DE0C}" type="pres">
      <dgm:prSet presAssocID="{2D01C08A-7AF0-4EDF-82C2-BC8E690D5581}" presName="imagNode" presStyleLbl="fgImgPlace1" presStyleIdx="1" presStyleCnt="3"/>
      <dgm:spPr>
        <a:prstGeom prst="downArrow">
          <a:avLst/>
        </a:prstGeom>
      </dgm:spPr>
    </dgm:pt>
    <dgm:pt modelId="{4432BF4A-E127-4082-976D-3E220FFFD89B}" type="pres">
      <dgm:prSet presAssocID="{1F62D674-0C4C-4C7C-B757-8BFDF436B2D1}" presName="sibTrans" presStyleLbl="sibTrans2D1" presStyleIdx="0" presStyleCnt="0"/>
      <dgm:spPr/>
    </dgm:pt>
    <dgm:pt modelId="{DFEC90E8-AF4E-46C3-9F1D-F3FBEDF67AA3}" type="pres">
      <dgm:prSet presAssocID="{1DD43113-5021-4B0A-8F99-3717B65F21F1}" presName="compNode" presStyleCnt="0"/>
      <dgm:spPr/>
    </dgm:pt>
    <dgm:pt modelId="{5D363EFB-65CF-4394-8ADD-03830958AABA}" type="pres">
      <dgm:prSet presAssocID="{1DD43113-5021-4B0A-8F99-3717B65F21F1}" presName="bkgdShape" presStyleLbl="node1" presStyleIdx="2" presStyleCnt="3" custLinFactNeighborX="18578" custLinFactNeighborY="5000"/>
      <dgm:spPr/>
    </dgm:pt>
    <dgm:pt modelId="{C8C94CE1-2D96-4302-AF95-BA4D3743C458}" type="pres">
      <dgm:prSet presAssocID="{1DD43113-5021-4B0A-8F99-3717B65F21F1}" presName="nodeTx" presStyleLbl="node1" presStyleIdx="2" presStyleCnt="3">
        <dgm:presLayoutVars>
          <dgm:bulletEnabled val="1"/>
        </dgm:presLayoutVars>
      </dgm:prSet>
      <dgm:spPr/>
    </dgm:pt>
    <dgm:pt modelId="{C9594964-FF71-4E55-AE14-AE09CD8019BE}" type="pres">
      <dgm:prSet presAssocID="{1DD43113-5021-4B0A-8F99-3717B65F21F1}" presName="invisiNode" presStyleLbl="node1" presStyleIdx="2" presStyleCnt="3"/>
      <dgm:spPr/>
    </dgm:pt>
    <dgm:pt modelId="{BE97FD9B-DB75-49E1-8C55-959F9FF12131}" type="pres">
      <dgm:prSet presAssocID="{1DD43113-5021-4B0A-8F99-3717B65F21F1}" presName="imagNode" presStyleLbl="fgImgPlace1" presStyleIdx="2" presStyleCnt="3"/>
      <dgm:spPr>
        <a:prstGeom prst="downArrowCallout">
          <a:avLst/>
        </a:prstGeom>
      </dgm:spPr>
    </dgm:pt>
  </dgm:ptLst>
  <dgm:cxnLst>
    <dgm:cxn modelId="{82D70808-BA0A-4878-BDCA-CE635FA19786}" type="presOf" srcId="{62AF0C3A-94D2-429C-AD24-7F2067B5A9EE}" destId="{D4C17047-625C-4D5B-B97C-BA172FB1179D}" srcOrd="1" destOrd="0" presId="urn:microsoft.com/office/officeart/2005/8/layout/hList7"/>
    <dgm:cxn modelId="{44E61A16-2CE3-4318-9986-9FDB5147C6E1}" type="presOf" srcId="{1DD43113-5021-4B0A-8F99-3717B65F21F1}" destId="{C8C94CE1-2D96-4302-AF95-BA4D3743C458}" srcOrd="1" destOrd="0" presId="urn:microsoft.com/office/officeart/2005/8/layout/hList7"/>
    <dgm:cxn modelId="{23347C35-314A-427C-85EB-06A34B9FD97C}" type="presOf" srcId="{4F4188BA-5137-44B9-BEEB-7876F3A5C567}" destId="{A1008A1C-FF55-4E44-A31F-97BFC1D588EE}" srcOrd="0" destOrd="0" presId="urn:microsoft.com/office/officeart/2005/8/layout/hList7"/>
    <dgm:cxn modelId="{3C699643-FA7F-4065-B013-C242708EC466}" type="presOf" srcId="{2D01C08A-7AF0-4EDF-82C2-BC8E690D5581}" destId="{1F905C65-287D-4056-8DF2-1F66D5872120}" srcOrd="1" destOrd="0" presId="urn:microsoft.com/office/officeart/2005/8/layout/hList7"/>
    <dgm:cxn modelId="{D1F6C287-4B64-4E9E-AB04-D43E320D12B3}" type="presOf" srcId="{62AF0C3A-94D2-429C-AD24-7F2067B5A9EE}" destId="{B0A2F5FB-C844-4C6E-B3EA-A41691B39D2A}" srcOrd="0" destOrd="0" presId="urn:microsoft.com/office/officeart/2005/8/layout/hList7"/>
    <dgm:cxn modelId="{34B6339B-F8D1-4E69-ABB1-2D8DC9B3F59C}" srcId="{4F4188BA-5137-44B9-BEEB-7876F3A5C567}" destId="{62AF0C3A-94D2-429C-AD24-7F2067B5A9EE}" srcOrd="0" destOrd="0" parTransId="{F2F41DC7-0355-4AC9-B8F4-D8C804C32888}" sibTransId="{B80D3F32-5B46-4F0A-91AF-6820F9E8A6F4}"/>
    <dgm:cxn modelId="{D5D0AEC2-C30E-4A14-9F0A-399C236A851D}" type="presOf" srcId="{2D01C08A-7AF0-4EDF-82C2-BC8E690D5581}" destId="{55F9EBAC-73A1-43BD-8D3D-2896A33D020F}" srcOrd="0" destOrd="0" presId="urn:microsoft.com/office/officeart/2005/8/layout/hList7"/>
    <dgm:cxn modelId="{8B1F8ED1-3F92-4D7E-ADF1-07B34C1D5661}" srcId="{4F4188BA-5137-44B9-BEEB-7876F3A5C567}" destId="{2D01C08A-7AF0-4EDF-82C2-BC8E690D5581}" srcOrd="1" destOrd="0" parTransId="{B5FB9856-CACC-480A-AAE9-02545ED1D67E}" sibTransId="{1F62D674-0C4C-4C7C-B757-8BFDF436B2D1}"/>
    <dgm:cxn modelId="{7149B6DE-F68B-446B-A483-F65A1C99ED9E}" type="presOf" srcId="{B80D3F32-5B46-4F0A-91AF-6820F9E8A6F4}" destId="{BB6E7012-5BCA-4EEC-9F0C-6CE76044DD63}" srcOrd="0" destOrd="0" presId="urn:microsoft.com/office/officeart/2005/8/layout/hList7"/>
    <dgm:cxn modelId="{25F81DEA-D77D-4D3D-B692-60F4241EFCEF}" type="presOf" srcId="{1DD43113-5021-4B0A-8F99-3717B65F21F1}" destId="{5D363EFB-65CF-4394-8ADD-03830958AABA}" srcOrd="0" destOrd="0" presId="urn:microsoft.com/office/officeart/2005/8/layout/hList7"/>
    <dgm:cxn modelId="{5941CFF7-80DB-469F-BDD9-28C5DC084D21}" srcId="{4F4188BA-5137-44B9-BEEB-7876F3A5C567}" destId="{1DD43113-5021-4B0A-8F99-3717B65F21F1}" srcOrd="2" destOrd="0" parTransId="{A0682897-0575-43A2-B8C5-8CA971169C1D}" sibTransId="{BEBC50E3-80D7-4B65-AE5E-718394A88340}"/>
    <dgm:cxn modelId="{ABB4FEFA-DCFD-45E6-A04D-16B7D34F3E34}" type="presOf" srcId="{1F62D674-0C4C-4C7C-B757-8BFDF436B2D1}" destId="{4432BF4A-E127-4082-976D-3E220FFFD89B}" srcOrd="0" destOrd="0" presId="urn:microsoft.com/office/officeart/2005/8/layout/hList7"/>
    <dgm:cxn modelId="{068DAA8A-8356-4028-A4BA-EEC056833604}" type="presParOf" srcId="{A1008A1C-FF55-4E44-A31F-97BFC1D588EE}" destId="{1A89DC68-D46D-4503-BE08-86FFB24CC62A}" srcOrd="0" destOrd="0" presId="urn:microsoft.com/office/officeart/2005/8/layout/hList7"/>
    <dgm:cxn modelId="{6B3E317F-7B6E-4E16-8070-F63D1B3AE45E}" type="presParOf" srcId="{A1008A1C-FF55-4E44-A31F-97BFC1D588EE}" destId="{061C87D6-53A3-42DA-B67E-5D21A4A8D2FF}" srcOrd="1" destOrd="0" presId="urn:microsoft.com/office/officeart/2005/8/layout/hList7"/>
    <dgm:cxn modelId="{BC1E7F0A-0EA9-4456-B99B-8C0C23F1AECE}" type="presParOf" srcId="{061C87D6-53A3-42DA-B67E-5D21A4A8D2FF}" destId="{7459E07A-4496-4E08-87CF-C6BB3D945CA6}" srcOrd="0" destOrd="0" presId="urn:microsoft.com/office/officeart/2005/8/layout/hList7"/>
    <dgm:cxn modelId="{203C51A3-33A5-4E02-A875-2B5B124DD37E}" type="presParOf" srcId="{7459E07A-4496-4E08-87CF-C6BB3D945CA6}" destId="{B0A2F5FB-C844-4C6E-B3EA-A41691B39D2A}" srcOrd="0" destOrd="0" presId="urn:microsoft.com/office/officeart/2005/8/layout/hList7"/>
    <dgm:cxn modelId="{EA2BB85C-2593-4C3D-9D96-80C65BCBA58F}" type="presParOf" srcId="{7459E07A-4496-4E08-87CF-C6BB3D945CA6}" destId="{D4C17047-625C-4D5B-B97C-BA172FB1179D}" srcOrd="1" destOrd="0" presId="urn:microsoft.com/office/officeart/2005/8/layout/hList7"/>
    <dgm:cxn modelId="{54B6413B-1594-4B3C-84C3-B0223DCC6EB8}" type="presParOf" srcId="{7459E07A-4496-4E08-87CF-C6BB3D945CA6}" destId="{4FDF00EF-8DB7-4CBC-8630-A17F99D4FFCD}" srcOrd="2" destOrd="0" presId="urn:microsoft.com/office/officeart/2005/8/layout/hList7"/>
    <dgm:cxn modelId="{A0284FF2-0AEC-4A77-938C-7F26F0CAFE14}" type="presParOf" srcId="{7459E07A-4496-4E08-87CF-C6BB3D945CA6}" destId="{E912F534-ED3E-41F4-8899-C6249E7B008E}" srcOrd="3" destOrd="0" presId="urn:microsoft.com/office/officeart/2005/8/layout/hList7"/>
    <dgm:cxn modelId="{E4B01495-E8FF-484C-AC0E-0B94E34B8047}" type="presParOf" srcId="{061C87D6-53A3-42DA-B67E-5D21A4A8D2FF}" destId="{BB6E7012-5BCA-4EEC-9F0C-6CE76044DD63}" srcOrd="1" destOrd="0" presId="urn:microsoft.com/office/officeart/2005/8/layout/hList7"/>
    <dgm:cxn modelId="{4E3A2705-9139-4723-AF9D-CA22C00E8C44}" type="presParOf" srcId="{061C87D6-53A3-42DA-B67E-5D21A4A8D2FF}" destId="{7E794934-153A-4055-87F6-63ED0E55EFB3}" srcOrd="2" destOrd="0" presId="urn:microsoft.com/office/officeart/2005/8/layout/hList7"/>
    <dgm:cxn modelId="{D95EE1BB-7A10-428A-8330-56B6C5E57071}" type="presParOf" srcId="{7E794934-153A-4055-87F6-63ED0E55EFB3}" destId="{55F9EBAC-73A1-43BD-8D3D-2896A33D020F}" srcOrd="0" destOrd="0" presId="urn:microsoft.com/office/officeart/2005/8/layout/hList7"/>
    <dgm:cxn modelId="{2B2AE3E3-54F9-439C-A58A-1C25CAAA540D}" type="presParOf" srcId="{7E794934-153A-4055-87F6-63ED0E55EFB3}" destId="{1F905C65-287D-4056-8DF2-1F66D5872120}" srcOrd="1" destOrd="0" presId="urn:microsoft.com/office/officeart/2005/8/layout/hList7"/>
    <dgm:cxn modelId="{D69CD3F9-0C1B-4E2F-8D25-8B7DC59DA0D9}" type="presParOf" srcId="{7E794934-153A-4055-87F6-63ED0E55EFB3}" destId="{4F47A02B-DBBF-4B93-B7F2-B8F6A4339C4F}" srcOrd="2" destOrd="0" presId="urn:microsoft.com/office/officeart/2005/8/layout/hList7"/>
    <dgm:cxn modelId="{A4B19E43-36F2-461F-B352-37E9B3FEAD6E}" type="presParOf" srcId="{7E794934-153A-4055-87F6-63ED0E55EFB3}" destId="{64B9853A-8233-4C20-967A-5CD8E396DE0C}" srcOrd="3" destOrd="0" presId="urn:microsoft.com/office/officeart/2005/8/layout/hList7"/>
    <dgm:cxn modelId="{BA767764-7FD6-4A08-8FD2-172E6CF16240}" type="presParOf" srcId="{061C87D6-53A3-42DA-B67E-5D21A4A8D2FF}" destId="{4432BF4A-E127-4082-976D-3E220FFFD89B}" srcOrd="3" destOrd="0" presId="urn:microsoft.com/office/officeart/2005/8/layout/hList7"/>
    <dgm:cxn modelId="{43552D70-F0DB-47BB-AE7A-A571DE359188}" type="presParOf" srcId="{061C87D6-53A3-42DA-B67E-5D21A4A8D2FF}" destId="{DFEC90E8-AF4E-46C3-9F1D-F3FBEDF67AA3}" srcOrd="4" destOrd="0" presId="urn:microsoft.com/office/officeart/2005/8/layout/hList7"/>
    <dgm:cxn modelId="{1BA72B45-D50A-496C-87C8-DD6B40C45114}" type="presParOf" srcId="{DFEC90E8-AF4E-46C3-9F1D-F3FBEDF67AA3}" destId="{5D363EFB-65CF-4394-8ADD-03830958AABA}" srcOrd="0" destOrd="0" presId="urn:microsoft.com/office/officeart/2005/8/layout/hList7"/>
    <dgm:cxn modelId="{2D1F703D-1B71-4C46-B78E-4B21E4544013}" type="presParOf" srcId="{DFEC90E8-AF4E-46C3-9F1D-F3FBEDF67AA3}" destId="{C8C94CE1-2D96-4302-AF95-BA4D3743C458}" srcOrd="1" destOrd="0" presId="urn:microsoft.com/office/officeart/2005/8/layout/hList7"/>
    <dgm:cxn modelId="{CAA9BEF5-DDE6-498E-8A64-C898C97CA159}" type="presParOf" srcId="{DFEC90E8-AF4E-46C3-9F1D-F3FBEDF67AA3}" destId="{C9594964-FF71-4E55-AE14-AE09CD8019BE}" srcOrd="2" destOrd="0" presId="urn:microsoft.com/office/officeart/2005/8/layout/hList7"/>
    <dgm:cxn modelId="{68A454E7-D2D2-433F-8D42-646D04823064}" type="presParOf" srcId="{DFEC90E8-AF4E-46C3-9F1D-F3FBEDF67AA3}" destId="{BE97FD9B-DB75-49E1-8C55-959F9FF12131}"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16E9D4F-D42A-4BBC-B29A-8E00257C1AD9}"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B472886-E5C8-47CC-AEC4-A7F34FB383FE}">
      <dgm:prSet/>
      <dgm:spPr/>
      <dgm:t>
        <a:bodyPr/>
        <a:lstStyle/>
        <a:p>
          <a:r>
            <a:rPr lang="en-US"/>
            <a:t>a) Mandatory provisions of the law of seat</a:t>
          </a:r>
        </a:p>
      </dgm:t>
    </dgm:pt>
    <dgm:pt modelId="{0723642E-3A33-4D22-B751-7951BC9702B3}" type="parTrans" cxnId="{71A53857-0EA0-42CF-95B8-FE2CD855F034}">
      <dgm:prSet/>
      <dgm:spPr/>
      <dgm:t>
        <a:bodyPr/>
        <a:lstStyle/>
        <a:p>
          <a:endParaRPr lang="en-US"/>
        </a:p>
      </dgm:t>
    </dgm:pt>
    <dgm:pt modelId="{0BD92B11-0E1A-412A-B362-4211A1C32C08}" type="sibTrans" cxnId="{71A53857-0EA0-42CF-95B8-FE2CD855F034}">
      <dgm:prSet/>
      <dgm:spPr/>
      <dgm:t>
        <a:bodyPr/>
        <a:lstStyle/>
        <a:p>
          <a:endParaRPr lang="en-US"/>
        </a:p>
      </dgm:t>
    </dgm:pt>
    <dgm:pt modelId="{87301A1F-5D18-48A3-B47B-ABD59FEF52CB}">
      <dgm:prSet/>
      <dgm:spPr/>
      <dgm:t>
        <a:bodyPr/>
        <a:lstStyle/>
        <a:p>
          <a:r>
            <a:rPr lang="en-US"/>
            <a:t>b) Parties' agreement (not in conflict with mandatory provisions; arbitral institution rules) </a:t>
          </a:r>
        </a:p>
      </dgm:t>
    </dgm:pt>
    <dgm:pt modelId="{A448C54E-3397-481F-A2A2-05AE4A8A9638}" type="parTrans" cxnId="{AA7FA0CF-BBA4-4C19-9215-5B36A08FFEDE}">
      <dgm:prSet/>
      <dgm:spPr/>
      <dgm:t>
        <a:bodyPr/>
        <a:lstStyle/>
        <a:p>
          <a:endParaRPr lang="en-US"/>
        </a:p>
      </dgm:t>
    </dgm:pt>
    <dgm:pt modelId="{8DB0A092-0FD7-49F1-A971-3D1FCE6F48F7}" type="sibTrans" cxnId="{AA7FA0CF-BBA4-4C19-9215-5B36A08FFEDE}">
      <dgm:prSet/>
      <dgm:spPr/>
      <dgm:t>
        <a:bodyPr/>
        <a:lstStyle/>
        <a:p>
          <a:endParaRPr lang="en-US"/>
        </a:p>
      </dgm:t>
    </dgm:pt>
    <dgm:pt modelId="{AAE11DAA-21F3-483A-B523-6A7202EA013F}">
      <dgm:prSet/>
      <dgm:spPr/>
      <dgm:t>
        <a:bodyPr/>
        <a:lstStyle/>
        <a:p>
          <a:r>
            <a:rPr lang="en-US"/>
            <a:t>c) Non mandatory provisions of the law the seat in not in conflict with a) and b)</a:t>
          </a:r>
        </a:p>
      </dgm:t>
    </dgm:pt>
    <dgm:pt modelId="{3BF7EA54-AC33-42DC-B6BF-B60D13B9E651}" type="parTrans" cxnId="{27123D01-4494-4581-AE76-189C04AAAB79}">
      <dgm:prSet/>
      <dgm:spPr/>
      <dgm:t>
        <a:bodyPr/>
        <a:lstStyle/>
        <a:p>
          <a:endParaRPr lang="en-US"/>
        </a:p>
      </dgm:t>
    </dgm:pt>
    <dgm:pt modelId="{AC6CF827-E43D-4D47-B747-301744F2CC39}" type="sibTrans" cxnId="{27123D01-4494-4581-AE76-189C04AAAB79}">
      <dgm:prSet/>
      <dgm:spPr/>
      <dgm:t>
        <a:bodyPr/>
        <a:lstStyle/>
        <a:p>
          <a:endParaRPr lang="en-US"/>
        </a:p>
      </dgm:t>
    </dgm:pt>
    <dgm:pt modelId="{50938CF2-A4BA-4F59-8E3B-45201BDE4E74}">
      <dgm:prSet/>
      <dgm:spPr/>
      <dgm:t>
        <a:bodyPr/>
        <a:lstStyle/>
        <a:p>
          <a:r>
            <a:rPr lang="en-US"/>
            <a:t>d) discretion of the arbitral tribunal</a:t>
          </a:r>
        </a:p>
      </dgm:t>
    </dgm:pt>
    <dgm:pt modelId="{B5F9DB5B-4DCA-451D-A7C8-79782F8F2F3E}" type="parTrans" cxnId="{73C272B2-492C-4E2C-B5D0-E684E9FEF0B3}">
      <dgm:prSet/>
      <dgm:spPr/>
      <dgm:t>
        <a:bodyPr/>
        <a:lstStyle/>
        <a:p>
          <a:endParaRPr lang="en-US"/>
        </a:p>
      </dgm:t>
    </dgm:pt>
    <dgm:pt modelId="{25E95BBE-E9B6-438F-8D88-64E6DA673A54}" type="sibTrans" cxnId="{73C272B2-492C-4E2C-B5D0-E684E9FEF0B3}">
      <dgm:prSet/>
      <dgm:spPr/>
      <dgm:t>
        <a:bodyPr/>
        <a:lstStyle/>
        <a:p>
          <a:endParaRPr lang="en-US"/>
        </a:p>
      </dgm:t>
    </dgm:pt>
    <dgm:pt modelId="{01B9E911-42D3-42E3-AA37-0B1C53A9829E}" type="pres">
      <dgm:prSet presAssocID="{416E9D4F-D42A-4BBC-B29A-8E00257C1AD9}" presName="linear" presStyleCnt="0">
        <dgm:presLayoutVars>
          <dgm:animLvl val="lvl"/>
          <dgm:resizeHandles val="exact"/>
        </dgm:presLayoutVars>
      </dgm:prSet>
      <dgm:spPr/>
    </dgm:pt>
    <dgm:pt modelId="{7A9FC353-2B78-43DE-80D9-13EE56099516}" type="pres">
      <dgm:prSet presAssocID="{FB472886-E5C8-47CC-AEC4-A7F34FB383FE}" presName="parentText" presStyleLbl="node1" presStyleIdx="0" presStyleCnt="4">
        <dgm:presLayoutVars>
          <dgm:chMax val="0"/>
          <dgm:bulletEnabled val="1"/>
        </dgm:presLayoutVars>
      </dgm:prSet>
      <dgm:spPr/>
    </dgm:pt>
    <dgm:pt modelId="{93D42E63-23F3-4DD4-A086-446D27744FAC}" type="pres">
      <dgm:prSet presAssocID="{0BD92B11-0E1A-412A-B362-4211A1C32C08}" presName="spacer" presStyleCnt="0"/>
      <dgm:spPr/>
    </dgm:pt>
    <dgm:pt modelId="{7BD7D4AC-4171-4875-B921-5AA95D89E504}" type="pres">
      <dgm:prSet presAssocID="{87301A1F-5D18-48A3-B47B-ABD59FEF52CB}" presName="parentText" presStyleLbl="node1" presStyleIdx="1" presStyleCnt="4">
        <dgm:presLayoutVars>
          <dgm:chMax val="0"/>
          <dgm:bulletEnabled val="1"/>
        </dgm:presLayoutVars>
      </dgm:prSet>
      <dgm:spPr/>
    </dgm:pt>
    <dgm:pt modelId="{99A00D47-AC88-4498-B656-3C4D8DE67397}" type="pres">
      <dgm:prSet presAssocID="{8DB0A092-0FD7-49F1-A971-3D1FCE6F48F7}" presName="spacer" presStyleCnt="0"/>
      <dgm:spPr/>
    </dgm:pt>
    <dgm:pt modelId="{0B8F188E-5A7E-4D70-B8D2-49A5E9AAD4E8}" type="pres">
      <dgm:prSet presAssocID="{AAE11DAA-21F3-483A-B523-6A7202EA013F}" presName="parentText" presStyleLbl="node1" presStyleIdx="2" presStyleCnt="4">
        <dgm:presLayoutVars>
          <dgm:chMax val="0"/>
          <dgm:bulletEnabled val="1"/>
        </dgm:presLayoutVars>
      </dgm:prSet>
      <dgm:spPr/>
    </dgm:pt>
    <dgm:pt modelId="{9F7AE4E1-54BA-4F4D-A3E5-0D41475CC271}" type="pres">
      <dgm:prSet presAssocID="{AC6CF827-E43D-4D47-B747-301744F2CC39}" presName="spacer" presStyleCnt="0"/>
      <dgm:spPr/>
    </dgm:pt>
    <dgm:pt modelId="{79DE88C7-AF6D-4C2D-BA2D-559AFEF8230F}" type="pres">
      <dgm:prSet presAssocID="{50938CF2-A4BA-4F59-8E3B-45201BDE4E74}" presName="parentText" presStyleLbl="node1" presStyleIdx="3" presStyleCnt="4">
        <dgm:presLayoutVars>
          <dgm:chMax val="0"/>
          <dgm:bulletEnabled val="1"/>
        </dgm:presLayoutVars>
      </dgm:prSet>
      <dgm:spPr/>
    </dgm:pt>
  </dgm:ptLst>
  <dgm:cxnLst>
    <dgm:cxn modelId="{27123D01-4494-4581-AE76-189C04AAAB79}" srcId="{416E9D4F-D42A-4BBC-B29A-8E00257C1AD9}" destId="{AAE11DAA-21F3-483A-B523-6A7202EA013F}" srcOrd="2" destOrd="0" parTransId="{3BF7EA54-AC33-42DC-B6BF-B60D13B9E651}" sibTransId="{AC6CF827-E43D-4D47-B747-301744F2CC39}"/>
    <dgm:cxn modelId="{EEC5A14B-4240-442C-873E-137732871722}" type="presOf" srcId="{50938CF2-A4BA-4F59-8E3B-45201BDE4E74}" destId="{79DE88C7-AF6D-4C2D-BA2D-559AFEF8230F}" srcOrd="0" destOrd="0" presId="urn:microsoft.com/office/officeart/2005/8/layout/vList2"/>
    <dgm:cxn modelId="{71A53857-0EA0-42CF-95B8-FE2CD855F034}" srcId="{416E9D4F-D42A-4BBC-B29A-8E00257C1AD9}" destId="{FB472886-E5C8-47CC-AEC4-A7F34FB383FE}" srcOrd="0" destOrd="0" parTransId="{0723642E-3A33-4D22-B751-7951BC9702B3}" sibTransId="{0BD92B11-0E1A-412A-B362-4211A1C32C08}"/>
    <dgm:cxn modelId="{21086D8D-560B-4EA9-A57C-0689CCE9A7B5}" type="presOf" srcId="{FB472886-E5C8-47CC-AEC4-A7F34FB383FE}" destId="{7A9FC353-2B78-43DE-80D9-13EE56099516}" srcOrd="0" destOrd="0" presId="urn:microsoft.com/office/officeart/2005/8/layout/vList2"/>
    <dgm:cxn modelId="{755394AE-C4A6-4FA7-B824-8EB65629E568}" type="presOf" srcId="{AAE11DAA-21F3-483A-B523-6A7202EA013F}" destId="{0B8F188E-5A7E-4D70-B8D2-49A5E9AAD4E8}" srcOrd="0" destOrd="0" presId="urn:microsoft.com/office/officeart/2005/8/layout/vList2"/>
    <dgm:cxn modelId="{73C272B2-492C-4E2C-B5D0-E684E9FEF0B3}" srcId="{416E9D4F-D42A-4BBC-B29A-8E00257C1AD9}" destId="{50938CF2-A4BA-4F59-8E3B-45201BDE4E74}" srcOrd="3" destOrd="0" parTransId="{B5F9DB5B-4DCA-451D-A7C8-79782F8F2F3E}" sibTransId="{25E95BBE-E9B6-438F-8D88-64E6DA673A54}"/>
    <dgm:cxn modelId="{AA7FA0CF-BBA4-4C19-9215-5B36A08FFEDE}" srcId="{416E9D4F-D42A-4BBC-B29A-8E00257C1AD9}" destId="{87301A1F-5D18-48A3-B47B-ABD59FEF52CB}" srcOrd="1" destOrd="0" parTransId="{A448C54E-3397-481F-A2A2-05AE4A8A9638}" sibTransId="{8DB0A092-0FD7-49F1-A971-3D1FCE6F48F7}"/>
    <dgm:cxn modelId="{5F80E6DA-A1D3-419C-9623-944F4E6AB882}" type="presOf" srcId="{416E9D4F-D42A-4BBC-B29A-8E00257C1AD9}" destId="{01B9E911-42D3-42E3-AA37-0B1C53A9829E}" srcOrd="0" destOrd="0" presId="urn:microsoft.com/office/officeart/2005/8/layout/vList2"/>
    <dgm:cxn modelId="{393CB0DF-7047-4A87-A5DC-3713C932329D}" type="presOf" srcId="{87301A1F-5D18-48A3-B47B-ABD59FEF52CB}" destId="{7BD7D4AC-4171-4875-B921-5AA95D89E504}" srcOrd="0" destOrd="0" presId="urn:microsoft.com/office/officeart/2005/8/layout/vList2"/>
    <dgm:cxn modelId="{733B7856-BD1B-496C-8FBC-1A8494DE973F}" type="presParOf" srcId="{01B9E911-42D3-42E3-AA37-0B1C53A9829E}" destId="{7A9FC353-2B78-43DE-80D9-13EE56099516}" srcOrd="0" destOrd="0" presId="urn:microsoft.com/office/officeart/2005/8/layout/vList2"/>
    <dgm:cxn modelId="{AFD974E5-F94D-498F-A695-ED5802609FCD}" type="presParOf" srcId="{01B9E911-42D3-42E3-AA37-0B1C53A9829E}" destId="{93D42E63-23F3-4DD4-A086-446D27744FAC}" srcOrd="1" destOrd="0" presId="urn:microsoft.com/office/officeart/2005/8/layout/vList2"/>
    <dgm:cxn modelId="{793E8A55-3BEB-4C43-82C9-B67F7322373A}" type="presParOf" srcId="{01B9E911-42D3-42E3-AA37-0B1C53A9829E}" destId="{7BD7D4AC-4171-4875-B921-5AA95D89E504}" srcOrd="2" destOrd="0" presId="urn:microsoft.com/office/officeart/2005/8/layout/vList2"/>
    <dgm:cxn modelId="{E3A40AF5-F3BA-4460-B893-899D6AC56AE4}" type="presParOf" srcId="{01B9E911-42D3-42E3-AA37-0B1C53A9829E}" destId="{99A00D47-AC88-4498-B656-3C4D8DE67397}" srcOrd="3" destOrd="0" presId="urn:microsoft.com/office/officeart/2005/8/layout/vList2"/>
    <dgm:cxn modelId="{E94993BD-23DE-4C1E-9C31-F20E4DEDCBD7}" type="presParOf" srcId="{01B9E911-42D3-42E3-AA37-0B1C53A9829E}" destId="{0B8F188E-5A7E-4D70-B8D2-49A5E9AAD4E8}" srcOrd="4" destOrd="0" presId="urn:microsoft.com/office/officeart/2005/8/layout/vList2"/>
    <dgm:cxn modelId="{F5BBADB4-E7E8-4D6D-AF18-3938292FDC55}" type="presParOf" srcId="{01B9E911-42D3-42E3-AA37-0B1C53A9829E}" destId="{9F7AE4E1-54BA-4F4D-A3E5-0D41475CC271}" srcOrd="5" destOrd="0" presId="urn:microsoft.com/office/officeart/2005/8/layout/vList2"/>
    <dgm:cxn modelId="{2DB61673-895B-4CB8-9783-A7F7EA674580}" type="presParOf" srcId="{01B9E911-42D3-42E3-AA37-0B1C53A9829E}" destId="{79DE88C7-AF6D-4C2D-BA2D-559AFEF8230F}"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F4188BA-5137-44B9-BEEB-7876F3A5C567}" type="doc">
      <dgm:prSet loTypeId="urn:microsoft.com/office/officeart/2005/8/layout/hList7" loCatId="list" qsTypeId="urn:microsoft.com/office/officeart/2005/8/quickstyle/simple1" qsCatId="simple" csTypeId="urn:microsoft.com/office/officeart/2005/8/colors/accent1_2" csCatId="accent1" phldr="1"/>
      <dgm:spPr/>
    </dgm:pt>
    <dgm:pt modelId="{62AF0C3A-94D2-429C-AD24-7F2067B5A9EE}">
      <dgm:prSet phldrT="[Testo]"/>
      <dgm:spPr/>
      <dgm:t>
        <a:bodyPr/>
        <a:lstStyle/>
        <a:p>
          <a:r>
            <a:rPr lang="it-IT" dirty="0"/>
            <a:t>mediation</a:t>
          </a:r>
        </a:p>
      </dgm:t>
    </dgm:pt>
    <dgm:pt modelId="{F2F41DC7-0355-4AC9-B8F4-D8C804C32888}" type="parTrans" cxnId="{34B6339B-F8D1-4E69-ABB1-2D8DC9B3F59C}">
      <dgm:prSet/>
      <dgm:spPr/>
      <dgm:t>
        <a:bodyPr/>
        <a:lstStyle/>
        <a:p>
          <a:endParaRPr lang="it-IT"/>
        </a:p>
      </dgm:t>
    </dgm:pt>
    <dgm:pt modelId="{B80D3F32-5B46-4F0A-91AF-6820F9E8A6F4}" type="sibTrans" cxnId="{34B6339B-F8D1-4E69-ABB1-2D8DC9B3F59C}">
      <dgm:prSet/>
      <dgm:spPr/>
      <dgm:t>
        <a:bodyPr/>
        <a:lstStyle/>
        <a:p>
          <a:endParaRPr lang="it-IT"/>
        </a:p>
      </dgm:t>
    </dgm:pt>
    <dgm:pt modelId="{2D01C08A-7AF0-4EDF-82C2-BC8E690D5581}">
      <dgm:prSet phldrT="[Testo]"/>
      <dgm:spPr/>
      <dgm:t>
        <a:bodyPr/>
        <a:lstStyle/>
        <a:p>
          <a:r>
            <a:rPr lang="it-IT" dirty="0" err="1"/>
            <a:t>negotiation</a:t>
          </a:r>
          <a:endParaRPr lang="it-IT" dirty="0"/>
        </a:p>
      </dgm:t>
    </dgm:pt>
    <dgm:pt modelId="{B5FB9856-CACC-480A-AAE9-02545ED1D67E}" type="parTrans" cxnId="{8B1F8ED1-3F92-4D7E-ADF1-07B34C1D5661}">
      <dgm:prSet/>
      <dgm:spPr/>
      <dgm:t>
        <a:bodyPr/>
        <a:lstStyle/>
        <a:p>
          <a:endParaRPr lang="it-IT"/>
        </a:p>
      </dgm:t>
    </dgm:pt>
    <dgm:pt modelId="{1F62D674-0C4C-4C7C-B757-8BFDF436B2D1}" type="sibTrans" cxnId="{8B1F8ED1-3F92-4D7E-ADF1-07B34C1D5661}">
      <dgm:prSet/>
      <dgm:spPr/>
      <dgm:t>
        <a:bodyPr/>
        <a:lstStyle/>
        <a:p>
          <a:endParaRPr lang="it-IT"/>
        </a:p>
      </dgm:t>
    </dgm:pt>
    <dgm:pt modelId="{1DD43113-5021-4B0A-8F99-3717B65F21F1}">
      <dgm:prSet phldrT="[Testo]"/>
      <dgm:spPr/>
      <dgm:t>
        <a:bodyPr/>
        <a:lstStyle/>
        <a:p>
          <a:r>
            <a:rPr lang="it-IT" dirty="0" err="1"/>
            <a:t>avoidance</a:t>
          </a:r>
          <a:endParaRPr lang="it-IT" dirty="0"/>
        </a:p>
      </dgm:t>
    </dgm:pt>
    <dgm:pt modelId="{BEBC50E3-80D7-4B65-AE5E-718394A88340}" type="sibTrans" cxnId="{5941CFF7-80DB-469F-BDD9-28C5DC084D21}">
      <dgm:prSet/>
      <dgm:spPr/>
      <dgm:t>
        <a:bodyPr/>
        <a:lstStyle/>
        <a:p>
          <a:endParaRPr lang="it-IT"/>
        </a:p>
      </dgm:t>
    </dgm:pt>
    <dgm:pt modelId="{A0682897-0575-43A2-B8C5-8CA971169C1D}" type="parTrans" cxnId="{5941CFF7-80DB-469F-BDD9-28C5DC084D21}">
      <dgm:prSet/>
      <dgm:spPr/>
      <dgm:t>
        <a:bodyPr/>
        <a:lstStyle/>
        <a:p>
          <a:endParaRPr lang="it-IT"/>
        </a:p>
      </dgm:t>
    </dgm:pt>
    <dgm:pt modelId="{A1008A1C-FF55-4E44-A31F-97BFC1D588EE}" type="pres">
      <dgm:prSet presAssocID="{4F4188BA-5137-44B9-BEEB-7876F3A5C567}" presName="Name0" presStyleCnt="0">
        <dgm:presLayoutVars>
          <dgm:dir/>
          <dgm:resizeHandles val="exact"/>
        </dgm:presLayoutVars>
      </dgm:prSet>
      <dgm:spPr/>
    </dgm:pt>
    <dgm:pt modelId="{1A89DC68-D46D-4503-BE08-86FFB24CC62A}" type="pres">
      <dgm:prSet presAssocID="{4F4188BA-5137-44B9-BEEB-7876F3A5C567}" presName="fgShape" presStyleLbl="fgShp" presStyleIdx="0" presStyleCnt="1"/>
      <dgm:spPr>
        <a:prstGeom prst="rightArrow">
          <a:avLst/>
        </a:prstGeom>
      </dgm:spPr>
    </dgm:pt>
    <dgm:pt modelId="{061C87D6-53A3-42DA-B67E-5D21A4A8D2FF}" type="pres">
      <dgm:prSet presAssocID="{4F4188BA-5137-44B9-BEEB-7876F3A5C567}" presName="linComp" presStyleCnt="0"/>
      <dgm:spPr/>
    </dgm:pt>
    <dgm:pt modelId="{7459E07A-4496-4E08-87CF-C6BB3D945CA6}" type="pres">
      <dgm:prSet presAssocID="{62AF0C3A-94D2-429C-AD24-7F2067B5A9EE}" presName="compNode" presStyleCnt="0"/>
      <dgm:spPr/>
    </dgm:pt>
    <dgm:pt modelId="{B0A2F5FB-C844-4C6E-B3EA-A41691B39D2A}" type="pres">
      <dgm:prSet presAssocID="{62AF0C3A-94D2-429C-AD24-7F2067B5A9EE}" presName="bkgdShape" presStyleLbl="node1" presStyleIdx="0" presStyleCnt="3" custLinFactNeighborX="-20766"/>
      <dgm:spPr/>
    </dgm:pt>
    <dgm:pt modelId="{D4C17047-625C-4D5B-B97C-BA172FB1179D}" type="pres">
      <dgm:prSet presAssocID="{62AF0C3A-94D2-429C-AD24-7F2067B5A9EE}" presName="nodeTx" presStyleLbl="node1" presStyleIdx="0" presStyleCnt="3">
        <dgm:presLayoutVars>
          <dgm:bulletEnabled val="1"/>
        </dgm:presLayoutVars>
      </dgm:prSet>
      <dgm:spPr/>
    </dgm:pt>
    <dgm:pt modelId="{4FDF00EF-8DB7-4CBC-8630-A17F99D4FFCD}" type="pres">
      <dgm:prSet presAssocID="{62AF0C3A-94D2-429C-AD24-7F2067B5A9EE}" presName="invisiNode" presStyleLbl="node1" presStyleIdx="0" presStyleCnt="3"/>
      <dgm:spPr/>
    </dgm:pt>
    <dgm:pt modelId="{E912F534-ED3E-41F4-8899-C6249E7B008E}" type="pres">
      <dgm:prSet presAssocID="{62AF0C3A-94D2-429C-AD24-7F2067B5A9EE}" presName="imagNode" presStyleLbl="fgImgPlace1" presStyleIdx="0" presStyleCnt="3" custScaleY="48434"/>
      <dgm:spPr>
        <a:prstGeom prst="leftRightArrowCallout">
          <a:avLst/>
        </a:prstGeom>
      </dgm:spPr>
    </dgm:pt>
    <dgm:pt modelId="{BB6E7012-5BCA-4EEC-9F0C-6CE76044DD63}" type="pres">
      <dgm:prSet presAssocID="{B80D3F32-5B46-4F0A-91AF-6820F9E8A6F4}" presName="sibTrans" presStyleLbl="sibTrans2D1" presStyleIdx="0" presStyleCnt="0"/>
      <dgm:spPr/>
    </dgm:pt>
    <dgm:pt modelId="{7E794934-153A-4055-87F6-63ED0E55EFB3}" type="pres">
      <dgm:prSet presAssocID="{2D01C08A-7AF0-4EDF-82C2-BC8E690D5581}" presName="compNode" presStyleCnt="0"/>
      <dgm:spPr/>
    </dgm:pt>
    <dgm:pt modelId="{55F9EBAC-73A1-43BD-8D3D-2896A33D020F}" type="pres">
      <dgm:prSet presAssocID="{2D01C08A-7AF0-4EDF-82C2-BC8E690D5581}" presName="bkgdShape" presStyleLbl="node1" presStyleIdx="1" presStyleCnt="3"/>
      <dgm:spPr/>
    </dgm:pt>
    <dgm:pt modelId="{1F905C65-287D-4056-8DF2-1F66D5872120}" type="pres">
      <dgm:prSet presAssocID="{2D01C08A-7AF0-4EDF-82C2-BC8E690D5581}" presName="nodeTx" presStyleLbl="node1" presStyleIdx="1" presStyleCnt="3">
        <dgm:presLayoutVars>
          <dgm:bulletEnabled val="1"/>
        </dgm:presLayoutVars>
      </dgm:prSet>
      <dgm:spPr/>
    </dgm:pt>
    <dgm:pt modelId="{4F47A02B-DBBF-4B93-B7F2-B8F6A4339C4F}" type="pres">
      <dgm:prSet presAssocID="{2D01C08A-7AF0-4EDF-82C2-BC8E690D5581}" presName="invisiNode" presStyleLbl="node1" presStyleIdx="1" presStyleCnt="3"/>
      <dgm:spPr/>
    </dgm:pt>
    <dgm:pt modelId="{64B9853A-8233-4C20-967A-5CD8E396DE0C}" type="pres">
      <dgm:prSet presAssocID="{2D01C08A-7AF0-4EDF-82C2-BC8E690D5581}" presName="imagNode" presStyleLbl="fgImgPlace1" presStyleIdx="1" presStyleCnt="3" custScaleY="39210"/>
      <dgm:spPr>
        <a:prstGeom prst="leftRightArrow">
          <a:avLst/>
        </a:prstGeom>
      </dgm:spPr>
    </dgm:pt>
    <dgm:pt modelId="{4432BF4A-E127-4082-976D-3E220FFFD89B}" type="pres">
      <dgm:prSet presAssocID="{1F62D674-0C4C-4C7C-B757-8BFDF436B2D1}" presName="sibTrans" presStyleLbl="sibTrans2D1" presStyleIdx="0" presStyleCnt="0"/>
      <dgm:spPr/>
    </dgm:pt>
    <dgm:pt modelId="{DFEC90E8-AF4E-46C3-9F1D-F3FBEDF67AA3}" type="pres">
      <dgm:prSet presAssocID="{1DD43113-5021-4B0A-8F99-3717B65F21F1}" presName="compNode" presStyleCnt="0"/>
      <dgm:spPr/>
    </dgm:pt>
    <dgm:pt modelId="{5D363EFB-65CF-4394-8ADD-03830958AABA}" type="pres">
      <dgm:prSet presAssocID="{1DD43113-5021-4B0A-8F99-3717B65F21F1}" presName="bkgdShape" presStyleLbl="node1" presStyleIdx="2" presStyleCnt="3"/>
      <dgm:spPr/>
    </dgm:pt>
    <dgm:pt modelId="{C8C94CE1-2D96-4302-AF95-BA4D3743C458}" type="pres">
      <dgm:prSet presAssocID="{1DD43113-5021-4B0A-8F99-3717B65F21F1}" presName="nodeTx" presStyleLbl="node1" presStyleIdx="2" presStyleCnt="3">
        <dgm:presLayoutVars>
          <dgm:bulletEnabled val="1"/>
        </dgm:presLayoutVars>
      </dgm:prSet>
      <dgm:spPr/>
    </dgm:pt>
    <dgm:pt modelId="{C9594964-FF71-4E55-AE14-AE09CD8019BE}" type="pres">
      <dgm:prSet presAssocID="{1DD43113-5021-4B0A-8F99-3717B65F21F1}" presName="invisiNode" presStyleLbl="node1" presStyleIdx="2" presStyleCnt="3"/>
      <dgm:spPr/>
    </dgm:pt>
    <dgm:pt modelId="{BE97FD9B-DB75-49E1-8C55-959F9FF12131}" type="pres">
      <dgm:prSet presAssocID="{1DD43113-5021-4B0A-8F99-3717B65F21F1}" presName="imagNode" presStyleLbl="fgImgPlace1" presStyleIdx="2" presStyleCnt="3"/>
      <dgm:spPr>
        <a:prstGeom prst="chevron">
          <a:avLst/>
        </a:prstGeom>
      </dgm:spPr>
    </dgm:pt>
  </dgm:ptLst>
  <dgm:cxnLst>
    <dgm:cxn modelId="{17FB2C15-FD6C-49D8-B800-C91ABD90F8CF}" type="presOf" srcId="{4F4188BA-5137-44B9-BEEB-7876F3A5C567}" destId="{A1008A1C-FF55-4E44-A31F-97BFC1D588EE}" srcOrd="0" destOrd="0" presId="urn:microsoft.com/office/officeart/2005/8/layout/hList7"/>
    <dgm:cxn modelId="{20B69C1F-7A6A-43A9-8FE5-A59853EF1A55}" type="presOf" srcId="{2D01C08A-7AF0-4EDF-82C2-BC8E690D5581}" destId="{1F905C65-287D-4056-8DF2-1F66D5872120}" srcOrd="1" destOrd="0" presId="urn:microsoft.com/office/officeart/2005/8/layout/hList7"/>
    <dgm:cxn modelId="{45EF6121-F0B8-477C-B30F-843F41EA1B6A}" type="presOf" srcId="{1F62D674-0C4C-4C7C-B757-8BFDF436B2D1}" destId="{4432BF4A-E127-4082-976D-3E220FFFD89B}" srcOrd="0" destOrd="0" presId="urn:microsoft.com/office/officeart/2005/8/layout/hList7"/>
    <dgm:cxn modelId="{751A045B-C0BB-422B-8E9A-7470DF84150D}" type="presOf" srcId="{62AF0C3A-94D2-429C-AD24-7F2067B5A9EE}" destId="{B0A2F5FB-C844-4C6E-B3EA-A41691B39D2A}" srcOrd="0" destOrd="0" presId="urn:microsoft.com/office/officeart/2005/8/layout/hList7"/>
    <dgm:cxn modelId="{0D7F716C-99EB-4300-BA67-7C085F5B9D31}" type="presOf" srcId="{2D01C08A-7AF0-4EDF-82C2-BC8E690D5581}" destId="{55F9EBAC-73A1-43BD-8D3D-2896A33D020F}" srcOrd="0" destOrd="0" presId="urn:microsoft.com/office/officeart/2005/8/layout/hList7"/>
    <dgm:cxn modelId="{34B6339B-F8D1-4E69-ABB1-2D8DC9B3F59C}" srcId="{4F4188BA-5137-44B9-BEEB-7876F3A5C567}" destId="{62AF0C3A-94D2-429C-AD24-7F2067B5A9EE}" srcOrd="0" destOrd="0" parTransId="{F2F41DC7-0355-4AC9-B8F4-D8C804C32888}" sibTransId="{B80D3F32-5B46-4F0A-91AF-6820F9E8A6F4}"/>
    <dgm:cxn modelId="{CD861A9D-1A98-4235-99C9-8A52C437CD23}" type="presOf" srcId="{1DD43113-5021-4B0A-8F99-3717B65F21F1}" destId="{5D363EFB-65CF-4394-8ADD-03830958AABA}" srcOrd="0" destOrd="0" presId="urn:microsoft.com/office/officeart/2005/8/layout/hList7"/>
    <dgm:cxn modelId="{9AC23AAF-B88E-48C7-A674-46E9120BB82D}" type="presOf" srcId="{1DD43113-5021-4B0A-8F99-3717B65F21F1}" destId="{C8C94CE1-2D96-4302-AF95-BA4D3743C458}" srcOrd="1" destOrd="0" presId="urn:microsoft.com/office/officeart/2005/8/layout/hList7"/>
    <dgm:cxn modelId="{8B1F8ED1-3F92-4D7E-ADF1-07B34C1D5661}" srcId="{4F4188BA-5137-44B9-BEEB-7876F3A5C567}" destId="{2D01C08A-7AF0-4EDF-82C2-BC8E690D5581}" srcOrd="1" destOrd="0" parTransId="{B5FB9856-CACC-480A-AAE9-02545ED1D67E}" sibTransId="{1F62D674-0C4C-4C7C-B757-8BFDF436B2D1}"/>
    <dgm:cxn modelId="{4E2A92D8-5D22-4F7C-8714-2941BD5A9F1C}" type="presOf" srcId="{B80D3F32-5B46-4F0A-91AF-6820F9E8A6F4}" destId="{BB6E7012-5BCA-4EEC-9F0C-6CE76044DD63}" srcOrd="0" destOrd="0" presId="urn:microsoft.com/office/officeart/2005/8/layout/hList7"/>
    <dgm:cxn modelId="{D46158F5-E556-4E97-8638-367ED637D11F}" type="presOf" srcId="{62AF0C3A-94D2-429C-AD24-7F2067B5A9EE}" destId="{D4C17047-625C-4D5B-B97C-BA172FB1179D}" srcOrd="1" destOrd="0" presId="urn:microsoft.com/office/officeart/2005/8/layout/hList7"/>
    <dgm:cxn modelId="{5941CFF7-80DB-469F-BDD9-28C5DC084D21}" srcId="{4F4188BA-5137-44B9-BEEB-7876F3A5C567}" destId="{1DD43113-5021-4B0A-8F99-3717B65F21F1}" srcOrd="2" destOrd="0" parTransId="{A0682897-0575-43A2-B8C5-8CA971169C1D}" sibTransId="{BEBC50E3-80D7-4B65-AE5E-718394A88340}"/>
    <dgm:cxn modelId="{BAEF98E7-448F-4686-A0D3-5D2BC03B3133}" type="presParOf" srcId="{A1008A1C-FF55-4E44-A31F-97BFC1D588EE}" destId="{1A89DC68-D46D-4503-BE08-86FFB24CC62A}" srcOrd="0" destOrd="0" presId="urn:microsoft.com/office/officeart/2005/8/layout/hList7"/>
    <dgm:cxn modelId="{6B433845-EEAA-4803-A09A-0F7FE7D8B7DB}" type="presParOf" srcId="{A1008A1C-FF55-4E44-A31F-97BFC1D588EE}" destId="{061C87D6-53A3-42DA-B67E-5D21A4A8D2FF}" srcOrd="1" destOrd="0" presId="urn:microsoft.com/office/officeart/2005/8/layout/hList7"/>
    <dgm:cxn modelId="{C6132F45-951F-422D-8DC8-5CCCE36B12AA}" type="presParOf" srcId="{061C87D6-53A3-42DA-B67E-5D21A4A8D2FF}" destId="{7459E07A-4496-4E08-87CF-C6BB3D945CA6}" srcOrd="0" destOrd="0" presId="urn:microsoft.com/office/officeart/2005/8/layout/hList7"/>
    <dgm:cxn modelId="{FAF345BB-4A89-433D-B308-093215417607}" type="presParOf" srcId="{7459E07A-4496-4E08-87CF-C6BB3D945CA6}" destId="{B0A2F5FB-C844-4C6E-B3EA-A41691B39D2A}" srcOrd="0" destOrd="0" presId="urn:microsoft.com/office/officeart/2005/8/layout/hList7"/>
    <dgm:cxn modelId="{D146BB26-F257-460D-8F9A-68112B9E7C8F}" type="presParOf" srcId="{7459E07A-4496-4E08-87CF-C6BB3D945CA6}" destId="{D4C17047-625C-4D5B-B97C-BA172FB1179D}" srcOrd="1" destOrd="0" presId="urn:microsoft.com/office/officeart/2005/8/layout/hList7"/>
    <dgm:cxn modelId="{9A259D08-AA5C-48C3-9B0F-0806ABB631F0}" type="presParOf" srcId="{7459E07A-4496-4E08-87CF-C6BB3D945CA6}" destId="{4FDF00EF-8DB7-4CBC-8630-A17F99D4FFCD}" srcOrd="2" destOrd="0" presId="urn:microsoft.com/office/officeart/2005/8/layout/hList7"/>
    <dgm:cxn modelId="{3EB6969A-73CB-461B-B17F-125538B94060}" type="presParOf" srcId="{7459E07A-4496-4E08-87CF-C6BB3D945CA6}" destId="{E912F534-ED3E-41F4-8899-C6249E7B008E}" srcOrd="3" destOrd="0" presId="urn:microsoft.com/office/officeart/2005/8/layout/hList7"/>
    <dgm:cxn modelId="{AAE6D584-FC35-41A1-A0C4-183C5AABA06B}" type="presParOf" srcId="{061C87D6-53A3-42DA-B67E-5D21A4A8D2FF}" destId="{BB6E7012-5BCA-4EEC-9F0C-6CE76044DD63}" srcOrd="1" destOrd="0" presId="urn:microsoft.com/office/officeart/2005/8/layout/hList7"/>
    <dgm:cxn modelId="{6671F138-A4EF-4C7A-820D-3F611494E7C9}" type="presParOf" srcId="{061C87D6-53A3-42DA-B67E-5D21A4A8D2FF}" destId="{7E794934-153A-4055-87F6-63ED0E55EFB3}" srcOrd="2" destOrd="0" presId="urn:microsoft.com/office/officeart/2005/8/layout/hList7"/>
    <dgm:cxn modelId="{28806C4C-D295-4F42-B1E6-55A9E98F0807}" type="presParOf" srcId="{7E794934-153A-4055-87F6-63ED0E55EFB3}" destId="{55F9EBAC-73A1-43BD-8D3D-2896A33D020F}" srcOrd="0" destOrd="0" presId="urn:microsoft.com/office/officeart/2005/8/layout/hList7"/>
    <dgm:cxn modelId="{BB504A00-D9C6-4915-BB36-4E5862944EBA}" type="presParOf" srcId="{7E794934-153A-4055-87F6-63ED0E55EFB3}" destId="{1F905C65-287D-4056-8DF2-1F66D5872120}" srcOrd="1" destOrd="0" presId="urn:microsoft.com/office/officeart/2005/8/layout/hList7"/>
    <dgm:cxn modelId="{85FAD564-335D-4F3D-ABFB-2DEDFF5FAEE0}" type="presParOf" srcId="{7E794934-153A-4055-87F6-63ED0E55EFB3}" destId="{4F47A02B-DBBF-4B93-B7F2-B8F6A4339C4F}" srcOrd="2" destOrd="0" presId="urn:microsoft.com/office/officeart/2005/8/layout/hList7"/>
    <dgm:cxn modelId="{4E7C26BC-514C-4E24-BBA2-4E1875EC99CC}" type="presParOf" srcId="{7E794934-153A-4055-87F6-63ED0E55EFB3}" destId="{64B9853A-8233-4C20-967A-5CD8E396DE0C}" srcOrd="3" destOrd="0" presId="urn:microsoft.com/office/officeart/2005/8/layout/hList7"/>
    <dgm:cxn modelId="{CD3CDCB9-67C9-4C8D-A146-8B0C84DB5E26}" type="presParOf" srcId="{061C87D6-53A3-42DA-B67E-5D21A4A8D2FF}" destId="{4432BF4A-E127-4082-976D-3E220FFFD89B}" srcOrd="3" destOrd="0" presId="urn:microsoft.com/office/officeart/2005/8/layout/hList7"/>
    <dgm:cxn modelId="{5BD4DEA9-8DF2-4CE4-994A-D1F5A53CC738}" type="presParOf" srcId="{061C87D6-53A3-42DA-B67E-5D21A4A8D2FF}" destId="{DFEC90E8-AF4E-46C3-9F1D-F3FBEDF67AA3}" srcOrd="4" destOrd="0" presId="urn:microsoft.com/office/officeart/2005/8/layout/hList7"/>
    <dgm:cxn modelId="{CBC9B623-E4CF-496C-94CC-A313C0DEEFF1}" type="presParOf" srcId="{DFEC90E8-AF4E-46C3-9F1D-F3FBEDF67AA3}" destId="{5D363EFB-65CF-4394-8ADD-03830958AABA}" srcOrd="0" destOrd="0" presId="urn:microsoft.com/office/officeart/2005/8/layout/hList7"/>
    <dgm:cxn modelId="{3A450E12-0C20-4BDE-9E34-47837763D091}" type="presParOf" srcId="{DFEC90E8-AF4E-46C3-9F1D-F3FBEDF67AA3}" destId="{C8C94CE1-2D96-4302-AF95-BA4D3743C458}" srcOrd="1" destOrd="0" presId="urn:microsoft.com/office/officeart/2005/8/layout/hList7"/>
    <dgm:cxn modelId="{33B2E16E-42D4-4EF6-8A20-4DB1E00EAA64}" type="presParOf" srcId="{DFEC90E8-AF4E-46C3-9F1D-F3FBEDF67AA3}" destId="{C9594964-FF71-4E55-AE14-AE09CD8019BE}" srcOrd="2" destOrd="0" presId="urn:microsoft.com/office/officeart/2005/8/layout/hList7"/>
    <dgm:cxn modelId="{9496B0A9-1C58-4AB4-928C-48E1FB07EF4B}" type="presParOf" srcId="{DFEC90E8-AF4E-46C3-9F1D-F3FBEDF67AA3}" destId="{BE97FD9B-DB75-49E1-8C55-959F9FF12131}"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7E0535-857E-4BCB-8B57-74DD8F4CF5BF}"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ADA5912E-0401-400B-A47F-0FB996B79887}">
      <dgm:prSet/>
      <dgm:spPr/>
      <dgm:t>
        <a:bodyPr/>
        <a:lstStyle/>
        <a:p>
          <a:r>
            <a:rPr lang="en-US" b="0" i="0"/>
            <a:t>A negotiation carried out with the assistance of a third party</a:t>
          </a:r>
          <a:endParaRPr lang="en-US"/>
        </a:p>
      </dgm:t>
    </dgm:pt>
    <dgm:pt modelId="{76425AAD-E290-4299-BF79-19DE89DD2A61}" type="parTrans" cxnId="{414CBCE9-BAB5-4E06-9B95-62AB22A5C6D0}">
      <dgm:prSet/>
      <dgm:spPr/>
      <dgm:t>
        <a:bodyPr/>
        <a:lstStyle/>
        <a:p>
          <a:endParaRPr lang="en-US"/>
        </a:p>
      </dgm:t>
    </dgm:pt>
    <dgm:pt modelId="{C9CB23D7-B4A4-4A12-8EED-B24A6775D29E}" type="sibTrans" cxnId="{414CBCE9-BAB5-4E06-9B95-62AB22A5C6D0}">
      <dgm:prSet/>
      <dgm:spPr/>
      <dgm:t>
        <a:bodyPr/>
        <a:lstStyle/>
        <a:p>
          <a:endParaRPr lang="en-US"/>
        </a:p>
      </dgm:t>
    </dgm:pt>
    <dgm:pt modelId="{0D7ADD3A-4658-4FFC-998F-3FEF6FD6A312}">
      <dgm:prSet/>
      <dgm:spPr/>
      <dgm:t>
        <a:bodyPr/>
        <a:lstStyle/>
        <a:p>
          <a:r>
            <a:rPr lang="en-US" b="0" i="1"/>
            <a:t>Depending on what seems to be impeding agreement </a:t>
          </a:r>
          <a:r>
            <a:rPr lang="en-US" b="1" i="1"/>
            <a:t>the mediator can help the parties to negotiate in a more efficient way.</a:t>
          </a:r>
          <a:endParaRPr lang="en-US"/>
        </a:p>
      </dgm:t>
    </dgm:pt>
    <dgm:pt modelId="{85CFB01B-03AD-4C8D-8A29-8269214435FB}" type="parTrans" cxnId="{506781F2-8167-49C9-ACE7-8F7EF58D4B79}">
      <dgm:prSet/>
      <dgm:spPr/>
      <dgm:t>
        <a:bodyPr/>
        <a:lstStyle/>
        <a:p>
          <a:endParaRPr lang="en-US"/>
        </a:p>
      </dgm:t>
    </dgm:pt>
    <dgm:pt modelId="{9855B791-D63B-420E-BF48-05A7726193F0}" type="sibTrans" cxnId="{506781F2-8167-49C9-ACE7-8F7EF58D4B79}">
      <dgm:prSet/>
      <dgm:spPr/>
      <dgm:t>
        <a:bodyPr/>
        <a:lstStyle/>
        <a:p>
          <a:endParaRPr lang="en-US"/>
        </a:p>
      </dgm:t>
    </dgm:pt>
    <dgm:pt modelId="{4B9E0BBF-731F-4F86-BEC3-13C7D7C0E986}">
      <dgm:prSet/>
      <dgm:spPr/>
      <dgm:t>
        <a:bodyPr/>
        <a:lstStyle/>
        <a:p>
          <a:r>
            <a:rPr lang="en-US" b="0" i="0"/>
            <a:t>Main features of mediation: </a:t>
          </a:r>
          <a:endParaRPr lang="en-US"/>
        </a:p>
      </dgm:t>
    </dgm:pt>
    <dgm:pt modelId="{FE94966D-B354-420C-AA39-ADC3424B749B}" type="parTrans" cxnId="{8826674D-3836-4479-993C-0C86845B98D3}">
      <dgm:prSet/>
      <dgm:spPr/>
      <dgm:t>
        <a:bodyPr/>
        <a:lstStyle/>
        <a:p>
          <a:endParaRPr lang="en-US"/>
        </a:p>
      </dgm:t>
    </dgm:pt>
    <dgm:pt modelId="{0ECC92CC-1973-4B98-9F5E-9041AC29BA2D}" type="sibTrans" cxnId="{8826674D-3836-4479-993C-0C86845B98D3}">
      <dgm:prSet/>
      <dgm:spPr/>
      <dgm:t>
        <a:bodyPr/>
        <a:lstStyle/>
        <a:p>
          <a:endParaRPr lang="en-US"/>
        </a:p>
      </dgm:t>
    </dgm:pt>
    <dgm:pt modelId="{FCF559C0-631D-4BE7-9DB1-E480D31B3D46}">
      <dgm:prSet/>
      <dgm:spPr/>
      <dgm:t>
        <a:bodyPr/>
        <a:lstStyle/>
        <a:p>
          <a:r>
            <a:rPr lang="en-US" b="0" i="0"/>
            <a:t>• allows the parties themselves to control the process and the solution;</a:t>
          </a:r>
          <a:endParaRPr lang="en-US"/>
        </a:p>
      </dgm:t>
    </dgm:pt>
    <dgm:pt modelId="{8EB2E18F-07A8-42EA-99C4-1DA24AFDA3E8}" type="parTrans" cxnId="{1E7FAABE-6FDF-442B-A2FB-67234EE772DF}">
      <dgm:prSet/>
      <dgm:spPr/>
      <dgm:t>
        <a:bodyPr/>
        <a:lstStyle/>
        <a:p>
          <a:endParaRPr lang="en-US"/>
        </a:p>
      </dgm:t>
    </dgm:pt>
    <dgm:pt modelId="{1C0E620B-8FEC-4BFD-ABE8-D86C9A7B7C65}" type="sibTrans" cxnId="{1E7FAABE-6FDF-442B-A2FB-67234EE772DF}">
      <dgm:prSet/>
      <dgm:spPr/>
      <dgm:t>
        <a:bodyPr/>
        <a:lstStyle/>
        <a:p>
          <a:endParaRPr lang="en-US"/>
        </a:p>
      </dgm:t>
    </dgm:pt>
    <dgm:pt modelId="{4367658F-B111-43E3-8C79-3422154BF52B}">
      <dgm:prSet/>
      <dgm:spPr/>
      <dgm:t>
        <a:bodyPr/>
        <a:lstStyle/>
        <a:p>
          <a:r>
            <a:rPr lang="en-US" b="0" i="0"/>
            <a:t>• requires involvement of the third neutral party (mediator) that helps the parties to exercise their control </a:t>
          </a:r>
          <a:endParaRPr lang="en-US"/>
        </a:p>
      </dgm:t>
    </dgm:pt>
    <dgm:pt modelId="{E62FBAA9-9B2B-4E62-BCFB-D3B981516D39}" type="parTrans" cxnId="{7384A2FE-27BF-441E-A48E-F8E7180F995C}">
      <dgm:prSet/>
      <dgm:spPr/>
      <dgm:t>
        <a:bodyPr/>
        <a:lstStyle/>
        <a:p>
          <a:endParaRPr lang="en-US"/>
        </a:p>
      </dgm:t>
    </dgm:pt>
    <dgm:pt modelId="{DF880959-E0A7-49D8-9A2F-F7C960B2E242}" type="sibTrans" cxnId="{7384A2FE-27BF-441E-A48E-F8E7180F995C}">
      <dgm:prSet/>
      <dgm:spPr/>
      <dgm:t>
        <a:bodyPr/>
        <a:lstStyle/>
        <a:p>
          <a:endParaRPr lang="en-US"/>
        </a:p>
      </dgm:t>
    </dgm:pt>
    <dgm:pt modelId="{132DE719-5DD0-49CC-B221-25468F01C6C1}">
      <dgm:prSet/>
      <dgm:spPr/>
      <dgm:t>
        <a:bodyPr/>
        <a:lstStyle/>
        <a:p>
          <a:r>
            <a:rPr lang="en-US" b="0" i="0"/>
            <a:t>• mediator brings opposing parties together and encourages them to work out a settlement; </a:t>
          </a:r>
          <a:endParaRPr lang="en-US"/>
        </a:p>
      </dgm:t>
    </dgm:pt>
    <dgm:pt modelId="{CE204427-9C83-4DAA-ACCC-393457E9C120}" type="parTrans" cxnId="{A4A07080-4B4C-48B4-B6BD-F1D58BB338C2}">
      <dgm:prSet/>
      <dgm:spPr/>
      <dgm:t>
        <a:bodyPr/>
        <a:lstStyle/>
        <a:p>
          <a:endParaRPr lang="en-US"/>
        </a:p>
      </dgm:t>
    </dgm:pt>
    <dgm:pt modelId="{310BD168-DEFB-4D0E-8F5D-CDD174400B0F}" type="sibTrans" cxnId="{A4A07080-4B4C-48B4-B6BD-F1D58BB338C2}">
      <dgm:prSet/>
      <dgm:spPr/>
      <dgm:t>
        <a:bodyPr/>
        <a:lstStyle/>
        <a:p>
          <a:endParaRPr lang="en-US"/>
        </a:p>
      </dgm:t>
    </dgm:pt>
    <dgm:pt modelId="{0B198A87-0E13-4E18-8232-8B747DD3F33F}">
      <dgm:prSet/>
      <dgm:spPr/>
      <dgm:t>
        <a:bodyPr/>
        <a:lstStyle/>
        <a:p>
          <a:r>
            <a:rPr lang="en-US" b="0" i="0"/>
            <a:t>• informal, low cost, high speed, private, future oriented, voluntary procedure;</a:t>
          </a:r>
          <a:endParaRPr lang="en-US"/>
        </a:p>
      </dgm:t>
    </dgm:pt>
    <dgm:pt modelId="{B3ABD8C9-F7D1-403A-B957-504D971FBAB3}" type="parTrans" cxnId="{FBAD4F37-E109-4D07-9D18-25E19B746981}">
      <dgm:prSet/>
      <dgm:spPr/>
      <dgm:t>
        <a:bodyPr/>
        <a:lstStyle/>
        <a:p>
          <a:endParaRPr lang="en-US"/>
        </a:p>
      </dgm:t>
    </dgm:pt>
    <dgm:pt modelId="{E18D4416-A62F-4C10-B566-D7F2BE62FB41}" type="sibTrans" cxnId="{FBAD4F37-E109-4D07-9D18-25E19B746981}">
      <dgm:prSet/>
      <dgm:spPr/>
      <dgm:t>
        <a:bodyPr/>
        <a:lstStyle/>
        <a:p>
          <a:endParaRPr lang="en-US"/>
        </a:p>
      </dgm:t>
    </dgm:pt>
    <dgm:pt modelId="{BEFDB173-2B31-4D22-B75F-229E00558B4F}">
      <dgm:prSet/>
      <dgm:spPr/>
      <dgm:t>
        <a:bodyPr/>
        <a:lstStyle/>
        <a:p>
          <a:r>
            <a:rPr lang="en-US" b="0" i="0"/>
            <a:t>• helps to restore relations; </a:t>
          </a:r>
          <a:endParaRPr lang="en-US"/>
        </a:p>
      </dgm:t>
    </dgm:pt>
    <dgm:pt modelId="{708D8953-ACAB-4CB3-ABE3-CF15327AFD30}" type="parTrans" cxnId="{37AE58A5-50C2-4E7E-81E6-3F55DA9102C3}">
      <dgm:prSet/>
      <dgm:spPr/>
      <dgm:t>
        <a:bodyPr/>
        <a:lstStyle/>
        <a:p>
          <a:endParaRPr lang="en-US"/>
        </a:p>
      </dgm:t>
    </dgm:pt>
    <dgm:pt modelId="{3980EA0A-AA38-4F66-9C1D-68DA80E20B76}" type="sibTrans" cxnId="{37AE58A5-50C2-4E7E-81E6-3F55DA9102C3}">
      <dgm:prSet/>
      <dgm:spPr/>
      <dgm:t>
        <a:bodyPr/>
        <a:lstStyle/>
        <a:p>
          <a:endParaRPr lang="en-US"/>
        </a:p>
      </dgm:t>
    </dgm:pt>
    <dgm:pt modelId="{5D4D1C07-A437-4CAB-829A-9B98C2BC8C81}">
      <dgm:prSet/>
      <dgm:spPr/>
      <dgm:t>
        <a:bodyPr/>
        <a:lstStyle/>
        <a:p>
          <a:r>
            <a:rPr lang="en-US" b="0" i="0"/>
            <a:t>• focuses on underlying interests.</a:t>
          </a:r>
          <a:endParaRPr lang="en-US"/>
        </a:p>
      </dgm:t>
    </dgm:pt>
    <dgm:pt modelId="{7E89A24E-747B-4C96-BC68-2F4256249785}" type="parTrans" cxnId="{16BD5CEE-8857-4E01-97A5-D3DF8B8B5B0D}">
      <dgm:prSet/>
      <dgm:spPr/>
      <dgm:t>
        <a:bodyPr/>
        <a:lstStyle/>
        <a:p>
          <a:endParaRPr lang="en-US"/>
        </a:p>
      </dgm:t>
    </dgm:pt>
    <dgm:pt modelId="{25E0C7DA-B491-4DE2-AAED-542B2D450D7A}" type="sibTrans" cxnId="{16BD5CEE-8857-4E01-97A5-D3DF8B8B5B0D}">
      <dgm:prSet/>
      <dgm:spPr/>
      <dgm:t>
        <a:bodyPr/>
        <a:lstStyle/>
        <a:p>
          <a:endParaRPr lang="en-US"/>
        </a:p>
      </dgm:t>
    </dgm:pt>
    <dgm:pt modelId="{6AB9B8B9-4D2C-4C5E-8996-921FD96A677B}" type="pres">
      <dgm:prSet presAssocID="{A07E0535-857E-4BCB-8B57-74DD8F4CF5BF}" presName="linear" presStyleCnt="0">
        <dgm:presLayoutVars>
          <dgm:animLvl val="lvl"/>
          <dgm:resizeHandles val="exact"/>
        </dgm:presLayoutVars>
      </dgm:prSet>
      <dgm:spPr/>
    </dgm:pt>
    <dgm:pt modelId="{83D61E07-9136-413A-983E-6E1C27EB2907}" type="pres">
      <dgm:prSet presAssocID="{ADA5912E-0401-400B-A47F-0FB996B79887}" presName="parentText" presStyleLbl="node1" presStyleIdx="0" presStyleCnt="9">
        <dgm:presLayoutVars>
          <dgm:chMax val="0"/>
          <dgm:bulletEnabled val="1"/>
        </dgm:presLayoutVars>
      </dgm:prSet>
      <dgm:spPr/>
    </dgm:pt>
    <dgm:pt modelId="{1DFF54B7-DBBC-4549-BB52-E999B96558E1}" type="pres">
      <dgm:prSet presAssocID="{C9CB23D7-B4A4-4A12-8EED-B24A6775D29E}" presName="spacer" presStyleCnt="0"/>
      <dgm:spPr/>
    </dgm:pt>
    <dgm:pt modelId="{C96FAC53-A2C0-4AFC-B2FB-AE8CEDF7109F}" type="pres">
      <dgm:prSet presAssocID="{0D7ADD3A-4658-4FFC-998F-3FEF6FD6A312}" presName="parentText" presStyleLbl="node1" presStyleIdx="1" presStyleCnt="9">
        <dgm:presLayoutVars>
          <dgm:chMax val="0"/>
          <dgm:bulletEnabled val="1"/>
        </dgm:presLayoutVars>
      </dgm:prSet>
      <dgm:spPr/>
    </dgm:pt>
    <dgm:pt modelId="{91E54085-C102-4F51-AFE2-D367919278BF}" type="pres">
      <dgm:prSet presAssocID="{9855B791-D63B-420E-BF48-05A7726193F0}" presName="spacer" presStyleCnt="0"/>
      <dgm:spPr/>
    </dgm:pt>
    <dgm:pt modelId="{5D3C17A1-76C9-4F32-B4E8-C693A3341F24}" type="pres">
      <dgm:prSet presAssocID="{4B9E0BBF-731F-4F86-BEC3-13C7D7C0E986}" presName="parentText" presStyleLbl="node1" presStyleIdx="2" presStyleCnt="9">
        <dgm:presLayoutVars>
          <dgm:chMax val="0"/>
          <dgm:bulletEnabled val="1"/>
        </dgm:presLayoutVars>
      </dgm:prSet>
      <dgm:spPr/>
    </dgm:pt>
    <dgm:pt modelId="{AD6491CC-990E-4B5F-AA07-3F96330977AC}" type="pres">
      <dgm:prSet presAssocID="{0ECC92CC-1973-4B98-9F5E-9041AC29BA2D}" presName="spacer" presStyleCnt="0"/>
      <dgm:spPr/>
    </dgm:pt>
    <dgm:pt modelId="{75C68C8C-B055-40D4-B795-D11C2161FAE4}" type="pres">
      <dgm:prSet presAssocID="{FCF559C0-631D-4BE7-9DB1-E480D31B3D46}" presName="parentText" presStyleLbl="node1" presStyleIdx="3" presStyleCnt="9">
        <dgm:presLayoutVars>
          <dgm:chMax val="0"/>
          <dgm:bulletEnabled val="1"/>
        </dgm:presLayoutVars>
      </dgm:prSet>
      <dgm:spPr/>
    </dgm:pt>
    <dgm:pt modelId="{76D4C562-CBF0-478B-B6BB-0E89CEE7712A}" type="pres">
      <dgm:prSet presAssocID="{1C0E620B-8FEC-4BFD-ABE8-D86C9A7B7C65}" presName="spacer" presStyleCnt="0"/>
      <dgm:spPr/>
    </dgm:pt>
    <dgm:pt modelId="{CDE39642-4638-4BAF-A02B-2F33A0A91E9E}" type="pres">
      <dgm:prSet presAssocID="{4367658F-B111-43E3-8C79-3422154BF52B}" presName="parentText" presStyleLbl="node1" presStyleIdx="4" presStyleCnt="9">
        <dgm:presLayoutVars>
          <dgm:chMax val="0"/>
          <dgm:bulletEnabled val="1"/>
        </dgm:presLayoutVars>
      </dgm:prSet>
      <dgm:spPr/>
    </dgm:pt>
    <dgm:pt modelId="{7C7B5E84-E37F-4980-8772-0E6B598619DF}" type="pres">
      <dgm:prSet presAssocID="{DF880959-E0A7-49D8-9A2F-F7C960B2E242}" presName="spacer" presStyleCnt="0"/>
      <dgm:spPr/>
    </dgm:pt>
    <dgm:pt modelId="{6FB12862-D56F-48EF-8954-2C5C1DCC5AF1}" type="pres">
      <dgm:prSet presAssocID="{132DE719-5DD0-49CC-B221-25468F01C6C1}" presName="parentText" presStyleLbl="node1" presStyleIdx="5" presStyleCnt="9">
        <dgm:presLayoutVars>
          <dgm:chMax val="0"/>
          <dgm:bulletEnabled val="1"/>
        </dgm:presLayoutVars>
      </dgm:prSet>
      <dgm:spPr/>
    </dgm:pt>
    <dgm:pt modelId="{37DBD4D6-D4B7-48D8-98DF-10A53ACC5306}" type="pres">
      <dgm:prSet presAssocID="{310BD168-DEFB-4D0E-8F5D-CDD174400B0F}" presName="spacer" presStyleCnt="0"/>
      <dgm:spPr/>
    </dgm:pt>
    <dgm:pt modelId="{B310DDE0-BBB4-4E69-B3B7-FA7F76992378}" type="pres">
      <dgm:prSet presAssocID="{0B198A87-0E13-4E18-8232-8B747DD3F33F}" presName="parentText" presStyleLbl="node1" presStyleIdx="6" presStyleCnt="9">
        <dgm:presLayoutVars>
          <dgm:chMax val="0"/>
          <dgm:bulletEnabled val="1"/>
        </dgm:presLayoutVars>
      </dgm:prSet>
      <dgm:spPr/>
    </dgm:pt>
    <dgm:pt modelId="{3FB8A87B-8B28-404F-B9B2-05260E3AAE20}" type="pres">
      <dgm:prSet presAssocID="{E18D4416-A62F-4C10-B566-D7F2BE62FB41}" presName="spacer" presStyleCnt="0"/>
      <dgm:spPr/>
    </dgm:pt>
    <dgm:pt modelId="{5AE25324-3353-44A1-A41F-C5B5F151C3C8}" type="pres">
      <dgm:prSet presAssocID="{BEFDB173-2B31-4D22-B75F-229E00558B4F}" presName="parentText" presStyleLbl="node1" presStyleIdx="7" presStyleCnt="9">
        <dgm:presLayoutVars>
          <dgm:chMax val="0"/>
          <dgm:bulletEnabled val="1"/>
        </dgm:presLayoutVars>
      </dgm:prSet>
      <dgm:spPr/>
    </dgm:pt>
    <dgm:pt modelId="{132A4F12-C180-4999-B329-338C9FD24F78}" type="pres">
      <dgm:prSet presAssocID="{3980EA0A-AA38-4F66-9C1D-68DA80E20B76}" presName="spacer" presStyleCnt="0"/>
      <dgm:spPr/>
    </dgm:pt>
    <dgm:pt modelId="{17F44774-5BEA-46C3-84A4-B1A172C1916C}" type="pres">
      <dgm:prSet presAssocID="{5D4D1C07-A437-4CAB-829A-9B98C2BC8C81}" presName="parentText" presStyleLbl="node1" presStyleIdx="8" presStyleCnt="9">
        <dgm:presLayoutVars>
          <dgm:chMax val="0"/>
          <dgm:bulletEnabled val="1"/>
        </dgm:presLayoutVars>
      </dgm:prSet>
      <dgm:spPr/>
    </dgm:pt>
  </dgm:ptLst>
  <dgm:cxnLst>
    <dgm:cxn modelId="{4FB18A19-D071-47AD-B9AD-35649194C0B6}" type="presOf" srcId="{0B198A87-0E13-4E18-8232-8B747DD3F33F}" destId="{B310DDE0-BBB4-4E69-B3B7-FA7F76992378}" srcOrd="0" destOrd="0" presId="urn:microsoft.com/office/officeart/2005/8/layout/vList2"/>
    <dgm:cxn modelId="{FBAD4F37-E109-4D07-9D18-25E19B746981}" srcId="{A07E0535-857E-4BCB-8B57-74DD8F4CF5BF}" destId="{0B198A87-0E13-4E18-8232-8B747DD3F33F}" srcOrd="6" destOrd="0" parTransId="{B3ABD8C9-F7D1-403A-B957-504D971FBAB3}" sibTransId="{E18D4416-A62F-4C10-B566-D7F2BE62FB41}"/>
    <dgm:cxn modelId="{8826674D-3836-4479-993C-0C86845B98D3}" srcId="{A07E0535-857E-4BCB-8B57-74DD8F4CF5BF}" destId="{4B9E0BBF-731F-4F86-BEC3-13C7D7C0E986}" srcOrd="2" destOrd="0" parTransId="{FE94966D-B354-420C-AA39-ADC3424B749B}" sibTransId="{0ECC92CC-1973-4B98-9F5E-9041AC29BA2D}"/>
    <dgm:cxn modelId="{B016424F-2024-4302-B693-44FB4561ED47}" type="presOf" srcId="{FCF559C0-631D-4BE7-9DB1-E480D31B3D46}" destId="{75C68C8C-B055-40D4-B795-D11C2161FAE4}" srcOrd="0" destOrd="0" presId="urn:microsoft.com/office/officeart/2005/8/layout/vList2"/>
    <dgm:cxn modelId="{E3DF387C-2D42-433F-AE96-6B22A1DD9A97}" type="presOf" srcId="{4367658F-B111-43E3-8C79-3422154BF52B}" destId="{CDE39642-4638-4BAF-A02B-2F33A0A91E9E}" srcOrd="0" destOrd="0" presId="urn:microsoft.com/office/officeart/2005/8/layout/vList2"/>
    <dgm:cxn modelId="{A4A07080-4B4C-48B4-B6BD-F1D58BB338C2}" srcId="{A07E0535-857E-4BCB-8B57-74DD8F4CF5BF}" destId="{132DE719-5DD0-49CC-B221-25468F01C6C1}" srcOrd="5" destOrd="0" parTransId="{CE204427-9C83-4DAA-ACCC-393457E9C120}" sibTransId="{310BD168-DEFB-4D0E-8F5D-CDD174400B0F}"/>
    <dgm:cxn modelId="{70AF7E8F-21BD-4D2A-87A6-D1474DA8129A}" type="presOf" srcId="{BEFDB173-2B31-4D22-B75F-229E00558B4F}" destId="{5AE25324-3353-44A1-A41F-C5B5F151C3C8}" srcOrd="0" destOrd="0" presId="urn:microsoft.com/office/officeart/2005/8/layout/vList2"/>
    <dgm:cxn modelId="{14F3A19B-ABFF-461B-9425-7ED4A23A5D43}" type="presOf" srcId="{ADA5912E-0401-400B-A47F-0FB996B79887}" destId="{83D61E07-9136-413A-983E-6E1C27EB2907}" srcOrd="0" destOrd="0" presId="urn:microsoft.com/office/officeart/2005/8/layout/vList2"/>
    <dgm:cxn modelId="{37AE58A5-50C2-4E7E-81E6-3F55DA9102C3}" srcId="{A07E0535-857E-4BCB-8B57-74DD8F4CF5BF}" destId="{BEFDB173-2B31-4D22-B75F-229E00558B4F}" srcOrd="7" destOrd="0" parTransId="{708D8953-ACAB-4CB3-ABE3-CF15327AFD30}" sibTransId="{3980EA0A-AA38-4F66-9C1D-68DA80E20B76}"/>
    <dgm:cxn modelId="{795A45B5-40D7-40BD-9342-7572A480C5D5}" type="presOf" srcId="{132DE719-5DD0-49CC-B221-25468F01C6C1}" destId="{6FB12862-D56F-48EF-8954-2C5C1DCC5AF1}" srcOrd="0" destOrd="0" presId="urn:microsoft.com/office/officeart/2005/8/layout/vList2"/>
    <dgm:cxn modelId="{1537CABB-85AC-4269-98A8-88672D12C972}" type="presOf" srcId="{A07E0535-857E-4BCB-8B57-74DD8F4CF5BF}" destId="{6AB9B8B9-4D2C-4C5E-8996-921FD96A677B}" srcOrd="0" destOrd="0" presId="urn:microsoft.com/office/officeart/2005/8/layout/vList2"/>
    <dgm:cxn modelId="{1E7FAABE-6FDF-442B-A2FB-67234EE772DF}" srcId="{A07E0535-857E-4BCB-8B57-74DD8F4CF5BF}" destId="{FCF559C0-631D-4BE7-9DB1-E480D31B3D46}" srcOrd="3" destOrd="0" parTransId="{8EB2E18F-07A8-42EA-99C4-1DA24AFDA3E8}" sibTransId="{1C0E620B-8FEC-4BFD-ABE8-D86C9A7B7C65}"/>
    <dgm:cxn modelId="{97A590D6-4505-4D8A-B505-7421D85D24D3}" type="presOf" srcId="{5D4D1C07-A437-4CAB-829A-9B98C2BC8C81}" destId="{17F44774-5BEA-46C3-84A4-B1A172C1916C}" srcOrd="0" destOrd="0" presId="urn:microsoft.com/office/officeart/2005/8/layout/vList2"/>
    <dgm:cxn modelId="{531D9CE5-E706-4942-B314-9767B5D1C6E3}" type="presOf" srcId="{4B9E0BBF-731F-4F86-BEC3-13C7D7C0E986}" destId="{5D3C17A1-76C9-4F32-B4E8-C693A3341F24}" srcOrd="0" destOrd="0" presId="urn:microsoft.com/office/officeart/2005/8/layout/vList2"/>
    <dgm:cxn modelId="{E68C4CE6-F635-4307-B26F-81086074E74E}" type="presOf" srcId="{0D7ADD3A-4658-4FFC-998F-3FEF6FD6A312}" destId="{C96FAC53-A2C0-4AFC-B2FB-AE8CEDF7109F}" srcOrd="0" destOrd="0" presId="urn:microsoft.com/office/officeart/2005/8/layout/vList2"/>
    <dgm:cxn modelId="{414CBCE9-BAB5-4E06-9B95-62AB22A5C6D0}" srcId="{A07E0535-857E-4BCB-8B57-74DD8F4CF5BF}" destId="{ADA5912E-0401-400B-A47F-0FB996B79887}" srcOrd="0" destOrd="0" parTransId="{76425AAD-E290-4299-BF79-19DE89DD2A61}" sibTransId="{C9CB23D7-B4A4-4A12-8EED-B24A6775D29E}"/>
    <dgm:cxn modelId="{16BD5CEE-8857-4E01-97A5-D3DF8B8B5B0D}" srcId="{A07E0535-857E-4BCB-8B57-74DD8F4CF5BF}" destId="{5D4D1C07-A437-4CAB-829A-9B98C2BC8C81}" srcOrd="8" destOrd="0" parTransId="{7E89A24E-747B-4C96-BC68-2F4256249785}" sibTransId="{25E0C7DA-B491-4DE2-AAED-542B2D450D7A}"/>
    <dgm:cxn modelId="{506781F2-8167-49C9-ACE7-8F7EF58D4B79}" srcId="{A07E0535-857E-4BCB-8B57-74DD8F4CF5BF}" destId="{0D7ADD3A-4658-4FFC-998F-3FEF6FD6A312}" srcOrd="1" destOrd="0" parTransId="{85CFB01B-03AD-4C8D-8A29-8269214435FB}" sibTransId="{9855B791-D63B-420E-BF48-05A7726193F0}"/>
    <dgm:cxn modelId="{7384A2FE-27BF-441E-A48E-F8E7180F995C}" srcId="{A07E0535-857E-4BCB-8B57-74DD8F4CF5BF}" destId="{4367658F-B111-43E3-8C79-3422154BF52B}" srcOrd="4" destOrd="0" parTransId="{E62FBAA9-9B2B-4E62-BCFB-D3B981516D39}" sibTransId="{DF880959-E0A7-49D8-9A2F-F7C960B2E242}"/>
    <dgm:cxn modelId="{5F451F94-687C-490D-B577-8703EC325A81}" type="presParOf" srcId="{6AB9B8B9-4D2C-4C5E-8996-921FD96A677B}" destId="{83D61E07-9136-413A-983E-6E1C27EB2907}" srcOrd="0" destOrd="0" presId="urn:microsoft.com/office/officeart/2005/8/layout/vList2"/>
    <dgm:cxn modelId="{AC6CAA79-5F0E-4669-942D-94D9FAAC3902}" type="presParOf" srcId="{6AB9B8B9-4D2C-4C5E-8996-921FD96A677B}" destId="{1DFF54B7-DBBC-4549-BB52-E999B96558E1}" srcOrd="1" destOrd="0" presId="urn:microsoft.com/office/officeart/2005/8/layout/vList2"/>
    <dgm:cxn modelId="{3E5E8E62-5D50-4CA8-AA2F-FA7672427DC4}" type="presParOf" srcId="{6AB9B8B9-4D2C-4C5E-8996-921FD96A677B}" destId="{C96FAC53-A2C0-4AFC-B2FB-AE8CEDF7109F}" srcOrd="2" destOrd="0" presId="urn:microsoft.com/office/officeart/2005/8/layout/vList2"/>
    <dgm:cxn modelId="{CC11917D-17B0-4D45-B0E2-8D781734C2CF}" type="presParOf" srcId="{6AB9B8B9-4D2C-4C5E-8996-921FD96A677B}" destId="{91E54085-C102-4F51-AFE2-D367919278BF}" srcOrd="3" destOrd="0" presId="urn:microsoft.com/office/officeart/2005/8/layout/vList2"/>
    <dgm:cxn modelId="{B9D62E93-4A74-46B9-B5FC-07AE8AC78B10}" type="presParOf" srcId="{6AB9B8B9-4D2C-4C5E-8996-921FD96A677B}" destId="{5D3C17A1-76C9-4F32-B4E8-C693A3341F24}" srcOrd="4" destOrd="0" presId="urn:microsoft.com/office/officeart/2005/8/layout/vList2"/>
    <dgm:cxn modelId="{EC7E429B-C7A9-44AA-B1E3-285F0F4A0901}" type="presParOf" srcId="{6AB9B8B9-4D2C-4C5E-8996-921FD96A677B}" destId="{AD6491CC-990E-4B5F-AA07-3F96330977AC}" srcOrd="5" destOrd="0" presId="urn:microsoft.com/office/officeart/2005/8/layout/vList2"/>
    <dgm:cxn modelId="{F50BB271-E0DB-4BB9-AD4A-2119EDC3BF2B}" type="presParOf" srcId="{6AB9B8B9-4D2C-4C5E-8996-921FD96A677B}" destId="{75C68C8C-B055-40D4-B795-D11C2161FAE4}" srcOrd="6" destOrd="0" presId="urn:microsoft.com/office/officeart/2005/8/layout/vList2"/>
    <dgm:cxn modelId="{0799B0FC-5331-4F02-A802-D16DFB958FA5}" type="presParOf" srcId="{6AB9B8B9-4D2C-4C5E-8996-921FD96A677B}" destId="{76D4C562-CBF0-478B-B6BB-0E89CEE7712A}" srcOrd="7" destOrd="0" presId="urn:microsoft.com/office/officeart/2005/8/layout/vList2"/>
    <dgm:cxn modelId="{7D1B0A6B-C5A6-402F-B73F-D4040CF0CF04}" type="presParOf" srcId="{6AB9B8B9-4D2C-4C5E-8996-921FD96A677B}" destId="{CDE39642-4638-4BAF-A02B-2F33A0A91E9E}" srcOrd="8" destOrd="0" presId="urn:microsoft.com/office/officeart/2005/8/layout/vList2"/>
    <dgm:cxn modelId="{E436C1A0-1D9F-420B-A309-4E64DD69DDDE}" type="presParOf" srcId="{6AB9B8B9-4D2C-4C5E-8996-921FD96A677B}" destId="{7C7B5E84-E37F-4980-8772-0E6B598619DF}" srcOrd="9" destOrd="0" presId="urn:microsoft.com/office/officeart/2005/8/layout/vList2"/>
    <dgm:cxn modelId="{6B5DC752-690F-4CAD-A54E-B0EA3943C1C6}" type="presParOf" srcId="{6AB9B8B9-4D2C-4C5E-8996-921FD96A677B}" destId="{6FB12862-D56F-48EF-8954-2C5C1DCC5AF1}" srcOrd="10" destOrd="0" presId="urn:microsoft.com/office/officeart/2005/8/layout/vList2"/>
    <dgm:cxn modelId="{4EC5FF23-FDA9-4357-8D7A-6B58D4370425}" type="presParOf" srcId="{6AB9B8B9-4D2C-4C5E-8996-921FD96A677B}" destId="{37DBD4D6-D4B7-48D8-98DF-10A53ACC5306}" srcOrd="11" destOrd="0" presId="urn:microsoft.com/office/officeart/2005/8/layout/vList2"/>
    <dgm:cxn modelId="{478BD505-3EBB-4932-9FDA-0EA9FF3BE32A}" type="presParOf" srcId="{6AB9B8B9-4D2C-4C5E-8996-921FD96A677B}" destId="{B310DDE0-BBB4-4E69-B3B7-FA7F76992378}" srcOrd="12" destOrd="0" presId="urn:microsoft.com/office/officeart/2005/8/layout/vList2"/>
    <dgm:cxn modelId="{B8BE1034-6813-40ED-88D0-556B4081CE68}" type="presParOf" srcId="{6AB9B8B9-4D2C-4C5E-8996-921FD96A677B}" destId="{3FB8A87B-8B28-404F-B9B2-05260E3AAE20}" srcOrd="13" destOrd="0" presId="urn:microsoft.com/office/officeart/2005/8/layout/vList2"/>
    <dgm:cxn modelId="{7DED30B6-BCF1-4C1A-AB32-D89C26128687}" type="presParOf" srcId="{6AB9B8B9-4D2C-4C5E-8996-921FD96A677B}" destId="{5AE25324-3353-44A1-A41F-C5B5F151C3C8}" srcOrd="14" destOrd="0" presId="urn:microsoft.com/office/officeart/2005/8/layout/vList2"/>
    <dgm:cxn modelId="{40332A54-EAF0-4A58-934C-2B1E07CC6381}" type="presParOf" srcId="{6AB9B8B9-4D2C-4C5E-8996-921FD96A677B}" destId="{132A4F12-C180-4999-B329-338C9FD24F78}" srcOrd="15" destOrd="0" presId="urn:microsoft.com/office/officeart/2005/8/layout/vList2"/>
    <dgm:cxn modelId="{383000C2-A981-4A01-B620-B0F74297B666}" type="presParOf" srcId="{6AB9B8B9-4D2C-4C5E-8996-921FD96A677B}" destId="{17F44774-5BEA-46C3-84A4-B1A172C1916C}"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446AC2-F95A-4122-BE5F-DF27CBDF6C5B}"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3BF365D8-C8CF-4A6D-A91D-40CA9F3FD0AF}">
      <dgm:prSet/>
      <dgm:spPr/>
      <dgm:t>
        <a:bodyPr/>
        <a:lstStyle/>
        <a:p>
          <a:r>
            <a:rPr lang="en-US" b="0" i="0"/>
            <a:t>These ADR methods combines two or more traditional ADR methods (negotiations, mediation and arbitration). </a:t>
          </a:r>
          <a:endParaRPr lang="en-US"/>
        </a:p>
      </dgm:t>
    </dgm:pt>
    <dgm:pt modelId="{D5FA7556-A738-4D77-A4DC-552FE69B26DA}" type="parTrans" cxnId="{CE98DC31-B47E-4F84-9248-70199C2C4277}">
      <dgm:prSet/>
      <dgm:spPr/>
      <dgm:t>
        <a:bodyPr/>
        <a:lstStyle/>
        <a:p>
          <a:endParaRPr lang="en-US"/>
        </a:p>
      </dgm:t>
    </dgm:pt>
    <dgm:pt modelId="{06E3835D-6C80-4373-AB05-C6127F4988D0}" type="sibTrans" cxnId="{CE98DC31-B47E-4F84-9248-70199C2C4277}">
      <dgm:prSet/>
      <dgm:spPr/>
      <dgm:t>
        <a:bodyPr/>
        <a:lstStyle/>
        <a:p>
          <a:endParaRPr lang="en-US"/>
        </a:p>
      </dgm:t>
    </dgm:pt>
    <dgm:pt modelId="{1EDFDFE2-6C61-4EA8-A631-C7A415341FD7}">
      <dgm:prSet/>
      <dgm:spPr/>
      <dgm:t>
        <a:bodyPr/>
        <a:lstStyle/>
        <a:p>
          <a:r>
            <a:rPr lang="en-US" b="0" i="0"/>
            <a:t>Main hybrid procedures:</a:t>
          </a:r>
          <a:endParaRPr lang="en-US"/>
        </a:p>
      </dgm:t>
    </dgm:pt>
    <dgm:pt modelId="{D7F6B282-527E-47EF-B882-751FECA40292}" type="parTrans" cxnId="{46178520-337B-45E9-9293-43A72921154F}">
      <dgm:prSet/>
      <dgm:spPr/>
      <dgm:t>
        <a:bodyPr/>
        <a:lstStyle/>
        <a:p>
          <a:endParaRPr lang="en-US"/>
        </a:p>
      </dgm:t>
    </dgm:pt>
    <dgm:pt modelId="{7E5BC7EC-82AA-49AE-917F-A09E23FCFCB9}" type="sibTrans" cxnId="{46178520-337B-45E9-9293-43A72921154F}">
      <dgm:prSet/>
      <dgm:spPr/>
      <dgm:t>
        <a:bodyPr/>
        <a:lstStyle/>
        <a:p>
          <a:endParaRPr lang="en-US"/>
        </a:p>
      </dgm:t>
    </dgm:pt>
    <dgm:pt modelId="{DDC460A7-1A04-462B-8F8B-1EE0C895CDBD}">
      <dgm:prSet/>
      <dgm:spPr/>
      <dgm:t>
        <a:bodyPr/>
        <a:lstStyle/>
        <a:p>
          <a:r>
            <a:rPr lang="en-US" b="0" i="0"/>
            <a:t>• </a:t>
          </a:r>
          <a:r>
            <a:rPr lang="en-US" b="1" i="0"/>
            <a:t>MedArb</a:t>
          </a:r>
          <a:r>
            <a:rPr lang="en-US" b="0" i="0"/>
            <a:t> (third person starts as a mediator but in the event of a failure of mediation, the arbitrator imposes a binding decision); </a:t>
          </a:r>
          <a:endParaRPr lang="en-US"/>
        </a:p>
      </dgm:t>
    </dgm:pt>
    <dgm:pt modelId="{349DF4D3-30A7-47DF-AA8D-AE49F0E1A42B}" type="parTrans" cxnId="{3FD72787-0F63-4795-A73E-2263F376BC6D}">
      <dgm:prSet/>
      <dgm:spPr/>
      <dgm:t>
        <a:bodyPr/>
        <a:lstStyle/>
        <a:p>
          <a:endParaRPr lang="en-US"/>
        </a:p>
      </dgm:t>
    </dgm:pt>
    <dgm:pt modelId="{0531C723-B53B-42F8-8359-A20B5826187A}" type="sibTrans" cxnId="{3FD72787-0F63-4795-A73E-2263F376BC6D}">
      <dgm:prSet/>
      <dgm:spPr/>
      <dgm:t>
        <a:bodyPr/>
        <a:lstStyle/>
        <a:p>
          <a:endParaRPr lang="en-US"/>
        </a:p>
      </dgm:t>
    </dgm:pt>
    <dgm:pt modelId="{6F821AEA-7F46-47DE-BE5C-FD63FDB319EC}">
      <dgm:prSet/>
      <dgm:spPr/>
      <dgm:t>
        <a:bodyPr/>
        <a:lstStyle/>
        <a:p>
          <a:r>
            <a:rPr lang="en-US" b="0" i="0"/>
            <a:t>• </a:t>
          </a:r>
          <a:r>
            <a:rPr lang="en-US" b="1" i="0"/>
            <a:t>ArbMed</a:t>
          </a:r>
          <a:r>
            <a:rPr lang="en-US" b="0" i="0"/>
            <a:t> (during the arbitration process, mediation is applied. In case of its failure, arbitrator imposes a binding decision); </a:t>
          </a:r>
          <a:endParaRPr lang="en-US"/>
        </a:p>
      </dgm:t>
    </dgm:pt>
    <dgm:pt modelId="{C7A62F10-C995-4E97-B3B4-83B094B1236B}" type="parTrans" cxnId="{03A54077-E287-4986-9164-E55EB4B3404A}">
      <dgm:prSet/>
      <dgm:spPr/>
      <dgm:t>
        <a:bodyPr/>
        <a:lstStyle/>
        <a:p>
          <a:endParaRPr lang="en-US"/>
        </a:p>
      </dgm:t>
    </dgm:pt>
    <dgm:pt modelId="{A996D03D-F1E9-4B99-88EA-263FA44C4C38}" type="sibTrans" cxnId="{03A54077-E287-4986-9164-E55EB4B3404A}">
      <dgm:prSet/>
      <dgm:spPr/>
      <dgm:t>
        <a:bodyPr/>
        <a:lstStyle/>
        <a:p>
          <a:endParaRPr lang="en-US"/>
        </a:p>
      </dgm:t>
    </dgm:pt>
    <dgm:pt modelId="{969123E5-134F-4E71-ADA2-FC49571E8B09}">
      <dgm:prSet/>
      <dgm:spPr/>
      <dgm:t>
        <a:bodyPr/>
        <a:lstStyle/>
        <a:p>
          <a:r>
            <a:rPr lang="en-US" b="0" i="0"/>
            <a:t>• </a:t>
          </a:r>
          <a:r>
            <a:rPr lang="en-US" b="1" i="0"/>
            <a:t>Neutral evaluation </a:t>
          </a:r>
          <a:r>
            <a:rPr lang="en-US" b="0" i="0"/>
            <a:t>(expert in certain area investigates the case material and informs parties about the strong and weak points of their positions); </a:t>
          </a:r>
          <a:endParaRPr lang="en-US"/>
        </a:p>
      </dgm:t>
    </dgm:pt>
    <dgm:pt modelId="{7ADE3070-DA6C-42C4-8C5A-6016A7895C5E}" type="parTrans" cxnId="{EAC3420D-A957-4D1D-BC23-FDA723D2E75C}">
      <dgm:prSet/>
      <dgm:spPr/>
      <dgm:t>
        <a:bodyPr/>
        <a:lstStyle/>
        <a:p>
          <a:endParaRPr lang="en-US"/>
        </a:p>
      </dgm:t>
    </dgm:pt>
    <dgm:pt modelId="{80A3B69C-0F6C-4893-A1B5-F1700639396B}" type="sibTrans" cxnId="{EAC3420D-A957-4D1D-BC23-FDA723D2E75C}">
      <dgm:prSet/>
      <dgm:spPr/>
      <dgm:t>
        <a:bodyPr/>
        <a:lstStyle/>
        <a:p>
          <a:endParaRPr lang="en-US"/>
        </a:p>
      </dgm:t>
    </dgm:pt>
    <dgm:pt modelId="{DFCF12C8-30DF-47F5-8CEB-9F1ADD7200F3}">
      <dgm:prSet/>
      <dgm:spPr/>
      <dgm:t>
        <a:bodyPr/>
        <a:lstStyle/>
        <a:p>
          <a:r>
            <a:rPr lang="en-US" b="0" i="0"/>
            <a:t>• </a:t>
          </a:r>
          <a:r>
            <a:rPr lang="en-US" b="1" i="0"/>
            <a:t>Private judging </a:t>
          </a:r>
          <a:r>
            <a:rPr lang="en-US" b="0" i="0"/>
            <a:t>/ </a:t>
          </a:r>
          <a:r>
            <a:rPr lang="en-US" b="1" i="0"/>
            <a:t>rent a judge </a:t>
          </a:r>
          <a:r>
            <a:rPr lang="en-US" b="0" i="0"/>
            <a:t>(presenting case to a retired or former judge in a privately maintained courtroom with all the characteristics of the formal judicial process). </a:t>
          </a:r>
          <a:endParaRPr lang="en-US"/>
        </a:p>
      </dgm:t>
    </dgm:pt>
    <dgm:pt modelId="{A620C51A-76E3-4E99-9958-0670A250BEDF}" type="parTrans" cxnId="{E0EE2AD0-DADE-47DB-83D9-0B3C8E84263E}">
      <dgm:prSet/>
      <dgm:spPr/>
      <dgm:t>
        <a:bodyPr/>
        <a:lstStyle/>
        <a:p>
          <a:endParaRPr lang="en-US"/>
        </a:p>
      </dgm:t>
    </dgm:pt>
    <dgm:pt modelId="{75F02AA1-B1F3-46AB-BC88-EE9CD058B986}" type="sibTrans" cxnId="{E0EE2AD0-DADE-47DB-83D9-0B3C8E84263E}">
      <dgm:prSet/>
      <dgm:spPr/>
      <dgm:t>
        <a:bodyPr/>
        <a:lstStyle/>
        <a:p>
          <a:endParaRPr lang="en-US"/>
        </a:p>
      </dgm:t>
    </dgm:pt>
    <dgm:pt modelId="{0707C4C0-1EF1-494D-92A2-2891818ECBE2}" type="pres">
      <dgm:prSet presAssocID="{89446AC2-F95A-4122-BE5F-DF27CBDF6C5B}" presName="root" presStyleCnt="0">
        <dgm:presLayoutVars>
          <dgm:dir/>
          <dgm:resizeHandles val="exact"/>
        </dgm:presLayoutVars>
      </dgm:prSet>
      <dgm:spPr/>
    </dgm:pt>
    <dgm:pt modelId="{6DC5BC59-8F5D-43CC-9F32-F1C3BFC5DF64}" type="pres">
      <dgm:prSet presAssocID="{3BF365D8-C8CF-4A6D-A91D-40CA9F3FD0AF}" presName="compNode" presStyleCnt="0"/>
      <dgm:spPr/>
    </dgm:pt>
    <dgm:pt modelId="{7F4C9571-9A47-4063-973A-E82DF352E209}" type="pres">
      <dgm:prSet presAssocID="{3BF365D8-C8CF-4A6D-A91D-40CA9F3FD0AF}"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s"/>
        </a:ext>
      </dgm:extLst>
    </dgm:pt>
    <dgm:pt modelId="{7CD99304-C9D0-492A-A883-D5504F8CE1DB}" type="pres">
      <dgm:prSet presAssocID="{3BF365D8-C8CF-4A6D-A91D-40CA9F3FD0AF}" presName="spaceRect" presStyleCnt="0"/>
      <dgm:spPr/>
    </dgm:pt>
    <dgm:pt modelId="{D76ACF14-6A16-4AA6-8415-B25AD5BA1D89}" type="pres">
      <dgm:prSet presAssocID="{3BF365D8-C8CF-4A6D-A91D-40CA9F3FD0AF}" presName="textRect" presStyleLbl="revTx" presStyleIdx="0" presStyleCnt="6">
        <dgm:presLayoutVars>
          <dgm:chMax val="1"/>
          <dgm:chPref val="1"/>
        </dgm:presLayoutVars>
      </dgm:prSet>
      <dgm:spPr/>
    </dgm:pt>
    <dgm:pt modelId="{25A84B97-AAAF-485B-84B0-61B2865BA65D}" type="pres">
      <dgm:prSet presAssocID="{06E3835D-6C80-4373-AB05-C6127F4988D0}" presName="sibTrans" presStyleCnt="0"/>
      <dgm:spPr/>
    </dgm:pt>
    <dgm:pt modelId="{C8F56DCA-D7BC-4809-A946-B0BB4C799D43}" type="pres">
      <dgm:prSet presAssocID="{1EDFDFE2-6C61-4EA8-A631-C7A415341FD7}" presName="compNode" presStyleCnt="0"/>
      <dgm:spPr/>
    </dgm:pt>
    <dgm:pt modelId="{27704589-BDD5-4DE3-9B78-50D603622F01}" type="pres">
      <dgm:prSet presAssocID="{1EDFDFE2-6C61-4EA8-A631-C7A415341FD7}"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245951BA-6068-46AC-ABA5-B828CCABC9DF}" type="pres">
      <dgm:prSet presAssocID="{1EDFDFE2-6C61-4EA8-A631-C7A415341FD7}" presName="spaceRect" presStyleCnt="0"/>
      <dgm:spPr/>
    </dgm:pt>
    <dgm:pt modelId="{069C8A93-C8C8-4C4D-A385-D58210DD901D}" type="pres">
      <dgm:prSet presAssocID="{1EDFDFE2-6C61-4EA8-A631-C7A415341FD7}" presName="textRect" presStyleLbl="revTx" presStyleIdx="1" presStyleCnt="6">
        <dgm:presLayoutVars>
          <dgm:chMax val="1"/>
          <dgm:chPref val="1"/>
        </dgm:presLayoutVars>
      </dgm:prSet>
      <dgm:spPr/>
    </dgm:pt>
    <dgm:pt modelId="{AA275A34-350C-45AF-AE3C-2B037D4A19CA}" type="pres">
      <dgm:prSet presAssocID="{7E5BC7EC-82AA-49AE-917F-A09E23FCFCB9}" presName="sibTrans" presStyleCnt="0"/>
      <dgm:spPr/>
    </dgm:pt>
    <dgm:pt modelId="{9EF7739E-8923-486A-8642-4B879B811BFD}" type="pres">
      <dgm:prSet presAssocID="{DDC460A7-1A04-462B-8F8B-1EE0C895CDBD}" presName="compNode" presStyleCnt="0"/>
      <dgm:spPr/>
    </dgm:pt>
    <dgm:pt modelId="{0710D7A2-1E80-49C5-B960-5F6292CF9701}" type="pres">
      <dgm:prSet presAssocID="{DDC460A7-1A04-462B-8F8B-1EE0C895CDBD}"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Quotes"/>
        </a:ext>
      </dgm:extLst>
    </dgm:pt>
    <dgm:pt modelId="{A9734BF2-BB55-4F3A-AE11-DA1892E550F7}" type="pres">
      <dgm:prSet presAssocID="{DDC460A7-1A04-462B-8F8B-1EE0C895CDBD}" presName="spaceRect" presStyleCnt="0"/>
      <dgm:spPr/>
    </dgm:pt>
    <dgm:pt modelId="{54C01490-D91E-4E2E-ABA1-92FF805538AA}" type="pres">
      <dgm:prSet presAssocID="{DDC460A7-1A04-462B-8F8B-1EE0C895CDBD}" presName="textRect" presStyleLbl="revTx" presStyleIdx="2" presStyleCnt="6">
        <dgm:presLayoutVars>
          <dgm:chMax val="1"/>
          <dgm:chPref val="1"/>
        </dgm:presLayoutVars>
      </dgm:prSet>
      <dgm:spPr/>
    </dgm:pt>
    <dgm:pt modelId="{9AB24E2F-F7EC-4605-8CC1-CB97D56569EA}" type="pres">
      <dgm:prSet presAssocID="{0531C723-B53B-42F8-8359-A20B5826187A}" presName="sibTrans" presStyleCnt="0"/>
      <dgm:spPr/>
    </dgm:pt>
    <dgm:pt modelId="{B4E75E5B-EC23-4DE9-B533-8BD78EF560A5}" type="pres">
      <dgm:prSet presAssocID="{6F821AEA-7F46-47DE-BE5C-FD63FDB319EC}" presName="compNode" presStyleCnt="0"/>
      <dgm:spPr/>
    </dgm:pt>
    <dgm:pt modelId="{1301D2C1-052B-4730-868B-8B2CCFF53E31}" type="pres">
      <dgm:prSet presAssocID="{6F821AEA-7F46-47DE-BE5C-FD63FDB319E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Judge"/>
        </a:ext>
      </dgm:extLst>
    </dgm:pt>
    <dgm:pt modelId="{FEE823BA-56C7-436A-A2BE-8C0C77244EAD}" type="pres">
      <dgm:prSet presAssocID="{6F821AEA-7F46-47DE-BE5C-FD63FDB319EC}" presName="spaceRect" presStyleCnt="0"/>
      <dgm:spPr/>
    </dgm:pt>
    <dgm:pt modelId="{94DE2FC8-8D05-4722-BD1F-136EAA7838D9}" type="pres">
      <dgm:prSet presAssocID="{6F821AEA-7F46-47DE-BE5C-FD63FDB319EC}" presName="textRect" presStyleLbl="revTx" presStyleIdx="3" presStyleCnt="6">
        <dgm:presLayoutVars>
          <dgm:chMax val="1"/>
          <dgm:chPref val="1"/>
        </dgm:presLayoutVars>
      </dgm:prSet>
      <dgm:spPr/>
    </dgm:pt>
    <dgm:pt modelId="{A5773B6D-2B35-40B2-93F6-84FFBA85715B}" type="pres">
      <dgm:prSet presAssocID="{A996D03D-F1E9-4B99-88EA-263FA44C4C38}" presName="sibTrans" presStyleCnt="0"/>
      <dgm:spPr/>
    </dgm:pt>
    <dgm:pt modelId="{386DE0D7-0C48-4DBE-821B-E6E7FF8593B8}" type="pres">
      <dgm:prSet presAssocID="{969123E5-134F-4E71-ADA2-FC49571E8B09}" presName="compNode" presStyleCnt="0"/>
      <dgm:spPr/>
    </dgm:pt>
    <dgm:pt modelId="{5D13F876-9280-4C47-91D7-F463A9100066}" type="pres">
      <dgm:prSet presAssocID="{969123E5-134F-4E71-ADA2-FC49571E8B09}"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Venn Diagram"/>
        </a:ext>
      </dgm:extLst>
    </dgm:pt>
    <dgm:pt modelId="{A4BBE839-3809-412D-90C5-5E80E2629ED0}" type="pres">
      <dgm:prSet presAssocID="{969123E5-134F-4E71-ADA2-FC49571E8B09}" presName="spaceRect" presStyleCnt="0"/>
      <dgm:spPr/>
    </dgm:pt>
    <dgm:pt modelId="{A7ACB363-6DC7-4C27-8061-E8073B7A7659}" type="pres">
      <dgm:prSet presAssocID="{969123E5-134F-4E71-ADA2-FC49571E8B09}" presName="textRect" presStyleLbl="revTx" presStyleIdx="4" presStyleCnt="6">
        <dgm:presLayoutVars>
          <dgm:chMax val="1"/>
          <dgm:chPref val="1"/>
        </dgm:presLayoutVars>
      </dgm:prSet>
      <dgm:spPr/>
    </dgm:pt>
    <dgm:pt modelId="{FBE6A311-70D0-44F3-AB6E-924FA4FB7711}" type="pres">
      <dgm:prSet presAssocID="{80A3B69C-0F6C-4893-A1B5-F1700639396B}" presName="sibTrans" presStyleCnt="0"/>
      <dgm:spPr/>
    </dgm:pt>
    <dgm:pt modelId="{622B0BA3-55A2-41CB-88C6-0515C46833A4}" type="pres">
      <dgm:prSet presAssocID="{DFCF12C8-30DF-47F5-8CEB-9F1ADD7200F3}" presName="compNode" presStyleCnt="0"/>
      <dgm:spPr/>
    </dgm:pt>
    <dgm:pt modelId="{3CEA4152-D670-409D-B72B-0C81F1AC1C42}" type="pres">
      <dgm:prSet presAssocID="{DFCF12C8-30DF-47F5-8CEB-9F1ADD7200F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Gavel"/>
        </a:ext>
      </dgm:extLst>
    </dgm:pt>
    <dgm:pt modelId="{9C6BE752-9EE2-493B-A4C3-5B810691FE39}" type="pres">
      <dgm:prSet presAssocID="{DFCF12C8-30DF-47F5-8CEB-9F1ADD7200F3}" presName="spaceRect" presStyleCnt="0"/>
      <dgm:spPr/>
    </dgm:pt>
    <dgm:pt modelId="{10DC040F-153C-4443-9FF1-419E1F9804E6}" type="pres">
      <dgm:prSet presAssocID="{DFCF12C8-30DF-47F5-8CEB-9F1ADD7200F3}" presName="textRect" presStyleLbl="revTx" presStyleIdx="5" presStyleCnt="6">
        <dgm:presLayoutVars>
          <dgm:chMax val="1"/>
          <dgm:chPref val="1"/>
        </dgm:presLayoutVars>
      </dgm:prSet>
      <dgm:spPr/>
    </dgm:pt>
  </dgm:ptLst>
  <dgm:cxnLst>
    <dgm:cxn modelId="{EAC3420D-A957-4D1D-BC23-FDA723D2E75C}" srcId="{89446AC2-F95A-4122-BE5F-DF27CBDF6C5B}" destId="{969123E5-134F-4E71-ADA2-FC49571E8B09}" srcOrd="4" destOrd="0" parTransId="{7ADE3070-DA6C-42C4-8C5A-6016A7895C5E}" sibTransId="{80A3B69C-0F6C-4893-A1B5-F1700639396B}"/>
    <dgm:cxn modelId="{3A188712-C556-4D18-A62F-0F19D0CB26DB}" type="presOf" srcId="{DFCF12C8-30DF-47F5-8CEB-9F1ADD7200F3}" destId="{10DC040F-153C-4443-9FF1-419E1F9804E6}" srcOrd="0" destOrd="0" presId="urn:microsoft.com/office/officeart/2018/2/layout/IconLabelList"/>
    <dgm:cxn modelId="{46178520-337B-45E9-9293-43A72921154F}" srcId="{89446AC2-F95A-4122-BE5F-DF27CBDF6C5B}" destId="{1EDFDFE2-6C61-4EA8-A631-C7A415341FD7}" srcOrd="1" destOrd="0" parTransId="{D7F6B282-527E-47EF-B882-751FECA40292}" sibTransId="{7E5BC7EC-82AA-49AE-917F-A09E23FCFCB9}"/>
    <dgm:cxn modelId="{CE98DC31-B47E-4F84-9248-70199C2C4277}" srcId="{89446AC2-F95A-4122-BE5F-DF27CBDF6C5B}" destId="{3BF365D8-C8CF-4A6D-A91D-40CA9F3FD0AF}" srcOrd="0" destOrd="0" parTransId="{D5FA7556-A738-4D77-A4DC-552FE69B26DA}" sibTransId="{06E3835D-6C80-4373-AB05-C6127F4988D0}"/>
    <dgm:cxn modelId="{0E1FFD6F-7F92-4E32-A4D3-8215A9AFE457}" type="presOf" srcId="{969123E5-134F-4E71-ADA2-FC49571E8B09}" destId="{A7ACB363-6DC7-4C27-8061-E8073B7A7659}" srcOrd="0" destOrd="0" presId="urn:microsoft.com/office/officeart/2018/2/layout/IconLabelList"/>
    <dgm:cxn modelId="{ADE75F56-8F5D-4187-9D37-5CBE77E3D0C0}" type="presOf" srcId="{6F821AEA-7F46-47DE-BE5C-FD63FDB319EC}" destId="{94DE2FC8-8D05-4722-BD1F-136EAA7838D9}" srcOrd="0" destOrd="0" presId="urn:microsoft.com/office/officeart/2018/2/layout/IconLabelList"/>
    <dgm:cxn modelId="{03A54077-E287-4986-9164-E55EB4B3404A}" srcId="{89446AC2-F95A-4122-BE5F-DF27CBDF6C5B}" destId="{6F821AEA-7F46-47DE-BE5C-FD63FDB319EC}" srcOrd="3" destOrd="0" parTransId="{C7A62F10-C995-4E97-B3B4-83B094B1236B}" sibTransId="{A996D03D-F1E9-4B99-88EA-263FA44C4C38}"/>
    <dgm:cxn modelId="{3FD72787-0F63-4795-A73E-2263F376BC6D}" srcId="{89446AC2-F95A-4122-BE5F-DF27CBDF6C5B}" destId="{DDC460A7-1A04-462B-8F8B-1EE0C895CDBD}" srcOrd="2" destOrd="0" parTransId="{349DF4D3-30A7-47DF-AA8D-AE49F0E1A42B}" sibTransId="{0531C723-B53B-42F8-8359-A20B5826187A}"/>
    <dgm:cxn modelId="{845A9897-9D3B-49B4-9E93-1E743CD4666F}" type="presOf" srcId="{1EDFDFE2-6C61-4EA8-A631-C7A415341FD7}" destId="{069C8A93-C8C8-4C4D-A385-D58210DD901D}" srcOrd="0" destOrd="0" presId="urn:microsoft.com/office/officeart/2018/2/layout/IconLabelList"/>
    <dgm:cxn modelId="{49CD3CB6-97BA-4FB8-A0DD-11E686B937AD}" type="presOf" srcId="{3BF365D8-C8CF-4A6D-A91D-40CA9F3FD0AF}" destId="{D76ACF14-6A16-4AA6-8415-B25AD5BA1D89}" srcOrd="0" destOrd="0" presId="urn:microsoft.com/office/officeart/2018/2/layout/IconLabelList"/>
    <dgm:cxn modelId="{E0EE2AD0-DADE-47DB-83D9-0B3C8E84263E}" srcId="{89446AC2-F95A-4122-BE5F-DF27CBDF6C5B}" destId="{DFCF12C8-30DF-47F5-8CEB-9F1ADD7200F3}" srcOrd="5" destOrd="0" parTransId="{A620C51A-76E3-4E99-9958-0670A250BEDF}" sibTransId="{75F02AA1-B1F3-46AB-BC88-EE9CD058B986}"/>
    <dgm:cxn modelId="{BD1046ED-126E-49A5-9313-BCB1D28B7FAE}" type="presOf" srcId="{89446AC2-F95A-4122-BE5F-DF27CBDF6C5B}" destId="{0707C4C0-1EF1-494D-92A2-2891818ECBE2}" srcOrd="0" destOrd="0" presId="urn:microsoft.com/office/officeart/2018/2/layout/IconLabelList"/>
    <dgm:cxn modelId="{31F2C1F4-6C23-4F4B-A397-20F753A639FF}" type="presOf" srcId="{DDC460A7-1A04-462B-8F8B-1EE0C895CDBD}" destId="{54C01490-D91E-4E2E-ABA1-92FF805538AA}" srcOrd="0" destOrd="0" presId="urn:microsoft.com/office/officeart/2018/2/layout/IconLabelList"/>
    <dgm:cxn modelId="{2C0EDDA1-EA24-407F-BEDE-69D8A47628CC}" type="presParOf" srcId="{0707C4C0-1EF1-494D-92A2-2891818ECBE2}" destId="{6DC5BC59-8F5D-43CC-9F32-F1C3BFC5DF64}" srcOrd="0" destOrd="0" presId="urn:microsoft.com/office/officeart/2018/2/layout/IconLabelList"/>
    <dgm:cxn modelId="{80B77CC6-BB4F-434F-874A-E3BECABFE825}" type="presParOf" srcId="{6DC5BC59-8F5D-43CC-9F32-F1C3BFC5DF64}" destId="{7F4C9571-9A47-4063-973A-E82DF352E209}" srcOrd="0" destOrd="0" presId="urn:microsoft.com/office/officeart/2018/2/layout/IconLabelList"/>
    <dgm:cxn modelId="{F9F2D257-7017-488A-B290-B87B4417F5C5}" type="presParOf" srcId="{6DC5BC59-8F5D-43CC-9F32-F1C3BFC5DF64}" destId="{7CD99304-C9D0-492A-A883-D5504F8CE1DB}" srcOrd="1" destOrd="0" presId="urn:microsoft.com/office/officeart/2018/2/layout/IconLabelList"/>
    <dgm:cxn modelId="{3E10040C-AE70-47FF-A54E-DD7434E553AA}" type="presParOf" srcId="{6DC5BC59-8F5D-43CC-9F32-F1C3BFC5DF64}" destId="{D76ACF14-6A16-4AA6-8415-B25AD5BA1D89}" srcOrd="2" destOrd="0" presId="urn:microsoft.com/office/officeart/2018/2/layout/IconLabelList"/>
    <dgm:cxn modelId="{ED4B8858-AE41-41FD-B65B-EE6350B368D0}" type="presParOf" srcId="{0707C4C0-1EF1-494D-92A2-2891818ECBE2}" destId="{25A84B97-AAAF-485B-84B0-61B2865BA65D}" srcOrd="1" destOrd="0" presId="urn:microsoft.com/office/officeart/2018/2/layout/IconLabelList"/>
    <dgm:cxn modelId="{195DC91F-9A5C-4931-8266-1CA29B653533}" type="presParOf" srcId="{0707C4C0-1EF1-494D-92A2-2891818ECBE2}" destId="{C8F56DCA-D7BC-4809-A946-B0BB4C799D43}" srcOrd="2" destOrd="0" presId="urn:microsoft.com/office/officeart/2018/2/layout/IconLabelList"/>
    <dgm:cxn modelId="{05C748E3-45FC-4866-BE00-374CD21DA03D}" type="presParOf" srcId="{C8F56DCA-D7BC-4809-A946-B0BB4C799D43}" destId="{27704589-BDD5-4DE3-9B78-50D603622F01}" srcOrd="0" destOrd="0" presId="urn:microsoft.com/office/officeart/2018/2/layout/IconLabelList"/>
    <dgm:cxn modelId="{1A30057B-CCFA-430D-B8CA-391C0A152F5D}" type="presParOf" srcId="{C8F56DCA-D7BC-4809-A946-B0BB4C799D43}" destId="{245951BA-6068-46AC-ABA5-B828CCABC9DF}" srcOrd="1" destOrd="0" presId="urn:microsoft.com/office/officeart/2018/2/layout/IconLabelList"/>
    <dgm:cxn modelId="{A57F5CCD-0CF3-4FA2-B3EF-B42290DB4236}" type="presParOf" srcId="{C8F56DCA-D7BC-4809-A946-B0BB4C799D43}" destId="{069C8A93-C8C8-4C4D-A385-D58210DD901D}" srcOrd="2" destOrd="0" presId="urn:microsoft.com/office/officeart/2018/2/layout/IconLabelList"/>
    <dgm:cxn modelId="{B6BF8272-9A1C-40FB-A638-5ADF39A12805}" type="presParOf" srcId="{0707C4C0-1EF1-494D-92A2-2891818ECBE2}" destId="{AA275A34-350C-45AF-AE3C-2B037D4A19CA}" srcOrd="3" destOrd="0" presId="urn:microsoft.com/office/officeart/2018/2/layout/IconLabelList"/>
    <dgm:cxn modelId="{11676B39-F58F-4C3D-AFD0-7496436D0153}" type="presParOf" srcId="{0707C4C0-1EF1-494D-92A2-2891818ECBE2}" destId="{9EF7739E-8923-486A-8642-4B879B811BFD}" srcOrd="4" destOrd="0" presId="urn:microsoft.com/office/officeart/2018/2/layout/IconLabelList"/>
    <dgm:cxn modelId="{BB7B6484-85B5-48D9-9DBF-4895C22BA442}" type="presParOf" srcId="{9EF7739E-8923-486A-8642-4B879B811BFD}" destId="{0710D7A2-1E80-49C5-B960-5F6292CF9701}" srcOrd="0" destOrd="0" presId="urn:microsoft.com/office/officeart/2018/2/layout/IconLabelList"/>
    <dgm:cxn modelId="{A2BA3DBA-1107-418A-9771-748C041808A2}" type="presParOf" srcId="{9EF7739E-8923-486A-8642-4B879B811BFD}" destId="{A9734BF2-BB55-4F3A-AE11-DA1892E550F7}" srcOrd="1" destOrd="0" presId="urn:microsoft.com/office/officeart/2018/2/layout/IconLabelList"/>
    <dgm:cxn modelId="{7A526330-D261-4C12-B8DF-DC0A2FE81B8B}" type="presParOf" srcId="{9EF7739E-8923-486A-8642-4B879B811BFD}" destId="{54C01490-D91E-4E2E-ABA1-92FF805538AA}" srcOrd="2" destOrd="0" presId="urn:microsoft.com/office/officeart/2018/2/layout/IconLabelList"/>
    <dgm:cxn modelId="{228CC5FF-04E7-4810-89E4-540F21E5709E}" type="presParOf" srcId="{0707C4C0-1EF1-494D-92A2-2891818ECBE2}" destId="{9AB24E2F-F7EC-4605-8CC1-CB97D56569EA}" srcOrd="5" destOrd="0" presId="urn:microsoft.com/office/officeart/2018/2/layout/IconLabelList"/>
    <dgm:cxn modelId="{2BADC3E4-0B2F-41E0-93D8-43AFF9F6B3ED}" type="presParOf" srcId="{0707C4C0-1EF1-494D-92A2-2891818ECBE2}" destId="{B4E75E5B-EC23-4DE9-B533-8BD78EF560A5}" srcOrd="6" destOrd="0" presId="urn:microsoft.com/office/officeart/2018/2/layout/IconLabelList"/>
    <dgm:cxn modelId="{63900BBF-C431-421F-8146-1D486355D386}" type="presParOf" srcId="{B4E75E5B-EC23-4DE9-B533-8BD78EF560A5}" destId="{1301D2C1-052B-4730-868B-8B2CCFF53E31}" srcOrd="0" destOrd="0" presId="urn:microsoft.com/office/officeart/2018/2/layout/IconLabelList"/>
    <dgm:cxn modelId="{E276880D-FDDE-4F6C-AABA-6942C9A1FC32}" type="presParOf" srcId="{B4E75E5B-EC23-4DE9-B533-8BD78EF560A5}" destId="{FEE823BA-56C7-436A-A2BE-8C0C77244EAD}" srcOrd="1" destOrd="0" presId="urn:microsoft.com/office/officeart/2018/2/layout/IconLabelList"/>
    <dgm:cxn modelId="{7AF830A3-5991-4071-8620-84F4BCC07E5B}" type="presParOf" srcId="{B4E75E5B-EC23-4DE9-B533-8BD78EF560A5}" destId="{94DE2FC8-8D05-4722-BD1F-136EAA7838D9}" srcOrd="2" destOrd="0" presId="urn:microsoft.com/office/officeart/2018/2/layout/IconLabelList"/>
    <dgm:cxn modelId="{0B0941E1-4D52-4F4E-95F2-E41C2B13C62B}" type="presParOf" srcId="{0707C4C0-1EF1-494D-92A2-2891818ECBE2}" destId="{A5773B6D-2B35-40B2-93F6-84FFBA85715B}" srcOrd="7" destOrd="0" presId="urn:microsoft.com/office/officeart/2018/2/layout/IconLabelList"/>
    <dgm:cxn modelId="{B8235693-77ED-4BB1-A3F8-1E16EBE25DD2}" type="presParOf" srcId="{0707C4C0-1EF1-494D-92A2-2891818ECBE2}" destId="{386DE0D7-0C48-4DBE-821B-E6E7FF8593B8}" srcOrd="8" destOrd="0" presId="urn:microsoft.com/office/officeart/2018/2/layout/IconLabelList"/>
    <dgm:cxn modelId="{108B1AD8-E74D-4C65-AFBB-4555D3BF1FAF}" type="presParOf" srcId="{386DE0D7-0C48-4DBE-821B-E6E7FF8593B8}" destId="{5D13F876-9280-4C47-91D7-F463A9100066}" srcOrd="0" destOrd="0" presId="urn:microsoft.com/office/officeart/2018/2/layout/IconLabelList"/>
    <dgm:cxn modelId="{E4AB6FFF-7A0F-4EB0-9668-48670EFBDC2C}" type="presParOf" srcId="{386DE0D7-0C48-4DBE-821B-E6E7FF8593B8}" destId="{A4BBE839-3809-412D-90C5-5E80E2629ED0}" srcOrd="1" destOrd="0" presId="urn:microsoft.com/office/officeart/2018/2/layout/IconLabelList"/>
    <dgm:cxn modelId="{0CDB9562-D594-4910-9CA6-385B0D9AF27A}" type="presParOf" srcId="{386DE0D7-0C48-4DBE-821B-E6E7FF8593B8}" destId="{A7ACB363-6DC7-4C27-8061-E8073B7A7659}" srcOrd="2" destOrd="0" presId="urn:microsoft.com/office/officeart/2018/2/layout/IconLabelList"/>
    <dgm:cxn modelId="{C53483CC-DC62-4220-AF17-781A3FB7FDE8}" type="presParOf" srcId="{0707C4C0-1EF1-494D-92A2-2891818ECBE2}" destId="{FBE6A311-70D0-44F3-AB6E-924FA4FB7711}" srcOrd="9" destOrd="0" presId="urn:microsoft.com/office/officeart/2018/2/layout/IconLabelList"/>
    <dgm:cxn modelId="{87E73236-46BD-40C9-92C9-37640170CA3B}" type="presParOf" srcId="{0707C4C0-1EF1-494D-92A2-2891818ECBE2}" destId="{622B0BA3-55A2-41CB-88C6-0515C46833A4}" srcOrd="10" destOrd="0" presId="urn:microsoft.com/office/officeart/2018/2/layout/IconLabelList"/>
    <dgm:cxn modelId="{6CBD2681-FADF-4806-BE51-F31CB4B2B403}" type="presParOf" srcId="{622B0BA3-55A2-41CB-88C6-0515C46833A4}" destId="{3CEA4152-D670-409D-B72B-0C81F1AC1C42}" srcOrd="0" destOrd="0" presId="urn:microsoft.com/office/officeart/2018/2/layout/IconLabelList"/>
    <dgm:cxn modelId="{BC80274B-49BD-436E-9621-ED1DF4ED98EF}" type="presParOf" srcId="{622B0BA3-55A2-41CB-88C6-0515C46833A4}" destId="{9C6BE752-9EE2-493B-A4C3-5B810691FE39}" srcOrd="1" destOrd="0" presId="urn:microsoft.com/office/officeart/2018/2/layout/IconLabelList"/>
    <dgm:cxn modelId="{8ED507F3-C1D8-4C9A-AABB-1F74664C8144}" type="presParOf" srcId="{622B0BA3-55A2-41CB-88C6-0515C46833A4}" destId="{10DC040F-153C-4443-9FF1-419E1F9804E6}"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5EC94E-E7CA-40F6-9A2B-6087E8B32B48}" type="doc">
      <dgm:prSet loTypeId="urn:microsoft.com/office/officeart/2005/8/layout/hierarchy3" loCatId="list" qsTypeId="urn:microsoft.com/office/officeart/2005/8/quickstyle/simple1" qsCatId="simple" csTypeId="urn:microsoft.com/office/officeart/2005/8/colors/accent6_2" csCatId="accent6" phldr="1"/>
      <dgm:spPr/>
      <dgm:t>
        <a:bodyPr/>
        <a:lstStyle/>
        <a:p>
          <a:endParaRPr lang="it-IT"/>
        </a:p>
      </dgm:t>
    </dgm:pt>
    <dgm:pt modelId="{C7AB8F0B-A7EE-4946-8084-22B237E94978}">
      <dgm:prSet phldrT="[Testo]"/>
      <dgm:spPr/>
      <dgm:t>
        <a:bodyPr/>
        <a:lstStyle/>
        <a:p>
          <a:r>
            <a:rPr lang="it-IT" dirty="0"/>
            <a:t>International </a:t>
          </a:r>
          <a:r>
            <a:rPr lang="it-IT" dirty="0" err="1"/>
            <a:t>Conventions</a:t>
          </a:r>
          <a:endParaRPr lang="it-IT" dirty="0"/>
        </a:p>
        <a:p>
          <a:r>
            <a:rPr lang="it-IT" dirty="0"/>
            <a:t>New York Convention</a:t>
          </a:r>
        </a:p>
      </dgm:t>
    </dgm:pt>
    <dgm:pt modelId="{BC58C1F0-ADF9-4AEF-B53C-BFEA961A773D}" type="parTrans" cxnId="{992B231C-FC72-48B2-9B3F-6F5DF1740221}">
      <dgm:prSet/>
      <dgm:spPr/>
      <dgm:t>
        <a:bodyPr/>
        <a:lstStyle/>
        <a:p>
          <a:endParaRPr lang="it-IT"/>
        </a:p>
      </dgm:t>
    </dgm:pt>
    <dgm:pt modelId="{12ABB209-19FC-4B8A-90EF-4DDE8B490C0D}" type="sibTrans" cxnId="{992B231C-FC72-48B2-9B3F-6F5DF1740221}">
      <dgm:prSet/>
      <dgm:spPr/>
      <dgm:t>
        <a:bodyPr/>
        <a:lstStyle/>
        <a:p>
          <a:endParaRPr lang="it-IT"/>
        </a:p>
      </dgm:t>
    </dgm:pt>
    <dgm:pt modelId="{269041EE-5942-48A9-9275-C4DDDDFB36A0}">
      <dgm:prSet phldrT="[Testo]"/>
      <dgm:spPr/>
      <dgm:t>
        <a:bodyPr/>
        <a:lstStyle/>
        <a:p>
          <a:r>
            <a:rPr lang="it-IT" dirty="0"/>
            <a:t>National </a:t>
          </a:r>
          <a:r>
            <a:rPr lang="it-IT" dirty="0" err="1"/>
            <a:t>Arbitration</a:t>
          </a:r>
          <a:r>
            <a:rPr lang="it-IT" dirty="0"/>
            <a:t> </a:t>
          </a:r>
          <a:r>
            <a:rPr lang="it-IT" dirty="0" err="1"/>
            <a:t>Legislation</a:t>
          </a:r>
          <a:r>
            <a:rPr lang="it-IT" dirty="0"/>
            <a:t> </a:t>
          </a:r>
        </a:p>
      </dgm:t>
    </dgm:pt>
    <dgm:pt modelId="{C2EB1520-5049-4889-A567-00C5368B4D20}" type="parTrans" cxnId="{8FDEDE09-7260-4A51-AEDE-8C9F85D80BE2}">
      <dgm:prSet/>
      <dgm:spPr/>
      <dgm:t>
        <a:bodyPr/>
        <a:lstStyle/>
        <a:p>
          <a:endParaRPr lang="it-IT"/>
        </a:p>
      </dgm:t>
    </dgm:pt>
    <dgm:pt modelId="{A2F15E18-6503-4DA2-BA4E-A932956083A0}" type="sibTrans" cxnId="{8FDEDE09-7260-4A51-AEDE-8C9F85D80BE2}">
      <dgm:prSet/>
      <dgm:spPr/>
      <dgm:t>
        <a:bodyPr/>
        <a:lstStyle/>
        <a:p>
          <a:endParaRPr lang="it-IT"/>
        </a:p>
      </dgm:t>
    </dgm:pt>
    <dgm:pt modelId="{53F196C5-3D0C-4694-AFDE-5E3B7562C192}">
      <dgm:prSet phldrT="[Testo]"/>
      <dgm:spPr/>
      <dgm:t>
        <a:bodyPr/>
        <a:lstStyle/>
        <a:p>
          <a:r>
            <a:rPr lang="it-IT" dirty="0" err="1"/>
            <a:t>Arbitration</a:t>
          </a:r>
          <a:r>
            <a:rPr lang="it-IT" dirty="0"/>
            <a:t> agreement </a:t>
          </a:r>
        </a:p>
      </dgm:t>
    </dgm:pt>
    <dgm:pt modelId="{8EBF9A60-894F-4E6A-92ED-A1D962D114A4}" type="parTrans" cxnId="{E3F396A3-14E6-49D0-AB2F-0EC7BBBFD3EC}">
      <dgm:prSet/>
      <dgm:spPr/>
      <dgm:t>
        <a:bodyPr/>
        <a:lstStyle/>
        <a:p>
          <a:endParaRPr lang="it-IT"/>
        </a:p>
      </dgm:t>
    </dgm:pt>
    <dgm:pt modelId="{DA8EFD06-53DD-4A9F-9702-E5BBA35E6754}" type="sibTrans" cxnId="{E3F396A3-14E6-49D0-AB2F-0EC7BBBFD3EC}">
      <dgm:prSet/>
      <dgm:spPr/>
      <dgm:t>
        <a:bodyPr/>
        <a:lstStyle/>
        <a:p>
          <a:endParaRPr lang="it-IT"/>
        </a:p>
      </dgm:t>
    </dgm:pt>
    <dgm:pt modelId="{44887A04-CBDE-4D92-98E3-DA8C55406DCC}">
      <dgm:prSet phldrT="[Testo]"/>
      <dgm:spPr/>
      <dgm:t>
        <a:bodyPr/>
        <a:lstStyle/>
        <a:p>
          <a:r>
            <a:rPr lang="it-IT" dirty="0"/>
            <a:t>Model</a:t>
          </a:r>
          <a:r>
            <a:rPr lang="it-IT" baseline="0" dirty="0"/>
            <a:t> Law</a:t>
          </a:r>
          <a:endParaRPr lang="it-IT" dirty="0"/>
        </a:p>
      </dgm:t>
    </dgm:pt>
    <dgm:pt modelId="{1135DA5D-B9F6-4FE6-B7EF-419185AA39EB}" type="parTrans" cxnId="{735AC93F-88F5-4EC7-AA41-91DDC32B21F2}">
      <dgm:prSet/>
      <dgm:spPr/>
      <dgm:t>
        <a:bodyPr/>
        <a:lstStyle/>
        <a:p>
          <a:endParaRPr lang="it-IT"/>
        </a:p>
      </dgm:t>
    </dgm:pt>
    <dgm:pt modelId="{8B6D6639-F487-4B4A-8171-ECE2794D816C}" type="sibTrans" cxnId="{735AC93F-88F5-4EC7-AA41-91DDC32B21F2}">
      <dgm:prSet/>
      <dgm:spPr/>
      <dgm:t>
        <a:bodyPr/>
        <a:lstStyle/>
        <a:p>
          <a:endParaRPr lang="it-IT"/>
        </a:p>
      </dgm:t>
    </dgm:pt>
    <dgm:pt modelId="{3BB1A11F-E276-4F81-B78F-B62E271596E1}">
      <dgm:prSet phldrT="[Testo]"/>
      <dgm:spPr/>
      <dgm:t>
        <a:bodyPr/>
        <a:lstStyle/>
        <a:p>
          <a:r>
            <a:rPr lang="it-IT" dirty="0"/>
            <a:t>Institutional rules</a:t>
          </a:r>
        </a:p>
      </dgm:t>
    </dgm:pt>
    <dgm:pt modelId="{926BBD2A-94F4-4985-9C51-3EEA5C1B1DBE}" type="parTrans" cxnId="{43EFCD37-AA37-4549-B629-356FC716015F}">
      <dgm:prSet/>
      <dgm:spPr/>
      <dgm:t>
        <a:bodyPr/>
        <a:lstStyle/>
        <a:p>
          <a:endParaRPr lang="it-IT"/>
        </a:p>
      </dgm:t>
    </dgm:pt>
    <dgm:pt modelId="{57D03C00-F07E-4A0D-918B-A51CC55C923D}" type="sibTrans" cxnId="{43EFCD37-AA37-4549-B629-356FC716015F}">
      <dgm:prSet/>
      <dgm:spPr/>
      <dgm:t>
        <a:bodyPr/>
        <a:lstStyle/>
        <a:p>
          <a:endParaRPr lang="it-IT"/>
        </a:p>
      </dgm:t>
    </dgm:pt>
    <dgm:pt modelId="{76801329-5091-422A-A451-FBB0CDEFC3BD}" type="pres">
      <dgm:prSet presAssocID="{835EC94E-E7CA-40F6-9A2B-6087E8B32B48}" presName="diagram" presStyleCnt="0">
        <dgm:presLayoutVars>
          <dgm:chPref val="1"/>
          <dgm:dir/>
          <dgm:animOne val="branch"/>
          <dgm:animLvl val="lvl"/>
          <dgm:resizeHandles/>
        </dgm:presLayoutVars>
      </dgm:prSet>
      <dgm:spPr/>
    </dgm:pt>
    <dgm:pt modelId="{0ABBFAA0-BE44-4D30-A26D-C3DF0CAF3BA7}" type="pres">
      <dgm:prSet presAssocID="{C7AB8F0B-A7EE-4946-8084-22B237E94978}" presName="root" presStyleCnt="0"/>
      <dgm:spPr/>
    </dgm:pt>
    <dgm:pt modelId="{8656B21A-0061-42DF-9D65-46E7047033D4}" type="pres">
      <dgm:prSet presAssocID="{C7AB8F0B-A7EE-4946-8084-22B237E94978}" presName="rootComposite" presStyleCnt="0"/>
      <dgm:spPr/>
    </dgm:pt>
    <dgm:pt modelId="{DB905E5A-C25A-4636-AB3A-C40900AD2517}" type="pres">
      <dgm:prSet presAssocID="{C7AB8F0B-A7EE-4946-8084-22B237E94978}" presName="rootText" presStyleLbl="node1" presStyleIdx="0" presStyleCnt="3" custScaleX="310364" custScaleY="179419" custLinFactNeighborX="84376" custLinFactNeighborY="-40232"/>
      <dgm:spPr/>
    </dgm:pt>
    <dgm:pt modelId="{416A9094-185F-4072-A358-125CF7FB939C}" type="pres">
      <dgm:prSet presAssocID="{C7AB8F0B-A7EE-4946-8084-22B237E94978}" presName="rootConnector" presStyleLbl="node1" presStyleIdx="0" presStyleCnt="3"/>
      <dgm:spPr/>
    </dgm:pt>
    <dgm:pt modelId="{6D103963-9494-4802-BDEA-521DE23F20DB}" type="pres">
      <dgm:prSet presAssocID="{C7AB8F0B-A7EE-4946-8084-22B237E94978}" presName="childShape" presStyleCnt="0"/>
      <dgm:spPr/>
    </dgm:pt>
    <dgm:pt modelId="{48282292-1EC0-4469-AA3D-8EA7D136FC4A}" type="pres">
      <dgm:prSet presAssocID="{C2EB1520-5049-4889-A567-00C5368B4D20}" presName="Name13" presStyleLbl="parChTrans1D2" presStyleIdx="0" presStyleCnt="2"/>
      <dgm:spPr/>
    </dgm:pt>
    <dgm:pt modelId="{47820A4A-5F0F-4683-80B4-8D9E0761E00C}" type="pres">
      <dgm:prSet presAssocID="{269041EE-5942-48A9-9275-C4DDDDFB36A0}" presName="childText" presStyleLbl="bgAcc1" presStyleIdx="0" presStyleCnt="2" custScaleX="245516" custScaleY="222885" custLinFactNeighborX="-78175" custLinFactNeighborY="-28212">
        <dgm:presLayoutVars>
          <dgm:bulletEnabled val="1"/>
        </dgm:presLayoutVars>
      </dgm:prSet>
      <dgm:spPr/>
    </dgm:pt>
    <dgm:pt modelId="{E8FF7344-A378-47AA-85EF-581BE986B969}" type="pres">
      <dgm:prSet presAssocID="{8EBF9A60-894F-4E6A-92ED-A1D962D114A4}" presName="Name13" presStyleLbl="parChTrans1D2" presStyleIdx="1" presStyleCnt="2"/>
      <dgm:spPr/>
    </dgm:pt>
    <dgm:pt modelId="{17AFF22F-6917-49BB-8FAA-D31713796DB1}" type="pres">
      <dgm:prSet presAssocID="{53F196C5-3D0C-4694-AFDE-5E3B7562C192}" presName="childText" presStyleLbl="bgAcc1" presStyleIdx="1" presStyleCnt="2" custScaleX="139397" custScaleY="184275" custLinFactNeighborX="83904" custLinFactNeighborY="27561">
        <dgm:presLayoutVars>
          <dgm:bulletEnabled val="1"/>
        </dgm:presLayoutVars>
      </dgm:prSet>
      <dgm:spPr/>
    </dgm:pt>
    <dgm:pt modelId="{A5046F92-7BA3-475D-AC8B-2BFF4FB89F37}" type="pres">
      <dgm:prSet presAssocID="{44887A04-CBDE-4D92-98E3-DA8C55406DCC}" presName="root" presStyleCnt="0"/>
      <dgm:spPr/>
    </dgm:pt>
    <dgm:pt modelId="{1AA8D425-91C3-485E-9582-EA159660B75B}" type="pres">
      <dgm:prSet presAssocID="{44887A04-CBDE-4D92-98E3-DA8C55406DCC}" presName="rootComposite" presStyleCnt="0"/>
      <dgm:spPr/>
    </dgm:pt>
    <dgm:pt modelId="{4F196359-119B-4DB4-93B4-4BB8DB2AD8F4}" type="pres">
      <dgm:prSet presAssocID="{44887A04-CBDE-4D92-98E3-DA8C55406DCC}" presName="rootText" presStyleLbl="node1" presStyleIdx="1" presStyleCnt="3" custScaleX="221437" custScaleY="111515" custLinFactY="100000" custLinFactNeighborX="-68914" custLinFactNeighborY="102855"/>
      <dgm:spPr/>
    </dgm:pt>
    <dgm:pt modelId="{694BF37A-09ED-41AA-B834-A6A157907A73}" type="pres">
      <dgm:prSet presAssocID="{44887A04-CBDE-4D92-98E3-DA8C55406DCC}" presName="rootConnector" presStyleLbl="node1" presStyleIdx="1" presStyleCnt="3"/>
      <dgm:spPr/>
    </dgm:pt>
    <dgm:pt modelId="{55E107F9-3798-4D7A-B972-D470FA543568}" type="pres">
      <dgm:prSet presAssocID="{44887A04-CBDE-4D92-98E3-DA8C55406DCC}" presName="childShape" presStyleCnt="0"/>
      <dgm:spPr/>
    </dgm:pt>
    <dgm:pt modelId="{930A282E-BF28-4456-819E-38A45BFAB45E}" type="pres">
      <dgm:prSet presAssocID="{3BB1A11F-E276-4F81-B78F-B62E271596E1}" presName="root" presStyleCnt="0"/>
      <dgm:spPr/>
    </dgm:pt>
    <dgm:pt modelId="{8E78DFC0-3975-48E3-9E70-EA48BBA5A669}" type="pres">
      <dgm:prSet presAssocID="{3BB1A11F-E276-4F81-B78F-B62E271596E1}" presName="rootComposite" presStyleCnt="0"/>
      <dgm:spPr/>
    </dgm:pt>
    <dgm:pt modelId="{A03B2EA0-75D6-4531-BC94-8815E716F137}" type="pres">
      <dgm:prSet presAssocID="{3BB1A11F-E276-4F81-B78F-B62E271596E1}" presName="rootText" presStyleLbl="node1" presStyleIdx="2" presStyleCnt="3" custScaleX="220436" custScaleY="87405" custLinFactX="-100000" custLinFactY="200000" custLinFactNeighborX="-121676" custLinFactNeighborY="221530"/>
      <dgm:spPr/>
    </dgm:pt>
    <dgm:pt modelId="{54FF6B03-4A86-4462-A0BF-D93BC00A3F85}" type="pres">
      <dgm:prSet presAssocID="{3BB1A11F-E276-4F81-B78F-B62E271596E1}" presName="rootConnector" presStyleLbl="node1" presStyleIdx="2" presStyleCnt="3"/>
      <dgm:spPr/>
    </dgm:pt>
    <dgm:pt modelId="{58766C89-4568-44E6-B009-B0A64447CFB9}" type="pres">
      <dgm:prSet presAssocID="{3BB1A11F-E276-4F81-B78F-B62E271596E1}" presName="childShape" presStyleCnt="0"/>
      <dgm:spPr/>
    </dgm:pt>
  </dgm:ptLst>
  <dgm:cxnLst>
    <dgm:cxn modelId="{8FDEDE09-7260-4A51-AEDE-8C9F85D80BE2}" srcId="{C7AB8F0B-A7EE-4946-8084-22B237E94978}" destId="{269041EE-5942-48A9-9275-C4DDDDFB36A0}" srcOrd="0" destOrd="0" parTransId="{C2EB1520-5049-4889-A567-00C5368B4D20}" sibTransId="{A2F15E18-6503-4DA2-BA4E-A932956083A0}"/>
    <dgm:cxn modelId="{D6D6F015-C560-4525-9C1B-785C499E025A}" type="presOf" srcId="{44887A04-CBDE-4D92-98E3-DA8C55406DCC}" destId="{694BF37A-09ED-41AA-B834-A6A157907A73}" srcOrd="1" destOrd="0" presId="urn:microsoft.com/office/officeart/2005/8/layout/hierarchy3"/>
    <dgm:cxn modelId="{992B231C-FC72-48B2-9B3F-6F5DF1740221}" srcId="{835EC94E-E7CA-40F6-9A2B-6087E8B32B48}" destId="{C7AB8F0B-A7EE-4946-8084-22B237E94978}" srcOrd="0" destOrd="0" parTransId="{BC58C1F0-ADF9-4AEF-B53C-BFEA961A773D}" sibTransId="{12ABB209-19FC-4B8A-90EF-4DDE8B490C0D}"/>
    <dgm:cxn modelId="{ABC65321-B95D-4CC0-ADCB-7D3B52D5756B}" type="presOf" srcId="{835EC94E-E7CA-40F6-9A2B-6087E8B32B48}" destId="{76801329-5091-422A-A451-FBB0CDEFC3BD}" srcOrd="0" destOrd="0" presId="urn:microsoft.com/office/officeart/2005/8/layout/hierarchy3"/>
    <dgm:cxn modelId="{56F37632-536E-4923-9E09-F011933B93B4}" type="presOf" srcId="{8EBF9A60-894F-4E6A-92ED-A1D962D114A4}" destId="{E8FF7344-A378-47AA-85EF-581BE986B969}" srcOrd="0" destOrd="0" presId="urn:microsoft.com/office/officeart/2005/8/layout/hierarchy3"/>
    <dgm:cxn modelId="{43EFCD37-AA37-4549-B629-356FC716015F}" srcId="{835EC94E-E7CA-40F6-9A2B-6087E8B32B48}" destId="{3BB1A11F-E276-4F81-B78F-B62E271596E1}" srcOrd="2" destOrd="0" parTransId="{926BBD2A-94F4-4985-9C51-3EEA5C1B1DBE}" sibTransId="{57D03C00-F07E-4A0D-918B-A51CC55C923D}"/>
    <dgm:cxn modelId="{735AC93F-88F5-4EC7-AA41-91DDC32B21F2}" srcId="{835EC94E-E7CA-40F6-9A2B-6087E8B32B48}" destId="{44887A04-CBDE-4D92-98E3-DA8C55406DCC}" srcOrd="1" destOrd="0" parTransId="{1135DA5D-B9F6-4FE6-B7EF-419185AA39EB}" sibTransId="{8B6D6639-F487-4B4A-8171-ECE2794D816C}"/>
    <dgm:cxn modelId="{D4EDB460-F14A-408A-9A7A-8287B03EA079}" type="presOf" srcId="{3BB1A11F-E276-4F81-B78F-B62E271596E1}" destId="{A03B2EA0-75D6-4531-BC94-8815E716F137}" srcOrd="0" destOrd="0" presId="urn:microsoft.com/office/officeart/2005/8/layout/hierarchy3"/>
    <dgm:cxn modelId="{F43DFD50-AB0B-49B6-B94D-29ECCCE94EEB}" type="presOf" srcId="{53F196C5-3D0C-4694-AFDE-5E3B7562C192}" destId="{17AFF22F-6917-49BB-8FAA-D31713796DB1}" srcOrd="0" destOrd="0" presId="urn:microsoft.com/office/officeart/2005/8/layout/hierarchy3"/>
    <dgm:cxn modelId="{78E54171-14CE-42DD-B401-730BBCEF3875}" type="presOf" srcId="{C2EB1520-5049-4889-A567-00C5368B4D20}" destId="{48282292-1EC0-4469-AA3D-8EA7D136FC4A}" srcOrd="0" destOrd="0" presId="urn:microsoft.com/office/officeart/2005/8/layout/hierarchy3"/>
    <dgm:cxn modelId="{D9B8D155-1B24-4441-B843-67EB5064A7B2}" type="presOf" srcId="{C7AB8F0B-A7EE-4946-8084-22B237E94978}" destId="{416A9094-185F-4072-A358-125CF7FB939C}" srcOrd="1" destOrd="0" presId="urn:microsoft.com/office/officeart/2005/8/layout/hierarchy3"/>
    <dgm:cxn modelId="{E8181598-A878-4829-9A7E-5B468301DAAE}" type="presOf" srcId="{3BB1A11F-E276-4F81-B78F-B62E271596E1}" destId="{54FF6B03-4A86-4462-A0BF-D93BC00A3F85}" srcOrd="1" destOrd="0" presId="urn:microsoft.com/office/officeart/2005/8/layout/hierarchy3"/>
    <dgm:cxn modelId="{E3F396A3-14E6-49D0-AB2F-0EC7BBBFD3EC}" srcId="{C7AB8F0B-A7EE-4946-8084-22B237E94978}" destId="{53F196C5-3D0C-4694-AFDE-5E3B7562C192}" srcOrd="1" destOrd="0" parTransId="{8EBF9A60-894F-4E6A-92ED-A1D962D114A4}" sibTransId="{DA8EFD06-53DD-4A9F-9702-E5BBA35E6754}"/>
    <dgm:cxn modelId="{9A49EEC9-2077-44D3-BD50-BDFE5A9F9138}" type="presOf" srcId="{C7AB8F0B-A7EE-4946-8084-22B237E94978}" destId="{DB905E5A-C25A-4636-AB3A-C40900AD2517}" srcOrd="0" destOrd="0" presId="urn:microsoft.com/office/officeart/2005/8/layout/hierarchy3"/>
    <dgm:cxn modelId="{CD12B5ED-0D95-4007-8E98-7DA3253D8F32}" type="presOf" srcId="{269041EE-5942-48A9-9275-C4DDDDFB36A0}" destId="{47820A4A-5F0F-4683-80B4-8D9E0761E00C}" srcOrd="0" destOrd="0" presId="urn:microsoft.com/office/officeart/2005/8/layout/hierarchy3"/>
    <dgm:cxn modelId="{28BDFFFB-59B6-4718-9C0C-3D74C7977BD3}" type="presOf" srcId="{44887A04-CBDE-4D92-98E3-DA8C55406DCC}" destId="{4F196359-119B-4DB4-93B4-4BB8DB2AD8F4}" srcOrd="0" destOrd="0" presId="urn:microsoft.com/office/officeart/2005/8/layout/hierarchy3"/>
    <dgm:cxn modelId="{A0623B67-0C58-421C-91D9-107088292893}" type="presParOf" srcId="{76801329-5091-422A-A451-FBB0CDEFC3BD}" destId="{0ABBFAA0-BE44-4D30-A26D-C3DF0CAF3BA7}" srcOrd="0" destOrd="0" presId="urn:microsoft.com/office/officeart/2005/8/layout/hierarchy3"/>
    <dgm:cxn modelId="{721D3D92-6684-4CBA-A844-E1F1A87D8C61}" type="presParOf" srcId="{0ABBFAA0-BE44-4D30-A26D-C3DF0CAF3BA7}" destId="{8656B21A-0061-42DF-9D65-46E7047033D4}" srcOrd="0" destOrd="0" presId="urn:microsoft.com/office/officeart/2005/8/layout/hierarchy3"/>
    <dgm:cxn modelId="{5942C1DE-A17D-486A-8D87-A808760491EE}" type="presParOf" srcId="{8656B21A-0061-42DF-9D65-46E7047033D4}" destId="{DB905E5A-C25A-4636-AB3A-C40900AD2517}" srcOrd="0" destOrd="0" presId="urn:microsoft.com/office/officeart/2005/8/layout/hierarchy3"/>
    <dgm:cxn modelId="{455D965F-5610-4573-B970-C2A6409ECB65}" type="presParOf" srcId="{8656B21A-0061-42DF-9D65-46E7047033D4}" destId="{416A9094-185F-4072-A358-125CF7FB939C}" srcOrd="1" destOrd="0" presId="urn:microsoft.com/office/officeart/2005/8/layout/hierarchy3"/>
    <dgm:cxn modelId="{AC152B63-676C-4E80-8FCB-18DC5503A731}" type="presParOf" srcId="{0ABBFAA0-BE44-4D30-A26D-C3DF0CAF3BA7}" destId="{6D103963-9494-4802-BDEA-521DE23F20DB}" srcOrd="1" destOrd="0" presId="urn:microsoft.com/office/officeart/2005/8/layout/hierarchy3"/>
    <dgm:cxn modelId="{3B687D2D-ED93-4847-A8F7-5C68617DBD7F}" type="presParOf" srcId="{6D103963-9494-4802-BDEA-521DE23F20DB}" destId="{48282292-1EC0-4469-AA3D-8EA7D136FC4A}" srcOrd="0" destOrd="0" presId="urn:microsoft.com/office/officeart/2005/8/layout/hierarchy3"/>
    <dgm:cxn modelId="{C739BDB0-328C-41A3-A871-25618C228FDC}" type="presParOf" srcId="{6D103963-9494-4802-BDEA-521DE23F20DB}" destId="{47820A4A-5F0F-4683-80B4-8D9E0761E00C}" srcOrd="1" destOrd="0" presId="urn:microsoft.com/office/officeart/2005/8/layout/hierarchy3"/>
    <dgm:cxn modelId="{44C476BC-3E0E-4674-9421-EA264F840A78}" type="presParOf" srcId="{6D103963-9494-4802-BDEA-521DE23F20DB}" destId="{E8FF7344-A378-47AA-85EF-581BE986B969}" srcOrd="2" destOrd="0" presId="urn:microsoft.com/office/officeart/2005/8/layout/hierarchy3"/>
    <dgm:cxn modelId="{F7EAFAF2-9291-4F7F-8E10-5196C6B7719A}" type="presParOf" srcId="{6D103963-9494-4802-BDEA-521DE23F20DB}" destId="{17AFF22F-6917-49BB-8FAA-D31713796DB1}" srcOrd="3" destOrd="0" presId="urn:microsoft.com/office/officeart/2005/8/layout/hierarchy3"/>
    <dgm:cxn modelId="{30C600E6-4391-469F-B576-EC2772154DF5}" type="presParOf" srcId="{76801329-5091-422A-A451-FBB0CDEFC3BD}" destId="{A5046F92-7BA3-475D-AC8B-2BFF4FB89F37}" srcOrd="1" destOrd="0" presId="urn:microsoft.com/office/officeart/2005/8/layout/hierarchy3"/>
    <dgm:cxn modelId="{D5D1B2C6-0196-43EA-9AEC-C8EAD4A88CD3}" type="presParOf" srcId="{A5046F92-7BA3-475D-AC8B-2BFF4FB89F37}" destId="{1AA8D425-91C3-485E-9582-EA159660B75B}" srcOrd="0" destOrd="0" presId="urn:microsoft.com/office/officeart/2005/8/layout/hierarchy3"/>
    <dgm:cxn modelId="{3D7E2674-7158-44F7-B407-FC3DBCE7ABCC}" type="presParOf" srcId="{1AA8D425-91C3-485E-9582-EA159660B75B}" destId="{4F196359-119B-4DB4-93B4-4BB8DB2AD8F4}" srcOrd="0" destOrd="0" presId="urn:microsoft.com/office/officeart/2005/8/layout/hierarchy3"/>
    <dgm:cxn modelId="{845EFFF9-B4D8-4415-813B-5E5E1BA9598C}" type="presParOf" srcId="{1AA8D425-91C3-485E-9582-EA159660B75B}" destId="{694BF37A-09ED-41AA-B834-A6A157907A73}" srcOrd="1" destOrd="0" presId="urn:microsoft.com/office/officeart/2005/8/layout/hierarchy3"/>
    <dgm:cxn modelId="{03D5BE8E-301C-498F-A1E8-15CCD91BCCB3}" type="presParOf" srcId="{A5046F92-7BA3-475D-AC8B-2BFF4FB89F37}" destId="{55E107F9-3798-4D7A-B972-D470FA543568}" srcOrd="1" destOrd="0" presId="urn:microsoft.com/office/officeart/2005/8/layout/hierarchy3"/>
    <dgm:cxn modelId="{780165F4-847F-48E7-B474-ECD0C200F495}" type="presParOf" srcId="{76801329-5091-422A-A451-FBB0CDEFC3BD}" destId="{930A282E-BF28-4456-819E-38A45BFAB45E}" srcOrd="2" destOrd="0" presId="urn:microsoft.com/office/officeart/2005/8/layout/hierarchy3"/>
    <dgm:cxn modelId="{858E6EA4-887F-440A-81FA-FF646C69FC23}" type="presParOf" srcId="{930A282E-BF28-4456-819E-38A45BFAB45E}" destId="{8E78DFC0-3975-48E3-9E70-EA48BBA5A669}" srcOrd="0" destOrd="0" presId="urn:microsoft.com/office/officeart/2005/8/layout/hierarchy3"/>
    <dgm:cxn modelId="{FE3D44E0-8473-416C-9D91-BF1F94D6DB05}" type="presParOf" srcId="{8E78DFC0-3975-48E3-9E70-EA48BBA5A669}" destId="{A03B2EA0-75D6-4531-BC94-8815E716F137}" srcOrd="0" destOrd="0" presId="urn:microsoft.com/office/officeart/2005/8/layout/hierarchy3"/>
    <dgm:cxn modelId="{1344AE8D-57AA-40CA-805F-16AB8696F48F}" type="presParOf" srcId="{8E78DFC0-3975-48E3-9E70-EA48BBA5A669}" destId="{54FF6B03-4A86-4462-A0BF-D93BC00A3F85}" srcOrd="1" destOrd="0" presId="urn:microsoft.com/office/officeart/2005/8/layout/hierarchy3"/>
    <dgm:cxn modelId="{5F763403-967B-460C-A603-80030C70B555}" type="presParOf" srcId="{930A282E-BF28-4456-819E-38A45BFAB45E}" destId="{58766C89-4568-44E6-B009-B0A64447CFB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3AA3237-DBAA-4B48-8E87-33B7FC0ADAD8}"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C0DB732B-8BEB-42F0-BC95-F04488FF24B6}">
      <dgm:prSet/>
      <dgm:spPr/>
      <dgm:t>
        <a:bodyPr/>
        <a:lstStyle/>
        <a:p>
          <a:r>
            <a:rPr lang="it-IT"/>
            <a:t>Differences (</a:t>
          </a:r>
          <a:r>
            <a:rPr lang="it-IT" i="1"/>
            <a:t>disputes</a:t>
          </a:r>
          <a:r>
            <a:rPr lang="it-IT"/>
            <a:t>) between PERSONS  (individuals, corporations, partnerships, associations, or other non-governmental entities); Contracting State are not waiving sovereign immunity</a:t>
          </a:r>
          <a:endParaRPr lang="en-US"/>
        </a:p>
      </dgm:t>
    </dgm:pt>
    <dgm:pt modelId="{AAB0BEFA-91B3-4D7F-9A06-AC0E508DA44D}" type="parTrans" cxnId="{E1481D6B-FF90-4679-88FB-D0AB150EF7EE}">
      <dgm:prSet/>
      <dgm:spPr/>
      <dgm:t>
        <a:bodyPr/>
        <a:lstStyle/>
        <a:p>
          <a:endParaRPr lang="en-US"/>
        </a:p>
      </dgm:t>
    </dgm:pt>
    <dgm:pt modelId="{577A5E35-4141-48CC-AAB4-0F1F5F9D0B7C}" type="sibTrans" cxnId="{E1481D6B-FF90-4679-88FB-D0AB150EF7EE}">
      <dgm:prSet/>
      <dgm:spPr/>
      <dgm:t>
        <a:bodyPr/>
        <a:lstStyle/>
        <a:p>
          <a:endParaRPr lang="en-US"/>
        </a:p>
      </dgm:t>
    </dgm:pt>
    <dgm:pt modelId="{9410070C-5ACE-4CB3-A49E-1E74978E1F5D}">
      <dgm:prSet/>
      <dgm:spPr/>
      <dgm:t>
        <a:bodyPr/>
        <a:lstStyle/>
        <a:p>
          <a:r>
            <a:rPr lang="it-IT"/>
            <a:t>Awards made by </a:t>
          </a:r>
          <a:r>
            <a:rPr lang="it-IT" b="1"/>
            <a:t>arbitrators</a:t>
          </a:r>
          <a:r>
            <a:rPr lang="it-IT"/>
            <a:t> appointed for each case but also those made by </a:t>
          </a:r>
          <a:r>
            <a:rPr lang="it-IT" b="1"/>
            <a:t>permanent arbitral bodies </a:t>
          </a:r>
          <a:r>
            <a:rPr lang="it-IT"/>
            <a:t>(i.e. arbitration board)</a:t>
          </a:r>
          <a:endParaRPr lang="en-US"/>
        </a:p>
      </dgm:t>
    </dgm:pt>
    <dgm:pt modelId="{F69801A6-D111-445B-9CE8-EFA11A8BFE30}" type="parTrans" cxnId="{20E21FA9-1B45-4938-A432-0A59B2796B18}">
      <dgm:prSet/>
      <dgm:spPr/>
      <dgm:t>
        <a:bodyPr/>
        <a:lstStyle/>
        <a:p>
          <a:endParaRPr lang="en-US"/>
        </a:p>
      </dgm:t>
    </dgm:pt>
    <dgm:pt modelId="{6314F84A-16C9-4C64-B94F-53648CD287E1}" type="sibTrans" cxnId="{20E21FA9-1B45-4938-A432-0A59B2796B18}">
      <dgm:prSet/>
      <dgm:spPr/>
      <dgm:t>
        <a:bodyPr/>
        <a:lstStyle/>
        <a:p>
          <a:endParaRPr lang="en-US"/>
        </a:p>
      </dgm:t>
    </dgm:pt>
    <dgm:pt modelId="{A7B66E72-D64A-41DB-B30B-DA10FCAF0C21}">
      <dgm:prSet/>
      <dgm:spPr/>
      <dgm:t>
        <a:bodyPr/>
        <a:lstStyle/>
        <a:p>
          <a:r>
            <a:rPr lang="it-IT" b="1"/>
            <a:t>Reservation available to contracting state: reciprocity and commercial </a:t>
          </a:r>
          <a:endParaRPr lang="en-US"/>
        </a:p>
      </dgm:t>
    </dgm:pt>
    <dgm:pt modelId="{CF56D880-97B4-48FE-A5AD-A8465230CCF0}" type="parTrans" cxnId="{F4BB307C-CEF7-4F92-A755-200039535397}">
      <dgm:prSet/>
      <dgm:spPr/>
      <dgm:t>
        <a:bodyPr/>
        <a:lstStyle/>
        <a:p>
          <a:endParaRPr lang="en-US"/>
        </a:p>
      </dgm:t>
    </dgm:pt>
    <dgm:pt modelId="{E834562B-E50C-465D-BD2B-60C24FCE2AF6}" type="sibTrans" cxnId="{F4BB307C-CEF7-4F92-A755-200039535397}">
      <dgm:prSet/>
      <dgm:spPr/>
      <dgm:t>
        <a:bodyPr/>
        <a:lstStyle/>
        <a:p>
          <a:endParaRPr lang="en-US"/>
        </a:p>
      </dgm:t>
    </dgm:pt>
    <dgm:pt modelId="{A617E06D-BCCE-4BAA-8E97-246E079F3E78}">
      <dgm:prSet/>
      <dgm:spPr/>
      <dgm:t>
        <a:bodyPr/>
        <a:lstStyle/>
        <a:p>
          <a:r>
            <a:rPr lang="en-US"/>
            <a:t>When a Contracting State makes the reciprocity reservation, it will apply the New York Convention only to awards rendered in the territory of a State which is a party to the Convention</a:t>
          </a:r>
        </a:p>
      </dgm:t>
    </dgm:pt>
    <dgm:pt modelId="{C01053DF-7547-465D-B766-D115163ABA72}" type="parTrans" cxnId="{A273078F-B955-46FB-B499-3ED7C472907D}">
      <dgm:prSet/>
      <dgm:spPr/>
      <dgm:t>
        <a:bodyPr/>
        <a:lstStyle/>
        <a:p>
          <a:endParaRPr lang="en-US"/>
        </a:p>
      </dgm:t>
    </dgm:pt>
    <dgm:pt modelId="{BEA38C95-9FBE-4432-89D1-57471763C04A}" type="sibTrans" cxnId="{A273078F-B955-46FB-B499-3ED7C472907D}">
      <dgm:prSet/>
      <dgm:spPr/>
      <dgm:t>
        <a:bodyPr/>
        <a:lstStyle/>
        <a:p>
          <a:endParaRPr lang="en-US"/>
        </a:p>
      </dgm:t>
    </dgm:pt>
    <dgm:pt modelId="{5E61C25D-4AEE-47CF-9EE0-16C750DDA1EF}">
      <dgm:prSet/>
      <dgm:spPr/>
      <dgm:t>
        <a:bodyPr/>
        <a:lstStyle/>
        <a:p>
          <a:r>
            <a:rPr lang="en-US"/>
            <a:t>The second reservation available to States under article I (3) is the commercial reservation. When a State has made a commercial reservation, the New York Convention applies only to disputes arising out of “legal relationships considered as commercial under the national law of the State making such declaration”..  A United States court has held that the notion of “commercial relationship” is broad, noting that its purpose is only “</a:t>
          </a:r>
          <a:r>
            <a:rPr lang="en-US" i="1"/>
            <a:t>to exclude matrimonial and other domestic relations awards, political awards, and the like</a:t>
          </a:r>
          <a:r>
            <a:rPr lang="en-US"/>
            <a:t>”.</a:t>
          </a:r>
        </a:p>
      </dgm:t>
    </dgm:pt>
    <dgm:pt modelId="{87825341-2B8B-4464-BE14-6B76534DA0E0}" type="parTrans" cxnId="{5E1EA0FE-8270-4810-A6F1-B93D521C0475}">
      <dgm:prSet/>
      <dgm:spPr/>
      <dgm:t>
        <a:bodyPr/>
        <a:lstStyle/>
        <a:p>
          <a:endParaRPr lang="en-US"/>
        </a:p>
      </dgm:t>
    </dgm:pt>
    <dgm:pt modelId="{FB9291F6-ECF6-4481-A0CE-F5DAF4C0A52B}" type="sibTrans" cxnId="{5E1EA0FE-8270-4810-A6F1-B93D521C0475}">
      <dgm:prSet/>
      <dgm:spPr/>
      <dgm:t>
        <a:bodyPr/>
        <a:lstStyle/>
        <a:p>
          <a:endParaRPr lang="en-US"/>
        </a:p>
      </dgm:t>
    </dgm:pt>
    <dgm:pt modelId="{528BA188-409E-43A1-B9D9-075414D570A6}" type="pres">
      <dgm:prSet presAssocID="{13AA3237-DBAA-4B48-8E87-33B7FC0ADAD8}" presName="root" presStyleCnt="0">
        <dgm:presLayoutVars>
          <dgm:dir/>
          <dgm:resizeHandles val="exact"/>
        </dgm:presLayoutVars>
      </dgm:prSet>
      <dgm:spPr/>
    </dgm:pt>
    <dgm:pt modelId="{91607F59-8D8E-48A9-823C-4C457171BB02}" type="pres">
      <dgm:prSet presAssocID="{C0DB732B-8BEB-42F0-BC95-F04488FF24B6}" presName="compNode" presStyleCnt="0"/>
      <dgm:spPr/>
    </dgm:pt>
    <dgm:pt modelId="{A945E03B-29BF-4DBC-994B-6A2B32C7150E}" type="pres">
      <dgm:prSet presAssocID="{C0DB732B-8BEB-42F0-BC95-F04488FF24B6}"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itcoin"/>
        </a:ext>
      </dgm:extLst>
    </dgm:pt>
    <dgm:pt modelId="{3A91ACFA-F5FA-4EC8-83F7-A2DD33D170B2}" type="pres">
      <dgm:prSet presAssocID="{C0DB732B-8BEB-42F0-BC95-F04488FF24B6}" presName="spaceRect" presStyleCnt="0"/>
      <dgm:spPr/>
    </dgm:pt>
    <dgm:pt modelId="{DE18AE8E-9E6A-4F23-9C4C-6E6E0C57120F}" type="pres">
      <dgm:prSet presAssocID="{C0DB732B-8BEB-42F0-BC95-F04488FF24B6}" presName="textRect" presStyleLbl="revTx" presStyleIdx="0" presStyleCnt="5">
        <dgm:presLayoutVars>
          <dgm:chMax val="1"/>
          <dgm:chPref val="1"/>
        </dgm:presLayoutVars>
      </dgm:prSet>
      <dgm:spPr/>
    </dgm:pt>
    <dgm:pt modelId="{A6254D62-D838-4687-A540-F837643FF221}" type="pres">
      <dgm:prSet presAssocID="{577A5E35-4141-48CC-AAB4-0F1F5F9D0B7C}" presName="sibTrans" presStyleCnt="0"/>
      <dgm:spPr/>
    </dgm:pt>
    <dgm:pt modelId="{85A34553-C63D-434B-ABC0-9B5E29C693F2}" type="pres">
      <dgm:prSet presAssocID="{9410070C-5ACE-4CB3-A49E-1E74978E1F5D}" presName="compNode" presStyleCnt="0"/>
      <dgm:spPr/>
    </dgm:pt>
    <dgm:pt modelId="{AA980628-C457-4BB9-80FB-253C9E33F71F}" type="pres">
      <dgm:prSet presAssocID="{9410070C-5ACE-4CB3-A49E-1E74978E1F5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Judge"/>
        </a:ext>
      </dgm:extLst>
    </dgm:pt>
    <dgm:pt modelId="{00F3D646-5366-4F35-9123-713AAE779EB1}" type="pres">
      <dgm:prSet presAssocID="{9410070C-5ACE-4CB3-A49E-1E74978E1F5D}" presName="spaceRect" presStyleCnt="0"/>
      <dgm:spPr/>
    </dgm:pt>
    <dgm:pt modelId="{DAA531EA-1D3E-4846-A66A-88E2C69883EC}" type="pres">
      <dgm:prSet presAssocID="{9410070C-5ACE-4CB3-A49E-1E74978E1F5D}" presName="textRect" presStyleLbl="revTx" presStyleIdx="1" presStyleCnt="5">
        <dgm:presLayoutVars>
          <dgm:chMax val="1"/>
          <dgm:chPref val="1"/>
        </dgm:presLayoutVars>
      </dgm:prSet>
      <dgm:spPr/>
    </dgm:pt>
    <dgm:pt modelId="{AD341156-40F5-419F-8839-54AC00C80089}" type="pres">
      <dgm:prSet presAssocID="{6314F84A-16C9-4C64-B94F-53648CD287E1}" presName="sibTrans" presStyleCnt="0"/>
      <dgm:spPr/>
    </dgm:pt>
    <dgm:pt modelId="{9F6B75A4-4210-4860-8365-CF4CE5A4CE94}" type="pres">
      <dgm:prSet presAssocID="{A7B66E72-D64A-41DB-B30B-DA10FCAF0C21}" presName="compNode" presStyleCnt="0"/>
      <dgm:spPr/>
    </dgm:pt>
    <dgm:pt modelId="{6F92AEE3-BF5F-4A3E-867F-022F8DE74081}" type="pres">
      <dgm:prSet presAssocID="{A7B66E72-D64A-41DB-B30B-DA10FCAF0C2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shake"/>
        </a:ext>
      </dgm:extLst>
    </dgm:pt>
    <dgm:pt modelId="{8522E9F9-E610-4F8A-A4CF-1A49E422B893}" type="pres">
      <dgm:prSet presAssocID="{A7B66E72-D64A-41DB-B30B-DA10FCAF0C21}" presName="spaceRect" presStyleCnt="0"/>
      <dgm:spPr/>
    </dgm:pt>
    <dgm:pt modelId="{15BFE1BD-C427-40BB-9E07-B367E31223F5}" type="pres">
      <dgm:prSet presAssocID="{A7B66E72-D64A-41DB-B30B-DA10FCAF0C21}" presName="textRect" presStyleLbl="revTx" presStyleIdx="2" presStyleCnt="5">
        <dgm:presLayoutVars>
          <dgm:chMax val="1"/>
          <dgm:chPref val="1"/>
        </dgm:presLayoutVars>
      </dgm:prSet>
      <dgm:spPr/>
    </dgm:pt>
    <dgm:pt modelId="{B452A4DB-7AC3-40FB-96B4-01DDB8E9AE41}" type="pres">
      <dgm:prSet presAssocID="{E834562B-E50C-465D-BD2B-60C24FCE2AF6}" presName="sibTrans" presStyleCnt="0"/>
      <dgm:spPr/>
    </dgm:pt>
    <dgm:pt modelId="{C6E32564-071B-4DE5-9C25-5F4907F12502}" type="pres">
      <dgm:prSet presAssocID="{A617E06D-BCCE-4BAA-8E97-246E079F3E78}" presName="compNode" presStyleCnt="0"/>
      <dgm:spPr/>
    </dgm:pt>
    <dgm:pt modelId="{B080414D-7D8E-4DBE-AA18-7F7F11B6800F}" type="pres">
      <dgm:prSet presAssocID="{A617E06D-BCCE-4BAA-8E97-246E079F3E7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00F2E342-77E3-4C3C-B10A-5EF91040B312}" type="pres">
      <dgm:prSet presAssocID="{A617E06D-BCCE-4BAA-8E97-246E079F3E78}" presName="spaceRect" presStyleCnt="0"/>
      <dgm:spPr/>
    </dgm:pt>
    <dgm:pt modelId="{0781F704-44A4-462F-A25B-A49235DA3C66}" type="pres">
      <dgm:prSet presAssocID="{A617E06D-BCCE-4BAA-8E97-246E079F3E78}" presName="textRect" presStyleLbl="revTx" presStyleIdx="3" presStyleCnt="5">
        <dgm:presLayoutVars>
          <dgm:chMax val="1"/>
          <dgm:chPref val="1"/>
        </dgm:presLayoutVars>
      </dgm:prSet>
      <dgm:spPr/>
    </dgm:pt>
    <dgm:pt modelId="{E5080509-2A65-48D0-B562-CB308984B040}" type="pres">
      <dgm:prSet presAssocID="{BEA38C95-9FBE-4432-89D1-57471763C04A}" presName="sibTrans" presStyleCnt="0"/>
      <dgm:spPr/>
    </dgm:pt>
    <dgm:pt modelId="{F8952539-84BB-4443-AF0E-B83A725173D4}" type="pres">
      <dgm:prSet presAssocID="{5E61C25D-4AEE-47CF-9EE0-16C750DDA1EF}" presName="compNode" presStyleCnt="0"/>
      <dgm:spPr/>
    </dgm:pt>
    <dgm:pt modelId="{7D8F56DC-5DB7-481C-9FDD-9BFDE096C46C}" type="pres">
      <dgm:prSet presAssocID="{5E61C25D-4AEE-47CF-9EE0-16C750DDA1E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Quotes"/>
        </a:ext>
      </dgm:extLst>
    </dgm:pt>
    <dgm:pt modelId="{E1334CDB-06E7-4517-96E4-9CB8B488990A}" type="pres">
      <dgm:prSet presAssocID="{5E61C25D-4AEE-47CF-9EE0-16C750DDA1EF}" presName="spaceRect" presStyleCnt="0"/>
      <dgm:spPr/>
    </dgm:pt>
    <dgm:pt modelId="{E1B15117-ED1A-4567-9A82-224AC8516620}" type="pres">
      <dgm:prSet presAssocID="{5E61C25D-4AEE-47CF-9EE0-16C750DDA1EF}" presName="textRect" presStyleLbl="revTx" presStyleIdx="4" presStyleCnt="5">
        <dgm:presLayoutVars>
          <dgm:chMax val="1"/>
          <dgm:chPref val="1"/>
        </dgm:presLayoutVars>
      </dgm:prSet>
      <dgm:spPr/>
    </dgm:pt>
  </dgm:ptLst>
  <dgm:cxnLst>
    <dgm:cxn modelId="{E8A81137-53FB-4520-A24B-B60FB2512F8C}" type="presOf" srcId="{13AA3237-DBAA-4B48-8E87-33B7FC0ADAD8}" destId="{528BA188-409E-43A1-B9D9-075414D570A6}" srcOrd="0" destOrd="0" presId="urn:microsoft.com/office/officeart/2018/2/layout/IconLabelList"/>
    <dgm:cxn modelId="{E1481D6B-FF90-4679-88FB-D0AB150EF7EE}" srcId="{13AA3237-DBAA-4B48-8E87-33B7FC0ADAD8}" destId="{C0DB732B-8BEB-42F0-BC95-F04488FF24B6}" srcOrd="0" destOrd="0" parTransId="{AAB0BEFA-91B3-4D7F-9A06-AC0E508DA44D}" sibTransId="{577A5E35-4141-48CC-AAB4-0F1F5F9D0B7C}"/>
    <dgm:cxn modelId="{F4BB307C-CEF7-4F92-A755-200039535397}" srcId="{13AA3237-DBAA-4B48-8E87-33B7FC0ADAD8}" destId="{A7B66E72-D64A-41DB-B30B-DA10FCAF0C21}" srcOrd="2" destOrd="0" parTransId="{CF56D880-97B4-48FE-A5AD-A8465230CCF0}" sibTransId="{E834562B-E50C-465D-BD2B-60C24FCE2AF6}"/>
    <dgm:cxn modelId="{EB52977C-CC88-47BE-9387-9D772DDCC847}" type="presOf" srcId="{C0DB732B-8BEB-42F0-BC95-F04488FF24B6}" destId="{DE18AE8E-9E6A-4F23-9C4C-6E6E0C57120F}" srcOrd="0" destOrd="0" presId="urn:microsoft.com/office/officeart/2018/2/layout/IconLabelList"/>
    <dgm:cxn modelId="{C4F95C7E-FAE1-4E4A-B79B-6B0949649B7B}" type="presOf" srcId="{A617E06D-BCCE-4BAA-8E97-246E079F3E78}" destId="{0781F704-44A4-462F-A25B-A49235DA3C66}" srcOrd="0" destOrd="0" presId="urn:microsoft.com/office/officeart/2018/2/layout/IconLabelList"/>
    <dgm:cxn modelId="{A273078F-B955-46FB-B499-3ED7C472907D}" srcId="{13AA3237-DBAA-4B48-8E87-33B7FC0ADAD8}" destId="{A617E06D-BCCE-4BAA-8E97-246E079F3E78}" srcOrd="3" destOrd="0" parTransId="{C01053DF-7547-465D-B766-D115163ABA72}" sibTransId="{BEA38C95-9FBE-4432-89D1-57471763C04A}"/>
    <dgm:cxn modelId="{20E21FA9-1B45-4938-A432-0A59B2796B18}" srcId="{13AA3237-DBAA-4B48-8E87-33B7FC0ADAD8}" destId="{9410070C-5ACE-4CB3-A49E-1E74978E1F5D}" srcOrd="1" destOrd="0" parTransId="{F69801A6-D111-445B-9CE8-EFA11A8BFE30}" sibTransId="{6314F84A-16C9-4C64-B94F-53648CD287E1}"/>
    <dgm:cxn modelId="{856B45B1-E148-4B85-A834-0627A71F4389}" type="presOf" srcId="{A7B66E72-D64A-41DB-B30B-DA10FCAF0C21}" destId="{15BFE1BD-C427-40BB-9E07-B367E31223F5}" srcOrd="0" destOrd="0" presId="urn:microsoft.com/office/officeart/2018/2/layout/IconLabelList"/>
    <dgm:cxn modelId="{00A7DED7-4CA5-482B-833E-F801A648C48D}" type="presOf" srcId="{9410070C-5ACE-4CB3-A49E-1E74978E1F5D}" destId="{DAA531EA-1D3E-4846-A66A-88E2C69883EC}" srcOrd="0" destOrd="0" presId="urn:microsoft.com/office/officeart/2018/2/layout/IconLabelList"/>
    <dgm:cxn modelId="{3BD0F6D8-6CA8-4EC5-A681-4C4B366AA2A7}" type="presOf" srcId="{5E61C25D-4AEE-47CF-9EE0-16C750DDA1EF}" destId="{E1B15117-ED1A-4567-9A82-224AC8516620}" srcOrd="0" destOrd="0" presId="urn:microsoft.com/office/officeart/2018/2/layout/IconLabelList"/>
    <dgm:cxn modelId="{5E1EA0FE-8270-4810-A6F1-B93D521C0475}" srcId="{13AA3237-DBAA-4B48-8E87-33B7FC0ADAD8}" destId="{5E61C25D-4AEE-47CF-9EE0-16C750DDA1EF}" srcOrd="4" destOrd="0" parTransId="{87825341-2B8B-4464-BE14-6B76534DA0E0}" sibTransId="{FB9291F6-ECF6-4481-A0CE-F5DAF4C0A52B}"/>
    <dgm:cxn modelId="{0E83648B-0777-4929-903C-C49285237C30}" type="presParOf" srcId="{528BA188-409E-43A1-B9D9-075414D570A6}" destId="{91607F59-8D8E-48A9-823C-4C457171BB02}" srcOrd="0" destOrd="0" presId="urn:microsoft.com/office/officeart/2018/2/layout/IconLabelList"/>
    <dgm:cxn modelId="{6D2C5056-C1F2-407D-ACF7-0836A2C81248}" type="presParOf" srcId="{91607F59-8D8E-48A9-823C-4C457171BB02}" destId="{A945E03B-29BF-4DBC-994B-6A2B32C7150E}" srcOrd="0" destOrd="0" presId="urn:microsoft.com/office/officeart/2018/2/layout/IconLabelList"/>
    <dgm:cxn modelId="{FAC8612C-EBD4-44ED-BFAE-6C2D2DD15679}" type="presParOf" srcId="{91607F59-8D8E-48A9-823C-4C457171BB02}" destId="{3A91ACFA-F5FA-4EC8-83F7-A2DD33D170B2}" srcOrd="1" destOrd="0" presId="urn:microsoft.com/office/officeart/2018/2/layout/IconLabelList"/>
    <dgm:cxn modelId="{849C4264-E810-4A3E-BF63-FA1F4E6B33B6}" type="presParOf" srcId="{91607F59-8D8E-48A9-823C-4C457171BB02}" destId="{DE18AE8E-9E6A-4F23-9C4C-6E6E0C57120F}" srcOrd="2" destOrd="0" presId="urn:microsoft.com/office/officeart/2018/2/layout/IconLabelList"/>
    <dgm:cxn modelId="{EC4F36EF-5073-484F-A252-EBBFB340BA12}" type="presParOf" srcId="{528BA188-409E-43A1-B9D9-075414D570A6}" destId="{A6254D62-D838-4687-A540-F837643FF221}" srcOrd="1" destOrd="0" presId="urn:microsoft.com/office/officeart/2018/2/layout/IconLabelList"/>
    <dgm:cxn modelId="{CA64B4ED-F457-472F-82DE-23FCDC64ABF4}" type="presParOf" srcId="{528BA188-409E-43A1-B9D9-075414D570A6}" destId="{85A34553-C63D-434B-ABC0-9B5E29C693F2}" srcOrd="2" destOrd="0" presId="urn:microsoft.com/office/officeart/2018/2/layout/IconLabelList"/>
    <dgm:cxn modelId="{B02B74ED-2968-42EB-B265-157D52C68DD4}" type="presParOf" srcId="{85A34553-C63D-434B-ABC0-9B5E29C693F2}" destId="{AA980628-C457-4BB9-80FB-253C9E33F71F}" srcOrd="0" destOrd="0" presId="urn:microsoft.com/office/officeart/2018/2/layout/IconLabelList"/>
    <dgm:cxn modelId="{EF9423AE-B47F-4902-ABD1-C50945EF78D4}" type="presParOf" srcId="{85A34553-C63D-434B-ABC0-9B5E29C693F2}" destId="{00F3D646-5366-4F35-9123-713AAE779EB1}" srcOrd="1" destOrd="0" presId="urn:microsoft.com/office/officeart/2018/2/layout/IconLabelList"/>
    <dgm:cxn modelId="{37A0EDF8-ACE6-491F-8501-26F1BFEC824E}" type="presParOf" srcId="{85A34553-C63D-434B-ABC0-9B5E29C693F2}" destId="{DAA531EA-1D3E-4846-A66A-88E2C69883EC}" srcOrd="2" destOrd="0" presId="urn:microsoft.com/office/officeart/2018/2/layout/IconLabelList"/>
    <dgm:cxn modelId="{FCD5BA65-5781-44F3-8664-E342508C36A8}" type="presParOf" srcId="{528BA188-409E-43A1-B9D9-075414D570A6}" destId="{AD341156-40F5-419F-8839-54AC00C80089}" srcOrd="3" destOrd="0" presId="urn:microsoft.com/office/officeart/2018/2/layout/IconLabelList"/>
    <dgm:cxn modelId="{A90A6E86-6744-4B7F-81A3-6DD975F0BF89}" type="presParOf" srcId="{528BA188-409E-43A1-B9D9-075414D570A6}" destId="{9F6B75A4-4210-4860-8365-CF4CE5A4CE94}" srcOrd="4" destOrd="0" presId="urn:microsoft.com/office/officeart/2018/2/layout/IconLabelList"/>
    <dgm:cxn modelId="{5C743B49-FB88-422F-A842-D786A68A2888}" type="presParOf" srcId="{9F6B75A4-4210-4860-8365-CF4CE5A4CE94}" destId="{6F92AEE3-BF5F-4A3E-867F-022F8DE74081}" srcOrd="0" destOrd="0" presId="urn:microsoft.com/office/officeart/2018/2/layout/IconLabelList"/>
    <dgm:cxn modelId="{0B4F8CCD-99DC-4C96-A9B3-4169AF0847F1}" type="presParOf" srcId="{9F6B75A4-4210-4860-8365-CF4CE5A4CE94}" destId="{8522E9F9-E610-4F8A-A4CF-1A49E422B893}" srcOrd="1" destOrd="0" presId="urn:microsoft.com/office/officeart/2018/2/layout/IconLabelList"/>
    <dgm:cxn modelId="{AC97BEB3-CF2A-4FA0-83A4-C8338C574C96}" type="presParOf" srcId="{9F6B75A4-4210-4860-8365-CF4CE5A4CE94}" destId="{15BFE1BD-C427-40BB-9E07-B367E31223F5}" srcOrd="2" destOrd="0" presId="urn:microsoft.com/office/officeart/2018/2/layout/IconLabelList"/>
    <dgm:cxn modelId="{91B18719-045D-4A2F-9D24-4C752BFCAF85}" type="presParOf" srcId="{528BA188-409E-43A1-B9D9-075414D570A6}" destId="{B452A4DB-7AC3-40FB-96B4-01DDB8E9AE41}" srcOrd="5" destOrd="0" presId="urn:microsoft.com/office/officeart/2018/2/layout/IconLabelList"/>
    <dgm:cxn modelId="{A2843DD6-5168-4310-8481-426723403502}" type="presParOf" srcId="{528BA188-409E-43A1-B9D9-075414D570A6}" destId="{C6E32564-071B-4DE5-9C25-5F4907F12502}" srcOrd="6" destOrd="0" presId="urn:microsoft.com/office/officeart/2018/2/layout/IconLabelList"/>
    <dgm:cxn modelId="{5F5A18D3-E871-486C-9A08-78AFBACDA5E1}" type="presParOf" srcId="{C6E32564-071B-4DE5-9C25-5F4907F12502}" destId="{B080414D-7D8E-4DBE-AA18-7F7F11B6800F}" srcOrd="0" destOrd="0" presId="urn:microsoft.com/office/officeart/2018/2/layout/IconLabelList"/>
    <dgm:cxn modelId="{B65CDD4C-F2AF-4037-9DF8-131D3BDAD825}" type="presParOf" srcId="{C6E32564-071B-4DE5-9C25-5F4907F12502}" destId="{00F2E342-77E3-4C3C-B10A-5EF91040B312}" srcOrd="1" destOrd="0" presId="urn:microsoft.com/office/officeart/2018/2/layout/IconLabelList"/>
    <dgm:cxn modelId="{4821EECA-A302-41BE-9CDD-4ADD018CEED0}" type="presParOf" srcId="{C6E32564-071B-4DE5-9C25-5F4907F12502}" destId="{0781F704-44A4-462F-A25B-A49235DA3C66}" srcOrd="2" destOrd="0" presId="urn:microsoft.com/office/officeart/2018/2/layout/IconLabelList"/>
    <dgm:cxn modelId="{25682C89-7CFD-4D32-82E9-2C9D6D130DB5}" type="presParOf" srcId="{528BA188-409E-43A1-B9D9-075414D570A6}" destId="{E5080509-2A65-48D0-B562-CB308984B040}" srcOrd="7" destOrd="0" presId="urn:microsoft.com/office/officeart/2018/2/layout/IconLabelList"/>
    <dgm:cxn modelId="{AC5C144C-E4C1-4C97-AA25-104ED069EAA3}" type="presParOf" srcId="{528BA188-409E-43A1-B9D9-075414D570A6}" destId="{F8952539-84BB-4443-AF0E-B83A725173D4}" srcOrd="8" destOrd="0" presId="urn:microsoft.com/office/officeart/2018/2/layout/IconLabelList"/>
    <dgm:cxn modelId="{0AB6C2A6-BDC9-4E8E-B331-B46FD3E1531E}" type="presParOf" srcId="{F8952539-84BB-4443-AF0E-B83A725173D4}" destId="{7D8F56DC-5DB7-481C-9FDD-9BFDE096C46C}" srcOrd="0" destOrd="0" presId="urn:microsoft.com/office/officeart/2018/2/layout/IconLabelList"/>
    <dgm:cxn modelId="{50AA8470-2321-4BBE-9184-B5B15CF68446}" type="presParOf" srcId="{F8952539-84BB-4443-AF0E-B83A725173D4}" destId="{E1334CDB-06E7-4517-96E4-9CB8B488990A}" srcOrd="1" destOrd="0" presId="urn:microsoft.com/office/officeart/2018/2/layout/IconLabelList"/>
    <dgm:cxn modelId="{106D3826-AB79-4DEE-B93D-6BBC87813A7F}" type="presParOf" srcId="{F8952539-84BB-4443-AF0E-B83A725173D4}" destId="{E1B15117-ED1A-4567-9A82-224AC8516620}"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1BB180-E8B0-4283-9013-B3A2CE5129AD}" type="doc">
      <dgm:prSet loTypeId="urn:microsoft.com/office/officeart/2018/2/layout/Icon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CDB65329-737A-410A-A586-BDE3D724B041}">
      <dgm:prSet/>
      <dgm:spPr/>
      <dgm:t>
        <a:bodyPr/>
        <a:lstStyle/>
        <a:p>
          <a:r>
            <a:rPr lang="en-US"/>
            <a:t>the language of Article V is not mandatory (may)and thus gives domestic courts </a:t>
          </a:r>
          <a:r>
            <a:rPr lang="en-US" b="1"/>
            <a:t>discretion to enforce </a:t>
          </a:r>
          <a:r>
            <a:rPr lang="en-US"/>
            <a:t>an arbitral award </a:t>
          </a:r>
          <a:r>
            <a:rPr lang="en-US" b="1"/>
            <a:t>even if</a:t>
          </a:r>
          <a:r>
            <a:rPr lang="en-US"/>
            <a:t> one or more of the grounds available to refuse enforcement is met</a:t>
          </a:r>
        </a:p>
      </dgm:t>
    </dgm:pt>
    <dgm:pt modelId="{3E206524-52A6-400D-8824-6E4B8FCD03DC}" type="parTrans" cxnId="{B5B94E07-092B-4651-8606-B9B3F1655F23}">
      <dgm:prSet/>
      <dgm:spPr/>
      <dgm:t>
        <a:bodyPr/>
        <a:lstStyle/>
        <a:p>
          <a:endParaRPr lang="en-US"/>
        </a:p>
      </dgm:t>
    </dgm:pt>
    <dgm:pt modelId="{BC79E8F0-A9E7-4C4E-B103-065E3CB2F46D}" type="sibTrans" cxnId="{B5B94E07-092B-4651-8606-B9B3F1655F23}">
      <dgm:prSet/>
      <dgm:spPr/>
      <dgm:t>
        <a:bodyPr/>
        <a:lstStyle/>
        <a:p>
          <a:endParaRPr lang="en-US"/>
        </a:p>
      </dgm:t>
    </dgm:pt>
    <dgm:pt modelId="{D326B4DD-63F1-4ABB-B590-3DCDFF3A2572}">
      <dgm:prSet/>
      <dgm:spPr/>
      <dgm:t>
        <a:bodyPr/>
        <a:lstStyle/>
        <a:p>
          <a:r>
            <a:rPr lang="en-US"/>
            <a:t>all of the grounds enumerated in Article V, Section 1 are </a:t>
          </a:r>
          <a:r>
            <a:rPr lang="en-US" b="1"/>
            <a:t>procedural in nature</a:t>
          </a:r>
          <a:r>
            <a:rPr lang="en-US"/>
            <a:t> and do not permit the party opposing enforcement to re-litigate the merits of the arbitration</a:t>
          </a:r>
        </a:p>
      </dgm:t>
    </dgm:pt>
    <dgm:pt modelId="{2D533DF7-2283-40F2-B251-D55E544E1E20}" type="parTrans" cxnId="{82EB811D-4684-48BE-AAC3-B7C5603E0F7D}">
      <dgm:prSet/>
      <dgm:spPr/>
      <dgm:t>
        <a:bodyPr/>
        <a:lstStyle/>
        <a:p>
          <a:endParaRPr lang="en-US"/>
        </a:p>
      </dgm:t>
    </dgm:pt>
    <dgm:pt modelId="{A4797988-FD42-4EC1-87CD-8EAAC0E98F33}" type="sibTrans" cxnId="{82EB811D-4684-48BE-AAC3-B7C5603E0F7D}">
      <dgm:prSet/>
      <dgm:spPr/>
      <dgm:t>
        <a:bodyPr/>
        <a:lstStyle/>
        <a:p>
          <a:endParaRPr lang="en-US"/>
        </a:p>
      </dgm:t>
    </dgm:pt>
    <dgm:pt modelId="{7BCDDE41-A79D-4968-B4F8-1A2883F856C0}">
      <dgm:prSet/>
      <dgm:spPr/>
      <dgm:t>
        <a:bodyPr/>
        <a:lstStyle/>
        <a:p>
          <a:r>
            <a:rPr lang="en-US" b="1"/>
            <a:t>there is no appeal procedure in the New York Convention to correct substantive errors</a:t>
          </a:r>
          <a:r>
            <a:rPr lang="en-US"/>
            <a:t>.</a:t>
          </a:r>
        </a:p>
      </dgm:t>
    </dgm:pt>
    <dgm:pt modelId="{2473B697-9D7D-4A2B-B534-3C42FAD1EFEF}" type="parTrans" cxnId="{7A55EFF6-1508-475D-A47B-E669B3563B61}">
      <dgm:prSet/>
      <dgm:spPr/>
      <dgm:t>
        <a:bodyPr/>
        <a:lstStyle/>
        <a:p>
          <a:endParaRPr lang="en-US"/>
        </a:p>
      </dgm:t>
    </dgm:pt>
    <dgm:pt modelId="{B37A3806-40B5-447D-B398-4CA8D1C036DF}" type="sibTrans" cxnId="{7A55EFF6-1508-475D-A47B-E669B3563B61}">
      <dgm:prSet/>
      <dgm:spPr/>
      <dgm:t>
        <a:bodyPr/>
        <a:lstStyle/>
        <a:p>
          <a:endParaRPr lang="en-US"/>
        </a:p>
      </dgm:t>
    </dgm:pt>
    <dgm:pt modelId="{DD1ECFCB-DCCE-407E-A105-E40773309455}" type="pres">
      <dgm:prSet presAssocID="{231BB180-E8B0-4283-9013-B3A2CE5129AD}" presName="root" presStyleCnt="0">
        <dgm:presLayoutVars>
          <dgm:dir/>
          <dgm:resizeHandles val="exact"/>
        </dgm:presLayoutVars>
      </dgm:prSet>
      <dgm:spPr/>
    </dgm:pt>
    <dgm:pt modelId="{D8E920C0-70AD-4B0A-A9ED-72FB3E478EC5}" type="pres">
      <dgm:prSet presAssocID="{CDB65329-737A-410A-A586-BDE3D724B041}" presName="compNode" presStyleCnt="0"/>
      <dgm:spPr/>
    </dgm:pt>
    <dgm:pt modelId="{91390EB7-1648-4C78-811F-74399C24AEDF}" type="pres">
      <dgm:prSet presAssocID="{CDB65329-737A-410A-A586-BDE3D724B04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Judge"/>
        </a:ext>
      </dgm:extLst>
    </dgm:pt>
    <dgm:pt modelId="{3CE1FBD5-7BB3-423A-9BD0-51DC62998973}" type="pres">
      <dgm:prSet presAssocID="{CDB65329-737A-410A-A586-BDE3D724B041}" presName="spaceRect" presStyleCnt="0"/>
      <dgm:spPr/>
    </dgm:pt>
    <dgm:pt modelId="{BCF21BCE-BA00-4E69-828C-0A4EBB6E5BA8}" type="pres">
      <dgm:prSet presAssocID="{CDB65329-737A-410A-A586-BDE3D724B041}" presName="textRect" presStyleLbl="revTx" presStyleIdx="0" presStyleCnt="3">
        <dgm:presLayoutVars>
          <dgm:chMax val="1"/>
          <dgm:chPref val="1"/>
        </dgm:presLayoutVars>
      </dgm:prSet>
      <dgm:spPr/>
    </dgm:pt>
    <dgm:pt modelId="{64C3F793-501B-4E18-B69A-B26D79880A7D}" type="pres">
      <dgm:prSet presAssocID="{BC79E8F0-A9E7-4C4E-B103-065E3CB2F46D}" presName="sibTrans" presStyleCnt="0"/>
      <dgm:spPr/>
    </dgm:pt>
    <dgm:pt modelId="{F6C7D35B-D272-4430-A330-49127A5B4FD1}" type="pres">
      <dgm:prSet presAssocID="{D326B4DD-63F1-4ABB-B590-3DCDFF3A2572}" presName="compNode" presStyleCnt="0"/>
      <dgm:spPr/>
    </dgm:pt>
    <dgm:pt modelId="{5D812871-4457-406F-AA3D-5F082C02EBF9}" type="pres">
      <dgm:prSet presAssocID="{D326B4DD-63F1-4ABB-B590-3DCDFF3A257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75254819-3C54-49DC-8802-91C983592D96}" type="pres">
      <dgm:prSet presAssocID="{D326B4DD-63F1-4ABB-B590-3DCDFF3A2572}" presName="spaceRect" presStyleCnt="0"/>
      <dgm:spPr/>
    </dgm:pt>
    <dgm:pt modelId="{09F7BB60-8ADB-4B85-B2A4-BFBC1C348F3E}" type="pres">
      <dgm:prSet presAssocID="{D326B4DD-63F1-4ABB-B590-3DCDFF3A2572}" presName="textRect" presStyleLbl="revTx" presStyleIdx="1" presStyleCnt="3">
        <dgm:presLayoutVars>
          <dgm:chMax val="1"/>
          <dgm:chPref val="1"/>
        </dgm:presLayoutVars>
      </dgm:prSet>
      <dgm:spPr/>
    </dgm:pt>
    <dgm:pt modelId="{F45992FF-A3BB-4771-821D-0C599A0D14AB}" type="pres">
      <dgm:prSet presAssocID="{A4797988-FD42-4EC1-87CD-8EAAC0E98F33}" presName="sibTrans" presStyleCnt="0"/>
      <dgm:spPr/>
    </dgm:pt>
    <dgm:pt modelId="{3E9CD169-E4C0-481A-9F7D-4CC1A4CE7BAB}" type="pres">
      <dgm:prSet presAssocID="{7BCDDE41-A79D-4968-B4F8-1A2883F856C0}" presName="compNode" presStyleCnt="0"/>
      <dgm:spPr/>
    </dgm:pt>
    <dgm:pt modelId="{6C189EAD-5F3A-4E79-93D8-3785A75C3BBD}" type="pres">
      <dgm:prSet presAssocID="{7BCDDE41-A79D-4968-B4F8-1A2883F856C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Venn Diagram"/>
        </a:ext>
      </dgm:extLst>
    </dgm:pt>
    <dgm:pt modelId="{70C5899F-DAA9-4806-9826-5ABB0565AC21}" type="pres">
      <dgm:prSet presAssocID="{7BCDDE41-A79D-4968-B4F8-1A2883F856C0}" presName="spaceRect" presStyleCnt="0"/>
      <dgm:spPr/>
    </dgm:pt>
    <dgm:pt modelId="{76FB4A20-E3D4-43F0-9420-D5BCABB1C283}" type="pres">
      <dgm:prSet presAssocID="{7BCDDE41-A79D-4968-B4F8-1A2883F856C0}" presName="textRect" presStyleLbl="revTx" presStyleIdx="2" presStyleCnt="3">
        <dgm:presLayoutVars>
          <dgm:chMax val="1"/>
          <dgm:chPref val="1"/>
        </dgm:presLayoutVars>
      </dgm:prSet>
      <dgm:spPr/>
    </dgm:pt>
  </dgm:ptLst>
  <dgm:cxnLst>
    <dgm:cxn modelId="{B5B94E07-092B-4651-8606-B9B3F1655F23}" srcId="{231BB180-E8B0-4283-9013-B3A2CE5129AD}" destId="{CDB65329-737A-410A-A586-BDE3D724B041}" srcOrd="0" destOrd="0" parTransId="{3E206524-52A6-400D-8824-6E4B8FCD03DC}" sibTransId="{BC79E8F0-A9E7-4C4E-B103-065E3CB2F46D}"/>
    <dgm:cxn modelId="{82EB811D-4684-48BE-AAC3-B7C5603E0F7D}" srcId="{231BB180-E8B0-4283-9013-B3A2CE5129AD}" destId="{D326B4DD-63F1-4ABB-B590-3DCDFF3A2572}" srcOrd="1" destOrd="0" parTransId="{2D533DF7-2283-40F2-B251-D55E544E1E20}" sibTransId="{A4797988-FD42-4EC1-87CD-8EAAC0E98F33}"/>
    <dgm:cxn modelId="{C35D0229-8442-4D4E-85AA-4E14426513C8}" type="presOf" srcId="{7BCDDE41-A79D-4968-B4F8-1A2883F856C0}" destId="{76FB4A20-E3D4-43F0-9420-D5BCABB1C283}" srcOrd="0" destOrd="0" presId="urn:microsoft.com/office/officeart/2018/2/layout/IconLabelList"/>
    <dgm:cxn modelId="{0B1AE34F-B7E2-4A28-8F70-DCE36BB3F34F}" type="presOf" srcId="{D326B4DD-63F1-4ABB-B590-3DCDFF3A2572}" destId="{09F7BB60-8ADB-4B85-B2A4-BFBC1C348F3E}" srcOrd="0" destOrd="0" presId="urn:microsoft.com/office/officeart/2018/2/layout/IconLabelList"/>
    <dgm:cxn modelId="{2BFFAA57-B947-430F-B2F5-D9BFCD7465FD}" type="presOf" srcId="{231BB180-E8B0-4283-9013-B3A2CE5129AD}" destId="{DD1ECFCB-DCCE-407E-A105-E40773309455}" srcOrd="0" destOrd="0" presId="urn:microsoft.com/office/officeart/2018/2/layout/IconLabelList"/>
    <dgm:cxn modelId="{ED1513BF-B231-4E1B-9CA7-DF1FFB273E4E}" type="presOf" srcId="{CDB65329-737A-410A-A586-BDE3D724B041}" destId="{BCF21BCE-BA00-4E69-828C-0A4EBB6E5BA8}" srcOrd="0" destOrd="0" presId="urn:microsoft.com/office/officeart/2018/2/layout/IconLabelList"/>
    <dgm:cxn modelId="{7A55EFF6-1508-475D-A47B-E669B3563B61}" srcId="{231BB180-E8B0-4283-9013-B3A2CE5129AD}" destId="{7BCDDE41-A79D-4968-B4F8-1A2883F856C0}" srcOrd="2" destOrd="0" parTransId="{2473B697-9D7D-4A2B-B534-3C42FAD1EFEF}" sibTransId="{B37A3806-40B5-447D-B398-4CA8D1C036DF}"/>
    <dgm:cxn modelId="{AB29BF73-8065-4D67-BF50-E53654F9B911}" type="presParOf" srcId="{DD1ECFCB-DCCE-407E-A105-E40773309455}" destId="{D8E920C0-70AD-4B0A-A9ED-72FB3E478EC5}" srcOrd="0" destOrd="0" presId="urn:microsoft.com/office/officeart/2018/2/layout/IconLabelList"/>
    <dgm:cxn modelId="{412FE024-2CDE-4B13-8C2F-9A3E14FD5EE8}" type="presParOf" srcId="{D8E920C0-70AD-4B0A-A9ED-72FB3E478EC5}" destId="{91390EB7-1648-4C78-811F-74399C24AEDF}" srcOrd="0" destOrd="0" presId="urn:microsoft.com/office/officeart/2018/2/layout/IconLabelList"/>
    <dgm:cxn modelId="{28AD81A3-6151-42A3-A990-FE8E3C58FF06}" type="presParOf" srcId="{D8E920C0-70AD-4B0A-A9ED-72FB3E478EC5}" destId="{3CE1FBD5-7BB3-423A-9BD0-51DC62998973}" srcOrd="1" destOrd="0" presId="urn:microsoft.com/office/officeart/2018/2/layout/IconLabelList"/>
    <dgm:cxn modelId="{C0DD1F3B-D964-442F-BE3C-71AFD4F68080}" type="presParOf" srcId="{D8E920C0-70AD-4B0A-A9ED-72FB3E478EC5}" destId="{BCF21BCE-BA00-4E69-828C-0A4EBB6E5BA8}" srcOrd="2" destOrd="0" presId="urn:microsoft.com/office/officeart/2018/2/layout/IconLabelList"/>
    <dgm:cxn modelId="{C61F3487-D11A-46A5-9C3F-A2A8DD5A8114}" type="presParOf" srcId="{DD1ECFCB-DCCE-407E-A105-E40773309455}" destId="{64C3F793-501B-4E18-B69A-B26D79880A7D}" srcOrd="1" destOrd="0" presId="urn:microsoft.com/office/officeart/2018/2/layout/IconLabelList"/>
    <dgm:cxn modelId="{0196CD1D-E012-4CDA-8DD1-BB2CEFB8B046}" type="presParOf" srcId="{DD1ECFCB-DCCE-407E-A105-E40773309455}" destId="{F6C7D35B-D272-4430-A330-49127A5B4FD1}" srcOrd="2" destOrd="0" presId="urn:microsoft.com/office/officeart/2018/2/layout/IconLabelList"/>
    <dgm:cxn modelId="{BFC5F643-7691-4A61-8A27-DC110733C316}" type="presParOf" srcId="{F6C7D35B-D272-4430-A330-49127A5B4FD1}" destId="{5D812871-4457-406F-AA3D-5F082C02EBF9}" srcOrd="0" destOrd="0" presId="urn:microsoft.com/office/officeart/2018/2/layout/IconLabelList"/>
    <dgm:cxn modelId="{817A85A8-292B-4899-9524-C0E18B28FF7C}" type="presParOf" srcId="{F6C7D35B-D272-4430-A330-49127A5B4FD1}" destId="{75254819-3C54-49DC-8802-91C983592D96}" srcOrd="1" destOrd="0" presId="urn:microsoft.com/office/officeart/2018/2/layout/IconLabelList"/>
    <dgm:cxn modelId="{7846B276-401E-4A31-A04D-B7821BDE701D}" type="presParOf" srcId="{F6C7D35B-D272-4430-A330-49127A5B4FD1}" destId="{09F7BB60-8ADB-4B85-B2A4-BFBC1C348F3E}" srcOrd="2" destOrd="0" presId="urn:microsoft.com/office/officeart/2018/2/layout/IconLabelList"/>
    <dgm:cxn modelId="{7C897CE5-3100-4CB6-A0B0-72346ABC91F7}" type="presParOf" srcId="{DD1ECFCB-DCCE-407E-A105-E40773309455}" destId="{F45992FF-A3BB-4771-821D-0C599A0D14AB}" srcOrd="3" destOrd="0" presId="urn:microsoft.com/office/officeart/2018/2/layout/IconLabelList"/>
    <dgm:cxn modelId="{BD897795-A0C5-4445-A09E-DADF2A2540F6}" type="presParOf" srcId="{DD1ECFCB-DCCE-407E-A105-E40773309455}" destId="{3E9CD169-E4C0-481A-9F7D-4CC1A4CE7BAB}" srcOrd="4" destOrd="0" presId="urn:microsoft.com/office/officeart/2018/2/layout/IconLabelList"/>
    <dgm:cxn modelId="{58DE26B4-7887-4609-A2CC-80FCB2389C51}" type="presParOf" srcId="{3E9CD169-E4C0-481A-9F7D-4CC1A4CE7BAB}" destId="{6C189EAD-5F3A-4E79-93D8-3785A75C3BBD}" srcOrd="0" destOrd="0" presId="urn:microsoft.com/office/officeart/2018/2/layout/IconLabelList"/>
    <dgm:cxn modelId="{9E44E8C4-EA34-4ABB-A41C-5CA390061FBE}" type="presParOf" srcId="{3E9CD169-E4C0-481A-9F7D-4CC1A4CE7BAB}" destId="{70C5899F-DAA9-4806-9826-5ABB0565AC21}" srcOrd="1" destOrd="0" presId="urn:microsoft.com/office/officeart/2018/2/layout/IconLabelList"/>
    <dgm:cxn modelId="{936FF80E-ED65-402D-8D3C-ECADBE410EFD}" type="presParOf" srcId="{3E9CD169-E4C0-481A-9F7D-4CC1A4CE7BAB}" destId="{76FB4A20-E3D4-43F0-9420-D5BCABB1C283}"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3B07C2-6423-4B4A-9B8A-6211E38B91D2}"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B52A53AA-5BB3-415D-92B7-9F3268C1AB10}">
      <dgm:prSet/>
      <dgm:spPr/>
      <dgm:t>
        <a:bodyPr/>
        <a:lstStyle/>
        <a:p>
          <a:r>
            <a:rPr lang="en-US"/>
            <a:t>2. Recognition and enforcement of an arbitral award may also be refused if the competent authority in the country where recognition and enforcement is sought finds that:</a:t>
          </a:r>
        </a:p>
      </dgm:t>
    </dgm:pt>
    <dgm:pt modelId="{1B22A26A-F3DB-4E0A-B5B1-6AB5BF83688B}" type="parTrans" cxnId="{423703B9-761B-4074-AC6E-0F3A4751CF55}">
      <dgm:prSet/>
      <dgm:spPr/>
      <dgm:t>
        <a:bodyPr/>
        <a:lstStyle/>
        <a:p>
          <a:endParaRPr lang="en-US"/>
        </a:p>
      </dgm:t>
    </dgm:pt>
    <dgm:pt modelId="{0B0257E5-504F-44F1-85C4-09DB437978DE}" type="sibTrans" cxnId="{423703B9-761B-4074-AC6E-0F3A4751CF55}">
      <dgm:prSet/>
      <dgm:spPr/>
      <dgm:t>
        <a:bodyPr/>
        <a:lstStyle/>
        <a:p>
          <a:endParaRPr lang="en-US"/>
        </a:p>
      </dgm:t>
    </dgm:pt>
    <dgm:pt modelId="{20E787FC-7E83-4355-917D-DC94BA86EC94}">
      <dgm:prSet/>
      <dgm:spPr/>
      <dgm:t>
        <a:bodyPr/>
        <a:lstStyle/>
        <a:p>
          <a:r>
            <a:rPr lang="en-US"/>
            <a:t>(a) The </a:t>
          </a:r>
          <a:r>
            <a:rPr lang="en-US" b="1"/>
            <a:t>subject matter</a:t>
          </a:r>
          <a:r>
            <a:rPr lang="en-US"/>
            <a:t> of the difference is not capable of settlement by arbitration under the law of that country; or</a:t>
          </a:r>
        </a:p>
      </dgm:t>
    </dgm:pt>
    <dgm:pt modelId="{22102D16-F7DE-4012-A40C-8D9743C403A7}" type="parTrans" cxnId="{A15CB30B-53EB-41BC-8235-18794C7C03CF}">
      <dgm:prSet/>
      <dgm:spPr/>
      <dgm:t>
        <a:bodyPr/>
        <a:lstStyle/>
        <a:p>
          <a:endParaRPr lang="en-US"/>
        </a:p>
      </dgm:t>
    </dgm:pt>
    <dgm:pt modelId="{FE883AB9-02E2-4CC3-A143-07EFAB093CE6}" type="sibTrans" cxnId="{A15CB30B-53EB-41BC-8235-18794C7C03CF}">
      <dgm:prSet/>
      <dgm:spPr/>
      <dgm:t>
        <a:bodyPr/>
        <a:lstStyle/>
        <a:p>
          <a:endParaRPr lang="en-US"/>
        </a:p>
      </dgm:t>
    </dgm:pt>
    <dgm:pt modelId="{DD3372CF-3087-4A5B-ADCF-F120DAA98BDC}">
      <dgm:prSet/>
      <dgm:spPr/>
      <dgm:t>
        <a:bodyPr/>
        <a:lstStyle/>
        <a:p>
          <a:r>
            <a:rPr lang="en-US"/>
            <a:t>(b) The recognition or enforcement of the award would be contrary to the </a:t>
          </a:r>
          <a:r>
            <a:rPr lang="en-US" b="1"/>
            <a:t>public policy </a:t>
          </a:r>
          <a:r>
            <a:rPr lang="en-US"/>
            <a:t>of that country.</a:t>
          </a:r>
        </a:p>
      </dgm:t>
    </dgm:pt>
    <dgm:pt modelId="{7FF614F6-5CE1-4573-85F5-5D10498C476C}" type="parTrans" cxnId="{579A189D-644B-4032-BFA7-3BDCE11CDCC8}">
      <dgm:prSet/>
      <dgm:spPr/>
      <dgm:t>
        <a:bodyPr/>
        <a:lstStyle/>
        <a:p>
          <a:endParaRPr lang="en-US"/>
        </a:p>
      </dgm:t>
    </dgm:pt>
    <dgm:pt modelId="{C0829B08-E0FB-4EEC-B57A-346AC553EA50}" type="sibTrans" cxnId="{579A189D-644B-4032-BFA7-3BDCE11CDCC8}">
      <dgm:prSet/>
      <dgm:spPr/>
      <dgm:t>
        <a:bodyPr/>
        <a:lstStyle/>
        <a:p>
          <a:endParaRPr lang="en-US"/>
        </a:p>
      </dgm:t>
    </dgm:pt>
    <dgm:pt modelId="{D164BBE7-A32B-46A8-AE6C-E2AD36DC9BF3}" type="pres">
      <dgm:prSet presAssocID="{CD3B07C2-6423-4B4A-9B8A-6211E38B91D2}" presName="root" presStyleCnt="0">
        <dgm:presLayoutVars>
          <dgm:dir/>
          <dgm:resizeHandles val="exact"/>
        </dgm:presLayoutVars>
      </dgm:prSet>
      <dgm:spPr/>
    </dgm:pt>
    <dgm:pt modelId="{93098328-BF61-4214-B283-451C9855AAE0}" type="pres">
      <dgm:prSet presAssocID="{B52A53AA-5BB3-415D-92B7-9F3268C1AB10}" presName="compNode" presStyleCnt="0"/>
      <dgm:spPr/>
    </dgm:pt>
    <dgm:pt modelId="{18104A2D-D9AE-4919-B5BB-7670AE640434}" type="pres">
      <dgm:prSet presAssocID="{B52A53AA-5BB3-415D-92B7-9F3268C1AB10}" presName="bgRect" presStyleLbl="bgShp" presStyleIdx="0" presStyleCnt="3"/>
      <dgm:spPr/>
    </dgm:pt>
    <dgm:pt modelId="{83984F7C-44E0-44AE-807B-32655A5616D8}" type="pres">
      <dgm:prSet presAssocID="{B52A53AA-5BB3-415D-92B7-9F3268C1AB1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d Badge"/>
        </a:ext>
      </dgm:extLst>
    </dgm:pt>
    <dgm:pt modelId="{25865EE2-0292-4824-9E65-0F22C70B87E3}" type="pres">
      <dgm:prSet presAssocID="{B52A53AA-5BB3-415D-92B7-9F3268C1AB10}" presName="spaceRect" presStyleCnt="0"/>
      <dgm:spPr/>
    </dgm:pt>
    <dgm:pt modelId="{9CF81E9A-417D-4629-BEDF-CD68A534DB60}" type="pres">
      <dgm:prSet presAssocID="{B52A53AA-5BB3-415D-92B7-9F3268C1AB10}" presName="parTx" presStyleLbl="revTx" presStyleIdx="0" presStyleCnt="3">
        <dgm:presLayoutVars>
          <dgm:chMax val="0"/>
          <dgm:chPref val="0"/>
        </dgm:presLayoutVars>
      </dgm:prSet>
      <dgm:spPr/>
    </dgm:pt>
    <dgm:pt modelId="{CC064501-2D47-4F01-A253-43E5B69DB1CC}" type="pres">
      <dgm:prSet presAssocID="{0B0257E5-504F-44F1-85C4-09DB437978DE}" presName="sibTrans" presStyleCnt="0"/>
      <dgm:spPr/>
    </dgm:pt>
    <dgm:pt modelId="{F2ED1D88-BC38-4EF8-A02A-A799B76A1B95}" type="pres">
      <dgm:prSet presAssocID="{20E787FC-7E83-4355-917D-DC94BA86EC94}" presName="compNode" presStyleCnt="0"/>
      <dgm:spPr/>
    </dgm:pt>
    <dgm:pt modelId="{8294C817-6641-48B3-A877-65BF455DD98F}" type="pres">
      <dgm:prSet presAssocID="{20E787FC-7E83-4355-917D-DC94BA86EC94}" presName="bgRect" presStyleLbl="bgShp" presStyleIdx="1" presStyleCnt="3"/>
      <dgm:spPr/>
    </dgm:pt>
    <dgm:pt modelId="{7F6FDF9C-56DF-400D-979E-952187864E66}" type="pres">
      <dgm:prSet presAssocID="{20E787FC-7E83-4355-917D-DC94BA86EC94}" presName="iconRect" presStyleLbl="node1" presStyleIdx="1" presStyleCnt="3"/>
      <dgm:spPr>
        <a:ln>
          <a:noFill/>
        </a:ln>
      </dgm:spPr>
    </dgm:pt>
    <dgm:pt modelId="{04513B18-70B6-4F57-94D8-9D5E2DCF4A8F}" type="pres">
      <dgm:prSet presAssocID="{20E787FC-7E83-4355-917D-DC94BA86EC94}" presName="spaceRect" presStyleCnt="0"/>
      <dgm:spPr/>
    </dgm:pt>
    <dgm:pt modelId="{3AB5E76D-4F39-4DFB-9E68-E058E92BC01A}" type="pres">
      <dgm:prSet presAssocID="{20E787FC-7E83-4355-917D-DC94BA86EC94}" presName="parTx" presStyleLbl="revTx" presStyleIdx="1" presStyleCnt="3">
        <dgm:presLayoutVars>
          <dgm:chMax val="0"/>
          <dgm:chPref val="0"/>
        </dgm:presLayoutVars>
      </dgm:prSet>
      <dgm:spPr/>
    </dgm:pt>
    <dgm:pt modelId="{C423D3CF-632F-4BD4-970D-18345B299D01}" type="pres">
      <dgm:prSet presAssocID="{FE883AB9-02E2-4CC3-A143-07EFAB093CE6}" presName="sibTrans" presStyleCnt="0"/>
      <dgm:spPr/>
    </dgm:pt>
    <dgm:pt modelId="{94D6FACA-1809-491B-ACF2-607968261DDA}" type="pres">
      <dgm:prSet presAssocID="{DD3372CF-3087-4A5B-ADCF-F120DAA98BDC}" presName="compNode" presStyleCnt="0"/>
      <dgm:spPr/>
    </dgm:pt>
    <dgm:pt modelId="{E47DE3CF-7E7D-4B5A-862D-11E9C5DA0C17}" type="pres">
      <dgm:prSet presAssocID="{DD3372CF-3087-4A5B-ADCF-F120DAA98BDC}" presName="bgRect" presStyleLbl="bgShp" presStyleIdx="2" presStyleCnt="3"/>
      <dgm:spPr/>
    </dgm:pt>
    <dgm:pt modelId="{76303750-10E9-45D0-BB21-8F9DF3BF250B}" type="pres">
      <dgm:prSet presAssocID="{DD3372CF-3087-4A5B-ADCF-F120DAA98BDC}" presName="iconRect" presStyleLbl="node1" presStyleIdx="2"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234FF29A-7EF8-400B-898F-B8034F9CAC06}" type="pres">
      <dgm:prSet presAssocID="{DD3372CF-3087-4A5B-ADCF-F120DAA98BDC}" presName="spaceRect" presStyleCnt="0"/>
      <dgm:spPr/>
    </dgm:pt>
    <dgm:pt modelId="{C634A566-3087-48D3-8D09-E729D91F4DB1}" type="pres">
      <dgm:prSet presAssocID="{DD3372CF-3087-4A5B-ADCF-F120DAA98BDC}" presName="parTx" presStyleLbl="revTx" presStyleIdx="2" presStyleCnt="3">
        <dgm:presLayoutVars>
          <dgm:chMax val="0"/>
          <dgm:chPref val="0"/>
        </dgm:presLayoutVars>
      </dgm:prSet>
      <dgm:spPr/>
    </dgm:pt>
  </dgm:ptLst>
  <dgm:cxnLst>
    <dgm:cxn modelId="{A15CB30B-53EB-41BC-8235-18794C7C03CF}" srcId="{CD3B07C2-6423-4B4A-9B8A-6211E38B91D2}" destId="{20E787FC-7E83-4355-917D-DC94BA86EC94}" srcOrd="1" destOrd="0" parTransId="{22102D16-F7DE-4012-A40C-8D9743C403A7}" sibTransId="{FE883AB9-02E2-4CC3-A143-07EFAB093CE6}"/>
    <dgm:cxn modelId="{0926ED13-DE3D-4FFB-8B5A-8BF792EBE96E}" type="presOf" srcId="{B52A53AA-5BB3-415D-92B7-9F3268C1AB10}" destId="{9CF81E9A-417D-4629-BEDF-CD68A534DB60}" srcOrd="0" destOrd="0" presId="urn:microsoft.com/office/officeart/2018/2/layout/IconVerticalSolidList"/>
    <dgm:cxn modelId="{9515ED2D-442B-4AE6-B0B0-D4B617353B63}" type="presOf" srcId="{20E787FC-7E83-4355-917D-DC94BA86EC94}" destId="{3AB5E76D-4F39-4DFB-9E68-E058E92BC01A}" srcOrd="0" destOrd="0" presId="urn:microsoft.com/office/officeart/2018/2/layout/IconVerticalSolidList"/>
    <dgm:cxn modelId="{7048BC62-6BEC-4B75-B30B-170807A1629D}" type="presOf" srcId="{CD3B07C2-6423-4B4A-9B8A-6211E38B91D2}" destId="{D164BBE7-A32B-46A8-AE6C-E2AD36DC9BF3}" srcOrd="0" destOrd="0" presId="urn:microsoft.com/office/officeart/2018/2/layout/IconVerticalSolidList"/>
    <dgm:cxn modelId="{579A189D-644B-4032-BFA7-3BDCE11CDCC8}" srcId="{CD3B07C2-6423-4B4A-9B8A-6211E38B91D2}" destId="{DD3372CF-3087-4A5B-ADCF-F120DAA98BDC}" srcOrd="2" destOrd="0" parTransId="{7FF614F6-5CE1-4573-85F5-5D10498C476C}" sibTransId="{C0829B08-E0FB-4EEC-B57A-346AC553EA50}"/>
    <dgm:cxn modelId="{27E52AB6-0A92-40DD-8449-61201C3A3430}" type="presOf" srcId="{DD3372CF-3087-4A5B-ADCF-F120DAA98BDC}" destId="{C634A566-3087-48D3-8D09-E729D91F4DB1}" srcOrd="0" destOrd="0" presId="urn:microsoft.com/office/officeart/2018/2/layout/IconVerticalSolidList"/>
    <dgm:cxn modelId="{423703B9-761B-4074-AC6E-0F3A4751CF55}" srcId="{CD3B07C2-6423-4B4A-9B8A-6211E38B91D2}" destId="{B52A53AA-5BB3-415D-92B7-9F3268C1AB10}" srcOrd="0" destOrd="0" parTransId="{1B22A26A-F3DB-4E0A-B5B1-6AB5BF83688B}" sibTransId="{0B0257E5-504F-44F1-85C4-09DB437978DE}"/>
    <dgm:cxn modelId="{AB9E43D0-ACF2-4812-BF73-DB50BDC7BC09}" type="presParOf" srcId="{D164BBE7-A32B-46A8-AE6C-E2AD36DC9BF3}" destId="{93098328-BF61-4214-B283-451C9855AAE0}" srcOrd="0" destOrd="0" presId="urn:microsoft.com/office/officeart/2018/2/layout/IconVerticalSolidList"/>
    <dgm:cxn modelId="{38230366-3047-4948-A02A-3A897CA0FFA4}" type="presParOf" srcId="{93098328-BF61-4214-B283-451C9855AAE0}" destId="{18104A2D-D9AE-4919-B5BB-7670AE640434}" srcOrd="0" destOrd="0" presId="urn:microsoft.com/office/officeart/2018/2/layout/IconVerticalSolidList"/>
    <dgm:cxn modelId="{03632118-336C-4597-A637-3B56E4D9CF81}" type="presParOf" srcId="{93098328-BF61-4214-B283-451C9855AAE0}" destId="{83984F7C-44E0-44AE-807B-32655A5616D8}" srcOrd="1" destOrd="0" presId="urn:microsoft.com/office/officeart/2018/2/layout/IconVerticalSolidList"/>
    <dgm:cxn modelId="{3C42C310-49A4-48E0-8D31-954F95F4F0A1}" type="presParOf" srcId="{93098328-BF61-4214-B283-451C9855AAE0}" destId="{25865EE2-0292-4824-9E65-0F22C70B87E3}" srcOrd="2" destOrd="0" presId="urn:microsoft.com/office/officeart/2018/2/layout/IconVerticalSolidList"/>
    <dgm:cxn modelId="{D75BE4B0-7F15-4DD1-BB85-5043B841E888}" type="presParOf" srcId="{93098328-BF61-4214-B283-451C9855AAE0}" destId="{9CF81E9A-417D-4629-BEDF-CD68A534DB60}" srcOrd="3" destOrd="0" presId="urn:microsoft.com/office/officeart/2018/2/layout/IconVerticalSolidList"/>
    <dgm:cxn modelId="{6C1CFC49-A714-4458-81D5-AF7B7D4F62CE}" type="presParOf" srcId="{D164BBE7-A32B-46A8-AE6C-E2AD36DC9BF3}" destId="{CC064501-2D47-4F01-A253-43E5B69DB1CC}" srcOrd="1" destOrd="0" presId="urn:microsoft.com/office/officeart/2018/2/layout/IconVerticalSolidList"/>
    <dgm:cxn modelId="{FC89CF7E-6494-45DF-AF62-1CDE21CF2C27}" type="presParOf" srcId="{D164BBE7-A32B-46A8-AE6C-E2AD36DC9BF3}" destId="{F2ED1D88-BC38-4EF8-A02A-A799B76A1B95}" srcOrd="2" destOrd="0" presId="urn:microsoft.com/office/officeart/2018/2/layout/IconVerticalSolidList"/>
    <dgm:cxn modelId="{A5C98822-2C99-49D2-A182-2672E8C7A34E}" type="presParOf" srcId="{F2ED1D88-BC38-4EF8-A02A-A799B76A1B95}" destId="{8294C817-6641-48B3-A877-65BF455DD98F}" srcOrd="0" destOrd="0" presId="urn:microsoft.com/office/officeart/2018/2/layout/IconVerticalSolidList"/>
    <dgm:cxn modelId="{27F9C430-601A-474D-B1B2-D2D3E809C13D}" type="presParOf" srcId="{F2ED1D88-BC38-4EF8-A02A-A799B76A1B95}" destId="{7F6FDF9C-56DF-400D-979E-952187864E66}" srcOrd="1" destOrd="0" presId="urn:microsoft.com/office/officeart/2018/2/layout/IconVerticalSolidList"/>
    <dgm:cxn modelId="{E28F5423-BE5C-4BA8-BB4E-B58EC07DE985}" type="presParOf" srcId="{F2ED1D88-BC38-4EF8-A02A-A799B76A1B95}" destId="{04513B18-70B6-4F57-94D8-9D5E2DCF4A8F}" srcOrd="2" destOrd="0" presId="urn:microsoft.com/office/officeart/2018/2/layout/IconVerticalSolidList"/>
    <dgm:cxn modelId="{FC5064C4-72F4-458E-A4AB-3C1B3DB32B25}" type="presParOf" srcId="{F2ED1D88-BC38-4EF8-A02A-A799B76A1B95}" destId="{3AB5E76D-4F39-4DFB-9E68-E058E92BC01A}" srcOrd="3" destOrd="0" presId="urn:microsoft.com/office/officeart/2018/2/layout/IconVerticalSolidList"/>
    <dgm:cxn modelId="{ED053679-C8A2-4B0C-AB8E-F5C9675ACE96}" type="presParOf" srcId="{D164BBE7-A32B-46A8-AE6C-E2AD36DC9BF3}" destId="{C423D3CF-632F-4BD4-970D-18345B299D01}" srcOrd="3" destOrd="0" presId="urn:microsoft.com/office/officeart/2018/2/layout/IconVerticalSolidList"/>
    <dgm:cxn modelId="{AC8471EA-F0E6-4F43-ACCE-5E0B2BDD2EF2}" type="presParOf" srcId="{D164BBE7-A32B-46A8-AE6C-E2AD36DC9BF3}" destId="{94D6FACA-1809-491B-ACF2-607968261DDA}" srcOrd="4" destOrd="0" presId="urn:microsoft.com/office/officeart/2018/2/layout/IconVerticalSolidList"/>
    <dgm:cxn modelId="{46757F55-3465-435F-861A-816D25B266AA}" type="presParOf" srcId="{94D6FACA-1809-491B-ACF2-607968261DDA}" destId="{E47DE3CF-7E7D-4B5A-862D-11E9C5DA0C17}" srcOrd="0" destOrd="0" presId="urn:microsoft.com/office/officeart/2018/2/layout/IconVerticalSolidList"/>
    <dgm:cxn modelId="{44B59215-2FAB-4F24-A3FC-231ED7E03E43}" type="presParOf" srcId="{94D6FACA-1809-491B-ACF2-607968261DDA}" destId="{76303750-10E9-45D0-BB21-8F9DF3BF250B}" srcOrd="1" destOrd="0" presId="urn:microsoft.com/office/officeart/2018/2/layout/IconVerticalSolidList"/>
    <dgm:cxn modelId="{9E133F44-2CC7-4BAE-AF31-9B543D7352DB}" type="presParOf" srcId="{94D6FACA-1809-491B-ACF2-607968261DDA}" destId="{234FF29A-7EF8-400B-898F-B8034F9CAC06}" srcOrd="2" destOrd="0" presId="urn:microsoft.com/office/officeart/2018/2/layout/IconVerticalSolidList"/>
    <dgm:cxn modelId="{FD3CB8FA-AA73-42AE-B196-033BE3506C72}" type="presParOf" srcId="{94D6FACA-1809-491B-ACF2-607968261DDA}" destId="{C634A566-3087-48D3-8D09-E729D91F4DB1}"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73C2E2-7F63-4132-8DEA-1D71D6AE22E0}">
      <dsp:nvSpPr>
        <dsp:cNvPr id="0" name=""/>
        <dsp:cNvSpPr/>
      </dsp:nvSpPr>
      <dsp:spPr>
        <a:xfrm>
          <a:off x="0" y="640"/>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B34B41B-A58C-45C9-B5E9-974AF2297DBE}">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105EAD3-D010-4BDC-B558-0914E89F90E9}">
      <dsp:nvSpPr>
        <dsp:cNvPr id="0" name=""/>
        <dsp:cNvSpPr/>
      </dsp:nvSpPr>
      <dsp:spPr>
        <a:xfrm>
          <a:off x="1730984" y="640"/>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066800">
            <a:lnSpc>
              <a:spcPct val="90000"/>
            </a:lnSpc>
            <a:spcBef>
              <a:spcPct val="0"/>
            </a:spcBef>
            <a:spcAft>
              <a:spcPct val="35000"/>
            </a:spcAft>
            <a:buNone/>
          </a:pPr>
          <a:r>
            <a:rPr lang="it-IT" sz="2400" kern="1200"/>
            <a:t>Disagreement </a:t>
          </a:r>
          <a:r>
            <a:rPr lang="en-US" sz="2400" kern="1200"/>
            <a:t>» </a:t>
          </a:r>
          <a:r>
            <a:rPr lang="en-US" sz="2400" i="1" kern="1200"/>
            <a:t>opinion differences or simply differences in points of view.</a:t>
          </a:r>
          <a:endParaRPr lang="en-US" sz="2400" kern="1200"/>
        </a:p>
      </dsp:txBody>
      <dsp:txXfrm>
        <a:off x="1730984" y="640"/>
        <a:ext cx="4660290" cy="1498687"/>
      </dsp:txXfrm>
    </dsp:sp>
    <dsp:sp modelId="{D3276C8F-0095-4BEB-BB65-5FC6AEE0545E}">
      <dsp:nvSpPr>
        <dsp:cNvPr id="0" name=""/>
        <dsp:cNvSpPr/>
      </dsp:nvSpPr>
      <dsp:spPr>
        <a:xfrm>
          <a:off x="0" y="187399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55F56B-3D53-4FA8-ABA5-48B5EC71C5C3}">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B4695C-14A5-42C3-9C45-8DB002B49FFD}">
      <dsp:nvSpPr>
        <dsp:cNvPr id="0" name=""/>
        <dsp:cNvSpPr/>
      </dsp:nvSpPr>
      <dsp:spPr>
        <a:xfrm>
          <a:off x="1730984" y="187399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066800">
            <a:lnSpc>
              <a:spcPct val="90000"/>
            </a:lnSpc>
            <a:spcBef>
              <a:spcPct val="0"/>
            </a:spcBef>
            <a:spcAft>
              <a:spcPct val="35000"/>
            </a:spcAft>
            <a:buNone/>
          </a:pPr>
          <a:r>
            <a:rPr lang="en-US" sz="2400" kern="1200"/>
            <a:t>Conflict » </a:t>
          </a:r>
          <a:r>
            <a:rPr lang="en-US" sz="2400" i="1" kern="1200"/>
            <a:t>disagreement followed by actions against each other</a:t>
          </a:r>
          <a:endParaRPr lang="en-US" sz="2400" kern="1200"/>
        </a:p>
      </dsp:txBody>
      <dsp:txXfrm>
        <a:off x="1730984" y="1873999"/>
        <a:ext cx="4660290" cy="1498687"/>
      </dsp:txXfrm>
    </dsp:sp>
    <dsp:sp modelId="{A9A7E7EB-42CE-4CDB-BF0F-A119F4D20B3A}">
      <dsp:nvSpPr>
        <dsp:cNvPr id="0" name=""/>
        <dsp:cNvSpPr/>
      </dsp:nvSpPr>
      <dsp:spPr>
        <a:xfrm>
          <a:off x="0" y="374735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19218D-ECF4-4990-831E-CF68442CEE29}">
      <dsp:nvSpPr>
        <dsp:cNvPr id="0" name=""/>
        <dsp:cNvSpPr/>
      </dsp:nvSpPr>
      <dsp:spPr>
        <a:xfrm>
          <a:off x="453352" y="4084563"/>
          <a:ext cx="824278" cy="824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425611F-C3A7-4563-8BFB-7990AC2AE510}">
      <dsp:nvSpPr>
        <dsp:cNvPr id="0" name=""/>
        <dsp:cNvSpPr/>
      </dsp:nvSpPr>
      <dsp:spPr>
        <a:xfrm>
          <a:off x="1730984" y="374735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066800">
            <a:lnSpc>
              <a:spcPct val="90000"/>
            </a:lnSpc>
            <a:spcBef>
              <a:spcPct val="0"/>
            </a:spcBef>
            <a:spcAft>
              <a:spcPct val="35000"/>
            </a:spcAft>
            <a:buNone/>
          </a:pPr>
          <a:r>
            <a:rPr lang="en-US" sz="2400" kern="1200"/>
            <a:t>Dispute » </a:t>
          </a:r>
          <a:r>
            <a:rPr lang="en-US" sz="2400" i="1" kern="1200"/>
            <a:t>disagreement connected with violation of rights (legal concept).</a:t>
          </a:r>
          <a:endParaRPr lang="en-US" sz="2400" kern="1200"/>
        </a:p>
      </dsp:txBody>
      <dsp:txXfrm>
        <a:off x="1730984" y="3747359"/>
        <a:ext cx="4660290" cy="149868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05E5A-C25A-4636-AB3A-C40900AD2517}">
      <dsp:nvSpPr>
        <dsp:cNvPr id="0" name=""/>
        <dsp:cNvSpPr/>
      </dsp:nvSpPr>
      <dsp:spPr>
        <a:xfrm>
          <a:off x="897589" y="391425"/>
          <a:ext cx="3299421" cy="953684"/>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International </a:t>
          </a:r>
          <a:r>
            <a:rPr lang="it-IT" sz="2000" kern="1200" dirty="0" err="1"/>
            <a:t>Conventions</a:t>
          </a:r>
          <a:endParaRPr lang="it-IT" sz="2000" kern="1200" dirty="0"/>
        </a:p>
        <a:p>
          <a:pPr marL="0" lvl="0" indent="0" algn="ctr" defTabSz="889000">
            <a:lnSpc>
              <a:spcPct val="90000"/>
            </a:lnSpc>
            <a:spcBef>
              <a:spcPct val="0"/>
            </a:spcBef>
            <a:spcAft>
              <a:spcPct val="35000"/>
            </a:spcAft>
            <a:buNone/>
          </a:pPr>
          <a:r>
            <a:rPr lang="it-IT" sz="2000" kern="1200" dirty="0"/>
            <a:t>New York Convention</a:t>
          </a:r>
        </a:p>
      </dsp:txBody>
      <dsp:txXfrm>
        <a:off x="925521" y="419357"/>
        <a:ext cx="3243557" cy="897820"/>
      </dsp:txXfrm>
    </dsp:sp>
    <dsp:sp modelId="{48282292-1EC0-4469-AA3D-8EA7D136FC4A}">
      <dsp:nvSpPr>
        <dsp:cNvPr id="0" name=""/>
        <dsp:cNvSpPr/>
      </dsp:nvSpPr>
      <dsp:spPr>
        <a:xfrm>
          <a:off x="0" y="1345110"/>
          <a:ext cx="1227531" cy="789138"/>
        </a:xfrm>
        <a:custGeom>
          <a:avLst/>
          <a:gdLst/>
          <a:ahLst/>
          <a:cxnLst/>
          <a:rect l="0" t="0" r="0" b="0"/>
          <a:pathLst>
            <a:path>
              <a:moveTo>
                <a:pt x="1227531" y="0"/>
              </a:moveTo>
              <a:lnTo>
                <a:pt x="0" y="789138"/>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820A4A-5F0F-4683-80B4-8D9E0761E00C}">
      <dsp:nvSpPr>
        <dsp:cNvPr id="0" name=""/>
        <dsp:cNvSpPr/>
      </dsp:nvSpPr>
      <dsp:spPr>
        <a:xfrm>
          <a:off x="0" y="1541886"/>
          <a:ext cx="2088027" cy="1184724"/>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it-IT" sz="1500" kern="1200" dirty="0"/>
            <a:t>National </a:t>
          </a:r>
          <a:r>
            <a:rPr lang="it-IT" sz="1500" kern="1200" dirty="0" err="1"/>
            <a:t>Arbitration</a:t>
          </a:r>
          <a:r>
            <a:rPr lang="it-IT" sz="1500" kern="1200" dirty="0"/>
            <a:t> </a:t>
          </a:r>
          <a:r>
            <a:rPr lang="it-IT" sz="1500" kern="1200" dirty="0" err="1"/>
            <a:t>Legislation</a:t>
          </a:r>
          <a:r>
            <a:rPr lang="it-IT" sz="1500" kern="1200" dirty="0"/>
            <a:t> </a:t>
          </a:r>
        </a:p>
      </dsp:txBody>
      <dsp:txXfrm>
        <a:off x="34699" y="1576585"/>
        <a:ext cx="2018629" cy="1115326"/>
      </dsp:txXfrm>
    </dsp:sp>
    <dsp:sp modelId="{E8FF7344-A378-47AA-85EF-581BE986B969}">
      <dsp:nvSpPr>
        <dsp:cNvPr id="0" name=""/>
        <dsp:cNvSpPr/>
      </dsp:nvSpPr>
      <dsp:spPr>
        <a:xfrm>
          <a:off x="1227531" y="1345110"/>
          <a:ext cx="146530" cy="2300589"/>
        </a:xfrm>
        <a:custGeom>
          <a:avLst/>
          <a:gdLst/>
          <a:ahLst/>
          <a:cxnLst/>
          <a:rect l="0" t="0" r="0" b="0"/>
          <a:pathLst>
            <a:path>
              <a:moveTo>
                <a:pt x="0" y="0"/>
              </a:moveTo>
              <a:lnTo>
                <a:pt x="0" y="2300589"/>
              </a:lnTo>
              <a:lnTo>
                <a:pt x="146530" y="2300589"/>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AFF22F-6917-49BB-8FAA-D31713796DB1}">
      <dsp:nvSpPr>
        <dsp:cNvPr id="0" name=""/>
        <dsp:cNvSpPr/>
      </dsp:nvSpPr>
      <dsp:spPr>
        <a:xfrm>
          <a:off x="1374062" y="3155951"/>
          <a:ext cx="1185522" cy="979496"/>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it-IT" sz="1500" kern="1200" dirty="0" err="1"/>
            <a:t>Arbitration</a:t>
          </a:r>
          <a:r>
            <a:rPr lang="it-IT" sz="1500" kern="1200" dirty="0"/>
            <a:t> agreement </a:t>
          </a:r>
        </a:p>
      </dsp:txBody>
      <dsp:txXfrm>
        <a:off x="1402750" y="3184639"/>
        <a:ext cx="1128146" cy="922120"/>
      </dsp:txXfrm>
    </dsp:sp>
    <dsp:sp modelId="{4F196359-119B-4DB4-93B4-4BB8DB2AD8F4}">
      <dsp:nvSpPr>
        <dsp:cNvPr id="0" name=""/>
        <dsp:cNvSpPr/>
      </dsp:nvSpPr>
      <dsp:spPr>
        <a:xfrm>
          <a:off x="2833183" y="1683531"/>
          <a:ext cx="2354054" cy="592747"/>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Model</a:t>
          </a:r>
          <a:r>
            <a:rPr lang="it-IT" sz="2000" kern="1200" baseline="0" dirty="0"/>
            <a:t> Law</a:t>
          </a:r>
          <a:endParaRPr lang="it-IT" sz="2000" kern="1200" dirty="0"/>
        </a:p>
      </dsp:txBody>
      <dsp:txXfrm>
        <a:off x="2850544" y="1700892"/>
        <a:ext cx="2319332" cy="558025"/>
      </dsp:txXfrm>
    </dsp:sp>
    <dsp:sp modelId="{A03B2EA0-75D6-4531-BC94-8815E716F137}">
      <dsp:nvSpPr>
        <dsp:cNvPr id="0" name=""/>
        <dsp:cNvSpPr/>
      </dsp:nvSpPr>
      <dsp:spPr>
        <a:xfrm>
          <a:off x="3829024" y="2845877"/>
          <a:ext cx="2343413" cy="464593"/>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Institutional rules</a:t>
          </a:r>
        </a:p>
      </dsp:txBody>
      <dsp:txXfrm>
        <a:off x="3842631" y="2859484"/>
        <a:ext cx="2316199" cy="4373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05E5A-C25A-4636-AB3A-C40900AD2517}">
      <dsp:nvSpPr>
        <dsp:cNvPr id="0" name=""/>
        <dsp:cNvSpPr/>
      </dsp:nvSpPr>
      <dsp:spPr>
        <a:xfrm>
          <a:off x="897589" y="391425"/>
          <a:ext cx="3299421" cy="953684"/>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International </a:t>
          </a:r>
          <a:r>
            <a:rPr lang="it-IT" sz="2000" kern="1200" dirty="0" err="1"/>
            <a:t>Conventions</a:t>
          </a:r>
          <a:endParaRPr lang="it-IT" sz="2000" kern="1200" dirty="0"/>
        </a:p>
        <a:p>
          <a:pPr marL="0" lvl="0" indent="0" algn="ctr" defTabSz="889000">
            <a:lnSpc>
              <a:spcPct val="90000"/>
            </a:lnSpc>
            <a:spcBef>
              <a:spcPct val="0"/>
            </a:spcBef>
            <a:spcAft>
              <a:spcPct val="35000"/>
            </a:spcAft>
            <a:buNone/>
          </a:pPr>
          <a:r>
            <a:rPr lang="it-IT" sz="2000" kern="1200" dirty="0"/>
            <a:t>New York Convention</a:t>
          </a:r>
        </a:p>
      </dsp:txBody>
      <dsp:txXfrm>
        <a:off x="925521" y="419357"/>
        <a:ext cx="3243557" cy="897820"/>
      </dsp:txXfrm>
    </dsp:sp>
    <dsp:sp modelId="{48282292-1EC0-4469-AA3D-8EA7D136FC4A}">
      <dsp:nvSpPr>
        <dsp:cNvPr id="0" name=""/>
        <dsp:cNvSpPr/>
      </dsp:nvSpPr>
      <dsp:spPr>
        <a:xfrm>
          <a:off x="0" y="1345110"/>
          <a:ext cx="1227531" cy="789138"/>
        </a:xfrm>
        <a:custGeom>
          <a:avLst/>
          <a:gdLst/>
          <a:ahLst/>
          <a:cxnLst/>
          <a:rect l="0" t="0" r="0" b="0"/>
          <a:pathLst>
            <a:path>
              <a:moveTo>
                <a:pt x="1227531" y="0"/>
              </a:moveTo>
              <a:lnTo>
                <a:pt x="0" y="789138"/>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820A4A-5F0F-4683-80B4-8D9E0761E00C}">
      <dsp:nvSpPr>
        <dsp:cNvPr id="0" name=""/>
        <dsp:cNvSpPr/>
      </dsp:nvSpPr>
      <dsp:spPr>
        <a:xfrm>
          <a:off x="0" y="1541886"/>
          <a:ext cx="2088027" cy="1184724"/>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it-IT" sz="1500" kern="1200" dirty="0"/>
            <a:t>National </a:t>
          </a:r>
          <a:r>
            <a:rPr lang="it-IT" sz="1500" kern="1200" dirty="0" err="1"/>
            <a:t>Arbitration</a:t>
          </a:r>
          <a:r>
            <a:rPr lang="it-IT" sz="1500" kern="1200" dirty="0"/>
            <a:t> </a:t>
          </a:r>
          <a:r>
            <a:rPr lang="it-IT" sz="1500" kern="1200" dirty="0" err="1"/>
            <a:t>Legislation</a:t>
          </a:r>
          <a:r>
            <a:rPr lang="it-IT" sz="1500" kern="1200" dirty="0"/>
            <a:t> </a:t>
          </a:r>
        </a:p>
      </dsp:txBody>
      <dsp:txXfrm>
        <a:off x="34699" y="1576585"/>
        <a:ext cx="2018629" cy="1115326"/>
      </dsp:txXfrm>
    </dsp:sp>
    <dsp:sp modelId="{E8FF7344-A378-47AA-85EF-581BE986B969}">
      <dsp:nvSpPr>
        <dsp:cNvPr id="0" name=""/>
        <dsp:cNvSpPr/>
      </dsp:nvSpPr>
      <dsp:spPr>
        <a:xfrm>
          <a:off x="1227531" y="1345110"/>
          <a:ext cx="146530" cy="2300589"/>
        </a:xfrm>
        <a:custGeom>
          <a:avLst/>
          <a:gdLst/>
          <a:ahLst/>
          <a:cxnLst/>
          <a:rect l="0" t="0" r="0" b="0"/>
          <a:pathLst>
            <a:path>
              <a:moveTo>
                <a:pt x="0" y="0"/>
              </a:moveTo>
              <a:lnTo>
                <a:pt x="0" y="2300589"/>
              </a:lnTo>
              <a:lnTo>
                <a:pt x="146530" y="2300589"/>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AFF22F-6917-49BB-8FAA-D31713796DB1}">
      <dsp:nvSpPr>
        <dsp:cNvPr id="0" name=""/>
        <dsp:cNvSpPr/>
      </dsp:nvSpPr>
      <dsp:spPr>
        <a:xfrm>
          <a:off x="1374062" y="3155951"/>
          <a:ext cx="1185522" cy="979496"/>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it-IT" sz="1500" kern="1200" dirty="0" err="1"/>
            <a:t>Arbitration</a:t>
          </a:r>
          <a:r>
            <a:rPr lang="it-IT" sz="1500" kern="1200" dirty="0"/>
            <a:t> agreement </a:t>
          </a:r>
        </a:p>
      </dsp:txBody>
      <dsp:txXfrm>
        <a:off x="1402750" y="3184639"/>
        <a:ext cx="1128146" cy="922120"/>
      </dsp:txXfrm>
    </dsp:sp>
    <dsp:sp modelId="{4F196359-119B-4DB4-93B4-4BB8DB2AD8F4}">
      <dsp:nvSpPr>
        <dsp:cNvPr id="0" name=""/>
        <dsp:cNvSpPr/>
      </dsp:nvSpPr>
      <dsp:spPr>
        <a:xfrm>
          <a:off x="2833183" y="1683531"/>
          <a:ext cx="2354054" cy="592747"/>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Model</a:t>
          </a:r>
          <a:r>
            <a:rPr lang="it-IT" sz="2000" kern="1200" baseline="0" dirty="0"/>
            <a:t> Law</a:t>
          </a:r>
          <a:endParaRPr lang="it-IT" sz="2000" kern="1200" dirty="0"/>
        </a:p>
      </dsp:txBody>
      <dsp:txXfrm>
        <a:off x="2850544" y="1700892"/>
        <a:ext cx="2319332" cy="558025"/>
      </dsp:txXfrm>
    </dsp:sp>
    <dsp:sp modelId="{A03B2EA0-75D6-4531-BC94-8815E716F137}">
      <dsp:nvSpPr>
        <dsp:cNvPr id="0" name=""/>
        <dsp:cNvSpPr/>
      </dsp:nvSpPr>
      <dsp:spPr>
        <a:xfrm>
          <a:off x="3829024" y="2845877"/>
          <a:ext cx="2343413" cy="464593"/>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Institutional rules</a:t>
          </a:r>
        </a:p>
      </dsp:txBody>
      <dsp:txXfrm>
        <a:off x="3842631" y="2859484"/>
        <a:ext cx="2316199" cy="4373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08DD03-4296-424C-B4BA-4E7B9DF3AB25}">
      <dsp:nvSpPr>
        <dsp:cNvPr id="0" name=""/>
        <dsp:cNvSpPr/>
      </dsp:nvSpPr>
      <dsp:spPr>
        <a:xfrm>
          <a:off x="0" y="5241"/>
          <a:ext cx="6391275" cy="13728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F8CC89-CCEC-4D8E-BA40-FA70BF94911C}">
      <dsp:nvSpPr>
        <dsp:cNvPr id="0" name=""/>
        <dsp:cNvSpPr/>
      </dsp:nvSpPr>
      <dsp:spPr>
        <a:xfrm>
          <a:off x="415296" y="314139"/>
          <a:ext cx="755823" cy="7550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A3F5C93-0263-4551-9E76-479B3E52D308}">
      <dsp:nvSpPr>
        <dsp:cNvPr id="0" name=""/>
        <dsp:cNvSpPr/>
      </dsp:nvSpPr>
      <dsp:spPr>
        <a:xfrm>
          <a:off x="1586416" y="5241"/>
          <a:ext cx="4450687" cy="154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459" tIns="163459" rIns="163459" bIns="163459" numCol="1" spcCol="1270" anchor="ctr" anchorCtr="0">
          <a:noAutofit/>
        </a:bodyPr>
        <a:lstStyle/>
        <a:p>
          <a:pPr marL="0" lvl="0" indent="0" algn="l" defTabSz="622300">
            <a:lnSpc>
              <a:spcPct val="90000"/>
            </a:lnSpc>
            <a:spcBef>
              <a:spcPct val="0"/>
            </a:spcBef>
            <a:spcAft>
              <a:spcPct val="35000"/>
            </a:spcAft>
            <a:buNone/>
          </a:pPr>
          <a:r>
            <a:rPr lang="en-US" sz="1400" kern="1200"/>
            <a:t>1. Each Contracting State shall </a:t>
          </a:r>
          <a:r>
            <a:rPr lang="en-US" sz="1400" b="1" kern="1200"/>
            <a:t>recognize an agreement</a:t>
          </a:r>
          <a:r>
            <a:rPr lang="en-US" sz="1400" kern="1200"/>
            <a:t> in writing under which the parties undertake to submit to arbitration all or any differences which have arisen, or which may arise between them in respect of a defined legal relationship, whether </a:t>
          </a:r>
          <a:r>
            <a:rPr lang="en-US" sz="1400" b="1" kern="1200"/>
            <a:t>contractual or not</a:t>
          </a:r>
          <a:r>
            <a:rPr lang="en-US" sz="1400" kern="1200"/>
            <a:t>, concerning a </a:t>
          </a:r>
          <a:r>
            <a:rPr lang="en-US" sz="1400" b="1" kern="1200"/>
            <a:t>subject matter capable of settlement by arbitration (</a:t>
          </a:r>
          <a:r>
            <a:rPr lang="en-US" sz="1400" b="1" i="1" kern="1200"/>
            <a:t>the rule</a:t>
          </a:r>
          <a:r>
            <a:rPr lang="en-US" sz="1400" b="1" kern="1200"/>
            <a:t>)</a:t>
          </a:r>
          <a:endParaRPr lang="en-US" sz="1400" kern="1200"/>
        </a:p>
      </dsp:txBody>
      <dsp:txXfrm>
        <a:off x="1586416" y="5241"/>
        <a:ext cx="4450687" cy="1544492"/>
      </dsp:txXfrm>
    </dsp:sp>
    <dsp:sp modelId="{691EEEA8-D959-4496-B0B6-FD1164A677FE}">
      <dsp:nvSpPr>
        <dsp:cNvPr id="0" name=""/>
        <dsp:cNvSpPr/>
      </dsp:nvSpPr>
      <dsp:spPr>
        <a:xfrm>
          <a:off x="0" y="1851097"/>
          <a:ext cx="6391275" cy="13728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02FC70-1958-4E48-9DC1-2868A279FCFF}">
      <dsp:nvSpPr>
        <dsp:cNvPr id="0" name=""/>
        <dsp:cNvSpPr/>
      </dsp:nvSpPr>
      <dsp:spPr>
        <a:xfrm>
          <a:off x="415296" y="2159995"/>
          <a:ext cx="755823" cy="7550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624E34C-AEEE-404D-9D74-4326751CBE80}">
      <dsp:nvSpPr>
        <dsp:cNvPr id="0" name=""/>
        <dsp:cNvSpPr/>
      </dsp:nvSpPr>
      <dsp:spPr>
        <a:xfrm>
          <a:off x="1586416" y="1851097"/>
          <a:ext cx="4450687" cy="154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459" tIns="163459" rIns="163459" bIns="163459" numCol="1" spcCol="1270" anchor="ctr" anchorCtr="0">
          <a:noAutofit/>
        </a:bodyPr>
        <a:lstStyle/>
        <a:p>
          <a:pPr marL="0" lvl="0" indent="0" algn="l" defTabSz="622300">
            <a:lnSpc>
              <a:spcPct val="90000"/>
            </a:lnSpc>
            <a:spcBef>
              <a:spcPct val="0"/>
            </a:spcBef>
            <a:spcAft>
              <a:spcPct val="35000"/>
            </a:spcAft>
            <a:buNone/>
          </a:pPr>
          <a:r>
            <a:rPr lang="en-US" sz="1400" kern="1200"/>
            <a:t>2. The term "agreement in </a:t>
          </a:r>
          <a:r>
            <a:rPr lang="en-US" sz="1400" b="1" kern="1200"/>
            <a:t>writing</a:t>
          </a:r>
          <a:r>
            <a:rPr lang="en-US" sz="1400" kern="1200"/>
            <a:t>" shall include an arbitral clause in a contract or an arbitration agreement, signed by the parties or contained in an exchange of letters or telegrams </a:t>
          </a:r>
          <a:r>
            <a:rPr lang="en-US" sz="1400" b="1" i="1" kern="1200"/>
            <a:t>(the form)</a:t>
          </a:r>
          <a:endParaRPr lang="en-US" sz="1400" kern="1200"/>
        </a:p>
      </dsp:txBody>
      <dsp:txXfrm>
        <a:off x="1586416" y="1851097"/>
        <a:ext cx="4450687" cy="1544492"/>
      </dsp:txXfrm>
    </dsp:sp>
    <dsp:sp modelId="{12F02EA1-FB78-40E4-B12C-23A7203992F2}">
      <dsp:nvSpPr>
        <dsp:cNvPr id="0" name=""/>
        <dsp:cNvSpPr/>
      </dsp:nvSpPr>
      <dsp:spPr>
        <a:xfrm>
          <a:off x="0" y="3696953"/>
          <a:ext cx="6391275" cy="13728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8E7DFD-9566-42DF-9002-215035515900}">
      <dsp:nvSpPr>
        <dsp:cNvPr id="0" name=""/>
        <dsp:cNvSpPr/>
      </dsp:nvSpPr>
      <dsp:spPr>
        <a:xfrm>
          <a:off x="415296" y="4005852"/>
          <a:ext cx="755823" cy="7550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E2695EB-8D9E-43AA-942D-8DB2310F8179}">
      <dsp:nvSpPr>
        <dsp:cNvPr id="0" name=""/>
        <dsp:cNvSpPr/>
      </dsp:nvSpPr>
      <dsp:spPr>
        <a:xfrm>
          <a:off x="1586416" y="3696953"/>
          <a:ext cx="4450687" cy="15444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3459" tIns="163459" rIns="163459" bIns="163459" numCol="1" spcCol="1270" anchor="ctr" anchorCtr="0">
          <a:noAutofit/>
        </a:bodyPr>
        <a:lstStyle/>
        <a:p>
          <a:pPr marL="0" lvl="0" indent="0" algn="l" defTabSz="622300">
            <a:lnSpc>
              <a:spcPct val="90000"/>
            </a:lnSpc>
            <a:spcBef>
              <a:spcPct val="0"/>
            </a:spcBef>
            <a:spcAft>
              <a:spcPct val="35000"/>
            </a:spcAft>
            <a:buNone/>
          </a:pPr>
          <a:r>
            <a:rPr lang="en-US" sz="1400" kern="1200"/>
            <a:t>3. The court of a Contracting State, when seized of an action in a matter in respect of which the parties have made an agreement within the meaning of this article, shall, at the request of one of the parties, </a:t>
          </a:r>
          <a:r>
            <a:rPr lang="en-US" sz="1400" b="1" kern="1200"/>
            <a:t>refer the parties to arbitration</a:t>
          </a:r>
          <a:r>
            <a:rPr lang="en-US" sz="1400" kern="1200"/>
            <a:t>, unless it finds that the said agreement </a:t>
          </a:r>
          <a:r>
            <a:rPr lang="en-US" sz="1400" b="1" kern="1200"/>
            <a:t>is null and void, inoperative or incapable of being performed (</a:t>
          </a:r>
          <a:r>
            <a:rPr lang="en-US" sz="1400" b="1" i="1" kern="1200"/>
            <a:t>the remedy</a:t>
          </a:r>
          <a:r>
            <a:rPr lang="en-US" sz="1400" b="1" kern="1200"/>
            <a:t>)</a:t>
          </a:r>
          <a:endParaRPr lang="en-US" sz="1400" kern="1200"/>
        </a:p>
      </dsp:txBody>
      <dsp:txXfrm>
        <a:off x="1586416" y="3696953"/>
        <a:ext cx="4450687" cy="154449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BD0143-DBAD-4CD5-BEFB-BEE34AABA85E}">
      <dsp:nvSpPr>
        <dsp:cNvPr id="0" name=""/>
        <dsp:cNvSpPr/>
      </dsp:nvSpPr>
      <dsp:spPr>
        <a:xfrm>
          <a:off x="0" y="448"/>
          <a:ext cx="6391275" cy="6171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BB61A96-E406-4026-AB3E-5D97C573BFE3}">
      <dsp:nvSpPr>
        <dsp:cNvPr id="0" name=""/>
        <dsp:cNvSpPr/>
      </dsp:nvSpPr>
      <dsp:spPr>
        <a:xfrm>
          <a:off x="186688" y="139307"/>
          <a:ext cx="339433" cy="33943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3F9BCF5-F458-4AB5-B490-AE356CF3EB66}">
      <dsp:nvSpPr>
        <dsp:cNvPr id="0" name=""/>
        <dsp:cNvSpPr/>
      </dsp:nvSpPr>
      <dsp:spPr>
        <a:xfrm>
          <a:off x="712810" y="448"/>
          <a:ext cx="5678464" cy="61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15" tIns="65315" rIns="65315" bIns="65315" numCol="1" spcCol="1270" anchor="ctr" anchorCtr="0">
          <a:noAutofit/>
        </a:bodyPr>
        <a:lstStyle/>
        <a:p>
          <a:pPr marL="0" lvl="0" indent="0" algn="l" defTabSz="711200">
            <a:lnSpc>
              <a:spcPct val="90000"/>
            </a:lnSpc>
            <a:spcBef>
              <a:spcPct val="0"/>
            </a:spcBef>
            <a:spcAft>
              <a:spcPct val="35000"/>
            </a:spcAft>
            <a:buNone/>
          </a:pPr>
          <a:r>
            <a:rPr lang="it-IT" sz="1600" kern="1200"/>
            <a:t>Exclusivity of arbitration over domestic litigation</a:t>
          </a:r>
          <a:endParaRPr lang="en-US" sz="1600" kern="1200"/>
        </a:p>
      </dsp:txBody>
      <dsp:txXfrm>
        <a:off x="712810" y="448"/>
        <a:ext cx="5678464" cy="617151"/>
      </dsp:txXfrm>
    </dsp:sp>
    <dsp:sp modelId="{F4F8F6A7-4382-4ADE-9994-8D8AAF6942CE}">
      <dsp:nvSpPr>
        <dsp:cNvPr id="0" name=""/>
        <dsp:cNvSpPr/>
      </dsp:nvSpPr>
      <dsp:spPr>
        <a:xfrm>
          <a:off x="0" y="771888"/>
          <a:ext cx="6391275" cy="6171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B0BA34-A287-4A8F-A522-5D1F593BA568}">
      <dsp:nvSpPr>
        <dsp:cNvPr id="0" name=""/>
        <dsp:cNvSpPr/>
      </dsp:nvSpPr>
      <dsp:spPr>
        <a:xfrm>
          <a:off x="186688" y="910747"/>
          <a:ext cx="339433" cy="33943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1712C71-90A7-4B96-BE72-4D0B4B445797}">
      <dsp:nvSpPr>
        <dsp:cNvPr id="0" name=""/>
        <dsp:cNvSpPr/>
      </dsp:nvSpPr>
      <dsp:spPr>
        <a:xfrm>
          <a:off x="712810" y="771888"/>
          <a:ext cx="5678464" cy="61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15" tIns="65315" rIns="65315" bIns="65315" numCol="1" spcCol="1270" anchor="ctr" anchorCtr="0">
          <a:noAutofit/>
        </a:bodyPr>
        <a:lstStyle/>
        <a:p>
          <a:pPr marL="0" lvl="0" indent="0" algn="l" defTabSz="711200">
            <a:lnSpc>
              <a:spcPct val="90000"/>
            </a:lnSpc>
            <a:spcBef>
              <a:spcPct val="0"/>
            </a:spcBef>
            <a:spcAft>
              <a:spcPct val="35000"/>
            </a:spcAft>
            <a:buNone/>
          </a:pPr>
          <a:r>
            <a:rPr lang="it-IT" sz="1600" kern="1200"/>
            <a:t>Contracting states are required to recognize arb. agreement so long as they are:</a:t>
          </a:r>
          <a:endParaRPr lang="en-US" sz="1600" kern="1200"/>
        </a:p>
      </dsp:txBody>
      <dsp:txXfrm>
        <a:off x="712810" y="771888"/>
        <a:ext cx="5678464" cy="617151"/>
      </dsp:txXfrm>
    </dsp:sp>
    <dsp:sp modelId="{BAAC7D83-7B46-4075-9190-BE51B6454A22}">
      <dsp:nvSpPr>
        <dsp:cNvPr id="0" name=""/>
        <dsp:cNvSpPr/>
      </dsp:nvSpPr>
      <dsp:spPr>
        <a:xfrm>
          <a:off x="0" y="1543327"/>
          <a:ext cx="6391275" cy="6171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B4D8A1-FDD5-4844-8C97-57A2EB05C729}">
      <dsp:nvSpPr>
        <dsp:cNvPr id="0" name=""/>
        <dsp:cNvSpPr/>
      </dsp:nvSpPr>
      <dsp:spPr>
        <a:xfrm>
          <a:off x="186688" y="1682186"/>
          <a:ext cx="339433" cy="33943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E31A709-39AD-404E-9F66-7F0099E883AB}">
      <dsp:nvSpPr>
        <dsp:cNvPr id="0" name=""/>
        <dsp:cNvSpPr/>
      </dsp:nvSpPr>
      <dsp:spPr>
        <a:xfrm>
          <a:off x="712810" y="1543327"/>
          <a:ext cx="5678464" cy="61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15" tIns="65315" rIns="65315" bIns="65315" numCol="1" spcCol="1270" anchor="ctr" anchorCtr="0">
          <a:noAutofit/>
        </a:bodyPr>
        <a:lstStyle/>
        <a:p>
          <a:pPr marL="0" lvl="0" indent="0" algn="l" defTabSz="711200">
            <a:lnSpc>
              <a:spcPct val="90000"/>
            </a:lnSpc>
            <a:spcBef>
              <a:spcPct val="0"/>
            </a:spcBef>
            <a:spcAft>
              <a:spcPct val="35000"/>
            </a:spcAft>
            <a:buNone/>
          </a:pPr>
          <a:r>
            <a:rPr lang="it-IT" sz="1600" kern="1200"/>
            <a:t>in writing: see reccomendation 2006</a:t>
          </a:r>
          <a:endParaRPr lang="en-US" sz="1600" kern="1200"/>
        </a:p>
      </dsp:txBody>
      <dsp:txXfrm>
        <a:off x="712810" y="1543327"/>
        <a:ext cx="5678464" cy="617151"/>
      </dsp:txXfrm>
    </dsp:sp>
    <dsp:sp modelId="{82C96A86-E58F-45C2-9D84-456CBF00D06C}">
      <dsp:nvSpPr>
        <dsp:cNvPr id="0" name=""/>
        <dsp:cNvSpPr/>
      </dsp:nvSpPr>
      <dsp:spPr>
        <a:xfrm>
          <a:off x="0" y="2314767"/>
          <a:ext cx="6391275" cy="6171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0BAAB2-29AE-4A5F-93C8-25A7D9B74E3F}">
      <dsp:nvSpPr>
        <dsp:cNvPr id="0" name=""/>
        <dsp:cNvSpPr/>
      </dsp:nvSpPr>
      <dsp:spPr>
        <a:xfrm>
          <a:off x="186688" y="2453626"/>
          <a:ext cx="339433" cy="33943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DA7989A-24AC-41AB-9E20-6BED49C51F46}">
      <dsp:nvSpPr>
        <dsp:cNvPr id="0" name=""/>
        <dsp:cNvSpPr/>
      </dsp:nvSpPr>
      <dsp:spPr>
        <a:xfrm>
          <a:off x="712810" y="2314767"/>
          <a:ext cx="5678464" cy="61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15" tIns="65315" rIns="65315" bIns="65315" numCol="1" spcCol="1270" anchor="ctr" anchorCtr="0">
          <a:noAutofit/>
        </a:bodyPr>
        <a:lstStyle/>
        <a:p>
          <a:pPr marL="0" lvl="0" indent="0" algn="l" defTabSz="711200">
            <a:lnSpc>
              <a:spcPct val="90000"/>
            </a:lnSpc>
            <a:spcBef>
              <a:spcPct val="0"/>
            </a:spcBef>
            <a:spcAft>
              <a:spcPct val="35000"/>
            </a:spcAft>
            <a:buNone/>
          </a:pPr>
          <a:r>
            <a:rPr lang="it-IT" sz="1600" kern="1200"/>
            <a:t>parties agreed to submit to </a:t>
          </a:r>
          <a:r>
            <a:rPr lang="it-IT" sz="1600" i="1" kern="1200"/>
            <a:t>arbitration</a:t>
          </a:r>
          <a:r>
            <a:rPr lang="it-IT" sz="1600" kern="1200"/>
            <a:t> (no </a:t>
          </a:r>
          <a:r>
            <a:rPr lang="it-IT" sz="1600" i="1" kern="1200"/>
            <a:t>mediation</a:t>
          </a:r>
          <a:r>
            <a:rPr lang="it-IT" sz="1600" kern="1200"/>
            <a:t>, forum selection)</a:t>
          </a:r>
          <a:endParaRPr lang="en-US" sz="1600" kern="1200"/>
        </a:p>
      </dsp:txBody>
      <dsp:txXfrm>
        <a:off x="712810" y="2314767"/>
        <a:ext cx="5678464" cy="617151"/>
      </dsp:txXfrm>
    </dsp:sp>
    <dsp:sp modelId="{8F0DDFE7-ACAB-49A3-8A70-5359BB30F5A4}">
      <dsp:nvSpPr>
        <dsp:cNvPr id="0" name=""/>
        <dsp:cNvSpPr/>
      </dsp:nvSpPr>
      <dsp:spPr>
        <a:xfrm>
          <a:off x="0" y="3086207"/>
          <a:ext cx="6391275" cy="6171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92459F2-4DF0-4EFE-884C-E5DC7F8D318F}">
      <dsp:nvSpPr>
        <dsp:cNvPr id="0" name=""/>
        <dsp:cNvSpPr/>
      </dsp:nvSpPr>
      <dsp:spPr>
        <a:xfrm>
          <a:off x="186688" y="3225066"/>
          <a:ext cx="339433" cy="33943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24FB787-6BA8-407E-9D18-BE84D3E61D49}">
      <dsp:nvSpPr>
        <dsp:cNvPr id="0" name=""/>
        <dsp:cNvSpPr/>
      </dsp:nvSpPr>
      <dsp:spPr>
        <a:xfrm>
          <a:off x="712810" y="3086207"/>
          <a:ext cx="5678464" cy="61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15" tIns="65315" rIns="65315" bIns="65315" numCol="1" spcCol="1270" anchor="ctr" anchorCtr="0">
          <a:noAutofit/>
        </a:bodyPr>
        <a:lstStyle/>
        <a:p>
          <a:pPr marL="0" lvl="0" indent="0" algn="l" defTabSz="711200">
            <a:lnSpc>
              <a:spcPct val="90000"/>
            </a:lnSpc>
            <a:spcBef>
              <a:spcPct val="0"/>
            </a:spcBef>
            <a:spcAft>
              <a:spcPct val="35000"/>
            </a:spcAft>
            <a:buNone/>
          </a:pPr>
          <a:r>
            <a:rPr lang="it-IT" sz="1600" i="1" kern="1200"/>
            <a:t>Differences: real disputes (also future), contractual or non contractual; all or any…</a:t>
          </a:r>
          <a:endParaRPr lang="en-US" sz="1600" kern="1200"/>
        </a:p>
      </dsp:txBody>
      <dsp:txXfrm>
        <a:off x="712810" y="3086207"/>
        <a:ext cx="5678464" cy="617151"/>
      </dsp:txXfrm>
    </dsp:sp>
    <dsp:sp modelId="{67A56FD4-5C78-4147-A408-E717556796C2}">
      <dsp:nvSpPr>
        <dsp:cNvPr id="0" name=""/>
        <dsp:cNvSpPr/>
      </dsp:nvSpPr>
      <dsp:spPr>
        <a:xfrm>
          <a:off x="0" y="3857647"/>
          <a:ext cx="6391275" cy="6171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6B51E4-ABA9-4F7F-8619-B2107FF2D249}">
      <dsp:nvSpPr>
        <dsp:cNvPr id="0" name=""/>
        <dsp:cNvSpPr/>
      </dsp:nvSpPr>
      <dsp:spPr>
        <a:xfrm>
          <a:off x="186688" y="3996506"/>
          <a:ext cx="339433" cy="33943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D114742-6C3A-488F-9301-E17D41E0C236}">
      <dsp:nvSpPr>
        <dsp:cNvPr id="0" name=""/>
        <dsp:cNvSpPr/>
      </dsp:nvSpPr>
      <dsp:spPr>
        <a:xfrm>
          <a:off x="712810" y="3857647"/>
          <a:ext cx="5678464" cy="61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15" tIns="65315" rIns="65315" bIns="65315" numCol="1" spcCol="1270" anchor="ctr" anchorCtr="0">
          <a:noAutofit/>
        </a:bodyPr>
        <a:lstStyle/>
        <a:p>
          <a:pPr marL="0" lvl="0" indent="0" algn="l" defTabSz="711200">
            <a:lnSpc>
              <a:spcPct val="90000"/>
            </a:lnSpc>
            <a:spcBef>
              <a:spcPct val="0"/>
            </a:spcBef>
            <a:spcAft>
              <a:spcPct val="35000"/>
            </a:spcAft>
            <a:buNone/>
          </a:pPr>
          <a:r>
            <a:rPr lang="it-IT" sz="1600" i="1" kern="1200"/>
            <a:t>Subject matter capable of settlement by arbitration</a:t>
          </a:r>
          <a:endParaRPr lang="en-US" sz="1600" kern="1200"/>
        </a:p>
      </dsp:txBody>
      <dsp:txXfrm>
        <a:off x="712810" y="3857647"/>
        <a:ext cx="5678464" cy="617151"/>
      </dsp:txXfrm>
    </dsp:sp>
    <dsp:sp modelId="{F4161B72-6FBB-4825-B8FE-B4F81A64AD97}">
      <dsp:nvSpPr>
        <dsp:cNvPr id="0" name=""/>
        <dsp:cNvSpPr/>
      </dsp:nvSpPr>
      <dsp:spPr>
        <a:xfrm>
          <a:off x="0" y="4629086"/>
          <a:ext cx="6391275" cy="61715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EE9983E-2CF4-4859-A854-79703B1335EC}">
      <dsp:nvSpPr>
        <dsp:cNvPr id="0" name=""/>
        <dsp:cNvSpPr/>
      </dsp:nvSpPr>
      <dsp:spPr>
        <a:xfrm>
          <a:off x="186688" y="4767946"/>
          <a:ext cx="339433" cy="33943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9686CB-2BBF-4B3E-B0B3-723516637CF1}">
      <dsp:nvSpPr>
        <dsp:cNvPr id="0" name=""/>
        <dsp:cNvSpPr/>
      </dsp:nvSpPr>
      <dsp:spPr>
        <a:xfrm>
          <a:off x="712810" y="4629086"/>
          <a:ext cx="5678464" cy="6171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5315" tIns="65315" rIns="65315" bIns="65315" numCol="1" spcCol="1270" anchor="ctr" anchorCtr="0">
          <a:noAutofit/>
        </a:bodyPr>
        <a:lstStyle/>
        <a:p>
          <a:pPr marL="0" lvl="0" indent="0" algn="l" defTabSz="711200">
            <a:lnSpc>
              <a:spcPct val="90000"/>
            </a:lnSpc>
            <a:spcBef>
              <a:spcPct val="0"/>
            </a:spcBef>
            <a:spcAft>
              <a:spcPct val="35000"/>
            </a:spcAft>
            <a:buNone/>
          </a:pPr>
          <a:r>
            <a:rPr lang="it-IT" sz="1600" i="1" kern="1200"/>
            <a:t>Valid – operative – capable of being performed </a:t>
          </a:r>
          <a:endParaRPr lang="en-US" sz="1600" kern="1200"/>
        </a:p>
      </dsp:txBody>
      <dsp:txXfrm>
        <a:off x="712810" y="4629086"/>
        <a:ext cx="5678464" cy="61715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2079A5-1634-45BD-9491-75E3B389AA14}">
      <dsp:nvSpPr>
        <dsp:cNvPr id="0" name=""/>
        <dsp:cNvSpPr/>
      </dsp:nvSpPr>
      <dsp:spPr>
        <a:xfrm>
          <a:off x="926653" y="248878"/>
          <a:ext cx="729316" cy="729316"/>
        </a:xfrm>
        <a:prstGeom prst="rect">
          <a:avLst/>
        </a:prstGeom>
        <a:solidFill>
          <a:schemeClr val="accent1">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3F983D3-26D6-4BC7-95CE-6C528509B7B5}">
      <dsp:nvSpPr>
        <dsp:cNvPr id="0" name=""/>
        <dsp:cNvSpPr/>
      </dsp:nvSpPr>
      <dsp:spPr>
        <a:xfrm>
          <a:off x="480959" y="1303989"/>
          <a:ext cx="1620703" cy="1116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ESSENTIAL ELEMENTS </a:t>
          </a:r>
        </a:p>
      </dsp:txBody>
      <dsp:txXfrm>
        <a:off x="480959" y="1303989"/>
        <a:ext cx="1620703" cy="1116765"/>
      </dsp:txXfrm>
    </dsp:sp>
    <dsp:sp modelId="{58BA4879-7C24-4C59-BA44-974A95AE4169}">
      <dsp:nvSpPr>
        <dsp:cNvPr id="0" name=""/>
        <dsp:cNvSpPr/>
      </dsp:nvSpPr>
      <dsp:spPr>
        <a:xfrm>
          <a:off x="2830979" y="248878"/>
          <a:ext cx="729316" cy="7293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6306A4D-FA82-42E6-85E7-618DF0225D04}">
      <dsp:nvSpPr>
        <dsp:cNvPr id="0" name=""/>
        <dsp:cNvSpPr/>
      </dsp:nvSpPr>
      <dsp:spPr>
        <a:xfrm>
          <a:off x="2385285" y="1303989"/>
          <a:ext cx="1620703" cy="1116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a:t>
          </a:r>
          <a:r>
            <a:rPr lang="en-US" sz="1100" i="1" kern="1200"/>
            <a:t>(1) The first, which is common to all agreements, is to produce mandatory consequences for the parties,</a:t>
          </a:r>
          <a:endParaRPr lang="en-US" sz="1100" kern="1200"/>
        </a:p>
      </dsp:txBody>
      <dsp:txXfrm>
        <a:off x="2385285" y="1303989"/>
        <a:ext cx="1620703" cy="1116765"/>
      </dsp:txXfrm>
    </dsp:sp>
    <dsp:sp modelId="{73A10D4D-126B-4C29-8172-75D8D48970B7}">
      <dsp:nvSpPr>
        <dsp:cNvPr id="0" name=""/>
        <dsp:cNvSpPr/>
      </dsp:nvSpPr>
      <dsp:spPr>
        <a:xfrm>
          <a:off x="4735305" y="248878"/>
          <a:ext cx="729316" cy="7293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EE78058-D7D2-48B6-BE81-B18B50BB2C4E}">
      <dsp:nvSpPr>
        <dsp:cNvPr id="0" name=""/>
        <dsp:cNvSpPr/>
      </dsp:nvSpPr>
      <dsp:spPr>
        <a:xfrm>
          <a:off x="4289612" y="1303989"/>
          <a:ext cx="1620703" cy="1116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i="1" kern="1200"/>
            <a:t>(2) The second, is to exclude the intervention of state courts in the settlement of the disputes, at least before the issuance of the award,</a:t>
          </a:r>
          <a:endParaRPr lang="en-US" sz="1100" kern="1200"/>
        </a:p>
      </dsp:txBody>
      <dsp:txXfrm>
        <a:off x="4289612" y="1303989"/>
        <a:ext cx="1620703" cy="1116765"/>
      </dsp:txXfrm>
    </dsp:sp>
    <dsp:sp modelId="{84840EF8-B254-4685-B3D7-1A92C5131FC1}">
      <dsp:nvSpPr>
        <dsp:cNvPr id="0" name=""/>
        <dsp:cNvSpPr/>
      </dsp:nvSpPr>
      <dsp:spPr>
        <a:xfrm>
          <a:off x="926653" y="2825931"/>
          <a:ext cx="729316" cy="7293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9BB05C-4126-41ED-B59E-3D9F6651958B}">
      <dsp:nvSpPr>
        <dsp:cNvPr id="0" name=""/>
        <dsp:cNvSpPr/>
      </dsp:nvSpPr>
      <dsp:spPr>
        <a:xfrm>
          <a:off x="480959" y="3881042"/>
          <a:ext cx="1620703" cy="1116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i="1" kern="1200"/>
            <a:t>(3) The third, is to give powers to the arbitrators to resolve the disputes likely to arise between the parties</a:t>
          </a:r>
          <a:endParaRPr lang="en-US" sz="1100" kern="1200"/>
        </a:p>
      </dsp:txBody>
      <dsp:txXfrm>
        <a:off x="480959" y="3881042"/>
        <a:ext cx="1620703" cy="1116765"/>
      </dsp:txXfrm>
    </dsp:sp>
    <dsp:sp modelId="{A46782C4-58A5-4A00-8553-868980F0A785}">
      <dsp:nvSpPr>
        <dsp:cNvPr id="0" name=""/>
        <dsp:cNvSpPr/>
      </dsp:nvSpPr>
      <dsp:spPr>
        <a:xfrm>
          <a:off x="2830979" y="2825931"/>
          <a:ext cx="729316" cy="72931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B13F0F2-F2BE-4A15-A6AA-6FF3448E928C}">
      <dsp:nvSpPr>
        <dsp:cNvPr id="0" name=""/>
        <dsp:cNvSpPr/>
      </dsp:nvSpPr>
      <dsp:spPr>
        <a:xfrm>
          <a:off x="2385285" y="3881042"/>
          <a:ext cx="1620703" cy="1116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i="1" kern="1200"/>
            <a:t>(4) The fourth, is to permit the putting in place of a procedure leading under the best conditions of efficiency and rapidity to the rendering of an award that is susceptible of judicial enforcement”.</a:t>
          </a:r>
          <a:endParaRPr lang="en-US" sz="1100" kern="1200"/>
        </a:p>
      </dsp:txBody>
      <dsp:txXfrm>
        <a:off x="2385285" y="3881042"/>
        <a:ext cx="1620703" cy="1116765"/>
      </dsp:txXfrm>
    </dsp:sp>
    <dsp:sp modelId="{D251ACBB-B010-461D-8F01-4A812E61D5FC}">
      <dsp:nvSpPr>
        <dsp:cNvPr id="0" name=""/>
        <dsp:cNvSpPr/>
      </dsp:nvSpPr>
      <dsp:spPr>
        <a:xfrm>
          <a:off x="4735305" y="2825931"/>
          <a:ext cx="729316" cy="72931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254A0F0-43E6-41E6-B2FF-7DB750DD368A}">
      <dsp:nvSpPr>
        <dsp:cNvPr id="0" name=""/>
        <dsp:cNvSpPr/>
      </dsp:nvSpPr>
      <dsp:spPr>
        <a:xfrm>
          <a:off x="4289612" y="3881042"/>
          <a:ext cx="1620703" cy="1116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it-IT" sz="1100" kern="1200"/>
            <a:t>Besides those essential elements Parties have many options when drafting the arbitration agreement</a:t>
          </a:r>
          <a:endParaRPr lang="en-US" sz="1100" kern="1200"/>
        </a:p>
      </dsp:txBody>
      <dsp:txXfrm>
        <a:off x="4289612" y="3881042"/>
        <a:ext cx="1620703" cy="11167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E0FCD7-B592-442D-8438-EFF1B6AF5E91}">
      <dsp:nvSpPr>
        <dsp:cNvPr id="0" name=""/>
        <dsp:cNvSpPr/>
      </dsp:nvSpPr>
      <dsp:spPr>
        <a:xfrm>
          <a:off x="0" y="0"/>
          <a:ext cx="6391275" cy="0"/>
        </a:xfrm>
        <a:prstGeom prst="line">
          <a:avLst/>
        </a:prstGeom>
        <a:solidFill>
          <a:schemeClr val="accent5">
            <a:hueOff val="0"/>
            <a:satOff val="0"/>
            <a:lumOff val="0"/>
            <a:alphaOff val="0"/>
          </a:schemeClr>
        </a:solidFill>
        <a:ln w="19050" cap="rnd"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C4D3443-D852-492A-993D-A1E4662F5008}">
      <dsp:nvSpPr>
        <dsp:cNvPr id="0" name=""/>
        <dsp:cNvSpPr/>
      </dsp:nvSpPr>
      <dsp:spPr>
        <a:xfrm>
          <a:off x="0" y="0"/>
          <a:ext cx="1278255" cy="5246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t>The best-known international arbitration institutions are:</a:t>
          </a:r>
        </a:p>
      </dsp:txBody>
      <dsp:txXfrm>
        <a:off x="0" y="0"/>
        <a:ext cx="1278255" cy="5246687"/>
      </dsp:txXfrm>
    </dsp:sp>
    <dsp:sp modelId="{DA7B3821-25EC-41C8-B961-5E5C661B92FC}">
      <dsp:nvSpPr>
        <dsp:cNvPr id="0" name=""/>
        <dsp:cNvSpPr/>
      </dsp:nvSpPr>
      <dsp:spPr>
        <a:xfrm>
          <a:off x="1374124" y="49443"/>
          <a:ext cx="5017150" cy="988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ICC    probably the most famous, it is based in paris but it has branches in HONG KONG, NEW YORK, </a:t>
          </a:r>
        </a:p>
      </dsp:txBody>
      <dsp:txXfrm>
        <a:off x="1374124" y="49443"/>
        <a:ext cx="5017150" cy="988877"/>
      </dsp:txXfrm>
    </dsp:sp>
    <dsp:sp modelId="{A12BEB5A-DA63-4C57-A8C7-857430280683}">
      <dsp:nvSpPr>
        <dsp:cNvPr id="0" name=""/>
        <dsp:cNvSpPr/>
      </dsp:nvSpPr>
      <dsp:spPr>
        <a:xfrm>
          <a:off x="1278255" y="1038321"/>
          <a:ext cx="5113020"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BE6D0C9-49A9-4975-B3D7-9AE10708B697}">
      <dsp:nvSpPr>
        <dsp:cNvPr id="0" name=""/>
        <dsp:cNvSpPr/>
      </dsp:nvSpPr>
      <dsp:spPr>
        <a:xfrm>
          <a:off x="1374124" y="1087765"/>
          <a:ext cx="5017150" cy="988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SIAC (SINGAPORE INTERNATIONAL ARBITRATION CENTRE), the leading international arbitration instituiton in Asia </a:t>
          </a:r>
        </a:p>
      </dsp:txBody>
      <dsp:txXfrm>
        <a:off x="1374124" y="1087765"/>
        <a:ext cx="5017150" cy="988877"/>
      </dsp:txXfrm>
    </dsp:sp>
    <dsp:sp modelId="{F72922DA-06C5-4600-9E86-D624E370F054}">
      <dsp:nvSpPr>
        <dsp:cNvPr id="0" name=""/>
        <dsp:cNvSpPr/>
      </dsp:nvSpPr>
      <dsp:spPr>
        <a:xfrm>
          <a:off x="1278255" y="2076642"/>
          <a:ext cx="5113020"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75A5ABA-0568-4B50-A776-D728EEA781AE}">
      <dsp:nvSpPr>
        <dsp:cNvPr id="0" name=""/>
        <dsp:cNvSpPr/>
      </dsp:nvSpPr>
      <dsp:spPr>
        <a:xfrm>
          <a:off x="1374124" y="2126086"/>
          <a:ext cx="5017150" cy="988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it-IT" sz="1900" kern="1200"/>
            <a:t>AAA - CDR</a:t>
          </a:r>
          <a:endParaRPr lang="en-US" sz="1900" kern="1200"/>
        </a:p>
      </dsp:txBody>
      <dsp:txXfrm>
        <a:off x="1374124" y="2126086"/>
        <a:ext cx="5017150" cy="988877"/>
      </dsp:txXfrm>
    </dsp:sp>
    <dsp:sp modelId="{A8931934-21D5-401F-8395-65E185F8595E}">
      <dsp:nvSpPr>
        <dsp:cNvPr id="0" name=""/>
        <dsp:cNvSpPr/>
      </dsp:nvSpPr>
      <dsp:spPr>
        <a:xfrm>
          <a:off x="1278255" y="3114964"/>
          <a:ext cx="5113020"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6FD026-AE2A-4779-A89A-E9E533575FB9}">
      <dsp:nvSpPr>
        <dsp:cNvPr id="0" name=""/>
        <dsp:cNvSpPr/>
      </dsp:nvSpPr>
      <dsp:spPr>
        <a:xfrm>
          <a:off x="1374124" y="3164408"/>
          <a:ext cx="5017150" cy="988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LCIA (LONDON COURT OF INTERNATIONAL ARBITRATION</a:t>
          </a:r>
        </a:p>
      </dsp:txBody>
      <dsp:txXfrm>
        <a:off x="1374124" y="3164408"/>
        <a:ext cx="5017150" cy="988877"/>
      </dsp:txXfrm>
    </dsp:sp>
    <dsp:sp modelId="{79D4EE0F-F207-4978-96D8-3886C151197E}">
      <dsp:nvSpPr>
        <dsp:cNvPr id="0" name=""/>
        <dsp:cNvSpPr/>
      </dsp:nvSpPr>
      <dsp:spPr>
        <a:xfrm>
          <a:off x="1278255" y="4153285"/>
          <a:ext cx="5113020"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7B9B35-256D-44CE-87AA-BD8EA00A6822}">
      <dsp:nvSpPr>
        <dsp:cNvPr id="0" name=""/>
        <dsp:cNvSpPr/>
      </dsp:nvSpPr>
      <dsp:spPr>
        <a:xfrm>
          <a:off x="1374124" y="4202729"/>
          <a:ext cx="5017150" cy="9888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en-US" sz="1900" kern="1200"/>
            <a:t>In Italy: Chamber of Arbitration of Milan </a:t>
          </a:r>
        </a:p>
      </dsp:txBody>
      <dsp:txXfrm>
        <a:off x="1374124" y="4202729"/>
        <a:ext cx="5017150" cy="988877"/>
      </dsp:txXfrm>
    </dsp:sp>
    <dsp:sp modelId="{12F5DBF4-54BF-453F-8AE4-13678560F6B9}">
      <dsp:nvSpPr>
        <dsp:cNvPr id="0" name=""/>
        <dsp:cNvSpPr/>
      </dsp:nvSpPr>
      <dsp:spPr>
        <a:xfrm>
          <a:off x="1278255" y="5191607"/>
          <a:ext cx="5113020" cy="0"/>
        </a:xfrm>
        <a:prstGeom prst="line">
          <a:avLst/>
        </a:prstGeom>
        <a:solidFill>
          <a:schemeClr val="accent5">
            <a:hueOff val="0"/>
            <a:satOff val="0"/>
            <a:lumOff val="0"/>
            <a:alphaOff val="0"/>
          </a:schemeClr>
        </a:solidFill>
        <a:ln w="19050" cap="rnd" cmpd="sng" algn="ctr">
          <a:solidFill>
            <a:schemeClr val="accent5">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B09B9C-8F72-409F-87BE-90EFF8A2AC05}">
      <dsp:nvSpPr>
        <dsp:cNvPr id="0" name=""/>
        <dsp:cNvSpPr/>
      </dsp:nvSpPr>
      <dsp:spPr>
        <a:xfrm>
          <a:off x="0" y="66915"/>
          <a:ext cx="6391275" cy="1230693"/>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b="0" i="0" kern="1200"/>
            <a:t>When drafting an a-a- parties shall usually define the scope broadly</a:t>
          </a:r>
          <a:endParaRPr lang="en-US" sz="2200" kern="1200"/>
        </a:p>
      </dsp:txBody>
      <dsp:txXfrm>
        <a:off x="60077" y="126992"/>
        <a:ext cx="6271121" cy="1110539"/>
      </dsp:txXfrm>
    </dsp:sp>
    <dsp:sp modelId="{6BEB3503-AE58-4A23-BC17-4434F9A54193}">
      <dsp:nvSpPr>
        <dsp:cNvPr id="0" name=""/>
        <dsp:cNvSpPr/>
      </dsp:nvSpPr>
      <dsp:spPr>
        <a:xfrm>
          <a:off x="0" y="1360969"/>
          <a:ext cx="6391275" cy="1230693"/>
        </a:xfrm>
        <a:prstGeom prst="roundRect">
          <a:avLst/>
        </a:prstGeom>
        <a:solidFill>
          <a:schemeClr val="accent2">
            <a:hueOff val="-6588574"/>
            <a:satOff val="30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b="0" i="0" kern="1200"/>
            <a:t>«all disputes arising out of </a:t>
          </a:r>
          <a:r>
            <a:rPr lang="it-IT" sz="2200" b="1" i="0" kern="1200"/>
            <a:t>and </a:t>
          </a:r>
          <a:r>
            <a:rPr lang="it-IT" sz="2200" b="0" i="0" kern="1200"/>
            <a:t>all disputes in relation to/in connection with the contract»</a:t>
          </a:r>
          <a:endParaRPr lang="en-US" sz="2200" kern="1200"/>
        </a:p>
      </dsp:txBody>
      <dsp:txXfrm>
        <a:off x="60077" y="1421046"/>
        <a:ext cx="6271121" cy="1110539"/>
      </dsp:txXfrm>
    </dsp:sp>
    <dsp:sp modelId="{D4471660-6F2D-4ED1-B65F-C67BA74A3E34}">
      <dsp:nvSpPr>
        <dsp:cNvPr id="0" name=""/>
        <dsp:cNvSpPr/>
      </dsp:nvSpPr>
      <dsp:spPr>
        <a:xfrm>
          <a:off x="0" y="2655023"/>
          <a:ext cx="6391275" cy="1230693"/>
        </a:xfrm>
        <a:prstGeom prst="roundRect">
          <a:avLst/>
        </a:prstGeom>
        <a:solidFill>
          <a:schemeClr val="accent2">
            <a:hueOff val="-13177148"/>
            <a:satOff val="6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b="0" i="1" kern="1200"/>
            <a:t>Otherwise</a:t>
          </a:r>
          <a:r>
            <a:rPr lang="it-IT" sz="2200" b="0" i="0" kern="1200"/>
            <a:t> parties could question that the subject in dispute falls within the ambit of the arbitration agreement</a:t>
          </a:r>
          <a:endParaRPr lang="en-US" sz="2200" kern="1200"/>
        </a:p>
      </dsp:txBody>
      <dsp:txXfrm>
        <a:off x="60077" y="2715100"/>
        <a:ext cx="6271121" cy="1110539"/>
      </dsp:txXfrm>
    </dsp:sp>
    <dsp:sp modelId="{C023C163-0BC6-4EE9-9EF2-F595116C6A67}">
      <dsp:nvSpPr>
        <dsp:cNvPr id="0" name=""/>
        <dsp:cNvSpPr/>
      </dsp:nvSpPr>
      <dsp:spPr>
        <a:xfrm>
          <a:off x="0" y="3949077"/>
          <a:ext cx="6391275" cy="1230693"/>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it-IT" sz="2200" b="0" i="0" kern="1200"/>
            <a:t>Every dispute concerning the scope of the arbitration might increase costs and time for the resolution of the dispute</a:t>
          </a:r>
          <a:endParaRPr lang="en-US" sz="2200" kern="1200"/>
        </a:p>
      </dsp:txBody>
      <dsp:txXfrm>
        <a:off x="60077" y="4009154"/>
        <a:ext cx="6271121" cy="1110539"/>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2C1B15-DCE2-4A43-90EA-A8201E532525}">
      <dsp:nvSpPr>
        <dsp:cNvPr id="0" name=""/>
        <dsp:cNvSpPr/>
      </dsp:nvSpPr>
      <dsp:spPr>
        <a:xfrm>
          <a:off x="0" y="166360"/>
          <a:ext cx="6391275" cy="18547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926FB5-8051-4900-81CA-03D156EB6981}">
      <dsp:nvSpPr>
        <dsp:cNvPr id="0" name=""/>
        <dsp:cNvSpPr/>
      </dsp:nvSpPr>
      <dsp:spPr>
        <a:xfrm>
          <a:off x="561048" y="583669"/>
          <a:ext cx="1020088" cy="10200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2345EA7-6B5C-468F-B969-B16FD6061AB0}">
      <dsp:nvSpPr>
        <dsp:cNvPr id="0" name=""/>
        <dsp:cNvSpPr/>
      </dsp:nvSpPr>
      <dsp:spPr>
        <a:xfrm>
          <a:off x="2142186" y="166360"/>
          <a:ext cx="4024728" cy="226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228" tIns="239228" rIns="239228" bIns="239228" numCol="1" spcCol="1270" anchor="ctr" anchorCtr="0">
          <a:noAutofit/>
        </a:bodyPr>
        <a:lstStyle/>
        <a:p>
          <a:pPr marL="0" lvl="0" indent="0" algn="l" defTabSz="622300">
            <a:lnSpc>
              <a:spcPct val="90000"/>
            </a:lnSpc>
            <a:spcBef>
              <a:spcPct val="0"/>
            </a:spcBef>
            <a:spcAft>
              <a:spcPct val="35000"/>
            </a:spcAft>
            <a:buNone/>
          </a:pPr>
          <a:r>
            <a:rPr lang="en-US" sz="1400" kern="1200" dirty="0"/>
            <a:t>According to general principles governing international arbitration, parties, by selecting a particular location as the </a:t>
          </a:r>
          <a:r>
            <a:rPr lang="en-US" sz="1400" b="1" kern="1200" dirty="0"/>
            <a:t>SEAT</a:t>
          </a:r>
          <a:r>
            <a:rPr lang="en-US" sz="1400" kern="1200" dirty="0"/>
            <a:t> of the arbitration, are stating their intent for the procedural law of that location to apply to their arbitration agreement</a:t>
          </a:r>
        </a:p>
      </dsp:txBody>
      <dsp:txXfrm>
        <a:off x="2142186" y="166360"/>
        <a:ext cx="4024728" cy="2260424"/>
      </dsp:txXfrm>
    </dsp:sp>
    <dsp:sp modelId="{511874A7-5B84-4AEF-A170-7E800B0A46A4}">
      <dsp:nvSpPr>
        <dsp:cNvPr id="0" name=""/>
        <dsp:cNvSpPr/>
      </dsp:nvSpPr>
      <dsp:spPr>
        <a:xfrm>
          <a:off x="0" y="2819902"/>
          <a:ext cx="6391275" cy="185470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50729EB-99B5-4BC3-9BEE-1B91D8F27B5B}">
      <dsp:nvSpPr>
        <dsp:cNvPr id="0" name=""/>
        <dsp:cNvSpPr/>
      </dsp:nvSpPr>
      <dsp:spPr>
        <a:xfrm>
          <a:off x="561048" y="3237211"/>
          <a:ext cx="1020088" cy="10200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A107D06-45B1-46B2-9341-544005AE1E74}">
      <dsp:nvSpPr>
        <dsp:cNvPr id="0" name=""/>
        <dsp:cNvSpPr/>
      </dsp:nvSpPr>
      <dsp:spPr>
        <a:xfrm>
          <a:off x="2142186" y="2819902"/>
          <a:ext cx="4024728" cy="22604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228" tIns="239228" rIns="239228" bIns="239228" numCol="1" spcCol="1270" anchor="ctr" anchorCtr="0">
          <a:noAutofit/>
        </a:bodyPr>
        <a:lstStyle/>
        <a:p>
          <a:pPr marL="0" lvl="0" indent="0" algn="l" defTabSz="622300">
            <a:lnSpc>
              <a:spcPct val="90000"/>
            </a:lnSpc>
            <a:spcBef>
              <a:spcPct val="0"/>
            </a:spcBef>
            <a:spcAft>
              <a:spcPct val="35000"/>
            </a:spcAft>
            <a:buNone/>
          </a:pPr>
          <a:r>
            <a:rPr lang="en-US" sz="1400" kern="1200"/>
            <a:t>According to the Model Law and to most national legislation it is </a:t>
          </a:r>
          <a:r>
            <a:rPr lang="en-US" sz="1400" b="1" kern="1200"/>
            <a:t>the law of seat of the arbitration</a:t>
          </a:r>
          <a:r>
            <a:rPr lang="en-US" sz="1400" kern="1200"/>
            <a:t> (</a:t>
          </a:r>
          <a:r>
            <a:rPr lang="en-US" sz="1400" i="1" kern="1200"/>
            <a:t>lex loci</a:t>
          </a:r>
          <a:r>
            <a:rPr lang="en-US" sz="1400" kern="1200"/>
            <a:t>) that governs a range of important issues rising in the arbitration both with regard to external relationships with national courts and with regard to internal procedural issues including the applicability of basic guarantees regarding party autonomy and due process.</a:t>
          </a:r>
        </a:p>
      </dsp:txBody>
      <dsp:txXfrm>
        <a:off x="2142186" y="2819902"/>
        <a:ext cx="4024728" cy="226042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B7E6D8-AD0B-44BD-BFCE-BE023476A469}">
      <dsp:nvSpPr>
        <dsp:cNvPr id="0" name=""/>
        <dsp:cNvSpPr/>
      </dsp:nvSpPr>
      <dsp:spPr>
        <a:xfrm>
          <a:off x="0" y="640"/>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5D37C1-2A43-48B2-9D72-C41D651AC62E}">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369CDDB-CF1B-4CFE-BA41-3FDE4C0DA034}">
      <dsp:nvSpPr>
        <dsp:cNvPr id="0" name=""/>
        <dsp:cNvSpPr/>
      </dsp:nvSpPr>
      <dsp:spPr>
        <a:xfrm>
          <a:off x="1730984" y="640"/>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en-US" sz="2500" b="1" kern="1200"/>
            <a:t>a)  which is the procedural law selected by the parties?  </a:t>
          </a:r>
          <a:endParaRPr lang="en-US" sz="2500" kern="1200"/>
        </a:p>
      </dsp:txBody>
      <dsp:txXfrm>
        <a:off x="1730984" y="640"/>
        <a:ext cx="4660290" cy="1498687"/>
      </dsp:txXfrm>
    </dsp:sp>
    <dsp:sp modelId="{F0E08AC3-15F1-4F8A-A0E7-437A3E7F17DB}">
      <dsp:nvSpPr>
        <dsp:cNvPr id="0" name=""/>
        <dsp:cNvSpPr/>
      </dsp:nvSpPr>
      <dsp:spPr>
        <a:xfrm>
          <a:off x="0" y="187399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4AA032-370E-484F-B9D5-9715DCC5A3D2}">
      <dsp:nvSpPr>
        <dsp:cNvPr id="0" name=""/>
        <dsp:cNvSpPr/>
      </dsp:nvSpPr>
      <dsp:spPr>
        <a:xfrm>
          <a:off x="453352" y="2211204"/>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B6CBA55-B00D-48C2-8D6E-AAA1B6F7E6C1}">
      <dsp:nvSpPr>
        <dsp:cNvPr id="0" name=""/>
        <dsp:cNvSpPr/>
      </dsp:nvSpPr>
      <dsp:spPr>
        <a:xfrm>
          <a:off x="1730984" y="187399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en-US" sz="2500" b="1" kern="1200"/>
            <a:t>b) to which aspects of the dispute does procedural law apply? </a:t>
          </a:r>
          <a:endParaRPr lang="en-US" sz="2500" kern="1200"/>
        </a:p>
      </dsp:txBody>
      <dsp:txXfrm>
        <a:off x="1730984" y="1873999"/>
        <a:ext cx="4660290" cy="1498687"/>
      </dsp:txXfrm>
    </dsp:sp>
    <dsp:sp modelId="{E6974619-C88E-41A0-BB5A-167DDCA44347}">
      <dsp:nvSpPr>
        <dsp:cNvPr id="0" name=""/>
        <dsp:cNvSpPr/>
      </dsp:nvSpPr>
      <dsp:spPr>
        <a:xfrm>
          <a:off x="0" y="374735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5F1A190-45D1-465F-8555-AEC49CD0820D}">
      <dsp:nvSpPr>
        <dsp:cNvPr id="0" name=""/>
        <dsp:cNvSpPr/>
      </dsp:nvSpPr>
      <dsp:spPr>
        <a:xfrm>
          <a:off x="453352" y="4084563"/>
          <a:ext cx="824278" cy="82427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F681F3C-4A45-4D7A-9F07-A38466D81C07}">
      <dsp:nvSpPr>
        <dsp:cNvPr id="0" name=""/>
        <dsp:cNvSpPr/>
      </dsp:nvSpPr>
      <dsp:spPr>
        <a:xfrm>
          <a:off x="1730984" y="374735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1111250">
            <a:lnSpc>
              <a:spcPct val="90000"/>
            </a:lnSpc>
            <a:spcBef>
              <a:spcPct val="0"/>
            </a:spcBef>
            <a:spcAft>
              <a:spcPct val="35000"/>
            </a:spcAft>
            <a:buNone/>
          </a:pPr>
          <a:r>
            <a:rPr lang="en-US" sz="2500" b="1" kern="1200"/>
            <a:t>c) which considerations might be relevant to the  choise of procedural law?</a:t>
          </a:r>
          <a:endParaRPr lang="en-US" sz="2500" kern="1200"/>
        </a:p>
      </dsp:txBody>
      <dsp:txXfrm>
        <a:off x="1730984" y="3747359"/>
        <a:ext cx="4660290" cy="149868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594CAF-C578-4F5C-945E-35979B768A7C}">
      <dsp:nvSpPr>
        <dsp:cNvPr id="0" name=""/>
        <dsp:cNvSpPr/>
      </dsp:nvSpPr>
      <dsp:spPr>
        <a:xfrm>
          <a:off x="675637" y="1326244"/>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685766F-C0EE-49EA-A300-91837424B1FD}">
      <dsp:nvSpPr>
        <dsp:cNvPr id="0" name=""/>
        <dsp:cNvSpPr/>
      </dsp:nvSpPr>
      <dsp:spPr>
        <a:xfrm>
          <a:off x="180637" y="2525442"/>
          <a:ext cx="1800000" cy="13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kern="1200"/>
            <a:t>It is  important to distinguish between procedural and substantive law</a:t>
          </a:r>
          <a:endParaRPr lang="en-US" sz="1100" kern="1200"/>
        </a:p>
      </dsp:txBody>
      <dsp:txXfrm>
        <a:off x="180637" y="2525442"/>
        <a:ext cx="1800000" cy="1395000"/>
      </dsp:txXfrm>
    </dsp:sp>
    <dsp:sp modelId="{857D63DF-41C1-451E-B3AB-1F409F2951AC}">
      <dsp:nvSpPr>
        <dsp:cNvPr id="0" name=""/>
        <dsp:cNvSpPr/>
      </dsp:nvSpPr>
      <dsp:spPr>
        <a:xfrm>
          <a:off x="2790637" y="1326244"/>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9B206CA-DDFB-4B97-ABC3-5CB4D10195BF}">
      <dsp:nvSpPr>
        <dsp:cNvPr id="0" name=""/>
        <dsp:cNvSpPr/>
      </dsp:nvSpPr>
      <dsp:spPr>
        <a:xfrm>
          <a:off x="2295637" y="2525442"/>
          <a:ext cx="1800000" cy="13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Some jurisdictions may differ on what may be considered procedural and substantive. </a:t>
          </a:r>
        </a:p>
      </dsp:txBody>
      <dsp:txXfrm>
        <a:off x="2295637" y="2525442"/>
        <a:ext cx="1800000" cy="1395000"/>
      </dsp:txXfrm>
    </dsp:sp>
    <dsp:sp modelId="{B63DDEDB-D12F-445A-9632-867F71E124B6}">
      <dsp:nvSpPr>
        <dsp:cNvPr id="0" name=""/>
        <dsp:cNvSpPr/>
      </dsp:nvSpPr>
      <dsp:spPr>
        <a:xfrm>
          <a:off x="4905637" y="1326244"/>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91689E3-2D8C-4C95-9EE2-712BB65FDF71}">
      <dsp:nvSpPr>
        <dsp:cNvPr id="0" name=""/>
        <dsp:cNvSpPr/>
      </dsp:nvSpPr>
      <dsp:spPr>
        <a:xfrm>
          <a:off x="4410637" y="2525442"/>
          <a:ext cx="1800000" cy="13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Generally, the procedural law chosen by the parties  and the conflicts of laws principles at the seat of the arbitration apply to determine how to make the distinction between procedural law and substantive law</a:t>
          </a:r>
        </a:p>
      </dsp:txBody>
      <dsp:txXfrm>
        <a:off x="4410637" y="2525442"/>
        <a:ext cx="1800000" cy="139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2F5FB-C844-4C6E-B3EA-A41691B39D2A}">
      <dsp:nvSpPr>
        <dsp:cNvPr id="0" name=""/>
        <dsp:cNvSpPr/>
      </dsp:nvSpPr>
      <dsp:spPr>
        <a:xfrm>
          <a:off x="0" y="0"/>
          <a:ext cx="1385498" cy="445607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it-IT" sz="1700" kern="1200" dirty="0"/>
            <a:t>litigation</a:t>
          </a:r>
        </a:p>
      </dsp:txBody>
      <dsp:txXfrm>
        <a:off x="0" y="1782429"/>
        <a:ext cx="1385498" cy="1782429"/>
      </dsp:txXfrm>
    </dsp:sp>
    <dsp:sp modelId="{E912F534-ED3E-41F4-8899-C6249E7B008E}">
      <dsp:nvSpPr>
        <dsp:cNvPr id="0" name=""/>
        <dsp:cNvSpPr/>
      </dsp:nvSpPr>
      <dsp:spPr>
        <a:xfrm>
          <a:off x="42455" y="267364"/>
          <a:ext cx="1302368" cy="1483872"/>
        </a:xfrm>
        <a:prstGeom prst="downArrow">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F9EBAC-73A1-43BD-8D3D-2896A33D020F}">
      <dsp:nvSpPr>
        <dsp:cNvPr id="0" name=""/>
        <dsp:cNvSpPr/>
      </dsp:nvSpPr>
      <dsp:spPr>
        <a:xfrm>
          <a:off x="1427953" y="0"/>
          <a:ext cx="1385498" cy="445607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it-IT" sz="1700" kern="1200" dirty="0" err="1"/>
            <a:t>arbitration</a:t>
          </a:r>
          <a:endParaRPr lang="it-IT" sz="1700" kern="1200" dirty="0"/>
        </a:p>
      </dsp:txBody>
      <dsp:txXfrm>
        <a:off x="1427953" y="1782429"/>
        <a:ext cx="1385498" cy="1782429"/>
      </dsp:txXfrm>
    </dsp:sp>
    <dsp:sp modelId="{64B9853A-8233-4C20-967A-5CD8E396DE0C}">
      <dsp:nvSpPr>
        <dsp:cNvPr id="0" name=""/>
        <dsp:cNvSpPr/>
      </dsp:nvSpPr>
      <dsp:spPr>
        <a:xfrm>
          <a:off x="1469518" y="267364"/>
          <a:ext cx="1302368" cy="1483872"/>
        </a:xfrm>
        <a:prstGeom prst="downArrow">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363EFB-65CF-4394-8ADD-03830958AABA}">
      <dsp:nvSpPr>
        <dsp:cNvPr id="0" name=""/>
        <dsp:cNvSpPr/>
      </dsp:nvSpPr>
      <dsp:spPr>
        <a:xfrm>
          <a:off x="2855907" y="0"/>
          <a:ext cx="1385498" cy="4456074"/>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it-IT" sz="1700" kern="1200" dirty="0"/>
            <a:t>hybrid</a:t>
          </a:r>
        </a:p>
      </dsp:txBody>
      <dsp:txXfrm>
        <a:off x="2855907" y="1782429"/>
        <a:ext cx="1385498" cy="1782429"/>
      </dsp:txXfrm>
    </dsp:sp>
    <dsp:sp modelId="{BE97FD9B-DB75-49E1-8C55-959F9FF12131}">
      <dsp:nvSpPr>
        <dsp:cNvPr id="0" name=""/>
        <dsp:cNvSpPr/>
      </dsp:nvSpPr>
      <dsp:spPr>
        <a:xfrm>
          <a:off x="2896582" y="267364"/>
          <a:ext cx="1302368" cy="1483872"/>
        </a:xfrm>
        <a:prstGeom prst="downArrowCallou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89DC68-D46D-4503-BE08-86FFB24CC62A}">
      <dsp:nvSpPr>
        <dsp:cNvPr id="0" name=""/>
        <dsp:cNvSpPr/>
      </dsp:nvSpPr>
      <dsp:spPr>
        <a:xfrm>
          <a:off x="169656" y="3564859"/>
          <a:ext cx="3902093" cy="668411"/>
        </a:xfrm>
        <a:prstGeom prst="left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FC353-2B78-43DE-80D9-13EE56099516}">
      <dsp:nvSpPr>
        <dsp:cNvPr id="0" name=""/>
        <dsp:cNvSpPr/>
      </dsp:nvSpPr>
      <dsp:spPr>
        <a:xfrm>
          <a:off x="0" y="780396"/>
          <a:ext cx="6391275" cy="873953"/>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a) Mandatory provisions of the law of seat</a:t>
          </a:r>
        </a:p>
      </dsp:txBody>
      <dsp:txXfrm>
        <a:off x="42663" y="823059"/>
        <a:ext cx="6305949" cy="788627"/>
      </dsp:txXfrm>
    </dsp:sp>
    <dsp:sp modelId="{7BD7D4AC-4171-4875-B921-5AA95D89E504}">
      <dsp:nvSpPr>
        <dsp:cNvPr id="0" name=""/>
        <dsp:cNvSpPr/>
      </dsp:nvSpPr>
      <dsp:spPr>
        <a:xfrm>
          <a:off x="0" y="1717710"/>
          <a:ext cx="6391275" cy="873953"/>
        </a:xfrm>
        <a:prstGeom prst="roundRect">
          <a:avLst/>
        </a:prstGeom>
        <a:solidFill>
          <a:schemeClr val="accent5">
            <a:hueOff val="812808"/>
            <a:satOff val="-6481"/>
            <a:lumOff val="-490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b) Parties' agreement (not in conflict with mandatory provisions; arbitral institution rules) </a:t>
          </a:r>
        </a:p>
      </dsp:txBody>
      <dsp:txXfrm>
        <a:off x="42663" y="1760373"/>
        <a:ext cx="6305949" cy="788627"/>
      </dsp:txXfrm>
    </dsp:sp>
    <dsp:sp modelId="{0B8F188E-5A7E-4D70-B8D2-49A5E9AAD4E8}">
      <dsp:nvSpPr>
        <dsp:cNvPr id="0" name=""/>
        <dsp:cNvSpPr/>
      </dsp:nvSpPr>
      <dsp:spPr>
        <a:xfrm>
          <a:off x="0" y="2655023"/>
          <a:ext cx="6391275" cy="873953"/>
        </a:xfrm>
        <a:prstGeom prst="roundRect">
          <a:avLst/>
        </a:prstGeom>
        <a:solidFill>
          <a:schemeClr val="accent5">
            <a:hueOff val="1625617"/>
            <a:satOff val="-12962"/>
            <a:lumOff val="-980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c) Non mandatory provisions of the law the seat in not in conflict with a) and b)</a:t>
          </a:r>
        </a:p>
      </dsp:txBody>
      <dsp:txXfrm>
        <a:off x="42663" y="2697686"/>
        <a:ext cx="6305949" cy="788627"/>
      </dsp:txXfrm>
    </dsp:sp>
    <dsp:sp modelId="{79DE88C7-AF6D-4C2D-BA2D-559AFEF8230F}">
      <dsp:nvSpPr>
        <dsp:cNvPr id="0" name=""/>
        <dsp:cNvSpPr/>
      </dsp:nvSpPr>
      <dsp:spPr>
        <a:xfrm>
          <a:off x="0" y="3592336"/>
          <a:ext cx="6391275" cy="873953"/>
        </a:xfrm>
        <a:prstGeom prst="round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a:t>d) discretion of the arbitral tribunal</a:t>
          </a:r>
        </a:p>
      </dsp:txBody>
      <dsp:txXfrm>
        <a:off x="42663" y="3634999"/>
        <a:ext cx="6305949" cy="7886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A2F5FB-C844-4C6E-B3EA-A41691B39D2A}">
      <dsp:nvSpPr>
        <dsp:cNvPr id="0" name=""/>
        <dsp:cNvSpPr/>
      </dsp:nvSpPr>
      <dsp:spPr>
        <a:xfrm>
          <a:off x="0" y="0"/>
          <a:ext cx="1391331" cy="447288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t-IT" sz="1600" kern="1200" dirty="0"/>
            <a:t>mediation</a:t>
          </a:r>
        </a:p>
      </dsp:txBody>
      <dsp:txXfrm>
        <a:off x="0" y="1789152"/>
        <a:ext cx="1391331" cy="1789152"/>
      </dsp:txXfrm>
    </dsp:sp>
    <dsp:sp modelId="{E912F534-ED3E-41F4-8899-C6249E7B008E}">
      <dsp:nvSpPr>
        <dsp:cNvPr id="0" name=""/>
        <dsp:cNvSpPr/>
      </dsp:nvSpPr>
      <dsp:spPr>
        <a:xfrm>
          <a:off x="42634" y="652402"/>
          <a:ext cx="1307851" cy="721409"/>
        </a:xfrm>
        <a:prstGeom prst="leftRightArrowCallout">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F9EBAC-73A1-43BD-8D3D-2896A33D020F}">
      <dsp:nvSpPr>
        <dsp:cNvPr id="0" name=""/>
        <dsp:cNvSpPr/>
      </dsp:nvSpPr>
      <dsp:spPr>
        <a:xfrm>
          <a:off x="1433965" y="0"/>
          <a:ext cx="1391331" cy="447288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t-IT" sz="1600" kern="1200" dirty="0" err="1"/>
            <a:t>negotiation</a:t>
          </a:r>
          <a:endParaRPr lang="it-IT" sz="1600" kern="1200" dirty="0"/>
        </a:p>
      </dsp:txBody>
      <dsp:txXfrm>
        <a:off x="1433965" y="1789152"/>
        <a:ext cx="1391331" cy="1789152"/>
      </dsp:txXfrm>
    </dsp:sp>
    <dsp:sp modelId="{64B9853A-8233-4C20-967A-5CD8E396DE0C}">
      <dsp:nvSpPr>
        <dsp:cNvPr id="0" name=""/>
        <dsp:cNvSpPr/>
      </dsp:nvSpPr>
      <dsp:spPr>
        <a:xfrm>
          <a:off x="1475705" y="721097"/>
          <a:ext cx="1307851" cy="584021"/>
        </a:xfrm>
        <a:prstGeom prst="leftRightArrow">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363EFB-65CF-4394-8ADD-03830958AABA}">
      <dsp:nvSpPr>
        <dsp:cNvPr id="0" name=""/>
        <dsp:cNvSpPr/>
      </dsp:nvSpPr>
      <dsp:spPr>
        <a:xfrm>
          <a:off x="2867036" y="0"/>
          <a:ext cx="1391331" cy="4472882"/>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it-IT" sz="1600" kern="1200" dirty="0" err="1"/>
            <a:t>avoidance</a:t>
          </a:r>
          <a:endParaRPr lang="it-IT" sz="1600" kern="1200" dirty="0"/>
        </a:p>
      </dsp:txBody>
      <dsp:txXfrm>
        <a:off x="2867036" y="1789152"/>
        <a:ext cx="1391331" cy="1789152"/>
      </dsp:txXfrm>
    </dsp:sp>
    <dsp:sp modelId="{BE97FD9B-DB75-49E1-8C55-959F9FF12131}">
      <dsp:nvSpPr>
        <dsp:cNvPr id="0" name=""/>
        <dsp:cNvSpPr/>
      </dsp:nvSpPr>
      <dsp:spPr>
        <a:xfrm>
          <a:off x="2908776" y="268372"/>
          <a:ext cx="1307851" cy="1489469"/>
        </a:xfrm>
        <a:prstGeom prst="chevron">
          <a:avLst/>
        </a:prstGeom>
        <a:solidFill>
          <a:schemeClr val="accent1">
            <a:tint val="5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A89DC68-D46D-4503-BE08-86FFB24CC62A}">
      <dsp:nvSpPr>
        <dsp:cNvPr id="0" name=""/>
        <dsp:cNvSpPr/>
      </dsp:nvSpPr>
      <dsp:spPr>
        <a:xfrm>
          <a:off x="170370" y="3578305"/>
          <a:ext cx="3918521" cy="670932"/>
        </a:xfrm>
        <a:prstGeom prst="rightArrow">
          <a:avLst/>
        </a:prstGeom>
        <a:solidFill>
          <a:schemeClr val="accent1">
            <a:tint val="60000"/>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D61E07-9136-413A-983E-6E1C27EB2907}">
      <dsp:nvSpPr>
        <dsp:cNvPr id="0" name=""/>
        <dsp:cNvSpPr/>
      </dsp:nvSpPr>
      <dsp:spPr>
        <a:xfrm>
          <a:off x="0" y="149661"/>
          <a:ext cx="6391275" cy="516427"/>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A negotiation carried out with the assistance of a third party</a:t>
          </a:r>
          <a:endParaRPr lang="en-US" sz="1300" kern="1200"/>
        </a:p>
      </dsp:txBody>
      <dsp:txXfrm>
        <a:off x="25210" y="174871"/>
        <a:ext cx="6340855" cy="466007"/>
      </dsp:txXfrm>
    </dsp:sp>
    <dsp:sp modelId="{C96FAC53-A2C0-4AFC-B2FB-AE8CEDF7109F}">
      <dsp:nvSpPr>
        <dsp:cNvPr id="0" name=""/>
        <dsp:cNvSpPr/>
      </dsp:nvSpPr>
      <dsp:spPr>
        <a:xfrm>
          <a:off x="0" y="703528"/>
          <a:ext cx="6391275" cy="516427"/>
        </a:xfrm>
        <a:prstGeom prst="roundRect">
          <a:avLst/>
        </a:prstGeom>
        <a:solidFill>
          <a:schemeClr val="accent2">
            <a:hueOff val="-2470715"/>
            <a:satOff val="113"/>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1" kern="1200"/>
            <a:t>Depending on what seems to be impeding agreement </a:t>
          </a:r>
          <a:r>
            <a:rPr lang="en-US" sz="1300" b="1" i="1" kern="1200"/>
            <a:t>the mediator can help the parties to negotiate in a more efficient way.</a:t>
          </a:r>
          <a:endParaRPr lang="en-US" sz="1300" kern="1200"/>
        </a:p>
      </dsp:txBody>
      <dsp:txXfrm>
        <a:off x="25210" y="728738"/>
        <a:ext cx="6340855" cy="466007"/>
      </dsp:txXfrm>
    </dsp:sp>
    <dsp:sp modelId="{5D3C17A1-76C9-4F32-B4E8-C693A3341F24}">
      <dsp:nvSpPr>
        <dsp:cNvPr id="0" name=""/>
        <dsp:cNvSpPr/>
      </dsp:nvSpPr>
      <dsp:spPr>
        <a:xfrm>
          <a:off x="0" y="1257395"/>
          <a:ext cx="6391275" cy="516427"/>
        </a:xfrm>
        <a:prstGeom prst="roundRect">
          <a:avLst/>
        </a:prstGeom>
        <a:solidFill>
          <a:schemeClr val="accent2">
            <a:hueOff val="-4941430"/>
            <a:satOff val="225"/>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Main features of mediation: </a:t>
          </a:r>
          <a:endParaRPr lang="en-US" sz="1300" kern="1200"/>
        </a:p>
      </dsp:txBody>
      <dsp:txXfrm>
        <a:off x="25210" y="1282605"/>
        <a:ext cx="6340855" cy="466007"/>
      </dsp:txXfrm>
    </dsp:sp>
    <dsp:sp modelId="{75C68C8C-B055-40D4-B795-D11C2161FAE4}">
      <dsp:nvSpPr>
        <dsp:cNvPr id="0" name=""/>
        <dsp:cNvSpPr/>
      </dsp:nvSpPr>
      <dsp:spPr>
        <a:xfrm>
          <a:off x="0" y="1811262"/>
          <a:ext cx="6391275" cy="516427"/>
        </a:xfrm>
        <a:prstGeom prst="roundRect">
          <a:avLst/>
        </a:prstGeom>
        <a:solidFill>
          <a:schemeClr val="accent2">
            <a:hueOff val="-7412145"/>
            <a:satOff val="338"/>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 allows the parties themselves to control the process and the solution;</a:t>
          </a:r>
          <a:endParaRPr lang="en-US" sz="1300" kern="1200"/>
        </a:p>
      </dsp:txBody>
      <dsp:txXfrm>
        <a:off x="25210" y="1836472"/>
        <a:ext cx="6340855" cy="466007"/>
      </dsp:txXfrm>
    </dsp:sp>
    <dsp:sp modelId="{CDE39642-4638-4BAF-A02B-2F33A0A91E9E}">
      <dsp:nvSpPr>
        <dsp:cNvPr id="0" name=""/>
        <dsp:cNvSpPr/>
      </dsp:nvSpPr>
      <dsp:spPr>
        <a:xfrm>
          <a:off x="0" y="2365129"/>
          <a:ext cx="6391275" cy="516427"/>
        </a:xfrm>
        <a:prstGeom prst="roundRect">
          <a:avLst/>
        </a:prstGeom>
        <a:solidFill>
          <a:schemeClr val="accent2">
            <a:hueOff val="-9882860"/>
            <a:satOff val="45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 requires involvement of the third neutral party (mediator) that helps the parties to exercise their control </a:t>
          </a:r>
          <a:endParaRPr lang="en-US" sz="1300" kern="1200"/>
        </a:p>
      </dsp:txBody>
      <dsp:txXfrm>
        <a:off x="25210" y="2390339"/>
        <a:ext cx="6340855" cy="466007"/>
      </dsp:txXfrm>
    </dsp:sp>
    <dsp:sp modelId="{6FB12862-D56F-48EF-8954-2C5C1DCC5AF1}">
      <dsp:nvSpPr>
        <dsp:cNvPr id="0" name=""/>
        <dsp:cNvSpPr/>
      </dsp:nvSpPr>
      <dsp:spPr>
        <a:xfrm>
          <a:off x="0" y="2918997"/>
          <a:ext cx="6391275" cy="516427"/>
        </a:xfrm>
        <a:prstGeom prst="roundRect">
          <a:avLst/>
        </a:prstGeom>
        <a:solidFill>
          <a:schemeClr val="accent2">
            <a:hueOff val="-12353576"/>
            <a:satOff val="563"/>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 mediator brings opposing parties together and encourages them to work out a settlement; </a:t>
          </a:r>
          <a:endParaRPr lang="en-US" sz="1300" kern="1200"/>
        </a:p>
      </dsp:txBody>
      <dsp:txXfrm>
        <a:off x="25210" y="2944207"/>
        <a:ext cx="6340855" cy="466007"/>
      </dsp:txXfrm>
    </dsp:sp>
    <dsp:sp modelId="{B310DDE0-BBB4-4E69-B3B7-FA7F76992378}">
      <dsp:nvSpPr>
        <dsp:cNvPr id="0" name=""/>
        <dsp:cNvSpPr/>
      </dsp:nvSpPr>
      <dsp:spPr>
        <a:xfrm>
          <a:off x="0" y="3472864"/>
          <a:ext cx="6391275" cy="516427"/>
        </a:xfrm>
        <a:prstGeom prst="roundRect">
          <a:avLst/>
        </a:prstGeom>
        <a:solidFill>
          <a:schemeClr val="accent2">
            <a:hueOff val="-14824290"/>
            <a:satOff val="676"/>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 informal, low cost, high speed, private, future oriented, voluntary procedure;</a:t>
          </a:r>
          <a:endParaRPr lang="en-US" sz="1300" kern="1200"/>
        </a:p>
      </dsp:txBody>
      <dsp:txXfrm>
        <a:off x="25210" y="3498074"/>
        <a:ext cx="6340855" cy="466007"/>
      </dsp:txXfrm>
    </dsp:sp>
    <dsp:sp modelId="{5AE25324-3353-44A1-A41F-C5B5F151C3C8}">
      <dsp:nvSpPr>
        <dsp:cNvPr id="0" name=""/>
        <dsp:cNvSpPr/>
      </dsp:nvSpPr>
      <dsp:spPr>
        <a:xfrm>
          <a:off x="0" y="4026731"/>
          <a:ext cx="6391275" cy="516427"/>
        </a:xfrm>
        <a:prstGeom prst="roundRect">
          <a:avLst/>
        </a:prstGeom>
        <a:solidFill>
          <a:schemeClr val="accent2">
            <a:hueOff val="-17295005"/>
            <a:satOff val="788"/>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 helps to restore relations; </a:t>
          </a:r>
          <a:endParaRPr lang="en-US" sz="1300" kern="1200"/>
        </a:p>
      </dsp:txBody>
      <dsp:txXfrm>
        <a:off x="25210" y="4051941"/>
        <a:ext cx="6340855" cy="466007"/>
      </dsp:txXfrm>
    </dsp:sp>
    <dsp:sp modelId="{17F44774-5BEA-46C3-84A4-B1A172C1916C}">
      <dsp:nvSpPr>
        <dsp:cNvPr id="0" name=""/>
        <dsp:cNvSpPr/>
      </dsp:nvSpPr>
      <dsp:spPr>
        <a:xfrm>
          <a:off x="0" y="4580598"/>
          <a:ext cx="6391275" cy="516427"/>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b="0" i="0" kern="1200"/>
            <a:t>• focuses on underlying interests.</a:t>
          </a:r>
          <a:endParaRPr lang="en-US" sz="1300" kern="1200"/>
        </a:p>
      </dsp:txBody>
      <dsp:txXfrm>
        <a:off x="25210" y="4605808"/>
        <a:ext cx="6340855" cy="4660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C9571-9A47-4063-973A-E82DF352E209}">
      <dsp:nvSpPr>
        <dsp:cNvPr id="0" name=""/>
        <dsp:cNvSpPr/>
      </dsp:nvSpPr>
      <dsp:spPr>
        <a:xfrm>
          <a:off x="793762" y="288086"/>
          <a:ext cx="772031" cy="7720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76ACF14-6A16-4AA6-8415-B25AD5BA1D89}">
      <dsp:nvSpPr>
        <dsp:cNvPr id="0" name=""/>
        <dsp:cNvSpPr/>
      </dsp:nvSpPr>
      <dsp:spPr>
        <a:xfrm>
          <a:off x="321965" y="1378300"/>
          <a:ext cx="1715625" cy="1030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0" i="0" kern="1200"/>
            <a:t>These ADR methods combines two or more traditional ADR methods (negotiations, mediation and arbitration). </a:t>
          </a:r>
          <a:endParaRPr lang="en-US" sz="1100" kern="1200"/>
        </a:p>
      </dsp:txBody>
      <dsp:txXfrm>
        <a:off x="321965" y="1378300"/>
        <a:ext cx="1715625" cy="1030589"/>
      </dsp:txXfrm>
    </dsp:sp>
    <dsp:sp modelId="{27704589-BDD5-4DE3-9B78-50D603622F01}">
      <dsp:nvSpPr>
        <dsp:cNvPr id="0" name=""/>
        <dsp:cNvSpPr/>
      </dsp:nvSpPr>
      <dsp:spPr>
        <a:xfrm>
          <a:off x="2809621" y="288086"/>
          <a:ext cx="772031" cy="7720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69C8A93-C8C8-4C4D-A385-D58210DD901D}">
      <dsp:nvSpPr>
        <dsp:cNvPr id="0" name=""/>
        <dsp:cNvSpPr/>
      </dsp:nvSpPr>
      <dsp:spPr>
        <a:xfrm>
          <a:off x="2337824" y="1378300"/>
          <a:ext cx="1715625" cy="1030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0" i="0" kern="1200"/>
            <a:t>Main hybrid procedures:</a:t>
          </a:r>
          <a:endParaRPr lang="en-US" sz="1100" kern="1200"/>
        </a:p>
      </dsp:txBody>
      <dsp:txXfrm>
        <a:off x="2337824" y="1378300"/>
        <a:ext cx="1715625" cy="1030589"/>
      </dsp:txXfrm>
    </dsp:sp>
    <dsp:sp modelId="{0710D7A2-1E80-49C5-B960-5F6292CF9701}">
      <dsp:nvSpPr>
        <dsp:cNvPr id="0" name=""/>
        <dsp:cNvSpPr/>
      </dsp:nvSpPr>
      <dsp:spPr>
        <a:xfrm>
          <a:off x="4825481" y="288086"/>
          <a:ext cx="772031" cy="7720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4C01490-D91E-4E2E-ABA1-92FF805538AA}">
      <dsp:nvSpPr>
        <dsp:cNvPr id="0" name=""/>
        <dsp:cNvSpPr/>
      </dsp:nvSpPr>
      <dsp:spPr>
        <a:xfrm>
          <a:off x="4353684" y="1378300"/>
          <a:ext cx="1715625" cy="1030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0" i="0" kern="1200"/>
            <a:t>• </a:t>
          </a:r>
          <a:r>
            <a:rPr lang="en-US" sz="1100" b="1" i="0" kern="1200"/>
            <a:t>MedArb</a:t>
          </a:r>
          <a:r>
            <a:rPr lang="en-US" sz="1100" b="0" i="0" kern="1200"/>
            <a:t> (third person starts as a mediator but in the event of a failure of mediation, the arbitrator imposes a binding decision); </a:t>
          </a:r>
          <a:endParaRPr lang="en-US" sz="1100" kern="1200"/>
        </a:p>
      </dsp:txBody>
      <dsp:txXfrm>
        <a:off x="4353684" y="1378300"/>
        <a:ext cx="1715625" cy="1030589"/>
      </dsp:txXfrm>
    </dsp:sp>
    <dsp:sp modelId="{1301D2C1-052B-4730-868B-8B2CCFF53E31}">
      <dsp:nvSpPr>
        <dsp:cNvPr id="0" name=""/>
        <dsp:cNvSpPr/>
      </dsp:nvSpPr>
      <dsp:spPr>
        <a:xfrm>
          <a:off x="793762" y="2837796"/>
          <a:ext cx="772031" cy="7720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4DE2FC8-8D05-4722-BD1F-136EAA7838D9}">
      <dsp:nvSpPr>
        <dsp:cNvPr id="0" name=""/>
        <dsp:cNvSpPr/>
      </dsp:nvSpPr>
      <dsp:spPr>
        <a:xfrm>
          <a:off x="321965" y="3928010"/>
          <a:ext cx="1715625" cy="1030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0" i="0" kern="1200"/>
            <a:t>• </a:t>
          </a:r>
          <a:r>
            <a:rPr lang="en-US" sz="1100" b="1" i="0" kern="1200"/>
            <a:t>ArbMed</a:t>
          </a:r>
          <a:r>
            <a:rPr lang="en-US" sz="1100" b="0" i="0" kern="1200"/>
            <a:t> (during the arbitration process, mediation is applied. In case of its failure, arbitrator imposes a binding decision); </a:t>
          </a:r>
          <a:endParaRPr lang="en-US" sz="1100" kern="1200"/>
        </a:p>
      </dsp:txBody>
      <dsp:txXfrm>
        <a:off x="321965" y="3928010"/>
        <a:ext cx="1715625" cy="1030589"/>
      </dsp:txXfrm>
    </dsp:sp>
    <dsp:sp modelId="{5D13F876-9280-4C47-91D7-F463A9100066}">
      <dsp:nvSpPr>
        <dsp:cNvPr id="0" name=""/>
        <dsp:cNvSpPr/>
      </dsp:nvSpPr>
      <dsp:spPr>
        <a:xfrm>
          <a:off x="2809621" y="2837796"/>
          <a:ext cx="772031" cy="7720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7ACB363-6DC7-4C27-8061-E8073B7A7659}">
      <dsp:nvSpPr>
        <dsp:cNvPr id="0" name=""/>
        <dsp:cNvSpPr/>
      </dsp:nvSpPr>
      <dsp:spPr>
        <a:xfrm>
          <a:off x="2337824" y="3928010"/>
          <a:ext cx="1715625" cy="1030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0" i="0" kern="1200"/>
            <a:t>• </a:t>
          </a:r>
          <a:r>
            <a:rPr lang="en-US" sz="1100" b="1" i="0" kern="1200"/>
            <a:t>Neutral evaluation </a:t>
          </a:r>
          <a:r>
            <a:rPr lang="en-US" sz="1100" b="0" i="0" kern="1200"/>
            <a:t>(expert in certain area investigates the case material and informs parties about the strong and weak points of their positions); </a:t>
          </a:r>
          <a:endParaRPr lang="en-US" sz="1100" kern="1200"/>
        </a:p>
      </dsp:txBody>
      <dsp:txXfrm>
        <a:off x="2337824" y="3928010"/>
        <a:ext cx="1715625" cy="1030589"/>
      </dsp:txXfrm>
    </dsp:sp>
    <dsp:sp modelId="{3CEA4152-D670-409D-B72B-0C81F1AC1C42}">
      <dsp:nvSpPr>
        <dsp:cNvPr id="0" name=""/>
        <dsp:cNvSpPr/>
      </dsp:nvSpPr>
      <dsp:spPr>
        <a:xfrm>
          <a:off x="4825481" y="2837796"/>
          <a:ext cx="772031" cy="77203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0DC040F-153C-4443-9FF1-419E1F9804E6}">
      <dsp:nvSpPr>
        <dsp:cNvPr id="0" name=""/>
        <dsp:cNvSpPr/>
      </dsp:nvSpPr>
      <dsp:spPr>
        <a:xfrm>
          <a:off x="4353684" y="3928010"/>
          <a:ext cx="1715625" cy="1030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0" i="0" kern="1200"/>
            <a:t>• </a:t>
          </a:r>
          <a:r>
            <a:rPr lang="en-US" sz="1100" b="1" i="0" kern="1200"/>
            <a:t>Private judging </a:t>
          </a:r>
          <a:r>
            <a:rPr lang="en-US" sz="1100" b="0" i="0" kern="1200"/>
            <a:t>/ </a:t>
          </a:r>
          <a:r>
            <a:rPr lang="en-US" sz="1100" b="1" i="0" kern="1200"/>
            <a:t>rent a judge </a:t>
          </a:r>
          <a:r>
            <a:rPr lang="en-US" sz="1100" b="0" i="0" kern="1200"/>
            <a:t>(presenting case to a retired or former judge in a privately maintained courtroom with all the characteristics of the formal judicial process). </a:t>
          </a:r>
          <a:endParaRPr lang="en-US" sz="1100" kern="1200"/>
        </a:p>
      </dsp:txBody>
      <dsp:txXfrm>
        <a:off x="4353684" y="3928010"/>
        <a:ext cx="1715625" cy="103058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905E5A-C25A-4636-AB3A-C40900AD2517}">
      <dsp:nvSpPr>
        <dsp:cNvPr id="0" name=""/>
        <dsp:cNvSpPr/>
      </dsp:nvSpPr>
      <dsp:spPr>
        <a:xfrm>
          <a:off x="897589" y="391425"/>
          <a:ext cx="3299421" cy="953684"/>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International </a:t>
          </a:r>
          <a:r>
            <a:rPr lang="it-IT" sz="2000" kern="1200" dirty="0" err="1"/>
            <a:t>Conventions</a:t>
          </a:r>
          <a:endParaRPr lang="it-IT" sz="2000" kern="1200" dirty="0"/>
        </a:p>
        <a:p>
          <a:pPr marL="0" lvl="0" indent="0" algn="ctr" defTabSz="889000">
            <a:lnSpc>
              <a:spcPct val="90000"/>
            </a:lnSpc>
            <a:spcBef>
              <a:spcPct val="0"/>
            </a:spcBef>
            <a:spcAft>
              <a:spcPct val="35000"/>
            </a:spcAft>
            <a:buNone/>
          </a:pPr>
          <a:r>
            <a:rPr lang="it-IT" sz="2000" kern="1200" dirty="0"/>
            <a:t>New York Convention</a:t>
          </a:r>
        </a:p>
      </dsp:txBody>
      <dsp:txXfrm>
        <a:off x="925521" y="419357"/>
        <a:ext cx="3243557" cy="897820"/>
      </dsp:txXfrm>
    </dsp:sp>
    <dsp:sp modelId="{48282292-1EC0-4469-AA3D-8EA7D136FC4A}">
      <dsp:nvSpPr>
        <dsp:cNvPr id="0" name=""/>
        <dsp:cNvSpPr/>
      </dsp:nvSpPr>
      <dsp:spPr>
        <a:xfrm>
          <a:off x="0" y="1345110"/>
          <a:ext cx="1227531" cy="789138"/>
        </a:xfrm>
        <a:custGeom>
          <a:avLst/>
          <a:gdLst/>
          <a:ahLst/>
          <a:cxnLst/>
          <a:rect l="0" t="0" r="0" b="0"/>
          <a:pathLst>
            <a:path>
              <a:moveTo>
                <a:pt x="1227531" y="0"/>
              </a:moveTo>
              <a:lnTo>
                <a:pt x="0" y="789138"/>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820A4A-5F0F-4683-80B4-8D9E0761E00C}">
      <dsp:nvSpPr>
        <dsp:cNvPr id="0" name=""/>
        <dsp:cNvSpPr/>
      </dsp:nvSpPr>
      <dsp:spPr>
        <a:xfrm>
          <a:off x="0" y="1541886"/>
          <a:ext cx="2088027" cy="1184724"/>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it-IT" sz="1500" kern="1200" dirty="0"/>
            <a:t>National </a:t>
          </a:r>
          <a:r>
            <a:rPr lang="it-IT" sz="1500" kern="1200" dirty="0" err="1"/>
            <a:t>Arbitration</a:t>
          </a:r>
          <a:r>
            <a:rPr lang="it-IT" sz="1500" kern="1200" dirty="0"/>
            <a:t> </a:t>
          </a:r>
          <a:r>
            <a:rPr lang="it-IT" sz="1500" kern="1200" dirty="0" err="1"/>
            <a:t>Legislation</a:t>
          </a:r>
          <a:r>
            <a:rPr lang="it-IT" sz="1500" kern="1200" dirty="0"/>
            <a:t> </a:t>
          </a:r>
        </a:p>
      </dsp:txBody>
      <dsp:txXfrm>
        <a:off x="34699" y="1576585"/>
        <a:ext cx="2018629" cy="1115326"/>
      </dsp:txXfrm>
    </dsp:sp>
    <dsp:sp modelId="{E8FF7344-A378-47AA-85EF-581BE986B969}">
      <dsp:nvSpPr>
        <dsp:cNvPr id="0" name=""/>
        <dsp:cNvSpPr/>
      </dsp:nvSpPr>
      <dsp:spPr>
        <a:xfrm>
          <a:off x="1227531" y="1345110"/>
          <a:ext cx="146530" cy="2300589"/>
        </a:xfrm>
        <a:custGeom>
          <a:avLst/>
          <a:gdLst/>
          <a:ahLst/>
          <a:cxnLst/>
          <a:rect l="0" t="0" r="0" b="0"/>
          <a:pathLst>
            <a:path>
              <a:moveTo>
                <a:pt x="0" y="0"/>
              </a:moveTo>
              <a:lnTo>
                <a:pt x="0" y="2300589"/>
              </a:lnTo>
              <a:lnTo>
                <a:pt x="146530" y="2300589"/>
              </a:lnTo>
            </a:path>
          </a:pathLst>
        </a:custGeom>
        <a:noFill/>
        <a:ln w="19050" cap="rnd"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AFF22F-6917-49BB-8FAA-D31713796DB1}">
      <dsp:nvSpPr>
        <dsp:cNvPr id="0" name=""/>
        <dsp:cNvSpPr/>
      </dsp:nvSpPr>
      <dsp:spPr>
        <a:xfrm>
          <a:off x="1374062" y="3155951"/>
          <a:ext cx="1185522" cy="979496"/>
        </a:xfrm>
        <a:prstGeom prst="roundRect">
          <a:avLst>
            <a:gd name="adj" fmla="val 10000"/>
          </a:avLst>
        </a:prstGeom>
        <a:solidFill>
          <a:schemeClr val="lt1">
            <a:alpha val="90000"/>
            <a:hueOff val="0"/>
            <a:satOff val="0"/>
            <a:lumOff val="0"/>
            <a:alphaOff val="0"/>
          </a:schemeClr>
        </a:solidFill>
        <a:ln w="19050" cap="rnd"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it-IT" sz="1500" kern="1200" dirty="0" err="1"/>
            <a:t>Arbitration</a:t>
          </a:r>
          <a:r>
            <a:rPr lang="it-IT" sz="1500" kern="1200" dirty="0"/>
            <a:t> agreement </a:t>
          </a:r>
        </a:p>
      </dsp:txBody>
      <dsp:txXfrm>
        <a:off x="1402750" y="3184639"/>
        <a:ext cx="1128146" cy="922120"/>
      </dsp:txXfrm>
    </dsp:sp>
    <dsp:sp modelId="{4F196359-119B-4DB4-93B4-4BB8DB2AD8F4}">
      <dsp:nvSpPr>
        <dsp:cNvPr id="0" name=""/>
        <dsp:cNvSpPr/>
      </dsp:nvSpPr>
      <dsp:spPr>
        <a:xfrm>
          <a:off x="2833183" y="1683531"/>
          <a:ext cx="2354054" cy="592747"/>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Model</a:t>
          </a:r>
          <a:r>
            <a:rPr lang="it-IT" sz="2000" kern="1200" baseline="0" dirty="0"/>
            <a:t> Law</a:t>
          </a:r>
          <a:endParaRPr lang="it-IT" sz="2000" kern="1200" dirty="0"/>
        </a:p>
      </dsp:txBody>
      <dsp:txXfrm>
        <a:off x="2850544" y="1700892"/>
        <a:ext cx="2319332" cy="558025"/>
      </dsp:txXfrm>
    </dsp:sp>
    <dsp:sp modelId="{A03B2EA0-75D6-4531-BC94-8815E716F137}">
      <dsp:nvSpPr>
        <dsp:cNvPr id="0" name=""/>
        <dsp:cNvSpPr/>
      </dsp:nvSpPr>
      <dsp:spPr>
        <a:xfrm>
          <a:off x="3829024" y="2845877"/>
          <a:ext cx="2343413" cy="464593"/>
        </a:xfrm>
        <a:prstGeom prst="roundRect">
          <a:avLst>
            <a:gd name="adj" fmla="val 10000"/>
          </a:avLst>
        </a:prstGeom>
        <a:solidFill>
          <a:schemeClr val="accent6">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it-IT" sz="2000" kern="1200" dirty="0"/>
            <a:t>Institutional rules</a:t>
          </a:r>
        </a:p>
      </dsp:txBody>
      <dsp:txXfrm>
        <a:off x="3842631" y="2859484"/>
        <a:ext cx="2316199" cy="4373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45E03B-29BF-4DBC-994B-6A2B32C7150E}">
      <dsp:nvSpPr>
        <dsp:cNvPr id="0" name=""/>
        <dsp:cNvSpPr/>
      </dsp:nvSpPr>
      <dsp:spPr>
        <a:xfrm>
          <a:off x="312341" y="1025453"/>
          <a:ext cx="503876" cy="5038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E18AE8E-9E6A-4F23-9C4C-6E6E0C57120F}">
      <dsp:nvSpPr>
        <dsp:cNvPr id="0" name=""/>
        <dsp:cNvSpPr/>
      </dsp:nvSpPr>
      <dsp:spPr>
        <a:xfrm>
          <a:off x="4416" y="2008734"/>
          <a:ext cx="1119726" cy="2212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it-IT" sz="1100" kern="1200"/>
            <a:t>Differences (</a:t>
          </a:r>
          <a:r>
            <a:rPr lang="it-IT" sz="1100" i="1" kern="1200"/>
            <a:t>disputes</a:t>
          </a:r>
          <a:r>
            <a:rPr lang="it-IT" sz="1100" kern="1200"/>
            <a:t>) between PERSONS  (individuals, corporations, partnerships, associations, or other non-governmental entities); Contracting State are not waiving sovereign immunity</a:t>
          </a:r>
          <a:endParaRPr lang="en-US" sz="1100" kern="1200"/>
        </a:p>
      </dsp:txBody>
      <dsp:txXfrm>
        <a:off x="4416" y="2008734"/>
        <a:ext cx="1119726" cy="2212498"/>
      </dsp:txXfrm>
    </dsp:sp>
    <dsp:sp modelId="{AA980628-C457-4BB9-80FB-253C9E33F71F}">
      <dsp:nvSpPr>
        <dsp:cNvPr id="0" name=""/>
        <dsp:cNvSpPr/>
      </dsp:nvSpPr>
      <dsp:spPr>
        <a:xfrm>
          <a:off x="1628020" y="1025453"/>
          <a:ext cx="503876" cy="50387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DAA531EA-1D3E-4846-A66A-88E2C69883EC}">
      <dsp:nvSpPr>
        <dsp:cNvPr id="0" name=""/>
        <dsp:cNvSpPr/>
      </dsp:nvSpPr>
      <dsp:spPr>
        <a:xfrm>
          <a:off x="1320095" y="2008734"/>
          <a:ext cx="1119726" cy="2212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it-IT" sz="1100" kern="1200"/>
            <a:t>Awards made by </a:t>
          </a:r>
          <a:r>
            <a:rPr lang="it-IT" sz="1100" b="1" kern="1200"/>
            <a:t>arbitrators</a:t>
          </a:r>
          <a:r>
            <a:rPr lang="it-IT" sz="1100" kern="1200"/>
            <a:t> appointed for each case but also those made by </a:t>
          </a:r>
          <a:r>
            <a:rPr lang="it-IT" sz="1100" b="1" kern="1200"/>
            <a:t>permanent arbitral bodies </a:t>
          </a:r>
          <a:r>
            <a:rPr lang="it-IT" sz="1100" kern="1200"/>
            <a:t>(i.e. arbitration board)</a:t>
          </a:r>
          <a:endParaRPr lang="en-US" sz="1100" kern="1200"/>
        </a:p>
      </dsp:txBody>
      <dsp:txXfrm>
        <a:off x="1320095" y="2008734"/>
        <a:ext cx="1119726" cy="2212498"/>
      </dsp:txXfrm>
    </dsp:sp>
    <dsp:sp modelId="{6F92AEE3-BF5F-4A3E-867F-022F8DE74081}">
      <dsp:nvSpPr>
        <dsp:cNvPr id="0" name=""/>
        <dsp:cNvSpPr/>
      </dsp:nvSpPr>
      <dsp:spPr>
        <a:xfrm>
          <a:off x="2943699" y="1025453"/>
          <a:ext cx="503876" cy="50387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5BFE1BD-C427-40BB-9E07-B367E31223F5}">
      <dsp:nvSpPr>
        <dsp:cNvPr id="0" name=""/>
        <dsp:cNvSpPr/>
      </dsp:nvSpPr>
      <dsp:spPr>
        <a:xfrm>
          <a:off x="2635774" y="2008734"/>
          <a:ext cx="1119726" cy="2212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it-IT" sz="1100" b="1" kern="1200"/>
            <a:t>Reservation available to contracting state: reciprocity and commercial </a:t>
          </a:r>
          <a:endParaRPr lang="en-US" sz="1100" kern="1200"/>
        </a:p>
      </dsp:txBody>
      <dsp:txXfrm>
        <a:off x="2635774" y="2008734"/>
        <a:ext cx="1119726" cy="2212498"/>
      </dsp:txXfrm>
    </dsp:sp>
    <dsp:sp modelId="{B080414D-7D8E-4DBE-AA18-7F7F11B6800F}">
      <dsp:nvSpPr>
        <dsp:cNvPr id="0" name=""/>
        <dsp:cNvSpPr/>
      </dsp:nvSpPr>
      <dsp:spPr>
        <a:xfrm>
          <a:off x="4259377" y="1025453"/>
          <a:ext cx="503876" cy="50387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781F704-44A4-462F-A25B-A49235DA3C66}">
      <dsp:nvSpPr>
        <dsp:cNvPr id="0" name=""/>
        <dsp:cNvSpPr/>
      </dsp:nvSpPr>
      <dsp:spPr>
        <a:xfrm>
          <a:off x="3951452" y="2008734"/>
          <a:ext cx="1119726" cy="2212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When a Contracting State makes the reciprocity reservation, it will apply the New York Convention only to awards rendered in the territory of a State which is a party to the Convention</a:t>
          </a:r>
        </a:p>
      </dsp:txBody>
      <dsp:txXfrm>
        <a:off x="3951452" y="2008734"/>
        <a:ext cx="1119726" cy="2212498"/>
      </dsp:txXfrm>
    </dsp:sp>
    <dsp:sp modelId="{7D8F56DC-5DB7-481C-9FDD-9BFDE096C46C}">
      <dsp:nvSpPr>
        <dsp:cNvPr id="0" name=""/>
        <dsp:cNvSpPr/>
      </dsp:nvSpPr>
      <dsp:spPr>
        <a:xfrm>
          <a:off x="5575056" y="1025453"/>
          <a:ext cx="503876" cy="50387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1B15117-ED1A-4567-9A82-224AC8516620}">
      <dsp:nvSpPr>
        <dsp:cNvPr id="0" name=""/>
        <dsp:cNvSpPr/>
      </dsp:nvSpPr>
      <dsp:spPr>
        <a:xfrm>
          <a:off x="5267131" y="2008734"/>
          <a:ext cx="1119726" cy="22124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The second reservation available to States under article I (3) is the commercial reservation. When a State has made a commercial reservation, the New York Convention applies only to disputes arising out of “legal relationships considered as commercial under the national law of the State making such declaration”..  A United States court has held that the notion of “commercial relationship” is broad, noting that its purpose is only “</a:t>
          </a:r>
          <a:r>
            <a:rPr lang="en-US" sz="1100" i="1" kern="1200"/>
            <a:t>to exclude matrimonial and other domestic relations awards, political awards, and the like</a:t>
          </a:r>
          <a:r>
            <a:rPr lang="en-US" sz="1100" kern="1200"/>
            <a:t>”.</a:t>
          </a:r>
        </a:p>
      </dsp:txBody>
      <dsp:txXfrm>
        <a:off x="5267131" y="2008734"/>
        <a:ext cx="1119726" cy="221249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90EB7-1648-4C78-811F-74399C24AEDF}">
      <dsp:nvSpPr>
        <dsp:cNvPr id="0" name=""/>
        <dsp:cNvSpPr/>
      </dsp:nvSpPr>
      <dsp:spPr>
        <a:xfrm>
          <a:off x="675637" y="1326244"/>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CF21BCE-BA00-4E69-828C-0A4EBB6E5BA8}">
      <dsp:nvSpPr>
        <dsp:cNvPr id="0" name=""/>
        <dsp:cNvSpPr/>
      </dsp:nvSpPr>
      <dsp:spPr>
        <a:xfrm>
          <a:off x="180637" y="2525442"/>
          <a:ext cx="1800000" cy="13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the language of Article V is not mandatory (may)and thus gives domestic courts </a:t>
          </a:r>
          <a:r>
            <a:rPr lang="en-US" sz="1100" b="1" kern="1200"/>
            <a:t>discretion to enforce </a:t>
          </a:r>
          <a:r>
            <a:rPr lang="en-US" sz="1100" kern="1200"/>
            <a:t>an arbitral award </a:t>
          </a:r>
          <a:r>
            <a:rPr lang="en-US" sz="1100" b="1" kern="1200"/>
            <a:t>even if</a:t>
          </a:r>
          <a:r>
            <a:rPr lang="en-US" sz="1100" kern="1200"/>
            <a:t> one or more of the grounds available to refuse enforcement is met</a:t>
          </a:r>
        </a:p>
      </dsp:txBody>
      <dsp:txXfrm>
        <a:off x="180637" y="2525442"/>
        <a:ext cx="1800000" cy="1395000"/>
      </dsp:txXfrm>
    </dsp:sp>
    <dsp:sp modelId="{5D812871-4457-406F-AA3D-5F082C02EBF9}">
      <dsp:nvSpPr>
        <dsp:cNvPr id="0" name=""/>
        <dsp:cNvSpPr/>
      </dsp:nvSpPr>
      <dsp:spPr>
        <a:xfrm>
          <a:off x="2790637" y="1326244"/>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9F7BB60-8ADB-4B85-B2A4-BFBC1C348F3E}">
      <dsp:nvSpPr>
        <dsp:cNvPr id="0" name=""/>
        <dsp:cNvSpPr/>
      </dsp:nvSpPr>
      <dsp:spPr>
        <a:xfrm>
          <a:off x="2295637" y="2525442"/>
          <a:ext cx="1800000" cy="13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kern="1200"/>
            <a:t>all of the grounds enumerated in Article V, Section 1 are </a:t>
          </a:r>
          <a:r>
            <a:rPr lang="en-US" sz="1100" b="1" kern="1200"/>
            <a:t>procedural in nature</a:t>
          </a:r>
          <a:r>
            <a:rPr lang="en-US" sz="1100" kern="1200"/>
            <a:t> and do not permit the party opposing enforcement to re-litigate the merits of the arbitration</a:t>
          </a:r>
        </a:p>
      </dsp:txBody>
      <dsp:txXfrm>
        <a:off x="2295637" y="2525442"/>
        <a:ext cx="1800000" cy="1395000"/>
      </dsp:txXfrm>
    </dsp:sp>
    <dsp:sp modelId="{6C189EAD-5F3A-4E79-93D8-3785A75C3BBD}">
      <dsp:nvSpPr>
        <dsp:cNvPr id="0" name=""/>
        <dsp:cNvSpPr/>
      </dsp:nvSpPr>
      <dsp:spPr>
        <a:xfrm>
          <a:off x="4905637" y="1326244"/>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FB4A20-E3D4-43F0-9420-D5BCABB1C283}">
      <dsp:nvSpPr>
        <dsp:cNvPr id="0" name=""/>
        <dsp:cNvSpPr/>
      </dsp:nvSpPr>
      <dsp:spPr>
        <a:xfrm>
          <a:off x="4410637" y="2525442"/>
          <a:ext cx="1800000" cy="139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US" sz="1100" b="1" kern="1200"/>
            <a:t>there is no appeal procedure in the New York Convention to correct substantive errors</a:t>
          </a:r>
          <a:r>
            <a:rPr lang="en-US" sz="1100" kern="1200"/>
            <a:t>.</a:t>
          </a:r>
        </a:p>
      </dsp:txBody>
      <dsp:txXfrm>
        <a:off x="4410637" y="2525442"/>
        <a:ext cx="1800000" cy="13950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04A2D-D9AE-4919-B5BB-7670AE640434}">
      <dsp:nvSpPr>
        <dsp:cNvPr id="0" name=""/>
        <dsp:cNvSpPr/>
      </dsp:nvSpPr>
      <dsp:spPr>
        <a:xfrm>
          <a:off x="0" y="640"/>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984F7C-44E0-44AE-807B-32655A5616D8}">
      <dsp:nvSpPr>
        <dsp:cNvPr id="0" name=""/>
        <dsp:cNvSpPr/>
      </dsp:nvSpPr>
      <dsp:spPr>
        <a:xfrm>
          <a:off x="453352" y="337845"/>
          <a:ext cx="824278" cy="82427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CF81E9A-417D-4629-BEDF-CD68A534DB60}">
      <dsp:nvSpPr>
        <dsp:cNvPr id="0" name=""/>
        <dsp:cNvSpPr/>
      </dsp:nvSpPr>
      <dsp:spPr>
        <a:xfrm>
          <a:off x="1730984" y="640"/>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711200">
            <a:lnSpc>
              <a:spcPct val="90000"/>
            </a:lnSpc>
            <a:spcBef>
              <a:spcPct val="0"/>
            </a:spcBef>
            <a:spcAft>
              <a:spcPct val="35000"/>
            </a:spcAft>
            <a:buNone/>
          </a:pPr>
          <a:r>
            <a:rPr lang="en-US" sz="1600" kern="1200"/>
            <a:t>2. Recognition and enforcement of an arbitral award may also be refused if the competent authority in the country where recognition and enforcement is sought finds that:</a:t>
          </a:r>
        </a:p>
      </dsp:txBody>
      <dsp:txXfrm>
        <a:off x="1730984" y="640"/>
        <a:ext cx="4660290" cy="1498687"/>
      </dsp:txXfrm>
    </dsp:sp>
    <dsp:sp modelId="{8294C817-6641-48B3-A877-65BF455DD98F}">
      <dsp:nvSpPr>
        <dsp:cNvPr id="0" name=""/>
        <dsp:cNvSpPr/>
      </dsp:nvSpPr>
      <dsp:spPr>
        <a:xfrm>
          <a:off x="0" y="187399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6FDF9C-56DF-400D-979E-952187864E66}">
      <dsp:nvSpPr>
        <dsp:cNvPr id="0" name=""/>
        <dsp:cNvSpPr/>
      </dsp:nvSpPr>
      <dsp:spPr>
        <a:xfrm>
          <a:off x="453352" y="2211204"/>
          <a:ext cx="824278" cy="824278"/>
        </a:xfrm>
        <a:prstGeom prst="rect">
          <a:avLst/>
        </a:prstGeom>
        <a:solidFill>
          <a:schemeClr val="accent3">
            <a:hueOff val="0"/>
            <a:satOff val="0"/>
            <a:lumOff val="0"/>
            <a:alphaOff val="0"/>
          </a:schemeClr>
        </a:solid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AB5E76D-4F39-4DFB-9E68-E058E92BC01A}">
      <dsp:nvSpPr>
        <dsp:cNvPr id="0" name=""/>
        <dsp:cNvSpPr/>
      </dsp:nvSpPr>
      <dsp:spPr>
        <a:xfrm>
          <a:off x="1730984" y="187399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711200">
            <a:lnSpc>
              <a:spcPct val="90000"/>
            </a:lnSpc>
            <a:spcBef>
              <a:spcPct val="0"/>
            </a:spcBef>
            <a:spcAft>
              <a:spcPct val="35000"/>
            </a:spcAft>
            <a:buNone/>
          </a:pPr>
          <a:r>
            <a:rPr lang="en-US" sz="1600" kern="1200"/>
            <a:t>(a) The </a:t>
          </a:r>
          <a:r>
            <a:rPr lang="en-US" sz="1600" b="1" kern="1200"/>
            <a:t>subject matter</a:t>
          </a:r>
          <a:r>
            <a:rPr lang="en-US" sz="1600" kern="1200"/>
            <a:t> of the difference is not capable of settlement by arbitration under the law of that country; or</a:t>
          </a:r>
        </a:p>
      </dsp:txBody>
      <dsp:txXfrm>
        <a:off x="1730984" y="1873999"/>
        <a:ext cx="4660290" cy="1498687"/>
      </dsp:txXfrm>
    </dsp:sp>
    <dsp:sp modelId="{E47DE3CF-7E7D-4B5A-862D-11E9C5DA0C17}">
      <dsp:nvSpPr>
        <dsp:cNvPr id="0" name=""/>
        <dsp:cNvSpPr/>
      </dsp:nvSpPr>
      <dsp:spPr>
        <a:xfrm>
          <a:off x="0" y="3747359"/>
          <a:ext cx="6391275" cy="1498687"/>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6303750-10E9-45D0-BB21-8F9DF3BF250B}">
      <dsp:nvSpPr>
        <dsp:cNvPr id="0" name=""/>
        <dsp:cNvSpPr/>
      </dsp:nvSpPr>
      <dsp:spPr>
        <a:xfrm>
          <a:off x="453352" y="4084563"/>
          <a:ext cx="824278" cy="82427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C634A566-3087-48D3-8D09-E729D91F4DB1}">
      <dsp:nvSpPr>
        <dsp:cNvPr id="0" name=""/>
        <dsp:cNvSpPr/>
      </dsp:nvSpPr>
      <dsp:spPr>
        <a:xfrm>
          <a:off x="1730984" y="3747359"/>
          <a:ext cx="4660290" cy="14986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8611" tIns="158611" rIns="158611" bIns="158611" numCol="1" spcCol="1270" anchor="ctr" anchorCtr="0">
          <a:noAutofit/>
        </a:bodyPr>
        <a:lstStyle/>
        <a:p>
          <a:pPr marL="0" lvl="0" indent="0" algn="l" defTabSz="711200">
            <a:lnSpc>
              <a:spcPct val="90000"/>
            </a:lnSpc>
            <a:spcBef>
              <a:spcPct val="0"/>
            </a:spcBef>
            <a:spcAft>
              <a:spcPct val="35000"/>
            </a:spcAft>
            <a:buNone/>
          </a:pPr>
          <a:r>
            <a:rPr lang="en-US" sz="1600" kern="1200"/>
            <a:t>(b) The recognition or enforcement of the award would be contrary to the </a:t>
          </a:r>
          <a:r>
            <a:rPr lang="en-US" sz="1600" b="1" kern="1200"/>
            <a:t>public policy </a:t>
          </a:r>
          <a:r>
            <a:rPr lang="en-US" sz="1600" kern="1200"/>
            <a:t>of that country.</a:t>
          </a:r>
        </a:p>
      </dsp:txBody>
      <dsp:txXfrm>
        <a:off x="1730984" y="3747359"/>
        <a:ext cx="4660290" cy="149868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4.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9.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98166D-08D5-4610-AC5A-9E9090B8353D}" type="datetimeFigureOut">
              <a:rPr lang="it-IT" smtClean="0"/>
              <a:t>23/11/2019</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1D3A88-465B-415C-829D-6D2A0E4FEC36}" type="slidenum">
              <a:rPr lang="it-IT" smtClean="0"/>
              <a:t>‹N›</a:t>
            </a:fld>
            <a:endParaRPr lang="it-IT"/>
          </a:p>
        </p:txBody>
      </p:sp>
    </p:spTree>
    <p:extLst>
      <p:ext uri="{BB962C8B-B14F-4D97-AF65-F5344CB8AC3E}">
        <p14:creationId xmlns:p14="http://schemas.microsoft.com/office/powerpoint/2010/main" val="955452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9">
            <a:extLst>
              <a:ext uri="{FF2B5EF4-FFF2-40B4-BE49-F238E27FC236}">
                <a16:creationId xmlns:a16="http://schemas.microsoft.com/office/drawing/2014/main" id="{0D3A31FA-1CAF-4135-90EA-6B0F87DDDB0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9E1AC1F3-F515-4C51-928B-BAEA1AAF85A6}" type="slidenum">
              <a:rPr lang="it-IT" altLang="it-IT" sz="1400" smtClean="0"/>
              <a:pPr>
                <a:spcBef>
                  <a:spcPct val="0"/>
                </a:spcBef>
                <a:buClrTx/>
                <a:buFontTx/>
                <a:buNone/>
              </a:pPr>
              <a:t>1</a:t>
            </a:fld>
            <a:endParaRPr lang="it-IT" altLang="it-IT" sz="1400"/>
          </a:p>
        </p:txBody>
      </p:sp>
      <p:sp>
        <p:nvSpPr>
          <p:cNvPr id="7171" name="Rectangle 1">
            <a:extLst>
              <a:ext uri="{FF2B5EF4-FFF2-40B4-BE49-F238E27FC236}">
                <a16:creationId xmlns:a16="http://schemas.microsoft.com/office/drawing/2014/main" id="{5EA4DBBF-E883-44CA-98F3-E61E3EAC9AE1}"/>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a:extLst>
              <a:ext uri="{FF2B5EF4-FFF2-40B4-BE49-F238E27FC236}">
                <a16:creationId xmlns:a16="http://schemas.microsoft.com/office/drawing/2014/main" id="{C391B19F-3AA0-4D49-8567-DFB4645FCC7A}"/>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0" name="Rectangle 9">
            <a:extLst>
              <a:ext uri="{FF2B5EF4-FFF2-40B4-BE49-F238E27FC236}">
                <a16:creationId xmlns:a16="http://schemas.microsoft.com/office/drawing/2014/main" id="{09A0184B-2E56-464E-9AAE-D0167EBC434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13B7EA75-383E-4FDB-9739-28D00D9920F1}" type="slidenum">
              <a:rPr lang="it-IT" altLang="it-IT" sz="1400" smtClean="0"/>
              <a:pPr>
                <a:spcBef>
                  <a:spcPct val="0"/>
                </a:spcBef>
                <a:buClrTx/>
                <a:buFontTx/>
                <a:buNone/>
              </a:pPr>
              <a:t>51</a:t>
            </a:fld>
            <a:endParaRPr lang="it-IT" altLang="it-IT" sz="1400"/>
          </a:p>
        </p:txBody>
      </p:sp>
      <p:sp>
        <p:nvSpPr>
          <p:cNvPr id="68611" name="Rectangle 1">
            <a:extLst>
              <a:ext uri="{FF2B5EF4-FFF2-40B4-BE49-F238E27FC236}">
                <a16:creationId xmlns:a16="http://schemas.microsoft.com/office/drawing/2014/main" id="{DB4F043F-B07A-4ACF-958A-1DB23303BA9F}"/>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2" name="Rectangle 2">
            <a:extLst>
              <a:ext uri="{FF2B5EF4-FFF2-40B4-BE49-F238E27FC236}">
                <a16:creationId xmlns:a16="http://schemas.microsoft.com/office/drawing/2014/main" id="{A9F52CCA-DB12-4B5C-8590-3299DA727410}"/>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Rectangle 9">
            <a:extLst>
              <a:ext uri="{FF2B5EF4-FFF2-40B4-BE49-F238E27FC236}">
                <a16:creationId xmlns:a16="http://schemas.microsoft.com/office/drawing/2014/main" id="{16F9E6AD-7555-496D-A904-CE45B8BB210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C6DD2A60-D33D-4CB9-A2C0-8EC2B035B323}" type="slidenum">
              <a:rPr lang="it-IT" altLang="it-IT" sz="1400" smtClean="0"/>
              <a:pPr>
                <a:spcBef>
                  <a:spcPct val="0"/>
                </a:spcBef>
                <a:buClrTx/>
                <a:buFontTx/>
                <a:buNone/>
              </a:pPr>
              <a:t>52</a:t>
            </a:fld>
            <a:endParaRPr lang="it-IT" altLang="it-IT" sz="1400"/>
          </a:p>
        </p:txBody>
      </p:sp>
      <p:sp>
        <p:nvSpPr>
          <p:cNvPr id="70659" name="Rectangle 1">
            <a:extLst>
              <a:ext uri="{FF2B5EF4-FFF2-40B4-BE49-F238E27FC236}">
                <a16:creationId xmlns:a16="http://schemas.microsoft.com/office/drawing/2014/main" id="{32BE6BE9-63AF-455F-A47F-4A83348B0EA7}"/>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0" name="Rectangle 2">
            <a:extLst>
              <a:ext uri="{FF2B5EF4-FFF2-40B4-BE49-F238E27FC236}">
                <a16:creationId xmlns:a16="http://schemas.microsoft.com/office/drawing/2014/main" id="{C033CAB0-C083-4E75-A25C-49F4B191BA4C}"/>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Rectangle 9">
            <a:extLst>
              <a:ext uri="{FF2B5EF4-FFF2-40B4-BE49-F238E27FC236}">
                <a16:creationId xmlns:a16="http://schemas.microsoft.com/office/drawing/2014/main" id="{A1605176-C134-4A13-8F53-32214A9CD1F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3215F920-A3AE-406A-BAC0-296FECE14EC5}" type="slidenum">
              <a:rPr lang="it-IT" altLang="it-IT" sz="1400" smtClean="0"/>
              <a:pPr>
                <a:spcBef>
                  <a:spcPct val="0"/>
                </a:spcBef>
                <a:buClrTx/>
                <a:buFontTx/>
                <a:buNone/>
              </a:pPr>
              <a:t>53</a:t>
            </a:fld>
            <a:endParaRPr lang="it-IT" altLang="it-IT" sz="1400"/>
          </a:p>
        </p:txBody>
      </p:sp>
      <p:sp>
        <p:nvSpPr>
          <p:cNvPr id="72707" name="Rectangle 1">
            <a:extLst>
              <a:ext uri="{FF2B5EF4-FFF2-40B4-BE49-F238E27FC236}">
                <a16:creationId xmlns:a16="http://schemas.microsoft.com/office/drawing/2014/main" id="{3B620B31-C3D1-4217-B2BF-EACA1A0ED024}"/>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8" name="Rectangle 2">
            <a:extLst>
              <a:ext uri="{FF2B5EF4-FFF2-40B4-BE49-F238E27FC236}">
                <a16:creationId xmlns:a16="http://schemas.microsoft.com/office/drawing/2014/main" id="{910C3DB3-F381-4AE2-8321-8369AE99B8F4}"/>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Rectangle 9">
            <a:extLst>
              <a:ext uri="{FF2B5EF4-FFF2-40B4-BE49-F238E27FC236}">
                <a16:creationId xmlns:a16="http://schemas.microsoft.com/office/drawing/2014/main" id="{8972A9D3-DE0C-4AEF-AA7D-CDB60EEB448A}"/>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46CFF9B0-24E6-444C-A191-7BC392CF3BD2}" type="slidenum">
              <a:rPr lang="it-IT" altLang="it-IT" sz="1400" smtClean="0"/>
              <a:pPr>
                <a:spcBef>
                  <a:spcPct val="0"/>
                </a:spcBef>
                <a:buClrTx/>
                <a:buFontTx/>
                <a:buNone/>
              </a:pPr>
              <a:t>54</a:t>
            </a:fld>
            <a:endParaRPr lang="it-IT" altLang="it-IT" sz="1400"/>
          </a:p>
        </p:txBody>
      </p:sp>
      <p:sp>
        <p:nvSpPr>
          <p:cNvPr id="74755" name="Rectangle 1">
            <a:extLst>
              <a:ext uri="{FF2B5EF4-FFF2-40B4-BE49-F238E27FC236}">
                <a16:creationId xmlns:a16="http://schemas.microsoft.com/office/drawing/2014/main" id="{76FCB503-2AC5-477B-A13E-AE4AE8AAE27F}"/>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6" name="Rectangle 2">
            <a:extLst>
              <a:ext uri="{FF2B5EF4-FFF2-40B4-BE49-F238E27FC236}">
                <a16:creationId xmlns:a16="http://schemas.microsoft.com/office/drawing/2014/main" id="{CDD4E547-9CFE-4D6D-AAAF-F0D37C00BC1F}"/>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Rectangle 9">
            <a:extLst>
              <a:ext uri="{FF2B5EF4-FFF2-40B4-BE49-F238E27FC236}">
                <a16:creationId xmlns:a16="http://schemas.microsoft.com/office/drawing/2014/main" id="{76D4C173-C085-4A70-8E03-DC049AC22BC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11502067-AD80-4069-89BD-D145ADEC1C36}" type="slidenum">
              <a:rPr lang="it-IT" altLang="it-IT" sz="1400" smtClean="0"/>
              <a:pPr>
                <a:spcBef>
                  <a:spcPct val="0"/>
                </a:spcBef>
                <a:buClrTx/>
                <a:buFontTx/>
                <a:buNone/>
              </a:pPr>
              <a:t>55</a:t>
            </a:fld>
            <a:endParaRPr lang="it-IT" altLang="it-IT" sz="1400"/>
          </a:p>
        </p:txBody>
      </p:sp>
      <p:sp>
        <p:nvSpPr>
          <p:cNvPr id="76803" name="Rectangle 1">
            <a:extLst>
              <a:ext uri="{FF2B5EF4-FFF2-40B4-BE49-F238E27FC236}">
                <a16:creationId xmlns:a16="http://schemas.microsoft.com/office/drawing/2014/main" id="{93C35D7E-68AE-484B-BD88-C2FC1E3272C6}"/>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4" name="Rectangle 2">
            <a:extLst>
              <a:ext uri="{FF2B5EF4-FFF2-40B4-BE49-F238E27FC236}">
                <a16:creationId xmlns:a16="http://schemas.microsoft.com/office/drawing/2014/main" id="{180F6E87-C38F-4D3D-A33C-EB67124EF891}"/>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Rectangle 9">
            <a:extLst>
              <a:ext uri="{FF2B5EF4-FFF2-40B4-BE49-F238E27FC236}">
                <a16:creationId xmlns:a16="http://schemas.microsoft.com/office/drawing/2014/main" id="{6D5B152E-10A5-4025-ACAB-6A8E9E3F566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9E213FC9-4395-4BA5-A41C-3DD0BADEDBAA}" type="slidenum">
              <a:rPr lang="it-IT" altLang="it-IT" sz="1400" smtClean="0"/>
              <a:pPr>
                <a:spcBef>
                  <a:spcPct val="0"/>
                </a:spcBef>
                <a:buClrTx/>
                <a:buFontTx/>
                <a:buNone/>
              </a:pPr>
              <a:t>56</a:t>
            </a:fld>
            <a:endParaRPr lang="it-IT" altLang="it-IT" sz="1400"/>
          </a:p>
        </p:txBody>
      </p:sp>
      <p:sp>
        <p:nvSpPr>
          <p:cNvPr id="78851" name="Rectangle 1">
            <a:extLst>
              <a:ext uri="{FF2B5EF4-FFF2-40B4-BE49-F238E27FC236}">
                <a16:creationId xmlns:a16="http://schemas.microsoft.com/office/drawing/2014/main" id="{502FDB6F-7AD0-40EC-B968-4C241E11AF92}"/>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2" name="Rectangle 2">
            <a:extLst>
              <a:ext uri="{FF2B5EF4-FFF2-40B4-BE49-F238E27FC236}">
                <a16:creationId xmlns:a16="http://schemas.microsoft.com/office/drawing/2014/main" id="{20288330-C9A8-4B2A-B87D-7087783907AE}"/>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8" name="Rectangle 9">
            <a:extLst>
              <a:ext uri="{FF2B5EF4-FFF2-40B4-BE49-F238E27FC236}">
                <a16:creationId xmlns:a16="http://schemas.microsoft.com/office/drawing/2014/main" id="{5101090B-6091-4B7F-AD0C-1111B3E8783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100975A4-CBDA-40A5-88AC-0C1F74BB5508}" type="slidenum">
              <a:rPr lang="it-IT" altLang="it-IT" sz="1400" smtClean="0"/>
              <a:pPr>
                <a:spcBef>
                  <a:spcPct val="0"/>
                </a:spcBef>
                <a:buClrTx/>
                <a:buFontTx/>
                <a:buNone/>
              </a:pPr>
              <a:t>57</a:t>
            </a:fld>
            <a:endParaRPr lang="it-IT" altLang="it-IT" sz="1400"/>
          </a:p>
        </p:txBody>
      </p:sp>
      <p:sp>
        <p:nvSpPr>
          <p:cNvPr id="80899" name="Rectangle 1">
            <a:extLst>
              <a:ext uri="{FF2B5EF4-FFF2-40B4-BE49-F238E27FC236}">
                <a16:creationId xmlns:a16="http://schemas.microsoft.com/office/drawing/2014/main" id="{F38DDD80-5B5C-4360-8A41-63A33DDFB367}"/>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0" name="Rectangle 2">
            <a:extLst>
              <a:ext uri="{FF2B5EF4-FFF2-40B4-BE49-F238E27FC236}">
                <a16:creationId xmlns:a16="http://schemas.microsoft.com/office/drawing/2014/main" id="{B7433B86-3759-4658-9EAC-62566874F50A}"/>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4" name="Rectangle 9">
            <a:extLst>
              <a:ext uri="{FF2B5EF4-FFF2-40B4-BE49-F238E27FC236}">
                <a16:creationId xmlns:a16="http://schemas.microsoft.com/office/drawing/2014/main" id="{ACE2A489-D16F-4BF8-B7CC-1F504406821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AA5BB2B0-E9F3-44F1-8A6C-5E2214520CFC}" type="slidenum">
              <a:rPr lang="it-IT" altLang="it-IT" sz="1400" smtClean="0"/>
              <a:pPr>
                <a:spcBef>
                  <a:spcPct val="0"/>
                </a:spcBef>
                <a:buClrTx/>
                <a:buFontTx/>
                <a:buNone/>
              </a:pPr>
              <a:t>59</a:t>
            </a:fld>
            <a:endParaRPr lang="it-IT" altLang="it-IT" sz="1400"/>
          </a:p>
        </p:txBody>
      </p:sp>
      <p:sp>
        <p:nvSpPr>
          <p:cNvPr id="84995" name="Rectangle 1">
            <a:extLst>
              <a:ext uri="{FF2B5EF4-FFF2-40B4-BE49-F238E27FC236}">
                <a16:creationId xmlns:a16="http://schemas.microsoft.com/office/drawing/2014/main" id="{BFCE2035-8EA4-422E-9BC1-0A97A824A1EF}"/>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6" name="Rectangle 2">
            <a:extLst>
              <a:ext uri="{FF2B5EF4-FFF2-40B4-BE49-F238E27FC236}">
                <a16:creationId xmlns:a16="http://schemas.microsoft.com/office/drawing/2014/main" id="{918CFDB7-C853-4383-88F8-BB2CC7E206A3}"/>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9">
            <a:extLst>
              <a:ext uri="{FF2B5EF4-FFF2-40B4-BE49-F238E27FC236}">
                <a16:creationId xmlns:a16="http://schemas.microsoft.com/office/drawing/2014/main" id="{B325E3B9-81D3-4811-B489-BF282A6899F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5E47E609-81C1-4CE7-B980-FE6245FA87CF}" type="slidenum">
              <a:rPr lang="it-IT" altLang="it-IT" sz="1400" smtClean="0"/>
              <a:pPr>
                <a:spcBef>
                  <a:spcPct val="0"/>
                </a:spcBef>
                <a:buClrTx/>
                <a:buFontTx/>
                <a:buNone/>
              </a:pPr>
              <a:t>60</a:t>
            </a:fld>
            <a:endParaRPr lang="it-IT" altLang="it-IT" sz="1400"/>
          </a:p>
        </p:txBody>
      </p:sp>
      <p:sp>
        <p:nvSpPr>
          <p:cNvPr id="87043" name="Rectangle 1">
            <a:extLst>
              <a:ext uri="{FF2B5EF4-FFF2-40B4-BE49-F238E27FC236}">
                <a16:creationId xmlns:a16="http://schemas.microsoft.com/office/drawing/2014/main" id="{B67AF6D5-36CB-49A6-92F1-8C88B3F1C7F1}"/>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4" name="Rectangle 2">
            <a:extLst>
              <a:ext uri="{FF2B5EF4-FFF2-40B4-BE49-F238E27FC236}">
                <a16:creationId xmlns:a16="http://schemas.microsoft.com/office/drawing/2014/main" id="{16B98C79-FF8C-4300-BD67-F104F1515707}"/>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6258" name="Rectangle 9">
            <a:extLst>
              <a:ext uri="{FF2B5EF4-FFF2-40B4-BE49-F238E27FC236}">
                <a16:creationId xmlns:a16="http://schemas.microsoft.com/office/drawing/2014/main" id="{E0B718E0-3680-4937-8871-9E18DF8F6A5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32C717E4-059E-4CF9-BB19-41E0ED06B18B}" type="slidenum">
              <a:rPr lang="it-IT" altLang="it-IT" sz="1400" smtClean="0"/>
              <a:pPr>
                <a:spcBef>
                  <a:spcPct val="0"/>
                </a:spcBef>
                <a:buClrTx/>
                <a:buFontTx/>
                <a:buNone/>
              </a:pPr>
              <a:t>68</a:t>
            </a:fld>
            <a:endParaRPr lang="it-IT" altLang="it-IT" sz="1400"/>
          </a:p>
        </p:txBody>
      </p:sp>
      <p:sp>
        <p:nvSpPr>
          <p:cNvPr id="96259" name="Rectangle 1">
            <a:extLst>
              <a:ext uri="{FF2B5EF4-FFF2-40B4-BE49-F238E27FC236}">
                <a16:creationId xmlns:a16="http://schemas.microsoft.com/office/drawing/2014/main" id="{9A79E5AC-DBBF-4F24-ACEE-D465DF59C240}"/>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60" name="Rectangle 2">
            <a:extLst>
              <a:ext uri="{FF2B5EF4-FFF2-40B4-BE49-F238E27FC236}">
                <a16:creationId xmlns:a16="http://schemas.microsoft.com/office/drawing/2014/main" id="{236128F2-51F5-49E0-8C06-4A34335F8A86}"/>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9">
            <a:extLst>
              <a:ext uri="{FF2B5EF4-FFF2-40B4-BE49-F238E27FC236}">
                <a16:creationId xmlns:a16="http://schemas.microsoft.com/office/drawing/2014/main" id="{D1907C53-2CAC-44C1-8E68-DB2DF985831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A1100A06-007D-46CC-AF61-AF5F2DC2FD2D}" type="slidenum">
              <a:rPr lang="it-IT" altLang="it-IT" sz="1400" smtClean="0"/>
              <a:pPr>
                <a:spcBef>
                  <a:spcPct val="0"/>
                </a:spcBef>
                <a:buClrTx/>
                <a:buFontTx/>
                <a:buNone/>
              </a:pPr>
              <a:t>21</a:t>
            </a:fld>
            <a:endParaRPr lang="it-IT" altLang="it-IT" sz="1400"/>
          </a:p>
        </p:txBody>
      </p:sp>
      <p:sp>
        <p:nvSpPr>
          <p:cNvPr id="29699" name="Rectangle 1">
            <a:extLst>
              <a:ext uri="{FF2B5EF4-FFF2-40B4-BE49-F238E27FC236}">
                <a16:creationId xmlns:a16="http://schemas.microsoft.com/office/drawing/2014/main" id="{E30E71B4-1C1C-494E-B0EE-60EF66D62AA1}"/>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a:extLst>
              <a:ext uri="{FF2B5EF4-FFF2-40B4-BE49-F238E27FC236}">
                <a16:creationId xmlns:a16="http://schemas.microsoft.com/office/drawing/2014/main" id="{ACA83B49-1660-4735-A0D2-9DC466639B14}"/>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4690" name="Rectangle 9">
            <a:extLst>
              <a:ext uri="{FF2B5EF4-FFF2-40B4-BE49-F238E27FC236}">
                <a16:creationId xmlns:a16="http://schemas.microsoft.com/office/drawing/2014/main" id="{94D7D66A-6342-46B2-AA0E-4078D8D44EE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4DE30A34-2E42-4E22-929D-DE98DCBA17B8}" type="slidenum">
              <a:rPr lang="it-IT" altLang="it-IT" sz="1400" smtClean="0"/>
              <a:pPr>
                <a:spcBef>
                  <a:spcPct val="0"/>
                </a:spcBef>
                <a:buClrTx/>
                <a:buFontTx/>
                <a:buNone/>
              </a:pPr>
              <a:t>85</a:t>
            </a:fld>
            <a:endParaRPr lang="it-IT" altLang="it-IT" sz="1400"/>
          </a:p>
        </p:txBody>
      </p:sp>
      <p:sp>
        <p:nvSpPr>
          <p:cNvPr id="114691" name="Rectangle 1">
            <a:extLst>
              <a:ext uri="{FF2B5EF4-FFF2-40B4-BE49-F238E27FC236}">
                <a16:creationId xmlns:a16="http://schemas.microsoft.com/office/drawing/2014/main" id="{8701E81B-64BE-4261-AEE4-26EFD1A4D28D}"/>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2" name="Rectangle 2">
            <a:extLst>
              <a:ext uri="{FF2B5EF4-FFF2-40B4-BE49-F238E27FC236}">
                <a16:creationId xmlns:a16="http://schemas.microsoft.com/office/drawing/2014/main" id="{86FDBEF9-3A8A-446B-8F90-8FCBA1EFAEB8}"/>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8" name="Rectangle 9">
            <a:extLst>
              <a:ext uri="{FF2B5EF4-FFF2-40B4-BE49-F238E27FC236}">
                <a16:creationId xmlns:a16="http://schemas.microsoft.com/office/drawing/2014/main" id="{5CFA9655-0276-4A45-A14C-5184090B125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6F1DDA20-6E62-4876-8980-B94AB59C5E12}" type="slidenum">
              <a:rPr lang="it-IT" altLang="it-IT" sz="1400" smtClean="0"/>
              <a:pPr>
                <a:spcBef>
                  <a:spcPct val="0"/>
                </a:spcBef>
                <a:buClrTx/>
                <a:buFontTx/>
                <a:buNone/>
              </a:pPr>
              <a:t>86</a:t>
            </a:fld>
            <a:endParaRPr lang="it-IT" altLang="it-IT" sz="1400"/>
          </a:p>
        </p:txBody>
      </p:sp>
      <p:sp>
        <p:nvSpPr>
          <p:cNvPr id="116739" name="Rectangle 1">
            <a:extLst>
              <a:ext uri="{FF2B5EF4-FFF2-40B4-BE49-F238E27FC236}">
                <a16:creationId xmlns:a16="http://schemas.microsoft.com/office/drawing/2014/main" id="{C51A874F-2B23-4455-9FE9-7DB8922F2657}"/>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40" name="Rectangle 2">
            <a:extLst>
              <a:ext uri="{FF2B5EF4-FFF2-40B4-BE49-F238E27FC236}">
                <a16:creationId xmlns:a16="http://schemas.microsoft.com/office/drawing/2014/main" id="{FC779BE4-BACE-4264-A6C6-3E2A50F0440A}"/>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8786" name="Rectangle 9">
            <a:extLst>
              <a:ext uri="{FF2B5EF4-FFF2-40B4-BE49-F238E27FC236}">
                <a16:creationId xmlns:a16="http://schemas.microsoft.com/office/drawing/2014/main" id="{64D29656-D02F-49FE-972E-41627F1EE33E}"/>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4A1967BF-3366-4C16-8A2E-00314CCC0D12}" type="slidenum">
              <a:rPr lang="it-IT" altLang="it-IT" sz="1400" smtClean="0"/>
              <a:pPr>
                <a:spcBef>
                  <a:spcPct val="0"/>
                </a:spcBef>
                <a:buClrTx/>
                <a:buFontTx/>
                <a:buNone/>
              </a:pPr>
              <a:t>87</a:t>
            </a:fld>
            <a:endParaRPr lang="it-IT" altLang="it-IT" sz="1400"/>
          </a:p>
        </p:txBody>
      </p:sp>
      <p:sp>
        <p:nvSpPr>
          <p:cNvPr id="118787" name="Rectangle 1">
            <a:extLst>
              <a:ext uri="{FF2B5EF4-FFF2-40B4-BE49-F238E27FC236}">
                <a16:creationId xmlns:a16="http://schemas.microsoft.com/office/drawing/2014/main" id="{75E720B1-5A85-4D69-983D-226E6507B1F6}"/>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8" name="Rectangle 2">
            <a:extLst>
              <a:ext uri="{FF2B5EF4-FFF2-40B4-BE49-F238E27FC236}">
                <a16:creationId xmlns:a16="http://schemas.microsoft.com/office/drawing/2014/main" id="{7589344A-A978-4EAF-9053-1AFF806D137A}"/>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9">
            <a:extLst>
              <a:ext uri="{FF2B5EF4-FFF2-40B4-BE49-F238E27FC236}">
                <a16:creationId xmlns:a16="http://schemas.microsoft.com/office/drawing/2014/main" id="{264CDFB3-E587-4E49-9F8C-FA29347D959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EFC5C71F-7C94-4AA7-83E7-8502E6AE0563}" type="slidenum">
              <a:rPr lang="it-IT" altLang="it-IT" sz="1400" smtClean="0"/>
              <a:pPr>
                <a:spcBef>
                  <a:spcPct val="0"/>
                </a:spcBef>
                <a:buClrTx/>
                <a:buFontTx/>
                <a:buNone/>
              </a:pPr>
              <a:t>23</a:t>
            </a:fld>
            <a:endParaRPr lang="it-IT" altLang="it-IT" sz="1400"/>
          </a:p>
        </p:txBody>
      </p:sp>
      <p:sp>
        <p:nvSpPr>
          <p:cNvPr id="32771" name="Rectangle 1">
            <a:extLst>
              <a:ext uri="{FF2B5EF4-FFF2-40B4-BE49-F238E27FC236}">
                <a16:creationId xmlns:a16="http://schemas.microsoft.com/office/drawing/2014/main" id="{0694EAE9-31D9-4B3F-9E1D-1B1207A71683}"/>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2772" name="Rectangle 2">
            <a:extLst>
              <a:ext uri="{FF2B5EF4-FFF2-40B4-BE49-F238E27FC236}">
                <a16:creationId xmlns:a16="http://schemas.microsoft.com/office/drawing/2014/main" id="{BA259AC1-6E33-4192-A905-73026E9DC54D}"/>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8002" name="Rectangle 9">
            <a:extLst>
              <a:ext uri="{FF2B5EF4-FFF2-40B4-BE49-F238E27FC236}">
                <a16:creationId xmlns:a16="http://schemas.microsoft.com/office/drawing/2014/main" id="{9BAB1338-40CF-4F3B-87EF-119663864C9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E226EACC-C4ED-4A32-A2DE-75B001963489}" type="slidenum">
              <a:rPr lang="it-IT" altLang="it-IT" sz="1400" smtClean="0"/>
              <a:pPr>
                <a:spcBef>
                  <a:spcPct val="0"/>
                </a:spcBef>
                <a:buClrTx/>
                <a:buFontTx/>
                <a:buNone/>
              </a:pPr>
              <a:t>95</a:t>
            </a:fld>
            <a:endParaRPr lang="it-IT" altLang="it-IT" sz="1400"/>
          </a:p>
        </p:txBody>
      </p:sp>
      <p:sp>
        <p:nvSpPr>
          <p:cNvPr id="128003" name="Rectangle 1">
            <a:extLst>
              <a:ext uri="{FF2B5EF4-FFF2-40B4-BE49-F238E27FC236}">
                <a16:creationId xmlns:a16="http://schemas.microsoft.com/office/drawing/2014/main" id="{93EC8F77-A4C6-4CA6-9A5B-14ED461BCDC4}"/>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4" name="Rectangle 2">
            <a:extLst>
              <a:ext uri="{FF2B5EF4-FFF2-40B4-BE49-F238E27FC236}">
                <a16:creationId xmlns:a16="http://schemas.microsoft.com/office/drawing/2014/main" id="{B83ECCDF-FDBC-4BBA-B72D-2D65D8C8DCE5}"/>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1314" name="Rectangle 9">
            <a:extLst>
              <a:ext uri="{FF2B5EF4-FFF2-40B4-BE49-F238E27FC236}">
                <a16:creationId xmlns:a16="http://schemas.microsoft.com/office/drawing/2014/main" id="{8027E493-FADA-495B-9924-33603838AD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C02BDEFF-62C9-4D6D-8F8C-3D74365997AA}" type="slidenum">
              <a:rPr lang="it-IT" altLang="it-IT" sz="1400" smtClean="0"/>
              <a:pPr>
                <a:spcBef>
                  <a:spcPct val="0"/>
                </a:spcBef>
                <a:buClrTx/>
                <a:buFontTx/>
                <a:buNone/>
              </a:pPr>
              <a:t>108</a:t>
            </a:fld>
            <a:endParaRPr lang="it-IT" altLang="it-IT" sz="1400"/>
          </a:p>
        </p:txBody>
      </p:sp>
      <p:sp>
        <p:nvSpPr>
          <p:cNvPr id="141315" name="Rectangle 1">
            <a:extLst>
              <a:ext uri="{FF2B5EF4-FFF2-40B4-BE49-F238E27FC236}">
                <a16:creationId xmlns:a16="http://schemas.microsoft.com/office/drawing/2014/main" id="{50A38334-6F9C-4153-9B24-534BE295170A}"/>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1316" name="Rectangle 2">
            <a:extLst>
              <a:ext uri="{FF2B5EF4-FFF2-40B4-BE49-F238E27FC236}">
                <a16:creationId xmlns:a16="http://schemas.microsoft.com/office/drawing/2014/main" id="{1F35DD32-D643-4263-BCE4-FD7E76AD8FB0}"/>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9">
            <a:extLst>
              <a:ext uri="{FF2B5EF4-FFF2-40B4-BE49-F238E27FC236}">
                <a16:creationId xmlns:a16="http://schemas.microsoft.com/office/drawing/2014/main" id="{74AEB091-01A5-443C-B329-83ACB8CAD0E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BF8019B8-1D22-4FFC-98E3-1EA9FB604F5C}" type="slidenum">
              <a:rPr lang="it-IT" altLang="it-IT" sz="1400" smtClean="0"/>
              <a:pPr>
                <a:spcBef>
                  <a:spcPct val="0"/>
                </a:spcBef>
                <a:buClrTx/>
                <a:buFontTx/>
                <a:buNone/>
              </a:pPr>
              <a:t>25</a:t>
            </a:fld>
            <a:endParaRPr lang="it-IT" altLang="it-IT" sz="1400"/>
          </a:p>
        </p:txBody>
      </p:sp>
      <p:sp>
        <p:nvSpPr>
          <p:cNvPr id="35843" name="Rectangle 1">
            <a:extLst>
              <a:ext uri="{FF2B5EF4-FFF2-40B4-BE49-F238E27FC236}">
                <a16:creationId xmlns:a16="http://schemas.microsoft.com/office/drawing/2014/main" id="{296F71F9-613F-4CE8-BDA3-C6BD02B104D2}"/>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a:extLst>
              <a:ext uri="{FF2B5EF4-FFF2-40B4-BE49-F238E27FC236}">
                <a16:creationId xmlns:a16="http://schemas.microsoft.com/office/drawing/2014/main" id="{4295648F-169A-40AD-A36A-B1B96F45F77B}"/>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2578" name="Rectangle 9">
            <a:extLst>
              <a:ext uri="{FF2B5EF4-FFF2-40B4-BE49-F238E27FC236}">
                <a16:creationId xmlns:a16="http://schemas.microsoft.com/office/drawing/2014/main" id="{4F565DD0-D198-4FF2-BA0B-AE0F184AEDC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92E16D9D-99F3-4390-9585-68C921C1FCE4}" type="slidenum">
              <a:rPr lang="it-IT" altLang="it-IT" sz="1400" smtClean="0"/>
              <a:pPr>
                <a:spcBef>
                  <a:spcPct val="0"/>
                </a:spcBef>
                <a:buClrTx/>
                <a:buFontTx/>
                <a:buNone/>
              </a:pPr>
              <a:t>117</a:t>
            </a:fld>
            <a:endParaRPr lang="it-IT" altLang="it-IT" sz="1400"/>
          </a:p>
        </p:txBody>
      </p:sp>
      <p:sp>
        <p:nvSpPr>
          <p:cNvPr id="152579" name="Rectangle 1">
            <a:extLst>
              <a:ext uri="{FF2B5EF4-FFF2-40B4-BE49-F238E27FC236}">
                <a16:creationId xmlns:a16="http://schemas.microsoft.com/office/drawing/2014/main" id="{76707A53-70DE-487D-A72E-6B9DBD5CA55A}"/>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2580" name="Rectangle 2">
            <a:extLst>
              <a:ext uri="{FF2B5EF4-FFF2-40B4-BE49-F238E27FC236}">
                <a16:creationId xmlns:a16="http://schemas.microsoft.com/office/drawing/2014/main" id="{F925F8CB-FD6D-4D50-838D-59F6DA5B04FF}"/>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4626" name="Rectangle 9">
            <a:extLst>
              <a:ext uri="{FF2B5EF4-FFF2-40B4-BE49-F238E27FC236}">
                <a16:creationId xmlns:a16="http://schemas.microsoft.com/office/drawing/2014/main" id="{1F1F53F5-F28A-498F-AD6A-6C1242F07D0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44720749-D60F-403B-AA5B-4C57814A24EF}" type="slidenum">
              <a:rPr lang="it-IT" altLang="it-IT" sz="1400" smtClean="0"/>
              <a:pPr>
                <a:spcBef>
                  <a:spcPct val="0"/>
                </a:spcBef>
                <a:buClrTx/>
                <a:buFontTx/>
                <a:buNone/>
              </a:pPr>
              <a:t>118</a:t>
            </a:fld>
            <a:endParaRPr lang="it-IT" altLang="it-IT" sz="1400"/>
          </a:p>
        </p:txBody>
      </p:sp>
      <p:sp>
        <p:nvSpPr>
          <p:cNvPr id="154627" name="Rectangle 1">
            <a:extLst>
              <a:ext uri="{FF2B5EF4-FFF2-40B4-BE49-F238E27FC236}">
                <a16:creationId xmlns:a16="http://schemas.microsoft.com/office/drawing/2014/main" id="{F7ACB558-FC12-4C93-849D-31D165C34E13}"/>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8" name="Rectangle 2">
            <a:extLst>
              <a:ext uri="{FF2B5EF4-FFF2-40B4-BE49-F238E27FC236}">
                <a16:creationId xmlns:a16="http://schemas.microsoft.com/office/drawing/2014/main" id="{7D828C14-BF9A-425D-A9D9-C6A933FE4F9B}"/>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6674" name="Rectangle 9">
            <a:extLst>
              <a:ext uri="{FF2B5EF4-FFF2-40B4-BE49-F238E27FC236}">
                <a16:creationId xmlns:a16="http://schemas.microsoft.com/office/drawing/2014/main" id="{CCE68D0E-220F-462C-ABB5-7CC3F0D82D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84A6EAB6-987B-4F8D-9EBC-CA6EC0F5F578}" type="slidenum">
              <a:rPr lang="it-IT" altLang="it-IT" sz="1400" smtClean="0"/>
              <a:pPr>
                <a:spcBef>
                  <a:spcPct val="0"/>
                </a:spcBef>
                <a:buClrTx/>
                <a:buFontTx/>
                <a:buNone/>
              </a:pPr>
              <a:t>119</a:t>
            </a:fld>
            <a:endParaRPr lang="it-IT" altLang="it-IT" sz="1400"/>
          </a:p>
        </p:txBody>
      </p:sp>
      <p:sp>
        <p:nvSpPr>
          <p:cNvPr id="156675" name="Rectangle 1">
            <a:extLst>
              <a:ext uri="{FF2B5EF4-FFF2-40B4-BE49-F238E27FC236}">
                <a16:creationId xmlns:a16="http://schemas.microsoft.com/office/drawing/2014/main" id="{8D102703-B00D-4078-928E-874E2F95BFAB}"/>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6676" name="Rectangle 2">
            <a:extLst>
              <a:ext uri="{FF2B5EF4-FFF2-40B4-BE49-F238E27FC236}">
                <a16:creationId xmlns:a16="http://schemas.microsoft.com/office/drawing/2014/main" id="{0EADB30E-5AC1-4F98-A9B3-2E5FA0A368D4}"/>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9">
            <a:extLst>
              <a:ext uri="{FF2B5EF4-FFF2-40B4-BE49-F238E27FC236}">
                <a16:creationId xmlns:a16="http://schemas.microsoft.com/office/drawing/2014/main" id="{760D247F-AF6C-4C75-AB3B-CFF13FD0CF4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71B2B51C-F464-4C59-8B40-212248221C38}" type="slidenum">
              <a:rPr lang="it-IT" altLang="it-IT" sz="1400" smtClean="0"/>
              <a:pPr>
                <a:spcBef>
                  <a:spcPct val="0"/>
                </a:spcBef>
                <a:buClrTx/>
                <a:buFontTx/>
                <a:buNone/>
              </a:pPr>
              <a:t>120</a:t>
            </a:fld>
            <a:endParaRPr lang="it-IT" altLang="it-IT" sz="1400"/>
          </a:p>
        </p:txBody>
      </p:sp>
      <p:sp>
        <p:nvSpPr>
          <p:cNvPr id="158723" name="Rectangle 1">
            <a:extLst>
              <a:ext uri="{FF2B5EF4-FFF2-40B4-BE49-F238E27FC236}">
                <a16:creationId xmlns:a16="http://schemas.microsoft.com/office/drawing/2014/main" id="{409F65FB-676A-41CC-8353-DF478801C0F4}"/>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4" name="Rectangle 2">
            <a:extLst>
              <a:ext uri="{FF2B5EF4-FFF2-40B4-BE49-F238E27FC236}">
                <a16:creationId xmlns:a16="http://schemas.microsoft.com/office/drawing/2014/main" id="{14188180-41F0-4D0F-A654-439859091ED5}"/>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9">
            <a:extLst>
              <a:ext uri="{FF2B5EF4-FFF2-40B4-BE49-F238E27FC236}">
                <a16:creationId xmlns:a16="http://schemas.microsoft.com/office/drawing/2014/main" id="{2B3E9529-7DCE-4081-AF99-816B9E17662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1744DA72-6770-4084-8A4E-1B7F714FA5E0}" type="slidenum">
              <a:rPr lang="it-IT" altLang="it-IT" sz="1400" smtClean="0"/>
              <a:pPr>
                <a:spcBef>
                  <a:spcPct val="0"/>
                </a:spcBef>
                <a:buClrTx/>
                <a:buFontTx/>
                <a:buNone/>
              </a:pPr>
              <a:t>121</a:t>
            </a:fld>
            <a:endParaRPr lang="it-IT" altLang="it-IT" sz="1400"/>
          </a:p>
        </p:txBody>
      </p:sp>
      <p:sp>
        <p:nvSpPr>
          <p:cNvPr id="160771" name="Rectangle 1">
            <a:extLst>
              <a:ext uri="{FF2B5EF4-FFF2-40B4-BE49-F238E27FC236}">
                <a16:creationId xmlns:a16="http://schemas.microsoft.com/office/drawing/2014/main" id="{A01523C7-0150-47FB-9888-108A205B0A7A}"/>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2" name="Rectangle 2">
            <a:extLst>
              <a:ext uri="{FF2B5EF4-FFF2-40B4-BE49-F238E27FC236}">
                <a16:creationId xmlns:a16="http://schemas.microsoft.com/office/drawing/2014/main" id="{4B0DB2D9-D89D-4137-9309-5F2806A962A7}"/>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2818" name="Rectangle 9">
            <a:extLst>
              <a:ext uri="{FF2B5EF4-FFF2-40B4-BE49-F238E27FC236}">
                <a16:creationId xmlns:a16="http://schemas.microsoft.com/office/drawing/2014/main" id="{CE2E289C-D7FB-4D62-ABA3-16E61FD5BD8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0B795CE2-4E91-4537-9922-2D6E4704F1BD}" type="slidenum">
              <a:rPr lang="it-IT" altLang="it-IT" sz="1400" smtClean="0"/>
              <a:pPr>
                <a:spcBef>
                  <a:spcPct val="0"/>
                </a:spcBef>
                <a:buClrTx/>
                <a:buFontTx/>
                <a:buNone/>
              </a:pPr>
              <a:t>122</a:t>
            </a:fld>
            <a:endParaRPr lang="it-IT" altLang="it-IT" sz="1400"/>
          </a:p>
        </p:txBody>
      </p:sp>
      <p:sp>
        <p:nvSpPr>
          <p:cNvPr id="162819" name="Rectangle 1">
            <a:extLst>
              <a:ext uri="{FF2B5EF4-FFF2-40B4-BE49-F238E27FC236}">
                <a16:creationId xmlns:a16="http://schemas.microsoft.com/office/drawing/2014/main" id="{10D8B752-73D6-4CB8-9E11-9F258F7FB36E}"/>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20" name="Rectangle 2">
            <a:extLst>
              <a:ext uri="{FF2B5EF4-FFF2-40B4-BE49-F238E27FC236}">
                <a16:creationId xmlns:a16="http://schemas.microsoft.com/office/drawing/2014/main" id="{3E548792-6EEF-4FD4-B45F-A57579DAD5A7}"/>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5890" name="Rectangle 9">
            <a:extLst>
              <a:ext uri="{FF2B5EF4-FFF2-40B4-BE49-F238E27FC236}">
                <a16:creationId xmlns:a16="http://schemas.microsoft.com/office/drawing/2014/main" id="{270F08F7-4E23-46A0-9C13-F0C296A8636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6A221E8E-415F-4624-A588-A21215D9BC22}" type="slidenum">
              <a:rPr lang="it-IT" altLang="it-IT" sz="1400" smtClean="0"/>
              <a:pPr>
                <a:spcBef>
                  <a:spcPct val="0"/>
                </a:spcBef>
                <a:buClrTx/>
                <a:buFontTx/>
                <a:buNone/>
              </a:pPr>
              <a:t>123</a:t>
            </a:fld>
            <a:endParaRPr lang="it-IT" altLang="it-IT" sz="1400"/>
          </a:p>
        </p:txBody>
      </p:sp>
      <p:sp>
        <p:nvSpPr>
          <p:cNvPr id="165891" name="Rectangle 1">
            <a:extLst>
              <a:ext uri="{FF2B5EF4-FFF2-40B4-BE49-F238E27FC236}">
                <a16:creationId xmlns:a16="http://schemas.microsoft.com/office/drawing/2014/main" id="{18DF900A-1D19-4F33-8C83-6699CF26C866}"/>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5892" name="Rectangle 2">
            <a:extLst>
              <a:ext uri="{FF2B5EF4-FFF2-40B4-BE49-F238E27FC236}">
                <a16:creationId xmlns:a16="http://schemas.microsoft.com/office/drawing/2014/main" id="{013DBF7F-FD24-4C57-AC69-7E0F5895808A}"/>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7938" name="Rectangle 9">
            <a:extLst>
              <a:ext uri="{FF2B5EF4-FFF2-40B4-BE49-F238E27FC236}">
                <a16:creationId xmlns:a16="http://schemas.microsoft.com/office/drawing/2014/main" id="{4F50470A-D4AF-42A0-9089-2DBDAD4E462B}"/>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EA667722-C0A3-4A70-BBC7-F7227308C1F8}" type="slidenum">
              <a:rPr lang="it-IT" altLang="it-IT" sz="1400" smtClean="0"/>
              <a:pPr>
                <a:spcBef>
                  <a:spcPct val="0"/>
                </a:spcBef>
                <a:buClrTx/>
                <a:buFontTx/>
                <a:buNone/>
              </a:pPr>
              <a:t>124</a:t>
            </a:fld>
            <a:endParaRPr lang="it-IT" altLang="it-IT" sz="1400"/>
          </a:p>
        </p:txBody>
      </p:sp>
      <p:sp>
        <p:nvSpPr>
          <p:cNvPr id="167939" name="Rectangle 1">
            <a:extLst>
              <a:ext uri="{FF2B5EF4-FFF2-40B4-BE49-F238E27FC236}">
                <a16:creationId xmlns:a16="http://schemas.microsoft.com/office/drawing/2014/main" id="{D23FCC1C-0660-4A7F-B462-42423B96015F}"/>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7940" name="Rectangle 2">
            <a:extLst>
              <a:ext uri="{FF2B5EF4-FFF2-40B4-BE49-F238E27FC236}">
                <a16:creationId xmlns:a16="http://schemas.microsoft.com/office/drawing/2014/main" id="{FB488011-D8F7-4B7E-8AE7-A704938B4433}"/>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9986" name="Rectangle 9">
            <a:extLst>
              <a:ext uri="{FF2B5EF4-FFF2-40B4-BE49-F238E27FC236}">
                <a16:creationId xmlns:a16="http://schemas.microsoft.com/office/drawing/2014/main" id="{B7A3EA0B-FCD0-4EBA-BB40-7DF7743DB13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E2FB51E6-7B51-4153-9103-C35178F9590B}" type="slidenum">
              <a:rPr lang="it-IT" altLang="it-IT" sz="1400" smtClean="0"/>
              <a:pPr>
                <a:spcBef>
                  <a:spcPct val="0"/>
                </a:spcBef>
                <a:buClrTx/>
                <a:buFontTx/>
                <a:buNone/>
              </a:pPr>
              <a:t>125</a:t>
            </a:fld>
            <a:endParaRPr lang="it-IT" altLang="it-IT" sz="1400"/>
          </a:p>
        </p:txBody>
      </p:sp>
      <p:sp>
        <p:nvSpPr>
          <p:cNvPr id="169987" name="Rectangle 1">
            <a:extLst>
              <a:ext uri="{FF2B5EF4-FFF2-40B4-BE49-F238E27FC236}">
                <a16:creationId xmlns:a16="http://schemas.microsoft.com/office/drawing/2014/main" id="{222C308F-4C33-4F7D-9C20-7367C195E051}"/>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9988" name="Rectangle 2">
            <a:extLst>
              <a:ext uri="{FF2B5EF4-FFF2-40B4-BE49-F238E27FC236}">
                <a16:creationId xmlns:a16="http://schemas.microsoft.com/office/drawing/2014/main" id="{29030001-CD56-4143-9D67-2BC288B283B9}"/>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9">
            <a:extLst>
              <a:ext uri="{FF2B5EF4-FFF2-40B4-BE49-F238E27FC236}">
                <a16:creationId xmlns:a16="http://schemas.microsoft.com/office/drawing/2014/main" id="{63227D95-DC54-433E-8B77-B766276142E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CD0520D5-3D12-4CE2-A9B4-8476D390F68E}" type="slidenum">
              <a:rPr lang="it-IT" altLang="it-IT" sz="1400" smtClean="0"/>
              <a:pPr>
                <a:spcBef>
                  <a:spcPct val="0"/>
                </a:spcBef>
                <a:buClrTx/>
                <a:buFontTx/>
                <a:buNone/>
              </a:pPr>
              <a:t>29</a:t>
            </a:fld>
            <a:endParaRPr lang="it-IT" altLang="it-IT" sz="1400"/>
          </a:p>
        </p:txBody>
      </p:sp>
      <p:sp>
        <p:nvSpPr>
          <p:cNvPr id="40963" name="Rectangle 1">
            <a:extLst>
              <a:ext uri="{FF2B5EF4-FFF2-40B4-BE49-F238E27FC236}">
                <a16:creationId xmlns:a16="http://schemas.microsoft.com/office/drawing/2014/main" id="{90EFDB87-6496-4862-8BD6-8B9348160269}"/>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0964" name="Rectangle 2">
            <a:extLst>
              <a:ext uri="{FF2B5EF4-FFF2-40B4-BE49-F238E27FC236}">
                <a16:creationId xmlns:a16="http://schemas.microsoft.com/office/drawing/2014/main" id="{8A1308BE-253D-4CB2-9C3F-400CB6DC74A2}"/>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2034" name="Rectangle 9">
            <a:extLst>
              <a:ext uri="{FF2B5EF4-FFF2-40B4-BE49-F238E27FC236}">
                <a16:creationId xmlns:a16="http://schemas.microsoft.com/office/drawing/2014/main" id="{740CDB93-A8AD-4B26-BC52-6EE68C3D96E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981B2E8E-FACB-4D3A-8B5F-3BC949318BD9}" type="slidenum">
              <a:rPr lang="it-IT" altLang="it-IT" sz="1400" smtClean="0"/>
              <a:pPr>
                <a:spcBef>
                  <a:spcPct val="0"/>
                </a:spcBef>
                <a:buClrTx/>
                <a:buFontTx/>
                <a:buNone/>
              </a:pPr>
              <a:t>126</a:t>
            </a:fld>
            <a:endParaRPr lang="it-IT" altLang="it-IT" sz="1400"/>
          </a:p>
        </p:txBody>
      </p:sp>
      <p:sp>
        <p:nvSpPr>
          <p:cNvPr id="172035" name="Rectangle 1">
            <a:extLst>
              <a:ext uri="{FF2B5EF4-FFF2-40B4-BE49-F238E27FC236}">
                <a16:creationId xmlns:a16="http://schemas.microsoft.com/office/drawing/2014/main" id="{C399E375-2042-4B25-BD9B-163BB9EC5975}"/>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2036" name="Rectangle 2">
            <a:extLst>
              <a:ext uri="{FF2B5EF4-FFF2-40B4-BE49-F238E27FC236}">
                <a16:creationId xmlns:a16="http://schemas.microsoft.com/office/drawing/2014/main" id="{7420EF1B-818D-41BD-AFD2-0EDDF4B4B1DC}"/>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082" name="Rectangle 9">
            <a:extLst>
              <a:ext uri="{FF2B5EF4-FFF2-40B4-BE49-F238E27FC236}">
                <a16:creationId xmlns:a16="http://schemas.microsoft.com/office/drawing/2014/main" id="{F11DC3F9-ED92-4601-B7F8-BA9B1438A5A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DE063223-1A9B-4C0A-9EF3-AD20F59F2DA7}" type="slidenum">
              <a:rPr lang="it-IT" altLang="it-IT" sz="1400" smtClean="0"/>
              <a:pPr>
                <a:spcBef>
                  <a:spcPct val="0"/>
                </a:spcBef>
                <a:buClrTx/>
                <a:buFontTx/>
                <a:buNone/>
              </a:pPr>
              <a:t>127</a:t>
            </a:fld>
            <a:endParaRPr lang="it-IT" altLang="it-IT" sz="1400"/>
          </a:p>
        </p:txBody>
      </p:sp>
      <p:sp>
        <p:nvSpPr>
          <p:cNvPr id="174083" name="Rectangle 1">
            <a:extLst>
              <a:ext uri="{FF2B5EF4-FFF2-40B4-BE49-F238E27FC236}">
                <a16:creationId xmlns:a16="http://schemas.microsoft.com/office/drawing/2014/main" id="{02E7D51F-D17F-438E-95E8-EE88B30FF82D}"/>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084" name="Rectangle 2">
            <a:extLst>
              <a:ext uri="{FF2B5EF4-FFF2-40B4-BE49-F238E27FC236}">
                <a16:creationId xmlns:a16="http://schemas.microsoft.com/office/drawing/2014/main" id="{1FDB1DB5-8F6C-4614-8A35-CDA852DBB1A9}"/>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6130" name="Rectangle 9">
            <a:extLst>
              <a:ext uri="{FF2B5EF4-FFF2-40B4-BE49-F238E27FC236}">
                <a16:creationId xmlns:a16="http://schemas.microsoft.com/office/drawing/2014/main" id="{725C196D-0DDC-4293-8F5E-332FE6C900E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F7566434-9BF8-4250-9400-33D38312D116}" type="slidenum">
              <a:rPr lang="it-IT" altLang="it-IT" sz="1400" smtClean="0"/>
              <a:pPr>
                <a:spcBef>
                  <a:spcPct val="0"/>
                </a:spcBef>
                <a:buClrTx/>
                <a:buFontTx/>
                <a:buNone/>
              </a:pPr>
              <a:t>128</a:t>
            </a:fld>
            <a:endParaRPr lang="it-IT" altLang="it-IT" sz="1400"/>
          </a:p>
        </p:txBody>
      </p:sp>
      <p:sp>
        <p:nvSpPr>
          <p:cNvPr id="176131" name="Rectangle 1">
            <a:extLst>
              <a:ext uri="{FF2B5EF4-FFF2-40B4-BE49-F238E27FC236}">
                <a16:creationId xmlns:a16="http://schemas.microsoft.com/office/drawing/2014/main" id="{F80E3F7A-3646-4520-BCA5-7AAC7903FEA7}"/>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6132" name="Rectangle 2">
            <a:extLst>
              <a:ext uri="{FF2B5EF4-FFF2-40B4-BE49-F238E27FC236}">
                <a16:creationId xmlns:a16="http://schemas.microsoft.com/office/drawing/2014/main" id="{A8D03105-28F8-4E9E-944A-36660B2D4BE0}"/>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1250" name="Rectangle 9">
            <a:extLst>
              <a:ext uri="{FF2B5EF4-FFF2-40B4-BE49-F238E27FC236}">
                <a16:creationId xmlns:a16="http://schemas.microsoft.com/office/drawing/2014/main" id="{0F9C0EF0-08AD-4604-AC29-6243EF4286C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7E39EB91-EAE2-49B8-A5AF-12E635FC0059}" type="slidenum">
              <a:rPr lang="it-IT" altLang="it-IT" sz="1400" smtClean="0"/>
              <a:pPr>
                <a:spcBef>
                  <a:spcPct val="0"/>
                </a:spcBef>
                <a:buClrTx/>
                <a:buFontTx/>
                <a:buNone/>
              </a:pPr>
              <a:t>130</a:t>
            </a:fld>
            <a:endParaRPr lang="it-IT" altLang="it-IT" sz="1400"/>
          </a:p>
        </p:txBody>
      </p:sp>
      <p:sp>
        <p:nvSpPr>
          <p:cNvPr id="181251" name="Rectangle 1">
            <a:extLst>
              <a:ext uri="{FF2B5EF4-FFF2-40B4-BE49-F238E27FC236}">
                <a16:creationId xmlns:a16="http://schemas.microsoft.com/office/drawing/2014/main" id="{830C9F2E-D17B-4AE3-B3DB-47F9649F9C46}"/>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1252" name="Rectangle 2">
            <a:extLst>
              <a:ext uri="{FF2B5EF4-FFF2-40B4-BE49-F238E27FC236}">
                <a16:creationId xmlns:a16="http://schemas.microsoft.com/office/drawing/2014/main" id="{AE28C40F-8855-4292-BD58-50A847D34532}"/>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3298" name="Rectangle 9">
            <a:extLst>
              <a:ext uri="{FF2B5EF4-FFF2-40B4-BE49-F238E27FC236}">
                <a16:creationId xmlns:a16="http://schemas.microsoft.com/office/drawing/2014/main" id="{A04BF9AB-EDC5-4A99-8A13-6D2C00E5F82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A34F0DF1-1ACA-4674-A44D-9BE6D9D6BC42}" type="slidenum">
              <a:rPr lang="it-IT" altLang="it-IT" sz="1400" smtClean="0"/>
              <a:pPr>
                <a:spcBef>
                  <a:spcPct val="0"/>
                </a:spcBef>
                <a:buClrTx/>
                <a:buFontTx/>
                <a:buNone/>
              </a:pPr>
              <a:t>131</a:t>
            </a:fld>
            <a:endParaRPr lang="it-IT" altLang="it-IT" sz="1400"/>
          </a:p>
        </p:txBody>
      </p:sp>
      <p:sp>
        <p:nvSpPr>
          <p:cNvPr id="183299" name="Rectangle 1">
            <a:extLst>
              <a:ext uri="{FF2B5EF4-FFF2-40B4-BE49-F238E27FC236}">
                <a16:creationId xmlns:a16="http://schemas.microsoft.com/office/drawing/2014/main" id="{EA2D9B1C-D6F5-4EED-BF87-08704AF86523}"/>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3300" name="Rectangle 2">
            <a:extLst>
              <a:ext uri="{FF2B5EF4-FFF2-40B4-BE49-F238E27FC236}">
                <a16:creationId xmlns:a16="http://schemas.microsoft.com/office/drawing/2014/main" id="{70530DFA-159B-4BEB-9C99-AD06B3B82B9A}"/>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6370" name="Rectangle 9">
            <a:extLst>
              <a:ext uri="{FF2B5EF4-FFF2-40B4-BE49-F238E27FC236}">
                <a16:creationId xmlns:a16="http://schemas.microsoft.com/office/drawing/2014/main" id="{03A6F0C2-D940-439C-8B68-7FECEBB3AF55}"/>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CFA14642-0CF5-48CE-A1F1-810C00ECA9AF}" type="slidenum">
              <a:rPr lang="it-IT" altLang="it-IT" sz="1400" smtClean="0"/>
              <a:pPr>
                <a:spcBef>
                  <a:spcPct val="0"/>
                </a:spcBef>
                <a:buClrTx/>
                <a:buFontTx/>
                <a:buNone/>
              </a:pPr>
              <a:t>133</a:t>
            </a:fld>
            <a:endParaRPr lang="it-IT" altLang="it-IT" sz="1400"/>
          </a:p>
        </p:txBody>
      </p:sp>
      <p:sp>
        <p:nvSpPr>
          <p:cNvPr id="186371" name="Rectangle 1">
            <a:extLst>
              <a:ext uri="{FF2B5EF4-FFF2-40B4-BE49-F238E27FC236}">
                <a16:creationId xmlns:a16="http://schemas.microsoft.com/office/drawing/2014/main" id="{8789BB4A-DCEA-4D58-8B8E-45194E511384}"/>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6372" name="Rectangle 2">
            <a:extLst>
              <a:ext uri="{FF2B5EF4-FFF2-40B4-BE49-F238E27FC236}">
                <a16:creationId xmlns:a16="http://schemas.microsoft.com/office/drawing/2014/main" id="{4473A911-7414-4358-8AD4-39845F38A822}"/>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8418" name="Rectangle 9">
            <a:extLst>
              <a:ext uri="{FF2B5EF4-FFF2-40B4-BE49-F238E27FC236}">
                <a16:creationId xmlns:a16="http://schemas.microsoft.com/office/drawing/2014/main" id="{D5E0233F-BC41-4784-8EBE-CC9571291AE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CBD1A6A6-1026-49FD-B2B7-E4B648380864}" type="slidenum">
              <a:rPr lang="it-IT" altLang="it-IT" sz="1400" smtClean="0"/>
              <a:pPr>
                <a:spcBef>
                  <a:spcPct val="0"/>
                </a:spcBef>
                <a:buClrTx/>
                <a:buFontTx/>
                <a:buNone/>
              </a:pPr>
              <a:t>134</a:t>
            </a:fld>
            <a:endParaRPr lang="it-IT" altLang="it-IT" sz="1400"/>
          </a:p>
        </p:txBody>
      </p:sp>
      <p:sp>
        <p:nvSpPr>
          <p:cNvPr id="188419" name="Rectangle 1">
            <a:extLst>
              <a:ext uri="{FF2B5EF4-FFF2-40B4-BE49-F238E27FC236}">
                <a16:creationId xmlns:a16="http://schemas.microsoft.com/office/drawing/2014/main" id="{E85DE054-DCFA-4E95-B1AC-7D45F700FBA0}"/>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88420" name="Rectangle 2">
            <a:extLst>
              <a:ext uri="{FF2B5EF4-FFF2-40B4-BE49-F238E27FC236}">
                <a16:creationId xmlns:a16="http://schemas.microsoft.com/office/drawing/2014/main" id="{F0CD9B66-151A-48C0-A5DE-6FE0A1C9FA19}"/>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0466" name="Rectangle 9">
            <a:extLst>
              <a:ext uri="{FF2B5EF4-FFF2-40B4-BE49-F238E27FC236}">
                <a16:creationId xmlns:a16="http://schemas.microsoft.com/office/drawing/2014/main" id="{113144F3-500C-4696-972F-29030101491C}"/>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BA14654B-8422-4B78-B331-3D5F1C43DEDC}" type="slidenum">
              <a:rPr lang="it-IT" altLang="it-IT" sz="1400" smtClean="0"/>
              <a:pPr>
                <a:spcBef>
                  <a:spcPct val="0"/>
                </a:spcBef>
                <a:buClrTx/>
                <a:buFontTx/>
                <a:buNone/>
              </a:pPr>
              <a:t>135</a:t>
            </a:fld>
            <a:endParaRPr lang="it-IT" altLang="it-IT" sz="1400"/>
          </a:p>
        </p:txBody>
      </p:sp>
      <p:sp>
        <p:nvSpPr>
          <p:cNvPr id="190467" name="Rectangle 1">
            <a:extLst>
              <a:ext uri="{FF2B5EF4-FFF2-40B4-BE49-F238E27FC236}">
                <a16:creationId xmlns:a16="http://schemas.microsoft.com/office/drawing/2014/main" id="{3200D0D8-111F-4D25-8C6E-A8F9715E3DEC}"/>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0468" name="Rectangle 2">
            <a:extLst>
              <a:ext uri="{FF2B5EF4-FFF2-40B4-BE49-F238E27FC236}">
                <a16:creationId xmlns:a16="http://schemas.microsoft.com/office/drawing/2014/main" id="{8904599D-A242-4ADE-A5CC-9C0EF47B7F0C}"/>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2514" name="Rectangle 9">
            <a:extLst>
              <a:ext uri="{FF2B5EF4-FFF2-40B4-BE49-F238E27FC236}">
                <a16:creationId xmlns:a16="http://schemas.microsoft.com/office/drawing/2014/main" id="{406EFAB0-749E-4C5E-99FF-1EB3A2844AB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7E718AC0-6FFD-401B-B2D5-4E83F2FD8AFB}" type="slidenum">
              <a:rPr lang="it-IT" altLang="it-IT" sz="1400" smtClean="0"/>
              <a:pPr>
                <a:spcBef>
                  <a:spcPct val="0"/>
                </a:spcBef>
                <a:buClrTx/>
                <a:buFontTx/>
                <a:buNone/>
              </a:pPr>
              <a:t>136</a:t>
            </a:fld>
            <a:endParaRPr lang="it-IT" altLang="it-IT" sz="1400"/>
          </a:p>
        </p:txBody>
      </p:sp>
      <p:sp>
        <p:nvSpPr>
          <p:cNvPr id="192515" name="Rectangle 1">
            <a:extLst>
              <a:ext uri="{FF2B5EF4-FFF2-40B4-BE49-F238E27FC236}">
                <a16:creationId xmlns:a16="http://schemas.microsoft.com/office/drawing/2014/main" id="{9679CE82-29CE-479B-BF2B-6038E9598241}"/>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2516" name="Rectangle 2">
            <a:extLst>
              <a:ext uri="{FF2B5EF4-FFF2-40B4-BE49-F238E27FC236}">
                <a16:creationId xmlns:a16="http://schemas.microsoft.com/office/drawing/2014/main" id="{6BEB0525-ED0B-415C-B1C4-DA136C50CAED}"/>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586" name="Rectangle 9">
            <a:extLst>
              <a:ext uri="{FF2B5EF4-FFF2-40B4-BE49-F238E27FC236}">
                <a16:creationId xmlns:a16="http://schemas.microsoft.com/office/drawing/2014/main" id="{DF1952E1-E427-4AF0-823A-C5FCA57C9DC6}"/>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0ACFD6E0-39FD-42D1-8443-640D14B3684D}" type="slidenum">
              <a:rPr lang="it-IT" altLang="it-IT" sz="1400" smtClean="0"/>
              <a:pPr>
                <a:spcBef>
                  <a:spcPct val="0"/>
                </a:spcBef>
                <a:buClrTx/>
                <a:buFontTx/>
                <a:buNone/>
              </a:pPr>
              <a:t>138</a:t>
            </a:fld>
            <a:endParaRPr lang="it-IT" altLang="it-IT" sz="1400"/>
          </a:p>
        </p:txBody>
      </p:sp>
      <p:sp>
        <p:nvSpPr>
          <p:cNvPr id="195587" name="Rectangle 1">
            <a:extLst>
              <a:ext uri="{FF2B5EF4-FFF2-40B4-BE49-F238E27FC236}">
                <a16:creationId xmlns:a16="http://schemas.microsoft.com/office/drawing/2014/main" id="{AB9B1F37-AA50-48C3-9F45-6A0C4028C2FB}"/>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5588" name="Rectangle 2">
            <a:extLst>
              <a:ext uri="{FF2B5EF4-FFF2-40B4-BE49-F238E27FC236}">
                <a16:creationId xmlns:a16="http://schemas.microsoft.com/office/drawing/2014/main" id="{9F528CD1-1A29-4050-A595-F2198B92449D}"/>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2" name="Rectangle 9">
            <a:extLst>
              <a:ext uri="{FF2B5EF4-FFF2-40B4-BE49-F238E27FC236}">
                <a16:creationId xmlns:a16="http://schemas.microsoft.com/office/drawing/2014/main" id="{AAE51F6E-E575-4DE8-891E-EED9157F5CDF}"/>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87A8961B-5927-46A4-ACE1-1521E540AE34}" type="slidenum">
              <a:rPr lang="it-IT" altLang="it-IT" sz="1400" smtClean="0"/>
              <a:pPr>
                <a:spcBef>
                  <a:spcPct val="0"/>
                </a:spcBef>
                <a:buClrTx/>
                <a:buFontTx/>
                <a:buNone/>
              </a:pPr>
              <a:t>33</a:t>
            </a:fld>
            <a:endParaRPr lang="it-IT" altLang="it-IT" sz="1400"/>
          </a:p>
        </p:txBody>
      </p:sp>
      <p:sp>
        <p:nvSpPr>
          <p:cNvPr id="46083" name="Rectangle 1">
            <a:extLst>
              <a:ext uri="{FF2B5EF4-FFF2-40B4-BE49-F238E27FC236}">
                <a16:creationId xmlns:a16="http://schemas.microsoft.com/office/drawing/2014/main" id="{D93C74F7-EA9D-4648-A09D-9F2CF0479E3A}"/>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4" name="Rectangle 2">
            <a:extLst>
              <a:ext uri="{FF2B5EF4-FFF2-40B4-BE49-F238E27FC236}">
                <a16:creationId xmlns:a16="http://schemas.microsoft.com/office/drawing/2014/main" id="{6C0472FD-814D-4D64-8BDD-D2C825881865}"/>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8658" name="Rectangle 9">
            <a:extLst>
              <a:ext uri="{FF2B5EF4-FFF2-40B4-BE49-F238E27FC236}">
                <a16:creationId xmlns:a16="http://schemas.microsoft.com/office/drawing/2014/main" id="{012B3F39-A358-4A27-9DC5-118E6A36B36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0EE9A99F-3B36-46D3-BD03-512AFA45E29B}" type="slidenum">
              <a:rPr lang="it-IT" altLang="it-IT" sz="1400" smtClean="0"/>
              <a:pPr>
                <a:spcBef>
                  <a:spcPct val="0"/>
                </a:spcBef>
                <a:buClrTx/>
                <a:buFontTx/>
                <a:buNone/>
              </a:pPr>
              <a:t>140</a:t>
            </a:fld>
            <a:endParaRPr lang="it-IT" altLang="it-IT" sz="1400"/>
          </a:p>
        </p:txBody>
      </p:sp>
      <p:sp>
        <p:nvSpPr>
          <p:cNvPr id="198659" name="Rectangle 1">
            <a:extLst>
              <a:ext uri="{FF2B5EF4-FFF2-40B4-BE49-F238E27FC236}">
                <a16:creationId xmlns:a16="http://schemas.microsoft.com/office/drawing/2014/main" id="{0AAE9342-49A6-41B3-9B62-DC6ADE6A461E}"/>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8660" name="Rectangle 2">
            <a:extLst>
              <a:ext uri="{FF2B5EF4-FFF2-40B4-BE49-F238E27FC236}">
                <a16:creationId xmlns:a16="http://schemas.microsoft.com/office/drawing/2014/main" id="{9653B1C4-B0A5-46A7-8381-93DC466CB7AE}"/>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0706" name="Rectangle 9">
            <a:extLst>
              <a:ext uri="{FF2B5EF4-FFF2-40B4-BE49-F238E27FC236}">
                <a16:creationId xmlns:a16="http://schemas.microsoft.com/office/drawing/2014/main" id="{D8C249C6-98FF-4A30-AAFE-5D05B982CD84}"/>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72C93E81-94F1-4F4F-BBAA-ABD6732F38AA}" type="slidenum">
              <a:rPr lang="it-IT" altLang="it-IT" sz="1400" smtClean="0"/>
              <a:pPr>
                <a:spcBef>
                  <a:spcPct val="0"/>
                </a:spcBef>
                <a:buClrTx/>
                <a:buFontTx/>
                <a:buNone/>
              </a:pPr>
              <a:t>141</a:t>
            </a:fld>
            <a:endParaRPr lang="it-IT" altLang="it-IT" sz="1400"/>
          </a:p>
        </p:txBody>
      </p:sp>
      <p:sp>
        <p:nvSpPr>
          <p:cNvPr id="200707" name="Rectangle 1">
            <a:extLst>
              <a:ext uri="{FF2B5EF4-FFF2-40B4-BE49-F238E27FC236}">
                <a16:creationId xmlns:a16="http://schemas.microsoft.com/office/drawing/2014/main" id="{46C29CB0-8078-433E-9066-14F58F60BD59}"/>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0708" name="Rectangle 2">
            <a:extLst>
              <a:ext uri="{FF2B5EF4-FFF2-40B4-BE49-F238E27FC236}">
                <a16:creationId xmlns:a16="http://schemas.microsoft.com/office/drawing/2014/main" id="{E425AB37-4107-42A2-B945-14A8E2B040D4}"/>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02" name="Rectangle 9">
            <a:extLst>
              <a:ext uri="{FF2B5EF4-FFF2-40B4-BE49-F238E27FC236}">
                <a16:creationId xmlns:a16="http://schemas.microsoft.com/office/drawing/2014/main" id="{A4896DDF-344D-456C-82BE-0C91D6E333B2}"/>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5C0E9459-E85B-40C9-A8A6-355D12E8600E}" type="slidenum">
              <a:rPr lang="it-IT" altLang="it-IT" sz="1400" smtClean="0"/>
              <a:pPr>
                <a:spcBef>
                  <a:spcPct val="0"/>
                </a:spcBef>
                <a:buClrTx/>
                <a:buFontTx/>
                <a:buNone/>
              </a:pPr>
              <a:t>144</a:t>
            </a:fld>
            <a:endParaRPr lang="it-IT" altLang="it-IT" sz="1400"/>
          </a:p>
        </p:txBody>
      </p:sp>
      <p:sp>
        <p:nvSpPr>
          <p:cNvPr id="204803" name="Rectangle 1">
            <a:extLst>
              <a:ext uri="{FF2B5EF4-FFF2-40B4-BE49-F238E27FC236}">
                <a16:creationId xmlns:a16="http://schemas.microsoft.com/office/drawing/2014/main" id="{B7375B4A-F46B-4D8D-B327-7E753CA54EC4}"/>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4804" name="Rectangle 2">
            <a:extLst>
              <a:ext uri="{FF2B5EF4-FFF2-40B4-BE49-F238E27FC236}">
                <a16:creationId xmlns:a16="http://schemas.microsoft.com/office/drawing/2014/main" id="{DCB34097-74A2-4886-A1BF-7C01FEA21A6F}"/>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6850" name="Rectangle 9">
            <a:extLst>
              <a:ext uri="{FF2B5EF4-FFF2-40B4-BE49-F238E27FC236}">
                <a16:creationId xmlns:a16="http://schemas.microsoft.com/office/drawing/2014/main" id="{33DF647C-3A7D-4AAE-9767-010CC2339270}"/>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BDD31B22-AE0E-43D4-91B8-FEDB380407BF}" type="slidenum">
              <a:rPr lang="it-IT" altLang="it-IT" sz="1400" smtClean="0"/>
              <a:pPr>
                <a:spcBef>
                  <a:spcPct val="0"/>
                </a:spcBef>
                <a:buClrTx/>
                <a:buFontTx/>
                <a:buNone/>
              </a:pPr>
              <a:t>145</a:t>
            </a:fld>
            <a:endParaRPr lang="it-IT" altLang="it-IT" sz="1400"/>
          </a:p>
        </p:txBody>
      </p:sp>
      <p:sp>
        <p:nvSpPr>
          <p:cNvPr id="206851" name="Rectangle 1">
            <a:extLst>
              <a:ext uri="{FF2B5EF4-FFF2-40B4-BE49-F238E27FC236}">
                <a16:creationId xmlns:a16="http://schemas.microsoft.com/office/drawing/2014/main" id="{C0F2929D-78A6-4A5F-A720-C759706C5A40}"/>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06852" name="Rectangle 2">
            <a:extLst>
              <a:ext uri="{FF2B5EF4-FFF2-40B4-BE49-F238E27FC236}">
                <a16:creationId xmlns:a16="http://schemas.microsoft.com/office/drawing/2014/main" id="{E1D7DA44-CD8B-43CD-849B-D5533DE3D67E}"/>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6066" name="Rectangle 9">
            <a:extLst>
              <a:ext uri="{FF2B5EF4-FFF2-40B4-BE49-F238E27FC236}">
                <a16:creationId xmlns:a16="http://schemas.microsoft.com/office/drawing/2014/main" id="{E4C60E5F-B557-4996-A69A-8DFA81E729E3}"/>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C266A0C5-91D1-4F9E-B181-AA2E1DC3CF3C}" type="slidenum">
              <a:rPr lang="it-IT" altLang="it-IT" sz="1400" smtClean="0"/>
              <a:pPr>
                <a:spcBef>
                  <a:spcPct val="0"/>
                </a:spcBef>
                <a:buClrTx/>
                <a:buFontTx/>
                <a:buNone/>
              </a:pPr>
              <a:t>153</a:t>
            </a:fld>
            <a:endParaRPr lang="it-IT" altLang="it-IT" sz="1400"/>
          </a:p>
        </p:txBody>
      </p:sp>
      <p:sp>
        <p:nvSpPr>
          <p:cNvPr id="216067" name="Rectangle 1">
            <a:extLst>
              <a:ext uri="{FF2B5EF4-FFF2-40B4-BE49-F238E27FC236}">
                <a16:creationId xmlns:a16="http://schemas.microsoft.com/office/drawing/2014/main" id="{E934D358-D066-4C92-884A-E3C31E73D06F}"/>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6068" name="Rectangle 2">
            <a:extLst>
              <a:ext uri="{FF2B5EF4-FFF2-40B4-BE49-F238E27FC236}">
                <a16:creationId xmlns:a16="http://schemas.microsoft.com/office/drawing/2014/main" id="{41C19728-F6CE-4363-94B6-0BEF3777887A}"/>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9">
            <a:extLst>
              <a:ext uri="{FF2B5EF4-FFF2-40B4-BE49-F238E27FC236}">
                <a16:creationId xmlns:a16="http://schemas.microsoft.com/office/drawing/2014/main" id="{23CF68F7-EFDE-48FE-BEE0-8C1523890BD8}"/>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64731813-3568-4D74-88C1-C92689CB5F96}" type="slidenum">
              <a:rPr lang="it-IT" altLang="it-IT" sz="1400" smtClean="0"/>
              <a:pPr>
                <a:spcBef>
                  <a:spcPct val="0"/>
                </a:spcBef>
                <a:buClrTx/>
                <a:buFontTx/>
                <a:buNone/>
              </a:pPr>
              <a:t>39</a:t>
            </a:fld>
            <a:endParaRPr lang="it-IT" altLang="it-IT" sz="1400"/>
          </a:p>
        </p:txBody>
      </p:sp>
      <p:sp>
        <p:nvSpPr>
          <p:cNvPr id="53251" name="Rectangle 1">
            <a:extLst>
              <a:ext uri="{FF2B5EF4-FFF2-40B4-BE49-F238E27FC236}">
                <a16:creationId xmlns:a16="http://schemas.microsoft.com/office/drawing/2014/main" id="{14117F5D-501F-4FF8-A7B4-7A90A0811039}"/>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2" name="Rectangle 2">
            <a:extLst>
              <a:ext uri="{FF2B5EF4-FFF2-40B4-BE49-F238E27FC236}">
                <a16:creationId xmlns:a16="http://schemas.microsoft.com/office/drawing/2014/main" id="{3AF0ABB7-48B9-434C-9823-9231B75ED135}"/>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9">
            <a:extLst>
              <a:ext uri="{FF2B5EF4-FFF2-40B4-BE49-F238E27FC236}">
                <a16:creationId xmlns:a16="http://schemas.microsoft.com/office/drawing/2014/main" id="{ADEBFF7B-9D1D-4C7A-9FBB-A098F08BA849}"/>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FDF0AA0C-31B0-4ED5-8E5E-2BB5267F7E69}" type="slidenum">
              <a:rPr lang="it-IT" altLang="it-IT" sz="1400" smtClean="0"/>
              <a:pPr>
                <a:spcBef>
                  <a:spcPct val="0"/>
                </a:spcBef>
                <a:buClrTx/>
                <a:buFontTx/>
                <a:buNone/>
              </a:pPr>
              <a:t>40</a:t>
            </a:fld>
            <a:endParaRPr lang="it-IT" altLang="it-IT" sz="1400"/>
          </a:p>
        </p:txBody>
      </p:sp>
      <p:sp>
        <p:nvSpPr>
          <p:cNvPr id="55299" name="Rectangle 1">
            <a:extLst>
              <a:ext uri="{FF2B5EF4-FFF2-40B4-BE49-F238E27FC236}">
                <a16:creationId xmlns:a16="http://schemas.microsoft.com/office/drawing/2014/main" id="{1113A7C9-69B5-4A68-A84A-6A77673AB7CE}"/>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300" name="Rectangle 2">
            <a:extLst>
              <a:ext uri="{FF2B5EF4-FFF2-40B4-BE49-F238E27FC236}">
                <a16:creationId xmlns:a16="http://schemas.microsoft.com/office/drawing/2014/main" id="{2963AC51-432C-4407-82F8-984DAAFF7371}"/>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2" name="Rectangle 9">
            <a:extLst>
              <a:ext uri="{FF2B5EF4-FFF2-40B4-BE49-F238E27FC236}">
                <a16:creationId xmlns:a16="http://schemas.microsoft.com/office/drawing/2014/main" id="{7B9DCE0A-E434-4DEE-A66E-15EF6886077D}"/>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15900" indent="-212725">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sz="1200">
                <a:solidFill>
                  <a:srgbClr val="000000"/>
                </a:solidFill>
                <a:latin typeface="Times New Roman" panose="02020603050405020304" pitchFamily="18" charset="0"/>
              </a:defRPr>
            </a:lvl9pPr>
          </a:lstStyle>
          <a:p>
            <a:pPr>
              <a:spcBef>
                <a:spcPct val="0"/>
              </a:spcBef>
              <a:buClrTx/>
              <a:buFontTx/>
              <a:buNone/>
            </a:pPr>
            <a:fld id="{A6A8A08E-15B0-4CA2-82E4-7D5E573D9F54}" type="slidenum">
              <a:rPr lang="it-IT" altLang="it-IT" sz="1400" smtClean="0"/>
              <a:pPr>
                <a:spcBef>
                  <a:spcPct val="0"/>
                </a:spcBef>
                <a:buClrTx/>
                <a:buFontTx/>
                <a:buNone/>
              </a:pPr>
              <a:t>50</a:t>
            </a:fld>
            <a:endParaRPr lang="it-IT" altLang="it-IT" sz="1400"/>
          </a:p>
        </p:txBody>
      </p:sp>
      <p:sp>
        <p:nvSpPr>
          <p:cNvPr id="66563" name="Rectangle 1">
            <a:extLst>
              <a:ext uri="{FF2B5EF4-FFF2-40B4-BE49-F238E27FC236}">
                <a16:creationId xmlns:a16="http://schemas.microsoft.com/office/drawing/2014/main" id="{1C69B76C-2EBF-457F-81B0-C8F988C5DE48}"/>
              </a:ext>
            </a:extLst>
          </p:cNvPr>
          <p:cNvSpPr>
            <a:spLocks noGrp="1" noRot="1" noChangeAspect="1" noChangeArrowheads="1" noTextEdit="1"/>
          </p:cNvSpPr>
          <p:nvPr>
            <p:ph type="sldImg"/>
          </p:nvPr>
        </p:nvSpPr>
        <p:spPr>
          <a:xfrm>
            <a:off x="219075" y="812800"/>
            <a:ext cx="7115175" cy="40036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4" name="Rectangle 2">
            <a:extLst>
              <a:ext uri="{FF2B5EF4-FFF2-40B4-BE49-F238E27FC236}">
                <a16:creationId xmlns:a16="http://schemas.microsoft.com/office/drawing/2014/main" id="{8856B5E3-2B3D-4AD2-8875-5C3D2804F7A9}"/>
              </a:ext>
            </a:extLst>
          </p:cNvPr>
          <p:cNvSpPr>
            <a:spLocks noGrp="1" noChangeArrowheads="1"/>
          </p:cNvSpPr>
          <p:nvPr>
            <p:ph type="body" idx="1"/>
          </p:nvPr>
        </p:nvSpPr>
        <p:spPr>
          <a:xfrm>
            <a:off x="755650" y="5078413"/>
            <a:ext cx="6043613" cy="4806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it-IT"/>
              <a:t>Fare clic per modificare lo stile del titolo dello schema</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5AF905F6-DB96-4705-95DC-52D687B4585D}" type="datetimeFigureOut">
              <a:rPr lang="it-IT" smtClean="0"/>
              <a:t>23/11/2019</a:t>
            </a:fld>
            <a:endParaRPr lang="it-IT"/>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it-IT"/>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74F5C959-B69A-4A6F-8A4A-11D89D26F960}" type="slidenum">
              <a:rPr lang="it-IT" smtClean="0"/>
              <a:t>‹N›</a:t>
            </a:fld>
            <a:endParaRPr lang="it-IT"/>
          </a:p>
        </p:txBody>
      </p:sp>
    </p:spTree>
    <p:extLst>
      <p:ext uri="{BB962C8B-B14F-4D97-AF65-F5344CB8AC3E}">
        <p14:creationId xmlns:p14="http://schemas.microsoft.com/office/powerpoint/2010/main" val="1080965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AF905F6-DB96-4705-95DC-52D687B4585D}" type="datetimeFigureOut">
              <a:rPr lang="it-IT" smtClean="0"/>
              <a:t>23/11/2019</a:t>
            </a:fld>
            <a:endParaRPr lang="it-IT"/>
          </a:p>
        </p:txBody>
      </p:sp>
      <p:sp>
        <p:nvSpPr>
          <p:cNvPr id="6" name="Footer Placeholder 5"/>
          <p:cNvSpPr>
            <a:spLocks noGrp="1"/>
          </p:cNvSpPr>
          <p:nvPr>
            <p:ph type="ftr" sz="quarter" idx="11"/>
          </p:nvPr>
        </p:nvSpPr>
        <p:spPr/>
        <p:txBody>
          <a:bodyPr/>
          <a:lstStyle/>
          <a:p>
            <a:endParaRPr lang="it-I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4F5C959-B69A-4A6F-8A4A-11D89D26F960}" type="slidenum">
              <a:rPr lang="it-IT" smtClean="0"/>
              <a:t>‹N›</a:t>
            </a:fld>
            <a:endParaRPr lang="it-IT"/>
          </a:p>
        </p:txBody>
      </p:sp>
    </p:spTree>
    <p:extLst>
      <p:ext uri="{BB962C8B-B14F-4D97-AF65-F5344CB8AC3E}">
        <p14:creationId xmlns:p14="http://schemas.microsoft.com/office/powerpoint/2010/main" val="1870107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olo e sottotitolo">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it-IT"/>
              <a:t>Fare clic per modificare lo stile del titolo dello schema</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AF905F6-DB96-4705-95DC-52D687B4585D}" type="datetimeFigureOut">
              <a:rPr lang="it-IT" smtClean="0"/>
              <a:t>23/11/2019</a:t>
            </a:fld>
            <a:endParaRPr lang="it-IT"/>
          </a:p>
        </p:txBody>
      </p:sp>
      <p:sp>
        <p:nvSpPr>
          <p:cNvPr id="5" name="Footer Placeholder 4"/>
          <p:cNvSpPr>
            <a:spLocks noGrp="1"/>
          </p:cNvSpPr>
          <p:nvPr>
            <p:ph type="ftr" sz="quarter" idx="11"/>
          </p:nvPr>
        </p:nvSpPr>
        <p:spPr/>
        <p:txBody>
          <a:bodyPr/>
          <a:lstStyle/>
          <a:p>
            <a:endParaRPr lang="it-IT"/>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F5C959-B69A-4A6F-8A4A-11D89D26F960}" type="slidenum">
              <a:rPr lang="it-IT" smtClean="0"/>
              <a:t>‹N›</a:t>
            </a:fld>
            <a:endParaRPr lang="it-IT"/>
          </a:p>
        </p:txBody>
      </p:sp>
    </p:spTree>
    <p:extLst>
      <p:ext uri="{BB962C8B-B14F-4D97-AF65-F5344CB8AC3E}">
        <p14:creationId xmlns:p14="http://schemas.microsoft.com/office/powerpoint/2010/main" val="2862016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zione con didascalia">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it-IT"/>
              <a:t>Fare clic per modificare lo stile del titolo dello schema</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AF905F6-DB96-4705-95DC-52D687B4585D}" type="datetimeFigureOut">
              <a:rPr lang="it-IT" smtClean="0"/>
              <a:t>23/11/2019</a:t>
            </a:fld>
            <a:endParaRPr lang="it-IT"/>
          </a:p>
        </p:txBody>
      </p:sp>
      <p:sp>
        <p:nvSpPr>
          <p:cNvPr id="5" name="Footer Placeholder 4"/>
          <p:cNvSpPr>
            <a:spLocks noGrp="1"/>
          </p:cNvSpPr>
          <p:nvPr>
            <p:ph type="ftr" sz="quarter" idx="11"/>
          </p:nvPr>
        </p:nvSpPr>
        <p:spPr/>
        <p:txBody>
          <a:bodyPr/>
          <a:lstStyle/>
          <a:p>
            <a:endParaRPr lang="it-IT"/>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F5C959-B69A-4A6F-8A4A-11D89D26F960}" type="slidenum">
              <a:rPr lang="it-IT" smtClean="0"/>
              <a:t>‹N›</a:t>
            </a:fld>
            <a:endParaRPr lang="it-IT"/>
          </a:p>
        </p:txBody>
      </p:sp>
    </p:spTree>
    <p:extLst>
      <p:ext uri="{BB962C8B-B14F-4D97-AF65-F5344CB8AC3E}">
        <p14:creationId xmlns:p14="http://schemas.microsoft.com/office/powerpoint/2010/main" val="2787057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Scheda nom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AF905F6-DB96-4705-95DC-52D687B4585D}" type="datetimeFigureOut">
              <a:rPr lang="it-IT" smtClean="0"/>
              <a:t>23/11/2019</a:t>
            </a:fld>
            <a:endParaRPr lang="it-IT"/>
          </a:p>
        </p:txBody>
      </p:sp>
      <p:sp>
        <p:nvSpPr>
          <p:cNvPr id="5" name="Footer Placeholder 4"/>
          <p:cNvSpPr>
            <a:spLocks noGrp="1"/>
          </p:cNvSpPr>
          <p:nvPr>
            <p:ph type="ftr" sz="quarter" idx="11"/>
          </p:nvPr>
        </p:nvSpPr>
        <p:spPr/>
        <p:txBody>
          <a:bodyPr/>
          <a:lstStyle/>
          <a:p>
            <a:endParaRPr lang="it-IT"/>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F5C959-B69A-4A6F-8A4A-11D89D26F960}" type="slidenum">
              <a:rPr lang="it-IT" smtClean="0"/>
              <a:t>‹N›</a:t>
            </a:fld>
            <a:endParaRPr lang="it-IT"/>
          </a:p>
        </p:txBody>
      </p:sp>
    </p:spTree>
    <p:extLst>
      <p:ext uri="{BB962C8B-B14F-4D97-AF65-F5344CB8AC3E}">
        <p14:creationId xmlns:p14="http://schemas.microsoft.com/office/powerpoint/2010/main" val="3631421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AF905F6-DB96-4705-95DC-52D687B4585D}" type="datetimeFigureOut">
              <a:rPr lang="it-IT" smtClean="0"/>
              <a:t>23/11/2019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4F5C959-B69A-4A6F-8A4A-11D89D26F960}" type="slidenum">
              <a:rPr lang="it-IT" smtClean="0"/>
              <a:t>‹N›</a:t>
            </a:fld>
            <a:endParaRPr lang="it-IT"/>
          </a:p>
        </p:txBody>
      </p:sp>
    </p:spTree>
    <p:extLst>
      <p:ext uri="{BB962C8B-B14F-4D97-AF65-F5344CB8AC3E}">
        <p14:creationId xmlns:p14="http://schemas.microsoft.com/office/powerpoint/2010/main" val="2065836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5AF905F6-DB96-4705-95DC-52D687B4585D}" type="datetimeFigureOut">
              <a:rPr lang="it-IT" smtClean="0"/>
              <a:t>23/11/2019</a:t>
            </a:fld>
            <a:endParaRPr lang="it-IT"/>
          </a:p>
        </p:txBody>
      </p:sp>
      <p:sp>
        <p:nvSpPr>
          <p:cNvPr id="8" name="Footer Placeholder 7"/>
          <p:cNvSpPr>
            <a:spLocks noGrp="1"/>
          </p:cNvSpPr>
          <p:nvPr>
            <p:ph type="ftr" sz="quarter" idx="11"/>
          </p:nvPr>
        </p:nvSpPr>
        <p:spPr>
          <a:xfrm>
            <a:off x="561111" y="6391838"/>
            <a:ext cx="3644282" cy="304801"/>
          </a:xfrm>
        </p:spPr>
        <p:txBody>
          <a:bodyPr/>
          <a:lstStyle/>
          <a:p>
            <a:endParaRPr lang="it-IT"/>
          </a:p>
        </p:txBody>
      </p:sp>
      <p:sp>
        <p:nvSpPr>
          <p:cNvPr id="9" name="Slide Number Placeholder 8"/>
          <p:cNvSpPr>
            <a:spLocks noGrp="1"/>
          </p:cNvSpPr>
          <p:nvPr>
            <p:ph type="sldNum" sz="quarter" idx="12"/>
          </p:nvPr>
        </p:nvSpPr>
        <p:spPr/>
        <p:txBody>
          <a:bodyPr/>
          <a:lstStyle/>
          <a:p>
            <a:fld id="{74F5C959-B69A-4A6F-8A4A-11D89D26F960}" type="slidenum">
              <a:rPr lang="it-IT" smtClean="0"/>
              <a:t>‹N›</a:t>
            </a:fld>
            <a:endParaRPr lang="it-IT"/>
          </a:p>
        </p:txBody>
      </p:sp>
    </p:spTree>
    <p:extLst>
      <p:ext uri="{BB962C8B-B14F-4D97-AF65-F5344CB8AC3E}">
        <p14:creationId xmlns:p14="http://schemas.microsoft.com/office/powerpoint/2010/main" val="3772616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5AF905F6-DB96-4705-95DC-52D687B4585D}" type="datetimeFigureOut">
              <a:rPr lang="it-IT" smtClean="0"/>
              <a:t>23/11/2019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4F5C959-B69A-4A6F-8A4A-11D89D26F960}" type="slidenum">
              <a:rPr lang="it-IT" smtClean="0"/>
              <a:t>‹N›</a:t>
            </a:fld>
            <a:endParaRPr lang="it-IT"/>
          </a:p>
        </p:txBody>
      </p:sp>
    </p:spTree>
    <p:extLst>
      <p:ext uri="{BB962C8B-B14F-4D97-AF65-F5344CB8AC3E}">
        <p14:creationId xmlns:p14="http://schemas.microsoft.com/office/powerpoint/2010/main" val="2825840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5AF905F6-DB96-4705-95DC-52D687B4585D}" type="datetimeFigureOut">
              <a:rPr lang="it-IT" smtClean="0"/>
              <a:t>23/11/2019</a:t>
            </a:fld>
            <a:endParaRPr lang="it-IT"/>
          </a:p>
        </p:txBody>
      </p:sp>
      <p:sp>
        <p:nvSpPr>
          <p:cNvPr id="5" name="Footer Placeholder 4"/>
          <p:cNvSpPr>
            <a:spLocks noGrp="1"/>
          </p:cNvSpPr>
          <p:nvPr>
            <p:ph type="ftr" sz="quarter" idx="11"/>
          </p:nvPr>
        </p:nvSpPr>
        <p:spPr/>
        <p:txBody>
          <a:bodyPr/>
          <a:lstStyle/>
          <a:p>
            <a:endParaRPr lang="it-IT"/>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F5C959-B69A-4A6F-8A4A-11D89D26F960}" type="slidenum">
              <a:rPr lang="it-IT" smtClean="0"/>
              <a:t>‹N›</a:t>
            </a:fld>
            <a:endParaRPr lang="it-IT"/>
          </a:p>
        </p:txBody>
      </p:sp>
    </p:spTree>
    <p:extLst>
      <p:ext uri="{BB962C8B-B14F-4D97-AF65-F5344CB8AC3E}">
        <p14:creationId xmlns:p14="http://schemas.microsoft.com/office/powerpoint/2010/main" val="2751146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AF905F6-DB96-4705-95DC-52D687B4585D}" type="datetimeFigureOut">
              <a:rPr lang="it-IT" smtClean="0"/>
              <a:t>23/11/2019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74F5C959-B69A-4A6F-8A4A-11D89D26F960}" type="slidenum">
              <a:rPr lang="it-IT" smtClean="0"/>
              <a:t>‹N›</a:t>
            </a:fld>
            <a:endParaRPr lang="it-IT"/>
          </a:p>
        </p:txBody>
      </p:sp>
    </p:spTree>
    <p:extLst>
      <p:ext uri="{BB962C8B-B14F-4D97-AF65-F5344CB8AC3E}">
        <p14:creationId xmlns:p14="http://schemas.microsoft.com/office/powerpoint/2010/main" val="1953766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p>
            <a:fld id="{5AF905F6-DB96-4705-95DC-52D687B4585D}" type="datetimeFigureOut">
              <a:rPr lang="it-IT" smtClean="0"/>
              <a:t>23/11/2019</a:t>
            </a:fld>
            <a:endParaRPr lang="it-IT"/>
          </a:p>
        </p:txBody>
      </p:sp>
      <p:sp>
        <p:nvSpPr>
          <p:cNvPr id="5" name="Footer Placeholder 4"/>
          <p:cNvSpPr>
            <a:spLocks noGrp="1"/>
          </p:cNvSpPr>
          <p:nvPr>
            <p:ph type="ftr" sz="quarter" idx="11"/>
          </p:nvPr>
        </p:nvSpPr>
        <p:spPr/>
        <p:txBody>
          <a:bodyPr/>
          <a:lstStyle/>
          <a:p>
            <a:endParaRPr lang="it-I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74F5C959-B69A-4A6F-8A4A-11D89D26F960}" type="slidenum">
              <a:rPr lang="it-IT" smtClean="0"/>
              <a:t>‹N›</a:t>
            </a:fld>
            <a:endParaRPr lang="it-IT"/>
          </a:p>
        </p:txBody>
      </p:sp>
    </p:spTree>
    <p:extLst>
      <p:ext uri="{BB962C8B-B14F-4D97-AF65-F5344CB8AC3E}">
        <p14:creationId xmlns:p14="http://schemas.microsoft.com/office/powerpoint/2010/main" val="621200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AF905F6-DB96-4705-95DC-52D687B4585D}" type="datetimeFigureOut">
              <a:rPr lang="it-IT" smtClean="0"/>
              <a:t>23/11/2019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74F5C959-B69A-4A6F-8A4A-11D89D26F960}" type="slidenum">
              <a:rPr lang="it-IT" smtClean="0"/>
              <a:t>‹N›</a:t>
            </a:fld>
            <a:endParaRPr lang="it-IT"/>
          </a:p>
        </p:txBody>
      </p:sp>
    </p:spTree>
    <p:extLst>
      <p:ext uri="{BB962C8B-B14F-4D97-AF65-F5344CB8AC3E}">
        <p14:creationId xmlns:p14="http://schemas.microsoft.com/office/powerpoint/2010/main" val="1362122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5AF905F6-DB96-4705-95DC-52D687B4585D}" type="datetimeFigureOut">
              <a:rPr lang="it-IT" smtClean="0"/>
              <a:t>23/11/2019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74F5C959-B69A-4A6F-8A4A-11D89D26F960}" type="slidenum">
              <a:rPr lang="it-IT" smtClean="0"/>
              <a:t>‹N›</a:t>
            </a:fld>
            <a:endParaRPr lang="it-IT"/>
          </a:p>
        </p:txBody>
      </p:sp>
    </p:spTree>
    <p:extLst>
      <p:ext uri="{BB962C8B-B14F-4D97-AF65-F5344CB8AC3E}">
        <p14:creationId xmlns:p14="http://schemas.microsoft.com/office/powerpoint/2010/main" val="1119405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5AF905F6-DB96-4705-95DC-52D687B4585D}" type="datetimeFigureOut">
              <a:rPr lang="it-IT" smtClean="0"/>
              <a:t>23/11/2019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74F5C959-B69A-4A6F-8A4A-11D89D26F960}" type="slidenum">
              <a:rPr lang="it-IT" smtClean="0"/>
              <a:t>‹N›</a:t>
            </a:fld>
            <a:endParaRPr lang="it-IT"/>
          </a:p>
        </p:txBody>
      </p:sp>
    </p:spTree>
    <p:extLst>
      <p:ext uri="{BB962C8B-B14F-4D97-AF65-F5344CB8AC3E}">
        <p14:creationId xmlns:p14="http://schemas.microsoft.com/office/powerpoint/2010/main" val="2023970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F905F6-DB96-4705-95DC-52D687B4585D}" type="datetimeFigureOut">
              <a:rPr lang="it-IT" smtClean="0"/>
              <a:t>23/11/2019</a:t>
            </a:fld>
            <a:endParaRPr lang="it-IT"/>
          </a:p>
        </p:txBody>
      </p:sp>
      <p:sp>
        <p:nvSpPr>
          <p:cNvPr id="3" name="Footer Placeholder 2"/>
          <p:cNvSpPr>
            <a:spLocks noGrp="1"/>
          </p:cNvSpPr>
          <p:nvPr>
            <p:ph type="ftr" sz="quarter" idx="11"/>
          </p:nvPr>
        </p:nvSpPr>
        <p:spPr/>
        <p:txBody>
          <a:bodyPr/>
          <a:lstStyle/>
          <a:p>
            <a:endParaRPr lang="it-IT"/>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74F5C959-B69A-4A6F-8A4A-11D89D26F960}" type="slidenum">
              <a:rPr lang="it-IT" smtClean="0"/>
              <a:t>‹N›</a:t>
            </a:fld>
            <a:endParaRPr lang="it-IT"/>
          </a:p>
        </p:txBody>
      </p:sp>
    </p:spTree>
    <p:extLst>
      <p:ext uri="{BB962C8B-B14F-4D97-AF65-F5344CB8AC3E}">
        <p14:creationId xmlns:p14="http://schemas.microsoft.com/office/powerpoint/2010/main" val="971164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it-IT"/>
              <a:t>Fare clic per modificare lo stile del titolo dello schema</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AF905F6-DB96-4705-95DC-52D687B4585D}" type="datetimeFigureOut">
              <a:rPr lang="it-IT" smtClean="0"/>
              <a:t>23/11/2019</a:t>
            </a:fld>
            <a:endParaRPr lang="it-IT"/>
          </a:p>
        </p:txBody>
      </p:sp>
      <p:sp>
        <p:nvSpPr>
          <p:cNvPr id="6" name="Footer Placeholder 5"/>
          <p:cNvSpPr>
            <a:spLocks noGrp="1"/>
          </p:cNvSpPr>
          <p:nvPr>
            <p:ph type="ftr" sz="quarter" idx="11"/>
          </p:nvPr>
        </p:nvSpPr>
        <p:spPr/>
        <p:txBody>
          <a:bodyPr/>
          <a:lstStyle/>
          <a:p>
            <a:endParaRPr lang="it-I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4F5C959-B69A-4A6F-8A4A-11D89D26F960}" type="slidenum">
              <a:rPr lang="it-IT" smtClean="0"/>
              <a:t>‹N›</a:t>
            </a:fld>
            <a:endParaRPr lang="it-IT"/>
          </a:p>
        </p:txBody>
      </p:sp>
    </p:spTree>
    <p:extLst>
      <p:ext uri="{BB962C8B-B14F-4D97-AF65-F5344CB8AC3E}">
        <p14:creationId xmlns:p14="http://schemas.microsoft.com/office/powerpoint/2010/main" val="1453684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it-IT"/>
              <a:t>Fare clic sull'icona per inserire un'immagine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5AF905F6-DB96-4705-95DC-52D687B4585D}" type="datetimeFigureOut">
              <a:rPr lang="it-IT" smtClean="0"/>
              <a:t>23/11/2019</a:t>
            </a:fld>
            <a:endParaRPr lang="it-IT"/>
          </a:p>
        </p:txBody>
      </p:sp>
      <p:sp>
        <p:nvSpPr>
          <p:cNvPr id="6" name="Footer Placeholder 5"/>
          <p:cNvSpPr>
            <a:spLocks noGrp="1"/>
          </p:cNvSpPr>
          <p:nvPr>
            <p:ph type="ftr" sz="quarter" idx="11"/>
          </p:nvPr>
        </p:nvSpPr>
        <p:spPr/>
        <p:txBody>
          <a:bodyPr/>
          <a:lstStyle/>
          <a:p>
            <a:endParaRPr lang="it-IT"/>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74F5C959-B69A-4A6F-8A4A-11D89D26F960}" type="slidenum">
              <a:rPr lang="it-IT" smtClean="0"/>
              <a:t>‹N›</a:t>
            </a:fld>
            <a:endParaRPr lang="it-IT"/>
          </a:p>
        </p:txBody>
      </p:sp>
    </p:spTree>
    <p:extLst>
      <p:ext uri="{BB962C8B-B14F-4D97-AF65-F5344CB8AC3E}">
        <p14:creationId xmlns:p14="http://schemas.microsoft.com/office/powerpoint/2010/main" val="2494559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AF905F6-DB96-4705-95DC-52D687B4585D}" type="datetimeFigureOut">
              <a:rPr lang="it-IT" smtClean="0"/>
              <a:t>23/11/2019</a:t>
            </a:fld>
            <a:endParaRPr lang="it-IT"/>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it-IT"/>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74F5C959-B69A-4A6F-8A4A-11D89D26F960}" type="slidenum">
              <a:rPr lang="it-IT" smtClean="0"/>
              <a:t>‹N›</a:t>
            </a:fld>
            <a:endParaRPr lang="it-IT"/>
          </a:p>
        </p:txBody>
      </p:sp>
    </p:spTree>
    <p:extLst>
      <p:ext uri="{BB962C8B-B14F-4D97-AF65-F5344CB8AC3E}">
        <p14:creationId xmlns:p14="http://schemas.microsoft.com/office/powerpoint/2010/main" val="262512828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1.jpeg"/><Relationship Id="rId7" Type="http://schemas.openxmlformats.org/officeDocument/2006/relationships/diagramColors" Target="../diagrams/colors18.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jpeg"/><Relationship Id="rId7" Type="http://schemas.openxmlformats.org/officeDocument/2006/relationships/diagramColors" Target="../diagrams/colors19.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1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8" Type="http://schemas.microsoft.com/office/2007/relationships/diagramDrawing" Target="../diagrams/drawing20.xml"/><Relationship Id="rId3" Type="http://schemas.openxmlformats.org/officeDocument/2006/relationships/image" Target="../media/image1.jpeg"/><Relationship Id="rId7" Type="http://schemas.openxmlformats.org/officeDocument/2006/relationships/diagramColors" Target="../diagrams/colors20.xml"/><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diagramQuickStyle" Target="../diagrams/quickStyle20.xml"/><Relationship Id="rId5" Type="http://schemas.openxmlformats.org/officeDocument/2006/relationships/diagramLayout" Target="../diagrams/layout20.xml"/><Relationship Id="rId4" Type="http://schemas.openxmlformats.org/officeDocument/2006/relationships/diagramData" Target="../diagrams/data20.xml"/></Relationships>
</file>

<file path=ppt/slides/_rels/slide1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dictionary.cambridge.org/it/dizionario/inglese/judge" TargetMode="External"/><Relationship Id="rId2" Type="http://schemas.openxmlformats.org/officeDocument/2006/relationships/hyperlink" Target="https://dictionary.cambridge.org/it/dizionario/inglese/act" TargetMode="External"/><Relationship Id="rId1" Type="http://schemas.openxmlformats.org/officeDocument/2006/relationships/slideLayout" Target="../slideLayouts/slideLayout2.xml"/><Relationship Id="rId6" Type="http://schemas.openxmlformats.org/officeDocument/2006/relationships/hyperlink" Target="https://dictionary.cambridge.org/it/dizionario/inglese/decision" TargetMode="External"/><Relationship Id="rId5" Type="http://schemas.openxmlformats.org/officeDocument/2006/relationships/hyperlink" Target="https://dictionary.cambridge.org/it/dizionario/inglese/formal" TargetMode="External"/><Relationship Id="rId4" Type="http://schemas.openxmlformats.org/officeDocument/2006/relationships/hyperlink" Target="https://dictionary.cambridge.org/it/dizionario/inglese/case" TargetMode="External"/></Relationships>
</file>

<file path=ppt/slides/_rels/slide14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8.sv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en.wikipedia.org/wiki/Eritrea" TargetMode="External"/><Relationship Id="rId13" Type="http://schemas.openxmlformats.org/officeDocument/2006/relationships/hyperlink" Target="https://en.wikipedia.org/wiki/Libya" TargetMode="External"/><Relationship Id="rId18" Type="http://schemas.openxmlformats.org/officeDocument/2006/relationships/hyperlink" Target="https://en.wikipedia.org/wiki/Maldives" TargetMode="External"/><Relationship Id="rId26" Type="http://schemas.openxmlformats.org/officeDocument/2006/relationships/hyperlink" Target="https://en.wikipedia.org/wiki/Saint_Lucia" TargetMode="External"/><Relationship Id="rId39" Type="http://schemas.openxmlformats.org/officeDocument/2006/relationships/hyperlink" Target="https://en.wikipedia.org/wiki/Tuvalu" TargetMode="External"/><Relationship Id="rId3" Type="http://schemas.openxmlformats.org/officeDocument/2006/relationships/hyperlink" Target="https://en.wikipedia.org/wiki/Chad" TargetMode="External"/><Relationship Id="rId21" Type="http://schemas.openxmlformats.org/officeDocument/2006/relationships/hyperlink" Target="https://en.wikipedia.org/wiki/Nauru" TargetMode="External"/><Relationship Id="rId34" Type="http://schemas.openxmlformats.org/officeDocument/2006/relationships/hyperlink" Target="https://en.wikipedia.org/wiki/Swaziland" TargetMode="External"/><Relationship Id="rId7" Type="http://schemas.openxmlformats.org/officeDocument/2006/relationships/hyperlink" Target="https://en.wikipedia.org/wiki/The_Gambia" TargetMode="External"/><Relationship Id="rId12" Type="http://schemas.openxmlformats.org/officeDocument/2006/relationships/hyperlink" Target="https://en.wikipedia.org/wiki/Guinea-Bissau" TargetMode="External"/><Relationship Id="rId17" Type="http://schemas.openxmlformats.org/officeDocument/2006/relationships/hyperlink" Target="https://en.wikipedia.org/wiki/Malawi" TargetMode="External"/><Relationship Id="rId25" Type="http://schemas.openxmlformats.org/officeDocument/2006/relationships/hyperlink" Target="https://en.wikipedia.org/wiki/Seychelles" TargetMode="External"/><Relationship Id="rId33" Type="http://schemas.openxmlformats.org/officeDocument/2006/relationships/hyperlink" Target="https://en.wikipedia.org/wiki/East_Timor" TargetMode="External"/><Relationship Id="rId38" Type="http://schemas.openxmlformats.org/officeDocument/2006/relationships/hyperlink" Target="https://en.wikipedia.org/wiki/Yemen" TargetMode="External"/><Relationship Id="rId2" Type="http://schemas.openxmlformats.org/officeDocument/2006/relationships/image" Target="../media/image1.jpeg"/><Relationship Id="rId16" Type="http://schemas.openxmlformats.org/officeDocument/2006/relationships/hyperlink" Target="https://en.wikipedia.org/wiki/Federated_States_of_Micronesia" TargetMode="External"/><Relationship Id="rId20" Type="http://schemas.openxmlformats.org/officeDocument/2006/relationships/hyperlink" Target="https://en.wikipedia.org/wiki/Namibia" TargetMode="External"/><Relationship Id="rId29" Type="http://schemas.openxmlformats.org/officeDocument/2006/relationships/hyperlink" Target="https://en.wikipedia.org/wiki/Sierra_Leone" TargetMode="External"/><Relationship Id="rId1" Type="http://schemas.openxmlformats.org/officeDocument/2006/relationships/slideLayout" Target="../slideLayouts/slideLayout2.xml"/><Relationship Id="rId6" Type="http://schemas.openxmlformats.org/officeDocument/2006/relationships/hyperlink" Target="https://en.wikipedia.org/wiki/Republic_of_the_Congo" TargetMode="External"/><Relationship Id="rId11" Type="http://schemas.openxmlformats.org/officeDocument/2006/relationships/hyperlink" Target="https://en.wikipedia.org/wiki/Grenada" TargetMode="External"/><Relationship Id="rId24" Type="http://schemas.openxmlformats.org/officeDocument/2006/relationships/hyperlink" Target="https://en.wikipedia.org/wiki/Papua_New_Guinea" TargetMode="External"/><Relationship Id="rId32" Type="http://schemas.openxmlformats.org/officeDocument/2006/relationships/hyperlink" Target="https://en.wikipedia.org/wiki/South_Sudan" TargetMode="External"/><Relationship Id="rId37" Type="http://schemas.openxmlformats.org/officeDocument/2006/relationships/hyperlink" Target="https://en.wikipedia.org/wiki/Tonga" TargetMode="External"/><Relationship Id="rId40" Type="http://schemas.openxmlformats.org/officeDocument/2006/relationships/hyperlink" Target="https://en.wikipedia.org/wiki/Vanuatu" TargetMode="External"/><Relationship Id="rId5" Type="http://schemas.openxmlformats.org/officeDocument/2006/relationships/hyperlink" Target="https://en.wikipedia.org/wiki/Equatorial_Guinea" TargetMode="External"/><Relationship Id="rId15" Type="http://schemas.openxmlformats.org/officeDocument/2006/relationships/hyperlink" Target="https://en.wikipedia.org/wiki/North_Korea" TargetMode="External"/><Relationship Id="rId23" Type="http://schemas.openxmlformats.org/officeDocument/2006/relationships/hyperlink" Target="https://en.wikipedia.org/wiki/Palau" TargetMode="External"/><Relationship Id="rId28" Type="http://schemas.openxmlformats.org/officeDocument/2006/relationships/hyperlink" Target="https://en.wikipedia.org/wiki/Somalia" TargetMode="External"/><Relationship Id="rId36" Type="http://schemas.openxmlformats.org/officeDocument/2006/relationships/hyperlink" Target="https://en.wikipedia.org/wiki/Togo" TargetMode="External"/><Relationship Id="rId10" Type="http://schemas.openxmlformats.org/officeDocument/2006/relationships/hyperlink" Target="https://en.wikipedia.org/wiki/Iraq" TargetMode="External"/><Relationship Id="rId19" Type="http://schemas.openxmlformats.org/officeDocument/2006/relationships/hyperlink" Target="https://en.wikipedia.org/wiki/Niue" TargetMode="External"/><Relationship Id="rId31" Type="http://schemas.openxmlformats.org/officeDocument/2006/relationships/hyperlink" Target="https://en.wikipedia.org/wiki/Suriname" TargetMode="External"/><Relationship Id="rId4" Type="http://schemas.openxmlformats.org/officeDocument/2006/relationships/hyperlink" Target="https://en.wikipedia.org/wiki/Belize" TargetMode="External"/><Relationship Id="rId9" Type="http://schemas.openxmlformats.org/officeDocument/2006/relationships/hyperlink" Target="https://en.wikipedia.org/wiki/Ethiopia" TargetMode="External"/><Relationship Id="rId14" Type="http://schemas.openxmlformats.org/officeDocument/2006/relationships/hyperlink" Target="https://en.wikipedia.org/wiki/Kiribati" TargetMode="External"/><Relationship Id="rId22" Type="http://schemas.openxmlformats.org/officeDocument/2006/relationships/hyperlink" Target="https://en.wikipedia.org/wiki/Saint_Kitts_and_Nevis" TargetMode="External"/><Relationship Id="rId27" Type="http://schemas.openxmlformats.org/officeDocument/2006/relationships/hyperlink" Target="https://en.wikipedia.org/wiki/Samoa" TargetMode="External"/><Relationship Id="rId30" Type="http://schemas.openxmlformats.org/officeDocument/2006/relationships/hyperlink" Target="https://en.wikipedia.org/wiki/Solomon_Islands" TargetMode="External"/><Relationship Id="rId35" Type="http://schemas.openxmlformats.org/officeDocument/2006/relationships/hyperlink" Target="https://en.wikipedia.org/wiki/Turkmenistan" TargetMode="External"/></Relationships>
</file>

<file path=ppt/slides/_rels/slide32.xml.rels><?xml version="1.0" encoding="UTF-8" standalone="yes"?>
<Relationships xmlns="http://schemas.openxmlformats.org/package/2006/relationships"><Relationship Id="rId2" Type="http://schemas.openxmlformats.org/officeDocument/2006/relationships/hyperlink" Target="http://www.newyorkconvention1958.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jpeg"/><Relationship Id="rId7" Type="http://schemas.openxmlformats.org/officeDocument/2006/relationships/diagramColors" Target="../diagrams/colors7.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newyorkconvention1958.org/index.php?lvl=cmspage&amp;pageid=10&amp;menu=618&amp;opac_view=-1#642"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newyorkconvention1958.org/index.php?lvl=cmspage&amp;pageid=10&amp;menu=618&amp;opac_view=-1#641" TargetMode="External"/><Relationship Id="rId5" Type="http://schemas.openxmlformats.org/officeDocument/2006/relationships/hyperlink" Target="http://newyorkconvention1958.org/index.php?lvl=cmspage&amp;pageid=10&amp;menu=618&amp;opac_view=-1#640" TargetMode="External"/><Relationship Id="rId4" Type="http://schemas.openxmlformats.org/officeDocument/2006/relationships/hyperlink" Target="http://newyorkconvention1958.org/index.php?lvl=cmspage&amp;pageid=10&amp;menu=618&amp;opac_view=-1#639"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jpeg"/><Relationship Id="rId7" Type="http://schemas.openxmlformats.org/officeDocument/2006/relationships/diagramColors" Target="../diagrams/colors8.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5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jpeg"/><Relationship Id="rId7" Type="http://schemas.openxmlformats.org/officeDocument/2006/relationships/diagramColors" Target="../diagrams/colors9.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5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jpeg"/><Relationship Id="rId7" Type="http://schemas.openxmlformats.org/officeDocument/2006/relationships/diagramColors" Target="../diagrams/colors12.xml"/><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76.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jpeg"/><Relationship Id="rId7" Type="http://schemas.openxmlformats.org/officeDocument/2006/relationships/diagramColors" Target="../diagrams/colors13.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jpeg"/><Relationship Id="rId7" Type="http://schemas.openxmlformats.org/officeDocument/2006/relationships/diagramColors" Target="../diagrams/colors14.xml"/><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jpeg"/><Relationship Id="rId7" Type="http://schemas.openxmlformats.org/officeDocument/2006/relationships/diagramColors" Target="../diagrams/colors15.xm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9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8" Type="http://schemas.microsoft.com/office/2007/relationships/diagramDrawing" Target="../diagrams/drawing17.xml"/><Relationship Id="rId3" Type="http://schemas.openxmlformats.org/officeDocument/2006/relationships/image" Target="../media/image1.jpeg"/><Relationship Id="rId7" Type="http://schemas.openxmlformats.org/officeDocument/2006/relationships/diagramColors" Target="../diagrams/colors17.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QuickStyle" Target="../diagrams/quickStyle17.xml"/><Relationship Id="rId5" Type="http://schemas.openxmlformats.org/officeDocument/2006/relationships/diagramLayout" Target="../diagrams/layout17.xml"/><Relationship Id="rId4" Type="http://schemas.openxmlformats.org/officeDocument/2006/relationships/diagramData" Target="../diagrams/data17.xml"/></Relationships>
</file>

<file path=ppt/slides/_rels/slide9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1">
            <a:extLst>
              <a:ext uri="{FF2B5EF4-FFF2-40B4-BE49-F238E27FC236}">
                <a16:creationId xmlns:a16="http://schemas.microsoft.com/office/drawing/2014/main" id="{294DC858-693C-4CBE-9618-E9E4857E0A03}"/>
              </a:ext>
            </a:extLst>
          </p:cNvPr>
          <p:cNvSpPr txBox="1">
            <a:spLocks noChangeArrowheads="1"/>
          </p:cNvSpPr>
          <p:nvPr/>
        </p:nvSpPr>
        <p:spPr bwMode="auto">
          <a:xfrm>
            <a:off x="2209800" y="2130426"/>
            <a:ext cx="7772400" cy="1470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b"/>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ctr" eaLnBrk="1">
              <a:spcBef>
                <a:spcPct val="0"/>
              </a:spcBef>
              <a:buClrTx/>
              <a:buFontTx/>
              <a:buNone/>
            </a:pPr>
            <a:r>
              <a:rPr lang="it-IT" altLang="it-IT" sz="3300">
                <a:solidFill>
                  <a:srgbClr val="7B9899"/>
                </a:solidFill>
                <a:cs typeface="Arial" panose="020B0604020202020204" pitchFamily="34" charset="0"/>
              </a:rPr>
              <a:t>Arbitration law </a:t>
            </a:r>
            <a:br>
              <a:rPr lang="it-IT" altLang="it-IT" sz="3300">
                <a:solidFill>
                  <a:srgbClr val="7B9899"/>
                </a:solidFill>
                <a:cs typeface="Arial" panose="020B0604020202020204" pitchFamily="34" charset="0"/>
              </a:rPr>
            </a:br>
            <a:r>
              <a:rPr lang="it-IT" altLang="it-IT" sz="3300">
                <a:solidFill>
                  <a:srgbClr val="7B9899"/>
                </a:solidFill>
                <a:cs typeface="Arial" panose="020B0604020202020204" pitchFamily="34" charset="0"/>
              </a:rPr>
              <a:t>National and international</a:t>
            </a:r>
          </a:p>
        </p:txBody>
      </p:sp>
      <p:sp>
        <p:nvSpPr>
          <p:cNvPr id="6147" name="Text Box 2">
            <a:extLst>
              <a:ext uri="{FF2B5EF4-FFF2-40B4-BE49-F238E27FC236}">
                <a16:creationId xmlns:a16="http://schemas.microsoft.com/office/drawing/2014/main" id="{47BC5305-5B60-4B8E-9F37-687894FC3BA4}"/>
              </a:ext>
            </a:extLst>
          </p:cNvPr>
          <p:cNvSpPr txBox="1">
            <a:spLocks noChangeArrowheads="1"/>
          </p:cNvSpPr>
          <p:nvPr/>
        </p:nvSpPr>
        <p:spPr bwMode="auto">
          <a:xfrm>
            <a:off x="2895600" y="38862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ctr" eaLnBrk="1">
              <a:buClrTx/>
              <a:buFontTx/>
              <a:buNone/>
            </a:pPr>
            <a:endParaRPr lang="it-IT" altLang="it-IT">
              <a:cs typeface="Arial" panose="020B0604020202020204" pitchFamily="34" charset="0"/>
            </a:endParaRPr>
          </a:p>
          <a:p>
            <a:pPr algn="ctr" eaLnBrk="1">
              <a:buClrTx/>
              <a:buFontTx/>
              <a:buNone/>
            </a:pPr>
            <a:r>
              <a:rPr lang="it-IT" altLang="it-IT">
                <a:cs typeface="Arial" panose="020B0604020202020204" pitchFamily="34" charset="0"/>
              </a:rPr>
              <a:t>LIUC 2019 -2020</a:t>
            </a:r>
          </a:p>
        </p:txBody>
      </p:sp>
      <p:sp>
        <p:nvSpPr>
          <p:cNvPr id="6148" name="Text Box 3">
            <a:extLst>
              <a:ext uri="{FF2B5EF4-FFF2-40B4-BE49-F238E27FC236}">
                <a16:creationId xmlns:a16="http://schemas.microsoft.com/office/drawing/2014/main" id="{F774154E-C793-4503-B6CA-84CF35FB474D}"/>
              </a:ext>
            </a:extLst>
          </p:cNvPr>
          <p:cNvSpPr txBox="1">
            <a:spLocks noChangeArrowheads="1"/>
          </p:cNvSpPr>
          <p:nvPr/>
        </p:nvSpPr>
        <p:spPr bwMode="auto">
          <a:xfrm>
            <a:off x="7315200" y="6405563"/>
            <a:ext cx="3041650" cy="361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a:extLst>
              <a:ext uri="{FF2B5EF4-FFF2-40B4-BE49-F238E27FC236}">
                <a16:creationId xmlns:a16="http://schemas.microsoft.com/office/drawing/2014/main" id="{2845D883-91E1-434B-9471-771A5A1961CF}"/>
              </a:ext>
            </a:extLst>
          </p:cNvPr>
          <p:cNvSpPr>
            <a:spLocks noGrp="1" noChangeArrowheads="1"/>
          </p:cNvSpPr>
          <p:nvPr>
            <p:ph type="title"/>
          </p:nvPr>
        </p:nvSpPr>
        <p:spPr/>
        <p:txBody>
          <a:bodyPr/>
          <a:lstStyle/>
          <a:p>
            <a:r>
              <a:rPr lang="en-US" altLang="it-IT"/>
              <a:t>NEGOTIATION</a:t>
            </a:r>
            <a:endParaRPr lang="it-IT" altLang="it-IT"/>
          </a:p>
        </p:txBody>
      </p:sp>
      <p:sp>
        <p:nvSpPr>
          <p:cNvPr id="16387" name="Segnaposto contenuto 2">
            <a:extLst>
              <a:ext uri="{FF2B5EF4-FFF2-40B4-BE49-F238E27FC236}">
                <a16:creationId xmlns:a16="http://schemas.microsoft.com/office/drawing/2014/main" id="{C8C6342D-B755-412C-90E7-7222BB33DECE}"/>
              </a:ext>
            </a:extLst>
          </p:cNvPr>
          <p:cNvSpPr>
            <a:spLocks noGrp="1" noChangeArrowheads="1"/>
          </p:cNvSpPr>
          <p:nvPr>
            <p:ph idx="1"/>
          </p:nvPr>
        </p:nvSpPr>
        <p:spPr/>
        <p:txBody>
          <a:bodyPr>
            <a:normAutofit fontScale="85000" lnSpcReduction="20000"/>
          </a:bodyPr>
          <a:lstStyle/>
          <a:p>
            <a:r>
              <a:rPr lang="en-US" altLang="it-IT" sz="2000" i="1"/>
              <a:t>Communication for the purpose of persuasion</a:t>
            </a:r>
          </a:p>
          <a:p>
            <a:r>
              <a:rPr lang="en-US" altLang="it-IT" sz="2000"/>
              <a:t>This type of ADR aims for the parties to settle the dispute by negotiating and deliberating with each other with the attendance of their attorneys if needed, without intervention of any third party. </a:t>
            </a:r>
          </a:p>
          <a:p>
            <a:r>
              <a:rPr lang="en-US" altLang="it-IT" sz="2000"/>
              <a:t>Main features of negotiation: </a:t>
            </a:r>
          </a:p>
          <a:p>
            <a:r>
              <a:rPr lang="en-US" altLang="it-IT" sz="2000"/>
              <a:t>• almost always attempted BEFORE going to court or using other adr;</a:t>
            </a:r>
          </a:p>
          <a:p>
            <a:r>
              <a:rPr lang="en-US" altLang="it-IT" sz="2000"/>
              <a:t> • allows the parties to meet in order to settle a dispute;</a:t>
            </a:r>
          </a:p>
          <a:p>
            <a:r>
              <a:rPr lang="en-US" altLang="it-IT" sz="2000"/>
              <a:t> • allows the parties themselves to control the process and the solution; </a:t>
            </a:r>
          </a:p>
          <a:p>
            <a:r>
              <a:rPr lang="en-US" altLang="it-IT" sz="2000"/>
              <a:t>• does not requires involvement of the third party;</a:t>
            </a:r>
          </a:p>
          <a:p>
            <a:r>
              <a:rPr lang="en-US" altLang="it-IT" sz="2000"/>
              <a:t> • informal, low cost, high speed, private, future oriented procedure; </a:t>
            </a:r>
          </a:p>
          <a:p>
            <a:r>
              <a:rPr lang="en-US" altLang="it-IT" sz="2000"/>
              <a:t>• helps to restore relations</a:t>
            </a:r>
          </a:p>
        </p:txBody>
      </p:sp>
      <p:sp>
        <p:nvSpPr>
          <p:cNvPr id="16388" name="Segnaposto data 3">
            <a:extLst>
              <a:ext uri="{FF2B5EF4-FFF2-40B4-BE49-F238E27FC236}">
                <a16:creationId xmlns:a16="http://schemas.microsoft.com/office/drawing/2014/main" id="{E8598CD6-A824-4A34-B317-A54B73AAB96E}"/>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800">
                <a:latin typeface="Arial" panose="020B0604020202020204" pitchFamily="34" charset="0"/>
              </a:rPr>
              <a:t>22/11/17</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3128" name="Oval 75">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2"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3"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5" name="Rectangle 84">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33129" name="Rectangle 86">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30" name="Rectangle 88">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1"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3" name="Freeform: Shape 92">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5"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33122" name="Text Box 1">
            <a:extLst>
              <a:ext uri="{FF2B5EF4-FFF2-40B4-BE49-F238E27FC236}">
                <a16:creationId xmlns:a16="http://schemas.microsoft.com/office/drawing/2014/main" id="{53EDBC16-DFE7-4114-A240-B3DF0DEEF0AE}"/>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CONSIDERATION THAT MIGHT BE RELEVANT TO THE CHOICE OF THE ARBITRAL SEAT</a:t>
            </a:r>
          </a:p>
        </p:txBody>
      </p:sp>
      <p:sp>
        <p:nvSpPr>
          <p:cNvPr id="104451" name="Text Box 2">
            <a:extLst>
              <a:ext uri="{FF2B5EF4-FFF2-40B4-BE49-F238E27FC236}">
                <a16:creationId xmlns:a16="http://schemas.microsoft.com/office/drawing/2014/main" id="{E040A5A3-BDDE-41B9-83AE-EBD874B3DE9B}"/>
              </a:ext>
            </a:extLst>
          </p:cNvPr>
          <p:cNvSpPr txBox="1">
            <a:spLocks noChangeArrowheads="1"/>
          </p:cNvSpPr>
          <p:nvPr/>
        </p:nvSpPr>
        <p:spPr bwMode="auto">
          <a:xfrm>
            <a:off x="5290077" y="437513"/>
            <a:ext cx="5502614" cy="5954325"/>
          </a:xfrm>
          <a:prstGeom prst="rect">
            <a:avLst/>
          </a:prstGeom>
        </p:spPr>
        <p:txBody>
          <a:bodyPr vert="horz" lIns="91440" tIns="45720" rIns="91440" bIns="45720" rtlCol="0" anchor="ctr">
            <a:normAutofit/>
          </a:bodyPr>
          <a:lstStyle>
            <a:lvl1pPr marL="341313" indent="-341313" eaLnBrk="0" hangingPunct="0">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eaLnBrk="0" hangingPunct="0">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eaLnBrk="0" hangingPunct="0">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eaLnBrk="0" hangingPunct="0">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eaLnBrk="0" hangingPunct="0">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eaLnBrk="1" hangingPunct="1">
              <a:lnSpc>
                <a:spcPct val="90000"/>
              </a:lnSpc>
              <a:spcBef>
                <a:spcPts val="1000"/>
              </a:spcBef>
              <a:buClr>
                <a:schemeClr val="accent1"/>
              </a:buClr>
              <a:buSzPct val="80000"/>
              <a:buFont typeface="Wingdings 3" charset="2"/>
              <a:buChar char=""/>
              <a:defRPr/>
            </a:pPr>
            <a:r>
              <a:rPr lang="en-US" altLang="it-IT" sz="1900" dirty="0">
                <a:solidFill>
                  <a:schemeClr val="tx1">
                    <a:lumMod val="75000"/>
                    <a:lumOff val="25000"/>
                  </a:schemeClr>
                </a:solidFill>
                <a:latin typeface="+mn-lt"/>
                <a:ea typeface="+mn-ea"/>
              </a:rPr>
              <a:t>NEUTRALITY  OF THE FORUM STATE TO BOTH PARTIES (UNRELATED TO NEITHER OF THE PARTIES)</a:t>
            </a:r>
          </a:p>
          <a:p>
            <a:pPr marL="0" indent="0" eaLnBrk="1" hangingPunct="1">
              <a:lnSpc>
                <a:spcPct val="90000"/>
              </a:lnSpc>
              <a:spcBef>
                <a:spcPts val="1000"/>
              </a:spcBef>
              <a:buClr>
                <a:schemeClr val="accent1"/>
              </a:buClr>
              <a:buSzPct val="80000"/>
              <a:buFont typeface="Wingdings 3" charset="2"/>
              <a:buChar char=""/>
              <a:defRPr/>
            </a:pPr>
            <a:endParaRPr lang="en-US" altLang="it-IT" sz="1900" dirty="0">
              <a:solidFill>
                <a:schemeClr val="tx1">
                  <a:lumMod val="75000"/>
                  <a:lumOff val="25000"/>
                </a:schemeClr>
              </a:solidFill>
              <a:latin typeface="+mn-lt"/>
              <a:ea typeface="+mn-ea"/>
            </a:endParaRPr>
          </a:p>
          <a:p>
            <a:pPr eaLnBrk="1" hangingPunct="1">
              <a:lnSpc>
                <a:spcPct val="90000"/>
              </a:lnSpc>
              <a:spcBef>
                <a:spcPts val="1000"/>
              </a:spcBef>
              <a:buClr>
                <a:schemeClr val="accent1"/>
              </a:buClr>
              <a:buSzPct val="80000"/>
              <a:buFont typeface="Wingdings 3" charset="2"/>
              <a:buChar char=""/>
              <a:defRPr/>
            </a:pPr>
            <a:r>
              <a:rPr lang="en-US" altLang="it-IT" sz="1900" dirty="0">
                <a:solidFill>
                  <a:schemeClr val="tx1">
                    <a:lumMod val="75000"/>
                    <a:lumOff val="25000"/>
                  </a:schemeClr>
                </a:solidFill>
                <a:latin typeface="+mn-lt"/>
                <a:ea typeface="+mn-ea"/>
              </a:rPr>
              <a:t>LAW OF A CONTRACTING PARTY OF THE NEW YORK CONVENTION</a:t>
            </a:r>
          </a:p>
          <a:p>
            <a:pPr eaLnBrk="1" hangingPunct="1">
              <a:lnSpc>
                <a:spcPct val="90000"/>
              </a:lnSpc>
              <a:spcBef>
                <a:spcPts val="1000"/>
              </a:spcBef>
              <a:buClr>
                <a:schemeClr val="accent1"/>
              </a:buClr>
              <a:buSzPct val="80000"/>
              <a:buFont typeface="Wingdings 3" charset="2"/>
              <a:buChar char=""/>
              <a:defRPr/>
            </a:pPr>
            <a:endParaRPr lang="en-US" altLang="it-IT" sz="1900" dirty="0">
              <a:solidFill>
                <a:schemeClr val="tx1">
                  <a:lumMod val="75000"/>
                  <a:lumOff val="25000"/>
                </a:schemeClr>
              </a:solidFill>
              <a:latin typeface="+mn-lt"/>
              <a:ea typeface="+mn-ea"/>
            </a:endParaRPr>
          </a:p>
          <a:p>
            <a:pPr eaLnBrk="1" hangingPunct="1">
              <a:lnSpc>
                <a:spcPct val="90000"/>
              </a:lnSpc>
              <a:spcBef>
                <a:spcPts val="1000"/>
              </a:spcBef>
              <a:buClr>
                <a:schemeClr val="accent1"/>
              </a:buClr>
              <a:buSzPct val="80000"/>
              <a:buFont typeface="Wingdings 3" charset="2"/>
              <a:buChar char=""/>
              <a:defRPr/>
            </a:pPr>
            <a:r>
              <a:rPr lang="en-US" altLang="it-IT" sz="1900" dirty="0">
                <a:solidFill>
                  <a:schemeClr val="tx1">
                    <a:lumMod val="75000"/>
                    <a:lumOff val="25000"/>
                  </a:schemeClr>
                </a:solidFill>
                <a:latin typeface="+mn-lt"/>
                <a:ea typeface="+mn-ea"/>
              </a:rPr>
              <a:t>STANDARD FOR ANNULMENT OF ARBITRAL AWARDS</a:t>
            </a:r>
          </a:p>
          <a:p>
            <a:pPr eaLnBrk="1" hangingPunct="1">
              <a:lnSpc>
                <a:spcPct val="90000"/>
              </a:lnSpc>
              <a:spcBef>
                <a:spcPts val="1000"/>
              </a:spcBef>
              <a:buClr>
                <a:schemeClr val="accent1"/>
              </a:buClr>
              <a:buSzPct val="80000"/>
              <a:buFont typeface="Wingdings 3" charset="2"/>
              <a:buChar char=""/>
              <a:defRPr/>
            </a:pPr>
            <a:endParaRPr lang="en-US" altLang="it-IT" sz="1900" dirty="0">
              <a:solidFill>
                <a:schemeClr val="tx1">
                  <a:lumMod val="75000"/>
                  <a:lumOff val="25000"/>
                </a:schemeClr>
              </a:solidFill>
              <a:latin typeface="+mn-lt"/>
              <a:ea typeface="+mn-ea"/>
            </a:endParaRPr>
          </a:p>
          <a:p>
            <a:pPr eaLnBrk="1" hangingPunct="1">
              <a:lnSpc>
                <a:spcPct val="90000"/>
              </a:lnSpc>
              <a:spcBef>
                <a:spcPts val="1000"/>
              </a:spcBef>
              <a:buClr>
                <a:schemeClr val="accent1"/>
              </a:buClr>
              <a:buSzPct val="80000"/>
              <a:buFont typeface="Wingdings 3" charset="2"/>
              <a:buChar char=""/>
              <a:defRPr/>
            </a:pPr>
            <a:r>
              <a:rPr lang="en-US" altLang="it-IT" sz="1900" dirty="0">
                <a:solidFill>
                  <a:schemeClr val="tx1">
                    <a:lumMod val="75000"/>
                    <a:lumOff val="25000"/>
                  </a:schemeClr>
                </a:solidFill>
                <a:latin typeface="+mn-lt"/>
                <a:ea typeface="+mn-ea"/>
              </a:rPr>
              <a:t>SUPPORTIVE NATIONAL ARBITRATION REGIME</a:t>
            </a:r>
          </a:p>
          <a:p>
            <a:pPr eaLnBrk="1" hangingPunct="1">
              <a:lnSpc>
                <a:spcPct val="90000"/>
              </a:lnSpc>
              <a:spcBef>
                <a:spcPts val="1000"/>
              </a:spcBef>
              <a:buClr>
                <a:schemeClr val="accent1"/>
              </a:buClr>
              <a:buSzPct val="80000"/>
              <a:buFont typeface="Wingdings 3" charset="2"/>
              <a:buChar char=""/>
              <a:defRPr/>
            </a:pPr>
            <a:endParaRPr lang="en-US" altLang="it-IT" sz="1900" dirty="0">
              <a:solidFill>
                <a:schemeClr val="tx1">
                  <a:lumMod val="75000"/>
                  <a:lumOff val="25000"/>
                </a:schemeClr>
              </a:solidFill>
              <a:latin typeface="+mn-lt"/>
              <a:ea typeface="+mn-ea"/>
            </a:endParaRPr>
          </a:p>
          <a:p>
            <a:pPr eaLnBrk="1" hangingPunct="1">
              <a:lnSpc>
                <a:spcPct val="90000"/>
              </a:lnSpc>
              <a:spcBef>
                <a:spcPts val="1000"/>
              </a:spcBef>
              <a:buClr>
                <a:schemeClr val="accent1"/>
              </a:buClr>
              <a:buSzPct val="80000"/>
              <a:buFont typeface="Wingdings 3" charset="2"/>
              <a:buChar char=""/>
              <a:defRPr/>
            </a:pPr>
            <a:r>
              <a:rPr lang="en-US" altLang="it-IT" sz="1900" dirty="0">
                <a:solidFill>
                  <a:schemeClr val="tx1">
                    <a:lumMod val="75000"/>
                    <a:lumOff val="25000"/>
                  </a:schemeClr>
                </a:solidFill>
                <a:latin typeface="+mn-lt"/>
                <a:ea typeface="+mn-ea"/>
              </a:rPr>
              <a:t>EFFECTS ON SELECTION OF ARBITRATORS</a:t>
            </a:r>
          </a:p>
          <a:p>
            <a:pPr eaLnBrk="1" hangingPunct="1">
              <a:lnSpc>
                <a:spcPct val="90000"/>
              </a:lnSpc>
              <a:spcBef>
                <a:spcPts val="1000"/>
              </a:spcBef>
              <a:buClr>
                <a:schemeClr val="accent1"/>
              </a:buClr>
              <a:buSzPct val="80000"/>
              <a:buFont typeface="Wingdings 3" charset="2"/>
              <a:buChar char=""/>
              <a:defRPr/>
            </a:pPr>
            <a:endParaRPr lang="en-US" altLang="it-IT" sz="1900" dirty="0">
              <a:solidFill>
                <a:schemeClr val="tx1">
                  <a:lumMod val="75000"/>
                  <a:lumOff val="25000"/>
                </a:schemeClr>
              </a:solidFill>
              <a:latin typeface="+mn-lt"/>
              <a:ea typeface="+mn-ea"/>
            </a:endParaRPr>
          </a:p>
          <a:p>
            <a:pPr eaLnBrk="1" hangingPunct="1">
              <a:lnSpc>
                <a:spcPct val="90000"/>
              </a:lnSpc>
              <a:spcBef>
                <a:spcPts val="1000"/>
              </a:spcBef>
              <a:buClr>
                <a:schemeClr val="accent1"/>
              </a:buClr>
              <a:buSzPct val="80000"/>
              <a:buFont typeface="Wingdings 3" charset="2"/>
              <a:buChar char=""/>
              <a:defRPr/>
            </a:pPr>
            <a:r>
              <a:rPr lang="en-US" altLang="it-IT" sz="1900" dirty="0">
                <a:solidFill>
                  <a:schemeClr val="tx1">
                    <a:lumMod val="75000"/>
                    <a:lumOff val="25000"/>
                  </a:schemeClr>
                </a:solidFill>
                <a:latin typeface="+mn-lt"/>
                <a:ea typeface="+mn-ea"/>
              </a:rPr>
              <a:t>MATERIAL INFLUENCE ON THE SUBSTANTIVE OR PROCEDURAL ISSUES</a:t>
            </a:r>
          </a:p>
          <a:p>
            <a:pPr eaLnBrk="1" hangingPunct="1">
              <a:lnSpc>
                <a:spcPct val="90000"/>
              </a:lnSpc>
              <a:spcBef>
                <a:spcPts val="1000"/>
              </a:spcBef>
              <a:buClr>
                <a:schemeClr val="accent1"/>
              </a:buClr>
              <a:buSzPct val="80000"/>
              <a:buFont typeface="Wingdings 3" charset="2"/>
              <a:buChar char=""/>
              <a:defRPr/>
            </a:pPr>
            <a:endParaRPr lang="en-US" altLang="it-IT" sz="1900" dirty="0">
              <a:solidFill>
                <a:schemeClr val="tx1">
                  <a:lumMod val="75000"/>
                  <a:lumOff val="25000"/>
                </a:schemeClr>
              </a:solidFill>
              <a:latin typeface="+mn-lt"/>
              <a:ea typeface="+mn-ea"/>
            </a:endParaRPr>
          </a:p>
          <a:p>
            <a:pPr eaLnBrk="1" hangingPunct="1">
              <a:lnSpc>
                <a:spcPct val="90000"/>
              </a:lnSpc>
              <a:spcBef>
                <a:spcPts val="1000"/>
              </a:spcBef>
              <a:buClr>
                <a:schemeClr val="accent1"/>
              </a:buClr>
              <a:buSzPct val="80000"/>
              <a:buFont typeface="Wingdings 3" charset="2"/>
              <a:buChar char=""/>
              <a:defRPr/>
            </a:pPr>
            <a:endParaRPr lang="en-US" altLang="it-IT" sz="1900" dirty="0">
              <a:solidFill>
                <a:schemeClr val="tx1">
                  <a:lumMod val="75000"/>
                  <a:lumOff val="25000"/>
                </a:schemeClr>
              </a:solidFill>
              <a:latin typeface="+mn-lt"/>
              <a:ea typeface="+mn-ea"/>
            </a:endParaRPr>
          </a:p>
        </p:txBody>
      </p:sp>
      <p:sp>
        <p:nvSpPr>
          <p:cNvPr id="133124" name="Text Box 3">
            <a:extLst>
              <a:ext uri="{FF2B5EF4-FFF2-40B4-BE49-F238E27FC236}">
                <a16:creationId xmlns:a16="http://schemas.microsoft.com/office/drawing/2014/main" id="{6BECD0DD-2BDD-4107-AA6F-927A48B76373}"/>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152" name="Rectangle 74">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7"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Shape 78">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81"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34146" name="Titolo 1">
            <a:extLst>
              <a:ext uri="{FF2B5EF4-FFF2-40B4-BE49-F238E27FC236}">
                <a16:creationId xmlns:a16="http://schemas.microsoft.com/office/drawing/2014/main" id="{BDC5AC03-08EE-4CF6-958C-E3EC9AAFD017}"/>
              </a:ext>
            </a:extLst>
          </p:cNvPr>
          <p:cNvSpPr>
            <a:spLocks noGrp="1" noChangeArrowheads="1"/>
          </p:cNvSpPr>
          <p:nvPr>
            <p:ph type="title"/>
          </p:nvPr>
        </p:nvSpPr>
        <p:spPr>
          <a:xfrm>
            <a:off x="994087" y="1130603"/>
            <a:ext cx="3342442" cy="4596794"/>
          </a:xfrm>
        </p:spPr>
        <p:txBody>
          <a:bodyPr anchor="ctr">
            <a:normAutofit/>
          </a:bodyPr>
          <a:lstStyle/>
          <a:p>
            <a:r>
              <a:rPr lang="it-IT" altLang="it-IT" sz="3200">
                <a:solidFill>
                  <a:srgbClr val="EBEBEB"/>
                </a:solidFill>
              </a:rPr>
              <a:t>Arbitrators</a:t>
            </a:r>
          </a:p>
        </p:txBody>
      </p:sp>
      <p:sp>
        <p:nvSpPr>
          <p:cNvPr id="3" name="Segnaposto contenuto 2">
            <a:extLst>
              <a:ext uri="{FF2B5EF4-FFF2-40B4-BE49-F238E27FC236}">
                <a16:creationId xmlns:a16="http://schemas.microsoft.com/office/drawing/2014/main" id="{16DB8765-BCEE-49AE-A9E3-80C43B9536CE}"/>
              </a:ext>
            </a:extLst>
          </p:cNvPr>
          <p:cNvSpPr>
            <a:spLocks noGrp="1"/>
          </p:cNvSpPr>
          <p:nvPr>
            <p:ph idx="1"/>
          </p:nvPr>
        </p:nvSpPr>
        <p:spPr>
          <a:xfrm>
            <a:off x="5290077" y="437513"/>
            <a:ext cx="5502614" cy="5954325"/>
          </a:xfrm>
        </p:spPr>
        <p:txBody>
          <a:bodyPr anchor="ctr">
            <a:normAutofit/>
          </a:bodyPr>
          <a:lstStyle/>
          <a:p>
            <a:pPr>
              <a:defRPr/>
            </a:pPr>
            <a:r>
              <a:rPr lang="it-IT" sz="2000"/>
              <a:t>Number and appointment method</a:t>
            </a:r>
          </a:p>
          <a:p>
            <a:pPr>
              <a:defRPr/>
            </a:pPr>
            <a:r>
              <a:rPr lang="it-IT" sz="2000"/>
              <a:t>SOLE – PANEL OF THREE</a:t>
            </a:r>
          </a:p>
          <a:p>
            <a:pPr>
              <a:defRPr/>
            </a:pPr>
            <a:r>
              <a:rPr lang="it-IT" sz="2000"/>
              <a:t>IF </a:t>
            </a:r>
            <a:r>
              <a:rPr lang="it-IT" sz="2000" b="1"/>
              <a:t>SOLE</a:t>
            </a:r>
            <a:r>
              <a:rPr lang="it-IT" sz="2000"/>
              <a:t>: (in general) PARTIES AGREE ON ARBITRATOR</a:t>
            </a:r>
          </a:p>
          <a:p>
            <a:pPr>
              <a:defRPr/>
            </a:pPr>
            <a:r>
              <a:rPr lang="it-IT" sz="2000"/>
              <a:t>IF </a:t>
            </a:r>
            <a:r>
              <a:rPr lang="it-IT" sz="2000" b="1"/>
              <a:t>THREE</a:t>
            </a:r>
            <a:r>
              <a:rPr lang="it-IT" sz="2000"/>
              <a:t> ARBITRATORS (in general)</a:t>
            </a:r>
          </a:p>
          <a:p>
            <a:pPr marL="457200" indent="-457200">
              <a:buFontTx/>
              <a:buChar char="-"/>
              <a:defRPr/>
            </a:pPr>
            <a:r>
              <a:rPr lang="it-IT" sz="2000"/>
              <a:t>EACH PARTY APPOINTS ONE ARBITRATOR</a:t>
            </a:r>
          </a:p>
          <a:p>
            <a:pPr marL="457200" indent="-457200">
              <a:buFontTx/>
              <a:buChar char="-"/>
              <a:defRPr/>
            </a:pPr>
            <a:r>
              <a:rPr lang="it-IT" sz="2000"/>
              <a:t>TWO CO-ARBITRATORS CHOOSE PRESIDING ARBITRATOR</a:t>
            </a:r>
          </a:p>
          <a:p>
            <a:pPr marL="0" indent="0">
              <a:defRPr/>
            </a:pPr>
            <a:r>
              <a:rPr lang="it-IT" sz="2000"/>
              <a:t>If parties fail to reach an agreeement:</a:t>
            </a:r>
          </a:p>
          <a:p>
            <a:pPr marL="0" indent="0">
              <a:defRPr/>
            </a:pPr>
            <a:r>
              <a:rPr lang="it-IT" sz="2000"/>
              <a:t>- Third party has to decide (arbitral institutions, state courts)</a:t>
            </a:r>
          </a:p>
        </p:txBody>
      </p:sp>
      <p:sp>
        <p:nvSpPr>
          <p:cNvPr id="134148" name="Segnaposto data 3">
            <a:extLst>
              <a:ext uri="{FF2B5EF4-FFF2-40B4-BE49-F238E27FC236}">
                <a16:creationId xmlns:a16="http://schemas.microsoft.com/office/drawing/2014/main" id="{7607B203-B181-4695-82E9-03E8FC4425D2}"/>
              </a:ext>
            </a:extLst>
          </p:cNvPr>
          <p:cNvSpPr>
            <a:spLocks noGrp="1"/>
          </p:cNvSpPr>
          <p:nvPr>
            <p:ph type="dt" sz="half" idx="10"/>
          </p:nvPr>
        </p:nvSpPr>
        <p:spPr>
          <a:xfrm>
            <a:off x="7980412" y="6391838"/>
            <a:ext cx="273607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pPr>
              <a:spcAft>
                <a:spcPts val="600"/>
              </a:spcAft>
            </a:pPr>
            <a:r>
              <a:rPr lang="it-IT" altLang="it-IT">
                <a:latin typeface="Times New Roman" panose="02020603050405020304" pitchFamily="18" charset="0"/>
              </a:rPr>
              <a:t>22/11/17</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olo 1">
            <a:extLst>
              <a:ext uri="{FF2B5EF4-FFF2-40B4-BE49-F238E27FC236}">
                <a16:creationId xmlns:a16="http://schemas.microsoft.com/office/drawing/2014/main" id="{4F309624-7805-4219-9715-C91E49C2666E}"/>
              </a:ext>
            </a:extLst>
          </p:cNvPr>
          <p:cNvSpPr>
            <a:spLocks noGrp="1" noChangeArrowheads="1"/>
          </p:cNvSpPr>
          <p:nvPr>
            <p:ph type="title"/>
          </p:nvPr>
        </p:nvSpPr>
        <p:spPr/>
        <p:txBody>
          <a:bodyPr/>
          <a:lstStyle/>
          <a:p>
            <a:r>
              <a:rPr lang="it-IT" altLang="it-IT"/>
              <a:t>LANGUAGE</a:t>
            </a:r>
          </a:p>
        </p:txBody>
      </p:sp>
      <p:sp>
        <p:nvSpPr>
          <p:cNvPr id="135171" name="Segnaposto contenuto 2">
            <a:extLst>
              <a:ext uri="{FF2B5EF4-FFF2-40B4-BE49-F238E27FC236}">
                <a16:creationId xmlns:a16="http://schemas.microsoft.com/office/drawing/2014/main" id="{B083959A-F715-4143-983F-77B9AF61F85B}"/>
              </a:ext>
            </a:extLst>
          </p:cNvPr>
          <p:cNvSpPr>
            <a:spLocks noGrp="1" noChangeArrowheads="1"/>
          </p:cNvSpPr>
          <p:nvPr>
            <p:ph idx="1"/>
          </p:nvPr>
        </p:nvSpPr>
        <p:spPr/>
        <p:txBody>
          <a:bodyPr/>
          <a:lstStyle/>
          <a:p>
            <a:r>
              <a:rPr lang="it-IT" altLang="it-IT"/>
              <a:t>SELECTION INFLUENCES POOL OF AVAILABLE ARBITRATORS</a:t>
            </a:r>
          </a:p>
          <a:p>
            <a:endParaRPr lang="it-IT" altLang="it-IT"/>
          </a:p>
          <a:p>
            <a:r>
              <a:rPr lang="it-IT" altLang="it-IT"/>
              <a:t>IF PARTIES MAKE NO CHOICE: usually arbitral tribunal will have to determine the language</a:t>
            </a:r>
          </a:p>
        </p:txBody>
      </p:sp>
      <p:sp>
        <p:nvSpPr>
          <p:cNvPr id="135172" name="Segnaposto data 3">
            <a:extLst>
              <a:ext uri="{FF2B5EF4-FFF2-40B4-BE49-F238E27FC236}">
                <a16:creationId xmlns:a16="http://schemas.microsoft.com/office/drawing/2014/main" id="{3F265FF0-FB0E-4F78-AE0A-48B3F91B5B82}"/>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olo 1">
            <a:extLst>
              <a:ext uri="{FF2B5EF4-FFF2-40B4-BE49-F238E27FC236}">
                <a16:creationId xmlns:a16="http://schemas.microsoft.com/office/drawing/2014/main" id="{1D6EFE32-DD84-4C20-9158-D47F2F78B8B4}"/>
              </a:ext>
            </a:extLst>
          </p:cNvPr>
          <p:cNvSpPr>
            <a:spLocks noGrp="1" noChangeArrowheads="1"/>
          </p:cNvSpPr>
          <p:nvPr>
            <p:ph type="title"/>
          </p:nvPr>
        </p:nvSpPr>
        <p:spPr/>
        <p:txBody>
          <a:bodyPr/>
          <a:lstStyle/>
          <a:p>
            <a:r>
              <a:rPr lang="it-IT" altLang="it-IT"/>
              <a:t>Law applicable to the dispute</a:t>
            </a:r>
          </a:p>
        </p:txBody>
      </p:sp>
      <p:sp>
        <p:nvSpPr>
          <p:cNvPr id="3" name="Segnaposto contenuto 2">
            <a:extLst>
              <a:ext uri="{FF2B5EF4-FFF2-40B4-BE49-F238E27FC236}">
                <a16:creationId xmlns:a16="http://schemas.microsoft.com/office/drawing/2014/main" id="{E6E5CE4A-533F-47BA-A4EA-B8BCA4B1F594}"/>
              </a:ext>
            </a:extLst>
          </p:cNvPr>
          <p:cNvSpPr>
            <a:spLocks noGrp="1"/>
          </p:cNvSpPr>
          <p:nvPr>
            <p:ph idx="1"/>
          </p:nvPr>
        </p:nvSpPr>
        <p:spPr/>
        <p:txBody>
          <a:bodyPr/>
          <a:lstStyle/>
          <a:p>
            <a:pPr>
              <a:defRPr/>
            </a:pPr>
            <a:r>
              <a:rPr lang="it-IT" dirty="0"/>
              <a:t>The law </a:t>
            </a:r>
            <a:r>
              <a:rPr lang="it-IT" dirty="0" err="1"/>
              <a:t>applicable</a:t>
            </a:r>
            <a:r>
              <a:rPr lang="it-IT" dirty="0"/>
              <a:t> to the </a:t>
            </a:r>
            <a:r>
              <a:rPr lang="it-IT" i="1" dirty="0" err="1"/>
              <a:t>substance</a:t>
            </a:r>
            <a:r>
              <a:rPr lang="it-IT" dirty="0"/>
              <a:t> of the dispute can be</a:t>
            </a:r>
          </a:p>
          <a:p>
            <a:pPr marL="457200" indent="-457200">
              <a:defRPr/>
            </a:pPr>
            <a:r>
              <a:rPr lang="it-IT" dirty="0"/>
              <a:t>National law</a:t>
            </a:r>
          </a:p>
          <a:p>
            <a:pPr marL="457200" indent="-457200">
              <a:defRPr/>
            </a:pPr>
            <a:r>
              <a:rPr lang="it-IT" dirty="0"/>
              <a:t>A-National rule of </a:t>
            </a:r>
            <a:r>
              <a:rPr lang="it-IT" dirty="0" err="1"/>
              <a:t>law</a:t>
            </a:r>
            <a:r>
              <a:rPr lang="it-IT" dirty="0"/>
              <a:t> (i.e.: </a:t>
            </a:r>
            <a:r>
              <a:rPr lang="it-IT" i="1" dirty="0" err="1"/>
              <a:t>lex</a:t>
            </a:r>
            <a:r>
              <a:rPr lang="it-IT" i="1" dirty="0"/>
              <a:t> mercatoria</a:t>
            </a:r>
            <a:r>
              <a:rPr lang="it-IT" dirty="0"/>
              <a:t>)</a:t>
            </a:r>
          </a:p>
          <a:p>
            <a:pPr marL="457200" indent="-457200">
              <a:defRPr/>
            </a:pPr>
            <a:r>
              <a:rPr lang="it-IT" dirty="0"/>
              <a:t>Parties </a:t>
            </a:r>
            <a:r>
              <a:rPr lang="it-IT" dirty="0" err="1"/>
              <a:t>may</a:t>
            </a:r>
            <a:r>
              <a:rPr lang="it-IT" dirty="0"/>
              <a:t> </a:t>
            </a:r>
            <a:r>
              <a:rPr lang="it-IT" dirty="0" err="1"/>
              <a:t>agree</a:t>
            </a:r>
            <a:r>
              <a:rPr lang="it-IT" dirty="0"/>
              <a:t> </a:t>
            </a:r>
            <a:r>
              <a:rPr lang="it-IT" dirty="0" err="1"/>
              <a:t>that</a:t>
            </a:r>
            <a:r>
              <a:rPr lang="it-IT" dirty="0"/>
              <a:t> the </a:t>
            </a:r>
            <a:r>
              <a:rPr lang="it-IT" dirty="0" err="1"/>
              <a:t>arbitral</a:t>
            </a:r>
            <a:r>
              <a:rPr lang="it-IT" dirty="0"/>
              <a:t> </a:t>
            </a:r>
            <a:r>
              <a:rPr lang="it-IT" dirty="0" err="1"/>
              <a:t>tribunal</a:t>
            </a:r>
            <a:r>
              <a:rPr lang="it-IT" dirty="0"/>
              <a:t> </a:t>
            </a:r>
            <a:r>
              <a:rPr lang="it-IT" dirty="0" err="1"/>
              <a:t>shall</a:t>
            </a:r>
            <a:r>
              <a:rPr lang="it-IT" dirty="0"/>
              <a:t> decide on </a:t>
            </a:r>
            <a:r>
              <a:rPr lang="it-IT" dirty="0" err="1"/>
              <a:t>basis</a:t>
            </a:r>
            <a:r>
              <a:rPr lang="it-IT" dirty="0"/>
              <a:t> of </a:t>
            </a:r>
            <a:r>
              <a:rPr lang="it-IT" i="1" dirty="0" err="1"/>
              <a:t>what</a:t>
            </a:r>
            <a:r>
              <a:rPr lang="it-IT" i="1" dirty="0"/>
              <a:t> </a:t>
            </a:r>
            <a:r>
              <a:rPr lang="it-IT" i="1" dirty="0" err="1"/>
              <a:t>is</a:t>
            </a:r>
            <a:r>
              <a:rPr lang="it-IT" i="1" dirty="0"/>
              <a:t> fair and </a:t>
            </a:r>
            <a:r>
              <a:rPr lang="it-IT" i="1" dirty="0" err="1"/>
              <a:t>reasonable</a:t>
            </a:r>
            <a:endParaRPr lang="it-IT" i="1" dirty="0"/>
          </a:p>
        </p:txBody>
      </p:sp>
      <p:sp>
        <p:nvSpPr>
          <p:cNvPr id="136196" name="Segnaposto data 3">
            <a:extLst>
              <a:ext uri="{FF2B5EF4-FFF2-40B4-BE49-F238E27FC236}">
                <a16:creationId xmlns:a16="http://schemas.microsoft.com/office/drawing/2014/main" id="{DE238D3B-9FAC-4CAF-9246-14C4545E3FB8}"/>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37218" name="Text Box 1">
            <a:extLst>
              <a:ext uri="{FF2B5EF4-FFF2-40B4-BE49-F238E27FC236}">
                <a16:creationId xmlns:a16="http://schemas.microsoft.com/office/drawing/2014/main" id="{CDD8818A-F2E8-4545-B17B-A216715F07EC}"/>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National law</a:t>
            </a:r>
          </a:p>
        </p:txBody>
      </p:sp>
      <p:sp>
        <p:nvSpPr>
          <p:cNvPr id="137219" name="Text Box 2">
            <a:extLst>
              <a:ext uri="{FF2B5EF4-FFF2-40B4-BE49-F238E27FC236}">
                <a16:creationId xmlns:a16="http://schemas.microsoft.com/office/drawing/2014/main" id="{B940AD39-3B0D-47B6-8105-E259C1995669}"/>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Substantive law applicable to the underlying dispute</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ART. 28 MODEL LAW</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CHOISE OF THE PARTIES (IF MADE)</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SELECTION BY THE ARBITRATORS</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CONFLICT OF LAW (?) most legislation (as well as art. 28 of the model law) do not require the tribunal to apply the conflict of law rules of the seat nor they impose any specific choice of law rules on the arbitrators</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instead they grant the tribunal broad power to apply those conflict rule that it concludes are most appropriate to the case-by-case</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   Mandatory Domestic Substantive Law </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p:txBody>
      </p:sp>
      <p:sp>
        <p:nvSpPr>
          <p:cNvPr id="137220" name="Text Box 3">
            <a:extLst>
              <a:ext uri="{FF2B5EF4-FFF2-40B4-BE49-F238E27FC236}">
                <a16:creationId xmlns:a16="http://schemas.microsoft.com/office/drawing/2014/main" id="{528DA493-F3A6-4403-9075-043E6801AB83}"/>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38242" name="Text Box 1">
            <a:extLst>
              <a:ext uri="{FF2B5EF4-FFF2-40B4-BE49-F238E27FC236}">
                <a16:creationId xmlns:a16="http://schemas.microsoft.com/office/drawing/2014/main" id="{6C69D318-A761-4172-9938-23511A20E27E}"/>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A-national law</a:t>
            </a:r>
          </a:p>
        </p:txBody>
      </p:sp>
      <p:sp>
        <p:nvSpPr>
          <p:cNvPr id="138243" name="Text Box 2">
            <a:extLst>
              <a:ext uri="{FF2B5EF4-FFF2-40B4-BE49-F238E27FC236}">
                <a16:creationId xmlns:a16="http://schemas.microsoft.com/office/drawing/2014/main" id="{8883131D-3E9B-45CC-B4E7-3AC01CEC2E6E}"/>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Only with the parties' agreement:</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GENERAL PRINCIPLE OF LAW: PRINCIPLES OF LAW THAT ARE COMMON TO LEADING LEGAL SYSTEMS</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LEX MERCATORIA: CONTROVERSIAL CONCEPT REFERRING TO LAW DEVELOPED OUT OF COMMERCIAL DEALINGS AND JUDICIAL OR COURTS DECISIONS CONCERING THOSE DEALINGS</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UNIDROIT PRINCIPLE OF INTERNATIONAL COMMERCIAL CONTRACTS: DESIGNED TO ESTABLISH A NEUTRAL SET OF INTERNATIONAL RULES OF CONTRACT LAW. THEY ARE OPTIONAL BUT USED BY TRIBUNALS AS GENERAL GUIDANCE</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p:txBody>
      </p:sp>
      <p:sp>
        <p:nvSpPr>
          <p:cNvPr id="138244" name="Text Box 3">
            <a:extLst>
              <a:ext uri="{FF2B5EF4-FFF2-40B4-BE49-F238E27FC236}">
                <a16:creationId xmlns:a16="http://schemas.microsoft.com/office/drawing/2014/main" id="{29268FB7-FEE5-4EFF-8BA0-71A1FBC2AC2E}"/>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39266" name="Text Box 1">
            <a:extLst>
              <a:ext uri="{FF2B5EF4-FFF2-40B4-BE49-F238E27FC236}">
                <a16:creationId xmlns:a16="http://schemas.microsoft.com/office/drawing/2014/main" id="{1F0FD2B8-1237-42CE-ABBC-38D6DC53EA61}"/>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Considerations affecting the selection </a:t>
            </a:r>
            <a:br>
              <a:rPr lang="en-US" altLang="it-IT" sz="3200">
                <a:solidFill>
                  <a:srgbClr val="EBEBEB"/>
                </a:solidFill>
                <a:latin typeface="+mj-lt"/>
                <a:ea typeface="+mj-ea"/>
                <a:cs typeface="+mj-cs"/>
              </a:rPr>
            </a:br>
            <a:r>
              <a:rPr lang="en-US" altLang="it-IT" sz="3200">
                <a:solidFill>
                  <a:srgbClr val="EBEBEB"/>
                </a:solidFill>
                <a:latin typeface="+mj-lt"/>
                <a:ea typeface="+mj-ea"/>
                <a:cs typeface="+mj-cs"/>
              </a:rPr>
              <a:t>of substantive law</a:t>
            </a:r>
          </a:p>
        </p:txBody>
      </p:sp>
      <p:sp>
        <p:nvSpPr>
          <p:cNvPr id="139267" name="Text Box 2">
            <a:extLst>
              <a:ext uri="{FF2B5EF4-FFF2-40B4-BE49-F238E27FC236}">
                <a16:creationId xmlns:a16="http://schemas.microsoft.com/office/drawing/2014/main" id="{1F51C46B-F1EC-4797-9847-A20FB5965AAD}"/>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Parties to international transactions often desire their own natonal law o apply in part because it is familiar to themselves</a:t>
            </a:r>
          </a:p>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in some instances a party's home state law will provide no benefits and may instead be detrimental to the party itslef.</a:t>
            </a:r>
          </a:p>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failing selection of their home country's law, parties often prefer a law that is developed, stable and well adapted to commercial dealings</a:t>
            </a:r>
          </a:p>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They avoid the law of states that are newly formed </a:t>
            </a:r>
          </a:p>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Parties, in any event, generally select a law which they are familiar to or whose content they can find with reasonable ease</a:t>
            </a:r>
          </a:p>
          <a:p>
            <a:pPr>
              <a:lnSpc>
                <a:spcPct val="90000"/>
              </a:lnSpc>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p:txBody>
      </p:sp>
      <p:sp>
        <p:nvSpPr>
          <p:cNvPr id="139268" name="Text Box 3">
            <a:extLst>
              <a:ext uri="{FF2B5EF4-FFF2-40B4-BE49-F238E27FC236}">
                <a16:creationId xmlns:a16="http://schemas.microsoft.com/office/drawing/2014/main" id="{8CBFF46F-4254-46A7-8B02-E2E841DB196D}"/>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olo 1">
            <a:extLst>
              <a:ext uri="{FF2B5EF4-FFF2-40B4-BE49-F238E27FC236}">
                <a16:creationId xmlns:a16="http://schemas.microsoft.com/office/drawing/2014/main" id="{9E7DDF5C-BB8B-420E-B3A6-D52643798E11}"/>
              </a:ext>
            </a:extLst>
          </p:cNvPr>
          <p:cNvSpPr>
            <a:spLocks noGrp="1" noChangeArrowheads="1"/>
          </p:cNvSpPr>
          <p:nvPr>
            <p:ph type="title"/>
          </p:nvPr>
        </p:nvSpPr>
        <p:spPr/>
        <p:txBody>
          <a:bodyPr/>
          <a:lstStyle/>
          <a:p>
            <a:r>
              <a:rPr lang="it-IT" altLang="it-IT"/>
              <a:t>Other optional elements</a:t>
            </a:r>
          </a:p>
        </p:txBody>
      </p:sp>
      <p:sp>
        <p:nvSpPr>
          <p:cNvPr id="142339" name="Segnaposto contenuto 2">
            <a:extLst>
              <a:ext uri="{FF2B5EF4-FFF2-40B4-BE49-F238E27FC236}">
                <a16:creationId xmlns:a16="http://schemas.microsoft.com/office/drawing/2014/main" id="{7B970035-3F69-4EDC-BBE1-9ECD17EFE60C}"/>
              </a:ext>
            </a:extLst>
          </p:cNvPr>
          <p:cNvSpPr>
            <a:spLocks noGrp="1" noChangeArrowheads="1"/>
          </p:cNvSpPr>
          <p:nvPr>
            <p:ph idx="1"/>
          </p:nvPr>
        </p:nvSpPr>
        <p:spPr/>
        <p:txBody>
          <a:bodyPr/>
          <a:lstStyle/>
          <a:p>
            <a:r>
              <a:rPr lang="it-IT" altLang="it-IT"/>
              <a:t>Confidentiality issues</a:t>
            </a:r>
          </a:p>
          <a:p>
            <a:endParaRPr lang="it-IT" altLang="it-IT"/>
          </a:p>
          <a:p>
            <a:r>
              <a:rPr lang="it-IT" altLang="it-IT"/>
              <a:t>Allocation of cost and Legal fees</a:t>
            </a:r>
          </a:p>
          <a:p>
            <a:endParaRPr lang="it-IT" altLang="it-IT"/>
          </a:p>
          <a:p>
            <a:r>
              <a:rPr lang="it-IT" altLang="it-IT"/>
              <a:t>Extended judicial review of the award</a:t>
            </a:r>
          </a:p>
          <a:p>
            <a:endParaRPr lang="it-IT" altLang="it-IT"/>
          </a:p>
          <a:p>
            <a:endParaRPr lang="it-IT" altLang="it-IT"/>
          </a:p>
          <a:p>
            <a:endParaRPr lang="it-IT" altLang="it-IT"/>
          </a:p>
          <a:p>
            <a:endParaRPr lang="it-IT" altLang="it-IT"/>
          </a:p>
        </p:txBody>
      </p:sp>
      <p:sp>
        <p:nvSpPr>
          <p:cNvPr id="142340" name="Segnaposto data 3">
            <a:extLst>
              <a:ext uri="{FF2B5EF4-FFF2-40B4-BE49-F238E27FC236}">
                <a16:creationId xmlns:a16="http://schemas.microsoft.com/office/drawing/2014/main" id="{178D4A3C-0A66-4458-B0EE-8433445BE95B}"/>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2"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3"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5" name="Rectangle 84">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7" name="Rectangle 86">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1"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3" name="Freeform: Shape 92">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5"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40290" name="Text Box 1">
            <a:extLst>
              <a:ext uri="{FF2B5EF4-FFF2-40B4-BE49-F238E27FC236}">
                <a16:creationId xmlns:a16="http://schemas.microsoft.com/office/drawing/2014/main" id="{8BEAB5A5-D38B-4410-A4AC-0052EFB61E4F}"/>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Pathological ARB. AGREEMENT</a:t>
            </a:r>
          </a:p>
        </p:txBody>
      </p:sp>
      <p:sp>
        <p:nvSpPr>
          <p:cNvPr id="52226" name="Text Box 2">
            <a:extLst>
              <a:ext uri="{FF2B5EF4-FFF2-40B4-BE49-F238E27FC236}">
                <a16:creationId xmlns:a16="http://schemas.microsoft.com/office/drawing/2014/main" id="{FECA3F38-1551-4CD5-82D8-D04D2B005754}"/>
              </a:ext>
            </a:extLst>
          </p:cNvPr>
          <p:cNvSpPr txBox="1">
            <a:spLocks noChangeArrowheads="1"/>
          </p:cNvSpPr>
          <p:nvPr/>
        </p:nvSpPr>
        <p:spPr bwMode="auto">
          <a:xfrm>
            <a:off x="5290077" y="437513"/>
            <a:ext cx="5502614" cy="5954325"/>
          </a:xfrm>
          <a:prstGeom prst="rect">
            <a:avLst/>
          </a:prstGeom>
        </p:spPr>
        <p:txBody>
          <a:bodyPr vert="horz" lIns="91440" tIns="45720" rIns="91440" bIns="45720" rtlCol="0" anchor="ctr">
            <a:normAutofit/>
          </a:bodyPr>
          <a:lstStyle>
            <a:lvl1pPr marL="342900" indent="-341313">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VARIETY OF DEFECTS</a:t>
            </a:r>
          </a:p>
          <a:p>
            <a:pPr>
              <a:spcBef>
                <a:spcPts val="1000"/>
              </a:spcBef>
              <a:buClr>
                <a:schemeClr val="accent1"/>
              </a:buClr>
              <a:buSzPct val="80000"/>
              <a:buFont typeface="Wingdings 3" charset="2"/>
              <a:buChar char=""/>
              <a:defRPr/>
            </a:pPr>
            <a:endParaRPr lang="en-US" altLang="it-IT" sz="2000">
              <a:solidFill>
                <a:schemeClr val="tx1">
                  <a:lumMod val="75000"/>
                  <a:lumOff val="25000"/>
                </a:schemeClr>
              </a:solidFill>
              <a:latin typeface="+mn-lt"/>
              <a:ea typeface="+mn-ea"/>
            </a:endParaRPr>
          </a:p>
          <a:p>
            <a:pPr marL="341313" indent="-339725">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 indefinite arbitration agreements </a:t>
            </a:r>
          </a:p>
          <a:p>
            <a:pPr marL="341313" indent="-339725">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 referring to not existent arbitral institution, rules or arbitrators</a:t>
            </a:r>
          </a:p>
          <a:p>
            <a:pPr marL="341313" indent="-339725">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 internally contradictory</a:t>
            </a:r>
          </a:p>
          <a:p>
            <a:pPr marL="341313" indent="-339725">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 optional, non mandatory</a:t>
            </a:r>
          </a:p>
          <a:p>
            <a:pPr marL="341313" indent="-339725">
              <a:spcBef>
                <a:spcPts val="1000"/>
              </a:spcBef>
              <a:buClr>
                <a:schemeClr val="accent1"/>
              </a:buClr>
              <a:buSzPct val="80000"/>
              <a:buFont typeface="Wingdings 3" charset="2"/>
              <a:buChar char=""/>
              <a:defRPr/>
            </a:pPr>
            <a:endParaRPr lang="en-US" altLang="it-IT" sz="2000">
              <a:solidFill>
                <a:schemeClr val="tx1">
                  <a:lumMod val="75000"/>
                  <a:lumOff val="25000"/>
                </a:schemeClr>
              </a:solidFill>
              <a:latin typeface="+mn-lt"/>
              <a:ea typeface="+mn-ea"/>
            </a:endParaRPr>
          </a:p>
        </p:txBody>
      </p:sp>
      <p:sp>
        <p:nvSpPr>
          <p:cNvPr id="140292" name="Text Box 3">
            <a:extLst>
              <a:ext uri="{FF2B5EF4-FFF2-40B4-BE49-F238E27FC236}">
                <a16:creationId xmlns:a16="http://schemas.microsoft.com/office/drawing/2014/main" id="{1BAA96DF-2646-488D-9D5B-49A0079BD301}"/>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olo 1">
            <a:extLst>
              <a:ext uri="{FF2B5EF4-FFF2-40B4-BE49-F238E27FC236}">
                <a16:creationId xmlns:a16="http://schemas.microsoft.com/office/drawing/2014/main" id="{C0B043AF-8A2E-4152-A0E3-835B422DCD91}"/>
              </a:ext>
            </a:extLst>
          </p:cNvPr>
          <p:cNvSpPr>
            <a:spLocks noGrp="1" noChangeArrowheads="1"/>
          </p:cNvSpPr>
          <p:nvPr>
            <p:ph type="title"/>
          </p:nvPr>
        </p:nvSpPr>
        <p:spPr/>
        <p:txBody>
          <a:bodyPr/>
          <a:lstStyle/>
          <a:p>
            <a:r>
              <a:rPr lang="en-US" altLang="it-IT" sz="3600" i="1" dirty="0"/>
              <a:t>pathological clauses</a:t>
            </a:r>
            <a:endParaRPr lang="it-IT" altLang="it-IT" dirty="0"/>
          </a:p>
        </p:txBody>
      </p:sp>
      <p:sp>
        <p:nvSpPr>
          <p:cNvPr id="143363" name="Segnaposto contenuto 2">
            <a:extLst>
              <a:ext uri="{FF2B5EF4-FFF2-40B4-BE49-F238E27FC236}">
                <a16:creationId xmlns:a16="http://schemas.microsoft.com/office/drawing/2014/main" id="{9D504884-934F-49A3-B441-9354AFF5077F}"/>
              </a:ext>
            </a:extLst>
          </p:cNvPr>
          <p:cNvSpPr>
            <a:spLocks noGrp="1" noChangeArrowheads="1"/>
          </p:cNvSpPr>
          <p:nvPr>
            <p:ph idx="1"/>
          </p:nvPr>
        </p:nvSpPr>
        <p:spPr/>
        <p:txBody>
          <a:bodyPr>
            <a:normAutofit fontScale="85000" lnSpcReduction="10000"/>
          </a:bodyPr>
          <a:lstStyle/>
          <a:p>
            <a:r>
              <a:rPr lang="en-US" altLang="it-IT" sz="1600" dirty="0"/>
              <a:t>Frédéric </a:t>
            </a:r>
            <a:r>
              <a:rPr lang="en-US" altLang="it-IT" sz="1600" dirty="0" err="1"/>
              <a:t>Eisemann</a:t>
            </a:r>
            <a:r>
              <a:rPr lang="en-US" altLang="it-IT" sz="1600" dirty="0"/>
              <a:t> coined the term in </a:t>
            </a:r>
            <a:r>
              <a:rPr lang="en-US" altLang="it-IT" sz="1600" i="1" dirty="0"/>
              <a:t>Commercial Arbitration Essays in Memoriam Eugenio </a:t>
            </a:r>
            <a:r>
              <a:rPr lang="en-US" altLang="it-IT" sz="1600" i="1" dirty="0" err="1"/>
              <a:t>Minoli</a:t>
            </a:r>
            <a:r>
              <a:rPr lang="en-US" altLang="it-IT" sz="1600" i="1" dirty="0"/>
              <a:t> </a:t>
            </a:r>
            <a:r>
              <a:rPr lang="en-US" altLang="it-IT" sz="1600" dirty="0"/>
              <a:t>(Torino: </a:t>
            </a:r>
            <a:r>
              <a:rPr lang="en-US" altLang="it-IT" sz="1600" dirty="0" err="1"/>
              <a:t>Unione</a:t>
            </a:r>
            <a:r>
              <a:rPr lang="en-US" altLang="it-IT" sz="1600" dirty="0"/>
              <a:t> </a:t>
            </a:r>
            <a:r>
              <a:rPr lang="en-US" altLang="it-IT" sz="1600" dirty="0" err="1"/>
              <a:t>Tipografico-editrice</a:t>
            </a:r>
            <a:r>
              <a:rPr lang="en-US" altLang="it-IT" sz="1600" dirty="0"/>
              <a:t> </a:t>
            </a:r>
            <a:r>
              <a:rPr lang="en-US" altLang="it-IT" sz="1600" dirty="0" err="1"/>
              <a:t>Torinese</a:t>
            </a:r>
            <a:r>
              <a:rPr lang="en-US" altLang="it-IT" sz="1600" dirty="0"/>
              <a:t>, 1974). According to </a:t>
            </a:r>
            <a:r>
              <a:rPr lang="en-US" altLang="it-IT" sz="1600" dirty="0" err="1"/>
              <a:t>Eisemann</a:t>
            </a:r>
            <a:r>
              <a:rPr lang="en-US" altLang="it-IT" sz="1600" dirty="0"/>
              <a:t>, there are four essential elements of an arbitration clause.</a:t>
            </a:r>
          </a:p>
          <a:p>
            <a:r>
              <a:rPr lang="en-US" altLang="it-IT" sz="1600" i="1" dirty="0"/>
              <a:t>“(1) The first, which is common to all agreements, is to produce mandatory consequences for the parties,</a:t>
            </a:r>
            <a:endParaRPr lang="en-US" altLang="it-IT" sz="1600" dirty="0"/>
          </a:p>
          <a:p>
            <a:r>
              <a:rPr lang="en-US" altLang="it-IT" sz="1600" i="1" dirty="0"/>
              <a:t>(2) The second, is to exclude the intervention of state courts in the settlement of the disputes, at least before the issuance of the award,</a:t>
            </a:r>
            <a:endParaRPr lang="en-US" altLang="it-IT" sz="1600" dirty="0"/>
          </a:p>
          <a:p>
            <a:r>
              <a:rPr lang="en-US" altLang="it-IT" sz="1600" i="1" dirty="0"/>
              <a:t>(3) The third, is to give powers to the arbitrators to resolve the disputes likely to arise between the parties,</a:t>
            </a:r>
            <a:endParaRPr lang="en-US" altLang="it-IT" sz="1600" dirty="0"/>
          </a:p>
          <a:p>
            <a:r>
              <a:rPr lang="en-US" altLang="it-IT" sz="1600" i="1" dirty="0"/>
              <a:t>(4) The fourth, is to permit the putting in place of a procedure leading under the best conditions of efficiency and rapidity to the rendering of an award that is susceptible of judicial enforcement”.</a:t>
            </a:r>
            <a:endParaRPr lang="en-US" altLang="it-IT" sz="1600" dirty="0"/>
          </a:p>
          <a:p>
            <a:r>
              <a:rPr lang="en-US" altLang="it-IT" sz="1600" dirty="0"/>
              <a:t>An arbitration clause is </a:t>
            </a:r>
            <a:r>
              <a:rPr lang="en-US" altLang="it-IT" sz="1600" dirty="0">
                <a:solidFill>
                  <a:srgbClr val="FF0000"/>
                </a:solidFill>
              </a:rPr>
              <a:t>pathological when it deviates from any one of the above four elements. How defective the clause depends on the extent of the deviation from those elements.</a:t>
            </a:r>
          </a:p>
          <a:p>
            <a:endParaRPr lang="it-IT" altLang="it-IT" dirty="0"/>
          </a:p>
        </p:txBody>
      </p:sp>
      <p:sp>
        <p:nvSpPr>
          <p:cNvPr id="143364" name="Segnaposto data 3">
            <a:extLst>
              <a:ext uri="{FF2B5EF4-FFF2-40B4-BE49-F238E27FC236}">
                <a16:creationId xmlns:a16="http://schemas.microsoft.com/office/drawing/2014/main" id="{CB8B20BE-D09C-40C5-A408-1D8EABF127E4}"/>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egnaposto contenuto 2">
            <a:extLst>
              <a:ext uri="{FF2B5EF4-FFF2-40B4-BE49-F238E27FC236}">
                <a16:creationId xmlns:a16="http://schemas.microsoft.com/office/drawing/2014/main" id="{B9D0836A-A2C6-41CB-BBCC-B4755C748A70}"/>
              </a:ext>
            </a:extLst>
          </p:cNvPr>
          <p:cNvSpPr>
            <a:spLocks noGrp="1" noChangeArrowheads="1"/>
          </p:cNvSpPr>
          <p:nvPr>
            <p:ph idx="1"/>
          </p:nvPr>
        </p:nvSpPr>
        <p:spPr/>
        <p:txBody>
          <a:bodyPr>
            <a:normAutofit lnSpcReduction="10000"/>
          </a:bodyPr>
          <a:lstStyle/>
          <a:p>
            <a:pPr algn="just"/>
            <a:r>
              <a:rPr lang="en-US" altLang="it-IT" sz="2000" dirty="0"/>
              <a:t>but…negotiators often fail to reach an agreement or at least optimal agreement due to some of the following factors:</a:t>
            </a:r>
          </a:p>
          <a:p>
            <a:pPr algn="just"/>
            <a:r>
              <a:rPr lang="en-US" altLang="it-IT" sz="2000" dirty="0"/>
              <a:t>Failure of adequate preparation (fact gathering as well as strategic planning)</a:t>
            </a:r>
          </a:p>
          <a:p>
            <a:pPr algn="just"/>
            <a:r>
              <a:rPr lang="en-US" altLang="it-IT" sz="2000" dirty="0"/>
              <a:t>Failure of effective communication</a:t>
            </a:r>
          </a:p>
          <a:p>
            <a:pPr algn="just"/>
            <a:r>
              <a:rPr lang="en-US" altLang="it-IT" sz="2000" dirty="0"/>
              <a:t>Emotionalism</a:t>
            </a:r>
          </a:p>
          <a:p>
            <a:pPr algn="just"/>
            <a:r>
              <a:rPr lang="en-US" altLang="it-IT" sz="2000" dirty="0"/>
              <a:t>Different perceptions of alternatives to agreement</a:t>
            </a:r>
          </a:p>
          <a:p>
            <a:pPr algn="just"/>
            <a:r>
              <a:rPr lang="en-US" altLang="it-IT" sz="2000" dirty="0"/>
              <a:t>External pressures</a:t>
            </a:r>
          </a:p>
          <a:p>
            <a:pPr algn="just"/>
            <a:r>
              <a:rPr lang="en-US" altLang="it-IT" sz="2000" dirty="0"/>
              <a:t>  </a:t>
            </a:r>
          </a:p>
          <a:p>
            <a:endParaRPr lang="it-IT" altLang="it-IT" dirty="0"/>
          </a:p>
          <a:p>
            <a:endParaRPr lang="it-IT" altLang="it-IT" dirty="0"/>
          </a:p>
        </p:txBody>
      </p:sp>
      <p:sp>
        <p:nvSpPr>
          <p:cNvPr id="17411" name="Segnaposto data 3">
            <a:extLst>
              <a:ext uri="{FF2B5EF4-FFF2-40B4-BE49-F238E27FC236}">
                <a16:creationId xmlns:a16="http://schemas.microsoft.com/office/drawing/2014/main" id="{C82F388C-FE13-49D9-B2C8-32E21801E448}"/>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800">
                <a:latin typeface="Arial" panose="020B0604020202020204" pitchFamily="34" charset="0"/>
              </a:rPr>
              <a:t>22/11/17</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392" name="Rectangle 74">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7"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Shape 78">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81"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44386" name="Titolo 1">
            <a:extLst>
              <a:ext uri="{FF2B5EF4-FFF2-40B4-BE49-F238E27FC236}">
                <a16:creationId xmlns:a16="http://schemas.microsoft.com/office/drawing/2014/main" id="{23D3961C-194D-4C5B-A35E-0DE7D4C86E27}"/>
              </a:ext>
            </a:extLst>
          </p:cNvPr>
          <p:cNvSpPr>
            <a:spLocks noGrp="1" noChangeArrowheads="1"/>
          </p:cNvSpPr>
          <p:nvPr>
            <p:ph type="title"/>
          </p:nvPr>
        </p:nvSpPr>
        <p:spPr>
          <a:xfrm>
            <a:off x="994087" y="1130603"/>
            <a:ext cx="3342442" cy="4596794"/>
          </a:xfrm>
        </p:spPr>
        <p:txBody>
          <a:bodyPr anchor="ctr">
            <a:normAutofit/>
          </a:bodyPr>
          <a:lstStyle/>
          <a:p>
            <a:pPr>
              <a:lnSpc>
                <a:spcPct val="90000"/>
              </a:lnSpc>
            </a:pPr>
            <a:r>
              <a:rPr lang="en-US" altLang="it-IT" sz="3200" b="1" dirty="0">
                <a:solidFill>
                  <a:srgbClr val="EBEBEB"/>
                </a:solidFill>
              </a:rPr>
              <a:t>The following are some of the common issues that may render arbitration clauses defective.</a:t>
            </a:r>
            <a:br>
              <a:rPr lang="en-US" altLang="it-IT" sz="3200" b="1" dirty="0">
                <a:solidFill>
                  <a:srgbClr val="EBEBEB"/>
                </a:solidFill>
              </a:rPr>
            </a:br>
            <a:br>
              <a:rPr lang="en-US" altLang="it-IT" sz="3200" b="1" dirty="0">
                <a:solidFill>
                  <a:srgbClr val="EBEBEB"/>
                </a:solidFill>
              </a:rPr>
            </a:br>
            <a:endParaRPr lang="it-IT" altLang="it-IT" sz="3200" b="1" dirty="0">
              <a:solidFill>
                <a:srgbClr val="EBEBEB"/>
              </a:solidFill>
            </a:endParaRPr>
          </a:p>
        </p:txBody>
      </p:sp>
      <p:sp>
        <p:nvSpPr>
          <p:cNvPr id="144393" name="Segnaposto contenuto 2">
            <a:extLst>
              <a:ext uri="{FF2B5EF4-FFF2-40B4-BE49-F238E27FC236}">
                <a16:creationId xmlns:a16="http://schemas.microsoft.com/office/drawing/2014/main" id="{681075E9-D51F-4C08-A183-85F3C149BD41}"/>
              </a:ext>
            </a:extLst>
          </p:cNvPr>
          <p:cNvSpPr>
            <a:spLocks noGrp="1" noChangeArrowheads="1"/>
          </p:cNvSpPr>
          <p:nvPr>
            <p:ph idx="1"/>
          </p:nvPr>
        </p:nvSpPr>
        <p:spPr>
          <a:xfrm>
            <a:off x="5290077" y="437513"/>
            <a:ext cx="5502614" cy="5954325"/>
          </a:xfrm>
        </p:spPr>
        <p:txBody>
          <a:bodyPr anchor="ctr">
            <a:normAutofit/>
          </a:bodyPr>
          <a:lstStyle/>
          <a:p>
            <a:pPr>
              <a:lnSpc>
                <a:spcPct val="90000"/>
              </a:lnSpc>
            </a:pPr>
            <a:r>
              <a:rPr lang="en-US" altLang="it-IT" sz="1700" i="1"/>
              <a:t>“[Parties undertake] to have the dispute submitted to binding arbitration through The American Arbitration Association [hereafter: AAA] </a:t>
            </a:r>
            <a:r>
              <a:rPr lang="en-US" altLang="it-IT" sz="1700" b="1" i="1"/>
              <a:t>or to any other US court</a:t>
            </a:r>
            <a:r>
              <a:rPr lang="en-US" altLang="it-IT" sz="1700" i="1"/>
              <a:t>. (…) The arbitration shall be conducted based upon the Rules and Regulations of the International Chamber of Commerce (ICC 500).” </a:t>
            </a:r>
            <a:r>
              <a:rPr lang="en-US" altLang="it-IT" sz="1700"/>
              <a:t>– (Failed – </a:t>
            </a:r>
            <a:r>
              <a:rPr lang="en-US" altLang="it-IT" sz="1700" i="1"/>
              <a:t>X v Y</a:t>
            </a:r>
            <a:r>
              <a:rPr lang="en-US" altLang="it-IT" sz="1700"/>
              <a:t>)</a:t>
            </a:r>
          </a:p>
          <a:p>
            <a:pPr>
              <a:lnSpc>
                <a:spcPct val="90000"/>
              </a:lnSpc>
            </a:pPr>
            <a:r>
              <a:rPr lang="en-US" altLang="it-IT" sz="1700"/>
              <a:t>“</a:t>
            </a:r>
            <a:r>
              <a:rPr lang="en-US" altLang="it-IT" sz="1700" i="1"/>
              <a:t>In </a:t>
            </a:r>
            <a:r>
              <a:rPr lang="en-US" altLang="it-IT" sz="1700" b="1" i="1"/>
              <a:t>the event of any unresolved dispute</a:t>
            </a:r>
            <a:r>
              <a:rPr lang="en-US" altLang="it-IT" sz="1700" i="1"/>
              <a:t>, the matter will be referred to the International Chamber of Commerce</a:t>
            </a:r>
            <a:r>
              <a:rPr lang="en-US" altLang="it-IT" sz="1700"/>
              <a:t>” – (Failed – rejected by the ICC)</a:t>
            </a:r>
          </a:p>
          <a:p>
            <a:pPr>
              <a:lnSpc>
                <a:spcPct val="90000"/>
              </a:lnSpc>
            </a:pPr>
            <a:r>
              <a:rPr lang="en-US" altLang="it-IT" sz="1700"/>
              <a:t>“</a:t>
            </a:r>
            <a:r>
              <a:rPr lang="en-US" altLang="it-IT" sz="1700" i="1"/>
              <a:t>In the case of dispute (contestation), the parties undertake to submit to arbitration but in the case of </a:t>
            </a:r>
            <a:r>
              <a:rPr lang="en-US" altLang="it-IT" sz="1700" b="1" i="1"/>
              <a:t>litigation t</a:t>
            </a:r>
            <a:r>
              <a:rPr lang="en-US" altLang="it-IT" sz="1700" i="1"/>
              <a:t>he Tribunal de la Seine shall have exclusive jurisdiction</a:t>
            </a:r>
            <a:r>
              <a:rPr lang="en-US" altLang="it-IT" sz="1700"/>
              <a:t>” – (Failed)</a:t>
            </a:r>
          </a:p>
          <a:p>
            <a:pPr>
              <a:lnSpc>
                <a:spcPct val="90000"/>
              </a:lnSpc>
            </a:pPr>
            <a:endParaRPr lang="en-US" altLang="it-IT" sz="1700"/>
          </a:p>
          <a:p>
            <a:pPr>
              <a:lnSpc>
                <a:spcPct val="90000"/>
              </a:lnSpc>
            </a:pPr>
            <a:endParaRPr lang="en-US" altLang="it-IT" sz="1700"/>
          </a:p>
          <a:p>
            <a:pPr>
              <a:lnSpc>
                <a:spcPct val="90000"/>
              </a:lnSpc>
            </a:pPr>
            <a:endParaRPr lang="en-US" altLang="it-IT" sz="1700"/>
          </a:p>
          <a:p>
            <a:pPr>
              <a:lnSpc>
                <a:spcPct val="90000"/>
              </a:lnSpc>
            </a:pPr>
            <a:r>
              <a:rPr lang="en-US" altLang="it-IT" sz="1700"/>
              <a:t> </a:t>
            </a:r>
            <a:r>
              <a:rPr lang="en-US" altLang="it-IT" sz="1700" b="1" u="sng"/>
              <a:t>Does not appear to make arbitration mandatory</a:t>
            </a:r>
            <a:endParaRPr lang="en-US" altLang="it-IT" sz="1700"/>
          </a:p>
          <a:p>
            <a:pPr>
              <a:lnSpc>
                <a:spcPct val="90000"/>
              </a:lnSpc>
            </a:pPr>
            <a:endParaRPr lang="it-IT" altLang="it-IT" sz="1700"/>
          </a:p>
        </p:txBody>
      </p:sp>
      <p:sp>
        <p:nvSpPr>
          <p:cNvPr id="144388" name="Segnaposto data 3">
            <a:extLst>
              <a:ext uri="{FF2B5EF4-FFF2-40B4-BE49-F238E27FC236}">
                <a16:creationId xmlns:a16="http://schemas.microsoft.com/office/drawing/2014/main" id="{619A7EF9-63AD-4E3A-ABBB-AE5EC2E1B602}"/>
              </a:ext>
            </a:extLst>
          </p:cNvPr>
          <p:cNvSpPr>
            <a:spLocks noGrp="1"/>
          </p:cNvSpPr>
          <p:nvPr>
            <p:ph type="dt" sz="half" idx="10"/>
          </p:nvPr>
        </p:nvSpPr>
        <p:spPr>
          <a:xfrm>
            <a:off x="7980412" y="6391838"/>
            <a:ext cx="273607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pPr>
              <a:spcAft>
                <a:spcPts val="600"/>
              </a:spcAft>
            </a:pPr>
            <a:r>
              <a:rPr lang="it-IT" altLang="it-IT">
                <a:latin typeface="Times New Roman" panose="02020603050405020304" pitchFamily="18" charset="0"/>
              </a:rPr>
              <a:t>22/11/17</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7"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Shape 78">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81"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45410" name="Titolo 1">
            <a:extLst>
              <a:ext uri="{FF2B5EF4-FFF2-40B4-BE49-F238E27FC236}">
                <a16:creationId xmlns:a16="http://schemas.microsoft.com/office/drawing/2014/main" id="{5C9A6860-9550-42D1-8A4E-E7DFDE4759B7}"/>
              </a:ext>
            </a:extLst>
          </p:cNvPr>
          <p:cNvSpPr>
            <a:spLocks noGrp="1" noChangeArrowheads="1"/>
          </p:cNvSpPr>
          <p:nvPr>
            <p:ph type="title"/>
          </p:nvPr>
        </p:nvSpPr>
        <p:spPr>
          <a:xfrm>
            <a:off x="994087" y="1130603"/>
            <a:ext cx="3342442" cy="4596794"/>
          </a:xfrm>
        </p:spPr>
        <p:txBody>
          <a:bodyPr anchor="ctr">
            <a:normAutofit/>
          </a:bodyPr>
          <a:lstStyle/>
          <a:p>
            <a:r>
              <a:rPr lang="en-US" altLang="it-IT" sz="3200" b="1">
                <a:solidFill>
                  <a:srgbClr val="EBEBEB"/>
                </a:solidFill>
              </a:rPr>
              <a:t>https://singaporeinternationalarbitration.com/2013/03/08/pathological-arbitration-clauses</a:t>
            </a:r>
            <a:endParaRPr lang="it-IT" altLang="it-IT" sz="3200">
              <a:solidFill>
                <a:srgbClr val="EBEBEB"/>
              </a:solidFill>
            </a:endParaRPr>
          </a:p>
        </p:txBody>
      </p:sp>
      <p:sp>
        <p:nvSpPr>
          <p:cNvPr id="145411" name="Segnaposto contenuto 2">
            <a:extLst>
              <a:ext uri="{FF2B5EF4-FFF2-40B4-BE49-F238E27FC236}">
                <a16:creationId xmlns:a16="http://schemas.microsoft.com/office/drawing/2014/main" id="{B5F43CD8-6C30-4033-B70D-425C3BD52D35}"/>
              </a:ext>
            </a:extLst>
          </p:cNvPr>
          <p:cNvSpPr>
            <a:spLocks noGrp="1" noChangeArrowheads="1"/>
          </p:cNvSpPr>
          <p:nvPr>
            <p:ph idx="1"/>
          </p:nvPr>
        </p:nvSpPr>
        <p:spPr>
          <a:xfrm>
            <a:off x="5290077" y="437513"/>
            <a:ext cx="5502614" cy="5954325"/>
          </a:xfrm>
        </p:spPr>
        <p:txBody>
          <a:bodyPr anchor="ctr">
            <a:normAutofit/>
          </a:bodyPr>
          <a:lstStyle/>
          <a:p>
            <a:pPr>
              <a:lnSpc>
                <a:spcPct val="90000"/>
              </a:lnSpc>
            </a:pPr>
            <a:r>
              <a:rPr lang="en-US" altLang="it-IT" sz="1600"/>
              <a:t>“</a:t>
            </a:r>
            <a:r>
              <a:rPr lang="en-US" altLang="it-IT" sz="1600" i="1"/>
              <a:t>[the Parties] shall proceed to litigate before the Arbitration Court of the International Chamber of Commerce in Paris with the seat in Zurich</a:t>
            </a:r>
            <a:r>
              <a:rPr lang="en-US" altLang="it-IT" sz="1600"/>
              <a:t>“. The Court held that the clause was void because it was </a:t>
            </a:r>
            <a:r>
              <a:rPr lang="en-US" altLang="it-IT" sz="1600" b="1"/>
              <a:t>ambiguous</a:t>
            </a:r>
            <a:r>
              <a:rPr lang="en-US" altLang="it-IT" sz="1600"/>
              <a:t> as to whether the parties’ disputes should be arbitrated under the auspices of the ICC or the Zurich Chamber of Commerce, as each had its own competent permanent arbitration institution</a:t>
            </a:r>
          </a:p>
          <a:p>
            <a:pPr>
              <a:lnSpc>
                <a:spcPct val="90000"/>
              </a:lnSpc>
            </a:pPr>
            <a:r>
              <a:rPr lang="en-US" altLang="it-IT" sz="1600" b="1"/>
              <a:t>an institution is designated as the arbitrator</a:t>
            </a:r>
            <a:r>
              <a:rPr lang="en-US" altLang="it-IT" sz="1600" i="1"/>
              <a:t>“All disputes arising in connection with the present agreement shall be submitted in the first instance to arbitration. The arbitrator shall be a well-known Chamber of Commerce (like the ICC) designated by mutual agreement between both parties”.</a:t>
            </a:r>
          </a:p>
          <a:p>
            <a:pPr>
              <a:lnSpc>
                <a:spcPct val="90000"/>
              </a:lnSpc>
            </a:pPr>
            <a:endParaRPr lang="en-US" altLang="it-IT" sz="1600" b="1" i="1" u="sng"/>
          </a:p>
          <a:p>
            <a:pPr>
              <a:lnSpc>
                <a:spcPct val="90000"/>
              </a:lnSpc>
            </a:pPr>
            <a:endParaRPr lang="en-US" altLang="it-IT" sz="1600" b="1" i="1" u="sng"/>
          </a:p>
          <a:p>
            <a:pPr>
              <a:lnSpc>
                <a:spcPct val="90000"/>
              </a:lnSpc>
            </a:pPr>
            <a:endParaRPr lang="en-US" altLang="it-IT" sz="1600" b="1" i="1" u="sng"/>
          </a:p>
          <a:p>
            <a:pPr>
              <a:lnSpc>
                <a:spcPct val="90000"/>
              </a:lnSpc>
            </a:pPr>
            <a:endParaRPr lang="en-US" altLang="it-IT" sz="1600" b="1" i="1" u="sng"/>
          </a:p>
          <a:p>
            <a:pPr>
              <a:lnSpc>
                <a:spcPct val="90000"/>
              </a:lnSpc>
            </a:pPr>
            <a:endParaRPr lang="en-US" altLang="it-IT" sz="1600" b="1" i="1" u="sng"/>
          </a:p>
          <a:p>
            <a:pPr>
              <a:lnSpc>
                <a:spcPct val="90000"/>
              </a:lnSpc>
            </a:pPr>
            <a:r>
              <a:rPr lang="en-US" altLang="it-IT" sz="1600" b="1" u="sng"/>
              <a:t> Institution not referred to, does not exist or erroneously referred to</a:t>
            </a:r>
          </a:p>
          <a:p>
            <a:pPr>
              <a:lnSpc>
                <a:spcPct val="90000"/>
              </a:lnSpc>
            </a:pPr>
            <a:endParaRPr lang="en-US" altLang="it-IT" sz="1600"/>
          </a:p>
          <a:p>
            <a:pPr>
              <a:lnSpc>
                <a:spcPct val="90000"/>
              </a:lnSpc>
            </a:pPr>
            <a:endParaRPr lang="it-IT" altLang="it-IT" sz="1600"/>
          </a:p>
        </p:txBody>
      </p:sp>
      <p:sp>
        <p:nvSpPr>
          <p:cNvPr id="145412" name="Segnaposto data 3">
            <a:extLst>
              <a:ext uri="{FF2B5EF4-FFF2-40B4-BE49-F238E27FC236}">
                <a16:creationId xmlns:a16="http://schemas.microsoft.com/office/drawing/2014/main" id="{571E9579-2ACA-4B94-869B-D4B73F7EDC9E}"/>
              </a:ext>
            </a:extLst>
          </p:cNvPr>
          <p:cNvSpPr>
            <a:spLocks noGrp="1"/>
          </p:cNvSpPr>
          <p:nvPr>
            <p:ph type="dt" sz="half" idx="10"/>
          </p:nvPr>
        </p:nvSpPr>
        <p:spPr>
          <a:xfrm>
            <a:off x="7980412" y="6391838"/>
            <a:ext cx="273607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pPr>
              <a:spcAft>
                <a:spcPts val="600"/>
              </a:spcAft>
            </a:pPr>
            <a:r>
              <a:rPr lang="it-IT" altLang="it-IT">
                <a:latin typeface="Times New Roman" panose="02020603050405020304" pitchFamily="18" charset="0"/>
              </a:rPr>
              <a:t>22/11/17</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olo 1">
            <a:extLst>
              <a:ext uri="{FF2B5EF4-FFF2-40B4-BE49-F238E27FC236}">
                <a16:creationId xmlns:a16="http://schemas.microsoft.com/office/drawing/2014/main" id="{56FC594E-EB42-4CCF-8B1A-7A11229EA6C3}"/>
              </a:ext>
            </a:extLst>
          </p:cNvPr>
          <p:cNvSpPr>
            <a:spLocks noGrp="1" noChangeArrowheads="1"/>
          </p:cNvSpPr>
          <p:nvPr>
            <p:ph type="title"/>
          </p:nvPr>
        </p:nvSpPr>
        <p:spPr/>
        <p:txBody>
          <a:bodyPr/>
          <a:lstStyle/>
          <a:p>
            <a:r>
              <a:rPr lang="it-IT" altLang="it-IT"/>
              <a:t>Model clause</a:t>
            </a:r>
          </a:p>
        </p:txBody>
      </p:sp>
      <p:sp>
        <p:nvSpPr>
          <p:cNvPr id="146435" name="Segnaposto contenuto 2">
            <a:extLst>
              <a:ext uri="{FF2B5EF4-FFF2-40B4-BE49-F238E27FC236}">
                <a16:creationId xmlns:a16="http://schemas.microsoft.com/office/drawing/2014/main" id="{DA2D3D7B-6A3A-4788-8D7A-30FDCF6E9BFF}"/>
              </a:ext>
            </a:extLst>
          </p:cNvPr>
          <p:cNvSpPr>
            <a:spLocks noGrp="1" noChangeArrowheads="1"/>
          </p:cNvSpPr>
          <p:nvPr>
            <p:ph idx="1"/>
          </p:nvPr>
        </p:nvSpPr>
        <p:spPr/>
        <p:txBody>
          <a:bodyPr/>
          <a:lstStyle/>
          <a:p>
            <a:r>
              <a:rPr lang="it-IT" altLang="it-IT"/>
              <a:t>All the dispute arising out or related to the present contract shall be settled by arbitration under the rules of the Chamber of Arbitration of Milan, by a sole arbitrator/three arbitrators, appointed in accordance with the rules. The arbitral Tribunal shall decide in accordance with the rule of law of….</a:t>
            </a:r>
          </a:p>
          <a:p>
            <a:r>
              <a:rPr lang="it-IT" altLang="it-IT"/>
              <a:t>The seat of the arbitration shall be…</a:t>
            </a:r>
          </a:p>
          <a:p>
            <a:r>
              <a:rPr lang="it-IT" altLang="it-IT"/>
              <a:t>The language of arbitration shall be…</a:t>
            </a:r>
          </a:p>
        </p:txBody>
      </p:sp>
      <p:sp>
        <p:nvSpPr>
          <p:cNvPr id="146436" name="Segnaposto data 3">
            <a:extLst>
              <a:ext uri="{FF2B5EF4-FFF2-40B4-BE49-F238E27FC236}">
                <a16:creationId xmlns:a16="http://schemas.microsoft.com/office/drawing/2014/main" id="{1B66BE00-1612-4E49-8830-46735C9F570D}"/>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olo 1">
            <a:extLst>
              <a:ext uri="{FF2B5EF4-FFF2-40B4-BE49-F238E27FC236}">
                <a16:creationId xmlns:a16="http://schemas.microsoft.com/office/drawing/2014/main" id="{A022200C-1353-4E3D-A6F5-4A0E0CB1378C}"/>
              </a:ext>
            </a:extLst>
          </p:cNvPr>
          <p:cNvSpPr>
            <a:spLocks noGrp="1" noChangeArrowheads="1"/>
          </p:cNvSpPr>
          <p:nvPr>
            <p:ph type="title"/>
          </p:nvPr>
        </p:nvSpPr>
        <p:spPr/>
        <p:txBody>
          <a:bodyPr/>
          <a:lstStyle/>
          <a:p>
            <a:r>
              <a:rPr lang="it-IT" altLang="it-IT"/>
              <a:t>multistep</a:t>
            </a:r>
          </a:p>
        </p:txBody>
      </p:sp>
      <p:sp>
        <p:nvSpPr>
          <p:cNvPr id="147459" name="Segnaposto contenuto 2">
            <a:extLst>
              <a:ext uri="{FF2B5EF4-FFF2-40B4-BE49-F238E27FC236}">
                <a16:creationId xmlns:a16="http://schemas.microsoft.com/office/drawing/2014/main" id="{F2558879-25A6-4FA7-BF12-E257758D6478}"/>
              </a:ext>
            </a:extLst>
          </p:cNvPr>
          <p:cNvSpPr>
            <a:spLocks noGrp="1" noChangeArrowheads="1"/>
          </p:cNvSpPr>
          <p:nvPr>
            <p:ph idx="1"/>
          </p:nvPr>
        </p:nvSpPr>
        <p:spPr/>
        <p:txBody>
          <a:bodyPr/>
          <a:lstStyle/>
          <a:p>
            <a:endParaRPr lang="it-IT" altLang="it-IT" sz="1600"/>
          </a:p>
          <a:p>
            <a:r>
              <a:rPr lang="it-IT" altLang="it-IT" sz="1600" i="1"/>
              <a:t>Parties shall attempt in good faith to resolve any dispute arising out of this contract promptly by negotiation betweeen executive managers who have the authority to settle the controversy</a:t>
            </a:r>
          </a:p>
          <a:p>
            <a:r>
              <a:rPr lang="it-IT" altLang="it-IT" sz="1600" i="1"/>
              <a:t>If the dispute has not been resolved by negotiation within 45 days after delivery of the initial notice of negotiation, the parties shall attempt to settle the dispute by mediation under the rules of…</a:t>
            </a:r>
          </a:p>
          <a:p>
            <a:endParaRPr lang="it-IT" altLang="it-IT" sz="1600"/>
          </a:p>
          <a:p>
            <a:r>
              <a:rPr lang="it-IT" altLang="it-IT" sz="1600" i="1"/>
              <a:t>Any dispute arising out or relating to the contract which has not been resolved by mediation within 45 days shall be finally resolved by arbitration in accordance with the rules…</a:t>
            </a:r>
          </a:p>
        </p:txBody>
      </p:sp>
      <p:sp>
        <p:nvSpPr>
          <p:cNvPr id="147460" name="Segnaposto data 3">
            <a:extLst>
              <a:ext uri="{FF2B5EF4-FFF2-40B4-BE49-F238E27FC236}">
                <a16:creationId xmlns:a16="http://schemas.microsoft.com/office/drawing/2014/main" id="{6009BEA9-6FCA-484B-96A4-16CB42108AAF}"/>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8" name="Rectangle 137">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8488" name="Oval 138">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0" name="Oval 139">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1" name="Oval 140">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Oval 141">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3" name="Oval 142">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4"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5"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6"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8" name="Rectangle 147">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8489" name="Rectangle 149">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490" name="Rectangle 151">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54"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6" name="Freeform: Shape 155">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58"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48482" name="Text Box 1">
            <a:extLst>
              <a:ext uri="{FF2B5EF4-FFF2-40B4-BE49-F238E27FC236}">
                <a16:creationId xmlns:a16="http://schemas.microsoft.com/office/drawing/2014/main" id="{A458EC8C-5342-41E8-97B1-B70E96375E12}"/>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Drafting the arb. Agreement (IBA Guidelines)</a:t>
            </a:r>
          </a:p>
        </p:txBody>
      </p:sp>
      <p:sp>
        <p:nvSpPr>
          <p:cNvPr id="108547" name="Text Box 2">
            <a:extLst>
              <a:ext uri="{FF2B5EF4-FFF2-40B4-BE49-F238E27FC236}">
                <a16:creationId xmlns:a16="http://schemas.microsoft.com/office/drawing/2014/main" id="{0DED95B1-4B37-40E2-89EA-C23EE18EE7F6}"/>
              </a:ext>
            </a:extLst>
          </p:cNvPr>
          <p:cNvSpPr txBox="1">
            <a:spLocks noChangeArrowheads="1"/>
          </p:cNvSpPr>
          <p:nvPr/>
        </p:nvSpPr>
        <p:spPr bwMode="auto">
          <a:xfrm>
            <a:off x="5290077" y="437513"/>
            <a:ext cx="5502614" cy="5954325"/>
          </a:xfrm>
          <a:prstGeom prst="rect">
            <a:avLst/>
          </a:prstGeom>
        </p:spPr>
        <p:txBody>
          <a:bodyPr vert="horz" lIns="91440" tIns="45720" rIns="91440" bIns="45720" rtlCol="0" anchor="ctr">
            <a:normAutofit/>
          </a:bodyPr>
          <a:lstStyle>
            <a:lvl1pPr marL="341313" indent="-341313" eaLnBrk="0" hangingPunct="0">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eaLnBrk="0" hangingPunct="0">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eaLnBrk="0" hangingPunct="0">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eaLnBrk="0" hangingPunct="0">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eaLnBrk="0" hangingPunct="0">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eaLnBrk="1" hangingPunct="1">
              <a:spcBef>
                <a:spcPts val="1000"/>
              </a:spcBef>
              <a:buClr>
                <a:schemeClr val="accent1"/>
              </a:buClr>
              <a:buSzPct val="80000"/>
              <a:buFont typeface="Wingdings 3" charset="2"/>
              <a:buChar char=""/>
              <a:defRPr/>
            </a:pPr>
            <a:r>
              <a:rPr lang="en-US" altLang="it-IT" sz="2000" dirty="0">
                <a:solidFill>
                  <a:schemeClr val="tx1">
                    <a:lumMod val="75000"/>
                    <a:lumOff val="25000"/>
                  </a:schemeClr>
                </a:solidFill>
                <a:latin typeface="+mn-lt"/>
                <a:ea typeface="+mn-ea"/>
              </a:rPr>
              <a:t>The considerations for drafting international arbitration agreements are very well set out in the IBA Guidelines for Drafting International Arbitration Clauses.</a:t>
            </a:r>
          </a:p>
          <a:p>
            <a:pPr eaLnBrk="1" hangingPunct="1">
              <a:spcBef>
                <a:spcPts val="1000"/>
              </a:spcBef>
              <a:buClr>
                <a:schemeClr val="accent1"/>
              </a:buClr>
              <a:buSzPct val="80000"/>
              <a:buFont typeface="Wingdings 3" charset="2"/>
              <a:buChar char=""/>
              <a:defRPr/>
            </a:pPr>
            <a:endParaRPr lang="en-US" altLang="it-IT" sz="2000" dirty="0">
              <a:solidFill>
                <a:schemeClr val="tx1">
                  <a:lumMod val="75000"/>
                  <a:lumOff val="25000"/>
                </a:schemeClr>
              </a:solidFill>
              <a:latin typeface="+mn-lt"/>
              <a:ea typeface="+mn-ea"/>
            </a:endParaRPr>
          </a:p>
          <a:p>
            <a:pPr eaLnBrk="1" hangingPunct="1">
              <a:spcBef>
                <a:spcPts val="1000"/>
              </a:spcBef>
              <a:buClr>
                <a:schemeClr val="accent1"/>
              </a:buClr>
              <a:buSzPct val="80000"/>
              <a:buFont typeface="Wingdings 3" charset="2"/>
              <a:buChar char=""/>
              <a:defRPr/>
            </a:pPr>
            <a:r>
              <a:rPr lang="en-US" altLang="it-IT" sz="2000" dirty="0">
                <a:solidFill>
                  <a:schemeClr val="tx1">
                    <a:lumMod val="75000"/>
                    <a:lumOff val="25000"/>
                  </a:schemeClr>
                </a:solidFill>
                <a:latin typeface="+mn-lt"/>
                <a:ea typeface="+mn-ea"/>
              </a:rPr>
              <a:t>Guideline 1: “The parties should decide between institutional and ad hoc arbitration”</a:t>
            </a:r>
          </a:p>
          <a:p>
            <a:pPr marL="0" indent="0" eaLnBrk="1" hangingPunct="1">
              <a:spcBef>
                <a:spcPts val="1000"/>
              </a:spcBef>
              <a:buClr>
                <a:schemeClr val="accent1"/>
              </a:buClr>
              <a:buSzPct val="80000"/>
              <a:buFont typeface="Wingdings 3" charset="2"/>
              <a:buChar char=""/>
              <a:defRPr/>
            </a:pPr>
            <a:endParaRPr lang="en-US" altLang="it-IT" sz="2000" dirty="0">
              <a:solidFill>
                <a:schemeClr val="tx1">
                  <a:lumMod val="75000"/>
                  <a:lumOff val="25000"/>
                </a:schemeClr>
              </a:solidFill>
              <a:latin typeface="+mn-lt"/>
              <a:ea typeface="+mn-ea"/>
            </a:endParaRPr>
          </a:p>
          <a:p>
            <a:pPr eaLnBrk="1" hangingPunct="1">
              <a:spcBef>
                <a:spcPts val="1000"/>
              </a:spcBef>
              <a:buClr>
                <a:schemeClr val="accent1"/>
              </a:buClr>
              <a:buSzPct val="80000"/>
              <a:buFont typeface="Wingdings 3" charset="2"/>
              <a:buChar char=""/>
              <a:defRPr/>
            </a:pPr>
            <a:r>
              <a:rPr lang="en-US" altLang="it-IT" sz="2000" dirty="0">
                <a:solidFill>
                  <a:schemeClr val="tx1">
                    <a:lumMod val="75000"/>
                    <a:lumOff val="25000"/>
                  </a:schemeClr>
                </a:solidFill>
                <a:latin typeface="+mn-lt"/>
                <a:ea typeface="+mn-ea"/>
              </a:rPr>
              <a:t>Guideline 2 “The parties should select a set of arbitration rules and use the model clause recommended for these arbitration rules as a starting point</a:t>
            </a:r>
          </a:p>
          <a:p>
            <a:pPr eaLnBrk="1" hangingPunct="1">
              <a:spcBef>
                <a:spcPts val="1000"/>
              </a:spcBef>
              <a:buClr>
                <a:schemeClr val="accent1"/>
              </a:buClr>
              <a:buSzPct val="80000"/>
              <a:buFont typeface="Wingdings 3" charset="2"/>
              <a:buChar char=""/>
              <a:defRPr/>
            </a:pPr>
            <a:endParaRPr lang="en-US" altLang="it-IT" sz="2000" dirty="0">
              <a:solidFill>
                <a:schemeClr val="tx1">
                  <a:lumMod val="75000"/>
                  <a:lumOff val="25000"/>
                </a:schemeClr>
              </a:solidFill>
              <a:latin typeface="+mn-lt"/>
              <a:ea typeface="+mn-ea"/>
            </a:endParaRPr>
          </a:p>
        </p:txBody>
      </p:sp>
      <p:sp>
        <p:nvSpPr>
          <p:cNvPr id="148484" name="Text Box 3">
            <a:extLst>
              <a:ext uri="{FF2B5EF4-FFF2-40B4-BE49-F238E27FC236}">
                <a16:creationId xmlns:a16="http://schemas.microsoft.com/office/drawing/2014/main" id="{FF82863A-CADB-4812-BD20-75BB98895753}"/>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49506" name="Text Box 1">
            <a:extLst>
              <a:ext uri="{FF2B5EF4-FFF2-40B4-BE49-F238E27FC236}">
                <a16:creationId xmlns:a16="http://schemas.microsoft.com/office/drawing/2014/main" id="{7E14D613-E883-4B48-8EAC-EA87C4CAFD3E}"/>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a:t>
            </a:r>
          </a:p>
        </p:txBody>
      </p:sp>
      <p:sp>
        <p:nvSpPr>
          <p:cNvPr id="149507" name="Text Box 2">
            <a:extLst>
              <a:ext uri="{FF2B5EF4-FFF2-40B4-BE49-F238E27FC236}">
                <a16:creationId xmlns:a16="http://schemas.microsoft.com/office/drawing/2014/main" id="{DB7F43A9-4542-4354-8B3C-55ADEA49AE1A}"/>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Guideline 3: Absent special circumstances, the parties should not attempt to limit the scope of disputes subject to arbitration and should define this scope broadly. </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Guideline 4: The parties should select the place of arbitration.  </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Guideline 5: The parties should specify the number of arbitrators. </a:t>
            </a:r>
          </a:p>
        </p:txBody>
      </p:sp>
      <p:sp>
        <p:nvSpPr>
          <p:cNvPr id="149508" name="Text Box 3">
            <a:extLst>
              <a:ext uri="{FF2B5EF4-FFF2-40B4-BE49-F238E27FC236}">
                <a16:creationId xmlns:a16="http://schemas.microsoft.com/office/drawing/2014/main" id="{8146007B-F24C-4192-B55E-A693A4A0DCF5}"/>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50530" name="Text Box 1">
            <a:extLst>
              <a:ext uri="{FF2B5EF4-FFF2-40B4-BE49-F238E27FC236}">
                <a16:creationId xmlns:a16="http://schemas.microsoft.com/office/drawing/2014/main" id="{75EC110F-44EA-45B9-8A0F-3583D347A856}"/>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a:t>
            </a:r>
          </a:p>
        </p:txBody>
      </p:sp>
      <p:sp>
        <p:nvSpPr>
          <p:cNvPr id="150531" name="Text Box 2">
            <a:extLst>
              <a:ext uri="{FF2B5EF4-FFF2-40B4-BE49-F238E27FC236}">
                <a16:creationId xmlns:a16="http://schemas.microsoft.com/office/drawing/2014/main" id="{1E7E116C-8D4E-4E19-A8FF-F6D2C1848B95}"/>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Guideline 6: The parties should specify the method of selection and replacement of arbitrators and, when ad hoc arbitration is chosen, should select an appointing authority.</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 </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Guideline 7: The parties should specify the language of arbitration. </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Guideline 8: The parties should ordinarily specify the rules of law governing the contract and any subsequent disputes.</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p:txBody>
      </p:sp>
      <p:sp>
        <p:nvSpPr>
          <p:cNvPr id="150532" name="Text Box 3">
            <a:extLst>
              <a:ext uri="{FF2B5EF4-FFF2-40B4-BE49-F238E27FC236}">
                <a16:creationId xmlns:a16="http://schemas.microsoft.com/office/drawing/2014/main" id="{60BD9B1C-4457-4D49-B87B-60404B2C6132}"/>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7" name="Rectangle 76">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79" name="Group 78">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80" name="Rectangle 79">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81"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151554" name="Text Box 1">
            <a:extLst>
              <a:ext uri="{FF2B5EF4-FFF2-40B4-BE49-F238E27FC236}">
                <a16:creationId xmlns:a16="http://schemas.microsoft.com/office/drawing/2014/main" id="{F9E85BCD-3B0F-4EAB-9599-E827012C234F}"/>
              </a:ext>
            </a:extLst>
          </p:cNvPr>
          <p:cNvSpPr txBox="1">
            <a:spLocks noChangeArrowheads="1"/>
          </p:cNvSpPr>
          <p:nvPr/>
        </p:nvSpPr>
        <p:spPr bwMode="auto">
          <a:xfrm>
            <a:off x="1683171" y="1169773"/>
            <a:ext cx="8825658" cy="287016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b">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ctr">
              <a:spcBef>
                <a:spcPct val="0"/>
              </a:spcBef>
              <a:spcAft>
                <a:spcPts val="600"/>
              </a:spcAft>
              <a:buClrTx/>
            </a:pPr>
            <a:r>
              <a:rPr lang="en-US" altLang="it-IT" sz="5400">
                <a:solidFill>
                  <a:schemeClr val="tx1"/>
                </a:solidFill>
                <a:latin typeface="+mj-lt"/>
                <a:ea typeface="+mj-ea"/>
                <a:cs typeface="+mj-cs"/>
              </a:rPr>
              <a:t>Arbitration proceeding</a:t>
            </a:r>
          </a:p>
        </p:txBody>
      </p:sp>
      <p:cxnSp>
        <p:nvCxnSpPr>
          <p:cNvPr id="83" name="Straight Connector 82">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
        <p:nvSpPr>
          <p:cNvPr id="151555" name="Text Box 2">
            <a:extLst>
              <a:ext uri="{FF2B5EF4-FFF2-40B4-BE49-F238E27FC236}">
                <a16:creationId xmlns:a16="http://schemas.microsoft.com/office/drawing/2014/main" id="{B19B29FC-1B6A-4043-AC3F-67FCCA743F41}"/>
              </a:ext>
            </a:extLst>
          </p:cNvPr>
          <p:cNvSpPr txBox="1">
            <a:spLocks noChangeArrowheads="1"/>
          </p:cNvSpPr>
          <p:nvPr/>
        </p:nvSpPr>
        <p:spPr bwMode="auto">
          <a:xfrm>
            <a:off x="2895600" y="38862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ctr" eaLnBrk="1">
              <a:buClrTx/>
              <a:buFontTx/>
              <a:buNone/>
            </a:pPr>
            <a:r>
              <a:rPr lang="it-IT" altLang="it-IT">
                <a:cs typeface="Arial" panose="020B0604020202020204" pitchFamily="34" charset="0"/>
              </a:rPr>
              <a:t>SEAT, GOVERNING RULES, PROCEDURE</a:t>
            </a:r>
          </a:p>
        </p:txBody>
      </p:sp>
      <p:sp>
        <p:nvSpPr>
          <p:cNvPr id="151556" name="Text Box 3">
            <a:extLst>
              <a:ext uri="{FF2B5EF4-FFF2-40B4-BE49-F238E27FC236}">
                <a16:creationId xmlns:a16="http://schemas.microsoft.com/office/drawing/2014/main" id="{015A47F0-EA94-4798-9CED-F484D7E34CC3}"/>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53602" name="Text Box 1">
            <a:extLst>
              <a:ext uri="{FF2B5EF4-FFF2-40B4-BE49-F238E27FC236}">
                <a16:creationId xmlns:a16="http://schemas.microsoft.com/office/drawing/2014/main" id="{5F7E50F6-B202-415C-9C7F-DFDC5D1A0B2A}"/>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Choise of law</a:t>
            </a:r>
          </a:p>
        </p:txBody>
      </p:sp>
      <p:sp>
        <p:nvSpPr>
          <p:cNvPr id="153603" name="Text Box 2">
            <a:extLst>
              <a:ext uri="{FF2B5EF4-FFF2-40B4-BE49-F238E27FC236}">
                <a16:creationId xmlns:a16="http://schemas.microsoft.com/office/drawing/2014/main" id="{41E463DC-B2D8-4803-8583-42E7001BC1B8}"/>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Choice of law in arbitration has three fundamental parts: (1) the procedural law governing the arbitration and its relationship with domestic courts; (2) the substantive law governing the disputed matter;  3) the law governing the arb. agr.</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 While substantive law concerns the merits of the matter in dispute, including interpretation and application of the parties’ underlying commercial contract, procedural law governs the arbitration process and the effect of the arbitration agreement on the matters in dispute.  </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p:txBody>
      </p:sp>
      <p:sp>
        <p:nvSpPr>
          <p:cNvPr id="153604" name="Text Box 3">
            <a:extLst>
              <a:ext uri="{FF2B5EF4-FFF2-40B4-BE49-F238E27FC236}">
                <a16:creationId xmlns:a16="http://schemas.microsoft.com/office/drawing/2014/main" id="{483F8FD0-3153-415B-B60F-8020FF12F494}"/>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7" name="Rectangle 76">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Oval 77">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2" name="Oval 81">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3"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4"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5"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7" name="Rectangle 86">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9" name="Group 8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0" name="Rectangle 8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Oval 9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2" name="Oval 9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5650" name="Text Box 1">
            <a:extLst>
              <a:ext uri="{FF2B5EF4-FFF2-40B4-BE49-F238E27FC236}">
                <a16:creationId xmlns:a16="http://schemas.microsoft.com/office/drawing/2014/main" id="{CC816CCF-F11A-4A1E-83DD-A23D9DFB80B5}"/>
              </a:ext>
            </a:extLst>
          </p:cNvPr>
          <p:cNvSpPr txBox="1">
            <a:spLocks noChangeArrowheads="1"/>
          </p:cNvSpPr>
          <p:nvPr/>
        </p:nvSpPr>
        <p:spPr bwMode="auto">
          <a:xfrm>
            <a:off x="1154955" y="973667"/>
            <a:ext cx="2942210" cy="48337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600">
                <a:solidFill>
                  <a:srgbClr val="EBEBEB"/>
                </a:solidFill>
                <a:latin typeface="+mj-lt"/>
                <a:ea typeface="+mj-ea"/>
                <a:cs typeface="+mj-cs"/>
              </a:rPr>
              <a:t>Procedural law</a:t>
            </a:r>
          </a:p>
        </p:txBody>
      </p:sp>
      <p:sp>
        <p:nvSpPr>
          <p:cNvPr id="98" name="Rectangle 9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5652" name="Text Box 3">
            <a:extLst>
              <a:ext uri="{FF2B5EF4-FFF2-40B4-BE49-F238E27FC236}">
                <a16:creationId xmlns:a16="http://schemas.microsoft.com/office/drawing/2014/main" id="{D93A98BB-9C1C-4839-B8D4-6361920C8A11}"/>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graphicFrame>
        <p:nvGraphicFramePr>
          <p:cNvPr id="155654" name="Text Box 2">
            <a:extLst>
              <a:ext uri="{FF2B5EF4-FFF2-40B4-BE49-F238E27FC236}">
                <a16:creationId xmlns:a16="http://schemas.microsoft.com/office/drawing/2014/main" id="{61404C87-ADB9-4EF2-8810-396800573EAE}"/>
              </a:ext>
            </a:extLst>
          </p:cNvPr>
          <p:cNvGraphicFramePr/>
          <p:nvPr>
            <p:extLst>
              <p:ext uri="{D42A27DB-BD31-4B8C-83A1-F6EECF244321}">
                <p14:modId xmlns:p14="http://schemas.microsoft.com/office/powerpoint/2010/main" val="226410556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a:extLst>
              <a:ext uri="{FF2B5EF4-FFF2-40B4-BE49-F238E27FC236}">
                <a16:creationId xmlns:a16="http://schemas.microsoft.com/office/drawing/2014/main" id="{6A11E2B9-4641-4780-8DE1-43A93713356B}"/>
              </a:ext>
            </a:extLst>
          </p:cNvPr>
          <p:cNvSpPr>
            <a:spLocks noGrp="1" noChangeArrowheads="1"/>
          </p:cNvSpPr>
          <p:nvPr>
            <p:ph type="title"/>
          </p:nvPr>
        </p:nvSpPr>
        <p:spPr/>
        <p:txBody>
          <a:bodyPr/>
          <a:lstStyle/>
          <a:p>
            <a:r>
              <a:rPr lang="it-IT" altLang="it-IT"/>
              <a:t>…</a:t>
            </a:r>
          </a:p>
        </p:txBody>
      </p:sp>
      <p:sp>
        <p:nvSpPr>
          <p:cNvPr id="18435" name="Segnaposto contenuto 2">
            <a:extLst>
              <a:ext uri="{FF2B5EF4-FFF2-40B4-BE49-F238E27FC236}">
                <a16:creationId xmlns:a16="http://schemas.microsoft.com/office/drawing/2014/main" id="{4D114266-69A5-4AF2-9E8C-A76B97B7F9BE}"/>
              </a:ext>
            </a:extLst>
          </p:cNvPr>
          <p:cNvSpPr>
            <a:spLocks noGrp="1" noChangeArrowheads="1"/>
          </p:cNvSpPr>
          <p:nvPr>
            <p:ph idx="1"/>
          </p:nvPr>
        </p:nvSpPr>
        <p:spPr/>
        <p:txBody>
          <a:bodyPr>
            <a:normAutofit fontScale="85000" lnSpcReduction="10000"/>
          </a:bodyPr>
          <a:lstStyle/>
          <a:p>
            <a:pPr algn="just"/>
            <a:r>
              <a:rPr lang="en-US" altLang="it-IT" sz="2400"/>
              <a:t>Tensions between competition – cooperation (distributing value – creating value; focus on interests/position;  interests- exploitation)</a:t>
            </a:r>
          </a:p>
          <a:p>
            <a:pPr algn="just"/>
            <a:r>
              <a:rPr lang="en-US" altLang="it-IT" sz="2400" i="1"/>
              <a:t>To create value it is necessary to share interests but to share value is risky </a:t>
            </a:r>
          </a:p>
          <a:p>
            <a:pPr algn="just"/>
            <a:r>
              <a:rPr lang="en-US" altLang="it-IT" sz="2400"/>
              <a:t>Tension between empathy – assertiveness (understanding the other – advocate your position)</a:t>
            </a:r>
          </a:p>
          <a:p>
            <a:pPr algn="just"/>
            <a:r>
              <a:rPr lang="en-US" altLang="it-IT" sz="2400" i="1"/>
              <a:t>Empathy</a:t>
            </a:r>
            <a:r>
              <a:rPr lang="en-US" altLang="it-IT" sz="2400"/>
              <a:t>: The capacity to understand the world through the eyes of the other party</a:t>
            </a:r>
          </a:p>
          <a:p>
            <a:pPr algn="just"/>
            <a:r>
              <a:rPr lang="en-US" altLang="it-IT" sz="2400" i="1"/>
              <a:t>Assertiveness</a:t>
            </a:r>
            <a:r>
              <a:rPr lang="en-US" altLang="it-IT" sz="2400"/>
              <a:t>: the ability to put forward in a persuasive way which yours concerns/interests are (good advocate)</a:t>
            </a:r>
          </a:p>
          <a:p>
            <a:endParaRPr lang="it-IT" altLang="it-IT"/>
          </a:p>
        </p:txBody>
      </p:sp>
      <p:sp>
        <p:nvSpPr>
          <p:cNvPr id="18436" name="Segnaposto data 3">
            <a:extLst>
              <a:ext uri="{FF2B5EF4-FFF2-40B4-BE49-F238E27FC236}">
                <a16:creationId xmlns:a16="http://schemas.microsoft.com/office/drawing/2014/main" id="{FBBEFBA9-0370-4CB3-8428-2B086F109A40}"/>
              </a:ext>
            </a:extLst>
          </p:cNvPr>
          <p:cNvSpPr>
            <a:spLocks noGrp="1" noChangeArrowheads="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000000"/>
                </a:solidFill>
              </a:rPr>
              <a:t>22/11/17</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57698" name="Text Box 1">
            <a:extLst>
              <a:ext uri="{FF2B5EF4-FFF2-40B4-BE49-F238E27FC236}">
                <a16:creationId xmlns:a16="http://schemas.microsoft.com/office/drawing/2014/main" id="{3DACAB9D-E709-4917-B323-6CF52B2B08EC}"/>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a) Arbitral seat</a:t>
            </a:r>
          </a:p>
        </p:txBody>
      </p:sp>
      <p:sp>
        <p:nvSpPr>
          <p:cNvPr id="157699" name="Text Box 2">
            <a:extLst>
              <a:ext uri="{FF2B5EF4-FFF2-40B4-BE49-F238E27FC236}">
                <a16:creationId xmlns:a16="http://schemas.microsoft.com/office/drawing/2014/main" id="{B0ECE507-B2BC-4EB5-BDD1-86DD26CF3FB6}"/>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According to general principles governing international arbitration, parties, by selecting a particular location as the SEAT of the arbitration, are stating their intent for the procedural law of that location to apply to their arbitration agreement</a:t>
            </a:r>
          </a:p>
          <a:p>
            <a:pPr>
              <a:lnSpc>
                <a:spcPct val="90000"/>
              </a:lnSpc>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According to the Model Law and to most national legislation it is the law of seat of the arbitration (lex loci) that governs a range of important issues rising in the arbitration both with regard to external relationships with national courts and with regard to internal procedural issues including the applicability of basic guarantees regarding party autonomy and due process.</a:t>
            </a:r>
          </a:p>
          <a:p>
            <a:pPr>
              <a:lnSpc>
                <a:spcPct val="90000"/>
              </a:lnSpc>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p:txBody>
      </p:sp>
      <p:sp>
        <p:nvSpPr>
          <p:cNvPr id="157700" name="Text Box 3">
            <a:extLst>
              <a:ext uri="{FF2B5EF4-FFF2-40B4-BE49-F238E27FC236}">
                <a16:creationId xmlns:a16="http://schemas.microsoft.com/office/drawing/2014/main" id="{4CB1B4C3-DBA6-46FE-A296-D4DE7677ECFA}"/>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8" name="Rectangle 137">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Oval 138">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0" name="Oval 139">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1" name="Oval 140">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Oval 141">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3" name="Oval 142">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4"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5"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6"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8" name="Rectangle 147">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0" name="Rectangle 149">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54"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6" name="Freeform: Shape 155">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58"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59746" name="Text Box 1">
            <a:extLst>
              <a:ext uri="{FF2B5EF4-FFF2-40B4-BE49-F238E27FC236}">
                <a16:creationId xmlns:a16="http://schemas.microsoft.com/office/drawing/2014/main" id="{C3F5DFA8-FF95-4313-9837-8F6E11DF7701}"/>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THE SEAT</a:t>
            </a:r>
          </a:p>
        </p:txBody>
      </p:sp>
      <p:sp>
        <p:nvSpPr>
          <p:cNvPr id="57346" name="Text Box 2">
            <a:extLst>
              <a:ext uri="{FF2B5EF4-FFF2-40B4-BE49-F238E27FC236}">
                <a16:creationId xmlns:a16="http://schemas.microsoft.com/office/drawing/2014/main" id="{AE674EA1-1455-4D96-A411-036B31AE54BE}"/>
              </a:ext>
            </a:extLst>
          </p:cNvPr>
          <p:cNvSpPr txBox="1">
            <a:spLocks noChangeArrowheads="1"/>
          </p:cNvSpPr>
          <p:nvPr/>
        </p:nvSpPr>
        <p:spPr bwMode="auto">
          <a:xfrm>
            <a:off x="5290077" y="437513"/>
            <a:ext cx="5502614" cy="5954325"/>
          </a:xfrm>
          <a:prstGeom prst="rect">
            <a:avLst/>
          </a:prstGeom>
        </p:spPr>
        <p:txBody>
          <a:bodyPr vert="horz" lIns="91440" tIns="45720" rIns="91440" bIns="45720" rtlCol="0" anchor="ctr">
            <a:normAutofit/>
          </a:bodyPr>
          <a:lstStyle>
            <a:lvl1pPr marL="341313" indent="-34131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1pPr>
            <a:lvl2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2pPr>
            <a:lvl3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3pPr>
            <a:lvl4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4pPr>
            <a:lvl5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9pPr>
          </a:lstStyle>
          <a:p>
            <a:pPr>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the concept of  arbitral seat  is central to the international arbitration process  </a:t>
            </a:r>
          </a:p>
          <a:p>
            <a:pPr>
              <a:spcBef>
                <a:spcPts val="1000"/>
              </a:spcBef>
              <a:buClr>
                <a:schemeClr val="accent1"/>
              </a:buClr>
              <a:buSzPct val="80000"/>
              <a:buFont typeface="Wingdings 3" charset="2"/>
              <a:buChar char=""/>
              <a:defRP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 it is a legal construct not a geographic location</a:t>
            </a:r>
          </a:p>
          <a:p>
            <a:pPr marL="0" indent="0">
              <a:spcBef>
                <a:spcPts val="1000"/>
              </a:spcBef>
              <a:buClr>
                <a:schemeClr val="accent1"/>
              </a:buClr>
              <a:buSzPct val="80000"/>
              <a:buFont typeface="Wingdings 3" charset="2"/>
              <a:buChar char=""/>
              <a:defRP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it indicates the nation where an international arbitration has its legal domicile or juridical home</a:t>
            </a:r>
          </a:p>
          <a:p>
            <a:pPr marL="0" indent="0">
              <a:spcBef>
                <a:spcPts val="1000"/>
              </a:spcBef>
              <a:buClr>
                <a:schemeClr val="accent1"/>
              </a:buClr>
              <a:buSzPct val="80000"/>
              <a:buFont typeface="Wingdings 3" charset="2"/>
              <a:buChar char=""/>
              <a:defRP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it is important to distinguish between legal seat and location of the hearings</a:t>
            </a:r>
          </a:p>
        </p:txBody>
      </p:sp>
      <p:sp>
        <p:nvSpPr>
          <p:cNvPr id="159748" name="Text Box 3">
            <a:extLst>
              <a:ext uri="{FF2B5EF4-FFF2-40B4-BE49-F238E27FC236}">
                <a16:creationId xmlns:a16="http://schemas.microsoft.com/office/drawing/2014/main" id="{5ADFC180-8D2C-4500-9013-EF070E16F12A}"/>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58369" name="Text Box 1">
            <a:extLst>
              <a:ext uri="{FF2B5EF4-FFF2-40B4-BE49-F238E27FC236}">
                <a16:creationId xmlns:a16="http://schemas.microsoft.com/office/drawing/2014/main" id="{1A148412-A06C-4570-81F5-84CD77FEFAED}"/>
              </a:ext>
            </a:extLst>
          </p:cNvPr>
          <p:cNvSpPr txBox="1">
            <a:spLocks noChangeArrowheads="1"/>
          </p:cNvSpPr>
          <p:nvPr/>
        </p:nvSpPr>
        <p:spPr bwMode="auto">
          <a:xfrm>
            <a:off x="5290077" y="437513"/>
            <a:ext cx="5502614" cy="5954325"/>
          </a:xfrm>
          <a:prstGeom prst="rect">
            <a:avLst/>
          </a:prstGeom>
        </p:spPr>
        <p:txBody>
          <a:bodyPr vert="horz" lIns="91440" tIns="45720" rIns="91440" bIns="45720" rtlCol="0" anchor="ctr">
            <a:normAutofit/>
          </a:bodyPr>
          <a:lstStyle>
            <a:lvl1pPr marL="341313" indent="-34131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1pPr>
            <a:lvl2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2pPr>
            <a:lvl3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3pPr>
            <a:lvl4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4pPr>
            <a:lvl5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9pPr>
          </a:lstStyle>
          <a:p>
            <a:pPr>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Arbitration law of the seat generally applies</a:t>
            </a:r>
          </a:p>
          <a:p>
            <a:pPr>
              <a:spcBef>
                <a:spcPts val="1000"/>
              </a:spcBef>
              <a:buClr>
                <a:schemeClr val="accent1"/>
              </a:buClr>
              <a:buSzPct val="80000"/>
              <a:buFont typeface="Wingdings 3" charset="2"/>
              <a:buChar char=""/>
              <a:defRP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Some derogation might be allowed </a:t>
            </a:r>
          </a:p>
          <a:p>
            <a:pPr marL="0" indent="0">
              <a:spcBef>
                <a:spcPts val="1000"/>
              </a:spcBef>
              <a:buClr>
                <a:schemeClr val="accent1"/>
              </a:buClr>
              <a:buSzPct val="80000"/>
              <a:buFont typeface="Wingdings 3" charset="2"/>
              <a:buChar char=""/>
              <a:defRP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Therefore parties might choose rules applicable to their proceeding </a:t>
            </a:r>
          </a:p>
          <a:p>
            <a:pPr marL="0" indent="0">
              <a:spcBef>
                <a:spcPts val="1000"/>
              </a:spcBef>
              <a:buClr>
                <a:schemeClr val="accent1"/>
              </a:buClr>
              <a:buSzPct val="80000"/>
              <a:buFont typeface="Wingdings 3" charset="2"/>
              <a:buChar char=""/>
              <a:defRP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But mandatory provisions of the law of seat might not be derogated from (due process, impartiality, annulment..)</a:t>
            </a:r>
          </a:p>
          <a:p>
            <a:pPr>
              <a:spcBef>
                <a:spcPts val="1000"/>
              </a:spcBef>
              <a:buClr>
                <a:schemeClr val="accent1"/>
              </a:buClr>
              <a:buSzPct val="80000"/>
              <a:buFont typeface="Wingdings 3" charset="2"/>
              <a:buChar char=""/>
              <a:defRPr/>
            </a:pPr>
            <a:endParaRPr lang="en-US" altLang="it-IT" sz="2000">
              <a:solidFill>
                <a:schemeClr val="tx1">
                  <a:lumMod val="75000"/>
                  <a:lumOff val="25000"/>
                </a:schemeClr>
              </a:solidFill>
              <a:latin typeface="+mn-lt"/>
              <a:ea typeface="+mn-ea"/>
            </a:endParaRPr>
          </a:p>
        </p:txBody>
      </p:sp>
      <p:sp>
        <p:nvSpPr>
          <p:cNvPr id="161795" name="Text Box 2">
            <a:extLst>
              <a:ext uri="{FF2B5EF4-FFF2-40B4-BE49-F238E27FC236}">
                <a16:creationId xmlns:a16="http://schemas.microsoft.com/office/drawing/2014/main" id="{BFCE93DC-186D-4557-8CAB-04330F8648E4}"/>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6" name="Rectangle 7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Oval 7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6" name="Rectangle 8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8" name="Group 8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9" name="Rectangle 8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Oval 8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1" name="Oval 9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4866" name="Text Box 1">
            <a:extLst>
              <a:ext uri="{FF2B5EF4-FFF2-40B4-BE49-F238E27FC236}">
                <a16:creationId xmlns:a16="http://schemas.microsoft.com/office/drawing/2014/main" id="{2E356324-A4E5-4C32-A214-DDB47C857D5D}"/>
              </a:ext>
            </a:extLst>
          </p:cNvPr>
          <p:cNvSpPr txBox="1">
            <a:spLocks noChangeArrowheads="1"/>
          </p:cNvSpPr>
          <p:nvPr/>
        </p:nvSpPr>
        <p:spPr bwMode="auto">
          <a:xfrm>
            <a:off x="1154955" y="973667"/>
            <a:ext cx="2942210" cy="48337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600">
                <a:solidFill>
                  <a:srgbClr val="EBEBEB"/>
                </a:solidFill>
                <a:latin typeface="+mj-lt"/>
                <a:ea typeface="+mj-ea"/>
                <a:cs typeface="+mj-cs"/>
              </a:rPr>
              <a:t> </a:t>
            </a:r>
            <a:br>
              <a:rPr lang="en-US" altLang="it-IT" sz="3600">
                <a:solidFill>
                  <a:srgbClr val="EBEBEB"/>
                </a:solidFill>
                <a:latin typeface="+mj-lt"/>
                <a:ea typeface="+mj-ea"/>
                <a:cs typeface="+mj-cs"/>
              </a:rPr>
            </a:br>
            <a:r>
              <a:rPr lang="en-US" altLang="it-IT" sz="3600">
                <a:solidFill>
                  <a:srgbClr val="EBEBEB"/>
                </a:solidFill>
                <a:latin typeface="+mj-lt"/>
                <a:ea typeface="+mj-ea"/>
                <a:cs typeface="+mj-cs"/>
              </a:rPr>
              <a:t>b) To which aspects of the dispute does procedural law apply? </a:t>
            </a:r>
          </a:p>
        </p:txBody>
      </p:sp>
      <p:sp>
        <p:nvSpPr>
          <p:cNvPr id="97" name="Rectangle 9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64868" name="Text Box 3">
            <a:extLst>
              <a:ext uri="{FF2B5EF4-FFF2-40B4-BE49-F238E27FC236}">
                <a16:creationId xmlns:a16="http://schemas.microsoft.com/office/drawing/2014/main" id="{F5185E04-4A68-44C4-86A4-2BF0863B7A66}"/>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graphicFrame>
        <p:nvGraphicFramePr>
          <p:cNvPr id="164870" name="Text Box 2">
            <a:extLst>
              <a:ext uri="{FF2B5EF4-FFF2-40B4-BE49-F238E27FC236}">
                <a16:creationId xmlns:a16="http://schemas.microsoft.com/office/drawing/2014/main" id="{0177B36F-A343-46C9-A448-FC3EE033A197}"/>
              </a:ext>
            </a:extLst>
          </p:cNvPr>
          <p:cNvGraphicFramePr/>
          <p:nvPr>
            <p:extLst>
              <p:ext uri="{D42A27DB-BD31-4B8C-83A1-F6EECF244321}">
                <p14:modId xmlns:p14="http://schemas.microsoft.com/office/powerpoint/2010/main" val="3077263905"/>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8" name="Rectangle 137">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Oval 138">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0" name="Oval 139">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1" name="Oval 140">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Oval 141">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3" name="Oval 142">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4"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5"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6"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8" name="Rectangle 147">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0" name="Rectangle 149">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54"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6" name="Freeform: Shape 155">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58"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66914" name="Text Box 1">
            <a:extLst>
              <a:ext uri="{FF2B5EF4-FFF2-40B4-BE49-F238E27FC236}">
                <a16:creationId xmlns:a16="http://schemas.microsoft.com/office/drawing/2014/main" id="{8D191AAA-5617-4DD2-80CA-322C5ED00C5D}"/>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Procedural law is applicable to</a:t>
            </a:r>
          </a:p>
        </p:txBody>
      </p:sp>
      <p:sp>
        <p:nvSpPr>
          <p:cNvPr id="61442" name="Text Box 2">
            <a:extLst>
              <a:ext uri="{FF2B5EF4-FFF2-40B4-BE49-F238E27FC236}">
                <a16:creationId xmlns:a16="http://schemas.microsoft.com/office/drawing/2014/main" id="{E3C76F7B-70B3-48FF-BA08-EB8BFD08EFEE}"/>
              </a:ext>
            </a:extLst>
          </p:cNvPr>
          <p:cNvSpPr txBox="1">
            <a:spLocks noChangeArrowheads="1"/>
          </p:cNvSpPr>
          <p:nvPr/>
        </p:nvSpPr>
        <p:spPr bwMode="auto">
          <a:xfrm>
            <a:off x="5290077" y="437513"/>
            <a:ext cx="5502614" cy="5954325"/>
          </a:xfrm>
          <a:prstGeom prst="rect">
            <a:avLst/>
          </a:prstGeom>
        </p:spPr>
        <p:txBody>
          <a:bodyPr vert="horz" lIns="91440" tIns="45720" rIns="91440" bIns="45720" rtlCol="0" anchor="ctr">
            <a:normAutofit/>
          </a:bodyPr>
          <a:lstStyle>
            <a:lvl1pPr marL="342900" indent="-341313">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defRPr/>
            </a:pPr>
            <a:r>
              <a:rPr lang="en-US" altLang="it-IT" sz="1600">
                <a:solidFill>
                  <a:schemeClr val="tx1">
                    <a:lumMod val="75000"/>
                    <a:lumOff val="25000"/>
                  </a:schemeClr>
                </a:solidFill>
                <a:latin typeface="+mn-lt"/>
                <a:ea typeface="+mn-ea"/>
              </a:rPr>
              <a:t>1. EXTERNAL RELATIONSHIP WITH NATIONAL COURTS</a:t>
            </a:r>
          </a:p>
          <a:p>
            <a:pPr>
              <a:lnSpc>
                <a:spcPct val="90000"/>
              </a:lnSpc>
              <a:spcBef>
                <a:spcPts val="1000"/>
              </a:spcBef>
              <a:buClr>
                <a:schemeClr val="accent1"/>
              </a:buClr>
              <a:buSzPct val="80000"/>
              <a:buFont typeface="Wingdings 3" charset="2"/>
              <a:buChar char=""/>
              <a:defRPr/>
            </a:pPr>
            <a:endParaRPr lang="en-US" altLang="it-IT" sz="1600">
              <a:solidFill>
                <a:schemeClr val="tx1">
                  <a:lumMod val="75000"/>
                  <a:lumOff val="25000"/>
                </a:schemeClr>
              </a:solidFill>
              <a:latin typeface="+mn-lt"/>
              <a:ea typeface="+mn-ea"/>
            </a:endParaRPr>
          </a:p>
          <a:p>
            <a:pPr marL="341313" indent="-339725">
              <a:lnSpc>
                <a:spcPct val="90000"/>
              </a:lnSpc>
              <a:spcBef>
                <a:spcPts val="1000"/>
              </a:spcBef>
              <a:buClr>
                <a:schemeClr val="accent1"/>
              </a:buClr>
              <a:buSzPct val="80000"/>
              <a:buFont typeface="Wingdings 3" charset="2"/>
              <a:buChar char=""/>
              <a:defRPr/>
            </a:pPr>
            <a:r>
              <a:rPr lang="en-US" altLang="it-IT" sz="1600">
                <a:solidFill>
                  <a:schemeClr val="tx1">
                    <a:lumMod val="75000"/>
                    <a:lumOff val="25000"/>
                  </a:schemeClr>
                </a:solidFill>
                <a:latin typeface="+mn-lt"/>
                <a:ea typeface="+mn-ea"/>
              </a:rPr>
              <a:t>allocation of competence to consider and decide jurisdictional challenges between arbitral tribunals and courts (according to competence -competence,  separability doctrine as enacted in different legal regimes....)</a:t>
            </a:r>
          </a:p>
          <a:p>
            <a:pPr marL="341313" indent="-339725">
              <a:lnSpc>
                <a:spcPct val="90000"/>
              </a:lnSpc>
              <a:spcBef>
                <a:spcPts val="1000"/>
              </a:spcBef>
              <a:buClr>
                <a:schemeClr val="accent1"/>
              </a:buClr>
              <a:buSzPct val="80000"/>
              <a:buFont typeface="Wingdings 3" charset="2"/>
              <a:buChar char=""/>
              <a:defRPr/>
            </a:pPr>
            <a:r>
              <a:rPr lang="en-US" altLang="it-IT" sz="1600">
                <a:solidFill>
                  <a:schemeClr val="tx1">
                    <a:lumMod val="75000"/>
                    <a:lumOff val="25000"/>
                  </a:schemeClr>
                </a:solidFill>
                <a:latin typeface="+mn-lt"/>
                <a:ea typeface="+mn-ea"/>
              </a:rPr>
              <a:t>judicial assistance to the constitution of a tribunal, including the selection, removal and replacement of the arbitrators</a:t>
            </a:r>
          </a:p>
          <a:p>
            <a:pPr marL="341313" indent="-339725">
              <a:lnSpc>
                <a:spcPct val="90000"/>
              </a:lnSpc>
              <a:spcBef>
                <a:spcPts val="1000"/>
              </a:spcBef>
              <a:buClr>
                <a:schemeClr val="accent1"/>
              </a:buClr>
              <a:buSzPct val="80000"/>
              <a:buFont typeface="Wingdings 3" charset="2"/>
              <a:buChar char=""/>
              <a:defRPr/>
            </a:pPr>
            <a:r>
              <a:rPr lang="en-US" altLang="it-IT" sz="1600">
                <a:solidFill>
                  <a:schemeClr val="tx1">
                    <a:lumMod val="75000"/>
                    <a:lumOff val="25000"/>
                  </a:schemeClr>
                </a:solidFill>
                <a:latin typeface="+mn-lt"/>
                <a:ea typeface="+mn-ea"/>
              </a:rPr>
              <a:t>judicial assistance in issuing provisional measures in aid of the arbitration </a:t>
            </a:r>
          </a:p>
          <a:p>
            <a:pPr marL="341313" indent="-339725">
              <a:lnSpc>
                <a:spcPct val="90000"/>
              </a:lnSpc>
              <a:spcBef>
                <a:spcPts val="1000"/>
              </a:spcBef>
              <a:buClr>
                <a:schemeClr val="accent1"/>
              </a:buClr>
              <a:buSzPct val="80000"/>
              <a:buFont typeface="Wingdings 3" charset="2"/>
              <a:buChar char=""/>
              <a:defRPr/>
            </a:pPr>
            <a:r>
              <a:rPr lang="en-US" altLang="it-IT" sz="1600">
                <a:solidFill>
                  <a:schemeClr val="tx1">
                    <a:lumMod val="75000"/>
                    <a:lumOff val="25000"/>
                  </a:schemeClr>
                </a:solidFill>
                <a:latin typeface="+mn-lt"/>
                <a:ea typeface="+mn-ea"/>
              </a:rPr>
              <a:t>judicial assistance in evidence taking or discovery in aid of the arbitration </a:t>
            </a:r>
          </a:p>
          <a:p>
            <a:pPr marL="341313" indent="-339725">
              <a:lnSpc>
                <a:spcPct val="90000"/>
              </a:lnSpc>
              <a:spcBef>
                <a:spcPts val="1000"/>
              </a:spcBef>
              <a:buClr>
                <a:schemeClr val="accent1"/>
              </a:buClr>
              <a:buSzPct val="80000"/>
              <a:buFont typeface="Wingdings 3" charset="2"/>
              <a:buChar char=""/>
              <a:defRPr/>
            </a:pPr>
            <a:r>
              <a:rPr lang="en-US" altLang="it-IT" sz="1600">
                <a:solidFill>
                  <a:schemeClr val="tx1">
                    <a:lumMod val="75000"/>
                    <a:lumOff val="25000"/>
                  </a:schemeClr>
                </a:solidFill>
                <a:latin typeface="+mn-lt"/>
                <a:ea typeface="+mn-ea"/>
              </a:rPr>
              <a:t>judicial review of procedural rulings of the arbitral tribunal and </a:t>
            </a:r>
          </a:p>
          <a:p>
            <a:pPr marL="341313" indent="-339725">
              <a:lnSpc>
                <a:spcPct val="90000"/>
              </a:lnSpc>
              <a:spcBef>
                <a:spcPts val="1000"/>
              </a:spcBef>
              <a:buClr>
                <a:schemeClr val="accent1"/>
              </a:buClr>
              <a:buSzPct val="80000"/>
              <a:buFont typeface="Wingdings 3" charset="2"/>
              <a:buChar char=""/>
              <a:defRPr/>
            </a:pPr>
            <a:r>
              <a:rPr lang="en-US" altLang="it-IT" sz="1600">
                <a:solidFill>
                  <a:schemeClr val="tx1">
                    <a:lumMod val="75000"/>
                    <a:lumOff val="25000"/>
                  </a:schemeClr>
                </a:solidFill>
                <a:latin typeface="+mn-lt"/>
                <a:ea typeface="+mn-ea"/>
              </a:rPr>
              <a:t>MOST IMPORTANT:  JUDICIAL REVIEW OF AWARDS, THAT IS ANNULMENT OF ARBITRAL AWARDS</a:t>
            </a:r>
          </a:p>
          <a:p>
            <a:pPr marL="341313" indent="-339725">
              <a:lnSpc>
                <a:spcPct val="90000"/>
              </a:lnSpc>
              <a:spcBef>
                <a:spcPts val="1000"/>
              </a:spcBef>
              <a:buClr>
                <a:schemeClr val="accent1"/>
              </a:buClr>
              <a:buSzPct val="80000"/>
              <a:buFont typeface="Wingdings 3" charset="2"/>
              <a:buChar char=""/>
              <a:defRPr/>
            </a:pPr>
            <a:r>
              <a:rPr lang="en-US" altLang="it-IT" sz="1600">
                <a:solidFill>
                  <a:schemeClr val="tx1">
                    <a:lumMod val="75000"/>
                    <a:lumOff val="25000"/>
                  </a:schemeClr>
                </a:solidFill>
                <a:latin typeface="+mn-lt"/>
                <a:ea typeface="+mn-ea"/>
              </a:rPr>
              <a:t> </a:t>
            </a:r>
          </a:p>
        </p:txBody>
      </p:sp>
      <p:sp>
        <p:nvSpPr>
          <p:cNvPr id="166916" name="Text Box 3">
            <a:extLst>
              <a:ext uri="{FF2B5EF4-FFF2-40B4-BE49-F238E27FC236}">
                <a16:creationId xmlns:a16="http://schemas.microsoft.com/office/drawing/2014/main" id="{4359A8EE-4D31-41D8-A151-C4FE2FCA0507}"/>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3" name="Rectangle 7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Oval 7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5" name="Oval 7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3" name="Rectangle 8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5" name="Rectangle 84">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89"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1" name="Freeform: Shape 90">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3"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68962" name="Text Box 1">
            <a:extLst>
              <a:ext uri="{FF2B5EF4-FFF2-40B4-BE49-F238E27FC236}">
                <a16:creationId xmlns:a16="http://schemas.microsoft.com/office/drawing/2014/main" id="{FBF55DF4-BB9A-4455-8E8A-227BA829B7A3}"/>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r>
              <a:rPr lang="en-US" altLang="it-IT" sz="1700" dirty="0">
                <a:solidFill>
                  <a:schemeClr val="tx1">
                    <a:lumMod val="75000"/>
                    <a:lumOff val="25000"/>
                  </a:schemeClr>
                </a:solidFill>
                <a:latin typeface="+mn-lt"/>
                <a:ea typeface="+mn-ea"/>
              </a:rPr>
              <a:t>2. INTERNAL PROCEDURES OF ARBITRATION </a:t>
            </a:r>
          </a:p>
          <a:p>
            <a:pPr>
              <a:lnSpc>
                <a:spcPct val="90000"/>
              </a:lnSpc>
              <a:spcBef>
                <a:spcPts val="1000"/>
              </a:spcBef>
              <a:buClr>
                <a:schemeClr val="accent1"/>
              </a:buClr>
              <a:buSzPct val="80000"/>
              <a:buFont typeface="Wingdings 3" charset="2"/>
              <a:buChar char=""/>
            </a:pPr>
            <a:r>
              <a:rPr lang="en-US" altLang="it-IT" sz="1700" dirty="0">
                <a:solidFill>
                  <a:schemeClr val="tx1">
                    <a:lumMod val="75000"/>
                    <a:lumOff val="25000"/>
                  </a:schemeClr>
                </a:solidFill>
                <a:latin typeface="+mn-lt"/>
                <a:ea typeface="+mn-ea"/>
              </a:rPr>
              <a:t>procedural steps and timetable of an arbitration</a:t>
            </a:r>
          </a:p>
          <a:p>
            <a:pPr>
              <a:lnSpc>
                <a:spcPct val="90000"/>
              </a:lnSpc>
              <a:spcBef>
                <a:spcPts val="1000"/>
              </a:spcBef>
              <a:buClr>
                <a:schemeClr val="accent1"/>
              </a:buClr>
              <a:buSzPct val="80000"/>
              <a:buFont typeface="Wingdings 3" charset="2"/>
              <a:buChar char=""/>
            </a:pPr>
            <a:r>
              <a:rPr lang="en-US" altLang="it-IT" sz="1700" dirty="0">
                <a:solidFill>
                  <a:schemeClr val="tx1">
                    <a:lumMod val="75000"/>
                    <a:lumOff val="25000"/>
                  </a:schemeClr>
                </a:solidFill>
                <a:latin typeface="+mn-lt"/>
                <a:ea typeface="+mn-ea"/>
              </a:rPr>
              <a:t>evidentiary and pleading rules</a:t>
            </a:r>
          </a:p>
          <a:p>
            <a:pPr>
              <a:lnSpc>
                <a:spcPct val="90000"/>
              </a:lnSpc>
              <a:spcBef>
                <a:spcPts val="1000"/>
              </a:spcBef>
              <a:buClr>
                <a:schemeClr val="accent1"/>
              </a:buClr>
              <a:buSzPct val="80000"/>
              <a:buFont typeface="Wingdings 3" charset="2"/>
              <a:buChar char=""/>
            </a:pPr>
            <a:r>
              <a:rPr lang="en-US" altLang="it-IT" sz="1700" dirty="0">
                <a:solidFill>
                  <a:schemeClr val="tx1">
                    <a:lumMod val="75000"/>
                    <a:lumOff val="25000"/>
                  </a:schemeClr>
                </a:solidFill>
                <a:latin typeface="+mn-lt"/>
                <a:ea typeface="+mn-ea"/>
              </a:rPr>
              <a:t>oath for witnesses</a:t>
            </a:r>
          </a:p>
          <a:p>
            <a:pPr>
              <a:lnSpc>
                <a:spcPct val="90000"/>
              </a:lnSpc>
              <a:spcBef>
                <a:spcPts val="1000"/>
              </a:spcBef>
              <a:buClr>
                <a:schemeClr val="accent1"/>
              </a:buClr>
              <a:buSzPct val="80000"/>
              <a:buFont typeface="Wingdings 3" charset="2"/>
              <a:buChar char=""/>
            </a:pPr>
            <a:r>
              <a:rPr lang="en-US" altLang="it-IT" sz="1700" dirty="0">
                <a:solidFill>
                  <a:schemeClr val="tx1">
                    <a:lumMod val="75000"/>
                    <a:lumOff val="25000"/>
                  </a:schemeClr>
                </a:solidFill>
                <a:latin typeface="+mn-lt"/>
                <a:ea typeface="+mn-ea"/>
              </a:rPr>
              <a:t>conduct of hearings </a:t>
            </a:r>
          </a:p>
          <a:p>
            <a:pPr>
              <a:lnSpc>
                <a:spcPct val="90000"/>
              </a:lnSpc>
              <a:spcBef>
                <a:spcPts val="1000"/>
              </a:spcBef>
              <a:buClr>
                <a:schemeClr val="accent1"/>
              </a:buClr>
              <a:buSzPct val="80000"/>
              <a:buFont typeface="Wingdings 3" charset="2"/>
              <a:buChar char=""/>
            </a:pPr>
            <a:r>
              <a:rPr lang="en-US" altLang="it-IT" sz="1700" dirty="0">
                <a:solidFill>
                  <a:schemeClr val="tx1">
                    <a:lumMod val="75000"/>
                    <a:lumOff val="25000"/>
                  </a:schemeClr>
                </a:solidFill>
                <a:latin typeface="+mn-lt"/>
                <a:ea typeface="+mn-ea"/>
              </a:rPr>
              <a:t>disclosure and discovery rules </a:t>
            </a:r>
          </a:p>
          <a:p>
            <a:pPr>
              <a:lnSpc>
                <a:spcPct val="90000"/>
              </a:lnSpc>
              <a:spcBef>
                <a:spcPts val="1000"/>
              </a:spcBef>
              <a:buClr>
                <a:schemeClr val="accent1"/>
              </a:buClr>
              <a:buSzPct val="80000"/>
              <a:buFont typeface="Wingdings 3" charset="2"/>
              <a:buChar char=""/>
            </a:pPr>
            <a:r>
              <a:rPr lang="en-US" altLang="it-IT" sz="1700" dirty="0">
                <a:solidFill>
                  <a:schemeClr val="tx1">
                    <a:lumMod val="75000"/>
                    <a:lumOff val="25000"/>
                  </a:schemeClr>
                </a:solidFill>
                <a:latin typeface="+mn-lt"/>
                <a:ea typeface="+mn-ea"/>
              </a:rPr>
              <a:t>rights of lawyers to appear and ethical obligation of lawyers </a:t>
            </a:r>
          </a:p>
          <a:p>
            <a:pPr>
              <a:lnSpc>
                <a:spcPct val="90000"/>
              </a:lnSpc>
              <a:spcBef>
                <a:spcPts val="1000"/>
              </a:spcBef>
              <a:buClr>
                <a:schemeClr val="accent1"/>
              </a:buClr>
              <a:buSzPct val="80000"/>
              <a:buFont typeface="Wingdings 3" charset="2"/>
              <a:buChar char=""/>
            </a:pPr>
            <a:r>
              <a:rPr lang="en-US" altLang="it-IT" sz="1700" dirty="0">
                <a:solidFill>
                  <a:schemeClr val="tx1">
                    <a:lumMod val="75000"/>
                    <a:lumOff val="25000"/>
                  </a:schemeClr>
                </a:solidFill>
                <a:latin typeface="+mn-lt"/>
                <a:ea typeface="+mn-ea"/>
              </a:rPr>
              <a:t>arbitrators' procedural discretion</a:t>
            </a:r>
          </a:p>
          <a:p>
            <a:pPr>
              <a:lnSpc>
                <a:spcPct val="90000"/>
              </a:lnSpc>
              <a:spcBef>
                <a:spcPts val="1000"/>
              </a:spcBef>
              <a:buClr>
                <a:schemeClr val="accent1"/>
              </a:buClr>
              <a:buSzPct val="80000"/>
              <a:buFont typeface="Wingdings 3" charset="2"/>
              <a:buChar char=""/>
            </a:pPr>
            <a:r>
              <a:rPr lang="en-US" altLang="it-IT" sz="1700" dirty="0">
                <a:solidFill>
                  <a:schemeClr val="tx1">
                    <a:lumMod val="75000"/>
                    <a:lumOff val="25000"/>
                  </a:schemeClr>
                </a:solidFill>
                <a:latin typeface="+mn-lt"/>
                <a:ea typeface="+mn-ea"/>
              </a:rPr>
              <a:t>arbitrators' relationship with the parties including their liability </a:t>
            </a:r>
          </a:p>
          <a:p>
            <a:pPr>
              <a:lnSpc>
                <a:spcPct val="90000"/>
              </a:lnSpc>
              <a:spcBef>
                <a:spcPts val="1000"/>
              </a:spcBef>
              <a:buClr>
                <a:schemeClr val="accent1"/>
              </a:buClr>
              <a:buSzPct val="80000"/>
              <a:buFont typeface="Wingdings 3" charset="2"/>
              <a:buChar char=""/>
            </a:pPr>
            <a:r>
              <a:rPr lang="en-US" altLang="it-IT" sz="1700" dirty="0">
                <a:solidFill>
                  <a:schemeClr val="tx1">
                    <a:lumMod val="75000"/>
                    <a:lumOff val="25000"/>
                  </a:schemeClr>
                </a:solidFill>
                <a:latin typeface="+mn-lt"/>
                <a:ea typeface="+mn-ea"/>
              </a:rPr>
              <a:t>arbitrators' remedial power including to order provisional relief</a:t>
            </a:r>
          </a:p>
          <a:p>
            <a:pPr>
              <a:lnSpc>
                <a:spcPct val="90000"/>
              </a:lnSpc>
              <a:spcBef>
                <a:spcPts val="1000"/>
              </a:spcBef>
              <a:buClr>
                <a:schemeClr val="accent1"/>
              </a:buClr>
              <a:buSzPct val="80000"/>
              <a:buFont typeface="Wingdings 3" charset="2"/>
              <a:buChar char=""/>
            </a:pPr>
            <a:r>
              <a:rPr lang="en-US" altLang="it-IT" sz="1700" dirty="0">
                <a:solidFill>
                  <a:schemeClr val="tx1">
                    <a:lumMod val="75000"/>
                    <a:lumOff val="25000"/>
                  </a:schemeClr>
                </a:solidFill>
                <a:latin typeface="+mn-lt"/>
                <a:ea typeface="+mn-ea"/>
              </a:rPr>
              <a:t>form, making and publication of the award </a:t>
            </a:r>
          </a:p>
          <a:p>
            <a:pPr>
              <a:lnSpc>
                <a:spcPct val="90000"/>
              </a:lnSpc>
              <a:spcBef>
                <a:spcPts val="1000"/>
              </a:spcBef>
              <a:buClr>
                <a:schemeClr val="accent1"/>
              </a:buClr>
              <a:buSzPct val="80000"/>
              <a:buFont typeface="Wingdings 3" charset="2"/>
              <a:buChar char=""/>
            </a:pPr>
            <a:r>
              <a:rPr lang="en-US" altLang="it-IT" sz="1700" dirty="0">
                <a:solidFill>
                  <a:schemeClr val="tx1">
                    <a:lumMod val="75000"/>
                    <a:lumOff val="25000"/>
                  </a:schemeClr>
                </a:solidFill>
                <a:latin typeface="+mn-lt"/>
                <a:ea typeface="+mn-ea"/>
              </a:rPr>
              <a:t>At this regard a further distinction should be made  between mandatory law – non mandatory rules and  the rules for arbitration adopted by the parties (see: hierarchy)</a:t>
            </a:r>
          </a:p>
          <a:p>
            <a:pPr>
              <a:lnSpc>
                <a:spcPct val="90000"/>
              </a:lnSpc>
              <a:spcBef>
                <a:spcPts val="1000"/>
              </a:spcBef>
              <a:buClr>
                <a:schemeClr val="accent1"/>
              </a:buClr>
              <a:buSzPct val="80000"/>
              <a:buFont typeface="Wingdings 3" charset="2"/>
              <a:buChar char=""/>
            </a:pPr>
            <a:endParaRPr lang="en-US" altLang="it-IT" sz="1700" dirty="0">
              <a:solidFill>
                <a:schemeClr val="tx1">
                  <a:lumMod val="75000"/>
                  <a:lumOff val="25000"/>
                </a:schemeClr>
              </a:solidFill>
              <a:latin typeface="+mn-lt"/>
              <a:ea typeface="+mn-ea"/>
            </a:endParaRPr>
          </a:p>
        </p:txBody>
      </p:sp>
      <p:sp>
        <p:nvSpPr>
          <p:cNvPr id="168963" name="Text Box 2">
            <a:extLst>
              <a:ext uri="{FF2B5EF4-FFF2-40B4-BE49-F238E27FC236}">
                <a16:creationId xmlns:a16="http://schemas.microsoft.com/office/drawing/2014/main" id="{F00F118D-AD87-4451-B726-44C3AA8B92BD}"/>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6" name="Rectangle 7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Oval 7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6" name="Rectangle 8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8" name="Group 8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9" name="Rectangle 8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Oval 8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1" name="Oval 9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71010" name="Text Box 1">
            <a:extLst>
              <a:ext uri="{FF2B5EF4-FFF2-40B4-BE49-F238E27FC236}">
                <a16:creationId xmlns:a16="http://schemas.microsoft.com/office/drawing/2014/main" id="{8BA716D8-FC32-4970-8E80-90B8EF5A7CC8}"/>
              </a:ext>
            </a:extLst>
          </p:cNvPr>
          <p:cNvSpPr txBox="1">
            <a:spLocks noChangeArrowheads="1"/>
          </p:cNvSpPr>
          <p:nvPr/>
        </p:nvSpPr>
        <p:spPr bwMode="auto">
          <a:xfrm>
            <a:off x="1154955" y="973667"/>
            <a:ext cx="2942210" cy="48337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600">
                <a:solidFill>
                  <a:srgbClr val="EBEBEB"/>
                </a:solidFill>
                <a:latin typeface="+mj-lt"/>
                <a:ea typeface="+mj-ea"/>
                <a:cs typeface="+mj-cs"/>
              </a:rPr>
              <a:t>Legal hierarchy - procedure </a:t>
            </a:r>
          </a:p>
        </p:txBody>
      </p:sp>
      <p:sp>
        <p:nvSpPr>
          <p:cNvPr id="97" name="Rectangle 9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71012" name="Text Box 3">
            <a:extLst>
              <a:ext uri="{FF2B5EF4-FFF2-40B4-BE49-F238E27FC236}">
                <a16:creationId xmlns:a16="http://schemas.microsoft.com/office/drawing/2014/main" id="{25D56832-6597-407A-8C94-DB862D206A7C}"/>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graphicFrame>
        <p:nvGraphicFramePr>
          <p:cNvPr id="171014" name="Text Box 2">
            <a:extLst>
              <a:ext uri="{FF2B5EF4-FFF2-40B4-BE49-F238E27FC236}">
                <a16:creationId xmlns:a16="http://schemas.microsoft.com/office/drawing/2014/main" id="{25FDB3E1-9922-4990-9513-B41720F14086}"/>
              </a:ext>
            </a:extLst>
          </p:cNvPr>
          <p:cNvGraphicFramePr/>
          <p:nvPr>
            <p:extLst>
              <p:ext uri="{D42A27DB-BD31-4B8C-83A1-F6EECF244321}">
                <p14:modId xmlns:p14="http://schemas.microsoft.com/office/powerpoint/2010/main" val="3217384026"/>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73058" name="Text Box 1">
            <a:extLst>
              <a:ext uri="{FF2B5EF4-FFF2-40B4-BE49-F238E27FC236}">
                <a16:creationId xmlns:a16="http://schemas.microsoft.com/office/drawing/2014/main" id="{5FEC50A8-21A6-4217-A6B4-2658A968A401}"/>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c) CONSIDERATION THAT MIGHT BE RELEVANT TO THE CHOICE OF THE ARBITRAL SEAT</a:t>
            </a:r>
          </a:p>
        </p:txBody>
      </p:sp>
      <p:sp>
        <p:nvSpPr>
          <p:cNvPr id="173059" name="Text Box 2">
            <a:extLst>
              <a:ext uri="{FF2B5EF4-FFF2-40B4-BE49-F238E27FC236}">
                <a16:creationId xmlns:a16="http://schemas.microsoft.com/office/drawing/2014/main" id="{75F8DDAD-8AE8-4028-A05C-476D13AC97B6}"/>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1) LAW OF A CONTRACTING PARTY OF THE NEW YORK CONVENTION</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2) STANDARD FOR ANNULMENT OF ARBITRAL AWARDS</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3) SUPPORTIVE NATIONAL ARBITRATION REGIME</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4) EFFECTS ON SELECTION OF ARBITRATORS</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5) MATERIAL INFLUENCE ON THE SUBSTANTIVE OR PROCEDURAL ISSUES</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p:txBody>
      </p:sp>
      <p:sp>
        <p:nvSpPr>
          <p:cNvPr id="173060" name="Text Box 3">
            <a:extLst>
              <a:ext uri="{FF2B5EF4-FFF2-40B4-BE49-F238E27FC236}">
                <a16:creationId xmlns:a16="http://schemas.microsoft.com/office/drawing/2014/main" id="{C8AC9A53-9E10-4555-AA20-8DE48646BE74}"/>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75106" name="Text Box 1">
            <a:extLst>
              <a:ext uri="{FF2B5EF4-FFF2-40B4-BE49-F238E27FC236}">
                <a16:creationId xmlns:a16="http://schemas.microsoft.com/office/drawing/2014/main" id="{2620DED8-4012-43A9-9128-3DA45E2B16A6}"/>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Choice of Substantive Law</a:t>
            </a:r>
          </a:p>
        </p:txBody>
      </p:sp>
      <p:sp>
        <p:nvSpPr>
          <p:cNvPr id="175107" name="Text Box 2">
            <a:extLst>
              <a:ext uri="{FF2B5EF4-FFF2-40B4-BE49-F238E27FC236}">
                <a16:creationId xmlns:a16="http://schemas.microsoft.com/office/drawing/2014/main" id="{15A80B75-D726-4546-95EF-439F8DBFBB02}"/>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Substantive law applicable to the underlying dispute</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ART. 28 MODEL LAW</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CHOISE OF THE PARTIES (IF MADE)</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SELECTION BY THE ARBITRATORS</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CONFLICT OF LAW (?) most legislation (as well as art. 28 of the model law) do not require the tribunal to apply the conflict of law rules of the seat nor they impose any specific choice of law rules on the arbitrators; instead they grant the tribunal broad power to apply those conflict rule that it concludes are most appropriate to the case</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   Mandatory Domestic Substantive Law </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p:txBody>
      </p:sp>
      <p:sp>
        <p:nvSpPr>
          <p:cNvPr id="175108" name="Text Box 3">
            <a:extLst>
              <a:ext uri="{FF2B5EF4-FFF2-40B4-BE49-F238E27FC236}">
                <a16:creationId xmlns:a16="http://schemas.microsoft.com/office/drawing/2014/main" id="{C6813D40-7195-4A99-B8EA-B31130DC6418}"/>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Titolo 1">
            <a:extLst>
              <a:ext uri="{FF2B5EF4-FFF2-40B4-BE49-F238E27FC236}">
                <a16:creationId xmlns:a16="http://schemas.microsoft.com/office/drawing/2014/main" id="{20A02820-DBFE-48A9-BB38-9AE16FBE5F2B}"/>
              </a:ext>
            </a:extLst>
          </p:cNvPr>
          <p:cNvSpPr>
            <a:spLocks noGrp="1" noChangeArrowheads="1"/>
          </p:cNvSpPr>
          <p:nvPr>
            <p:ph type="title"/>
          </p:nvPr>
        </p:nvSpPr>
        <p:spPr/>
        <p:txBody>
          <a:bodyPr/>
          <a:lstStyle/>
          <a:p>
            <a:r>
              <a:rPr lang="it-IT" altLang="it-IT" sz="1800"/>
              <a:t>Choice of subtantive law under national arbitration legislation</a:t>
            </a:r>
            <a:r>
              <a:rPr lang="it-IT" altLang="it-IT" sz="1800">
                <a:solidFill>
                  <a:srgbClr val="FF0000"/>
                </a:solidFill>
              </a:rPr>
              <a:t> in absence of choice of law agreement</a:t>
            </a:r>
          </a:p>
        </p:txBody>
      </p:sp>
      <p:sp>
        <p:nvSpPr>
          <p:cNvPr id="3" name="Segnaposto contenuto 2">
            <a:extLst>
              <a:ext uri="{FF2B5EF4-FFF2-40B4-BE49-F238E27FC236}">
                <a16:creationId xmlns:a16="http://schemas.microsoft.com/office/drawing/2014/main" id="{4E6A890D-2CF5-4FA3-9E22-FBD1E8FB2328}"/>
              </a:ext>
            </a:extLst>
          </p:cNvPr>
          <p:cNvSpPr>
            <a:spLocks noGrp="1"/>
          </p:cNvSpPr>
          <p:nvPr>
            <p:ph idx="1"/>
          </p:nvPr>
        </p:nvSpPr>
        <p:spPr/>
        <p:txBody>
          <a:bodyPr>
            <a:normAutofit fontScale="85000" lnSpcReduction="10000"/>
          </a:bodyPr>
          <a:lstStyle/>
          <a:p>
            <a:pPr marL="0" indent="0">
              <a:defRPr/>
            </a:pPr>
            <a:r>
              <a:rPr lang="en-US" altLang="it-IT" dirty="0">
                <a:cs typeface="Arial" panose="020B0604020202020204" pitchFamily="34" charset="0"/>
              </a:rPr>
              <a:t>5 approach:</a:t>
            </a:r>
            <a:endParaRPr lang="en-US" altLang="it-IT" sz="1800" dirty="0">
              <a:cs typeface="Arial" panose="020B0604020202020204" pitchFamily="34" charset="0"/>
            </a:endParaRPr>
          </a:p>
          <a:p>
            <a:pPr marL="457200" indent="-457200">
              <a:buFont typeface="Times New Roman" panose="02020603050405020304" pitchFamily="18" charset="0"/>
              <a:buAutoNum type="arabicParenR"/>
              <a:defRPr/>
            </a:pPr>
            <a:r>
              <a:rPr lang="en-US" altLang="it-IT" sz="1800" dirty="0">
                <a:cs typeface="Arial" panose="020B0604020202020204" pitchFamily="34" charset="0"/>
              </a:rPr>
              <a:t>the law of the seat mandatorily require to apply local conflict of law rules or local substantive law (in the past..)</a:t>
            </a:r>
          </a:p>
          <a:p>
            <a:pPr marL="457200" indent="-457200">
              <a:buFont typeface="Times New Roman" panose="02020603050405020304" pitchFamily="18" charset="0"/>
              <a:buAutoNum type="arabicParenR"/>
              <a:defRPr/>
            </a:pPr>
            <a:r>
              <a:rPr lang="en-US" altLang="it-IT" sz="1800" dirty="0">
                <a:cs typeface="Arial" panose="020B0604020202020204" pitchFamily="34" charset="0"/>
              </a:rPr>
              <a:t>Legislation of the seat imposes specialized choice of law rules seated in the territory (</a:t>
            </a:r>
            <a:r>
              <a:rPr lang="en-US" altLang="it-IT" sz="1800" i="1" dirty="0">
                <a:cs typeface="Arial" panose="020B0604020202020204" pitchFamily="34" charset="0"/>
              </a:rPr>
              <a:t>the tribunal shall decide according to the rule of law with which the case has the closest connection: swiss</a:t>
            </a:r>
          </a:p>
          <a:p>
            <a:pPr marL="457200" indent="-457200">
              <a:buFont typeface="Times New Roman" panose="02020603050405020304" pitchFamily="18" charset="0"/>
              <a:buAutoNum type="arabicParenR"/>
              <a:defRPr/>
            </a:pPr>
            <a:r>
              <a:rPr lang="en-US" altLang="it-IT" sz="1800" i="1" dirty="0">
                <a:cs typeface="Arial" panose="020B0604020202020204" pitchFamily="34" charset="0"/>
              </a:rPr>
              <a:t>Some statutes authorize arbitrators to apply the choice of law  rules they consider applicable or appropriate (model law – art. 28)</a:t>
            </a:r>
          </a:p>
          <a:p>
            <a:pPr marL="457200" indent="-457200">
              <a:buFont typeface="Times New Roman" panose="02020603050405020304" pitchFamily="18" charset="0"/>
              <a:buAutoNum type="arabicParenR"/>
              <a:defRPr/>
            </a:pPr>
            <a:r>
              <a:rPr lang="en-US" altLang="it-IT" sz="1800" i="1" dirty="0">
                <a:cs typeface="Arial" panose="020B0604020202020204" pitchFamily="34" charset="0"/>
              </a:rPr>
              <a:t>Some legislation grants tribunal the power directly to apply whatever substantive rules of law they consider appropriate without applying conflict of law rules</a:t>
            </a:r>
          </a:p>
          <a:p>
            <a:pPr marL="457200" indent="-457200">
              <a:buFont typeface="Times New Roman" panose="02020603050405020304" pitchFamily="18" charset="0"/>
              <a:buAutoNum type="arabicParenR"/>
              <a:defRPr/>
            </a:pPr>
            <a:r>
              <a:rPr lang="en-US" altLang="it-IT" sz="1800" i="1" dirty="0">
                <a:cs typeface="Arial" panose="020B0604020202020204" pitchFamily="34" charset="0"/>
              </a:rPr>
              <a:t>Exceptionally a nation’s law may dictate that particular claims or defenses must be heard by the arbitrator under mandatory national law (antitrust)</a:t>
            </a:r>
          </a:p>
          <a:p>
            <a:pPr marL="457200" indent="-457200">
              <a:buFont typeface="Times New Roman" panose="02020603050405020304" pitchFamily="18" charset="0"/>
              <a:buAutoNum type="arabicParenR"/>
              <a:defRPr/>
            </a:pPr>
            <a:endParaRPr lang="en-US" altLang="it-IT" dirty="0">
              <a:cs typeface="Arial" panose="020B0604020202020204" pitchFamily="34" charset="0"/>
            </a:endParaRPr>
          </a:p>
          <a:p>
            <a:pPr>
              <a:defRPr/>
            </a:pPr>
            <a:endParaRPr lang="it-IT" dirty="0"/>
          </a:p>
        </p:txBody>
      </p:sp>
      <p:sp>
        <p:nvSpPr>
          <p:cNvPr id="177156" name="Segnaposto data 3">
            <a:extLst>
              <a:ext uri="{FF2B5EF4-FFF2-40B4-BE49-F238E27FC236}">
                <a16:creationId xmlns:a16="http://schemas.microsoft.com/office/drawing/2014/main" id="{08D41797-DF5E-427B-9F8D-549205EFFB3C}"/>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6" name="Rectangle 75">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Oval 76">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458" name="Titolo 1">
            <a:extLst>
              <a:ext uri="{FF2B5EF4-FFF2-40B4-BE49-F238E27FC236}">
                <a16:creationId xmlns:a16="http://schemas.microsoft.com/office/drawing/2014/main" id="{9981D3AF-2BD7-4B28-A84F-EF9BBC62DED3}"/>
              </a:ext>
            </a:extLst>
          </p:cNvPr>
          <p:cNvSpPr>
            <a:spLocks noGrp="1" noChangeArrowheads="1"/>
          </p:cNvSpPr>
          <p:nvPr>
            <p:ph type="title"/>
          </p:nvPr>
        </p:nvSpPr>
        <p:spPr>
          <a:xfrm>
            <a:off x="1154955" y="973667"/>
            <a:ext cx="2942210" cy="4833745"/>
          </a:xfrm>
        </p:spPr>
        <p:txBody>
          <a:bodyPr>
            <a:normAutofit/>
          </a:bodyPr>
          <a:lstStyle/>
          <a:p>
            <a:r>
              <a:rPr lang="en-US" altLang="it-IT">
                <a:solidFill>
                  <a:srgbClr val="EBEBEB"/>
                </a:solidFill>
              </a:rPr>
              <a:t>MEDIATION</a:t>
            </a:r>
            <a:endParaRPr lang="it-IT" altLang="it-IT">
              <a:solidFill>
                <a:srgbClr val="EBEBEB"/>
              </a:solidFill>
            </a:endParaRPr>
          </a:p>
        </p:txBody>
      </p:sp>
      <p:sp>
        <p:nvSpPr>
          <p:cNvPr id="84" name="Rectangle 83">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460" name="Segnaposto data 3">
            <a:extLst>
              <a:ext uri="{FF2B5EF4-FFF2-40B4-BE49-F238E27FC236}">
                <a16:creationId xmlns:a16="http://schemas.microsoft.com/office/drawing/2014/main" id="{D6D8159C-1631-45C1-9056-E89B9E9B137E}"/>
              </a:ext>
            </a:extLst>
          </p:cNvPr>
          <p:cNvSpPr>
            <a:spLocks noGrp="1"/>
          </p:cNvSpPr>
          <p:nvPr>
            <p:ph type="dt" sz="half" idx="10"/>
          </p:nvPr>
        </p:nvSpPr>
        <p:spPr>
          <a:xfrm>
            <a:off x="10653104" y="6391838"/>
            <a:ext cx="99059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ct val="0"/>
              </a:spcBef>
              <a:spcAft>
                <a:spcPts val="600"/>
              </a:spcAft>
              <a:buClrTx/>
              <a:buFontTx/>
              <a:buNone/>
            </a:pPr>
            <a:r>
              <a:rPr lang="it-IT" altLang="it-IT" sz="1500">
                <a:latin typeface="Arial" panose="020B0604020202020204" pitchFamily="34" charset="0"/>
              </a:rPr>
              <a:t>22/11/17</a:t>
            </a:r>
          </a:p>
        </p:txBody>
      </p:sp>
      <p:graphicFrame>
        <p:nvGraphicFramePr>
          <p:cNvPr id="19462" name="Segnaposto contenuto 2">
            <a:extLst>
              <a:ext uri="{FF2B5EF4-FFF2-40B4-BE49-F238E27FC236}">
                <a16:creationId xmlns:a16="http://schemas.microsoft.com/office/drawing/2014/main" id="{74DA1B10-B0E1-40AE-9269-BC4449109FB2}"/>
              </a:ext>
            </a:extLst>
          </p:cNvPr>
          <p:cNvGraphicFramePr>
            <a:graphicFrameLocks noGrp="1"/>
          </p:cNvGraphicFramePr>
          <p:nvPr>
            <p:ph idx="1"/>
            <p:extLst>
              <p:ext uri="{D42A27DB-BD31-4B8C-83A1-F6EECF244321}">
                <p14:modId xmlns:p14="http://schemas.microsoft.com/office/powerpoint/2010/main" val="132137223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0232"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80233"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234"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80226" name="Text Box 1">
            <a:extLst>
              <a:ext uri="{FF2B5EF4-FFF2-40B4-BE49-F238E27FC236}">
                <a16:creationId xmlns:a16="http://schemas.microsoft.com/office/drawing/2014/main" id="{3560F428-D891-4BDB-A895-5CE3215F5F90}"/>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Considerations affecting the selection </a:t>
            </a:r>
            <a:br>
              <a:rPr lang="en-US" altLang="it-IT" sz="3200">
                <a:solidFill>
                  <a:srgbClr val="EBEBEB"/>
                </a:solidFill>
                <a:latin typeface="+mj-lt"/>
                <a:ea typeface="+mj-ea"/>
                <a:cs typeface="+mj-cs"/>
              </a:rPr>
            </a:br>
            <a:r>
              <a:rPr lang="en-US" altLang="it-IT" sz="3200">
                <a:solidFill>
                  <a:srgbClr val="EBEBEB"/>
                </a:solidFill>
                <a:latin typeface="+mj-lt"/>
                <a:ea typeface="+mj-ea"/>
                <a:cs typeface="+mj-cs"/>
              </a:rPr>
              <a:t>of substantive law</a:t>
            </a:r>
          </a:p>
        </p:txBody>
      </p:sp>
      <p:sp>
        <p:nvSpPr>
          <p:cNvPr id="180227" name="Text Box 2">
            <a:extLst>
              <a:ext uri="{FF2B5EF4-FFF2-40B4-BE49-F238E27FC236}">
                <a16:creationId xmlns:a16="http://schemas.microsoft.com/office/drawing/2014/main" id="{DB2CA901-D483-473A-9DBF-E3B9F28DC531}"/>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Parties to international transactions often desire their own </a:t>
            </a:r>
            <a:r>
              <a:rPr lang="en-US" altLang="it-IT" sz="2000" dirty="0" err="1">
                <a:solidFill>
                  <a:schemeClr val="tx1">
                    <a:lumMod val="75000"/>
                    <a:lumOff val="25000"/>
                  </a:schemeClr>
                </a:solidFill>
                <a:latin typeface="+mn-lt"/>
                <a:ea typeface="+mn-ea"/>
              </a:rPr>
              <a:t>natonal</a:t>
            </a:r>
            <a:r>
              <a:rPr lang="en-US" altLang="it-IT" sz="2000" dirty="0">
                <a:solidFill>
                  <a:schemeClr val="tx1">
                    <a:lumMod val="75000"/>
                    <a:lumOff val="25000"/>
                  </a:schemeClr>
                </a:solidFill>
                <a:latin typeface="+mn-lt"/>
                <a:ea typeface="+mn-ea"/>
              </a:rPr>
              <a:t> law o apply in part because it is familiar to themselves</a:t>
            </a:r>
          </a:p>
          <a:p>
            <a:pPr>
              <a:lnSpc>
                <a:spcPct val="90000"/>
              </a:lnSpc>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in some instances a party's home state law will provide no benefits and may instead be detrimental to the party </a:t>
            </a:r>
            <a:r>
              <a:rPr lang="en-US" altLang="it-IT" sz="2000" dirty="0" err="1">
                <a:solidFill>
                  <a:schemeClr val="tx1">
                    <a:lumMod val="75000"/>
                    <a:lumOff val="25000"/>
                  </a:schemeClr>
                </a:solidFill>
                <a:latin typeface="+mn-lt"/>
                <a:ea typeface="+mn-ea"/>
              </a:rPr>
              <a:t>itslef</a:t>
            </a:r>
            <a:r>
              <a:rPr lang="en-US" altLang="it-IT" sz="2000" dirty="0">
                <a:solidFill>
                  <a:schemeClr val="tx1">
                    <a:lumMod val="75000"/>
                    <a:lumOff val="25000"/>
                  </a:schemeClr>
                </a:solidFill>
                <a:latin typeface="+mn-lt"/>
                <a:ea typeface="+mn-ea"/>
              </a:rPr>
              <a:t>.</a:t>
            </a:r>
          </a:p>
          <a:p>
            <a:pPr>
              <a:lnSpc>
                <a:spcPct val="90000"/>
              </a:lnSpc>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failing selection of their home country's law, parties often prefer a law that is developed, stable and well adapted to commercial dealings</a:t>
            </a:r>
          </a:p>
          <a:p>
            <a:pPr>
              <a:lnSpc>
                <a:spcPct val="90000"/>
              </a:lnSpc>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They avoid the law of states that are newly formed </a:t>
            </a:r>
          </a:p>
          <a:p>
            <a:pPr>
              <a:lnSpc>
                <a:spcPct val="90000"/>
              </a:lnSpc>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Parties, in any event, generally select a law which they are familiar to or whose content they can find with reasonable ease</a:t>
            </a:r>
          </a:p>
          <a:p>
            <a:pPr>
              <a:lnSpc>
                <a:spcPct val="90000"/>
              </a:lnSpc>
              <a:spcBef>
                <a:spcPts val="1000"/>
              </a:spcBef>
              <a:buClr>
                <a:schemeClr val="accent1"/>
              </a:buClr>
              <a:buSzPct val="80000"/>
              <a:buFont typeface="Wingdings 3" charset="2"/>
              <a:buChar char=""/>
            </a:pPr>
            <a:endParaRPr lang="en-US" altLang="it-IT" sz="2000" dirty="0">
              <a:solidFill>
                <a:schemeClr val="tx1">
                  <a:lumMod val="75000"/>
                  <a:lumOff val="25000"/>
                </a:schemeClr>
              </a:solidFill>
              <a:latin typeface="+mn-lt"/>
              <a:ea typeface="+mn-ea"/>
            </a:endParaRPr>
          </a:p>
        </p:txBody>
      </p:sp>
      <p:sp>
        <p:nvSpPr>
          <p:cNvPr id="180228" name="Text Box 3">
            <a:extLst>
              <a:ext uri="{FF2B5EF4-FFF2-40B4-BE49-F238E27FC236}">
                <a16:creationId xmlns:a16="http://schemas.microsoft.com/office/drawing/2014/main" id="{9C0B40E8-EA0A-4606-9066-47CA23E31FD6}"/>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7" name="Rectangle 76">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9" name="Freeform 5">
            <a:extLst>
              <a:ext uri="{FF2B5EF4-FFF2-40B4-BE49-F238E27FC236}">
                <a16:creationId xmlns:a16="http://schemas.microsoft.com/office/drawing/2014/main" id="{D22D1B95-2B54-43E9-85D9-B489F6C5DD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7D0F3F6D-A49D-4406-8D61-1C4F8D792F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3" name="Freeform 5">
            <a:extLst>
              <a:ext uri="{FF2B5EF4-FFF2-40B4-BE49-F238E27FC236}">
                <a16:creationId xmlns:a16="http://schemas.microsoft.com/office/drawing/2014/main" id="{D953A318-DA8D-4405-9536-D889E45C5E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85" name="Rectangle 84">
            <a:extLst>
              <a:ext uri="{FF2B5EF4-FFF2-40B4-BE49-F238E27FC236}">
                <a16:creationId xmlns:a16="http://schemas.microsoft.com/office/drawing/2014/main" id="{9E382A3D-2F90-475C-8DF2-F666FEA342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2274" name="Text Box 1">
            <a:extLst>
              <a:ext uri="{FF2B5EF4-FFF2-40B4-BE49-F238E27FC236}">
                <a16:creationId xmlns:a16="http://schemas.microsoft.com/office/drawing/2014/main" id="{EAAF1CDE-0FAE-4165-90D3-EA874D87604B}"/>
              </a:ext>
            </a:extLst>
          </p:cNvPr>
          <p:cNvSpPr txBox="1">
            <a:spLocks noChangeArrowheads="1"/>
          </p:cNvSpPr>
          <p:nvPr/>
        </p:nvSpPr>
        <p:spPr bwMode="auto">
          <a:xfrm>
            <a:off x="1683171" y="1143000"/>
            <a:ext cx="8825658" cy="33892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ctr">
              <a:lnSpc>
                <a:spcPct val="90000"/>
              </a:lnSpc>
              <a:spcBef>
                <a:spcPct val="0"/>
              </a:spcBef>
              <a:spcAft>
                <a:spcPts val="600"/>
              </a:spcAft>
              <a:buClrTx/>
            </a:pPr>
            <a:br>
              <a:rPr lang="en-US" altLang="it-IT" sz="4600">
                <a:solidFill>
                  <a:srgbClr val="FFFFFF"/>
                </a:solidFill>
                <a:latin typeface="+mj-lt"/>
                <a:ea typeface="+mj-ea"/>
                <a:cs typeface="+mj-cs"/>
              </a:rPr>
            </a:br>
            <a:br>
              <a:rPr lang="en-US" altLang="it-IT" sz="4600">
                <a:solidFill>
                  <a:srgbClr val="FFFFFF"/>
                </a:solidFill>
                <a:latin typeface="+mj-lt"/>
                <a:ea typeface="+mj-ea"/>
                <a:cs typeface="+mj-cs"/>
              </a:rPr>
            </a:br>
            <a:r>
              <a:rPr lang="en-US" altLang="it-IT" sz="4600">
                <a:solidFill>
                  <a:srgbClr val="FFFFFF"/>
                </a:solidFill>
                <a:latin typeface="+mj-lt"/>
                <a:ea typeface="+mj-ea"/>
                <a:cs typeface="+mj-cs"/>
              </a:rPr>
              <a:t>ARBITRATORS SELECTION</a:t>
            </a:r>
            <a:br>
              <a:rPr lang="en-US" altLang="it-IT" sz="4600">
                <a:solidFill>
                  <a:srgbClr val="FFFFFF"/>
                </a:solidFill>
                <a:latin typeface="+mj-lt"/>
                <a:ea typeface="+mj-ea"/>
                <a:cs typeface="+mj-cs"/>
              </a:rPr>
            </a:br>
            <a:r>
              <a:rPr lang="en-US" altLang="it-IT" sz="4600">
                <a:solidFill>
                  <a:srgbClr val="FFFFFF"/>
                </a:solidFill>
                <a:latin typeface="+mj-lt"/>
                <a:ea typeface="+mj-ea"/>
                <a:cs typeface="+mj-cs"/>
              </a:rPr>
              <a:t> </a:t>
            </a:r>
            <a:br>
              <a:rPr lang="en-US" altLang="it-IT" sz="4600">
                <a:solidFill>
                  <a:srgbClr val="FFFFFF"/>
                </a:solidFill>
                <a:latin typeface="+mj-lt"/>
                <a:ea typeface="+mj-ea"/>
                <a:cs typeface="+mj-cs"/>
              </a:rPr>
            </a:br>
            <a:endParaRPr lang="en-US" altLang="it-IT" sz="4600">
              <a:solidFill>
                <a:srgbClr val="FFFFFF"/>
              </a:solidFill>
              <a:latin typeface="+mj-lt"/>
              <a:ea typeface="+mj-ea"/>
              <a:cs typeface="+mj-cs"/>
            </a:endParaRPr>
          </a:p>
        </p:txBody>
      </p:sp>
      <p:sp>
        <p:nvSpPr>
          <p:cNvPr id="182275" name="Text Box 2">
            <a:extLst>
              <a:ext uri="{FF2B5EF4-FFF2-40B4-BE49-F238E27FC236}">
                <a16:creationId xmlns:a16="http://schemas.microsoft.com/office/drawing/2014/main" id="{962D652F-68A6-4C6F-9010-CBF0E47E45B1}"/>
              </a:ext>
            </a:extLst>
          </p:cNvPr>
          <p:cNvSpPr txBox="1">
            <a:spLocks noChangeArrowheads="1"/>
          </p:cNvSpPr>
          <p:nvPr/>
        </p:nvSpPr>
        <p:spPr bwMode="auto">
          <a:xfrm>
            <a:off x="2895600" y="3886200"/>
            <a:ext cx="6400800" cy="1752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ctr" eaLnBrk="1">
              <a:buClrTx/>
              <a:buFontTx/>
              <a:buNone/>
            </a:pPr>
            <a:r>
              <a:rPr lang="it-IT" altLang="it-IT">
                <a:cs typeface="Arial" panose="020B0604020202020204" pitchFamily="34" charset="0"/>
              </a:rPr>
              <a:t>Number; method of selection; qualification; challenges</a:t>
            </a:r>
          </a:p>
          <a:p>
            <a:pPr algn="ctr" eaLnBrk="1">
              <a:buClrTx/>
              <a:buFontTx/>
              <a:buNone/>
            </a:pPr>
            <a:endParaRPr lang="it-IT" altLang="it-IT">
              <a:cs typeface="Arial" panose="020B0604020202020204" pitchFamily="34" charset="0"/>
            </a:endParaRPr>
          </a:p>
        </p:txBody>
      </p:sp>
      <p:sp>
        <p:nvSpPr>
          <p:cNvPr id="182276" name="Text Box 3">
            <a:extLst>
              <a:ext uri="{FF2B5EF4-FFF2-40B4-BE49-F238E27FC236}">
                <a16:creationId xmlns:a16="http://schemas.microsoft.com/office/drawing/2014/main" id="{6B893EFF-E787-4AE6-8C1C-26EAB8A0D4DF}"/>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7"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Shape 78">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81"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84322" name="Titolo 1">
            <a:extLst>
              <a:ext uri="{FF2B5EF4-FFF2-40B4-BE49-F238E27FC236}">
                <a16:creationId xmlns:a16="http://schemas.microsoft.com/office/drawing/2014/main" id="{40CAA232-0B77-4305-B2E4-529A036E5361}"/>
              </a:ext>
            </a:extLst>
          </p:cNvPr>
          <p:cNvSpPr>
            <a:spLocks noGrp="1" noChangeArrowheads="1"/>
          </p:cNvSpPr>
          <p:nvPr>
            <p:ph type="title"/>
          </p:nvPr>
        </p:nvSpPr>
        <p:spPr>
          <a:xfrm>
            <a:off x="994087" y="1130603"/>
            <a:ext cx="3342442" cy="4596794"/>
          </a:xfrm>
        </p:spPr>
        <p:txBody>
          <a:bodyPr anchor="ctr">
            <a:normAutofit/>
          </a:bodyPr>
          <a:lstStyle/>
          <a:p>
            <a:r>
              <a:rPr lang="it-IT" altLang="it-IT" sz="3200">
                <a:solidFill>
                  <a:srgbClr val="EBEBEB"/>
                </a:solidFill>
              </a:rPr>
              <a:t>Introductory remarks</a:t>
            </a:r>
          </a:p>
        </p:txBody>
      </p:sp>
      <p:sp>
        <p:nvSpPr>
          <p:cNvPr id="184323" name="Segnaposto contenuto 2">
            <a:extLst>
              <a:ext uri="{FF2B5EF4-FFF2-40B4-BE49-F238E27FC236}">
                <a16:creationId xmlns:a16="http://schemas.microsoft.com/office/drawing/2014/main" id="{FA3E4107-4D24-439E-8079-A5DD0FED4A13}"/>
              </a:ext>
            </a:extLst>
          </p:cNvPr>
          <p:cNvSpPr>
            <a:spLocks noGrp="1" noChangeArrowheads="1"/>
          </p:cNvSpPr>
          <p:nvPr>
            <p:ph idx="1"/>
          </p:nvPr>
        </p:nvSpPr>
        <p:spPr>
          <a:xfrm>
            <a:off x="5290077" y="437513"/>
            <a:ext cx="5502614" cy="5954325"/>
          </a:xfrm>
        </p:spPr>
        <p:txBody>
          <a:bodyPr anchor="ctr">
            <a:normAutofit/>
          </a:bodyPr>
          <a:lstStyle/>
          <a:p>
            <a:r>
              <a:rPr lang="it-IT" altLang="it-IT" sz="2000"/>
              <a:t>Tribunal usually consists of one or three arbitrators</a:t>
            </a:r>
          </a:p>
          <a:p>
            <a:endParaRPr lang="it-IT" altLang="it-IT" sz="2000"/>
          </a:p>
          <a:p>
            <a:r>
              <a:rPr lang="it-IT" altLang="it-IT" sz="2000"/>
              <a:t>In case of sole arbitrator: parties usually have to reach agreement</a:t>
            </a:r>
          </a:p>
          <a:p>
            <a:r>
              <a:rPr lang="it-IT" altLang="it-IT" sz="2000"/>
              <a:t>In case of three arbitrators: usually each party appoints one arbitrator and co-arbitrators togheter appoint the presiding arbitrator</a:t>
            </a:r>
          </a:p>
          <a:p>
            <a:r>
              <a:rPr lang="it-IT" altLang="it-IT" sz="2000"/>
              <a:t>Any arbitrator has to be indipendent and impartial by all means</a:t>
            </a:r>
          </a:p>
        </p:txBody>
      </p:sp>
      <p:sp>
        <p:nvSpPr>
          <p:cNvPr id="184324" name="Segnaposto data 3">
            <a:extLst>
              <a:ext uri="{FF2B5EF4-FFF2-40B4-BE49-F238E27FC236}">
                <a16:creationId xmlns:a16="http://schemas.microsoft.com/office/drawing/2014/main" id="{30614448-ECED-477B-A8EC-4FFA4327FF85}"/>
              </a:ext>
            </a:extLst>
          </p:cNvPr>
          <p:cNvSpPr>
            <a:spLocks noGrp="1"/>
          </p:cNvSpPr>
          <p:nvPr>
            <p:ph type="dt" sz="half" idx="10"/>
          </p:nvPr>
        </p:nvSpPr>
        <p:spPr>
          <a:xfrm>
            <a:off x="7980412" y="6391838"/>
            <a:ext cx="273607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pPr>
              <a:spcAft>
                <a:spcPts val="600"/>
              </a:spcAft>
            </a:pPr>
            <a:r>
              <a:rPr lang="it-IT" altLang="it-IT">
                <a:latin typeface="Times New Roman" panose="02020603050405020304" pitchFamily="18" charset="0"/>
              </a:rPr>
              <a:t>22/11/17</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85346" name="Text Box 1">
            <a:extLst>
              <a:ext uri="{FF2B5EF4-FFF2-40B4-BE49-F238E27FC236}">
                <a16:creationId xmlns:a16="http://schemas.microsoft.com/office/drawing/2014/main" id="{56A2E56F-2E55-4891-B4EF-47CCA0F3F1C7}"/>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Party Autonomy</a:t>
            </a:r>
          </a:p>
        </p:txBody>
      </p:sp>
      <p:sp>
        <p:nvSpPr>
          <p:cNvPr id="185347" name="Text Box 2">
            <a:extLst>
              <a:ext uri="{FF2B5EF4-FFF2-40B4-BE49-F238E27FC236}">
                <a16:creationId xmlns:a16="http://schemas.microsoft.com/office/drawing/2014/main" id="{9E42FA29-FD49-4706-9F08-F16C804BBCAC}"/>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Selection and removal of the arbitrators is one of the most important aspect of arbitral proceeding </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NY CONV: the recognition of the award may be refused if the composition of the arbitral tribunal was not in accordance with the agreement of the parties (or failing sich agreement was not in accordance with the law of the country where the award was made</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MODEL LAW ART. 11.2 “the parties are free to agree on a procedure of appointing the arbitrators”</a:t>
            </a:r>
          </a:p>
        </p:txBody>
      </p:sp>
      <p:sp>
        <p:nvSpPr>
          <p:cNvPr id="185348" name="Text Box 3">
            <a:extLst>
              <a:ext uri="{FF2B5EF4-FFF2-40B4-BE49-F238E27FC236}">
                <a16:creationId xmlns:a16="http://schemas.microsoft.com/office/drawing/2014/main" id="{3039226D-A387-4054-B01D-DFBDC390923B}"/>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87394" name="Text Box 1">
            <a:extLst>
              <a:ext uri="{FF2B5EF4-FFF2-40B4-BE49-F238E27FC236}">
                <a16:creationId xmlns:a16="http://schemas.microsoft.com/office/drawing/2014/main" id="{F45C2989-EF13-4907-A342-F07361567E68}"/>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Number and selection </a:t>
            </a:r>
          </a:p>
        </p:txBody>
      </p:sp>
      <p:sp>
        <p:nvSpPr>
          <p:cNvPr id="187395" name="Text Box 2">
            <a:extLst>
              <a:ext uri="{FF2B5EF4-FFF2-40B4-BE49-F238E27FC236}">
                <a16:creationId xmlns:a16="http://schemas.microsoft.com/office/drawing/2014/main" id="{622F0781-DC0F-4CDB-AA88-0383EE95EBDF}"/>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Uneven number</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The Model law (and national legislation) provide that absent agreement the number of arbitrators shall be three (see institutional rules: generally one)</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Method of selection</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Party-appointed arbitrators </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Arbitrator selected arbitrators </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Administrative selection of the arbitrator </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Arbitrators selected by domestic courts </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p:txBody>
      </p:sp>
      <p:sp>
        <p:nvSpPr>
          <p:cNvPr id="187396" name="Text Box 3">
            <a:extLst>
              <a:ext uri="{FF2B5EF4-FFF2-40B4-BE49-F238E27FC236}">
                <a16:creationId xmlns:a16="http://schemas.microsoft.com/office/drawing/2014/main" id="{71CBB29D-883A-4D1D-9A69-B6602A9A0304}"/>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89442" name="Text Box 1">
            <a:extLst>
              <a:ext uri="{FF2B5EF4-FFF2-40B4-BE49-F238E27FC236}">
                <a16:creationId xmlns:a16="http://schemas.microsoft.com/office/drawing/2014/main" id="{6DC31D77-1ADE-4DC5-85FF-5037FD017CAF}"/>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pPr>
            <a:r>
              <a:rPr lang="en-US" altLang="it-IT" sz="3200">
                <a:solidFill>
                  <a:srgbClr val="EBEBEB"/>
                </a:solidFill>
                <a:latin typeface="+mj-lt"/>
                <a:ea typeface="+mj-ea"/>
                <a:cs typeface="+mj-cs"/>
              </a:rPr>
              <a:t>PARTIES’ AUTONOMY - IMPARTIALITY </a:t>
            </a:r>
          </a:p>
        </p:txBody>
      </p:sp>
      <p:sp>
        <p:nvSpPr>
          <p:cNvPr id="189443" name="Text Box 2">
            <a:extLst>
              <a:ext uri="{FF2B5EF4-FFF2-40B4-BE49-F238E27FC236}">
                <a16:creationId xmlns:a16="http://schemas.microsoft.com/office/drawing/2014/main" id="{437CDFC9-7666-4FBF-9F36-8D916386B63E}"/>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Parties are free to choose whomever they whish..</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But there are limits mainly concerning </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INDEPENDENCE AND IMPARTIALITY</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Ad hoc – institutional arbitration</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Parties’ appointed arbitrators</a:t>
            </a:r>
          </a:p>
        </p:txBody>
      </p:sp>
      <p:sp>
        <p:nvSpPr>
          <p:cNvPr id="189444" name="Text Box 3">
            <a:extLst>
              <a:ext uri="{FF2B5EF4-FFF2-40B4-BE49-F238E27FC236}">
                <a16:creationId xmlns:a16="http://schemas.microsoft.com/office/drawing/2014/main" id="{F515A4AC-A228-430F-83C8-85B217E09616}"/>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91490" name="Text Box 1">
            <a:extLst>
              <a:ext uri="{FF2B5EF4-FFF2-40B4-BE49-F238E27FC236}">
                <a16:creationId xmlns:a16="http://schemas.microsoft.com/office/drawing/2014/main" id="{130C387D-7DCC-4EE3-932B-23A83E1CA2D6}"/>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INDEPENDENCE and IMPARTIALITY</a:t>
            </a:r>
          </a:p>
        </p:txBody>
      </p:sp>
      <p:sp>
        <p:nvSpPr>
          <p:cNvPr id="191491" name="Text Box 2">
            <a:extLst>
              <a:ext uri="{FF2B5EF4-FFF2-40B4-BE49-F238E27FC236}">
                <a16:creationId xmlns:a16="http://schemas.microsoft.com/office/drawing/2014/main" id="{B79594E9-0989-4193-80F1-D57D9F3351D1}"/>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INDEPENDENCE: No fact, circumstances, or relationships between the parties and the arbitrators exist which may affect the arbitrator's freedom of judgment</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IMPARTIALITY is a subjective element linked to the state of mind and to the behavior of the arbitrator. And it implies that the arbitrator does not favor one of the parties</a:t>
            </a:r>
          </a:p>
        </p:txBody>
      </p:sp>
      <p:sp>
        <p:nvSpPr>
          <p:cNvPr id="191492" name="Text Box 3">
            <a:extLst>
              <a:ext uri="{FF2B5EF4-FFF2-40B4-BE49-F238E27FC236}">
                <a16:creationId xmlns:a16="http://schemas.microsoft.com/office/drawing/2014/main" id="{4213CD3A-3216-4260-82E4-F8D58ADCF7DA}"/>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7"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Shape 78">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81"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93538" name="Titolo 1">
            <a:extLst>
              <a:ext uri="{FF2B5EF4-FFF2-40B4-BE49-F238E27FC236}">
                <a16:creationId xmlns:a16="http://schemas.microsoft.com/office/drawing/2014/main" id="{EC2F3379-8A4F-4AD5-8E80-12B8818A969D}"/>
              </a:ext>
            </a:extLst>
          </p:cNvPr>
          <p:cNvSpPr>
            <a:spLocks noGrp="1" noChangeArrowheads="1"/>
          </p:cNvSpPr>
          <p:nvPr>
            <p:ph type="title"/>
          </p:nvPr>
        </p:nvSpPr>
        <p:spPr>
          <a:xfrm>
            <a:off x="994087" y="1130603"/>
            <a:ext cx="3342442" cy="4596794"/>
          </a:xfrm>
        </p:spPr>
        <p:txBody>
          <a:bodyPr anchor="ctr">
            <a:normAutofit/>
          </a:bodyPr>
          <a:lstStyle/>
          <a:p>
            <a:r>
              <a:rPr lang="it-IT" altLang="it-IT" sz="3200">
                <a:solidFill>
                  <a:srgbClr val="EBEBEB"/>
                </a:solidFill>
              </a:rPr>
              <a:t>independence</a:t>
            </a:r>
          </a:p>
        </p:txBody>
      </p:sp>
      <p:sp>
        <p:nvSpPr>
          <p:cNvPr id="3" name="Segnaposto contenuto 2">
            <a:extLst>
              <a:ext uri="{FF2B5EF4-FFF2-40B4-BE49-F238E27FC236}">
                <a16:creationId xmlns:a16="http://schemas.microsoft.com/office/drawing/2014/main" id="{88CB7CDD-F901-43F9-A99A-68AF3D3BD6CB}"/>
              </a:ext>
            </a:extLst>
          </p:cNvPr>
          <p:cNvSpPr>
            <a:spLocks noGrp="1"/>
          </p:cNvSpPr>
          <p:nvPr>
            <p:ph idx="1"/>
          </p:nvPr>
        </p:nvSpPr>
        <p:spPr>
          <a:xfrm>
            <a:off x="5290077" y="437513"/>
            <a:ext cx="5502614" cy="5954325"/>
          </a:xfrm>
        </p:spPr>
        <p:txBody>
          <a:bodyPr anchor="ctr">
            <a:normAutofit/>
          </a:bodyPr>
          <a:lstStyle/>
          <a:p>
            <a:pPr>
              <a:defRPr/>
            </a:pPr>
            <a:r>
              <a:rPr lang="it-IT" sz="2000"/>
              <a:t>To be </a:t>
            </a:r>
            <a:r>
              <a:rPr lang="it-IT" sz="2000" i="1"/>
              <a:t>independent</a:t>
            </a:r>
            <a:r>
              <a:rPr lang="it-IT" sz="2000"/>
              <a:t>:</a:t>
            </a:r>
          </a:p>
          <a:p>
            <a:pPr marL="457200" indent="-457200">
              <a:buFontTx/>
              <a:buChar char="-"/>
              <a:defRPr/>
            </a:pPr>
            <a:r>
              <a:rPr lang="it-IT" sz="2000"/>
              <a:t>No financial interest in the outcome of the case</a:t>
            </a:r>
          </a:p>
          <a:p>
            <a:pPr marL="457200" indent="-457200">
              <a:buFontTx/>
              <a:buChar char="-"/>
              <a:defRPr/>
            </a:pPr>
            <a:r>
              <a:rPr lang="it-IT" sz="2000"/>
              <a:t>Not depending on one of the parties for any benefit</a:t>
            </a:r>
          </a:p>
          <a:p>
            <a:pPr marL="457200" indent="-457200">
              <a:buFontTx/>
              <a:buChar char="-"/>
              <a:defRPr/>
            </a:pPr>
            <a:r>
              <a:rPr lang="it-IT" sz="2000"/>
              <a:t>No close relationships to the parties</a:t>
            </a:r>
          </a:p>
          <a:p>
            <a:pPr marL="0" indent="0">
              <a:defRPr/>
            </a:pPr>
            <a:r>
              <a:rPr lang="it-IT" sz="2000"/>
              <a:t>to be </a:t>
            </a:r>
            <a:r>
              <a:rPr lang="it-IT" sz="2000" i="1"/>
              <a:t>impartial</a:t>
            </a:r>
          </a:p>
          <a:p>
            <a:pPr marL="457200" indent="-457200">
              <a:buFontTx/>
              <a:buChar char="-"/>
              <a:defRPr/>
            </a:pPr>
            <a:r>
              <a:rPr lang="it-IT" sz="2000"/>
              <a:t>No reasons to favor one of the parties </a:t>
            </a:r>
          </a:p>
          <a:p>
            <a:pPr marL="457200" indent="-457200">
              <a:buFontTx/>
              <a:buChar char="-"/>
              <a:defRPr/>
            </a:pPr>
            <a:r>
              <a:rPr lang="it-IT" sz="2000"/>
              <a:t>No preconceived notion about the issues in dispute</a:t>
            </a:r>
          </a:p>
          <a:p>
            <a:pPr marL="0" indent="0">
              <a:defRPr/>
            </a:pPr>
            <a:endParaRPr lang="it-IT" sz="2000"/>
          </a:p>
        </p:txBody>
      </p:sp>
      <p:sp>
        <p:nvSpPr>
          <p:cNvPr id="193540" name="Segnaposto data 3">
            <a:extLst>
              <a:ext uri="{FF2B5EF4-FFF2-40B4-BE49-F238E27FC236}">
                <a16:creationId xmlns:a16="http://schemas.microsoft.com/office/drawing/2014/main" id="{55C8FB7E-163A-4D7A-93CB-54D36C57F0DA}"/>
              </a:ext>
            </a:extLst>
          </p:cNvPr>
          <p:cNvSpPr>
            <a:spLocks noGrp="1"/>
          </p:cNvSpPr>
          <p:nvPr>
            <p:ph type="dt" sz="half" idx="10"/>
          </p:nvPr>
        </p:nvSpPr>
        <p:spPr>
          <a:xfrm>
            <a:off x="7980412" y="6391838"/>
            <a:ext cx="273607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pPr>
              <a:spcAft>
                <a:spcPts val="600"/>
              </a:spcAft>
            </a:pPr>
            <a:r>
              <a:rPr lang="it-IT" altLang="it-IT">
                <a:latin typeface="Times New Roman" panose="02020603050405020304" pitchFamily="18" charset="0"/>
              </a:rPr>
              <a:t>22/11/17</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94574"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94563" name="Text Box 2">
            <a:extLst>
              <a:ext uri="{FF2B5EF4-FFF2-40B4-BE49-F238E27FC236}">
                <a16:creationId xmlns:a16="http://schemas.microsoft.com/office/drawing/2014/main" id="{4AA57905-7566-4B04-A20A-373371B09EA0}"/>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conflict of interests: qualifies as the situation where a person carries out a function in a context, performing actions which provoke favorable context for himself or unfavorable ones for others in a different context B</a:t>
            </a:r>
          </a:p>
          <a:p>
            <a:pPr>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Neutrality can be defined as the absence of cultural legal, social proximity with one of the parties </a:t>
            </a:r>
          </a:p>
        </p:txBody>
      </p:sp>
      <p:sp>
        <p:nvSpPr>
          <p:cNvPr id="194562" name="Text Box 1">
            <a:extLst>
              <a:ext uri="{FF2B5EF4-FFF2-40B4-BE49-F238E27FC236}">
                <a16:creationId xmlns:a16="http://schemas.microsoft.com/office/drawing/2014/main" id="{72FBA132-1A5E-49CB-B5FC-77E4D6421A08}"/>
              </a:ext>
            </a:extLst>
          </p:cNvPr>
          <p:cNvSpPr txBox="1">
            <a:spLocks noChangeArrowheads="1"/>
          </p:cNvSpPr>
          <p:nvPr/>
        </p:nvSpPr>
        <p:spPr bwMode="auto">
          <a:xfrm>
            <a:off x="1825626" y="228600"/>
            <a:ext cx="8531225" cy="755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it-IT" altLang="it-IT"/>
          </a:p>
        </p:txBody>
      </p:sp>
      <p:sp>
        <p:nvSpPr>
          <p:cNvPr id="194564" name="Text Box 3">
            <a:extLst>
              <a:ext uri="{FF2B5EF4-FFF2-40B4-BE49-F238E27FC236}">
                <a16:creationId xmlns:a16="http://schemas.microsoft.com/office/drawing/2014/main" id="{C29E8D3E-1BC5-4121-B543-7C94EA0D3FC2}"/>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olo 1">
            <a:extLst>
              <a:ext uri="{FF2B5EF4-FFF2-40B4-BE49-F238E27FC236}">
                <a16:creationId xmlns:a16="http://schemas.microsoft.com/office/drawing/2014/main" id="{2EFE41BE-E4FC-4037-B016-4E00D2458792}"/>
              </a:ext>
            </a:extLst>
          </p:cNvPr>
          <p:cNvSpPr>
            <a:spLocks noGrp="1" noChangeArrowheads="1"/>
          </p:cNvSpPr>
          <p:nvPr>
            <p:ph type="title"/>
          </p:nvPr>
        </p:nvSpPr>
        <p:spPr/>
        <p:txBody>
          <a:bodyPr/>
          <a:lstStyle/>
          <a:p>
            <a:r>
              <a:rPr lang="it-IT" altLang="it-IT"/>
              <a:t>In order to guarantee impartiality</a:t>
            </a:r>
          </a:p>
        </p:txBody>
      </p:sp>
      <p:sp>
        <p:nvSpPr>
          <p:cNvPr id="196611" name="Segnaposto contenuto 2">
            <a:extLst>
              <a:ext uri="{FF2B5EF4-FFF2-40B4-BE49-F238E27FC236}">
                <a16:creationId xmlns:a16="http://schemas.microsoft.com/office/drawing/2014/main" id="{A533BA14-2D6F-4412-BEF6-A9DD579C3EF1}"/>
              </a:ext>
            </a:extLst>
          </p:cNvPr>
          <p:cNvSpPr>
            <a:spLocks noGrp="1" noChangeArrowheads="1"/>
          </p:cNvSpPr>
          <p:nvPr>
            <p:ph sz="half" idx="1"/>
          </p:nvPr>
        </p:nvSpPr>
        <p:spPr/>
        <p:txBody>
          <a:bodyPr/>
          <a:lstStyle/>
          <a:p>
            <a:pPr marL="0" indent="0"/>
            <a:r>
              <a:rPr lang="it-IT" altLang="it-IT">
                <a:solidFill>
                  <a:srgbClr val="FF0000"/>
                </a:solidFill>
              </a:rPr>
              <a:t>DISCLOSURE</a:t>
            </a:r>
          </a:p>
          <a:p>
            <a:pPr marL="0" indent="0"/>
            <a:endParaRPr lang="it-IT" altLang="it-IT"/>
          </a:p>
          <a:p>
            <a:pPr marL="0" indent="0"/>
            <a:r>
              <a:rPr lang="it-IT" altLang="it-IT"/>
              <a:t>-obligation of the arbitrators to disclose information that might give rise to potential conflicts of interests/doubts on impartiality</a:t>
            </a:r>
          </a:p>
          <a:p>
            <a:pPr marL="0" indent="0"/>
            <a:r>
              <a:rPr lang="it-IT" altLang="it-IT"/>
              <a:t>Withdraw……</a:t>
            </a:r>
          </a:p>
          <a:p>
            <a:pPr marL="0" indent="0"/>
            <a:endParaRPr lang="it-IT" altLang="it-IT"/>
          </a:p>
        </p:txBody>
      </p:sp>
      <p:sp>
        <p:nvSpPr>
          <p:cNvPr id="196612" name="Segnaposto contenuto 3">
            <a:extLst>
              <a:ext uri="{FF2B5EF4-FFF2-40B4-BE49-F238E27FC236}">
                <a16:creationId xmlns:a16="http://schemas.microsoft.com/office/drawing/2014/main" id="{B50BAA70-B1E5-4A11-AF06-370114AA1DDD}"/>
              </a:ext>
            </a:extLst>
          </p:cNvPr>
          <p:cNvSpPr>
            <a:spLocks noGrp="1" noChangeArrowheads="1"/>
          </p:cNvSpPr>
          <p:nvPr>
            <p:ph sz="half" idx="2"/>
          </p:nvPr>
        </p:nvSpPr>
        <p:spPr/>
        <p:txBody>
          <a:bodyPr/>
          <a:lstStyle/>
          <a:p>
            <a:pPr marL="0" indent="0"/>
            <a:r>
              <a:rPr lang="it-IT" altLang="it-IT">
                <a:solidFill>
                  <a:srgbClr val="FF0000"/>
                </a:solidFill>
              </a:rPr>
              <a:t>CONFIRMATION</a:t>
            </a:r>
            <a:r>
              <a:rPr lang="it-IT" altLang="it-IT"/>
              <a:t> </a:t>
            </a:r>
          </a:p>
          <a:p>
            <a:pPr marL="0" indent="0"/>
            <a:r>
              <a:rPr lang="it-IT" altLang="it-IT" i="1"/>
              <a:t>Insititutional arbitration</a:t>
            </a:r>
            <a:endParaRPr lang="it-IT" altLang="it-IT"/>
          </a:p>
          <a:p>
            <a:pPr marL="0" indent="0"/>
            <a:endParaRPr lang="it-IT" altLang="it-IT"/>
          </a:p>
          <a:p>
            <a:pPr marL="0" indent="0"/>
            <a:endParaRPr lang="it-IT" altLang="it-IT">
              <a:solidFill>
                <a:srgbClr val="FF0000"/>
              </a:solidFill>
            </a:endParaRPr>
          </a:p>
          <a:p>
            <a:pPr marL="0" indent="0"/>
            <a:r>
              <a:rPr lang="it-IT" altLang="it-IT">
                <a:solidFill>
                  <a:srgbClr val="FF0000"/>
                </a:solidFill>
              </a:rPr>
              <a:t>CHALLENEGES</a:t>
            </a:r>
          </a:p>
          <a:p>
            <a:pPr marL="0" indent="0"/>
            <a:r>
              <a:rPr lang="it-IT" altLang="it-IT"/>
              <a:t>- Administrative bodies/courts with supervisory power over arbitrators</a:t>
            </a:r>
          </a:p>
        </p:txBody>
      </p:sp>
      <p:sp>
        <p:nvSpPr>
          <p:cNvPr id="196613" name="Segnaposto data 4">
            <a:extLst>
              <a:ext uri="{FF2B5EF4-FFF2-40B4-BE49-F238E27FC236}">
                <a16:creationId xmlns:a16="http://schemas.microsoft.com/office/drawing/2014/main" id="{AFD4A3E4-4694-4BD0-A00A-7D6895581966}"/>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a:extLst>
              <a:ext uri="{FF2B5EF4-FFF2-40B4-BE49-F238E27FC236}">
                <a16:creationId xmlns:a16="http://schemas.microsoft.com/office/drawing/2014/main" id="{A5805376-B34D-4ED7-A8BD-64742D907E2A}"/>
              </a:ext>
            </a:extLst>
          </p:cNvPr>
          <p:cNvSpPr>
            <a:spLocks noGrp="1" noChangeArrowheads="1"/>
          </p:cNvSpPr>
          <p:nvPr>
            <p:ph type="title"/>
          </p:nvPr>
        </p:nvSpPr>
        <p:spPr/>
        <p:txBody>
          <a:bodyPr/>
          <a:lstStyle/>
          <a:p>
            <a:r>
              <a:rPr lang="en-US" altLang="it-IT"/>
              <a:t>ARBITRATION </a:t>
            </a:r>
            <a:endParaRPr lang="it-IT" altLang="it-IT"/>
          </a:p>
        </p:txBody>
      </p:sp>
      <p:sp>
        <p:nvSpPr>
          <p:cNvPr id="21507" name="Segnaposto contenuto 2">
            <a:extLst>
              <a:ext uri="{FF2B5EF4-FFF2-40B4-BE49-F238E27FC236}">
                <a16:creationId xmlns:a16="http://schemas.microsoft.com/office/drawing/2014/main" id="{659551B1-3D89-48FE-860D-AB15E6992209}"/>
              </a:ext>
            </a:extLst>
          </p:cNvPr>
          <p:cNvSpPr>
            <a:spLocks noGrp="1" noChangeArrowheads="1"/>
          </p:cNvSpPr>
          <p:nvPr>
            <p:ph idx="1"/>
          </p:nvPr>
        </p:nvSpPr>
        <p:spPr/>
        <p:txBody>
          <a:bodyPr>
            <a:normAutofit fontScale="77500" lnSpcReduction="20000"/>
          </a:bodyPr>
          <a:lstStyle/>
          <a:p>
            <a:r>
              <a:rPr lang="en-US" altLang="it-IT" sz="1600"/>
              <a:t>the </a:t>
            </a:r>
            <a:r>
              <a:rPr lang="en-US" altLang="it-IT" sz="1600" i="1"/>
              <a:t>Adjudication </a:t>
            </a:r>
            <a:r>
              <a:rPr lang="en-US" altLang="it-IT" sz="1600"/>
              <a:t>of a dispute between parties by a person or persons (arbitrators) chosen or agreed to by the parties. Arbitration award is recognized and enforceable under the law. </a:t>
            </a:r>
          </a:p>
          <a:p>
            <a:r>
              <a:rPr lang="en-US" altLang="it-IT" sz="1600" i="1">
                <a:solidFill>
                  <a:srgbClr val="FF0000"/>
                </a:solidFill>
              </a:rPr>
              <a:t>Adjudication: </a:t>
            </a:r>
            <a:r>
              <a:rPr lang="en-US" altLang="it-IT" sz="1600" b="1">
                <a:solidFill>
                  <a:srgbClr val="FF0000"/>
                </a:solidFill>
              </a:rPr>
              <a:t>the </a:t>
            </a:r>
            <a:r>
              <a:rPr lang="en-US" altLang="it-IT" sz="1600" b="1">
                <a:solidFill>
                  <a:schemeClr val="accent2"/>
                </a:solidFill>
                <a:hlinkClick r:id="rId2" tooltip="act"/>
              </a:rPr>
              <a:t>act</a:t>
            </a:r>
            <a:r>
              <a:rPr lang="en-US" altLang="it-IT" sz="1600" b="1">
                <a:solidFill>
                  <a:schemeClr val="accent2"/>
                </a:solidFill>
              </a:rPr>
              <a:t> of </a:t>
            </a:r>
            <a:r>
              <a:rPr lang="en-US" altLang="it-IT" sz="1600" b="1" u="sng">
                <a:solidFill>
                  <a:schemeClr val="accent2"/>
                </a:solidFill>
                <a:hlinkClick r:id="rId3" tooltip="judging"/>
              </a:rPr>
              <a:t>judging</a:t>
            </a:r>
            <a:r>
              <a:rPr lang="en-US" altLang="it-IT" sz="1600" b="1">
                <a:solidFill>
                  <a:schemeClr val="accent2"/>
                </a:solidFill>
              </a:rPr>
              <a:t> a </a:t>
            </a:r>
            <a:r>
              <a:rPr lang="en-US" altLang="it-IT" sz="1600" b="1">
                <a:solidFill>
                  <a:schemeClr val="accent2"/>
                </a:solidFill>
                <a:hlinkClick r:id="rId4" tooltip="case"/>
              </a:rPr>
              <a:t>case</a:t>
            </a:r>
            <a:r>
              <a:rPr lang="en-US" altLang="it-IT" sz="1600" b="1">
                <a:solidFill>
                  <a:schemeClr val="accent2"/>
                </a:solidFill>
              </a:rPr>
              <a:t> </a:t>
            </a:r>
            <a:r>
              <a:rPr lang="en-US" altLang="it-IT" sz="1600" b="1">
                <a:solidFill>
                  <a:srgbClr val="FF0000"/>
                </a:solidFill>
              </a:rPr>
              <a:t>or a dispute, or of making a </a:t>
            </a:r>
            <a:r>
              <a:rPr lang="en-US" altLang="it-IT" sz="1600" b="1">
                <a:solidFill>
                  <a:schemeClr val="accent2"/>
                </a:solidFill>
                <a:hlinkClick r:id="rId5" tooltip="formal"/>
              </a:rPr>
              <a:t>formal</a:t>
            </a:r>
            <a:r>
              <a:rPr lang="en-US" altLang="it-IT" sz="1600" b="1">
                <a:solidFill>
                  <a:schemeClr val="accent2"/>
                </a:solidFill>
              </a:rPr>
              <a:t> </a:t>
            </a:r>
            <a:r>
              <a:rPr lang="en-US" altLang="it-IT" sz="1600" b="1">
                <a:solidFill>
                  <a:schemeClr val="accent2"/>
                </a:solidFill>
                <a:hlinkClick r:id="rId6" tooltip="decision"/>
              </a:rPr>
              <a:t>decision</a:t>
            </a:r>
            <a:r>
              <a:rPr lang="en-US" altLang="it-IT" sz="1600" b="1">
                <a:solidFill>
                  <a:schemeClr val="accent2"/>
                </a:solidFill>
              </a:rPr>
              <a:t> </a:t>
            </a:r>
            <a:r>
              <a:rPr lang="en-US" altLang="it-IT" sz="1600" b="1">
                <a:solidFill>
                  <a:srgbClr val="FF0000"/>
                </a:solidFill>
              </a:rPr>
              <a:t>about something:</a:t>
            </a:r>
            <a:endParaRPr lang="en-US" altLang="it-IT" sz="1600" i="1">
              <a:solidFill>
                <a:srgbClr val="FF0000"/>
              </a:solidFill>
            </a:endParaRPr>
          </a:p>
          <a:p>
            <a:r>
              <a:rPr lang="en-US" altLang="it-IT" sz="1600"/>
              <a:t>Main features of arbitration: </a:t>
            </a:r>
          </a:p>
          <a:p>
            <a:r>
              <a:rPr lang="en-US" altLang="it-IT" sz="1600"/>
              <a:t>• voluntary (on the bases of arbitration clause or agreement); </a:t>
            </a:r>
          </a:p>
          <a:p>
            <a:r>
              <a:rPr lang="en-US" altLang="it-IT" sz="1600"/>
              <a:t>• a simplified version of a trial; </a:t>
            </a:r>
          </a:p>
          <a:p>
            <a:r>
              <a:rPr lang="en-US" altLang="it-IT" sz="1600"/>
              <a:t>• parties can agree on arbitral panel, procedural rules, language, applicable law, place of hearings and etc.;</a:t>
            </a:r>
          </a:p>
          <a:p>
            <a:r>
              <a:rPr lang="en-US" altLang="it-IT" sz="1600"/>
              <a:t>• decision is mandatory to follow; </a:t>
            </a:r>
          </a:p>
          <a:p>
            <a:r>
              <a:rPr lang="en-US" altLang="it-IT" sz="1600"/>
              <a:t>• formal, more expensive, slower and past oriented private procedure; </a:t>
            </a:r>
          </a:p>
          <a:p>
            <a:r>
              <a:rPr lang="en-US" altLang="it-IT" sz="1600"/>
              <a:t>• adjudicative method; </a:t>
            </a:r>
          </a:p>
          <a:p>
            <a:r>
              <a:rPr lang="en-US" altLang="it-IT" sz="1600"/>
              <a:t>• focuses more on legal issues. </a:t>
            </a:r>
          </a:p>
        </p:txBody>
      </p:sp>
      <p:sp>
        <p:nvSpPr>
          <p:cNvPr id="21508" name="Segnaposto data 3">
            <a:extLst>
              <a:ext uri="{FF2B5EF4-FFF2-40B4-BE49-F238E27FC236}">
                <a16:creationId xmlns:a16="http://schemas.microsoft.com/office/drawing/2014/main" id="{0FF4F346-3F25-4A63-A516-5E6DD8C84D7A}"/>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800">
                <a:latin typeface="Arial" panose="020B0604020202020204" pitchFamily="34" charset="0"/>
              </a:rPr>
              <a:t>22/11/17</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8" name="Rectangle 137">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Oval 138">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0" name="Oval 139">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1" name="Oval 140">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Oval 141">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3" name="Oval 142">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4"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5"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6"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8" name="Rectangle 147">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0" name="Rectangle 149">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54"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6" name="Freeform: Shape 155">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58"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97634" name="Text Box 1">
            <a:extLst>
              <a:ext uri="{FF2B5EF4-FFF2-40B4-BE49-F238E27FC236}">
                <a16:creationId xmlns:a16="http://schemas.microsoft.com/office/drawing/2014/main" id="{81A90B13-6EFC-4595-90DE-F8394B7BC214}"/>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Disqualification of Arbitrators Due to Conflicts of Interest </a:t>
            </a:r>
          </a:p>
        </p:txBody>
      </p:sp>
      <p:sp>
        <p:nvSpPr>
          <p:cNvPr id="78850" name="Text Box 2">
            <a:extLst>
              <a:ext uri="{FF2B5EF4-FFF2-40B4-BE49-F238E27FC236}">
                <a16:creationId xmlns:a16="http://schemas.microsoft.com/office/drawing/2014/main" id="{7CF04398-B127-4AD3-BE40-6E62B3B6AFB6}"/>
              </a:ext>
            </a:extLst>
          </p:cNvPr>
          <p:cNvSpPr txBox="1">
            <a:spLocks noChangeArrowheads="1"/>
          </p:cNvSpPr>
          <p:nvPr/>
        </p:nvSpPr>
        <p:spPr bwMode="auto">
          <a:xfrm>
            <a:off x="5290077" y="437513"/>
            <a:ext cx="5502614" cy="5954325"/>
          </a:xfrm>
          <a:prstGeom prst="rect">
            <a:avLst/>
          </a:prstGeom>
        </p:spPr>
        <p:txBody>
          <a:bodyPr vert="horz" lIns="91440" tIns="45720" rIns="91440" bIns="45720" rtlCol="0" anchor="ctr">
            <a:normAutofit/>
          </a:bodyPr>
          <a:lstStyle>
            <a:lvl1pPr marL="342900" indent="-341313">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INSTITUTIONAL ARBITRATION</a:t>
            </a:r>
          </a:p>
          <a:p>
            <a:pPr>
              <a:spcBef>
                <a:spcPts val="1000"/>
              </a:spcBef>
              <a:buClr>
                <a:schemeClr val="accent1"/>
              </a:buClr>
              <a:buSzPct val="80000"/>
              <a:buFont typeface="Wingdings 3" charset="2"/>
              <a:buChar char=""/>
              <a:defRPr/>
            </a:pPr>
            <a:endParaRPr lang="en-US" altLang="it-IT" sz="2000">
              <a:solidFill>
                <a:schemeClr val="tx1">
                  <a:lumMod val="75000"/>
                  <a:lumOff val="25000"/>
                </a:schemeClr>
              </a:solidFill>
              <a:latin typeface="+mn-lt"/>
              <a:ea typeface="+mn-ea"/>
            </a:endParaRPr>
          </a:p>
          <a:p>
            <a:pPr marL="341313" indent="-339725">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DISCLOSURE (DUTY OF)</a:t>
            </a:r>
          </a:p>
          <a:p>
            <a:pPr marL="341313" indent="-339725">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COMMENTS OF THE PARTIES</a:t>
            </a:r>
          </a:p>
          <a:p>
            <a:pPr>
              <a:spcBef>
                <a:spcPts val="1000"/>
              </a:spcBef>
              <a:buClr>
                <a:schemeClr val="accent1"/>
              </a:buClr>
              <a:buSzPct val="80000"/>
              <a:buFont typeface="Wingdings 3" charset="2"/>
              <a:buChar char=""/>
              <a:defRPr/>
            </a:pPr>
            <a:endParaRPr lang="en-US" altLang="it-IT" sz="2000">
              <a:solidFill>
                <a:schemeClr val="tx1">
                  <a:lumMod val="75000"/>
                  <a:lumOff val="25000"/>
                </a:schemeClr>
              </a:solidFill>
              <a:latin typeface="+mn-lt"/>
              <a:ea typeface="+mn-ea"/>
            </a:endParaRPr>
          </a:p>
          <a:p>
            <a:pPr marL="341313" indent="-339725">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CONFIRMATION (BY THE INSTITUTION)</a:t>
            </a:r>
          </a:p>
          <a:p>
            <a:pPr marL="341313" indent="-339725">
              <a:spcBef>
                <a:spcPts val="1000"/>
              </a:spcBef>
              <a:buClr>
                <a:schemeClr val="accent1"/>
              </a:buClr>
              <a:buSzPct val="80000"/>
              <a:buFont typeface="Wingdings 3" charset="2"/>
              <a:buChar char=""/>
              <a:defRPr/>
            </a:pPr>
            <a:endParaRPr lang="en-US" altLang="it-IT" sz="2000">
              <a:solidFill>
                <a:schemeClr val="tx1">
                  <a:lumMod val="75000"/>
                  <a:lumOff val="25000"/>
                </a:schemeClr>
              </a:solidFill>
              <a:latin typeface="+mn-lt"/>
              <a:ea typeface="+mn-ea"/>
            </a:endParaRPr>
          </a:p>
          <a:p>
            <a:pPr marL="341313" indent="-339725">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CHALLENGES (INSTITUTION AND THE COURTS)</a:t>
            </a:r>
          </a:p>
          <a:p>
            <a:pPr>
              <a:spcBef>
                <a:spcPts val="1000"/>
              </a:spcBef>
              <a:buClr>
                <a:schemeClr val="accent1"/>
              </a:buClr>
              <a:buSzPct val="80000"/>
              <a:buFont typeface="Wingdings 3" charset="2"/>
              <a:buChar char=""/>
              <a:defRPr/>
            </a:pPr>
            <a:endParaRPr lang="en-US" altLang="it-IT" sz="2000">
              <a:solidFill>
                <a:schemeClr val="tx1">
                  <a:lumMod val="75000"/>
                  <a:lumOff val="25000"/>
                </a:schemeClr>
              </a:solidFill>
              <a:latin typeface="+mn-lt"/>
              <a:ea typeface="+mn-ea"/>
            </a:endParaRPr>
          </a:p>
        </p:txBody>
      </p:sp>
      <p:sp>
        <p:nvSpPr>
          <p:cNvPr id="197636" name="Text Box 3">
            <a:extLst>
              <a:ext uri="{FF2B5EF4-FFF2-40B4-BE49-F238E27FC236}">
                <a16:creationId xmlns:a16="http://schemas.microsoft.com/office/drawing/2014/main" id="{C651C27A-3478-48B5-BAF6-7C5868AED90C}"/>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99682" name="Text Box 1">
            <a:extLst>
              <a:ext uri="{FF2B5EF4-FFF2-40B4-BE49-F238E27FC236}">
                <a16:creationId xmlns:a16="http://schemas.microsoft.com/office/drawing/2014/main" id="{4C7AE9E6-2B90-469C-AC6C-AADB9D4D352C}"/>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Disqualification of Arbitrators Due to Conflicts of Interest </a:t>
            </a:r>
          </a:p>
        </p:txBody>
      </p:sp>
      <p:sp>
        <p:nvSpPr>
          <p:cNvPr id="199683" name="Text Box 2">
            <a:extLst>
              <a:ext uri="{FF2B5EF4-FFF2-40B4-BE49-F238E27FC236}">
                <a16:creationId xmlns:a16="http://schemas.microsoft.com/office/drawing/2014/main" id="{4CF41525-54FC-4301-B713-B2F24F837E6C}"/>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AD HOC ARBITRATION</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in ad hoc arbitration, the arbitrator is appointed and will serve as arbitrator after his acceptance, unless circumstances arises according to the  applicable law or to the agreement of the parties  that allow the parties themselves to challenge the arbitrator </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Challenges according to national law</a:t>
            </a:r>
          </a:p>
        </p:txBody>
      </p:sp>
      <p:sp>
        <p:nvSpPr>
          <p:cNvPr id="199684" name="Text Box 3">
            <a:extLst>
              <a:ext uri="{FF2B5EF4-FFF2-40B4-BE49-F238E27FC236}">
                <a16:creationId xmlns:a16="http://schemas.microsoft.com/office/drawing/2014/main" id="{4C9EB566-FA5A-4B3A-B70E-274551DD34C1}"/>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Titolo 1">
            <a:extLst>
              <a:ext uri="{FF2B5EF4-FFF2-40B4-BE49-F238E27FC236}">
                <a16:creationId xmlns:a16="http://schemas.microsoft.com/office/drawing/2014/main" id="{700B5CFA-4BC7-4205-A421-943326BF1655}"/>
              </a:ext>
            </a:extLst>
          </p:cNvPr>
          <p:cNvSpPr>
            <a:spLocks noGrp="1" noChangeArrowheads="1"/>
          </p:cNvSpPr>
          <p:nvPr>
            <p:ph type="title"/>
          </p:nvPr>
        </p:nvSpPr>
        <p:spPr/>
        <p:txBody>
          <a:bodyPr/>
          <a:lstStyle/>
          <a:p>
            <a:r>
              <a:rPr lang="it-IT" altLang="it-IT"/>
              <a:t>Once confirmed…</a:t>
            </a:r>
          </a:p>
        </p:txBody>
      </p:sp>
      <p:sp>
        <p:nvSpPr>
          <p:cNvPr id="3" name="Segnaposto contenuto 2">
            <a:extLst>
              <a:ext uri="{FF2B5EF4-FFF2-40B4-BE49-F238E27FC236}">
                <a16:creationId xmlns:a16="http://schemas.microsoft.com/office/drawing/2014/main" id="{CF8665EA-FF78-42FE-A446-0BCB17BB9AB4}"/>
              </a:ext>
            </a:extLst>
          </p:cNvPr>
          <p:cNvSpPr>
            <a:spLocks noGrp="1"/>
          </p:cNvSpPr>
          <p:nvPr>
            <p:ph idx="1"/>
          </p:nvPr>
        </p:nvSpPr>
        <p:spPr/>
        <p:txBody>
          <a:bodyPr/>
          <a:lstStyle/>
          <a:p>
            <a:pPr>
              <a:defRPr/>
            </a:pPr>
            <a:r>
              <a:rPr lang="it-IT" dirty="0" err="1"/>
              <a:t>What</a:t>
            </a:r>
            <a:r>
              <a:rPr lang="it-IT" dirty="0"/>
              <a:t> </a:t>
            </a:r>
            <a:r>
              <a:rPr lang="it-IT" dirty="0" err="1"/>
              <a:t>if</a:t>
            </a:r>
            <a:r>
              <a:rPr lang="it-IT" dirty="0"/>
              <a:t> new </a:t>
            </a:r>
            <a:r>
              <a:rPr lang="it-IT" dirty="0" err="1"/>
              <a:t>circumstances</a:t>
            </a:r>
            <a:r>
              <a:rPr lang="it-IT" dirty="0"/>
              <a:t> giving rise to a conflict of </a:t>
            </a:r>
            <a:r>
              <a:rPr lang="it-IT" dirty="0" err="1"/>
              <a:t>interests</a:t>
            </a:r>
            <a:r>
              <a:rPr lang="it-IT" dirty="0"/>
              <a:t> </a:t>
            </a:r>
            <a:r>
              <a:rPr lang="it-IT" dirty="0" err="1"/>
              <a:t>arise</a:t>
            </a:r>
            <a:r>
              <a:rPr lang="it-IT" dirty="0"/>
              <a:t> </a:t>
            </a:r>
            <a:r>
              <a:rPr lang="it-IT" dirty="0" err="1"/>
              <a:t>after</a:t>
            </a:r>
            <a:r>
              <a:rPr lang="it-IT" dirty="0"/>
              <a:t> the </a:t>
            </a:r>
            <a:r>
              <a:rPr lang="it-IT" dirty="0" err="1"/>
              <a:t>arbitral</a:t>
            </a:r>
            <a:r>
              <a:rPr lang="it-IT" dirty="0"/>
              <a:t> </a:t>
            </a:r>
            <a:r>
              <a:rPr lang="it-IT" dirty="0" err="1"/>
              <a:t>tribunal</a:t>
            </a:r>
            <a:r>
              <a:rPr lang="it-IT" dirty="0"/>
              <a:t> </a:t>
            </a:r>
            <a:r>
              <a:rPr lang="it-IT" dirty="0" err="1"/>
              <a:t>was</a:t>
            </a:r>
            <a:r>
              <a:rPr lang="it-IT" dirty="0"/>
              <a:t> </a:t>
            </a:r>
            <a:r>
              <a:rPr lang="it-IT" dirty="0" err="1"/>
              <a:t>confirmed</a:t>
            </a:r>
            <a:r>
              <a:rPr lang="it-IT" dirty="0"/>
              <a:t>?</a:t>
            </a:r>
          </a:p>
          <a:p>
            <a:pPr marL="457200" indent="-457200">
              <a:buFontTx/>
              <a:buChar char="-"/>
              <a:defRPr/>
            </a:pPr>
            <a:r>
              <a:rPr lang="it-IT" dirty="0"/>
              <a:t>The arbitrator </a:t>
            </a:r>
            <a:r>
              <a:rPr lang="it-IT" dirty="0" err="1"/>
              <a:t>has</a:t>
            </a:r>
            <a:r>
              <a:rPr lang="it-IT" dirty="0"/>
              <a:t> to </a:t>
            </a:r>
            <a:r>
              <a:rPr lang="it-IT" dirty="0" err="1"/>
              <a:t>disclose</a:t>
            </a:r>
            <a:r>
              <a:rPr lang="it-IT" dirty="0"/>
              <a:t> </a:t>
            </a:r>
            <a:r>
              <a:rPr lang="it-IT" dirty="0" err="1"/>
              <a:t>all</a:t>
            </a:r>
            <a:r>
              <a:rPr lang="it-IT" dirty="0"/>
              <a:t> </a:t>
            </a:r>
            <a:r>
              <a:rPr lang="it-IT" dirty="0" err="1"/>
              <a:t>relevant</a:t>
            </a:r>
            <a:r>
              <a:rPr lang="it-IT" dirty="0"/>
              <a:t> information</a:t>
            </a:r>
          </a:p>
          <a:p>
            <a:pPr marL="457200" indent="-457200">
              <a:buFontTx/>
              <a:buChar char="-"/>
              <a:defRPr/>
            </a:pPr>
            <a:r>
              <a:rPr lang="it-IT" dirty="0"/>
              <a:t>The parties </a:t>
            </a:r>
            <a:r>
              <a:rPr lang="it-IT" dirty="0" err="1"/>
              <a:t>may</a:t>
            </a:r>
            <a:r>
              <a:rPr lang="it-IT" dirty="0"/>
              <a:t> </a:t>
            </a:r>
            <a:r>
              <a:rPr lang="it-IT" dirty="0" err="1"/>
              <a:t>not</a:t>
            </a:r>
            <a:r>
              <a:rPr lang="it-IT" dirty="0"/>
              <a:t> </a:t>
            </a:r>
            <a:r>
              <a:rPr lang="it-IT" dirty="0" err="1"/>
              <a:t>only</a:t>
            </a:r>
            <a:r>
              <a:rPr lang="it-IT" dirty="0"/>
              <a:t> </a:t>
            </a:r>
            <a:r>
              <a:rPr lang="it-IT" dirty="0" err="1"/>
              <a:t>comment</a:t>
            </a:r>
            <a:r>
              <a:rPr lang="it-IT" dirty="0"/>
              <a:t> </a:t>
            </a:r>
            <a:r>
              <a:rPr lang="it-IT" dirty="0" err="1"/>
              <a:t>but</a:t>
            </a:r>
            <a:r>
              <a:rPr lang="it-IT" dirty="0"/>
              <a:t> </a:t>
            </a:r>
            <a:r>
              <a:rPr lang="it-IT" dirty="0" err="1"/>
              <a:t>also</a:t>
            </a:r>
            <a:r>
              <a:rPr lang="it-IT" dirty="0"/>
              <a:t> </a:t>
            </a:r>
            <a:r>
              <a:rPr lang="it-IT" dirty="0" err="1"/>
              <a:t>challenge</a:t>
            </a:r>
            <a:r>
              <a:rPr lang="it-IT" dirty="0"/>
              <a:t> the arbitrator</a:t>
            </a:r>
          </a:p>
          <a:p>
            <a:pPr marL="457200" indent="-457200">
              <a:buFontTx/>
              <a:buChar char="-"/>
              <a:defRPr/>
            </a:pPr>
            <a:r>
              <a:rPr lang="it-IT" dirty="0"/>
              <a:t>The </a:t>
            </a:r>
            <a:r>
              <a:rPr lang="it-IT" dirty="0" err="1"/>
              <a:t>arbitral</a:t>
            </a:r>
            <a:r>
              <a:rPr lang="it-IT" dirty="0"/>
              <a:t> </a:t>
            </a:r>
            <a:r>
              <a:rPr lang="it-IT" dirty="0" err="1"/>
              <a:t>tribunal</a:t>
            </a:r>
            <a:r>
              <a:rPr lang="it-IT" dirty="0"/>
              <a:t> /or the </a:t>
            </a:r>
            <a:r>
              <a:rPr lang="it-IT" dirty="0" err="1"/>
              <a:t>courts</a:t>
            </a:r>
            <a:r>
              <a:rPr lang="it-IT" dirty="0"/>
              <a:t> decide</a:t>
            </a:r>
          </a:p>
        </p:txBody>
      </p:sp>
      <p:sp>
        <p:nvSpPr>
          <p:cNvPr id="201732" name="Segnaposto data 3">
            <a:extLst>
              <a:ext uri="{FF2B5EF4-FFF2-40B4-BE49-F238E27FC236}">
                <a16:creationId xmlns:a16="http://schemas.microsoft.com/office/drawing/2014/main" id="{E61F9402-6AD4-431F-8AF5-513D1EBEA89B}"/>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Titolo 1">
            <a:extLst>
              <a:ext uri="{FF2B5EF4-FFF2-40B4-BE49-F238E27FC236}">
                <a16:creationId xmlns:a16="http://schemas.microsoft.com/office/drawing/2014/main" id="{B95540FD-D4BF-4D6B-8C47-A5DB7E243466}"/>
              </a:ext>
            </a:extLst>
          </p:cNvPr>
          <p:cNvSpPr>
            <a:spLocks noGrp="1" noChangeArrowheads="1"/>
          </p:cNvSpPr>
          <p:nvPr>
            <p:ph type="title"/>
          </p:nvPr>
        </p:nvSpPr>
        <p:spPr/>
        <p:txBody>
          <a:bodyPr/>
          <a:lstStyle/>
          <a:p>
            <a:r>
              <a:rPr lang="it-IT" altLang="it-IT" dirty="0" err="1"/>
              <a:t>Arbitrators</a:t>
            </a:r>
            <a:r>
              <a:rPr lang="it-IT" altLang="it-IT" dirty="0"/>
              <a:t> in international </a:t>
            </a:r>
            <a:r>
              <a:rPr lang="it-IT" altLang="it-IT" dirty="0" err="1"/>
              <a:t>arbitration</a:t>
            </a:r>
            <a:endParaRPr lang="it-IT" altLang="it-IT" dirty="0"/>
          </a:p>
        </p:txBody>
      </p:sp>
      <p:sp>
        <p:nvSpPr>
          <p:cNvPr id="202755" name="Segnaposto contenuto 2">
            <a:extLst>
              <a:ext uri="{FF2B5EF4-FFF2-40B4-BE49-F238E27FC236}">
                <a16:creationId xmlns:a16="http://schemas.microsoft.com/office/drawing/2014/main" id="{CD42CF85-8ADF-4BF1-A552-DCA8612AFB43}"/>
              </a:ext>
            </a:extLst>
          </p:cNvPr>
          <p:cNvSpPr>
            <a:spLocks noGrp="1" noChangeArrowheads="1"/>
          </p:cNvSpPr>
          <p:nvPr>
            <p:ph idx="1"/>
          </p:nvPr>
        </p:nvSpPr>
        <p:spPr/>
        <p:txBody>
          <a:bodyPr/>
          <a:lstStyle/>
          <a:p>
            <a:r>
              <a:rPr lang="it-IT" altLang="it-IT"/>
              <a:t>Concepts of impartiality/independence are not easy to define</a:t>
            </a:r>
          </a:p>
          <a:p>
            <a:r>
              <a:rPr lang="it-IT" altLang="it-IT"/>
              <a:t>The issue become even more complicated in international arbitration </a:t>
            </a:r>
          </a:p>
          <a:p>
            <a:r>
              <a:rPr lang="it-IT" altLang="it-IT"/>
              <a:t>Universal standards? </a:t>
            </a:r>
          </a:p>
          <a:p>
            <a:r>
              <a:rPr lang="it-IT" altLang="it-IT"/>
              <a:t>Sometimes i</a:t>
            </a:r>
            <a:r>
              <a:rPr lang="it-IT" altLang="it-IT" i="1"/>
              <a:t>t might be hard to distinguish which information shall be disclosed</a:t>
            </a:r>
          </a:p>
          <a:p>
            <a:r>
              <a:rPr lang="it-IT" altLang="it-IT" i="1"/>
              <a:t>Guidance for arbitrators and parties (IBA): general standard to bring order both for parties and arbitrators</a:t>
            </a:r>
            <a:endParaRPr lang="it-IT" altLang="it-IT"/>
          </a:p>
        </p:txBody>
      </p:sp>
      <p:sp>
        <p:nvSpPr>
          <p:cNvPr id="202756" name="Segnaposto data 3">
            <a:extLst>
              <a:ext uri="{FF2B5EF4-FFF2-40B4-BE49-F238E27FC236}">
                <a16:creationId xmlns:a16="http://schemas.microsoft.com/office/drawing/2014/main" id="{2087E3BF-FD76-4CD5-A27D-BE296771BCAC}"/>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03778" name="Text Box 1">
            <a:extLst>
              <a:ext uri="{FF2B5EF4-FFF2-40B4-BE49-F238E27FC236}">
                <a16:creationId xmlns:a16="http://schemas.microsoft.com/office/drawing/2014/main" id="{88D3E6E9-0886-4219-BD79-2CC5838FC6D1}"/>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IBA Guidelines</a:t>
            </a:r>
          </a:p>
        </p:txBody>
      </p:sp>
      <p:sp>
        <p:nvSpPr>
          <p:cNvPr id="203779" name="Text Box 2">
            <a:extLst>
              <a:ext uri="{FF2B5EF4-FFF2-40B4-BE49-F238E27FC236}">
                <a16:creationId xmlns:a16="http://schemas.microsoft.com/office/drawing/2014/main" id="{55B24DD0-01C1-44AF-9F56-65107A704E0A}"/>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THE IBA GUIDELINES ON CONFLICT OF INTEREST.</a:t>
            </a:r>
          </a:p>
          <a:p>
            <a:pPr>
              <a:lnSpc>
                <a:spcPct val="90000"/>
              </a:lnSpc>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ORIGINALLY ENACTED IN 2004 THEY WERE REVISED IN 2014 </a:t>
            </a:r>
          </a:p>
          <a:p>
            <a:pPr>
              <a:lnSpc>
                <a:spcPct val="90000"/>
              </a:lnSpc>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They Provide :</a:t>
            </a:r>
          </a:p>
          <a:p>
            <a:pPr>
              <a:lnSpc>
                <a:spcPct val="90000"/>
              </a:lnSpc>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general standards regarding impartiality, independence and disclosure obligations</a:t>
            </a:r>
          </a:p>
          <a:p>
            <a:pPr>
              <a:lnSpc>
                <a:spcPct val="90000"/>
              </a:lnSpc>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three lists of types of relationships that do or do not represent potential conflicts of interest. </a:t>
            </a:r>
          </a:p>
          <a:p>
            <a:pPr>
              <a:lnSpc>
                <a:spcPct val="90000"/>
              </a:lnSpc>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Comment on information do be disclosed by arbitrators</a:t>
            </a:r>
          </a:p>
          <a:p>
            <a:pPr>
              <a:lnSpc>
                <a:spcPct val="90000"/>
              </a:lnSpc>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criteria as to when to reject an appointment</a:t>
            </a:r>
          </a:p>
          <a:p>
            <a:pPr>
              <a:lnSpc>
                <a:spcPct val="90000"/>
              </a:lnSpc>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examples for conflicts of interest and comment on how thy should be handled</a:t>
            </a:r>
          </a:p>
          <a:p>
            <a:pPr>
              <a:lnSpc>
                <a:spcPct val="90000"/>
              </a:lnSpc>
              <a:spcBef>
                <a:spcPts val="1000"/>
              </a:spcBef>
              <a:buClr>
                <a:schemeClr val="accent1"/>
              </a:buClr>
              <a:buSzPct val="80000"/>
              <a:buFont typeface="Wingdings 3" charset="2"/>
              <a:buChar char=""/>
            </a:pPr>
            <a:endParaRPr lang="en-US" altLang="it-IT" sz="2000" dirty="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pPr>
            <a:endParaRPr lang="en-US" altLang="it-IT" sz="2000" dirty="0">
              <a:solidFill>
                <a:schemeClr val="tx1">
                  <a:lumMod val="75000"/>
                  <a:lumOff val="25000"/>
                </a:schemeClr>
              </a:solidFill>
              <a:latin typeface="+mn-lt"/>
              <a:ea typeface="+mn-ea"/>
            </a:endParaRPr>
          </a:p>
        </p:txBody>
      </p:sp>
      <p:sp>
        <p:nvSpPr>
          <p:cNvPr id="203780" name="Text Box 3">
            <a:extLst>
              <a:ext uri="{FF2B5EF4-FFF2-40B4-BE49-F238E27FC236}">
                <a16:creationId xmlns:a16="http://schemas.microsoft.com/office/drawing/2014/main" id="{E30403B0-C641-4AD6-9DD3-9CC6C49CB6E4}"/>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05826" name="Text Box 1">
            <a:extLst>
              <a:ext uri="{FF2B5EF4-FFF2-40B4-BE49-F238E27FC236}">
                <a16:creationId xmlns:a16="http://schemas.microsoft.com/office/drawing/2014/main" id="{BC0B2DA2-2C98-4F1C-9870-C7E1C08326BC}"/>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THE LISTS</a:t>
            </a:r>
          </a:p>
        </p:txBody>
      </p:sp>
      <p:sp>
        <p:nvSpPr>
          <p:cNvPr id="205827" name="Text Box 2">
            <a:extLst>
              <a:ext uri="{FF2B5EF4-FFF2-40B4-BE49-F238E27FC236}">
                <a16:creationId xmlns:a16="http://schemas.microsoft.com/office/drawing/2014/main" id="{7BD721A7-18B8-49B4-BDCE-68726203494B}"/>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The “</a:t>
            </a:r>
            <a:r>
              <a:rPr lang="en-US" altLang="it-IT" sz="2000" dirty="0">
                <a:solidFill>
                  <a:srgbClr val="FF0000"/>
                </a:solidFill>
                <a:latin typeface="+mn-lt"/>
                <a:ea typeface="+mn-ea"/>
              </a:rPr>
              <a:t>red</a:t>
            </a:r>
            <a:r>
              <a:rPr lang="en-US" altLang="it-IT" sz="2000" dirty="0">
                <a:solidFill>
                  <a:schemeClr val="tx1">
                    <a:lumMod val="75000"/>
                    <a:lumOff val="25000"/>
                  </a:schemeClr>
                </a:solidFill>
                <a:latin typeface="+mn-lt"/>
                <a:ea typeface="+mn-ea"/>
              </a:rPr>
              <a:t>” list is comprised of waivable and non-waivable conflicts of interest warranting the disqualification of the arbitrator</a:t>
            </a:r>
          </a:p>
          <a:p>
            <a:pPr>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The “</a:t>
            </a:r>
            <a:r>
              <a:rPr lang="en-US" altLang="it-IT" sz="2000" dirty="0">
                <a:solidFill>
                  <a:schemeClr val="accent3"/>
                </a:solidFill>
                <a:latin typeface="+mn-lt"/>
                <a:ea typeface="+mn-ea"/>
              </a:rPr>
              <a:t>orange</a:t>
            </a:r>
            <a:r>
              <a:rPr lang="en-US" altLang="it-IT" sz="2000" dirty="0">
                <a:solidFill>
                  <a:schemeClr val="tx1">
                    <a:lumMod val="75000"/>
                    <a:lumOff val="25000"/>
                  </a:schemeClr>
                </a:solidFill>
                <a:latin typeface="+mn-lt"/>
                <a:ea typeface="+mn-ea"/>
              </a:rPr>
              <a:t>” list includes types of relationships that may give rise to justifiable doubts as to the independence and impartiality of the arbitrator, but will depend on the facts of the particular disclosure to determine whether disqualification is warranted</a:t>
            </a:r>
          </a:p>
          <a:p>
            <a:pPr>
              <a:spcBef>
                <a:spcPts val="1000"/>
              </a:spcBef>
              <a:buClr>
                <a:schemeClr val="accent1"/>
              </a:buClr>
              <a:buSzPct val="80000"/>
              <a:buFont typeface="Wingdings 3" charset="2"/>
              <a:buChar char=""/>
            </a:pPr>
            <a:r>
              <a:rPr lang="en-US" altLang="it-IT" sz="2000" dirty="0">
                <a:solidFill>
                  <a:schemeClr val="tx1">
                    <a:lumMod val="75000"/>
                    <a:lumOff val="25000"/>
                  </a:schemeClr>
                </a:solidFill>
                <a:latin typeface="+mn-lt"/>
                <a:ea typeface="+mn-ea"/>
              </a:rPr>
              <a:t> The “</a:t>
            </a:r>
            <a:r>
              <a:rPr lang="en-US" altLang="it-IT" sz="2000" dirty="0">
                <a:solidFill>
                  <a:srgbClr val="00B050"/>
                </a:solidFill>
                <a:latin typeface="+mn-lt"/>
                <a:ea typeface="+mn-ea"/>
              </a:rPr>
              <a:t>green</a:t>
            </a:r>
            <a:r>
              <a:rPr lang="en-US" altLang="it-IT" sz="2000" dirty="0">
                <a:solidFill>
                  <a:schemeClr val="tx1">
                    <a:lumMod val="75000"/>
                    <a:lumOff val="25000"/>
                  </a:schemeClr>
                </a:solidFill>
                <a:latin typeface="+mn-lt"/>
                <a:ea typeface="+mn-ea"/>
              </a:rPr>
              <a:t>” list is comprised of relationships that the prospective arbitrator has no duty to disclose because, according to the Guidelines, they do not generate an actual or appearance of a conflict of interest</a:t>
            </a:r>
          </a:p>
        </p:txBody>
      </p:sp>
      <p:sp>
        <p:nvSpPr>
          <p:cNvPr id="205828" name="Text Box 3">
            <a:extLst>
              <a:ext uri="{FF2B5EF4-FFF2-40B4-BE49-F238E27FC236}">
                <a16:creationId xmlns:a16="http://schemas.microsoft.com/office/drawing/2014/main" id="{1E1206DB-84FA-4DA3-A8BC-E3DF468BAF2C}"/>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Titolo 1">
            <a:extLst>
              <a:ext uri="{FF2B5EF4-FFF2-40B4-BE49-F238E27FC236}">
                <a16:creationId xmlns:a16="http://schemas.microsoft.com/office/drawing/2014/main" id="{4DC5E6D2-7EAB-4110-823D-89DB5A498B78}"/>
              </a:ext>
            </a:extLst>
          </p:cNvPr>
          <p:cNvSpPr>
            <a:spLocks noGrp="1" noChangeArrowheads="1"/>
          </p:cNvSpPr>
          <p:nvPr>
            <p:ph type="title"/>
          </p:nvPr>
        </p:nvSpPr>
        <p:spPr/>
        <p:txBody>
          <a:bodyPr/>
          <a:lstStyle/>
          <a:p>
            <a:r>
              <a:rPr lang="it-IT" altLang="it-IT"/>
              <a:t>Red list</a:t>
            </a:r>
          </a:p>
        </p:txBody>
      </p:sp>
      <p:sp>
        <p:nvSpPr>
          <p:cNvPr id="207875" name="Segnaposto contenuto 2">
            <a:extLst>
              <a:ext uri="{FF2B5EF4-FFF2-40B4-BE49-F238E27FC236}">
                <a16:creationId xmlns:a16="http://schemas.microsoft.com/office/drawing/2014/main" id="{74BF7F39-556C-4DCA-B37B-D6FDED18D802}"/>
              </a:ext>
            </a:extLst>
          </p:cNvPr>
          <p:cNvSpPr>
            <a:spLocks noGrp="1" noChangeArrowheads="1"/>
          </p:cNvSpPr>
          <p:nvPr>
            <p:ph sz="half" idx="1"/>
          </p:nvPr>
        </p:nvSpPr>
        <p:spPr/>
        <p:txBody>
          <a:bodyPr>
            <a:normAutofit fontScale="92500" lnSpcReduction="20000"/>
          </a:bodyPr>
          <a:lstStyle/>
          <a:p>
            <a:pPr marL="0" indent="0"/>
            <a:r>
              <a:rPr lang="it-IT" altLang="it-IT"/>
              <a:t>Non – waivable</a:t>
            </a:r>
          </a:p>
          <a:p>
            <a:pPr marL="0" indent="0"/>
            <a:r>
              <a:rPr lang="it-IT" altLang="it-IT"/>
              <a:t>Arbitrator shall not accept appointment</a:t>
            </a:r>
          </a:p>
          <a:p>
            <a:pPr marL="0" indent="0"/>
            <a:r>
              <a:rPr lang="it-IT" altLang="it-IT"/>
              <a:t>E.g.: arbitrator is the manager of one of the parties</a:t>
            </a:r>
          </a:p>
        </p:txBody>
      </p:sp>
      <p:sp>
        <p:nvSpPr>
          <p:cNvPr id="207876" name="Segnaposto contenuto 3">
            <a:extLst>
              <a:ext uri="{FF2B5EF4-FFF2-40B4-BE49-F238E27FC236}">
                <a16:creationId xmlns:a16="http://schemas.microsoft.com/office/drawing/2014/main" id="{622F8DFC-F7E2-4E99-8AC1-88F5F39301AC}"/>
              </a:ext>
            </a:extLst>
          </p:cNvPr>
          <p:cNvSpPr>
            <a:spLocks noGrp="1" noChangeArrowheads="1"/>
          </p:cNvSpPr>
          <p:nvPr>
            <p:ph sz="half" idx="2"/>
          </p:nvPr>
        </p:nvSpPr>
        <p:spPr/>
        <p:txBody>
          <a:bodyPr>
            <a:normAutofit fontScale="92500" lnSpcReduction="20000"/>
          </a:bodyPr>
          <a:lstStyle/>
          <a:p>
            <a:pPr marL="0" indent="0"/>
            <a:r>
              <a:rPr lang="it-IT" altLang="it-IT"/>
              <a:t>Waivable </a:t>
            </a:r>
          </a:p>
          <a:p>
            <a:pPr marL="0" indent="0"/>
            <a:r>
              <a:rPr lang="it-IT" altLang="it-IT" sz="2400"/>
              <a:t>Arbitrator should not accept unless the </a:t>
            </a:r>
            <a:r>
              <a:rPr lang="it-IT" altLang="it-IT" sz="2400" i="1"/>
              <a:t>both </a:t>
            </a:r>
            <a:r>
              <a:rPr lang="it-IT" altLang="it-IT" sz="2400"/>
              <a:t>parties waive the conflict (they have the opportunitiy to waive and the arbitrator may accept)</a:t>
            </a:r>
          </a:p>
          <a:p>
            <a:pPr marL="0" indent="0"/>
            <a:r>
              <a:rPr lang="it-IT" altLang="it-IT" sz="2400"/>
              <a:t>E.g. arbitrator has previously been involved in the dispute (before he was appointed he has given legal advice on the dispute to one of the party)</a:t>
            </a:r>
          </a:p>
        </p:txBody>
      </p:sp>
      <p:sp>
        <p:nvSpPr>
          <p:cNvPr id="207877" name="Segnaposto data 4">
            <a:extLst>
              <a:ext uri="{FF2B5EF4-FFF2-40B4-BE49-F238E27FC236}">
                <a16:creationId xmlns:a16="http://schemas.microsoft.com/office/drawing/2014/main" id="{EB229832-627F-4151-BB30-E0EE40125360}"/>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Titolo 1">
            <a:extLst>
              <a:ext uri="{FF2B5EF4-FFF2-40B4-BE49-F238E27FC236}">
                <a16:creationId xmlns:a16="http://schemas.microsoft.com/office/drawing/2014/main" id="{DE8F31FF-AAEE-40EB-A2BA-1A7A5B7194C0}"/>
              </a:ext>
            </a:extLst>
          </p:cNvPr>
          <p:cNvSpPr>
            <a:spLocks noGrp="1" noChangeArrowheads="1"/>
          </p:cNvSpPr>
          <p:nvPr>
            <p:ph type="title"/>
          </p:nvPr>
        </p:nvSpPr>
        <p:spPr/>
        <p:txBody>
          <a:bodyPr/>
          <a:lstStyle/>
          <a:p>
            <a:r>
              <a:rPr lang="it-IT" altLang="it-IT"/>
              <a:t>Orange list</a:t>
            </a:r>
          </a:p>
        </p:txBody>
      </p:sp>
      <p:sp>
        <p:nvSpPr>
          <p:cNvPr id="208899" name="Segnaposto contenuto 2">
            <a:extLst>
              <a:ext uri="{FF2B5EF4-FFF2-40B4-BE49-F238E27FC236}">
                <a16:creationId xmlns:a16="http://schemas.microsoft.com/office/drawing/2014/main" id="{476CEDC1-C9A5-4056-82A4-7C95D282F44E}"/>
              </a:ext>
            </a:extLst>
          </p:cNvPr>
          <p:cNvSpPr>
            <a:spLocks noGrp="1" noChangeArrowheads="1"/>
          </p:cNvSpPr>
          <p:nvPr>
            <p:ph idx="1"/>
          </p:nvPr>
        </p:nvSpPr>
        <p:spPr/>
        <p:txBody>
          <a:bodyPr/>
          <a:lstStyle/>
          <a:p>
            <a:r>
              <a:rPr lang="it-IT" altLang="it-IT"/>
              <a:t>Parties might object to the appointement within a period of time</a:t>
            </a:r>
          </a:p>
          <a:p>
            <a:endParaRPr lang="it-IT" altLang="it-IT"/>
          </a:p>
          <a:p>
            <a:r>
              <a:rPr lang="it-IT" altLang="it-IT"/>
              <a:t>If the parties do not object to the conflict they are deemed to have accepted the arbitrator</a:t>
            </a:r>
          </a:p>
          <a:p>
            <a:endParaRPr lang="it-IT" altLang="it-IT"/>
          </a:p>
          <a:p>
            <a:r>
              <a:rPr lang="it-IT" altLang="it-IT"/>
              <a:t>e.g.: arbitrator has been appointed as an arbitrator at least twice by one of the parties in the past three years</a:t>
            </a:r>
          </a:p>
        </p:txBody>
      </p:sp>
      <p:sp>
        <p:nvSpPr>
          <p:cNvPr id="208900" name="Segnaposto data 3">
            <a:extLst>
              <a:ext uri="{FF2B5EF4-FFF2-40B4-BE49-F238E27FC236}">
                <a16:creationId xmlns:a16="http://schemas.microsoft.com/office/drawing/2014/main" id="{D9A4060E-50A2-4E1A-BE70-F9E7F44A0E27}"/>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Titolo 1">
            <a:extLst>
              <a:ext uri="{FF2B5EF4-FFF2-40B4-BE49-F238E27FC236}">
                <a16:creationId xmlns:a16="http://schemas.microsoft.com/office/drawing/2014/main" id="{162768AC-635A-4226-BAD4-A53C3C53D41A}"/>
              </a:ext>
            </a:extLst>
          </p:cNvPr>
          <p:cNvSpPr>
            <a:spLocks noGrp="1" noChangeArrowheads="1"/>
          </p:cNvSpPr>
          <p:nvPr>
            <p:ph type="title"/>
          </p:nvPr>
        </p:nvSpPr>
        <p:spPr/>
        <p:txBody>
          <a:bodyPr/>
          <a:lstStyle/>
          <a:p>
            <a:r>
              <a:rPr lang="it-IT" altLang="it-IT"/>
              <a:t>Green list</a:t>
            </a:r>
          </a:p>
        </p:txBody>
      </p:sp>
      <p:sp>
        <p:nvSpPr>
          <p:cNvPr id="209923" name="Segnaposto contenuto 2">
            <a:extLst>
              <a:ext uri="{FF2B5EF4-FFF2-40B4-BE49-F238E27FC236}">
                <a16:creationId xmlns:a16="http://schemas.microsoft.com/office/drawing/2014/main" id="{7F18F05F-CD1F-496F-8FD6-2BBF370E1B95}"/>
              </a:ext>
            </a:extLst>
          </p:cNvPr>
          <p:cNvSpPr>
            <a:spLocks noGrp="1" noChangeArrowheads="1"/>
          </p:cNvSpPr>
          <p:nvPr>
            <p:ph idx="1"/>
          </p:nvPr>
        </p:nvSpPr>
        <p:spPr/>
        <p:txBody>
          <a:bodyPr/>
          <a:lstStyle/>
          <a:p>
            <a:r>
              <a:rPr lang="it-IT" altLang="it-IT"/>
              <a:t>Arbitrator does not even have to disclose the respective information</a:t>
            </a:r>
          </a:p>
          <a:p>
            <a:endParaRPr lang="it-IT" altLang="it-IT"/>
          </a:p>
          <a:p>
            <a:r>
              <a:rPr lang="it-IT" altLang="it-IT"/>
              <a:t>e.g.: arbitrator served as arbitrator togheter with one of the counsels before</a:t>
            </a:r>
          </a:p>
        </p:txBody>
      </p:sp>
      <p:sp>
        <p:nvSpPr>
          <p:cNvPr id="209924" name="Segnaposto data 3">
            <a:extLst>
              <a:ext uri="{FF2B5EF4-FFF2-40B4-BE49-F238E27FC236}">
                <a16:creationId xmlns:a16="http://schemas.microsoft.com/office/drawing/2014/main" id="{AB0AB7A1-7215-4665-A524-E11D84947A65}"/>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Titolo 1">
            <a:extLst>
              <a:ext uri="{FF2B5EF4-FFF2-40B4-BE49-F238E27FC236}">
                <a16:creationId xmlns:a16="http://schemas.microsoft.com/office/drawing/2014/main" id="{7A3952D9-E17C-4B13-AD49-83E71188C90E}"/>
              </a:ext>
            </a:extLst>
          </p:cNvPr>
          <p:cNvSpPr>
            <a:spLocks noGrp="1" noChangeArrowheads="1"/>
          </p:cNvSpPr>
          <p:nvPr>
            <p:ph type="title"/>
          </p:nvPr>
        </p:nvSpPr>
        <p:spPr/>
        <p:txBody>
          <a:bodyPr/>
          <a:lstStyle/>
          <a:p>
            <a:pPr>
              <a:defRPr/>
            </a:pPr>
            <a:r>
              <a:rPr lang="it-IT" altLang="it-IT" dirty="0" err="1">
                <a:highlight>
                  <a:srgbClr val="FFFF00"/>
                </a:highlight>
              </a:rPr>
              <a:t>Summary</a:t>
            </a:r>
            <a:endParaRPr lang="it-IT" altLang="it-IT" dirty="0">
              <a:highlight>
                <a:srgbClr val="FFFF00"/>
              </a:highlight>
            </a:endParaRPr>
          </a:p>
        </p:txBody>
      </p:sp>
      <p:sp>
        <p:nvSpPr>
          <p:cNvPr id="210947" name="Segnaposto contenuto 2">
            <a:extLst>
              <a:ext uri="{FF2B5EF4-FFF2-40B4-BE49-F238E27FC236}">
                <a16:creationId xmlns:a16="http://schemas.microsoft.com/office/drawing/2014/main" id="{4844247F-20A4-4C22-92F7-6A57909AB74C}"/>
              </a:ext>
            </a:extLst>
          </p:cNvPr>
          <p:cNvSpPr>
            <a:spLocks noGrp="1" noChangeArrowheads="1"/>
          </p:cNvSpPr>
          <p:nvPr>
            <p:ph idx="1"/>
          </p:nvPr>
        </p:nvSpPr>
        <p:spPr/>
        <p:txBody>
          <a:bodyPr/>
          <a:lstStyle/>
          <a:p>
            <a:r>
              <a:rPr lang="it-IT" altLang="it-IT"/>
              <a:t>Tribunal usually consists of one or three arbitrators</a:t>
            </a:r>
          </a:p>
          <a:p>
            <a:endParaRPr lang="it-IT" altLang="it-IT"/>
          </a:p>
          <a:p>
            <a:r>
              <a:rPr lang="it-IT" altLang="it-IT"/>
              <a:t>In case of sole arbitrator: parties usually have to reach agreement</a:t>
            </a:r>
          </a:p>
          <a:p>
            <a:r>
              <a:rPr lang="it-IT" altLang="it-IT"/>
              <a:t>In case of three arbitrators: usually each party appoints one arbitrator and co-arbitrators togheter appoint the presiding arbitrator</a:t>
            </a:r>
          </a:p>
          <a:p>
            <a:r>
              <a:rPr lang="it-IT" altLang="it-IT"/>
              <a:t>Any arbitrator has to be independent and impartial</a:t>
            </a:r>
          </a:p>
        </p:txBody>
      </p:sp>
      <p:sp>
        <p:nvSpPr>
          <p:cNvPr id="210948" name="Segnaposto data 3">
            <a:extLst>
              <a:ext uri="{FF2B5EF4-FFF2-40B4-BE49-F238E27FC236}">
                <a16:creationId xmlns:a16="http://schemas.microsoft.com/office/drawing/2014/main" id="{C76433A3-81A7-4ED2-BFD5-F5729F16FF71}"/>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6" name="Rectangle 75">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Oval 76">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2530" name="Titolo 1">
            <a:extLst>
              <a:ext uri="{FF2B5EF4-FFF2-40B4-BE49-F238E27FC236}">
                <a16:creationId xmlns:a16="http://schemas.microsoft.com/office/drawing/2014/main" id="{655B5156-2F88-4B5C-AEDE-A875F10E232D}"/>
              </a:ext>
            </a:extLst>
          </p:cNvPr>
          <p:cNvSpPr>
            <a:spLocks noGrp="1" noChangeArrowheads="1"/>
          </p:cNvSpPr>
          <p:nvPr>
            <p:ph type="title"/>
          </p:nvPr>
        </p:nvSpPr>
        <p:spPr>
          <a:xfrm>
            <a:off x="1154955" y="973667"/>
            <a:ext cx="2942210" cy="4833745"/>
          </a:xfrm>
        </p:spPr>
        <p:txBody>
          <a:bodyPr>
            <a:normAutofit/>
          </a:bodyPr>
          <a:lstStyle/>
          <a:p>
            <a:r>
              <a:rPr lang="en-US" altLang="it-IT" sz="3300">
                <a:solidFill>
                  <a:srgbClr val="EBEBEB"/>
                </a:solidFill>
              </a:rPr>
              <a:t>HYBRID PROCEDURES </a:t>
            </a:r>
            <a:endParaRPr lang="it-IT" altLang="it-IT" sz="3300">
              <a:solidFill>
                <a:srgbClr val="EBEBEB"/>
              </a:solidFill>
            </a:endParaRPr>
          </a:p>
        </p:txBody>
      </p:sp>
      <p:sp>
        <p:nvSpPr>
          <p:cNvPr id="84" name="Rectangle 83">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532" name="Segnaposto data 3">
            <a:extLst>
              <a:ext uri="{FF2B5EF4-FFF2-40B4-BE49-F238E27FC236}">
                <a16:creationId xmlns:a16="http://schemas.microsoft.com/office/drawing/2014/main" id="{C970F3CD-5B71-45E4-9682-57F32FCAF338}"/>
              </a:ext>
            </a:extLst>
          </p:cNvPr>
          <p:cNvSpPr>
            <a:spLocks noGrp="1"/>
          </p:cNvSpPr>
          <p:nvPr>
            <p:ph type="dt" sz="half" idx="10"/>
          </p:nvPr>
        </p:nvSpPr>
        <p:spPr>
          <a:xfrm>
            <a:off x="10653104" y="6391838"/>
            <a:ext cx="99059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ct val="0"/>
              </a:spcBef>
              <a:spcAft>
                <a:spcPts val="600"/>
              </a:spcAft>
              <a:buClrTx/>
              <a:buFontTx/>
              <a:buNone/>
            </a:pPr>
            <a:r>
              <a:rPr lang="it-IT" altLang="it-IT" sz="1500">
                <a:latin typeface="Arial" panose="020B0604020202020204" pitchFamily="34" charset="0"/>
              </a:rPr>
              <a:t>22/11/17</a:t>
            </a:r>
          </a:p>
        </p:txBody>
      </p:sp>
      <p:graphicFrame>
        <p:nvGraphicFramePr>
          <p:cNvPr id="22534" name="Segnaposto contenuto 2">
            <a:extLst>
              <a:ext uri="{FF2B5EF4-FFF2-40B4-BE49-F238E27FC236}">
                <a16:creationId xmlns:a16="http://schemas.microsoft.com/office/drawing/2014/main" id="{536A411B-8A48-480A-A451-70752D41B280}"/>
              </a:ext>
            </a:extLst>
          </p:cNvPr>
          <p:cNvGraphicFramePr>
            <a:graphicFrameLocks noGrp="1"/>
          </p:cNvGraphicFramePr>
          <p:nvPr>
            <p:ph idx="1"/>
            <p:extLst>
              <p:ext uri="{D42A27DB-BD31-4B8C-83A1-F6EECF244321}">
                <p14:modId xmlns:p14="http://schemas.microsoft.com/office/powerpoint/2010/main" val="1317258037"/>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DB92B88-C92C-418F-96B6-0516D9D34496}"/>
              </a:ext>
            </a:extLst>
          </p:cNvPr>
          <p:cNvSpPr>
            <a:spLocks noGrp="1"/>
          </p:cNvSpPr>
          <p:nvPr>
            <p:ph type="title"/>
          </p:nvPr>
        </p:nvSpPr>
        <p:spPr>
          <a:xfrm>
            <a:off x="1631504" y="347663"/>
            <a:ext cx="8529638" cy="2255837"/>
          </a:xfrm>
        </p:spPr>
        <p:txBody>
          <a:bodyPr/>
          <a:lstStyle/>
          <a:p>
            <a:pPr>
              <a:defRPr/>
            </a:pPr>
            <a:r>
              <a:rPr lang="it-IT" sz="2400" dirty="0">
                <a:highlight>
                  <a:srgbClr val="FFFF00"/>
                </a:highlight>
              </a:rPr>
              <a:t>Independence and </a:t>
            </a:r>
            <a:r>
              <a:rPr lang="it-IT" sz="2400" dirty="0" err="1">
                <a:highlight>
                  <a:srgbClr val="FFFF00"/>
                </a:highlight>
              </a:rPr>
              <a:t>impartiality</a:t>
            </a:r>
            <a:br>
              <a:rPr lang="it-IT" dirty="0"/>
            </a:br>
            <a:endParaRPr lang="it-IT" dirty="0"/>
          </a:p>
        </p:txBody>
      </p:sp>
      <p:sp>
        <p:nvSpPr>
          <p:cNvPr id="3" name="Segnaposto contenuto 2">
            <a:extLst>
              <a:ext uri="{FF2B5EF4-FFF2-40B4-BE49-F238E27FC236}">
                <a16:creationId xmlns:a16="http://schemas.microsoft.com/office/drawing/2014/main" id="{67F7F2B0-EA5C-47AC-A5F8-037E78BEFEF5}"/>
              </a:ext>
            </a:extLst>
          </p:cNvPr>
          <p:cNvSpPr>
            <a:spLocks noGrp="1"/>
          </p:cNvSpPr>
          <p:nvPr>
            <p:ph idx="1"/>
          </p:nvPr>
        </p:nvSpPr>
        <p:spPr/>
        <p:txBody>
          <a:bodyPr>
            <a:normAutofit fontScale="92500" lnSpcReduction="20000"/>
          </a:bodyPr>
          <a:lstStyle/>
          <a:p>
            <a:pPr marL="0" indent="0">
              <a:defRPr/>
            </a:pPr>
            <a:r>
              <a:rPr lang="it-IT" sz="2400" dirty="0"/>
              <a:t>In </a:t>
            </a:r>
            <a:r>
              <a:rPr lang="it-IT" sz="2400" dirty="0" err="1"/>
              <a:t>order</a:t>
            </a:r>
            <a:r>
              <a:rPr lang="it-IT" sz="2400" dirty="0"/>
              <a:t> to be </a:t>
            </a:r>
            <a:r>
              <a:rPr lang="it-IT" sz="2400" b="1" i="1" dirty="0"/>
              <a:t>independent</a:t>
            </a:r>
            <a:r>
              <a:rPr lang="it-IT" sz="2400" i="1" dirty="0"/>
              <a:t> an arbitrator must:</a:t>
            </a:r>
          </a:p>
          <a:p>
            <a:pPr marL="457200" indent="-457200">
              <a:buFontTx/>
              <a:buChar char="-"/>
              <a:defRPr/>
            </a:pPr>
            <a:r>
              <a:rPr lang="it-IT" sz="2400" dirty="0" err="1"/>
              <a:t>Have</a:t>
            </a:r>
            <a:r>
              <a:rPr lang="it-IT" sz="2400" dirty="0"/>
              <a:t> </a:t>
            </a:r>
            <a:r>
              <a:rPr lang="it-IT" sz="2400" dirty="0" err="1"/>
              <a:t>not</a:t>
            </a:r>
            <a:r>
              <a:rPr lang="it-IT" sz="2400" dirty="0"/>
              <a:t> </a:t>
            </a:r>
            <a:r>
              <a:rPr lang="it-IT" sz="2400" dirty="0" err="1"/>
              <a:t>financial</a:t>
            </a:r>
            <a:r>
              <a:rPr lang="it-IT" sz="2400" dirty="0"/>
              <a:t> </a:t>
            </a:r>
            <a:r>
              <a:rPr lang="it-IT" sz="2400" dirty="0" err="1"/>
              <a:t>interest</a:t>
            </a:r>
            <a:r>
              <a:rPr lang="it-IT" sz="2400" dirty="0"/>
              <a:t> in the </a:t>
            </a:r>
            <a:r>
              <a:rPr lang="it-IT" sz="2400" dirty="0" err="1"/>
              <a:t>outcome</a:t>
            </a:r>
            <a:r>
              <a:rPr lang="it-IT" sz="2400" dirty="0"/>
              <a:t> of the dispute</a:t>
            </a:r>
          </a:p>
          <a:p>
            <a:pPr marL="457200" indent="-457200">
              <a:buFontTx/>
              <a:buChar char="-"/>
              <a:defRPr/>
            </a:pPr>
            <a:r>
              <a:rPr lang="it-IT" sz="2400" dirty="0" err="1"/>
              <a:t>Not</a:t>
            </a:r>
            <a:r>
              <a:rPr lang="it-IT" sz="2400" dirty="0"/>
              <a:t> be </a:t>
            </a:r>
            <a:r>
              <a:rPr lang="it-IT" sz="2400" dirty="0" err="1"/>
              <a:t>depending</a:t>
            </a:r>
            <a:r>
              <a:rPr lang="it-IT" sz="2400" dirty="0"/>
              <a:t> on one of the parties for </a:t>
            </a:r>
            <a:r>
              <a:rPr lang="it-IT" sz="2400" dirty="0" err="1"/>
              <a:t>any</a:t>
            </a:r>
            <a:r>
              <a:rPr lang="it-IT" sz="2400" dirty="0"/>
              <a:t> benefits</a:t>
            </a:r>
          </a:p>
          <a:p>
            <a:pPr marL="457200" indent="-457200">
              <a:buFontTx/>
              <a:buChar char="-"/>
              <a:defRPr/>
            </a:pPr>
            <a:r>
              <a:rPr lang="it-IT" sz="2400" dirty="0" err="1"/>
              <a:t>Have</a:t>
            </a:r>
            <a:r>
              <a:rPr lang="it-IT" sz="2400" dirty="0"/>
              <a:t> no </a:t>
            </a:r>
            <a:r>
              <a:rPr lang="it-IT" sz="2400" dirty="0" err="1"/>
              <a:t>close</a:t>
            </a:r>
            <a:r>
              <a:rPr lang="it-IT" sz="2400" dirty="0"/>
              <a:t> relationship to the parties</a:t>
            </a:r>
          </a:p>
          <a:p>
            <a:pPr marL="457200" indent="-457200">
              <a:buFontTx/>
              <a:buChar char="-"/>
              <a:defRPr/>
            </a:pPr>
            <a:endParaRPr lang="it-IT" sz="2400" dirty="0"/>
          </a:p>
          <a:p>
            <a:pPr marL="0" indent="0">
              <a:defRPr/>
            </a:pPr>
            <a:r>
              <a:rPr lang="it-IT" sz="2400" dirty="0"/>
              <a:t>In </a:t>
            </a:r>
            <a:r>
              <a:rPr lang="it-IT" sz="2400" dirty="0" err="1"/>
              <a:t>order</a:t>
            </a:r>
            <a:r>
              <a:rPr lang="it-IT" sz="2400" dirty="0"/>
              <a:t> to be </a:t>
            </a:r>
            <a:r>
              <a:rPr lang="it-IT" sz="2400" b="1" i="1" dirty="0" err="1"/>
              <a:t>impartial</a:t>
            </a:r>
            <a:endParaRPr lang="it-IT" sz="2400" b="1" i="1" dirty="0"/>
          </a:p>
          <a:p>
            <a:pPr marL="457200" indent="-457200">
              <a:buFontTx/>
              <a:buChar char="-"/>
              <a:defRPr/>
            </a:pPr>
            <a:r>
              <a:rPr lang="it-IT" sz="2400" dirty="0" err="1"/>
              <a:t>Should</a:t>
            </a:r>
            <a:r>
              <a:rPr lang="it-IT" sz="2400" dirty="0"/>
              <a:t> </a:t>
            </a:r>
            <a:r>
              <a:rPr lang="it-IT" sz="2400" dirty="0" err="1"/>
              <a:t>not</a:t>
            </a:r>
            <a:r>
              <a:rPr lang="it-IT" sz="2400" dirty="0"/>
              <a:t> </a:t>
            </a:r>
            <a:r>
              <a:rPr lang="it-IT" sz="2400" dirty="0" err="1"/>
              <a:t>have</a:t>
            </a:r>
            <a:r>
              <a:rPr lang="it-IT" sz="2400" dirty="0"/>
              <a:t> </a:t>
            </a:r>
            <a:r>
              <a:rPr lang="it-IT" sz="2400" dirty="0" err="1"/>
              <a:t>reason</a:t>
            </a:r>
            <a:r>
              <a:rPr lang="it-IT" sz="2400" dirty="0"/>
              <a:t> to </a:t>
            </a:r>
            <a:r>
              <a:rPr lang="it-IT" sz="2400" dirty="0" err="1"/>
              <a:t>favor</a:t>
            </a:r>
            <a:r>
              <a:rPr lang="it-IT" sz="2400" dirty="0"/>
              <a:t> one of the parties</a:t>
            </a:r>
          </a:p>
          <a:p>
            <a:pPr marL="457200" indent="-457200">
              <a:buFontTx/>
              <a:buChar char="-"/>
              <a:defRPr/>
            </a:pPr>
            <a:r>
              <a:rPr lang="it-IT" sz="2400" dirty="0" err="1"/>
              <a:t>Should</a:t>
            </a:r>
            <a:r>
              <a:rPr lang="it-IT" sz="2400" dirty="0"/>
              <a:t> </a:t>
            </a:r>
            <a:r>
              <a:rPr lang="it-IT" sz="2400" dirty="0" err="1"/>
              <a:t>not</a:t>
            </a:r>
            <a:r>
              <a:rPr lang="it-IT" sz="2400" dirty="0"/>
              <a:t> be </a:t>
            </a:r>
            <a:r>
              <a:rPr lang="it-IT" sz="2400" dirty="0" err="1"/>
              <a:t>biased</a:t>
            </a:r>
            <a:r>
              <a:rPr lang="it-IT" sz="2400" dirty="0"/>
              <a:t> </a:t>
            </a:r>
            <a:r>
              <a:rPr lang="it-IT" sz="2400" dirty="0" err="1"/>
              <a:t>because</a:t>
            </a:r>
            <a:r>
              <a:rPr lang="it-IT" sz="2400" dirty="0"/>
              <a:t> of </a:t>
            </a:r>
            <a:r>
              <a:rPr lang="it-IT" sz="2400" dirty="0" err="1"/>
              <a:t>preconceived</a:t>
            </a:r>
            <a:r>
              <a:rPr lang="it-IT" sz="2400" dirty="0"/>
              <a:t> </a:t>
            </a:r>
            <a:r>
              <a:rPr lang="it-IT" sz="2400" dirty="0" err="1"/>
              <a:t>notions</a:t>
            </a:r>
            <a:r>
              <a:rPr lang="it-IT" sz="2400" dirty="0"/>
              <a:t> </a:t>
            </a:r>
            <a:r>
              <a:rPr lang="it-IT" sz="2400" dirty="0" err="1"/>
              <a:t>about</a:t>
            </a:r>
            <a:r>
              <a:rPr lang="it-IT" sz="2400" dirty="0"/>
              <a:t> the issues in dispute</a:t>
            </a:r>
          </a:p>
        </p:txBody>
      </p:sp>
      <p:sp>
        <p:nvSpPr>
          <p:cNvPr id="211972" name="Segnaposto data 3">
            <a:extLst>
              <a:ext uri="{FF2B5EF4-FFF2-40B4-BE49-F238E27FC236}">
                <a16:creationId xmlns:a16="http://schemas.microsoft.com/office/drawing/2014/main" id="{9748B24A-CD7E-480E-BE35-2F1BB9497D3E}"/>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Titolo 1">
            <a:extLst>
              <a:ext uri="{FF2B5EF4-FFF2-40B4-BE49-F238E27FC236}">
                <a16:creationId xmlns:a16="http://schemas.microsoft.com/office/drawing/2014/main" id="{3B409A67-EC5E-483E-9686-8AC043CA6406}"/>
              </a:ext>
            </a:extLst>
          </p:cNvPr>
          <p:cNvSpPr>
            <a:spLocks noGrp="1" noChangeArrowheads="1"/>
          </p:cNvSpPr>
          <p:nvPr>
            <p:ph type="title"/>
          </p:nvPr>
        </p:nvSpPr>
        <p:spPr/>
        <p:txBody>
          <a:bodyPr/>
          <a:lstStyle/>
          <a:p>
            <a:r>
              <a:rPr lang="it-IT" altLang="it-IT"/>
              <a:t>to secure i…i. </a:t>
            </a:r>
          </a:p>
        </p:txBody>
      </p:sp>
      <p:sp>
        <p:nvSpPr>
          <p:cNvPr id="3" name="Segnaposto contenuto 2">
            <a:extLst>
              <a:ext uri="{FF2B5EF4-FFF2-40B4-BE49-F238E27FC236}">
                <a16:creationId xmlns:a16="http://schemas.microsoft.com/office/drawing/2014/main" id="{129224C5-AFEC-4F46-828D-2EE3805506D3}"/>
              </a:ext>
            </a:extLst>
          </p:cNvPr>
          <p:cNvSpPr>
            <a:spLocks noGrp="1"/>
          </p:cNvSpPr>
          <p:nvPr>
            <p:ph idx="1"/>
          </p:nvPr>
        </p:nvSpPr>
        <p:spPr/>
        <p:txBody>
          <a:bodyPr>
            <a:normAutofit fontScale="92500" lnSpcReduction="20000"/>
          </a:bodyPr>
          <a:lstStyle/>
          <a:p>
            <a:pPr>
              <a:defRPr/>
            </a:pPr>
            <a:r>
              <a:rPr lang="it-IT" sz="2000" dirty="0"/>
              <a:t>How do the parties know </a:t>
            </a:r>
            <a:r>
              <a:rPr lang="it-IT" sz="2000" dirty="0" err="1"/>
              <a:t>whether</a:t>
            </a:r>
            <a:r>
              <a:rPr lang="it-IT" sz="2000" dirty="0"/>
              <a:t> an arbitrator </a:t>
            </a:r>
            <a:r>
              <a:rPr lang="it-IT" sz="2000" dirty="0" err="1"/>
              <a:t>potentially</a:t>
            </a:r>
            <a:r>
              <a:rPr lang="it-IT" sz="2000" dirty="0"/>
              <a:t> </a:t>
            </a:r>
            <a:r>
              <a:rPr lang="it-IT" sz="2000" dirty="0" err="1"/>
              <a:t>is</a:t>
            </a:r>
            <a:r>
              <a:rPr lang="it-IT" sz="2000" dirty="0"/>
              <a:t> </a:t>
            </a:r>
            <a:r>
              <a:rPr lang="it-IT" sz="2000" dirty="0" err="1"/>
              <a:t>not</a:t>
            </a:r>
            <a:r>
              <a:rPr lang="it-IT" sz="2000" dirty="0"/>
              <a:t> </a:t>
            </a:r>
            <a:r>
              <a:rPr lang="it-IT" sz="2000" dirty="0" err="1"/>
              <a:t>impartial</a:t>
            </a:r>
            <a:r>
              <a:rPr lang="it-IT" sz="2000" dirty="0"/>
              <a:t> or independent?</a:t>
            </a:r>
          </a:p>
          <a:p>
            <a:pPr marL="457200" indent="-457200">
              <a:buFontTx/>
              <a:buChar char="-"/>
              <a:defRPr/>
            </a:pPr>
            <a:r>
              <a:rPr lang="it-IT" sz="2000" dirty="0" err="1"/>
              <a:t>Appointed</a:t>
            </a:r>
            <a:r>
              <a:rPr lang="it-IT" sz="2000" dirty="0"/>
              <a:t> arbitrator must </a:t>
            </a:r>
            <a:r>
              <a:rPr lang="it-IT" sz="2000" b="1" dirty="0" err="1"/>
              <a:t>disclose</a:t>
            </a:r>
            <a:r>
              <a:rPr lang="it-IT" sz="2000" dirty="0"/>
              <a:t> </a:t>
            </a:r>
            <a:r>
              <a:rPr lang="it-IT" sz="2000" dirty="0" err="1"/>
              <a:t>all</a:t>
            </a:r>
            <a:r>
              <a:rPr lang="it-IT" sz="2000" dirty="0"/>
              <a:t> information giving rise to potential </a:t>
            </a:r>
            <a:r>
              <a:rPr lang="it-IT" sz="2000" b="1" dirty="0"/>
              <a:t>conflict of </a:t>
            </a:r>
            <a:r>
              <a:rPr lang="it-IT" sz="2000" b="1" dirty="0" err="1"/>
              <a:t>interests</a:t>
            </a:r>
            <a:endParaRPr lang="it-IT" sz="2000" b="1" dirty="0"/>
          </a:p>
          <a:p>
            <a:pPr marL="0" indent="0">
              <a:defRPr/>
            </a:pPr>
            <a:r>
              <a:rPr lang="it-IT" sz="2000" dirty="0" err="1"/>
              <a:t>Sometimes</a:t>
            </a:r>
            <a:r>
              <a:rPr lang="it-IT" sz="2000" dirty="0"/>
              <a:t> </a:t>
            </a:r>
            <a:r>
              <a:rPr lang="it-IT" sz="2000" dirty="0" err="1"/>
              <a:t>it</a:t>
            </a:r>
            <a:r>
              <a:rPr lang="it-IT" sz="2000" dirty="0"/>
              <a:t> </a:t>
            </a:r>
            <a:r>
              <a:rPr lang="it-IT" sz="2000" dirty="0" err="1"/>
              <a:t>might</a:t>
            </a:r>
            <a:r>
              <a:rPr lang="it-IT" sz="2000" dirty="0"/>
              <a:t> be hard to </a:t>
            </a:r>
            <a:r>
              <a:rPr lang="it-IT" sz="2000" dirty="0" err="1"/>
              <a:t>tell</a:t>
            </a:r>
            <a:r>
              <a:rPr lang="it-IT" sz="2000" dirty="0"/>
              <a:t> </a:t>
            </a:r>
            <a:r>
              <a:rPr lang="it-IT" sz="2000" dirty="0" err="1"/>
              <a:t>what</a:t>
            </a:r>
            <a:r>
              <a:rPr lang="it-IT" sz="2000" dirty="0"/>
              <a:t> </a:t>
            </a:r>
            <a:r>
              <a:rPr lang="it-IT" sz="2000" dirty="0" err="1"/>
              <a:t>shall</a:t>
            </a:r>
            <a:r>
              <a:rPr lang="it-IT" sz="2000" dirty="0"/>
              <a:t> be </a:t>
            </a:r>
            <a:r>
              <a:rPr lang="it-IT" sz="2000" dirty="0" err="1"/>
              <a:t>disclosed</a:t>
            </a:r>
            <a:r>
              <a:rPr lang="it-IT" sz="2000" dirty="0"/>
              <a:t>:</a:t>
            </a:r>
          </a:p>
          <a:p>
            <a:pPr marL="0" indent="0">
              <a:defRPr/>
            </a:pPr>
            <a:r>
              <a:rPr lang="it-IT" sz="2000" i="1" dirty="0"/>
              <a:t>IBA Guidelines on conflict of </a:t>
            </a:r>
            <a:r>
              <a:rPr lang="it-IT" sz="2000" i="1" dirty="0" err="1"/>
              <a:t>interests</a:t>
            </a:r>
            <a:r>
              <a:rPr lang="it-IT" sz="2000" i="1" dirty="0"/>
              <a:t> </a:t>
            </a:r>
            <a:r>
              <a:rPr lang="it-IT" sz="2000" dirty="0"/>
              <a:t>in I.A. </a:t>
            </a:r>
            <a:r>
              <a:rPr lang="it-IT" sz="2000" dirty="0" err="1"/>
              <a:t>provide</a:t>
            </a:r>
            <a:r>
              <a:rPr lang="it-IT" sz="2000" dirty="0"/>
              <a:t> guidance for </a:t>
            </a:r>
            <a:r>
              <a:rPr lang="it-IT" sz="2000" dirty="0" err="1"/>
              <a:t>arbitrators</a:t>
            </a:r>
            <a:r>
              <a:rPr lang="it-IT" sz="2000" dirty="0"/>
              <a:t> and parties, providing</a:t>
            </a:r>
          </a:p>
          <a:p>
            <a:pPr marL="0" indent="0">
              <a:defRPr/>
            </a:pPr>
            <a:r>
              <a:rPr lang="it-IT" sz="2000" dirty="0"/>
              <a:t> -  </a:t>
            </a:r>
            <a:r>
              <a:rPr lang="it-IT" sz="2000" dirty="0" err="1"/>
              <a:t>comment</a:t>
            </a:r>
            <a:r>
              <a:rPr lang="it-IT" sz="2000" dirty="0"/>
              <a:t> on information to be </a:t>
            </a:r>
            <a:r>
              <a:rPr lang="it-IT" sz="2000" dirty="0" err="1"/>
              <a:t>disclosed</a:t>
            </a:r>
            <a:endParaRPr lang="it-IT" sz="2000" dirty="0"/>
          </a:p>
          <a:p>
            <a:pPr>
              <a:buFontTx/>
              <a:buChar char="-"/>
              <a:defRPr/>
            </a:pPr>
            <a:r>
              <a:rPr lang="it-IT" sz="2000" dirty="0" err="1"/>
              <a:t>criteria</a:t>
            </a:r>
            <a:r>
              <a:rPr lang="it-IT" sz="2000" dirty="0"/>
              <a:t> </a:t>
            </a:r>
            <a:r>
              <a:rPr lang="it-IT" sz="2000" dirty="0" err="1"/>
              <a:t>as</a:t>
            </a:r>
            <a:r>
              <a:rPr lang="it-IT" sz="2000" dirty="0"/>
              <a:t> to </a:t>
            </a:r>
            <a:r>
              <a:rPr lang="it-IT" sz="2000" dirty="0" err="1"/>
              <a:t>when</a:t>
            </a:r>
            <a:r>
              <a:rPr lang="it-IT" sz="2000" dirty="0"/>
              <a:t> to </a:t>
            </a:r>
            <a:r>
              <a:rPr lang="it-IT" sz="2000" dirty="0" err="1"/>
              <a:t>reject</a:t>
            </a:r>
            <a:r>
              <a:rPr lang="it-IT" sz="2000" dirty="0"/>
              <a:t> an </a:t>
            </a:r>
            <a:r>
              <a:rPr lang="it-IT" sz="2000" dirty="0" err="1"/>
              <a:t>appointment</a:t>
            </a:r>
            <a:endParaRPr lang="it-IT" sz="2000" dirty="0"/>
          </a:p>
          <a:p>
            <a:pPr>
              <a:buFontTx/>
              <a:buChar char="-"/>
              <a:defRPr/>
            </a:pPr>
            <a:r>
              <a:rPr lang="it-IT" sz="2000" dirty="0" err="1"/>
              <a:t>Examples</a:t>
            </a:r>
            <a:r>
              <a:rPr lang="it-IT" sz="2000" dirty="0"/>
              <a:t> for </a:t>
            </a:r>
            <a:r>
              <a:rPr lang="it-IT" sz="2000" dirty="0" err="1"/>
              <a:t>conflicts</a:t>
            </a:r>
            <a:r>
              <a:rPr lang="it-IT" sz="2000" dirty="0"/>
              <a:t> of </a:t>
            </a:r>
            <a:r>
              <a:rPr lang="it-IT" sz="2000" dirty="0" err="1"/>
              <a:t>interests</a:t>
            </a:r>
            <a:r>
              <a:rPr lang="it-IT" sz="2000" dirty="0"/>
              <a:t> and </a:t>
            </a:r>
            <a:r>
              <a:rPr lang="it-IT" sz="2000" dirty="0" err="1"/>
              <a:t>comment</a:t>
            </a:r>
            <a:r>
              <a:rPr lang="it-IT" sz="2000" dirty="0"/>
              <a:t> on </a:t>
            </a:r>
            <a:r>
              <a:rPr lang="it-IT" sz="2000" dirty="0" err="1"/>
              <a:t>how</a:t>
            </a:r>
            <a:r>
              <a:rPr lang="it-IT" sz="2000" dirty="0"/>
              <a:t> </a:t>
            </a:r>
            <a:r>
              <a:rPr lang="it-IT" sz="2000" dirty="0" err="1"/>
              <a:t>they</a:t>
            </a:r>
            <a:r>
              <a:rPr lang="it-IT" sz="2000" dirty="0"/>
              <a:t> </a:t>
            </a:r>
            <a:r>
              <a:rPr lang="it-IT" sz="2000" dirty="0" err="1"/>
              <a:t>should</a:t>
            </a:r>
            <a:r>
              <a:rPr lang="it-IT" sz="2000" dirty="0"/>
              <a:t> be </a:t>
            </a:r>
            <a:r>
              <a:rPr lang="it-IT" sz="2000" dirty="0" err="1"/>
              <a:t>handled</a:t>
            </a:r>
            <a:endParaRPr lang="it-IT" sz="2000" dirty="0"/>
          </a:p>
          <a:p>
            <a:pPr>
              <a:buFontTx/>
              <a:buChar char="-"/>
              <a:defRPr/>
            </a:pPr>
            <a:endParaRPr lang="it-IT" sz="2000" dirty="0"/>
          </a:p>
        </p:txBody>
      </p:sp>
      <p:sp>
        <p:nvSpPr>
          <p:cNvPr id="212996" name="Segnaposto data 3">
            <a:extLst>
              <a:ext uri="{FF2B5EF4-FFF2-40B4-BE49-F238E27FC236}">
                <a16:creationId xmlns:a16="http://schemas.microsoft.com/office/drawing/2014/main" id="{BCA3D1D8-726E-424B-BFAB-E19B0BFBD23C}"/>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7"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Shape 78">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81"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14018" name="Titolo 1">
            <a:extLst>
              <a:ext uri="{FF2B5EF4-FFF2-40B4-BE49-F238E27FC236}">
                <a16:creationId xmlns:a16="http://schemas.microsoft.com/office/drawing/2014/main" id="{1E27D0D2-C552-4780-87CD-4F755214A720}"/>
              </a:ext>
            </a:extLst>
          </p:cNvPr>
          <p:cNvSpPr>
            <a:spLocks noGrp="1" noChangeArrowheads="1"/>
          </p:cNvSpPr>
          <p:nvPr>
            <p:ph type="title"/>
          </p:nvPr>
        </p:nvSpPr>
        <p:spPr>
          <a:xfrm>
            <a:off x="994087" y="1130603"/>
            <a:ext cx="3342442" cy="4596794"/>
          </a:xfrm>
        </p:spPr>
        <p:txBody>
          <a:bodyPr anchor="ctr">
            <a:normAutofit/>
          </a:bodyPr>
          <a:lstStyle/>
          <a:p>
            <a:r>
              <a:rPr lang="it-IT" altLang="it-IT" sz="3200">
                <a:solidFill>
                  <a:srgbClr val="EBEBEB"/>
                </a:solidFill>
              </a:rPr>
              <a:t>What if…</a:t>
            </a:r>
          </a:p>
        </p:txBody>
      </p:sp>
      <p:sp>
        <p:nvSpPr>
          <p:cNvPr id="3" name="Segnaposto contenuto 2">
            <a:extLst>
              <a:ext uri="{FF2B5EF4-FFF2-40B4-BE49-F238E27FC236}">
                <a16:creationId xmlns:a16="http://schemas.microsoft.com/office/drawing/2014/main" id="{D055077C-5E96-4FCA-BC5E-9C52F2DD7116}"/>
              </a:ext>
            </a:extLst>
          </p:cNvPr>
          <p:cNvSpPr>
            <a:spLocks noGrp="1"/>
          </p:cNvSpPr>
          <p:nvPr>
            <p:ph idx="1"/>
          </p:nvPr>
        </p:nvSpPr>
        <p:spPr>
          <a:xfrm>
            <a:off x="5290077" y="437513"/>
            <a:ext cx="5502614" cy="5954325"/>
          </a:xfrm>
        </p:spPr>
        <p:txBody>
          <a:bodyPr anchor="ctr">
            <a:normAutofit/>
          </a:bodyPr>
          <a:lstStyle/>
          <a:p>
            <a:pPr>
              <a:lnSpc>
                <a:spcPct val="90000"/>
              </a:lnSpc>
              <a:defRPr/>
            </a:pPr>
            <a:r>
              <a:rPr lang="it-IT" sz="1400" b="1" i="1"/>
              <a:t>.. If</a:t>
            </a:r>
            <a:r>
              <a:rPr lang="it-IT" sz="1400" b="1" dirty="0"/>
              <a:t> </a:t>
            </a:r>
            <a:r>
              <a:rPr lang="it-IT" sz="1400" b="1" i="1" dirty="0"/>
              <a:t>The arbitrator </a:t>
            </a:r>
            <a:r>
              <a:rPr lang="it-IT" sz="1400" b="1" i="1"/>
              <a:t>has</a:t>
            </a:r>
            <a:r>
              <a:rPr lang="it-IT" sz="1400" b="1" i="1" dirty="0"/>
              <a:t> </a:t>
            </a:r>
            <a:r>
              <a:rPr lang="it-IT" sz="1400" b="1" i="1"/>
              <a:t>disclosed</a:t>
            </a:r>
            <a:r>
              <a:rPr lang="it-IT" sz="1400" b="1" i="1" dirty="0"/>
              <a:t> </a:t>
            </a:r>
            <a:r>
              <a:rPr lang="it-IT" sz="1400" b="1" i="1"/>
              <a:t>relevant</a:t>
            </a:r>
            <a:r>
              <a:rPr lang="it-IT" sz="1400" b="1" i="1" dirty="0"/>
              <a:t> information</a:t>
            </a:r>
            <a:endParaRPr lang="it-IT" sz="1400" b="1" i="1"/>
          </a:p>
          <a:p>
            <a:pPr>
              <a:lnSpc>
                <a:spcPct val="90000"/>
              </a:lnSpc>
              <a:defRPr/>
            </a:pPr>
            <a:r>
              <a:rPr lang="it-IT" sz="1400" dirty="0"/>
              <a:t>- Parties </a:t>
            </a:r>
            <a:r>
              <a:rPr lang="it-IT" sz="1400"/>
              <a:t>may</a:t>
            </a:r>
            <a:r>
              <a:rPr lang="it-IT" sz="1400" dirty="0"/>
              <a:t> </a:t>
            </a:r>
            <a:r>
              <a:rPr lang="it-IT" sz="1400"/>
              <a:t>comment</a:t>
            </a:r>
            <a:r>
              <a:rPr lang="it-IT" sz="1400" dirty="0"/>
              <a:t> </a:t>
            </a:r>
            <a:endParaRPr lang="it-IT" sz="1400"/>
          </a:p>
          <a:p>
            <a:pPr>
              <a:lnSpc>
                <a:spcPct val="90000"/>
              </a:lnSpc>
              <a:defRPr/>
            </a:pPr>
            <a:r>
              <a:rPr lang="it-IT" sz="1400" dirty="0"/>
              <a:t> - In </a:t>
            </a:r>
            <a:r>
              <a:rPr lang="it-IT" sz="1400"/>
              <a:t>institutionalized</a:t>
            </a:r>
            <a:r>
              <a:rPr lang="it-IT" sz="1400" dirty="0"/>
              <a:t> </a:t>
            </a:r>
            <a:r>
              <a:rPr lang="it-IT" sz="1400"/>
              <a:t>arb</a:t>
            </a:r>
            <a:r>
              <a:rPr lang="it-IT" sz="1400" dirty="0"/>
              <a:t>. the institution </a:t>
            </a:r>
            <a:r>
              <a:rPr lang="it-IT" sz="1400"/>
              <a:t>generally</a:t>
            </a:r>
            <a:r>
              <a:rPr lang="it-IT" sz="1400" dirty="0"/>
              <a:t> </a:t>
            </a:r>
            <a:r>
              <a:rPr lang="it-IT" sz="1400"/>
              <a:t>decides</a:t>
            </a:r>
            <a:r>
              <a:rPr lang="it-IT" sz="1400" dirty="0"/>
              <a:t> (</a:t>
            </a:r>
            <a:r>
              <a:rPr lang="it-IT" sz="1400"/>
              <a:t>based</a:t>
            </a:r>
            <a:r>
              <a:rPr lang="it-IT" sz="1400" dirty="0"/>
              <a:t> on </a:t>
            </a:r>
            <a:r>
              <a:rPr lang="it-IT" sz="1400"/>
              <a:t>disclosure</a:t>
            </a:r>
            <a:r>
              <a:rPr lang="it-IT" sz="1400" dirty="0"/>
              <a:t> and </a:t>
            </a:r>
            <a:r>
              <a:rPr lang="it-IT" sz="1400"/>
              <a:t>comments</a:t>
            </a:r>
            <a:r>
              <a:rPr lang="it-IT" sz="1400" dirty="0"/>
              <a:t>) over the </a:t>
            </a:r>
            <a:r>
              <a:rPr lang="it-IT" sz="1400" i="1"/>
              <a:t>confirmation</a:t>
            </a:r>
          </a:p>
          <a:p>
            <a:pPr>
              <a:lnSpc>
                <a:spcPct val="90000"/>
              </a:lnSpc>
              <a:defRPr/>
            </a:pPr>
            <a:r>
              <a:rPr lang="it-IT" sz="1400" i="1" dirty="0"/>
              <a:t>.. </a:t>
            </a:r>
            <a:r>
              <a:rPr lang="it-IT" sz="1400" b="1" i="1"/>
              <a:t>If</a:t>
            </a:r>
            <a:r>
              <a:rPr lang="it-IT" sz="1400" b="1" i="1" dirty="0"/>
              <a:t> the </a:t>
            </a:r>
            <a:r>
              <a:rPr lang="it-IT" sz="1400" b="1" i="1"/>
              <a:t>tribunal</a:t>
            </a:r>
            <a:r>
              <a:rPr lang="it-IT" sz="1400" b="1" i="1" dirty="0"/>
              <a:t> </a:t>
            </a:r>
            <a:r>
              <a:rPr lang="it-IT" sz="1400" b="1" i="1"/>
              <a:t>is</a:t>
            </a:r>
            <a:r>
              <a:rPr lang="it-IT" sz="1400" b="1" i="1" dirty="0"/>
              <a:t> </a:t>
            </a:r>
            <a:r>
              <a:rPr lang="it-IT" sz="1400" b="1" i="1"/>
              <a:t>confirmed</a:t>
            </a:r>
            <a:r>
              <a:rPr lang="it-IT" sz="1400" b="1" i="1" dirty="0"/>
              <a:t> and new </a:t>
            </a:r>
            <a:r>
              <a:rPr lang="it-IT" sz="1400" b="1" i="1"/>
              <a:t>circumstances</a:t>
            </a:r>
            <a:r>
              <a:rPr lang="it-IT" sz="1400" b="1" i="1" dirty="0"/>
              <a:t> giving rise to a conflict of </a:t>
            </a:r>
            <a:r>
              <a:rPr lang="it-IT" sz="1400" b="1" i="1"/>
              <a:t>interests</a:t>
            </a:r>
            <a:r>
              <a:rPr lang="it-IT" sz="1400" b="1" i="1" dirty="0"/>
              <a:t> </a:t>
            </a:r>
            <a:r>
              <a:rPr lang="it-IT" sz="1400" b="1" i="1"/>
              <a:t>arise</a:t>
            </a:r>
            <a:r>
              <a:rPr lang="it-IT" sz="1400" b="1" i="1" dirty="0"/>
              <a:t> </a:t>
            </a:r>
            <a:endParaRPr lang="it-IT" sz="1400" i="1"/>
          </a:p>
          <a:p>
            <a:pPr>
              <a:lnSpc>
                <a:spcPct val="90000"/>
              </a:lnSpc>
              <a:defRPr/>
            </a:pPr>
            <a:r>
              <a:rPr lang="it-IT" sz="1400" i="1" dirty="0"/>
              <a:t>	- </a:t>
            </a:r>
            <a:r>
              <a:rPr lang="it-IT" sz="1400" dirty="0"/>
              <a:t>the arbitrator </a:t>
            </a:r>
            <a:r>
              <a:rPr lang="it-IT" sz="1400"/>
              <a:t>has</a:t>
            </a:r>
            <a:r>
              <a:rPr lang="it-IT" sz="1400" dirty="0"/>
              <a:t> to </a:t>
            </a:r>
            <a:r>
              <a:rPr lang="it-IT" sz="1400"/>
              <a:t>disclose</a:t>
            </a:r>
            <a:r>
              <a:rPr lang="it-IT" sz="1400" dirty="0"/>
              <a:t> </a:t>
            </a:r>
            <a:r>
              <a:rPr lang="it-IT" sz="1400"/>
              <a:t>all</a:t>
            </a:r>
            <a:r>
              <a:rPr lang="it-IT" sz="1400" dirty="0"/>
              <a:t> </a:t>
            </a:r>
            <a:r>
              <a:rPr lang="it-IT" sz="1400"/>
              <a:t>relevant</a:t>
            </a:r>
            <a:r>
              <a:rPr lang="it-IT" sz="1400" dirty="0"/>
              <a:t> information</a:t>
            </a:r>
            <a:endParaRPr lang="it-IT" sz="1400"/>
          </a:p>
          <a:p>
            <a:pPr marL="457200" indent="-457200">
              <a:lnSpc>
                <a:spcPct val="90000"/>
              </a:lnSpc>
              <a:buFontTx/>
              <a:buChar char="-"/>
              <a:defRPr/>
            </a:pPr>
            <a:r>
              <a:rPr lang="it-IT" sz="1400" dirty="0"/>
              <a:t>The parties </a:t>
            </a:r>
            <a:r>
              <a:rPr lang="it-IT" sz="1400"/>
              <a:t>may</a:t>
            </a:r>
            <a:r>
              <a:rPr lang="it-IT" sz="1400" dirty="0"/>
              <a:t> </a:t>
            </a:r>
            <a:r>
              <a:rPr lang="it-IT" sz="1400"/>
              <a:t>challenge</a:t>
            </a:r>
            <a:r>
              <a:rPr lang="it-IT" sz="1400" dirty="0"/>
              <a:t> the arbitrator</a:t>
            </a:r>
            <a:endParaRPr lang="it-IT" sz="1400"/>
          </a:p>
          <a:p>
            <a:pPr marL="457200" indent="-457200">
              <a:lnSpc>
                <a:spcPct val="90000"/>
              </a:lnSpc>
              <a:buFontTx/>
              <a:buChar char="-"/>
              <a:defRPr/>
            </a:pPr>
            <a:r>
              <a:rPr lang="it-IT" sz="1400" dirty="0"/>
              <a:t>The Institution or the </a:t>
            </a:r>
            <a:r>
              <a:rPr lang="it-IT" sz="1400"/>
              <a:t>arbitral</a:t>
            </a:r>
            <a:r>
              <a:rPr lang="it-IT" sz="1400" dirty="0"/>
              <a:t> </a:t>
            </a:r>
            <a:r>
              <a:rPr lang="it-IT" sz="1400"/>
              <a:t>tribunal</a:t>
            </a:r>
            <a:r>
              <a:rPr lang="it-IT" sz="1400" dirty="0"/>
              <a:t> </a:t>
            </a:r>
            <a:r>
              <a:rPr lang="it-IT" sz="1400"/>
              <a:t>usually</a:t>
            </a:r>
            <a:r>
              <a:rPr lang="it-IT" sz="1400" dirty="0"/>
              <a:t> decide over the </a:t>
            </a:r>
            <a:r>
              <a:rPr lang="it-IT" sz="1400"/>
              <a:t>challenge</a:t>
            </a:r>
          </a:p>
          <a:p>
            <a:pPr marL="0" indent="0">
              <a:lnSpc>
                <a:spcPct val="90000"/>
              </a:lnSpc>
              <a:defRPr/>
            </a:pPr>
            <a:r>
              <a:rPr lang="it-IT" sz="1400" b="1" i="1"/>
              <a:t>If</a:t>
            </a:r>
            <a:r>
              <a:rPr lang="it-IT" sz="1400" b="1" dirty="0"/>
              <a:t> </a:t>
            </a:r>
            <a:r>
              <a:rPr lang="it-IT" sz="1400" b="1" i="1" dirty="0"/>
              <a:t>the </a:t>
            </a:r>
            <a:r>
              <a:rPr lang="it-IT" sz="1400" b="1" i="1"/>
              <a:t>challenge</a:t>
            </a:r>
            <a:r>
              <a:rPr lang="it-IT" sz="1400" b="1" i="1" dirty="0"/>
              <a:t> </a:t>
            </a:r>
            <a:r>
              <a:rPr lang="it-IT" sz="1400" b="1" i="1"/>
              <a:t>is</a:t>
            </a:r>
            <a:r>
              <a:rPr lang="it-IT" sz="1400" b="1" i="1" dirty="0"/>
              <a:t> </a:t>
            </a:r>
            <a:r>
              <a:rPr lang="it-IT" sz="1400" b="1" i="1"/>
              <a:t>successful</a:t>
            </a:r>
            <a:r>
              <a:rPr lang="it-IT" sz="1400" b="1" i="1" dirty="0"/>
              <a:t>: replacement of arbitrator </a:t>
            </a:r>
            <a:endParaRPr lang="it-IT" sz="1400" b="1" i="1"/>
          </a:p>
          <a:p>
            <a:pPr marL="0" indent="0">
              <a:lnSpc>
                <a:spcPct val="90000"/>
              </a:lnSpc>
              <a:defRPr/>
            </a:pPr>
            <a:r>
              <a:rPr lang="it-IT" sz="1400" i="1" dirty="0"/>
              <a:t> 	- with the </a:t>
            </a:r>
            <a:r>
              <a:rPr lang="it-IT" sz="1400" i="1"/>
              <a:t>initial</a:t>
            </a:r>
            <a:r>
              <a:rPr lang="it-IT" sz="1400" i="1" dirty="0"/>
              <a:t> </a:t>
            </a:r>
            <a:r>
              <a:rPr lang="it-IT" sz="1400" i="1"/>
              <a:t>appointment</a:t>
            </a:r>
            <a:r>
              <a:rPr lang="it-IT" sz="1400" i="1" dirty="0"/>
              <a:t> method or </a:t>
            </a:r>
            <a:endParaRPr lang="it-IT" sz="1400" i="1"/>
          </a:p>
          <a:p>
            <a:pPr marL="0" indent="0">
              <a:lnSpc>
                <a:spcPct val="90000"/>
              </a:lnSpc>
              <a:defRPr/>
            </a:pPr>
            <a:r>
              <a:rPr lang="it-IT" sz="1400" i="1" dirty="0"/>
              <a:t>	- the </a:t>
            </a:r>
            <a:r>
              <a:rPr lang="it-IT" sz="1400" i="1"/>
              <a:t>arbitral</a:t>
            </a:r>
            <a:r>
              <a:rPr lang="it-IT" sz="1400" i="1" dirty="0"/>
              <a:t> institution </a:t>
            </a:r>
            <a:r>
              <a:rPr lang="it-IT" sz="1400" i="1"/>
              <a:t>will</a:t>
            </a:r>
            <a:r>
              <a:rPr lang="it-IT" sz="1400" i="1" dirty="0"/>
              <a:t> </a:t>
            </a:r>
            <a:r>
              <a:rPr lang="it-IT" sz="1400" i="1"/>
              <a:t>apppoint</a:t>
            </a:r>
          </a:p>
          <a:p>
            <a:pPr marL="0" indent="0">
              <a:lnSpc>
                <a:spcPct val="90000"/>
              </a:lnSpc>
              <a:defRPr/>
            </a:pPr>
            <a:r>
              <a:rPr lang="it-IT" sz="1400" b="1" i="1"/>
              <a:t>If</a:t>
            </a:r>
            <a:r>
              <a:rPr lang="it-IT" sz="1400" b="1" i="1" dirty="0"/>
              <a:t> the </a:t>
            </a:r>
            <a:r>
              <a:rPr lang="it-IT" sz="1400" b="1" i="1"/>
              <a:t>challenge</a:t>
            </a:r>
            <a:r>
              <a:rPr lang="it-IT" sz="1400" b="1" i="1" dirty="0"/>
              <a:t> </a:t>
            </a:r>
            <a:r>
              <a:rPr lang="it-IT" sz="1400" b="1" i="1"/>
              <a:t>is</a:t>
            </a:r>
            <a:r>
              <a:rPr lang="it-IT" sz="1400" b="1" i="1" dirty="0"/>
              <a:t> </a:t>
            </a:r>
            <a:r>
              <a:rPr lang="it-IT" sz="1400" b="1" i="1"/>
              <a:t>unsuccessful</a:t>
            </a:r>
            <a:r>
              <a:rPr lang="it-IT" sz="1400" dirty="0"/>
              <a:t>:</a:t>
            </a:r>
            <a:endParaRPr lang="it-IT" sz="1400"/>
          </a:p>
          <a:p>
            <a:pPr marL="285750" indent="-285750">
              <a:lnSpc>
                <a:spcPct val="90000"/>
              </a:lnSpc>
              <a:buFontTx/>
              <a:buChar char="-"/>
              <a:defRPr/>
            </a:pPr>
            <a:r>
              <a:rPr lang="it-IT" sz="1400"/>
              <a:t>challenging</a:t>
            </a:r>
            <a:r>
              <a:rPr lang="it-IT" sz="1400" dirty="0"/>
              <a:t> party </a:t>
            </a:r>
            <a:r>
              <a:rPr lang="it-IT" sz="1400"/>
              <a:t>may</a:t>
            </a:r>
            <a:r>
              <a:rPr lang="it-IT" sz="1400" dirty="0"/>
              <a:t> </a:t>
            </a:r>
            <a:r>
              <a:rPr lang="it-IT" sz="1400"/>
              <a:t>try</a:t>
            </a:r>
            <a:r>
              <a:rPr lang="it-IT" sz="1400" dirty="0"/>
              <a:t> to </a:t>
            </a:r>
            <a:r>
              <a:rPr lang="it-IT" sz="1400"/>
              <a:t>have</a:t>
            </a:r>
            <a:r>
              <a:rPr lang="it-IT" sz="1400" dirty="0"/>
              <a:t> the arbitrator </a:t>
            </a:r>
            <a:r>
              <a:rPr lang="it-IT" sz="1400"/>
              <a:t>removed</a:t>
            </a:r>
            <a:r>
              <a:rPr lang="it-IT" sz="1400" dirty="0"/>
              <a:t> by the </a:t>
            </a:r>
            <a:r>
              <a:rPr lang="it-IT" sz="1400"/>
              <a:t>local</a:t>
            </a:r>
            <a:r>
              <a:rPr lang="it-IT" sz="1400" dirty="0"/>
              <a:t> state </a:t>
            </a:r>
            <a:r>
              <a:rPr lang="it-IT" sz="1400"/>
              <a:t>courts</a:t>
            </a:r>
          </a:p>
          <a:p>
            <a:pPr marL="285750" indent="-285750">
              <a:lnSpc>
                <a:spcPct val="90000"/>
              </a:lnSpc>
              <a:buFontTx/>
              <a:buChar char="-"/>
              <a:defRPr/>
            </a:pPr>
            <a:r>
              <a:rPr lang="it-IT" sz="1400"/>
              <a:t>Seek</a:t>
            </a:r>
            <a:r>
              <a:rPr lang="it-IT" sz="1400" dirty="0"/>
              <a:t> the </a:t>
            </a:r>
            <a:r>
              <a:rPr lang="it-IT" sz="1400"/>
              <a:t>vacation</a:t>
            </a:r>
            <a:r>
              <a:rPr lang="it-IT" sz="1400" dirty="0"/>
              <a:t> of the award?...</a:t>
            </a:r>
            <a:endParaRPr lang="it-IT" sz="1400"/>
          </a:p>
          <a:p>
            <a:pPr marL="0" indent="0">
              <a:lnSpc>
                <a:spcPct val="90000"/>
              </a:lnSpc>
              <a:defRPr/>
            </a:pPr>
            <a:endParaRPr lang="it-IT" sz="1400"/>
          </a:p>
          <a:p>
            <a:pPr marL="457200" indent="-457200">
              <a:lnSpc>
                <a:spcPct val="90000"/>
              </a:lnSpc>
              <a:buFontTx/>
              <a:buChar char="-"/>
              <a:defRPr/>
            </a:pPr>
            <a:endParaRPr lang="it-IT" sz="1400"/>
          </a:p>
        </p:txBody>
      </p:sp>
      <p:sp>
        <p:nvSpPr>
          <p:cNvPr id="214020" name="Segnaposto data 3">
            <a:extLst>
              <a:ext uri="{FF2B5EF4-FFF2-40B4-BE49-F238E27FC236}">
                <a16:creationId xmlns:a16="http://schemas.microsoft.com/office/drawing/2014/main" id="{0D454DBF-F61A-4B1A-A862-C21D3D1132DC}"/>
              </a:ext>
            </a:extLst>
          </p:cNvPr>
          <p:cNvSpPr>
            <a:spLocks noGrp="1"/>
          </p:cNvSpPr>
          <p:nvPr>
            <p:ph type="dt" sz="half" idx="10"/>
          </p:nvPr>
        </p:nvSpPr>
        <p:spPr>
          <a:xfrm>
            <a:off x="7980412" y="6391838"/>
            <a:ext cx="273607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pPr>
              <a:spcAft>
                <a:spcPts val="600"/>
              </a:spcAft>
            </a:pPr>
            <a:r>
              <a:rPr lang="it-IT" altLang="it-IT">
                <a:latin typeface="Times New Roman" panose="02020603050405020304" pitchFamily="18" charset="0"/>
              </a:rPr>
              <a:t>22/11/17</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15042" name="Text Box 1">
            <a:extLst>
              <a:ext uri="{FF2B5EF4-FFF2-40B4-BE49-F238E27FC236}">
                <a16:creationId xmlns:a16="http://schemas.microsoft.com/office/drawing/2014/main" id="{2F373E89-E1FF-45D5-B3C7-6C733344A299}"/>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 </a:t>
            </a:r>
            <a:br>
              <a:rPr lang="en-US" altLang="it-IT" sz="3200">
                <a:solidFill>
                  <a:srgbClr val="EBEBEB"/>
                </a:solidFill>
                <a:latin typeface="+mj-lt"/>
                <a:ea typeface="+mj-ea"/>
                <a:cs typeface="+mj-cs"/>
              </a:rPr>
            </a:br>
            <a:r>
              <a:rPr lang="en-US" altLang="it-IT" sz="3200">
                <a:solidFill>
                  <a:srgbClr val="EBEBEB"/>
                </a:solidFill>
                <a:latin typeface="+mj-lt"/>
                <a:ea typeface="+mj-ea"/>
                <a:cs typeface="+mj-cs"/>
              </a:rPr>
              <a:t>Multi-Party Arbitration Proceedings </a:t>
            </a:r>
          </a:p>
        </p:txBody>
      </p:sp>
      <p:sp>
        <p:nvSpPr>
          <p:cNvPr id="215043" name="Text Box 2">
            <a:extLst>
              <a:ext uri="{FF2B5EF4-FFF2-40B4-BE49-F238E27FC236}">
                <a16:creationId xmlns:a16="http://schemas.microsoft.com/office/drawing/2014/main" id="{8989617A-FB72-4B94-BCBA-160FC85E0738}"/>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The appointment of the arbitrators cannot work in conformity with the arbitration agreement.</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The problem was clearly addressed in 1992 for the first time by the French Court of Cassation in the so called “Dutco” case decided on January 7</a:t>
            </a:r>
            <a:r>
              <a:rPr lang="en-US" altLang="it-IT" sz="2000" baseline="30000">
                <a:solidFill>
                  <a:schemeClr val="tx1">
                    <a:lumMod val="75000"/>
                    <a:lumOff val="25000"/>
                  </a:schemeClr>
                </a:solidFill>
                <a:latin typeface="+mn-lt"/>
                <a:ea typeface="+mn-ea"/>
              </a:rPr>
              <a:t>th</a:t>
            </a:r>
            <a:r>
              <a:rPr lang="en-US" altLang="it-IT" sz="2000">
                <a:solidFill>
                  <a:schemeClr val="tx1">
                    <a:lumMod val="75000"/>
                    <a:lumOff val="25000"/>
                  </a:schemeClr>
                </a:solidFill>
                <a:latin typeface="+mn-lt"/>
                <a:ea typeface="+mn-ea"/>
              </a:rPr>
              <a:t> </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“the principle of the equality of the parties in the designation of arbitration is a matter of public policy and that can be waived only after  the dispute has arisen”  - See icc rules and CAM rules: unless otherwise “resolved” the tribunal is appointed by the institution</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p:txBody>
      </p:sp>
      <p:sp>
        <p:nvSpPr>
          <p:cNvPr id="215044" name="Text Box 3">
            <a:extLst>
              <a:ext uri="{FF2B5EF4-FFF2-40B4-BE49-F238E27FC236}">
                <a16:creationId xmlns:a16="http://schemas.microsoft.com/office/drawing/2014/main" id="{747717FA-EE2D-4AC9-887A-68C48D5EDD36}"/>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a:extLst>
              <a:ext uri="{FF2B5EF4-FFF2-40B4-BE49-F238E27FC236}">
                <a16:creationId xmlns:a16="http://schemas.microsoft.com/office/drawing/2014/main" id="{F660FA9B-5F42-44C8-A7CF-592DC3AB970B}"/>
              </a:ext>
            </a:extLst>
          </p:cNvPr>
          <p:cNvSpPr>
            <a:spLocks noGrp="1" noChangeArrowheads="1"/>
          </p:cNvSpPr>
          <p:nvPr>
            <p:ph type="title"/>
          </p:nvPr>
        </p:nvSpPr>
        <p:spPr/>
        <p:txBody>
          <a:bodyPr/>
          <a:lstStyle/>
          <a:p>
            <a:r>
              <a:rPr lang="en-US" altLang="it-IT" sz="1800"/>
              <a:t>HOW TO CHOOSE MOST APPROPRIATE DISPUTE RESOLUTION METHOD?</a:t>
            </a:r>
            <a:br>
              <a:rPr lang="it-IT" altLang="it-IT" sz="1800"/>
            </a:br>
            <a:endParaRPr lang="it-IT" altLang="it-IT" sz="1800"/>
          </a:p>
        </p:txBody>
      </p:sp>
      <p:sp>
        <p:nvSpPr>
          <p:cNvPr id="21507" name="Segnaposto contenuto 2">
            <a:extLst>
              <a:ext uri="{FF2B5EF4-FFF2-40B4-BE49-F238E27FC236}">
                <a16:creationId xmlns:a16="http://schemas.microsoft.com/office/drawing/2014/main" id="{CE713856-A94A-4B90-9296-55B374A0AD61}"/>
              </a:ext>
            </a:extLst>
          </p:cNvPr>
          <p:cNvSpPr>
            <a:spLocks noGrp="1" noChangeArrowheads="1"/>
          </p:cNvSpPr>
          <p:nvPr>
            <p:ph idx="1"/>
          </p:nvPr>
        </p:nvSpPr>
        <p:spPr/>
        <p:txBody>
          <a:bodyPr/>
          <a:lstStyle/>
          <a:p>
            <a:pPr marL="0" indent="0">
              <a:defRPr/>
            </a:pPr>
            <a:r>
              <a:rPr lang="en-US" altLang="it-IT" dirty="0"/>
              <a:t>• personal features of the parties; </a:t>
            </a:r>
          </a:p>
          <a:p>
            <a:pPr>
              <a:defRPr/>
            </a:pPr>
            <a:r>
              <a:rPr lang="en-US" altLang="it-IT" dirty="0"/>
              <a:t>• negotiation style of the parties;</a:t>
            </a:r>
          </a:p>
          <a:p>
            <a:pPr>
              <a:defRPr/>
            </a:pPr>
            <a:r>
              <a:rPr lang="en-US" altLang="it-IT" dirty="0"/>
              <a:t> • financial status of the parties; </a:t>
            </a:r>
          </a:p>
          <a:p>
            <a:pPr>
              <a:defRPr/>
            </a:pPr>
            <a:r>
              <a:rPr lang="en-US" altLang="it-IT" dirty="0"/>
              <a:t>• time limits for resolution; </a:t>
            </a:r>
          </a:p>
          <a:p>
            <a:pPr>
              <a:defRPr/>
            </a:pPr>
            <a:r>
              <a:rPr lang="en-US" altLang="it-IT" dirty="0"/>
              <a:t>• duration of relations between the parties; </a:t>
            </a:r>
          </a:p>
          <a:p>
            <a:pPr>
              <a:defRPr/>
            </a:pPr>
            <a:r>
              <a:rPr lang="en-US" altLang="it-IT" dirty="0"/>
              <a:t>• level of personal emotional involvement of the parties into a dispute; </a:t>
            </a:r>
          </a:p>
          <a:p>
            <a:pPr>
              <a:defRPr/>
            </a:pPr>
            <a:r>
              <a:rPr lang="en-US" altLang="it-IT" dirty="0"/>
              <a:t>• level of the conflict escalation </a:t>
            </a:r>
            <a:endParaRPr lang="it-IT" altLang="it-IT" dirty="0"/>
          </a:p>
        </p:txBody>
      </p:sp>
      <p:sp>
        <p:nvSpPr>
          <p:cNvPr id="23556" name="Segnaposto data 3">
            <a:extLst>
              <a:ext uri="{FF2B5EF4-FFF2-40B4-BE49-F238E27FC236}">
                <a16:creationId xmlns:a16="http://schemas.microsoft.com/office/drawing/2014/main" id="{8A23A591-42C8-40D6-BC2E-E26DF9FA6DBD}"/>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800">
                <a:latin typeface="Arial" panose="020B0604020202020204" pitchFamily="34" charset="0"/>
              </a:rPr>
              <a:t>22/11/17</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a:extLst>
              <a:ext uri="{FF2B5EF4-FFF2-40B4-BE49-F238E27FC236}">
                <a16:creationId xmlns:a16="http://schemas.microsoft.com/office/drawing/2014/main" id="{9DA62344-2AC5-4B6C-A1B5-1B52F81E93D1}"/>
              </a:ext>
            </a:extLst>
          </p:cNvPr>
          <p:cNvSpPr>
            <a:spLocks noGrp="1" noChangeArrowheads="1"/>
          </p:cNvSpPr>
          <p:nvPr>
            <p:ph type="title"/>
          </p:nvPr>
        </p:nvSpPr>
        <p:spPr/>
        <p:txBody>
          <a:bodyPr/>
          <a:lstStyle/>
          <a:p>
            <a:r>
              <a:rPr lang="it-IT" altLang="it-IT"/>
              <a:t>International disputes</a:t>
            </a:r>
          </a:p>
        </p:txBody>
      </p:sp>
      <p:sp>
        <p:nvSpPr>
          <p:cNvPr id="24579" name="Segnaposto contenuto 2">
            <a:extLst>
              <a:ext uri="{FF2B5EF4-FFF2-40B4-BE49-F238E27FC236}">
                <a16:creationId xmlns:a16="http://schemas.microsoft.com/office/drawing/2014/main" id="{18ED15C4-05E6-4C04-BBB4-593C53A82F78}"/>
              </a:ext>
            </a:extLst>
          </p:cNvPr>
          <p:cNvSpPr>
            <a:spLocks noGrp="1" noChangeArrowheads="1"/>
          </p:cNvSpPr>
          <p:nvPr>
            <p:ph sz="half" idx="1"/>
          </p:nvPr>
        </p:nvSpPr>
        <p:spPr/>
        <p:txBody>
          <a:bodyPr>
            <a:normAutofit fontScale="77500" lnSpcReduction="20000"/>
          </a:bodyPr>
          <a:lstStyle/>
          <a:p>
            <a:pPr marL="0" indent="0"/>
            <a:r>
              <a:rPr lang="it-IT" altLang="it-IT"/>
              <a:t>Private</a:t>
            </a:r>
          </a:p>
          <a:p>
            <a:pPr marL="0" indent="0"/>
            <a:endParaRPr lang="it-IT" altLang="it-IT"/>
          </a:p>
          <a:p>
            <a:pPr marL="0" indent="0"/>
            <a:r>
              <a:rPr lang="it-IT" altLang="it-IT" sz="2400"/>
              <a:t>The same issues involved in domestic disputes </a:t>
            </a:r>
          </a:p>
          <a:p>
            <a:pPr marL="0" indent="0"/>
            <a:r>
              <a:rPr lang="it-IT" altLang="it-IT" sz="2400"/>
              <a:t>In addition to problems caused by the lack of a single source of law and compulsory jurisdiction</a:t>
            </a:r>
          </a:p>
          <a:p>
            <a:pPr marL="0" indent="0"/>
            <a:endParaRPr lang="it-IT" altLang="it-IT" sz="2400"/>
          </a:p>
          <a:p>
            <a:pPr marL="0" indent="0"/>
            <a:r>
              <a:rPr lang="it-IT" altLang="it-IT" sz="2400" b="1"/>
              <a:t>State owned industry</a:t>
            </a:r>
            <a:r>
              <a:rPr lang="it-IT" altLang="it-IT" sz="2400"/>
              <a:t>…</a:t>
            </a:r>
          </a:p>
          <a:p>
            <a:pPr marL="0" indent="0"/>
            <a:endParaRPr lang="it-IT" altLang="it-IT"/>
          </a:p>
          <a:p>
            <a:pPr marL="0" indent="0"/>
            <a:r>
              <a:rPr lang="it-IT" altLang="it-IT"/>
              <a:t>		</a:t>
            </a:r>
          </a:p>
        </p:txBody>
      </p:sp>
      <p:sp>
        <p:nvSpPr>
          <p:cNvPr id="24580" name="Segnaposto contenuto 3">
            <a:extLst>
              <a:ext uri="{FF2B5EF4-FFF2-40B4-BE49-F238E27FC236}">
                <a16:creationId xmlns:a16="http://schemas.microsoft.com/office/drawing/2014/main" id="{0F11470E-8F19-4CD7-A928-19D759281037}"/>
              </a:ext>
            </a:extLst>
          </p:cNvPr>
          <p:cNvSpPr>
            <a:spLocks noGrp="1" noChangeArrowheads="1"/>
          </p:cNvSpPr>
          <p:nvPr>
            <p:ph sz="half" idx="2"/>
          </p:nvPr>
        </p:nvSpPr>
        <p:spPr/>
        <p:txBody>
          <a:bodyPr>
            <a:normAutofit fontScale="77500" lnSpcReduction="20000"/>
          </a:bodyPr>
          <a:lstStyle/>
          <a:p>
            <a:pPr marL="0" indent="0"/>
            <a:r>
              <a:rPr lang="it-IT" altLang="it-IT"/>
              <a:t>Public</a:t>
            </a:r>
          </a:p>
          <a:p>
            <a:pPr marL="0" indent="0"/>
            <a:endParaRPr lang="it-IT" altLang="it-IT"/>
          </a:p>
          <a:p>
            <a:pPr marL="0" indent="0"/>
            <a:r>
              <a:rPr lang="it-IT" altLang="it-IT" sz="2000"/>
              <a:t>Between States</a:t>
            </a:r>
          </a:p>
          <a:p>
            <a:pPr marL="0" indent="0"/>
            <a:r>
              <a:rPr lang="it-IT" altLang="it-IT" sz="2000"/>
              <a:t>Primarily political problems involved</a:t>
            </a:r>
          </a:p>
          <a:p>
            <a:pPr marL="0" indent="0"/>
            <a:r>
              <a:rPr lang="it-IT" altLang="it-IT" sz="2000"/>
              <a:t>Complex questions of sovereignty</a:t>
            </a:r>
          </a:p>
          <a:p>
            <a:pPr marL="0" indent="0"/>
            <a:r>
              <a:rPr lang="it-IT" altLang="it-IT" sz="2000"/>
              <a:t>Use of power</a:t>
            </a:r>
          </a:p>
          <a:p>
            <a:pPr marL="0" indent="0"/>
            <a:endParaRPr lang="it-IT" altLang="it-IT" sz="2000"/>
          </a:p>
          <a:p>
            <a:pPr marL="0" indent="0"/>
            <a:r>
              <a:rPr lang="it-IT" altLang="it-IT" sz="2000" b="1"/>
              <a:t>…Private party vs a nation</a:t>
            </a:r>
            <a:r>
              <a:rPr lang="it-IT" altLang="it-IT" sz="2000"/>
              <a:t>: investment disputes (one party is a Government and the other is a foreign private investor</a:t>
            </a:r>
          </a:p>
          <a:p>
            <a:pPr marL="0" indent="0"/>
            <a:endParaRPr lang="it-IT" altLang="it-IT" sz="2000"/>
          </a:p>
          <a:p>
            <a:pPr marL="0" indent="0"/>
            <a:endParaRPr lang="it-IT" altLang="it-IT" sz="2000"/>
          </a:p>
          <a:p>
            <a:pPr marL="0" indent="0"/>
            <a:endParaRPr lang="it-IT" altLang="it-IT"/>
          </a:p>
        </p:txBody>
      </p:sp>
      <p:sp>
        <p:nvSpPr>
          <p:cNvPr id="24581" name="Segnaposto data 4">
            <a:extLst>
              <a:ext uri="{FF2B5EF4-FFF2-40B4-BE49-F238E27FC236}">
                <a16:creationId xmlns:a16="http://schemas.microsoft.com/office/drawing/2014/main" id="{04B20061-C6BC-4E8F-8513-3B3052333598}"/>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800">
                <a:latin typeface="Arial" panose="020B0604020202020204" pitchFamily="34" charset="0"/>
              </a:rPr>
              <a:t>22/11/17</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a:extLst>
              <a:ext uri="{FF2B5EF4-FFF2-40B4-BE49-F238E27FC236}">
                <a16:creationId xmlns:a16="http://schemas.microsoft.com/office/drawing/2014/main" id="{88E52899-7CD0-492C-99ED-3E54F720CF2D}"/>
              </a:ext>
            </a:extLst>
          </p:cNvPr>
          <p:cNvSpPr>
            <a:spLocks noGrp="1" noChangeArrowheads="1"/>
          </p:cNvSpPr>
          <p:nvPr>
            <p:ph type="title"/>
          </p:nvPr>
        </p:nvSpPr>
        <p:spPr/>
        <p:txBody>
          <a:bodyPr/>
          <a:lstStyle/>
          <a:p>
            <a:r>
              <a:rPr lang="it-IT" altLang="it-IT"/>
              <a:t>International disputes</a:t>
            </a:r>
          </a:p>
        </p:txBody>
      </p:sp>
      <p:sp>
        <p:nvSpPr>
          <p:cNvPr id="25603" name="Segnaposto contenuto 2">
            <a:extLst>
              <a:ext uri="{FF2B5EF4-FFF2-40B4-BE49-F238E27FC236}">
                <a16:creationId xmlns:a16="http://schemas.microsoft.com/office/drawing/2014/main" id="{288E36D1-6B38-4DFF-AAF3-F976A0470CC5}"/>
              </a:ext>
            </a:extLst>
          </p:cNvPr>
          <p:cNvSpPr>
            <a:spLocks noGrp="1" noChangeArrowheads="1"/>
          </p:cNvSpPr>
          <p:nvPr>
            <p:ph idx="1"/>
          </p:nvPr>
        </p:nvSpPr>
        <p:spPr/>
        <p:txBody>
          <a:bodyPr/>
          <a:lstStyle/>
          <a:p>
            <a:r>
              <a:rPr lang="it-IT" altLang="it-IT"/>
              <a:t>Present special problems because they involve more </a:t>
            </a:r>
            <a:r>
              <a:rPr lang="it-IT" altLang="it-IT">
                <a:solidFill>
                  <a:srgbClr val="FF0000"/>
                </a:solidFill>
              </a:rPr>
              <a:t>than one national legal system</a:t>
            </a:r>
          </a:p>
          <a:p>
            <a:r>
              <a:rPr lang="it-IT" altLang="it-IT"/>
              <a:t>In the absence of agreement, there is often </a:t>
            </a:r>
            <a:r>
              <a:rPr lang="it-IT" altLang="it-IT">
                <a:solidFill>
                  <a:srgbClr val="FF0000"/>
                </a:solidFill>
              </a:rPr>
              <a:t>no</a:t>
            </a:r>
            <a:r>
              <a:rPr lang="it-IT" altLang="it-IT"/>
              <a:t> </a:t>
            </a:r>
            <a:r>
              <a:rPr lang="it-IT" altLang="it-IT">
                <a:solidFill>
                  <a:srgbClr val="FF0000"/>
                </a:solidFill>
              </a:rPr>
              <a:t>predictable place </a:t>
            </a:r>
            <a:r>
              <a:rPr lang="it-IT" altLang="it-IT"/>
              <a:t>where compulsory jurisdiction can be obtained</a:t>
            </a:r>
          </a:p>
          <a:p>
            <a:r>
              <a:rPr lang="it-IT" altLang="it-IT"/>
              <a:t>There is a considerable likelihood that there will be conflict over where a dispute will be resolved as well as how it will be resolved  </a:t>
            </a:r>
          </a:p>
        </p:txBody>
      </p:sp>
      <p:sp>
        <p:nvSpPr>
          <p:cNvPr id="25604" name="Segnaposto data 3">
            <a:extLst>
              <a:ext uri="{FF2B5EF4-FFF2-40B4-BE49-F238E27FC236}">
                <a16:creationId xmlns:a16="http://schemas.microsoft.com/office/drawing/2014/main" id="{34906128-BF58-4659-94DD-5BADE1457A7D}"/>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800">
                <a:latin typeface="Arial" panose="020B0604020202020204" pitchFamily="34" charset="0"/>
              </a:rPr>
              <a:t>22/11/17</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a:extLst>
              <a:ext uri="{FF2B5EF4-FFF2-40B4-BE49-F238E27FC236}">
                <a16:creationId xmlns:a16="http://schemas.microsoft.com/office/drawing/2014/main" id="{E2FF9FFC-C7A1-4EBF-A90D-85C908AD3421}"/>
              </a:ext>
            </a:extLst>
          </p:cNvPr>
          <p:cNvSpPr>
            <a:spLocks noGrp="1" noChangeArrowheads="1"/>
          </p:cNvSpPr>
          <p:nvPr>
            <p:ph type="title"/>
          </p:nvPr>
        </p:nvSpPr>
        <p:spPr/>
        <p:txBody>
          <a:bodyPr/>
          <a:lstStyle/>
          <a:p>
            <a:r>
              <a:rPr lang="it-IT" altLang="it-IT"/>
              <a:t>Adr in international disputes</a:t>
            </a:r>
          </a:p>
        </p:txBody>
      </p:sp>
      <p:sp>
        <p:nvSpPr>
          <p:cNvPr id="3" name="Segnaposto contenuto 2">
            <a:extLst>
              <a:ext uri="{FF2B5EF4-FFF2-40B4-BE49-F238E27FC236}">
                <a16:creationId xmlns:a16="http://schemas.microsoft.com/office/drawing/2014/main" id="{EDEDE992-0B11-4CDE-91E9-1BFFD10140D5}"/>
              </a:ext>
            </a:extLst>
          </p:cNvPr>
          <p:cNvSpPr>
            <a:spLocks noGrp="1"/>
          </p:cNvSpPr>
          <p:nvPr>
            <p:ph idx="1"/>
          </p:nvPr>
        </p:nvSpPr>
        <p:spPr/>
        <p:txBody>
          <a:bodyPr>
            <a:normAutofit fontScale="92500" lnSpcReduction="20000"/>
          </a:bodyPr>
          <a:lstStyle/>
          <a:p>
            <a:pPr>
              <a:defRPr/>
            </a:pPr>
            <a:r>
              <a:rPr lang="it-IT" sz="2000" dirty="0"/>
              <a:t>The </a:t>
            </a:r>
            <a:r>
              <a:rPr lang="it-IT" sz="2000" dirty="0" err="1"/>
              <a:t>response</a:t>
            </a:r>
            <a:r>
              <a:rPr lang="it-IT" sz="2000" dirty="0"/>
              <a:t> of the </a:t>
            </a:r>
            <a:r>
              <a:rPr lang="it-IT" sz="2000" dirty="0" err="1"/>
              <a:t>international</a:t>
            </a:r>
            <a:r>
              <a:rPr lang="it-IT" sz="2000" dirty="0"/>
              <a:t> community to </a:t>
            </a:r>
            <a:r>
              <a:rPr lang="it-IT" sz="2000" dirty="0" err="1"/>
              <a:t>these</a:t>
            </a:r>
            <a:r>
              <a:rPr lang="it-IT" sz="2000" dirty="0"/>
              <a:t> </a:t>
            </a:r>
            <a:r>
              <a:rPr lang="it-IT" sz="2000" dirty="0" err="1"/>
              <a:t>problems</a:t>
            </a:r>
            <a:r>
              <a:rPr lang="it-IT" sz="2000" dirty="0"/>
              <a:t> </a:t>
            </a:r>
            <a:r>
              <a:rPr lang="it-IT" sz="2000" dirty="0" err="1"/>
              <a:t>has</a:t>
            </a:r>
            <a:r>
              <a:rPr lang="it-IT" sz="2000" dirty="0"/>
              <a:t> </a:t>
            </a:r>
            <a:r>
              <a:rPr lang="it-IT" sz="2000" dirty="0" err="1"/>
              <a:t>been</a:t>
            </a:r>
            <a:r>
              <a:rPr lang="it-IT" sz="2000" dirty="0"/>
              <a:t> the </a:t>
            </a:r>
            <a:r>
              <a:rPr lang="it-IT" sz="2000" dirty="0" err="1"/>
              <a:t>widespread</a:t>
            </a:r>
            <a:r>
              <a:rPr lang="it-IT" sz="2000" dirty="0"/>
              <a:t> use of </a:t>
            </a:r>
            <a:r>
              <a:rPr lang="it-IT" sz="2000" b="1" dirty="0" err="1"/>
              <a:t>arbitration</a:t>
            </a:r>
            <a:r>
              <a:rPr lang="it-IT" sz="2000" b="1" dirty="0"/>
              <a:t> </a:t>
            </a:r>
            <a:r>
              <a:rPr lang="it-IT" sz="2000" b="1" dirty="0" err="1"/>
              <a:t>clauses</a:t>
            </a:r>
            <a:r>
              <a:rPr lang="it-IT" sz="2000" b="1" dirty="0"/>
              <a:t> </a:t>
            </a:r>
            <a:r>
              <a:rPr lang="it-IT" sz="2000" dirty="0"/>
              <a:t>in </a:t>
            </a:r>
            <a:r>
              <a:rPr lang="it-IT" sz="2000" dirty="0" err="1"/>
              <a:t>international</a:t>
            </a:r>
            <a:r>
              <a:rPr lang="it-IT" sz="2000" dirty="0"/>
              <a:t> trade </a:t>
            </a:r>
            <a:r>
              <a:rPr lang="it-IT" sz="2000" dirty="0" err="1"/>
              <a:t>contracts</a:t>
            </a:r>
            <a:r>
              <a:rPr lang="it-IT" sz="2000" dirty="0"/>
              <a:t> (ad hoc/institutional)</a:t>
            </a:r>
          </a:p>
          <a:p>
            <a:pPr>
              <a:defRPr/>
            </a:pPr>
            <a:endParaRPr lang="it-IT" sz="2000" dirty="0"/>
          </a:p>
          <a:p>
            <a:pPr>
              <a:defRPr/>
            </a:pPr>
            <a:r>
              <a:rPr lang="it-IT" sz="2000" dirty="0"/>
              <a:t>The </a:t>
            </a:r>
            <a:r>
              <a:rPr lang="it-IT" sz="2000" dirty="0" err="1"/>
              <a:t>development</a:t>
            </a:r>
            <a:r>
              <a:rPr lang="it-IT" sz="2000" dirty="0"/>
              <a:t> of I.A. </a:t>
            </a:r>
            <a:r>
              <a:rPr lang="it-IT" sz="2000" dirty="0" err="1"/>
              <a:t>has</a:t>
            </a:r>
            <a:r>
              <a:rPr lang="it-IT" sz="2000" dirty="0"/>
              <a:t> </a:t>
            </a:r>
            <a:r>
              <a:rPr lang="it-IT" sz="2000" dirty="0" err="1"/>
              <a:t>been</a:t>
            </a:r>
            <a:r>
              <a:rPr lang="it-IT" sz="2000" dirty="0"/>
              <a:t> </a:t>
            </a:r>
            <a:r>
              <a:rPr lang="it-IT" sz="2000" dirty="0" err="1"/>
              <a:t>fueled</a:t>
            </a:r>
            <a:r>
              <a:rPr lang="it-IT" sz="2000" dirty="0"/>
              <a:t> by </a:t>
            </a:r>
            <a:r>
              <a:rPr lang="it-IT" sz="2000" b="1" dirty="0"/>
              <a:t>growing global </a:t>
            </a:r>
            <a:r>
              <a:rPr lang="it-IT" sz="2000" b="1" dirty="0" err="1"/>
              <a:t>economic</a:t>
            </a:r>
            <a:r>
              <a:rPr lang="it-IT" sz="2000" b="1" dirty="0"/>
              <a:t> </a:t>
            </a:r>
            <a:r>
              <a:rPr lang="it-IT" sz="2000" b="1" dirty="0" err="1"/>
              <a:t>interdependence</a:t>
            </a:r>
            <a:r>
              <a:rPr lang="it-IT" sz="2000" dirty="0"/>
              <a:t> (</a:t>
            </a:r>
            <a:r>
              <a:rPr lang="it-IT" sz="2000" dirty="0" err="1"/>
              <a:t>increasing</a:t>
            </a:r>
            <a:r>
              <a:rPr lang="it-IT" sz="2000" dirty="0"/>
              <a:t> </a:t>
            </a:r>
            <a:r>
              <a:rPr lang="it-IT" sz="2000" dirty="0" err="1"/>
              <a:t>number</a:t>
            </a:r>
            <a:r>
              <a:rPr lang="it-IT" sz="2000" dirty="0"/>
              <a:t> of countries </a:t>
            </a:r>
            <a:r>
              <a:rPr lang="it-IT" sz="2000" dirty="0" err="1"/>
              <a:t>that</a:t>
            </a:r>
            <a:r>
              <a:rPr lang="it-IT" sz="2000" dirty="0"/>
              <a:t> </a:t>
            </a:r>
            <a:r>
              <a:rPr lang="it-IT" sz="2000" dirty="0" err="1"/>
              <a:t>signed</a:t>
            </a:r>
            <a:r>
              <a:rPr lang="it-IT" sz="2000" dirty="0"/>
              <a:t> the NY CONV)</a:t>
            </a:r>
          </a:p>
          <a:p>
            <a:pPr>
              <a:defRPr/>
            </a:pPr>
            <a:endParaRPr lang="it-IT" sz="2000" dirty="0"/>
          </a:p>
          <a:p>
            <a:pPr>
              <a:defRPr/>
            </a:pPr>
            <a:r>
              <a:rPr lang="it-IT" sz="2000" dirty="0"/>
              <a:t>Growing </a:t>
            </a:r>
            <a:r>
              <a:rPr lang="it-IT" sz="2000" dirty="0" err="1"/>
              <a:t>importance</a:t>
            </a:r>
            <a:r>
              <a:rPr lang="it-IT" sz="2000" dirty="0"/>
              <a:t> of </a:t>
            </a:r>
            <a:r>
              <a:rPr lang="it-IT" sz="2000" dirty="0" err="1"/>
              <a:t>international</a:t>
            </a:r>
            <a:r>
              <a:rPr lang="it-IT" sz="2000" dirty="0"/>
              <a:t> </a:t>
            </a:r>
            <a:r>
              <a:rPr lang="it-IT" sz="2000" dirty="0" err="1"/>
              <a:t>arbitral</a:t>
            </a:r>
            <a:r>
              <a:rPr lang="it-IT" sz="2000" dirty="0"/>
              <a:t> institutions</a:t>
            </a:r>
          </a:p>
          <a:p>
            <a:pPr>
              <a:defRPr/>
            </a:pPr>
            <a:endParaRPr lang="it-IT" sz="2000" dirty="0"/>
          </a:p>
          <a:p>
            <a:pPr>
              <a:defRPr/>
            </a:pPr>
            <a:r>
              <a:rPr lang="it-IT" sz="2000" b="1" dirty="0" err="1"/>
              <a:t>Increasing</a:t>
            </a:r>
            <a:r>
              <a:rPr lang="it-IT" sz="2000" b="1" dirty="0"/>
              <a:t> </a:t>
            </a:r>
            <a:r>
              <a:rPr lang="it-IT" sz="2000" b="1" dirty="0" err="1"/>
              <a:t>interest</a:t>
            </a:r>
            <a:r>
              <a:rPr lang="it-IT" sz="2000" b="1" dirty="0"/>
              <a:t> in </a:t>
            </a:r>
            <a:r>
              <a:rPr lang="it-IT" sz="2000" b="1" dirty="0" err="1"/>
              <a:t>alternatives</a:t>
            </a:r>
            <a:r>
              <a:rPr lang="it-IT" sz="2000" b="1" dirty="0"/>
              <a:t> to </a:t>
            </a:r>
            <a:r>
              <a:rPr lang="it-IT" sz="2000" b="1" dirty="0" err="1"/>
              <a:t>arbitration</a:t>
            </a:r>
            <a:endParaRPr lang="it-IT" sz="2000" b="1" dirty="0"/>
          </a:p>
          <a:p>
            <a:pPr marL="457200" indent="-457200">
              <a:buFontTx/>
              <a:buChar char="-"/>
              <a:defRPr/>
            </a:pPr>
            <a:endParaRPr lang="it-IT" sz="2000" i="1" dirty="0"/>
          </a:p>
        </p:txBody>
      </p:sp>
      <p:sp>
        <p:nvSpPr>
          <p:cNvPr id="26628" name="Segnaposto data 3">
            <a:extLst>
              <a:ext uri="{FF2B5EF4-FFF2-40B4-BE49-F238E27FC236}">
                <a16:creationId xmlns:a16="http://schemas.microsoft.com/office/drawing/2014/main" id="{F4DF3ACA-2E7F-41C7-AE1F-438B548BF65A}"/>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800">
                <a:latin typeface="Arial" panose="020B0604020202020204" pitchFamily="34" charset="0"/>
              </a:rPr>
              <a:t>22/11/17</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6" name="Rectangle 75">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Oval 76">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194" name="Titolo 1">
            <a:extLst>
              <a:ext uri="{FF2B5EF4-FFF2-40B4-BE49-F238E27FC236}">
                <a16:creationId xmlns:a16="http://schemas.microsoft.com/office/drawing/2014/main" id="{DAD5D560-4399-4C4F-867C-6D3CF63CEE7A}"/>
              </a:ext>
            </a:extLst>
          </p:cNvPr>
          <p:cNvSpPr>
            <a:spLocks noGrp="1" noChangeArrowheads="1"/>
          </p:cNvSpPr>
          <p:nvPr>
            <p:ph type="title"/>
          </p:nvPr>
        </p:nvSpPr>
        <p:spPr>
          <a:xfrm>
            <a:off x="1154955" y="973667"/>
            <a:ext cx="2942210" cy="4833745"/>
          </a:xfrm>
        </p:spPr>
        <p:txBody>
          <a:bodyPr>
            <a:normAutofit/>
          </a:bodyPr>
          <a:lstStyle/>
          <a:p>
            <a:r>
              <a:rPr lang="it-IT" altLang="it-IT">
                <a:solidFill>
                  <a:srgbClr val="EBEBEB"/>
                </a:solidFill>
              </a:rPr>
              <a:t>Dispute</a:t>
            </a:r>
          </a:p>
        </p:txBody>
      </p:sp>
      <p:sp>
        <p:nvSpPr>
          <p:cNvPr id="84" name="Rectangle 83">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196" name="Segnaposto data 3">
            <a:extLst>
              <a:ext uri="{FF2B5EF4-FFF2-40B4-BE49-F238E27FC236}">
                <a16:creationId xmlns:a16="http://schemas.microsoft.com/office/drawing/2014/main" id="{3593DA71-51E7-4A47-B3F9-C49FA183AC23}"/>
              </a:ext>
            </a:extLst>
          </p:cNvPr>
          <p:cNvSpPr>
            <a:spLocks noGrp="1"/>
          </p:cNvSpPr>
          <p:nvPr>
            <p:ph type="dt" sz="half" idx="10"/>
          </p:nvPr>
        </p:nvSpPr>
        <p:spPr>
          <a:xfrm>
            <a:off x="10653104" y="6391838"/>
            <a:ext cx="99059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ct val="0"/>
              </a:spcBef>
              <a:spcAft>
                <a:spcPts val="600"/>
              </a:spcAft>
              <a:buClrTx/>
              <a:buFontTx/>
              <a:buNone/>
            </a:pPr>
            <a:r>
              <a:rPr lang="it-IT" altLang="it-IT" sz="1500">
                <a:latin typeface="Arial" panose="020B0604020202020204" pitchFamily="34" charset="0"/>
              </a:rPr>
              <a:t>22/11/17</a:t>
            </a:r>
          </a:p>
        </p:txBody>
      </p:sp>
      <p:graphicFrame>
        <p:nvGraphicFramePr>
          <p:cNvPr id="8198" name="Segnaposto contenuto 2">
            <a:extLst>
              <a:ext uri="{FF2B5EF4-FFF2-40B4-BE49-F238E27FC236}">
                <a16:creationId xmlns:a16="http://schemas.microsoft.com/office/drawing/2014/main" id="{0C1F17CB-251F-436A-9635-5D7724EA12FE}"/>
              </a:ext>
            </a:extLst>
          </p:cNvPr>
          <p:cNvGraphicFramePr>
            <a:graphicFrameLocks noGrp="1"/>
          </p:cNvGraphicFramePr>
          <p:nvPr>
            <p:ph idx="1"/>
            <p:extLst>
              <p:ext uri="{D42A27DB-BD31-4B8C-83A1-F6EECF244321}">
                <p14:modId xmlns:p14="http://schemas.microsoft.com/office/powerpoint/2010/main" val="3785718331"/>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a:extLst>
              <a:ext uri="{FF2B5EF4-FFF2-40B4-BE49-F238E27FC236}">
                <a16:creationId xmlns:a16="http://schemas.microsoft.com/office/drawing/2014/main" id="{8DA3D8B2-6218-4626-B413-ADA00C46D0EC}"/>
              </a:ext>
            </a:extLst>
          </p:cNvPr>
          <p:cNvSpPr>
            <a:spLocks noGrp="1" noChangeArrowheads="1"/>
          </p:cNvSpPr>
          <p:nvPr>
            <p:ph type="title"/>
          </p:nvPr>
        </p:nvSpPr>
        <p:spPr/>
        <p:txBody>
          <a:bodyPr/>
          <a:lstStyle/>
          <a:p>
            <a:r>
              <a:rPr lang="it-IT" altLang="it-IT"/>
              <a:t>International adr </a:t>
            </a:r>
          </a:p>
        </p:txBody>
      </p:sp>
      <p:sp>
        <p:nvSpPr>
          <p:cNvPr id="3" name="Segnaposto contenuto 2">
            <a:extLst>
              <a:ext uri="{FF2B5EF4-FFF2-40B4-BE49-F238E27FC236}">
                <a16:creationId xmlns:a16="http://schemas.microsoft.com/office/drawing/2014/main" id="{A2D89671-87BE-4B37-A3FD-84385A2799B2}"/>
              </a:ext>
            </a:extLst>
          </p:cNvPr>
          <p:cNvSpPr>
            <a:spLocks noGrp="1"/>
          </p:cNvSpPr>
          <p:nvPr>
            <p:ph idx="1"/>
          </p:nvPr>
        </p:nvSpPr>
        <p:spPr/>
        <p:txBody>
          <a:bodyPr>
            <a:normAutofit fontScale="92500" lnSpcReduction="20000"/>
          </a:bodyPr>
          <a:lstStyle/>
          <a:p>
            <a:pPr marL="457200" indent="-457200" algn="just">
              <a:buFontTx/>
              <a:buChar char="-"/>
              <a:defRPr/>
            </a:pPr>
            <a:r>
              <a:rPr lang="it-IT" sz="2000" b="1" dirty="0" err="1"/>
              <a:t>less</a:t>
            </a:r>
            <a:r>
              <a:rPr lang="it-IT" sz="2000" b="1" dirty="0"/>
              <a:t> </a:t>
            </a:r>
            <a:r>
              <a:rPr lang="it-IT" sz="2000" b="1" dirty="0" err="1"/>
              <a:t>expensive</a:t>
            </a:r>
            <a:r>
              <a:rPr lang="it-IT" sz="2000" b="1" dirty="0"/>
              <a:t> </a:t>
            </a:r>
            <a:r>
              <a:rPr lang="it-IT" sz="2000" dirty="0" err="1"/>
              <a:t>than</a:t>
            </a:r>
            <a:r>
              <a:rPr lang="it-IT" sz="2000" dirty="0"/>
              <a:t> </a:t>
            </a:r>
            <a:r>
              <a:rPr lang="it-IT" sz="2000" dirty="0" err="1"/>
              <a:t>arbitration</a:t>
            </a:r>
            <a:endParaRPr lang="it-IT" sz="2000" dirty="0"/>
          </a:p>
          <a:p>
            <a:pPr marL="457200" indent="-457200" algn="just">
              <a:buFontTx/>
              <a:buChar char="-"/>
              <a:defRPr/>
            </a:pPr>
            <a:r>
              <a:rPr lang="it-IT" sz="2000" dirty="0"/>
              <a:t>More </a:t>
            </a:r>
            <a:r>
              <a:rPr lang="it-IT" sz="2000" b="1" dirty="0" err="1"/>
              <a:t>amicable</a:t>
            </a:r>
            <a:r>
              <a:rPr lang="it-IT" sz="2000" dirty="0"/>
              <a:t> and </a:t>
            </a:r>
            <a:r>
              <a:rPr lang="it-IT" sz="2000" dirty="0" err="1"/>
              <a:t>capable</a:t>
            </a:r>
            <a:r>
              <a:rPr lang="it-IT" sz="2000" dirty="0"/>
              <a:t> of </a:t>
            </a:r>
            <a:r>
              <a:rPr lang="it-IT" sz="2000" dirty="0" err="1"/>
              <a:t>preserving</a:t>
            </a:r>
            <a:r>
              <a:rPr lang="it-IT" sz="2000" dirty="0"/>
              <a:t> </a:t>
            </a:r>
            <a:r>
              <a:rPr lang="it-IT" sz="2000" b="1" dirty="0"/>
              <a:t>long </a:t>
            </a:r>
            <a:r>
              <a:rPr lang="it-IT" sz="2000" b="1" dirty="0" err="1"/>
              <a:t>term</a:t>
            </a:r>
            <a:r>
              <a:rPr lang="it-IT" sz="2000" b="1" dirty="0"/>
              <a:t> business </a:t>
            </a:r>
            <a:r>
              <a:rPr lang="it-IT" sz="2000" b="1" dirty="0" err="1"/>
              <a:t>relationships</a:t>
            </a:r>
            <a:r>
              <a:rPr lang="it-IT" sz="2000" dirty="0"/>
              <a:t> (</a:t>
            </a:r>
            <a:r>
              <a:rPr lang="it-IT" sz="2000" dirty="0" err="1"/>
              <a:t>involving</a:t>
            </a:r>
            <a:r>
              <a:rPr lang="it-IT" sz="2000" dirty="0"/>
              <a:t> </a:t>
            </a:r>
            <a:r>
              <a:rPr lang="it-IT" sz="2000" dirty="0" err="1"/>
              <a:t>not</a:t>
            </a:r>
            <a:r>
              <a:rPr lang="it-IT" sz="2000" dirty="0"/>
              <a:t> </a:t>
            </a:r>
            <a:r>
              <a:rPr lang="it-IT" sz="2000" dirty="0" err="1"/>
              <a:t>only</a:t>
            </a:r>
            <a:r>
              <a:rPr lang="it-IT" sz="2000" dirty="0"/>
              <a:t> </a:t>
            </a:r>
            <a:r>
              <a:rPr lang="it-IT" sz="2000" dirty="0" err="1"/>
              <a:t>narrow</a:t>
            </a:r>
            <a:r>
              <a:rPr lang="it-IT" sz="2000" dirty="0"/>
              <a:t> commercial issues </a:t>
            </a:r>
            <a:r>
              <a:rPr lang="it-IT" sz="2000" dirty="0" err="1"/>
              <a:t>but</a:t>
            </a:r>
            <a:r>
              <a:rPr lang="it-IT" sz="2000" i="1" dirty="0"/>
              <a:t> complex </a:t>
            </a:r>
            <a:r>
              <a:rPr lang="it-IT" sz="2000" i="1" dirty="0" err="1"/>
              <a:t>contracts</a:t>
            </a:r>
            <a:r>
              <a:rPr lang="it-IT" sz="2000" i="1" dirty="0"/>
              <a:t> </a:t>
            </a:r>
            <a:r>
              <a:rPr lang="it-IT" sz="2000" i="1" dirty="0" err="1"/>
              <a:t>generating</a:t>
            </a:r>
            <a:r>
              <a:rPr lang="it-IT" sz="2000" i="1" dirty="0"/>
              <a:t> </a:t>
            </a:r>
            <a:r>
              <a:rPr lang="it-IT" sz="2000" i="1" dirty="0" err="1"/>
              <a:t>profits</a:t>
            </a:r>
            <a:r>
              <a:rPr lang="it-IT" sz="2000" i="1" dirty="0"/>
              <a:t> </a:t>
            </a:r>
            <a:r>
              <a:rPr lang="it-IT" sz="2000" i="1" dirty="0" err="1"/>
              <a:t>dependent</a:t>
            </a:r>
            <a:r>
              <a:rPr lang="it-IT" sz="2000" i="1" dirty="0"/>
              <a:t> on </a:t>
            </a:r>
            <a:r>
              <a:rPr lang="it-IT" sz="2000" i="1" dirty="0" err="1"/>
              <a:t>continuing</a:t>
            </a:r>
            <a:r>
              <a:rPr lang="it-IT" sz="2000" i="1" dirty="0"/>
              <a:t> a long-</a:t>
            </a:r>
            <a:r>
              <a:rPr lang="it-IT" sz="2000" i="1" dirty="0" err="1"/>
              <a:t>term</a:t>
            </a:r>
            <a:r>
              <a:rPr lang="it-IT" sz="2000" i="1" dirty="0"/>
              <a:t> relationship)</a:t>
            </a:r>
          </a:p>
          <a:p>
            <a:pPr marL="457200" indent="-457200" algn="just">
              <a:buFontTx/>
              <a:buChar char="-"/>
              <a:defRPr/>
            </a:pPr>
            <a:r>
              <a:rPr lang="it-IT" sz="2000" i="1" dirty="0"/>
              <a:t>New </a:t>
            </a:r>
            <a:r>
              <a:rPr lang="it-IT" sz="2000" i="1" dirty="0" err="1"/>
              <a:t>mechanisms</a:t>
            </a:r>
            <a:r>
              <a:rPr lang="it-IT" sz="2000" i="1" dirty="0"/>
              <a:t> </a:t>
            </a:r>
            <a:r>
              <a:rPr lang="it-IT" sz="2000" i="1" dirty="0" err="1"/>
              <a:t>that</a:t>
            </a:r>
            <a:r>
              <a:rPr lang="it-IT" sz="2000" i="1" dirty="0"/>
              <a:t> </a:t>
            </a:r>
            <a:r>
              <a:rPr lang="it-IT" sz="2000" b="1" i="1" dirty="0" err="1"/>
              <a:t>emphasize</a:t>
            </a:r>
            <a:r>
              <a:rPr lang="it-IT" sz="2000" b="1" i="1" dirty="0"/>
              <a:t> management partecipation</a:t>
            </a:r>
            <a:r>
              <a:rPr lang="it-IT" sz="2000" i="1" dirty="0"/>
              <a:t>; reduce the </a:t>
            </a:r>
            <a:r>
              <a:rPr lang="it-IT" sz="2000" i="1" dirty="0" err="1"/>
              <a:t>importance</a:t>
            </a:r>
            <a:r>
              <a:rPr lang="it-IT" sz="2000" i="1" dirty="0"/>
              <a:t> of </a:t>
            </a:r>
            <a:r>
              <a:rPr lang="it-IT" sz="2000" i="1" dirty="0" err="1"/>
              <a:t>procedural</a:t>
            </a:r>
            <a:r>
              <a:rPr lang="it-IT" sz="2000" i="1" dirty="0"/>
              <a:t> issues; open up dialogue and facilitate the </a:t>
            </a:r>
            <a:r>
              <a:rPr lang="it-IT" sz="2000" i="1" dirty="0" err="1"/>
              <a:t>development</a:t>
            </a:r>
            <a:r>
              <a:rPr lang="it-IT" sz="2000" i="1" dirty="0"/>
              <a:t> of </a:t>
            </a:r>
            <a:r>
              <a:rPr lang="it-IT" sz="2000" i="1" dirty="0" err="1"/>
              <a:t>forward</a:t>
            </a:r>
            <a:r>
              <a:rPr lang="it-IT" sz="2000" i="1" dirty="0"/>
              <a:t> looking </a:t>
            </a:r>
            <a:r>
              <a:rPr lang="it-IT" sz="2000" i="1" dirty="0" err="1"/>
              <a:t>solutions</a:t>
            </a:r>
            <a:endParaRPr lang="it-IT" sz="2000" i="1" dirty="0"/>
          </a:p>
          <a:p>
            <a:pPr marL="457200" indent="-457200" algn="just">
              <a:buFontTx/>
              <a:buChar char="-"/>
              <a:defRPr/>
            </a:pPr>
            <a:endParaRPr lang="it-IT" sz="2000" i="1" dirty="0"/>
          </a:p>
          <a:p>
            <a:pPr marL="457200" indent="-457200" algn="just">
              <a:buFontTx/>
              <a:buChar char="-"/>
              <a:defRPr/>
            </a:pPr>
            <a:r>
              <a:rPr lang="it-IT" sz="2000" i="1" dirty="0"/>
              <a:t>New </a:t>
            </a:r>
            <a:r>
              <a:rPr lang="it-IT" sz="2000" i="1" dirty="0" err="1"/>
              <a:t>problems</a:t>
            </a:r>
            <a:r>
              <a:rPr lang="it-IT" sz="2000" i="1" dirty="0"/>
              <a:t> with cross –cultural </a:t>
            </a:r>
            <a:r>
              <a:rPr lang="it-IT" sz="2000" i="1" dirty="0" err="1"/>
              <a:t>differences</a:t>
            </a:r>
            <a:r>
              <a:rPr lang="it-IT" sz="2000" i="1" dirty="0"/>
              <a:t> in the attitude </a:t>
            </a:r>
            <a:r>
              <a:rPr lang="it-IT" sz="2000" i="1" dirty="0" err="1"/>
              <a:t>toward</a:t>
            </a:r>
            <a:r>
              <a:rPr lang="it-IT" sz="2000" i="1" dirty="0"/>
              <a:t> dispute resolution (cultural </a:t>
            </a:r>
            <a:r>
              <a:rPr lang="it-IT" sz="2000" i="1" dirty="0" err="1"/>
              <a:t>diversity</a:t>
            </a:r>
            <a:r>
              <a:rPr lang="it-IT" sz="2000" i="1" dirty="0"/>
              <a:t> </a:t>
            </a:r>
            <a:r>
              <a:rPr lang="it-IT" sz="2000" i="1" dirty="0" err="1"/>
              <a:t>makes</a:t>
            </a:r>
            <a:r>
              <a:rPr lang="it-IT" sz="2000" i="1" dirty="0"/>
              <a:t> communication more </a:t>
            </a:r>
            <a:r>
              <a:rPr lang="it-IT" sz="2000" i="1" dirty="0" err="1"/>
              <a:t>difficult</a:t>
            </a:r>
            <a:r>
              <a:rPr lang="it-IT" sz="2000" i="1" dirty="0"/>
              <a:t>; </a:t>
            </a:r>
            <a:r>
              <a:rPr lang="it-IT" sz="2000" i="1" dirty="0" err="1"/>
              <a:t>absence</a:t>
            </a:r>
            <a:r>
              <a:rPr lang="it-IT" sz="2000" i="1" dirty="0"/>
              <a:t> of an </a:t>
            </a:r>
            <a:r>
              <a:rPr lang="it-IT" sz="2000" i="1" dirty="0" err="1"/>
              <a:t>international</a:t>
            </a:r>
            <a:r>
              <a:rPr lang="it-IT" sz="2000" i="1" dirty="0"/>
              <a:t> </a:t>
            </a:r>
            <a:r>
              <a:rPr lang="it-IT" sz="2000" i="1" dirty="0" err="1"/>
              <a:t>legal</a:t>
            </a:r>
            <a:r>
              <a:rPr lang="it-IT" sz="2000" i="1" dirty="0"/>
              <a:t> framework for </a:t>
            </a:r>
            <a:r>
              <a:rPr lang="it-IT" sz="2000" i="1" dirty="0" err="1"/>
              <a:t>adr</a:t>
            </a:r>
            <a:r>
              <a:rPr lang="it-IT" sz="2000" i="1" dirty="0"/>
              <a:t>)</a:t>
            </a:r>
          </a:p>
          <a:p>
            <a:pPr>
              <a:defRPr/>
            </a:pPr>
            <a:endParaRPr lang="it-IT" dirty="0"/>
          </a:p>
        </p:txBody>
      </p:sp>
      <p:sp>
        <p:nvSpPr>
          <p:cNvPr id="27652" name="Segnaposto data 3">
            <a:extLst>
              <a:ext uri="{FF2B5EF4-FFF2-40B4-BE49-F238E27FC236}">
                <a16:creationId xmlns:a16="http://schemas.microsoft.com/office/drawing/2014/main" id="{96C65CE2-8494-4E2E-810A-6797DE02BD95}"/>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800">
                <a:latin typeface="Arial" panose="020B0604020202020204" pitchFamily="34" charset="0"/>
              </a:rPr>
              <a:t>22/11/17</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6" name="Rectangle 75">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Oval 76">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2"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3"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4"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6" name="Rectangle 85">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8" name="Rectangle 8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4" name="Freeform: Shape 9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8674" name="Text Box 1">
            <a:extLst>
              <a:ext uri="{FF2B5EF4-FFF2-40B4-BE49-F238E27FC236}">
                <a16:creationId xmlns:a16="http://schemas.microsoft.com/office/drawing/2014/main" id="{4DF75C4E-B272-40C2-BCF6-AB27714E93AA}"/>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Why arbitration in cross border disputes</a:t>
            </a:r>
          </a:p>
        </p:txBody>
      </p:sp>
      <p:sp>
        <p:nvSpPr>
          <p:cNvPr id="16386" name="Text Box 2">
            <a:extLst>
              <a:ext uri="{FF2B5EF4-FFF2-40B4-BE49-F238E27FC236}">
                <a16:creationId xmlns:a16="http://schemas.microsoft.com/office/drawing/2014/main" id="{373D631E-E090-400D-AA68-91C93A0F2532}"/>
              </a:ext>
            </a:extLst>
          </p:cNvPr>
          <p:cNvSpPr txBox="1">
            <a:spLocks noChangeArrowheads="1"/>
          </p:cNvSpPr>
          <p:nvPr/>
        </p:nvSpPr>
        <p:spPr bwMode="auto">
          <a:xfrm>
            <a:off x="5290077" y="437513"/>
            <a:ext cx="5502614" cy="5954325"/>
          </a:xfrm>
          <a:prstGeom prst="rect">
            <a:avLst/>
          </a:prstGeom>
        </p:spPr>
        <p:txBody>
          <a:bodyPr vert="horz" lIns="91440" tIns="45720" rIns="91440" bIns="45720" rtlCol="0" anchor="ctr">
            <a:normAutofit/>
          </a:bodyPr>
          <a:lstStyle>
            <a:lvl1pPr marL="342900" indent="-341313">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Voluntary method failed/not attempted</a:t>
            </a:r>
          </a:p>
          <a:p>
            <a:pPr>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 Adjudication:  private adjudication – court litigation</a:t>
            </a:r>
          </a:p>
          <a:p>
            <a:pPr>
              <a:spcBef>
                <a:spcPts val="1000"/>
              </a:spcBef>
              <a:buClr>
                <a:schemeClr val="accent1"/>
              </a:buClr>
              <a:buSzPct val="80000"/>
              <a:buFont typeface="Wingdings 3" charset="2"/>
              <a:buChar char=""/>
              <a:defRP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Litigation in national court</a:t>
            </a:r>
          </a:p>
          <a:p>
            <a:pPr marL="341313" indent="-339725">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Multiplicity of litigation</a:t>
            </a:r>
          </a:p>
          <a:p>
            <a:pPr marL="341313" indent="-339725">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Enforcement </a:t>
            </a:r>
          </a:p>
          <a:p>
            <a:pPr marL="341313" indent="-339725">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Unfair forum</a:t>
            </a:r>
          </a:p>
        </p:txBody>
      </p:sp>
      <p:sp>
        <p:nvSpPr>
          <p:cNvPr id="28676" name="Text Box 3">
            <a:extLst>
              <a:ext uri="{FF2B5EF4-FFF2-40B4-BE49-F238E27FC236}">
                <a16:creationId xmlns:a16="http://schemas.microsoft.com/office/drawing/2014/main" id="{1D6D29B9-16BB-432B-BFF7-1BF8C0F4AF40}"/>
              </a:ext>
            </a:extLst>
          </p:cNvPr>
          <p:cNvSpPr txBox="1">
            <a:spLocks noChangeArrowheads="1"/>
          </p:cNvSpPr>
          <p:nvPr/>
        </p:nvSpPr>
        <p:spPr bwMode="auto">
          <a:xfrm>
            <a:off x="6167438" y="1524001"/>
            <a:ext cx="4189412" cy="459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marL="342900" indent="-341313">
              <a:spcBef>
                <a:spcPts val="675"/>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eaLnBrk="1">
              <a:buClrTx/>
              <a:buFontTx/>
              <a:buNone/>
            </a:pPr>
            <a:endParaRPr lang="it-IT" altLang="it-IT" sz="2800">
              <a:cs typeface="Arial" panose="020B0604020202020204" pitchFamily="34" charset="0"/>
            </a:endParaRPr>
          </a:p>
          <a:p>
            <a:pPr eaLnBrk="1">
              <a:buClrTx/>
              <a:buFontTx/>
              <a:buNone/>
            </a:pPr>
            <a:endParaRPr lang="it-IT" altLang="it-IT" sz="2800">
              <a:cs typeface="Arial" panose="020B0604020202020204" pitchFamily="34" charset="0"/>
            </a:endParaRPr>
          </a:p>
        </p:txBody>
      </p:sp>
      <p:sp>
        <p:nvSpPr>
          <p:cNvPr id="28677" name="Text Box 4">
            <a:extLst>
              <a:ext uri="{FF2B5EF4-FFF2-40B4-BE49-F238E27FC236}">
                <a16:creationId xmlns:a16="http://schemas.microsoft.com/office/drawing/2014/main" id="{4D13ECCE-A798-402C-8019-32BB023D1092}"/>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marL="215900" indent="-212725">
              <a:spcBef>
                <a:spcPts val="675"/>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a:extLst>
              <a:ext uri="{FF2B5EF4-FFF2-40B4-BE49-F238E27FC236}">
                <a16:creationId xmlns:a16="http://schemas.microsoft.com/office/drawing/2014/main" id="{44874724-3937-42EC-828F-EA4123BA3209}"/>
              </a:ext>
            </a:extLst>
          </p:cNvPr>
          <p:cNvSpPr>
            <a:spLocks noGrp="1" noChangeArrowheads="1"/>
          </p:cNvSpPr>
          <p:nvPr>
            <p:ph type="title"/>
          </p:nvPr>
        </p:nvSpPr>
        <p:spPr/>
        <p:txBody>
          <a:bodyPr/>
          <a:lstStyle/>
          <a:p>
            <a:r>
              <a:rPr lang="it-IT" altLang="it-IT"/>
              <a:t>Fundamental elements </a:t>
            </a:r>
          </a:p>
        </p:txBody>
      </p:sp>
      <p:sp>
        <p:nvSpPr>
          <p:cNvPr id="30723" name="Segnaposto contenuto 2">
            <a:extLst>
              <a:ext uri="{FF2B5EF4-FFF2-40B4-BE49-F238E27FC236}">
                <a16:creationId xmlns:a16="http://schemas.microsoft.com/office/drawing/2014/main" id="{9D5FBFB5-8168-4C87-B95D-291EABEF5937}"/>
              </a:ext>
            </a:extLst>
          </p:cNvPr>
          <p:cNvSpPr>
            <a:spLocks noGrp="1" noChangeArrowheads="1"/>
          </p:cNvSpPr>
          <p:nvPr>
            <p:ph idx="1"/>
          </p:nvPr>
        </p:nvSpPr>
        <p:spPr/>
        <p:txBody>
          <a:bodyPr/>
          <a:lstStyle/>
          <a:p>
            <a:r>
              <a:rPr lang="it-IT" altLang="it-IT"/>
              <a:t>Parties</a:t>
            </a:r>
          </a:p>
          <a:p>
            <a:r>
              <a:rPr lang="it-IT" altLang="it-IT"/>
              <a:t>Dispute</a:t>
            </a:r>
          </a:p>
          <a:p>
            <a:r>
              <a:rPr lang="it-IT" altLang="it-IT"/>
              <a:t>Arbitration agreement </a:t>
            </a:r>
          </a:p>
          <a:p>
            <a:r>
              <a:rPr lang="it-IT" altLang="it-IT"/>
              <a:t>Arbitrators</a:t>
            </a:r>
          </a:p>
          <a:p>
            <a:r>
              <a:rPr lang="it-IT" altLang="it-IT"/>
              <a:t>Proceeding</a:t>
            </a:r>
          </a:p>
          <a:p>
            <a:r>
              <a:rPr lang="it-IT" altLang="it-IT"/>
              <a:t>Award</a:t>
            </a:r>
          </a:p>
          <a:p>
            <a:endParaRPr lang="it-IT" altLang="it-IT"/>
          </a:p>
        </p:txBody>
      </p:sp>
      <p:sp>
        <p:nvSpPr>
          <p:cNvPr id="30724" name="Segnaposto data 3">
            <a:extLst>
              <a:ext uri="{FF2B5EF4-FFF2-40B4-BE49-F238E27FC236}">
                <a16:creationId xmlns:a16="http://schemas.microsoft.com/office/drawing/2014/main" id="{E405B2C1-4F14-4B82-9A28-F44EB16CB5C9}"/>
              </a:ext>
            </a:extLst>
          </p:cNvPr>
          <p:cNvSpPr>
            <a:spLocks noGrp="1" noChangeArrowheads="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1746" name="Text Box 1">
            <a:extLst>
              <a:ext uri="{FF2B5EF4-FFF2-40B4-BE49-F238E27FC236}">
                <a16:creationId xmlns:a16="http://schemas.microsoft.com/office/drawing/2014/main" id="{B37C7CF2-025E-47D0-920D-80CA0F4C3986}"/>
              </a:ext>
            </a:extLst>
          </p:cNvPr>
          <p:cNvSpPr txBox="1">
            <a:spLocks noChangeArrowheads="1"/>
          </p:cNvSpPr>
          <p:nvPr/>
        </p:nvSpPr>
        <p:spPr bwMode="auto">
          <a:xfrm>
            <a:off x="994087" y="1130603"/>
            <a:ext cx="3342442" cy="4596794"/>
          </a:xfrm>
          <a:prstGeom prst="rect">
            <a:avLst/>
          </a:prstGeom>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defRPr/>
            </a:pPr>
            <a:r>
              <a:rPr lang="en-US" altLang="it-IT" sz="3200">
                <a:solidFill>
                  <a:srgbClr val="EBEBEB"/>
                </a:solidFill>
                <a:highlight>
                  <a:srgbClr val="FFFF00"/>
                </a:highlight>
                <a:latin typeface="+mj-lt"/>
                <a:ea typeface="+mj-ea"/>
                <a:cs typeface="+mj-cs"/>
              </a:rPr>
              <a:t>Binding arbitration</a:t>
            </a:r>
          </a:p>
        </p:txBody>
      </p:sp>
      <p:sp>
        <p:nvSpPr>
          <p:cNvPr id="31747" name="Text Box 2">
            <a:extLst>
              <a:ext uri="{FF2B5EF4-FFF2-40B4-BE49-F238E27FC236}">
                <a16:creationId xmlns:a16="http://schemas.microsoft.com/office/drawing/2014/main" id="{CC4EDD64-6118-4B7C-A7CA-820194735A30}"/>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2900" indent="-341313">
              <a:spcBef>
                <a:spcPts val="675"/>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Voluntary system</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Fair and neutral method of dispute resolution</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IN MOST INSTANCES PARTIES DO NOT AGREE TO ARBITRATE BECAUSE ARBITRATION IS THE MOST FAVORABLE POSSIBLE FORUM, BUT BECAUSE IT IS THE LEAST UNFAVORABLE FORUM THAT PARTY CAN OBTAIN, WHEN NEGOTIATING DISPUTE RESOLUTION MECHANISMS.</a:t>
            </a:r>
          </a:p>
        </p:txBody>
      </p:sp>
      <p:sp>
        <p:nvSpPr>
          <p:cNvPr id="31748" name="Text Box 3">
            <a:extLst>
              <a:ext uri="{FF2B5EF4-FFF2-40B4-BE49-F238E27FC236}">
                <a16:creationId xmlns:a16="http://schemas.microsoft.com/office/drawing/2014/main" id="{EBFE9131-36D4-469C-8ADD-931E16A2C900}"/>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marL="215900" indent="-212725">
              <a:spcBef>
                <a:spcPts val="675"/>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a:extLst>
              <a:ext uri="{FF2B5EF4-FFF2-40B4-BE49-F238E27FC236}">
                <a16:creationId xmlns:a16="http://schemas.microsoft.com/office/drawing/2014/main" id="{5E16C173-ECFC-46BE-AF1E-54C572F34211}"/>
              </a:ext>
            </a:extLst>
          </p:cNvPr>
          <p:cNvSpPr>
            <a:spLocks noGrp="1" noChangeArrowheads="1"/>
          </p:cNvSpPr>
          <p:nvPr>
            <p:ph type="title"/>
          </p:nvPr>
        </p:nvSpPr>
        <p:spPr/>
        <p:txBody>
          <a:bodyPr/>
          <a:lstStyle/>
          <a:p>
            <a:r>
              <a:rPr lang="it-IT" altLang="it-IT"/>
              <a:t>Other advantages</a:t>
            </a:r>
          </a:p>
        </p:txBody>
      </p:sp>
      <p:sp>
        <p:nvSpPr>
          <p:cNvPr id="33795" name="Segnaposto contenuto 2">
            <a:extLst>
              <a:ext uri="{FF2B5EF4-FFF2-40B4-BE49-F238E27FC236}">
                <a16:creationId xmlns:a16="http://schemas.microsoft.com/office/drawing/2014/main" id="{A392B469-7B95-466D-914B-B45359760077}"/>
              </a:ext>
            </a:extLst>
          </p:cNvPr>
          <p:cNvSpPr>
            <a:spLocks noGrp="1" noChangeArrowheads="1"/>
          </p:cNvSpPr>
          <p:nvPr>
            <p:ph idx="1"/>
          </p:nvPr>
        </p:nvSpPr>
        <p:spPr/>
        <p:txBody>
          <a:bodyPr>
            <a:normAutofit fontScale="92500" lnSpcReduction="20000"/>
          </a:bodyPr>
          <a:lstStyle/>
          <a:p>
            <a:pPr>
              <a:buFont typeface="Arial" panose="020B0604020202020204" pitchFamily="34" charset="0"/>
              <a:buChar char="•"/>
            </a:pPr>
            <a:r>
              <a:rPr lang="it-IT" altLang="it-IT" sz="2000"/>
              <a:t>Enforceability of </a:t>
            </a:r>
            <a:r>
              <a:rPr lang="it-IT" altLang="it-IT" sz="2000" b="1"/>
              <a:t>agreement</a:t>
            </a:r>
            <a:r>
              <a:rPr lang="it-IT" altLang="it-IT" sz="2000"/>
              <a:t> and </a:t>
            </a:r>
            <a:r>
              <a:rPr lang="it-IT" altLang="it-IT" sz="2000" b="1"/>
              <a:t>awards</a:t>
            </a:r>
            <a:r>
              <a:rPr lang="it-IT" altLang="it-IT" sz="2000"/>
              <a:t> (only few regional conventions/rules establish effective regimes for forum selection clauses and foreign court judgement) </a:t>
            </a:r>
          </a:p>
          <a:p>
            <a:pPr>
              <a:buFont typeface="Arial" panose="020B0604020202020204" pitchFamily="34" charset="0"/>
              <a:buChar char="•"/>
            </a:pPr>
            <a:r>
              <a:rPr lang="it-IT" altLang="it-IT" sz="2000"/>
              <a:t>Commercial competence and expertise of the arbitrators (courts might have little experience in solving complex international disputes)</a:t>
            </a:r>
          </a:p>
          <a:p>
            <a:pPr>
              <a:buFont typeface="Arial" panose="020B0604020202020204" pitchFamily="34" charset="0"/>
              <a:buChar char="•"/>
            </a:pPr>
            <a:r>
              <a:rPr lang="it-IT" altLang="it-IT" sz="2000"/>
              <a:t>Selection of the arbitrators with the best experience</a:t>
            </a:r>
          </a:p>
          <a:p>
            <a:pPr>
              <a:buFont typeface="Arial" panose="020B0604020202020204" pitchFamily="34" charset="0"/>
              <a:buChar char="•"/>
            </a:pPr>
            <a:r>
              <a:rPr lang="it-IT" altLang="it-IT" sz="2000"/>
              <a:t>Confidentiality</a:t>
            </a:r>
          </a:p>
          <a:p>
            <a:pPr>
              <a:buFont typeface="Arial" panose="020B0604020202020204" pitchFamily="34" charset="0"/>
              <a:buChar char="•"/>
            </a:pPr>
            <a:r>
              <a:rPr lang="it-IT" altLang="it-IT" sz="2000"/>
              <a:t>Finality of the decision: limited appellate review (efficiency vs. quality) </a:t>
            </a:r>
          </a:p>
          <a:p>
            <a:pPr>
              <a:buFont typeface="Arial" panose="020B0604020202020204" pitchFamily="34" charset="0"/>
              <a:buChar char="•"/>
            </a:pPr>
            <a:r>
              <a:rPr lang="it-IT" altLang="it-IT" sz="2000"/>
              <a:t>Party autonomy and procedural flexibility: parties can tailor the procedure to the dispute and they can also design the procedure so that it respects the legal procedural backgroud of both parties</a:t>
            </a:r>
          </a:p>
        </p:txBody>
      </p:sp>
      <p:sp>
        <p:nvSpPr>
          <p:cNvPr id="33796" name="Segnaposto data 3">
            <a:extLst>
              <a:ext uri="{FF2B5EF4-FFF2-40B4-BE49-F238E27FC236}">
                <a16:creationId xmlns:a16="http://schemas.microsoft.com/office/drawing/2014/main" id="{8D2532EA-F984-4371-BDD9-B4C70B657DC9}"/>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9" name="Group 138">
            <a:extLst>
              <a:ext uri="{FF2B5EF4-FFF2-40B4-BE49-F238E27FC236}">
                <a16:creationId xmlns:a16="http://schemas.microsoft.com/office/drawing/2014/main" id="{DDA34B8A-FA8D-4E16-AD72-7B60B1C2582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0" name="Rectangle 139">
              <a:extLst>
                <a:ext uri="{FF2B5EF4-FFF2-40B4-BE49-F238E27FC236}">
                  <a16:creationId xmlns:a16="http://schemas.microsoft.com/office/drawing/2014/main" id="{6885D229-60DD-4D71-8181-10E781C149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Oval 140">
              <a:extLst>
                <a:ext uri="{FF2B5EF4-FFF2-40B4-BE49-F238E27FC236}">
                  <a16:creationId xmlns:a16="http://schemas.microsoft.com/office/drawing/2014/main" id="{0B0DAA45-BE66-4F0C-93A6-519D94107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Oval 141">
              <a:extLst>
                <a:ext uri="{FF2B5EF4-FFF2-40B4-BE49-F238E27FC236}">
                  <a16:creationId xmlns:a16="http://schemas.microsoft.com/office/drawing/2014/main" id="{EF449A3D-A43B-4688-BD89-35734D0072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3" name="Oval 142">
              <a:extLst>
                <a:ext uri="{FF2B5EF4-FFF2-40B4-BE49-F238E27FC236}">
                  <a16:creationId xmlns:a16="http://schemas.microsoft.com/office/drawing/2014/main" id="{74E9975C-AF3D-48EF-B3F0-112A01A3820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4" name="Oval 143">
              <a:extLst>
                <a:ext uri="{FF2B5EF4-FFF2-40B4-BE49-F238E27FC236}">
                  <a16:creationId xmlns:a16="http://schemas.microsoft.com/office/drawing/2014/main" id="{CF00A076-2FEA-40D1-8F85-8424817979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5" name="Oval 144">
              <a:extLst>
                <a:ext uri="{FF2B5EF4-FFF2-40B4-BE49-F238E27FC236}">
                  <a16:creationId xmlns:a16="http://schemas.microsoft.com/office/drawing/2014/main" id="{A2E68741-6133-4CAA-BF3C-F0E6CF40C5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6" name="Freeform 5">
              <a:extLst>
                <a:ext uri="{FF2B5EF4-FFF2-40B4-BE49-F238E27FC236}">
                  <a16:creationId xmlns:a16="http://schemas.microsoft.com/office/drawing/2014/main" id="{76C01C64-4A8B-42FC-93C5-2D6A3EBAB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7" name="Freeform 5">
              <a:extLst>
                <a:ext uri="{FF2B5EF4-FFF2-40B4-BE49-F238E27FC236}">
                  <a16:creationId xmlns:a16="http://schemas.microsoft.com/office/drawing/2014/main" id="{D969AEA9-C1EE-45E1-9964-D9705492E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8" name="Freeform 5">
              <a:extLst>
                <a:ext uri="{FF2B5EF4-FFF2-40B4-BE49-F238E27FC236}">
                  <a16:creationId xmlns:a16="http://schemas.microsoft.com/office/drawing/2014/main" id="{4845E67D-4E5B-44B3-AB74-5E95C839E7A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0" name="Rectangle 149">
            <a:extLst>
              <a:ext uri="{FF2B5EF4-FFF2-40B4-BE49-F238E27FC236}">
                <a16:creationId xmlns:a16="http://schemas.microsoft.com/office/drawing/2014/main" id="{079CE317-680B-449C-A423-71C1FE069B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2" name="Rectangle 151">
            <a:extLst>
              <a:ext uri="{FF2B5EF4-FFF2-40B4-BE49-F238E27FC236}">
                <a16:creationId xmlns:a16="http://schemas.microsoft.com/office/drawing/2014/main" id="{F70C2B8F-6B1B-46D5-86E6-40F36C695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54" name="Freeform 5">
            <a:extLst>
              <a:ext uri="{FF2B5EF4-FFF2-40B4-BE49-F238E27FC236}">
                <a16:creationId xmlns:a16="http://schemas.microsoft.com/office/drawing/2014/main" id="{DB521824-592C-476A-AB0A-CA0C6D1F34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156" name="Freeform: Shape 155">
            <a:extLst>
              <a:ext uri="{FF2B5EF4-FFF2-40B4-BE49-F238E27FC236}">
                <a16:creationId xmlns:a16="http://schemas.microsoft.com/office/drawing/2014/main" id="{A2749EFA-8EE4-4EB8-9424-8E593B9320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50898" y="638067"/>
            <a:ext cx="6053670" cy="5581866"/>
          </a:xfrm>
          <a:custGeom>
            <a:avLst/>
            <a:gdLst>
              <a:gd name="connsiteX0" fmla="*/ 6053670 w 6053670"/>
              <a:gd name="connsiteY0" fmla="*/ 1098 h 5581866"/>
              <a:gd name="connsiteX1" fmla="*/ 6053670 w 6053670"/>
              <a:gd name="connsiteY1" fmla="*/ 514028 h 5581866"/>
              <a:gd name="connsiteX2" fmla="*/ 6053670 w 6053670"/>
              <a:gd name="connsiteY2" fmla="*/ 1254558 h 5581866"/>
              <a:gd name="connsiteX3" fmla="*/ 6053670 w 6053670"/>
              <a:gd name="connsiteY3" fmla="*/ 5581866 h 5581866"/>
              <a:gd name="connsiteX4" fmla="*/ 0 w 6053670"/>
              <a:gd name="connsiteY4" fmla="*/ 5581866 h 5581866"/>
              <a:gd name="connsiteX5" fmla="*/ 0 w 6053670"/>
              <a:gd name="connsiteY5" fmla="*/ 1249853 h 5581866"/>
              <a:gd name="connsiteX6" fmla="*/ 0 w 6053670"/>
              <a:gd name="connsiteY6" fmla="*/ 514028 h 5581866"/>
              <a:gd name="connsiteX7" fmla="*/ 0 w 6053670"/>
              <a:gd name="connsiteY7" fmla="*/ 0 h 5581866"/>
              <a:gd name="connsiteX8" fmla="*/ 35717 w 6053670"/>
              <a:gd name="connsiteY8" fmla="*/ 5488 h 5581866"/>
              <a:gd name="connsiteX9" fmla="*/ 140445 w 6053670"/>
              <a:gd name="connsiteY9" fmla="*/ 21641 h 5581866"/>
              <a:gd name="connsiteX10" fmla="*/ 216722 w 6053670"/>
              <a:gd name="connsiteY10" fmla="*/ 32932 h 5581866"/>
              <a:gd name="connsiteX11" fmla="*/ 307527 w 6053670"/>
              <a:gd name="connsiteY11" fmla="*/ 44850 h 5581866"/>
              <a:gd name="connsiteX12" fmla="*/ 415282 w 6053670"/>
              <a:gd name="connsiteY12" fmla="*/ 59121 h 5581866"/>
              <a:gd name="connsiteX13" fmla="*/ 534539 w 6053670"/>
              <a:gd name="connsiteY13" fmla="*/ 74175 h 5581866"/>
              <a:gd name="connsiteX14" fmla="*/ 668931 w 6053670"/>
              <a:gd name="connsiteY14" fmla="*/ 90014 h 5581866"/>
              <a:gd name="connsiteX15" fmla="*/ 815430 w 6053670"/>
              <a:gd name="connsiteY15" fmla="*/ 106794 h 5581866"/>
              <a:gd name="connsiteX16" fmla="*/ 974641 w 6053670"/>
              <a:gd name="connsiteY16" fmla="*/ 123574 h 5581866"/>
              <a:gd name="connsiteX17" fmla="*/ 1144144 w 6053670"/>
              <a:gd name="connsiteY17" fmla="*/ 140667 h 5581866"/>
              <a:gd name="connsiteX18" fmla="*/ 1326965 w 6053670"/>
              <a:gd name="connsiteY18" fmla="*/ 156506 h 5581866"/>
              <a:gd name="connsiteX19" fmla="*/ 1518261 w 6053670"/>
              <a:gd name="connsiteY19" fmla="*/ 171717 h 5581866"/>
              <a:gd name="connsiteX20" fmla="*/ 1720453 w 6053670"/>
              <a:gd name="connsiteY20" fmla="*/ 185518 h 5581866"/>
              <a:gd name="connsiteX21" fmla="*/ 1931121 w 6053670"/>
              <a:gd name="connsiteY21" fmla="*/ 198690 h 5581866"/>
              <a:gd name="connsiteX22" fmla="*/ 2150869 w 6053670"/>
              <a:gd name="connsiteY22" fmla="*/ 211079 h 5581866"/>
              <a:gd name="connsiteX23" fmla="*/ 2263467 w 6053670"/>
              <a:gd name="connsiteY23" fmla="*/ 215470 h 5581866"/>
              <a:gd name="connsiteX24" fmla="*/ 2378487 w 6053670"/>
              <a:gd name="connsiteY24" fmla="*/ 220332 h 5581866"/>
              <a:gd name="connsiteX25" fmla="*/ 2495323 w 6053670"/>
              <a:gd name="connsiteY25" fmla="*/ 224879 h 5581866"/>
              <a:gd name="connsiteX26" fmla="*/ 2612764 w 6053670"/>
              <a:gd name="connsiteY26" fmla="*/ 227859 h 5581866"/>
              <a:gd name="connsiteX27" fmla="*/ 2732627 w 6053670"/>
              <a:gd name="connsiteY27" fmla="*/ 230525 h 5581866"/>
              <a:gd name="connsiteX28" fmla="*/ 2853700 w 6053670"/>
              <a:gd name="connsiteY28" fmla="*/ 233348 h 5581866"/>
              <a:gd name="connsiteX29" fmla="*/ 2977195 w 6053670"/>
              <a:gd name="connsiteY29" fmla="*/ 235229 h 5581866"/>
              <a:gd name="connsiteX30" fmla="*/ 3101900 w 6053670"/>
              <a:gd name="connsiteY30" fmla="*/ 235229 h 5581866"/>
              <a:gd name="connsiteX31" fmla="*/ 3227817 w 6053670"/>
              <a:gd name="connsiteY31" fmla="*/ 236170 h 5581866"/>
              <a:gd name="connsiteX32" fmla="*/ 3354944 w 6053670"/>
              <a:gd name="connsiteY32" fmla="*/ 235229 h 5581866"/>
              <a:gd name="connsiteX33" fmla="*/ 3483887 w 6053670"/>
              <a:gd name="connsiteY33" fmla="*/ 233348 h 5581866"/>
              <a:gd name="connsiteX34" fmla="*/ 3612830 w 6053670"/>
              <a:gd name="connsiteY34" fmla="*/ 231623 h 5581866"/>
              <a:gd name="connsiteX35" fmla="*/ 3743589 w 6053670"/>
              <a:gd name="connsiteY35" fmla="*/ 227859 h 5581866"/>
              <a:gd name="connsiteX36" fmla="*/ 3875559 w 6053670"/>
              <a:gd name="connsiteY36" fmla="*/ 223938 h 5581866"/>
              <a:gd name="connsiteX37" fmla="*/ 4007529 w 6053670"/>
              <a:gd name="connsiteY37" fmla="*/ 219391 h 5581866"/>
              <a:gd name="connsiteX38" fmla="*/ 4140710 w 6053670"/>
              <a:gd name="connsiteY38" fmla="*/ 212961 h 5581866"/>
              <a:gd name="connsiteX39" fmla="*/ 4275102 w 6053670"/>
              <a:gd name="connsiteY39" fmla="*/ 205277 h 5581866"/>
              <a:gd name="connsiteX40" fmla="*/ 4410098 w 6053670"/>
              <a:gd name="connsiteY40" fmla="*/ 197907 h 5581866"/>
              <a:gd name="connsiteX41" fmla="*/ 4545096 w 6053670"/>
              <a:gd name="connsiteY41" fmla="*/ 188498 h 5581866"/>
              <a:gd name="connsiteX42" fmla="*/ 4681909 w 6053670"/>
              <a:gd name="connsiteY42" fmla="*/ 177207 h 5581866"/>
              <a:gd name="connsiteX43" fmla="*/ 4816905 w 6053670"/>
              <a:gd name="connsiteY43" fmla="*/ 165916 h 5581866"/>
              <a:gd name="connsiteX44" fmla="*/ 4954323 w 6053670"/>
              <a:gd name="connsiteY44" fmla="*/ 152899 h 5581866"/>
              <a:gd name="connsiteX45" fmla="*/ 5092347 w 6053670"/>
              <a:gd name="connsiteY45" fmla="*/ 138629 h 5581866"/>
              <a:gd name="connsiteX46" fmla="*/ 5228555 w 6053670"/>
              <a:gd name="connsiteY46" fmla="*/ 123574 h 5581866"/>
              <a:gd name="connsiteX47" fmla="*/ 5366578 w 6053670"/>
              <a:gd name="connsiteY47" fmla="*/ 106010 h 5581866"/>
              <a:gd name="connsiteX48" fmla="*/ 5503997 w 6053670"/>
              <a:gd name="connsiteY48" fmla="*/ 87192 h 5581866"/>
              <a:gd name="connsiteX49" fmla="*/ 5642020 w 6053670"/>
              <a:gd name="connsiteY49" fmla="*/ 68530 h 5581866"/>
              <a:gd name="connsiteX50" fmla="*/ 5779438 w 6053670"/>
              <a:gd name="connsiteY50" fmla="*/ 46733 h 5581866"/>
              <a:gd name="connsiteX51" fmla="*/ 5916251 w 6053670"/>
              <a:gd name="connsiteY51" fmla="*/ 24464 h 55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5581866">
                <a:moveTo>
                  <a:pt x="6053670" y="1098"/>
                </a:moveTo>
                <a:lnTo>
                  <a:pt x="6053670" y="514028"/>
                </a:lnTo>
                <a:lnTo>
                  <a:pt x="6053670" y="1254558"/>
                </a:lnTo>
                <a:lnTo>
                  <a:pt x="6053670" y="5581866"/>
                </a:lnTo>
                <a:lnTo>
                  <a:pt x="0" y="5581866"/>
                </a:lnTo>
                <a:lnTo>
                  <a:pt x="0" y="1249853"/>
                </a:lnTo>
                <a:lnTo>
                  <a:pt x="0" y="514028"/>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58" name="Freeform 5">
            <a:extLst>
              <a:ext uri="{FF2B5EF4-FFF2-40B4-BE49-F238E27FC236}">
                <a16:creationId xmlns:a16="http://schemas.microsoft.com/office/drawing/2014/main" id="{B5C860C9-D4F9-4350-80DA-0D1CD36C77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34818" name="Text Box 1">
            <a:extLst>
              <a:ext uri="{FF2B5EF4-FFF2-40B4-BE49-F238E27FC236}">
                <a16:creationId xmlns:a16="http://schemas.microsoft.com/office/drawing/2014/main" id="{49BA6B7D-2F54-4601-880F-09F583050262}"/>
              </a:ext>
            </a:extLst>
          </p:cNvPr>
          <p:cNvSpPr txBox="1">
            <a:spLocks noChangeArrowheads="1"/>
          </p:cNvSpPr>
          <p:nvPr/>
        </p:nvSpPr>
        <p:spPr bwMode="auto">
          <a:xfrm>
            <a:off x="639098" y="629265"/>
            <a:ext cx="5132438" cy="162232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ct val="0"/>
              </a:spcBef>
              <a:spcAft>
                <a:spcPts val="600"/>
              </a:spcAft>
              <a:buClrTx/>
            </a:pPr>
            <a:r>
              <a:rPr lang="en-US" altLang="it-IT" sz="2500" b="0" i="0" kern="1200">
                <a:solidFill>
                  <a:srgbClr val="EBEBEB"/>
                </a:solidFill>
                <a:latin typeface="+mj-lt"/>
                <a:ea typeface="+mj-ea"/>
                <a:cs typeface="+mj-cs"/>
              </a:rPr>
              <a:t>International Arbitration is efficient and parties can benefit of the other advanteges only if:</a:t>
            </a:r>
          </a:p>
        </p:txBody>
      </p:sp>
      <p:pic>
        <p:nvPicPr>
          <p:cNvPr id="136" name="Graphic 135">
            <a:extLst>
              <a:ext uri="{FF2B5EF4-FFF2-40B4-BE49-F238E27FC236}">
                <a16:creationId xmlns:a16="http://schemas.microsoft.com/office/drawing/2014/main" id="{D366819D-037E-4E16-AE44-BCA48AF5F8E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14836" y="1023437"/>
            <a:ext cx="4828707" cy="4828707"/>
          </a:xfrm>
          <a:prstGeom prst="rect">
            <a:avLst/>
          </a:prstGeom>
        </p:spPr>
      </p:pic>
      <p:sp>
        <p:nvSpPr>
          <p:cNvPr id="160" name="Rectangle 159">
            <a:extLst>
              <a:ext uri="{FF2B5EF4-FFF2-40B4-BE49-F238E27FC236}">
                <a16:creationId xmlns:a16="http://schemas.microsoft.com/office/drawing/2014/main" id="{538A90C8-AE0E-4EBA-9AF8-EEDB206020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507" name="Text Box 2">
            <a:extLst>
              <a:ext uri="{FF2B5EF4-FFF2-40B4-BE49-F238E27FC236}">
                <a16:creationId xmlns:a16="http://schemas.microsoft.com/office/drawing/2014/main" id="{19FCEDBF-75E0-47FC-8662-5A793D86524F}"/>
              </a:ext>
            </a:extLst>
          </p:cNvPr>
          <p:cNvSpPr txBox="1">
            <a:spLocks noChangeArrowheads="1"/>
          </p:cNvSpPr>
          <p:nvPr/>
        </p:nvSpPr>
        <p:spPr bwMode="auto">
          <a:xfrm>
            <a:off x="639098" y="2418735"/>
            <a:ext cx="5132439" cy="3811742"/>
          </a:xfrm>
          <a:prstGeom prst="rect">
            <a:avLst/>
          </a:prstGeom>
        </p:spPr>
        <p:txBody>
          <a:bodyPr vert="horz" lIns="91440" tIns="45720" rIns="91440" bIns="45720" rtlCol="0" anchor="ctr">
            <a:normAutofit/>
          </a:bodyPr>
          <a:lstStyle>
            <a:lvl1pPr marL="342900" indent="-341313">
              <a:lnSpc>
                <a:spcPct val="93000"/>
              </a:lnSpc>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marL="344487" indent="-342900">
              <a:spcBef>
                <a:spcPts val="1000"/>
              </a:spcBef>
              <a:buClr>
                <a:schemeClr val="accent1"/>
              </a:buClr>
              <a:buSzPct val="80000"/>
              <a:buFont typeface="Wingdings 3" charset="2"/>
              <a:buChar char=""/>
              <a:defRPr/>
            </a:pPr>
            <a:r>
              <a:rPr lang="en-US" altLang="it-IT" sz="1400">
                <a:solidFill>
                  <a:srgbClr val="FFFFFF"/>
                </a:solidFill>
                <a:latin typeface="+mn-lt"/>
                <a:ea typeface="+mn-ea"/>
              </a:rPr>
              <a:t>the resulting arbitral award can be turned into a judgment that is enforceable in relevant jurisdictions;</a:t>
            </a:r>
          </a:p>
          <a:p>
            <a:pPr marL="344487" indent="-342900">
              <a:spcBef>
                <a:spcPts val="1000"/>
              </a:spcBef>
              <a:buClr>
                <a:schemeClr val="accent1"/>
              </a:buClr>
              <a:buSzPct val="80000"/>
              <a:buFont typeface="Wingdings 3" charset="2"/>
              <a:buChar char=""/>
              <a:defRPr/>
            </a:pPr>
            <a:r>
              <a:rPr lang="en-US" altLang="it-IT" sz="1400">
                <a:solidFill>
                  <a:srgbClr val="FFFFFF"/>
                </a:solidFill>
                <a:latin typeface="+mn-lt"/>
                <a:ea typeface="+mn-ea"/>
              </a:rPr>
              <a:t>the arbitration agreement can be enforeced, preventing litigation in another forum (if party «changes his mind…» )</a:t>
            </a:r>
          </a:p>
          <a:p>
            <a:pPr marL="1587" indent="0">
              <a:spcBef>
                <a:spcPts val="1000"/>
              </a:spcBef>
              <a:buClr>
                <a:schemeClr val="accent1"/>
              </a:buClr>
              <a:buSzPct val="80000"/>
              <a:buFont typeface="Wingdings 3" charset="2"/>
              <a:buChar char=""/>
              <a:defRPr/>
            </a:pPr>
            <a:endParaRPr lang="en-US" altLang="it-IT" sz="1400">
              <a:solidFill>
                <a:srgbClr val="FFFFFF"/>
              </a:solidFill>
              <a:latin typeface="+mn-lt"/>
              <a:ea typeface="+mn-ea"/>
            </a:endParaRPr>
          </a:p>
          <a:p>
            <a:pPr marL="1587" indent="0">
              <a:spcBef>
                <a:spcPts val="1000"/>
              </a:spcBef>
              <a:buClr>
                <a:schemeClr val="accent1"/>
              </a:buClr>
              <a:buSzPct val="80000"/>
              <a:buFont typeface="Wingdings 3" charset="2"/>
              <a:buChar char=""/>
              <a:defRPr/>
            </a:pPr>
            <a:r>
              <a:rPr lang="en-US" altLang="it-IT" sz="1400">
                <a:solidFill>
                  <a:srgbClr val="FFFFFF"/>
                </a:solidFill>
                <a:latin typeface="+mn-lt"/>
                <a:ea typeface="+mn-ea"/>
              </a:rPr>
              <a:t>State law is sufficient for national arbitration but for international arbitration an international enforcement mechanism is needed in order to ensure that:</a:t>
            </a:r>
          </a:p>
          <a:p>
            <a:pPr marL="458787" indent="-457200">
              <a:spcBef>
                <a:spcPts val="1000"/>
              </a:spcBef>
              <a:buClr>
                <a:schemeClr val="accent1"/>
              </a:buClr>
              <a:buSzPct val="80000"/>
              <a:buFont typeface="Wingdings 3" charset="2"/>
              <a:buChar char=""/>
              <a:defRPr/>
            </a:pPr>
            <a:r>
              <a:rPr lang="en-US" altLang="it-IT" sz="1400">
                <a:solidFill>
                  <a:srgbClr val="FFFFFF"/>
                </a:solidFill>
                <a:latin typeface="+mn-lt"/>
                <a:ea typeface="+mn-ea"/>
              </a:rPr>
              <a:t>the arbitration agreements are given effect internationally (and not only in the place where they are made) preventing litigation in another forum and </a:t>
            </a:r>
          </a:p>
          <a:p>
            <a:pPr marL="458787" indent="-457200">
              <a:spcBef>
                <a:spcPts val="1000"/>
              </a:spcBef>
              <a:buClr>
                <a:schemeClr val="accent1"/>
              </a:buClr>
              <a:buSzPct val="80000"/>
              <a:buFont typeface="Wingdings 3" charset="2"/>
              <a:buChar char=""/>
              <a:defRPr/>
            </a:pPr>
            <a:r>
              <a:rPr lang="en-US" altLang="it-IT" sz="1400">
                <a:solidFill>
                  <a:srgbClr val="FFFFFF"/>
                </a:solidFill>
                <a:latin typeface="+mn-lt"/>
                <a:ea typeface="+mn-ea"/>
              </a:rPr>
              <a:t>the arbitration awards made in one jurisdiction can be enforced in other jurisdictions</a:t>
            </a:r>
          </a:p>
          <a:p>
            <a:pPr marL="458787" indent="-457200">
              <a:spcBef>
                <a:spcPts val="1000"/>
              </a:spcBef>
              <a:buClr>
                <a:schemeClr val="accent1"/>
              </a:buClr>
              <a:buSzPct val="80000"/>
              <a:buFont typeface="Wingdings 3" charset="2"/>
              <a:buChar char=""/>
              <a:defRPr/>
            </a:pPr>
            <a:endParaRPr lang="en-US" altLang="it-IT" sz="1400">
              <a:solidFill>
                <a:srgbClr val="FFFFFF"/>
              </a:solidFill>
              <a:latin typeface="+mn-lt"/>
              <a:ea typeface="+mn-ea"/>
            </a:endParaRPr>
          </a:p>
          <a:p>
            <a:pPr>
              <a:spcBef>
                <a:spcPts val="1000"/>
              </a:spcBef>
              <a:buClr>
                <a:schemeClr val="accent1"/>
              </a:buClr>
              <a:buSzPct val="80000"/>
              <a:buFont typeface="Wingdings 3" charset="2"/>
              <a:buChar char=""/>
              <a:defRPr/>
            </a:pPr>
            <a:endParaRPr lang="en-US" altLang="it-IT" sz="1400">
              <a:solidFill>
                <a:srgbClr val="FFFFFF"/>
              </a:solidFill>
              <a:latin typeface="+mn-lt"/>
              <a:ea typeface="+mn-ea"/>
            </a:endParaRPr>
          </a:p>
        </p:txBody>
      </p:sp>
      <p:sp>
        <p:nvSpPr>
          <p:cNvPr id="34820" name="Text Box 3">
            <a:extLst>
              <a:ext uri="{FF2B5EF4-FFF2-40B4-BE49-F238E27FC236}">
                <a16:creationId xmlns:a16="http://schemas.microsoft.com/office/drawing/2014/main" id="{B463EAAA-9696-46A8-8BAB-76EA93710D52}"/>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marL="215900" indent="-212725">
              <a:spcBef>
                <a:spcPts val="675"/>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overrideClrMapping bg1="dk1" tx1="lt1" bg2="dk2" tx2="lt2" accent1="accent1" accent2="accent2" accent3="accent3" accent4="accent4" accent5="accent5" accent6="accent6" hlink="hlink" folHlink="folHlink"/>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a:extLst>
              <a:ext uri="{FF2B5EF4-FFF2-40B4-BE49-F238E27FC236}">
                <a16:creationId xmlns:a16="http://schemas.microsoft.com/office/drawing/2014/main" id="{43547F34-CCC4-4A19-9A34-8F03C1EE9DD3}"/>
              </a:ext>
            </a:extLst>
          </p:cNvPr>
          <p:cNvSpPr>
            <a:spLocks noGrp="1" noChangeArrowheads="1"/>
          </p:cNvSpPr>
          <p:nvPr>
            <p:ph type="title"/>
          </p:nvPr>
        </p:nvSpPr>
        <p:spPr/>
        <p:txBody>
          <a:bodyPr/>
          <a:lstStyle/>
          <a:p>
            <a:r>
              <a:rPr lang="it-IT" altLang="it-IT"/>
              <a:t>Legal framework </a:t>
            </a:r>
          </a:p>
        </p:txBody>
      </p:sp>
      <p:sp>
        <p:nvSpPr>
          <p:cNvPr id="3" name="Segnaposto contenuto 2">
            <a:extLst>
              <a:ext uri="{FF2B5EF4-FFF2-40B4-BE49-F238E27FC236}">
                <a16:creationId xmlns:a16="http://schemas.microsoft.com/office/drawing/2014/main" id="{94FCC87C-0DE5-498B-92F4-17FB7F113A4D}"/>
              </a:ext>
            </a:extLst>
          </p:cNvPr>
          <p:cNvSpPr>
            <a:spLocks noGrp="1"/>
          </p:cNvSpPr>
          <p:nvPr>
            <p:ph idx="1"/>
          </p:nvPr>
        </p:nvSpPr>
        <p:spPr/>
        <p:txBody>
          <a:bodyPr>
            <a:normAutofit fontScale="92500" lnSpcReduction="20000"/>
          </a:bodyPr>
          <a:lstStyle/>
          <a:p>
            <a:pPr marL="458787" indent="-457200" algn="just">
              <a:buFontTx/>
              <a:buChar char="-"/>
              <a:defRPr/>
            </a:pPr>
            <a:r>
              <a:rPr lang="it-IT" altLang="it-IT" sz="2400" dirty="0"/>
              <a:t>A </a:t>
            </a:r>
            <a:r>
              <a:rPr lang="it-IT" altLang="it-IT" sz="2400" dirty="0" err="1"/>
              <a:t>legal</a:t>
            </a:r>
            <a:r>
              <a:rPr lang="it-IT" altLang="it-IT" sz="2400" dirty="0"/>
              <a:t> framework </a:t>
            </a:r>
            <a:r>
              <a:rPr lang="it-IT" altLang="it-IT" sz="2400" dirty="0" err="1"/>
              <a:t>is</a:t>
            </a:r>
            <a:r>
              <a:rPr lang="it-IT" altLang="it-IT" sz="2400" dirty="0"/>
              <a:t> </a:t>
            </a:r>
            <a:r>
              <a:rPr lang="it-IT" altLang="it-IT" sz="2400" dirty="0" err="1"/>
              <a:t>needed</a:t>
            </a:r>
            <a:r>
              <a:rPr lang="it-IT" altLang="it-IT" sz="2400" dirty="0"/>
              <a:t> in </a:t>
            </a:r>
            <a:r>
              <a:rPr lang="it-IT" altLang="it-IT" sz="2400" dirty="0" err="1"/>
              <a:t>order</a:t>
            </a:r>
            <a:r>
              <a:rPr lang="it-IT" altLang="it-IT" sz="2400" dirty="0"/>
              <a:t> to </a:t>
            </a:r>
            <a:r>
              <a:rPr lang="it-IT" altLang="it-IT" sz="2400" i="1" dirty="0" err="1"/>
              <a:t>provide</a:t>
            </a:r>
            <a:r>
              <a:rPr lang="it-IT" altLang="it-IT" sz="2400" i="1" dirty="0"/>
              <a:t> a </a:t>
            </a:r>
            <a:r>
              <a:rPr lang="it-IT" altLang="it-IT" sz="2400" i="1" dirty="0" err="1">
                <a:solidFill>
                  <a:srgbClr val="FF0000"/>
                </a:solidFill>
              </a:rPr>
              <a:t>final</a:t>
            </a:r>
            <a:r>
              <a:rPr lang="it-IT" altLang="it-IT" sz="2400" i="1" dirty="0">
                <a:solidFill>
                  <a:srgbClr val="FF0000"/>
                </a:solidFill>
              </a:rPr>
              <a:t> resolution of the dispute</a:t>
            </a:r>
            <a:r>
              <a:rPr lang="it-IT" altLang="it-IT" sz="2400" i="1" dirty="0"/>
              <a:t>: </a:t>
            </a:r>
            <a:r>
              <a:rPr lang="it-IT" altLang="it-IT" sz="2400" i="1" dirty="0" err="1"/>
              <a:t>that</a:t>
            </a:r>
            <a:r>
              <a:rPr lang="it-IT" altLang="it-IT" sz="2400" i="1" dirty="0"/>
              <a:t> </a:t>
            </a:r>
            <a:r>
              <a:rPr lang="it-IT" altLang="it-IT" sz="2400" i="1" dirty="0" err="1"/>
              <a:t>is</a:t>
            </a:r>
            <a:r>
              <a:rPr lang="it-IT" altLang="it-IT" sz="2400" i="1" dirty="0"/>
              <a:t> to </a:t>
            </a:r>
            <a:r>
              <a:rPr lang="it-IT" altLang="it-IT" sz="2400" i="1" dirty="0" err="1">
                <a:solidFill>
                  <a:srgbClr val="FF0000"/>
                </a:solidFill>
              </a:rPr>
              <a:t>ensure</a:t>
            </a:r>
            <a:r>
              <a:rPr lang="it-IT" altLang="it-IT" sz="2400" i="1" dirty="0">
                <a:solidFill>
                  <a:srgbClr val="FF0000"/>
                </a:solidFill>
              </a:rPr>
              <a:t> the </a:t>
            </a:r>
            <a:r>
              <a:rPr lang="it-IT" altLang="it-IT" sz="2400" i="1" dirty="0" err="1">
                <a:solidFill>
                  <a:srgbClr val="FF0000"/>
                </a:solidFill>
              </a:rPr>
              <a:t>effective</a:t>
            </a:r>
            <a:r>
              <a:rPr lang="it-IT" altLang="it-IT" sz="2400" i="1" dirty="0">
                <a:solidFill>
                  <a:srgbClr val="FF0000"/>
                </a:solidFill>
              </a:rPr>
              <a:t> </a:t>
            </a:r>
            <a:r>
              <a:rPr lang="it-IT" altLang="it-IT" sz="2400" i="1" dirty="0" err="1">
                <a:solidFill>
                  <a:srgbClr val="FF0000"/>
                </a:solidFill>
              </a:rPr>
              <a:t>circulation</a:t>
            </a:r>
            <a:r>
              <a:rPr lang="it-IT" altLang="it-IT" sz="2400" i="1" dirty="0">
                <a:solidFill>
                  <a:srgbClr val="FF0000"/>
                </a:solidFill>
              </a:rPr>
              <a:t> of </a:t>
            </a:r>
            <a:r>
              <a:rPr lang="it-IT" altLang="it-IT" sz="2400" i="1" dirty="0" err="1">
                <a:solidFill>
                  <a:srgbClr val="FF0000"/>
                </a:solidFill>
              </a:rPr>
              <a:t>international</a:t>
            </a:r>
            <a:r>
              <a:rPr lang="it-IT" altLang="it-IT" sz="2400" i="1" dirty="0">
                <a:solidFill>
                  <a:srgbClr val="FF0000"/>
                </a:solidFill>
              </a:rPr>
              <a:t> </a:t>
            </a:r>
            <a:r>
              <a:rPr lang="it-IT" altLang="it-IT" sz="2400" i="1" dirty="0" err="1">
                <a:solidFill>
                  <a:srgbClr val="FF0000"/>
                </a:solidFill>
              </a:rPr>
              <a:t>arbitration</a:t>
            </a:r>
            <a:r>
              <a:rPr lang="it-IT" altLang="it-IT" sz="2400" i="1" dirty="0">
                <a:solidFill>
                  <a:srgbClr val="FF0000"/>
                </a:solidFill>
              </a:rPr>
              <a:t> agreements and awards</a:t>
            </a:r>
          </a:p>
          <a:p>
            <a:pPr marL="458787" indent="-457200" algn="just">
              <a:buFontTx/>
              <a:buChar char="-"/>
              <a:defRPr/>
            </a:pPr>
            <a:r>
              <a:rPr lang="it-IT" altLang="it-IT" sz="2400" dirty="0"/>
              <a:t>Multi - </a:t>
            </a:r>
            <a:r>
              <a:rPr lang="it-IT" altLang="it-IT" sz="2400" dirty="0" err="1"/>
              <a:t>tier</a:t>
            </a:r>
            <a:r>
              <a:rPr lang="it-IT" altLang="it-IT" sz="2400" dirty="0"/>
              <a:t> </a:t>
            </a:r>
            <a:r>
              <a:rPr lang="it-IT" altLang="it-IT" sz="2400" dirty="0" err="1"/>
              <a:t>legal</a:t>
            </a:r>
            <a:r>
              <a:rPr lang="it-IT" altLang="it-IT" sz="2400" dirty="0"/>
              <a:t> regime</a:t>
            </a:r>
          </a:p>
          <a:p>
            <a:pPr marL="458787" indent="-457200" algn="just">
              <a:buFontTx/>
              <a:buChar char="-"/>
              <a:defRPr/>
            </a:pPr>
            <a:endParaRPr lang="it-IT" altLang="it-IT" sz="2400" dirty="0"/>
          </a:p>
          <a:p>
            <a:pPr marL="458787" indent="-457200" algn="just">
              <a:buFontTx/>
              <a:buChar char="-"/>
              <a:defRPr/>
            </a:pPr>
            <a:r>
              <a:rPr lang="it-IT" altLang="it-IT" sz="2400" dirty="0" err="1"/>
              <a:t>Historically</a:t>
            </a:r>
            <a:r>
              <a:rPr lang="it-IT" altLang="it-IT" sz="2400" dirty="0"/>
              <a:t>: </a:t>
            </a:r>
          </a:p>
          <a:p>
            <a:pPr marL="458787" indent="-457200" algn="just">
              <a:buFontTx/>
              <a:buChar char="-"/>
              <a:defRPr/>
            </a:pPr>
            <a:r>
              <a:rPr lang="it-IT" altLang="it-IT" sz="2400" dirty="0"/>
              <a:t>Geneva </a:t>
            </a:r>
            <a:r>
              <a:rPr lang="it-IT" altLang="it-IT" sz="2400" dirty="0" err="1"/>
              <a:t>Protocol</a:t>
            </a:r>
            <a:r>
              <a:rPr lang="it-IT" altLang="it-IT" sz="2400" dirty="0"/>
              <a:t> 1923 </a:t>
            </a:r>
          </a:p>
          <a:p>
            <a:pPr marL="458787" indent="-457200" algn="just">
              <a:buFontTx/>
              <a:buChar char="-"/>
              <a:defRPr/>
            </a:pPr>
            <a:r>
              <a:rPr lang="it-IT" altLang="it-IT" sz="2400" dirty="0"/>
              <a:t>Geneva Convention 1927</a:t>
            </a:r>
          </a:p>
          <a:p>
            <a:pPr>
              <a:defRPr/>
            </a:pPr>
            <a:endParaRPr lang="it-IT" dirty="0"/>
          </a:p>
        </p:txBody>
      </p:sp>
      <p:sp>
        <p:nvSpPr>
          <p:cNvPr id="36868" name="Segnaposto data 3">
            <a:extLst>
              <a:ext uri="{FF2B5EF4-FFF2-40B4-BE49-F238E27FC236}">
                <a16:creationId xmlns:a16="http://schemas.microsoft.com/office/drawing/2014/main" id="{6B7419A9-9448-4E27-9DB2-21528E90C418}"/>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olo 1">
            <a:extLst>
              <a:ext uri="{FF2B5EF4-FFF2-40B4-BE49-F238E27FC236}">
                <a16:creationId xmlns:a16="http://schemas.microsoft.com/office/drawing/2014/main" id="{2DBD2CDE-4439-4622-AEBE-365F8E2886A3}"/>
              </a:ext>
            </a:extLst>
          </p:cNvPr>
          <p:cNvSpPr>
            <a:spLocks noGrp="1" noChangeArrowheads="1"/>
          </p:cNvSpPr>
          <p:nvPr>
            <p:ph type="title"/>
          </p:nvPr>
        </p:nvSpPr>
        <p:spPr/>
        <p:txBody>
          <a:bodyPr/>
          <a:lstStyle/>
          <a:p>
            <a:r>
              <a:rPr lang="it-IT" altLang="it-IT"/>
              <a:t>Before the NY Conv.</a:t>
            </a:r>
          </a:p>
        </p:txBody>
      </p:sp>
      <p:sp>
        <p:nvSpPr>
          <p:cNvPr id="37891" name="Segnaposto contenuto 2">
            <a:extLst>
              <a:ext uri="{FF2B5EF4-FFF2-40B4-BE49-F238E27FC236}">
                <a16:creationId xmlns:a16="http://schemas.microsoft.com/office/drawing/2014/main" id="{8AD17F63-1E7F-4B1D-99A4-130F983AA7EB}"/>
              </a:ext>
            </a:extLst>
          </p:cNvPr>
          <p:cNvSpPr>
            <a:spLocks noGrp="1" noChangeArrowheads="1"/>
          </p:cNvSpPr>
          <p:nvPr>
            <p:ph sz="half" idx="1"/>
          </p:nvPr>
        </p:nvSpPr>
        <p:spPr/>
        <p:txBody>
          <a:bodyPr>
            <a:normAutofit fontScale="92500"/>
          </a:bodyPr>
          <a:lstStyle/>
          <a:p>
            <a:pPr marL="0" indent="0"/>
            <a:r>
              <a:rPr lang="it-IT" altLang="it-IT"/>
              <a:t>Protocol 1923</a:t>
            </a:r>
          </a:p>
          <a:p>
            <a:pPr marL="0" indent="0"/>
            <a:r>
              <a:rPr lang="it-IT" altLang="it-IT" sz="2000"/>
              <a:t>2 objectives:</a:t>
            </a:r>
          </a:p>
          <a:p>
            <a:pPr marL="0" indent="0">
              <a:buFontTx/>
              <a:buChar char="-"/>
            </a:pPr>
            <a:r>
              <a:rPr lang="it-IT" altLang="it-IT" sz="2000"/>
              <a:t>international enforcement of arbitration agreement (</a:t>
            </a:r>
            <a:r>
              <a:rPr lang="it-IT" altLang="it-IT" sz="2000" i="1"/>
              <a:t>only between parties subject to the jurisdiction of different contracting states</a:t>
            </a:r>
            <a:r>
              <a:rPr lang="it-IT" altLang="it-IT" sz="2000"/>
              <a:t>)</a:t>
            </a:r>
          </a:p>
          <a:p>
            <a:pPr marL="0" indent="0">
              <a:buFontTx/>
              <a:buChar char="-"/>
            </a:pPr>
            <a:r>
              <a:rPr lang="it-IT" altLang="it-IT" sz="2000"/>
              <a:t>Enforcement of arbitration agreement </a:t>
            </a:r>
            <a:r>
              <a:rPr lang="it-IT" altLang="it-IT" sz="2000" i="1"/>
              <a:t>only in the territory of the states in </a:t>
            </a:r>
            <a:r>
              <a:rPr lang="it-IT" altLang="it-IT" sz="2000" i="1">
                <a:solidFill>
                  <a:srgbClr val="FF0000"/>
                </a:solidFill>
              </a:rPr>
              <a:t>which they were made</a:t>
            </a:r>
            <a:endParaRPr lang="it-IT" altLang="it-IT" sz="2000">
              <a:solidFill>
                <a:srgbClr val="FF0000"/>
              </a:solidFill>
            </a:endParaRPr>
          </a:p>
        </p:txBody>
      </p:sp>
      <p:sp>
        <p:nvSpPr>
          <p:cNvPr id="37892" name="Segnaposto contenuto 3">
            <a:extLst>
              <a:ext uri="{FF2B5EF4-FFF2-40B4-BE49-F238E27FC236}">
                <a16:creationId xmlns:a16="http://schemas.microsoft.com/office/drawing/2014/main" id="{55116682-2DDE-4C15-A14E-FCE67497E252}"/>
              </a:ext>
            </a:extLst>
          </p:cNvPr>
          <p:cNvSpPr>
            <a:spLocks noGrp="1" noChangeArrowheads="1"/>
          </p:cNvSpPr>
          <p:nvPr>
            <p:ph sz="half" idx="2"/>
          </p:nvPr>
        </p:nvSpPr>
        <p:spPr/>
        <p:txBody>
          <a:bodyPr>
            <a:normAutofit fontScale="92500"/>
          </a:bodyPr>
          <a:lstStyle/>
          <a:p>
            <a:pPr marL="0" indent="0"/>
            <a:r>
              <a:rPr lang="it-IT" altLang="it-IT"/>
              <a:t>Convention 1927</a:t>
            </a:r>
          </a:p>
          <a:p>
            <a:pPr marL="0" indent="0">
              <a:buFontTx/>
              <a:buChar char="-"/>
            </a:pPr>
            <a:r>
              <a:rPr lang="it-IT" altLang="it-IT" sz="1800"/>
              <a:t>Widen the scope of the protocol by providing for the recognition of awards within the territory of all contracting states, </a:t>
            </a:r>
          </a:p>
          <a:p>
            <a:pPr marL="0" indent="0">
              <a:buFontTx/>
              <a:buChar char="-"/>
            </a:pPr>
            <a:endParaRPr lang="it-IT" altLang="it-IT" sz="1800"/>
          </a:p>
          <a:p>
            <a:pPr marL="0" indent="0">
              <a:buFontTx/>
              <a:buChar char="-"/>
            </a:pPr>
            <a:r>
              <a:rPr lang="it-IT" altLang="it-IT" sz="1800" i="1"/>
              <a:t>But the party seeking enforcement had to prove the condition necessary for enforcement (double exequatur): i.e. a declaration by the courts of the State where it was made that the award was enforceable)</a:t>
            </a:r>
            <a:endParaRPr lang="it-IT" altLang="it-IT" sz="1800"/>
          </a:p>
        </p:txBody>
      </p:sp>
      <p:sp>
        <p:nvSpPr>
          <p:cNvPr id="37893" name="Segnaposto data 4">
            <a:extLst>
              <a:ext uri="{FF2B5EF4-FFF2-40B4-BE49-F238E27FC236}">
                <a16:creationId xmlns:a16="http://schemas.microsoft.com/office/drawing/2014/main" id="{24C212F2-F6E3-4400-A1BD-D812D951181D}"/>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olo 1">
            <a:extLst>
              <a:ext uri="{FF2B5EF4-FFF2-40B4-BE49-F238E27FC236}">
                <a16:creationId xmlns:a16="http://schemas.microsoft.com/office/drawing/2014/main" id="{F857C028-1622-4D10-B887-ECA0257DC68A}"/>
              </a:ext>
            </a:extLst>
          </p:cNvPr>
          <p:cNvSpPr>
            <a:spLocks noGrp="1" noChangeArrowheads="1"/>
          </p:cNvSpPr>
          <p:nvPr>
            <p:ph type="title"/>
          </p:nvPr>
        </p:nvSpPr>
        <p:spPr/>
        <p:txBody>
          <a:bodyPr/>
          <a:lstStyle/>
          <a:p>
            <a:r>
              <a:rPr lang="it-IT" altLang="it-IT"/>
              <a:t>Legal framework (1)</a:t>
            </a:r>
          </a:p>
        </p:txBody>
      </p:sp>
      <p:graphicFrame>
        <p:nvGraphicFramePr>
          <p:cNvPr id="5" name="Segnaposto contenuto 4">
            <a:extLst>
              <a:ext uri="{FF2B5EF4-FFF2-40B4-BE49-F238E27FC236}">
                <a16:creationId xmlns:a16="http://schemas.microsoft.com/office/drawing/2014/main" id="{78077E74-9F9E-492E-96FF-33D667E9F88E}"/>
              </a:ext>
            </a:extLst>
          </p:cNvPr>
          <p:cNvGraphicFramePr>
            <a:graphicFrameLocks noGrp="1"/>
          </p:cNvGraphicFramePr>
          <p:nvPr>
            <p:ph idx="1"/>
          </p:nvPr>
        </p:nvGraphicFramePr>
        <p:xfrm>
          <a:off x="1825625" y="1524001"/>
          <a:ext cx="8529638" cy="4594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916" name="Segnaposto data 3">
            <a:extLst>
              <a:ext uri="{FF2B5EF4-FFF2-40B4-BE49-F238E27FC236}">
                <a16:creationId xmlns:a16="http://schemas.microsoft.com/office/drawing/2014/main" id="{178EBC9D-9F7F-416A-ADBE-60F6E5314935}"/>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cxnSp>
        <p:nvCxnSpPr>
          <p:cNvPr id="38917" name="Connettore 2 7">
            <a:extLst>
              <a:ext uri="{FF2B5EF4-FFF2-40B4-BE49-F238E27FC236}">
                <a16:creationId xmlns:a16="http://schemas.microsoft.com/office/drawing/2014/main" id="{1F5028DE-6F31-435E-AE6B-DCE80462EEA5}"/>
              </a:ext>
            </a:extLst>
          </p:cNvPr>
          <p:cNvCxnSpPr>
            <a:cxnSpLocks/>
          </p:cNvCxnSpPr>
          <p:nvPr/>
        </p:nvCxnSpPr>
        <p:spPr bwMode="auto">
          <a:xfrm flipV="1">
            <a:off x="4440238" y="4941888"/>
            <a:ext cx="1651000" cy="392112"/>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918" name="Connettore 2 10">
            <a:extLst>
              <a:ext uri="{FF2B5EF4-FFF2-40B4-BE49-F238E27FC236}">
                <a16:creationId xmlns:a16="http://schemas.microsoft.com/office/drawing/2014/main" id="{B0FB05F9-0CFA-4C79-8D84-3D3CA9C34CAF}"/>
              </a:ext>
            </a:extLst>
          </p:cNvPr>
          <p:cNvCxnSpPr>
            <a:cxnSpLocks/>
          </p:cNvCxnSpPr>
          <p:nvPr/>
        </p:nvCxnSpPr>
        <p:spPr bwMode="auto">
          <a:xfrm flipH="1">
            <a:off x="4108451" y="3500438"/>
            <a:ext cx="835025"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2"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3"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5" name="Rectangle 84">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7" name="Rectangle 86">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1"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3" name="Freeform: Shape 92">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5"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9938" name="Text Box 1">
            <a:extLst>
              <a:ext uri="{FF2B5EF4-FFF2-40B4-BE49-F238E27FC236}">
                <a16:creationId xmlns:a16="http://schemas.microsoft.com/office/drawing/2014/main" id="{64C2FE1E-3C44-4C9B-81E9-4623D67A6C73}"/>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New York Convention</a:t>
            </a:r>
          </a:p>
        </p:txBody>
      </p:sp>
      <p:sp>
        <p:nvSpPr>
          <p:cNvPr id="23555" name="Text Box 2">
            <a:extLst>
              <a:ext uri="{FF2B5EF4-FFF2-40B4-BE49-F238E27FC236}">
                <a16:creationId xmlns:a16="http://schemas.microsoft.com/office/drawing/2014/main" id="{40F47630-B461-4843-8C3E-F1BFF85089CC}"/>
              </a:ext>
            </a:extLst>
          </p:cNvPr>
          <p:cNvSpPr txBox="1">
            <a:spLocks noChangeArrowheads="1"/>
          </p:cNvSpPr>
          <p:nvPr/>
        </p:nvSpPr>
        <p:spPr bwMode="auto">
          <a:xfrm>
            <a:off x="5290077" y="437513"/>
            <a:ext cx="5502614" cy="5954325"/>
          </a:xfrm>
          <a:prstGeom prst="rect">
            <a:avLst/>
          </a:prstGeom>
        </p:spPr>
        <p:txBody>
          <a:bodyPr vert="horz" lIns="91440" tIns="45720" rIns="91440" bIns="45720" rtlCol="0" anchor="ctr">
            <a:normAutofit/>
          </a:bodyPr>
          <a:lstStyle>
            <a:lvl1pPr marL="342900" indent="-341313">
              <a:lnSpc>
                <a:spcPct val="93000"/>
              </a:lnSpc>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1pPr>
            <a:lvl2pPr>
              <a:lnSpc>
                <a:spcPct val="93000"/>
              </a:lnSpc>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2pPr>
            <a:lvl3pPr>
              <a:lnSpc>
                <a:spcPct val="93000"/>
              </a:lnSpc>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3pPr>
            <a:lvl4pPr>
              <a:lnSpc>
                <a:spcPct val="93000"/>
              </a:lnSpc>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4pPr>
            <a:lvl5pPr>
              <a:lnSpc>
                <a:spcPct val="93000"/>
              </a:lnSpc>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ea typeface="Microsoft YaHei" panose="020B0503020204020204" pitchFamily="34" charset="-122"/>
              </a:defRPr>
            </a:lvl9pPr>
          </a:lstStyle>
          <a:p>
            <a:pPr>
              <a:spcBef>
                <a:spcPts val="1000"/>
              </a:spcBef>
              <a:buClr>
                <a:schemeClr val="accent1"/>
              </a:buClr>
              <a:buSzPct val="80000"/>
              <a:buFont typeface="Wingdings 3" charset="2"/>
              <a:buChar char=""/>
              <a:defRPr/>
            </a:pPr>
            <a:r>
              <a:rPr lang="en-US" sz="2000">
                <a:solidFill>
                  <a:schemeClr val="tx1">
                    <a:lumMod val="75000"/>
                    <a:lumOff val="25000"/>
                  </a:schemeClr>
                </a:solidFill>
                <a:latin typeface="+mn-lt"/>
                <a:ea typeface="+mn-ea"/>
              </a:rPr>
              <a:t>The Convention on the Recognition and Enforcement of Foreign Arbitral Awards is one of the key instruments in international arbitration. </a:t>
            </a:r>
          </a:p>
          <a:p>
            <a:pPr>
              <a:spcBef>
                <a:spcPts val="1000"/>
              </a:spcBef>
              <a:buClr>
                <a:schemeClr val="accent1"/>
              </a:buClr>
              <a:buSzPct val="80000"/>
              <a:buFont typeface="Wingdings 3" charset="2"/>
              <a:buChar char=""/>
              <a:defRPr/>
            </a:pPr>
            <a:endParaRPr lang="en-US"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defRPr/>
            </a:pPr>
            <a:r>
              <a:rPr lang="en-US" sz="2000">
                <a:solidFill>
                  <a:schemeClr val="tx1">
                    <a:lumMod val="75000"/>
                    <a:lumOff val="25000"/>
                  </a:schemeClr>
                </a:solidFill>
                <a:latin typeface="+mn-lt"/>
                <a:ea typeface="+mn-ea"/>
              </a:rPr>
              <a:t>The Convention on the Recognition and Enforcement of Foreign Arbitral Awards was adopted by the United Nations following a diplomatic conference held in May and June 1958 at the United Nations Headquarters in New York.</a:t>
            </a:r>
          </a:p>
          <a:p>
            <a:pPr>
              <a:spcBef>
                <a:spcPts val="1000"/>
              </a:spcBef>
              <a:buClr>
                <a:schemeClr val="accent1"/>
              </a:buClr>
              <a:buSzPct val="80000"/>
              <a:buFont typeface="Wingdings 3" charset="2"/>
              <a:buChar char=""/>
              <a:defRPr/>
            </a:pPr>
            <a:endParaRPr lang="en-US"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defRPr/>
            </a:pPr>
            <a:r>
              <a:rPr lang="en-US" sz="2000">
                <a:solidFill>
                  <a:schemeClr val="tx1">
                    <a:lumMod val="75000"/>
                    <a:lumOff val="25000"/>
                  </a:schemeClr>
                </a:solidFill>
                <a:latin typeface="+mn-lt"/>
                <a:ea typeface="+mn-ea"/>
              </a:rPr>
              <a:t>The New York Convention entered into force on 7 June 1959.</a:t>
            </a:r>
            <a:endParaRPr lang="en-US" sz="2000" baseline="30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defRPr/>
            </a:pPr>
            <a:endParaRPr lang="en-US"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Italy adopted the NY Convention in 1969</a:t>
            </a:r>
          </a:p>
          <a:p>
            <a:pPr>
              <a:spcBef>
                <a:spcPts val="1000"/>
              </a:spcBef>
              <a:buClr>
                <a:schemeClr val="accent1"/>
              </a:buClr>
              <a:buSzPct val="80000"/>
              <a:buFont typeface="Wingdings 3" charset="2"/>
              <a:buChar char=""/>
              <a:defRPr/>
            </a:pPr>
            <a:endParaRPr lang="en-US" altLang="it-IT" sz="2000">
              <a:solidFill>
                <a:schemeClr val="tx1">
                  <a:lumMod val="75000"/>
                  <a:lumOff val="25000"/>
                </a:schemeClr>
              </a:solidFill>
              <a:latin typeface="+mn-lt"/>
              <a:ea typeface="+mn-ea"/>
            </a:endParaRPr>
          </a:p>
        </p:txBody>
      </p:sp>
      <p:sp>
        <p:nvSpPr>
          <p:cNvPr id="39940" name="Text Box 3">
            <a:extLst>
              <a:ext uri="{FF2B5EF4-FFF2-40B4-BE49-F238E27FC236}">
                <a16:creationId xmlns:a16="http://schemas.microsoft.com/office/drawing/2014/main" id="{A2023F96-DDE4-4675-A6FE-1E6B9396A915}"/>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marL="215900" indent="-212725">
              <a:spcBef>
                <a:spcPts val="675"/>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a:extLst>
              <a:ext uri="{FF2B5EF4-FFF2-40B4-BE49-F238E27FC236}">
                <a16:creationId xmlns:a16="http://schemas.microsoft.com/office/drawing/2014/main" id="{9751CF33-792E-4E38-9B84-3AE7BE017030}"/>
              </a:ext>
            </a:extLst>
          </p:cNvPr>
          <p:cNvSpPr>
            <a:spLocks noGrp="1" noChangeArrowheads="1"/>
          </p:cNvSpPr>
          <p:nvPr>
            <p:ph type="title"/>
          </p:nvPr>
        </p:nvSpPr>
        <p:spPr/>
        <p:txBody>
          <a:bodyPr/>
          <a:lstStyle/>
          <a:p>
            <a:r>
              <a:rPr lang="it-IT" altLang="it-IT"/>
              <a:t>Partners </a:t>
            </a:r>
          </a:p>
        </p:txBody>
      </p:sp>
      <p:pic>
        <p:nvPicPr>
          <p:cNvPr id="9220" name="Picture 2" descr="Risultati immagini per socio">
            <a:extLst>
              <a:ext uri="{FF2B5EF4-FFF2-40B4-BE49-F238E27FC236}">
                <a16:creationId xmlns:a16="http://schemas.microsoft.com/office/drawing/2014/main" id="{F46A045A-C03B-44E0-B511-4C3FB422DA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08464" y="2601913"/>
            <a:ext cx="3762375" cy="2438400"/>
          </a:xfrm>
        </p:spPr>
      </p:pic>
      <p:sp>
        <p:nvSpPr>
          <p:cNvPr id="9219" name="Segnaposto data 3">
            <a:extLst>
              <a:ext uri="{FF2B5EF4-FFF2-40B4-BE49-F238E27FC236}">
                <a16:creationId xmlns:a16="http://schemas.microsoft.com/office/drawing/2014/main" id="{33C5F536-A59D-46F2-955E-3116B9C73759}"/>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800">
                <a:latin typeface="Arial" panose="020B0604020202020204" pitchFamily="34" charset="0"/>
              </a:rPr>
              <a:t>22/11/17</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olo 1">
            <a:extLst>
              <a:ext uri="{FF2B5EF4-FFF2-40B4-BE49-F238E27FC236}">
                <a16:creationId xmlns:a16="http://schemas.microsoft.com/office/drawing/2014/main" id="{51C9288A-E74B-4390-B215-8444E32D3A9B}"/>
              </a:ext>
            </a:extLst>
          </p:cNvPr>
          <p:cNvSpPr>
            <a:spLocks noGrp="1" noChangeArrowheads="1"/>
          </p:cNvSpPr>
          <p:nvPr>
            <p:ph type="title"/>
          </p:nvPr>
        </p:nvSpPr>
        <p:spPr/>
        <p:txBody>
          <a:bodyPr/>
          <a:lstStyle/>
          <a:p>
            <a:r>
              <a:rPr lang="it-IT" altLang="it-IT"/>
              <a:t>The New York Convention</a:t>
            </a:r>
          </a:p>
        </p:txBody>
      </p:sp>
      <p:pic>
        <p:nvPicPr>
          <p:cNvPr id="41988" name="Picture 2" descr="Parties to the convention include almost the full Americas, Europe, large parts of Asia, Oceania, and about 50% of Africa">
            <a:extLst>
              <a:ext uri="{FF2B5EF4-FFF2-40B4-BE49-F238E27FC236}">
                <a16:creationId xmlns:a16="http://schemas.microsoft.com/office/drawing/2014/main" id="{2E529D2A-F59A-4930-8804-41731E5E278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71814" y="1844675"/>
            <a:ext cx="5616575" cy="2376488"/>
          </a:xfrm>
        </p:spPr>
      </p:pic>
      <p:sp>
        <p:nvSpPr>
          <p:cNvPr id="41987" name="Segnaposto data 3">
            <a:extLst>
              <a:ext uri="{FF2B5EF4-FFF2-40B4-BE49-F238E27FC236}">
                <a16:creationId xmlns:a16="http://schemas.microsoft.com/office/drawing/2014/main" id="{01712ECF-9C2F-4AD8-9F3F-ACCA425D023F}"/>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sp>
        <p:nvSpPr>
          <p:cNvPr id="41989" name="Rettangolo 4">
            <a:extLst>
              <a:ext uri="{FF2B5EF4-FFF2-40B4-BE49-F238E27FC236}">
                <a16:creationId xmlns:a16="http://schemas.microsoft.com/office/drawing/2014/main" id="{7F74712F-115A-4F78-9BEC-066FFD411BF2}"/>
              </a:ext>
            </a:extLst>
          </p:cNvPr>
          <p:cNvSpPr>
            <a:spLocks noChangeArrowheads="1"/>
          </p:cNvSpPr>
          <p:nvPr/>
        </p:nvSpPr>
        <p:spPr bwMode="auto">
          <a:xfrm>
            <a:off x="3057525" y="4945063"/>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it-IT">
                <a:solidFill>
                  <a:srgbClr val="222222"/>
                </a:solidFill>
              </a:rPr>
              <a:t>As of April 2018, the Convention has 159 state parties,</a:t>
            </a:r>
            <a:endParaRPr lang="it-IT" altLang="it-IT"/>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4" name="Group 143">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5" name="Rectangle 144">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6"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8" name="Rectangle 147">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0"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52" name="Rectangle 151">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3010" name="Titolo 1">
            <a:extLst>
              <a:ext uri="{FF2B5EF4-FFF2-40B4-BE49-F238E27FC236}">
                <a16:creationId xmlns:a16="http://schemas.microsoft.com/office/drawing/2014/main" id="{632917D3-5291-4893-A9AD-7BCF6214FBA5}"/>
              </a:ext>
            </a:extLst>
          </p:cNvPr>
          <p:cNvSpPr>
            <a:spLocks noGrp="1" noChangeArrowheads="1"/>
          </p:cNvSpPr>
          <p:nvPr>
            <p:ph type="title"/>
          </p:nvPr>
        </p:nvSpPr>
        <p:spPr>
          <a:xfrm>
            <a:off x="8160773" y="1113062"/>
            <a:ext cx="3382297" cy="3281957"/>
          </a:xfrm>
        </p:spPr>
        <p:txBody>
          <a:bodyPr vert="horz" lIns="91440" tIns="45720" rIns="91440" bIns="45720" rtlCol="0" anchor="b">
            <a:normAutofit/>
          </a:bodyPr>
          <a:lstStyle/>
          <a:p>
            <a:pPr>
              <a:lnSpc>
                <a:spcPct val="90000"/>
              </a:lnSpc>
            </a:pPr>
            <a:r>
              <a:rPr lang="en-US" altLang="it-IT" sz="3800" b="0" i="0" kern="1200">
                <a:solidFill>
                  <a:srgbClr val="EBEBEB"/>
                </a:solidFill>
                <a:latin typeface="+mj-lt"/>
                <a:ea typeface="+mj-ea"/>
                <a:cs typeface="+mj-cs"/>
              </a:rPr>
              <a:t>States which are not party to the Convention</a:t>
            </a:r>
            <a:br>
              <a:rPr lang="en-US" altLang="it-IT" sz="3800" b="0" i="0" kern="1200">
                <a:solidFill>
                  <a:srgbClr val="EBEBEB"/>
                </a:solidFill>
                <a:latin typeface="+mj-lt"/>
                <a:ea typeface="+mj-ea"/>
                <a:cs typeface="+mj-cs"/>
              </a:rPr>
            </a:br>
            <a:endParaRPr lang="en-US" altLang="it-IT" sz="3800" b="0" i="0" kern="1200">
              <a:solidFill>
                <a:srgbClr val="EBEBEB"/>
              </a:solidFill>
              <a:latin typeface="+mj-lt"/>
              <a:ea typeface="+mj-ea"/>
              <a:cs typeface="+mj-cs"/>
            </a:endParaRPr>
          </a:p>
        </p:txBody>
      </p:sp>
      <p:sp>
        <p:nvSpPr>
          <p:cNvPr id="43083" name="Segnaposto data 3">
            <a:extLst>
              <a:ext uri="{FF2B5EF4-FFF2-40B4-BE49-F238E27FC236}">
                <a16:creationId xmlns:a16="http://schemas.microsoft.com/office/drawing/2014/main" id="{ADB6545D-53CF-4229-A60A-6DE6A492DFA0}"/>
              </a:ext>
            </a:extLst>
          </p:cNvPr>
          <p:cNvSpPr>
            <a:spLocks noGrp="1"/>
          </p:cNvSpPr>
          <p:nvPr>
            <p:ph type="dt" sz="half" idx="10"/>
          </p:nvPr>
        </p:nvSpPr>
        <p:spPr>
          <a:xfrm>
            <a:off x="10653104" y="6391838"/>
            <a:ext cx="99059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t">
            <a:normAutofit/>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lgn="l" defTabSz="914400">
              <a:spcBef>
                <a:spcPct val="0"/>
              </a:spcBef>
              <a:spcAft>
                <a:spcPts val="600"/>
              </a:spcAft>
              <a:buClrTx/>
              <a:buFontTx/>
              <a:buNone/>
            </a:pPr>
            <a:r>
              <a:rPr lang="en-US" altLang="it-IT" sz="1000" b="0">
                <a:solidFill>
                  <a:schemeClr val="accent1"/>
                </a:solidFill>
                <a:latin typeface="+mn-lt"/>
                <a:ea typeface="+mn-ea"/>
              </a:rPr>
              <a:t>22/11/17</a:t>
            </a:r>
          </a:p>
        </p:txBody>
      </p:sp>
      <p:graphicFrame>
        <p:nvGraphicFramePr>
          <p:cNvPr id="5" name="Segnaposto contenuto 4">
            <a:extLst>
              <a:ext uri="{FF2B5EF4-FFF2-40B4-BE49-F238E27FC236}">
                <a16:creationId xmlns:a16="http://schemas.microsoft.com/office/drawing/2014/main" id="{6ECC7BA9-DB1C-4FCF-9EF4-0337D5DEE47F}"/>
              </a:ext>
            </a:extLst>
          </p:cNvPr>
          <p:cNvGraphicFramePr>
            <a:graphicFrameLocks noGrp="1"/>
          </p:cNvGraphicFramePr>
          <p:nvPr>
            <p:ph idx="1"/>
            <p:extLst>
              <p:ext uri="{D42A27DB-BD31-4B8C-83A1-F6EECF244321}">
                <p14:modId xmlns:p14="http://schemas.microsoft.com/office/powerpoint/2010/main" val="1150591280"/>
              </p:ext>
            </p:extLst>
          </p:nvPr>
        </p:nvGraphicFramePr>
        <p:xfrm>
          <a:off x="1109763" y="1334009"/>
          <a:ext cx="6470907" cy="4186873"/>
        </p:xfrm>
        <a:graphic>
          <a:graphicData uri="http://schemas.openxmlformats.org/drawingml/2006/table">
            <a:tbl>
              <a:tblPr>
                <a:tableStyleId>{8EC20E35-A176-4012-BC5E-935CFFF8708E}</a:tableStyleId>
              </a:tblPr>
              <a:tblGrid>
                <a:gridCol w="2570213">
                  <a:extLst>
                    <a:ext uri="{9D8B030D-6E8A-4147-A177-3AD203B41FA5}">
                      <a16:colId xmlns:a16="http://schemas.microsoft.com/office/drawing/2014/main" val="20000"/>
                    </a:ext>
                  </a:extLst>
                </a:gridCol>
                <a:gridCol w="1954258">
                  <a:extLst>
                    <a:ext uri="{9D8B030D-6E8A-4147-A177-3AD203B41FA5}">
                      <a16:colId xmlns:a16="http://schemas.microsoft.com/office/drawing/2014/main" val="20001"/>
                    </a:ext>
                  </a:extLst>
                </a:gridCol>
                <a:gridCol w="1946436">
                  <a:extLst>
                    <a:ext uri="{9D8B030D-6E8A-4147-A177-3AD203B41FA5}">
                      <a16:colId xmlns:a16="http://schemas.microsoft.com/office/drawing/2014/main" val="20002"/>
                    </a:ext>
                  </a:extLst>
                </a:gridCol>
              </a:tblGrid>
              <a:tr h="277148">
                <a:tc>
                  <a:txBody>
                    <a:bodyPr/>
                    <a:lstStyle/>
                    <a:p>
                      <a:r>
                        <a:rPr lang="it-IT" sz="1200">
                          <a:solidFill>
                            <a:schemeClr val="accent2"/>
                          </a:solidFill>
                          <a:effectLst/>
                        </a:rPr>
                        <a:t> </a:t>
                      </a:r>
                      <a:r>
                        <a:rPr lang="it-IT" sz="1200" u="none" strike="noStrike">
                          <a:solidFill>
                            <a:schemeClr val="accent2"/>
                          </a:solidFill>
                          <a:effectLst/>
                          <a:hlinkClick r:id="rId3" tooltip="Chad"/>
                        </a:rPr>
                        <a:t>Chad</a:t>
                      </a:r>
                      <a:endParaRPr lang="it-IT" sz="1200">
                        <a:solidFill>
                          <a:schemeClr val="accent2"/>
                        </a:solidFill>
                        <a:effectLst/>
                      </a:endParaRPr>
                    </a:p>
                  </a:txBody>
                  <a:tcPr marL="62599" marR="62599" marT="31299" marB="31299" anchor="ctr"/>
                </a:tc>
                <a:tc>
                  <a:txBody>
                    <a:bodyPr/>
                    <a:lstStyle/>
                    <a:p>
                      <a:r>
                        <a:rPr lang="it-IT" sz="1200">
                          <a:solidFill>
                            <a:schemeClr val="accent2"/>
                          </a:solidFill>
                          <a:effectLst/>
                        </a:rPr>
                        <a:t> </a:t>
                      </a:r>
                      <a:r>
                        <a:rPr lang="it-IT" sz="1200" u="none" strike="noStrike">
                          <a:solidFill>
                            <a:schemeClr val="accent2"/>
                          </a:solidFill>
                          <a:effectLst/>
                          <a:hlinkClick r:id="rId4" tooltip="Belize"/>
                        </a:rPr>
                        <a:t>Belize</a:t>
                      </a:r>
                      <a:endParaRPr lang="it-IT" sz="1200">
                        <a:solidFill>
                          <a:schemeClr val="accent2"/>
                        </a:solidFill>
                        <a:effectLst/>
                      </a:endParaRPr>
                    </a:p>
                  </a:txBody>
                  <a:tcPr marL="62599" marR="62599" marT="31299" marB="31299" anchor="ctr"/>
                </a:tc>
                <a:tc>
                  <a:txBody>
                    <a:bodyPr/>
                    <a:lstStyle/>
                    <a:p>
                      <a:endParaRPr lang="it-IT" sz="1200">
                        <a:solidFill>
                          <a:schemeClr val="accent2"/>
                        </a:solidFill>
                      </a:endParaRPr>
                    </a:p>
                  </a:txBody>
                  <a:tcPr marL="62599" marR="62599" marT="31299" marB="31299"/>
                </a:tc>
                <a:extLst>
                  <a:ext uri="{0D108BD9-81ED-4DB2-BD59-A6C34878D82A}">
                    <a16:rowId xmlns:a16="http://schemas.microsoft.com/office/drawing/2014/main" val="10000"/>
                  </a:ext>
                </a:extLst>
              </a:tr>
              <a:tr h="277148">
                <a:tc>
                  <a:txBody>
                    <a:bodyPr/>
                    <a:lstStyle/>
                    <a:p>
                      <a:r>
                        <a:rPr lang="it-IT" sz="1200">
                          <a:solidFill>
                            <a:schemeClr val="accent2"/>
                          </a:solidFill>
                          <a:effectLst/>
                        </a:rPr>
                        <a:t> </a:t>
                      </a:r>
                      <a:r>
                        <a:rPr lang="it-IT" sz="1200" u="none" strike="noStrike">
                          <a:solidFill>
                            <a:schemeClr val="accent2"/>
                          </a:solidFill>
                          <a:effectLst/>
                          <a:hlinkClick r:id="rId5" tooltip="Equatorial Guinea"/>
                        </a:rPr>
                        <a:t>Equatorial Guinea</a:t>
                      </a:r>
                      <a:endParaRPr lang="it-IT" sz="1200">
                        <a:solidFill>
                          <a:schemeClr val="accent2"/>
                        </a:solidFill>
                        <a:effectLst/>
                      </a:endParaRPr>
                    </a:p>
                  </a:txBody>
                  <a:tcPr marL="62599" marR="62599" marT="31299" marB="31299" anchor="ctr"/>
                </a:tc>
                <a:tc>
                  <a:txBody>
                    <a:bodyPr/>
                    <a:lstStyle/>
                    <a:p>
                      <a:r>
                        <a:rPr lang="it-IT" sz="1200">
                          <a:solidFill>
                            <a:schemeClr val="accent2"/>
                          </a:solidFill>
                          <a:effectLst/>
                        </a:rPr>
                        <a:t> </a:t>
                      </a:r>
                      <a:r>
                        <a:rPr lang="it-IT" sz="1200" u="none" strike="noStrike">
                          <a:solidFill>
                            <a:schemeClr val="accent2"/>
                          </a:solidFill>
                          <a:effectLst/>
                          <a:hlinkClick r:id="rId6" tooltip="Republic of the Congo"/>
                        </a:rPr>
                        <a:t>Republic of the Congo</a:t>
                      </a:r>
                      <a:endParaRPr lang="it-IT" sz="1200">
                        <a:solidFill>
                          <a:schemeClr val="accent2"/>
                        </a:solidFill>
                        <a:effectLst/>
                      </a:endParaRPr>
                    </a:p>
                  </a:txBody>
                  <a:tcPr marL="62599" marR="62599" marT="31299" marB="31299" anchor="ctr"/>
                </a:tc>
                <a:tc>
                  <a:txBody>
                    <a:bodyPr/>
                    <a:lstStyle/>
                    <a:p>
                      <a:endParaRPr lang="it-IT" sz="1200">
                        <a:solidFill>
                          <a:schemeClr val="accent2"/>
                        </a:solidFill>
                      </a:endParaRPr>
                    </a:p>
                  </a:txBody>
                  <a:tcPr marL="62599" marR="62599" marT="31299" marB="31299"/>
                </a:tc>
                <a:extLst>
                  <a:ext uri="{0D108BD9-81ED-4DB2-BD59-A6C34878D82A}">
                    <a16:rowId xmlns:a16="http://schemas.microsoft.com/office/drawing/2014/main" val="10001"/>
                  </a:ext>
                </a:extLst>
              </a:tr>
              <a:tr h="277148">
                <a:tc>
                  <a:txBody>
                    <a:bodyPr/>
                    <a:lstStyle/>
                    <a:p>
                      <a:r>
                        <a:rPr lang="it-IT" sz="1200">
                          <a:solidFill>
                            <a:schemeClr val="accent2"/>
                          </a:solidFill>
                          <a:effectLst/>
                        </a:rPr>
                        <a:t> </a:t>
                      </a:r>
                      <a:r>
                        <a:rPr lang="it-IT" sz="1200" u="none" strike="noStrike">
                          <a:solidFill>
                            <a:schemeClr val="accent2"/>
                          </a:solidFill>
                          <a:effectLst/>
                          <a:hlinkClick r:id="rId7" tooltip="The Gambia"/>
                        </a:rPr>
                        <a:t>Gambia</a:t>
                      </a:r>
                      <a:endParaRPr lang="it-IT" sz="1200">
                        <a:solidFill>
                          <a:schemeClr val="accent2"/>
                        </a:solidFill>
                        <a:effectLst/>
                      </a:endParaRPr>
                    </a:p>
                  </a:txBody>
                  <a:tcPr marL="62599" marR="62599" marT="31299" marB="31299" anchor="ctr"/>
                </a:tc>
                <a:tc>
                  <a:txBody>
                    <a:bodyPr/>
                    <a:lstStyle/>
                    <a:p>
                      <a:r>
                        <a:rPr lang="it-IT" sz="1200">
                          <a:solidFill>
                            <a:schemeClr val="accent2"/>
                          </a:solidFill>
                          <a:effectLst/>
                        </a:rPr>
                        <a:t> </a:t>
                      </a:r>
                      <a:r>
                        <a:rPr lang="it-IT" sz="1200" u="none" strike="noStrike">
                          <a:solidFill>
                            <a:schemeClr val="accent2"/>
                          </a:solidFill>
                          <a:effectLst/>
                          <a:hlinkClick r:id="rId8" tooltip="Eritrea"/>
                        </a:rPr>
                        <a:t>Eritrea</a:t>
                      </a:r>
                      <a:endParaRPr lang="it-IT" sz="1200">
                        <a:solidFill>
                          <a:schemeClr val="accent2"/>
                        </a:solidFill>
                        <a:effectLst/>
                      </a:endParaRPr>
                    </a:p>
                  </a:txBody>
                  <a:tcPr marL="62599" marR="62599" marT="31299" marB="31299" anchor="ctr"/>
                </a:tc>
                <a:tc>
                  <a:txBody>
                    <a:bodyPr/>
                    <a:lstStyle/>
                    <a:p>
                      <a:r>
                        <a:rPr lang="it-IT" sz="1200">
                          <a:solidFill>
                            <a:schemeClr val="accent2"/>
                          </a:solidFill>
                          <a:effectLst/>
                        </a:rPr>
                        <a:t> </a:t>
                      </a:r>
                      <a:r>
                        <a:rPr lang="it-IT" sz="1200" u="none" strike="noStrike">
                          <a:solidFill>
                            <a:schemeClr val="accent2"/>
                          </a:solidFill>
                          <a:effectLst/>
                          <a:hlinkClick r:id="rId9" tooltip="Ethiopia"/>
                        </a:rPr>
                        <a:t>Ethiopia</a:t>
                      </a:r>
                      <a:endParaRPr lang="it-IT" sz="1200">
                        <a:solidFill>
                          <a:schemeClr val="accent2"/>
                        </a:solidFill>
                        <a:effectLst/>
                      </a:endParaRPr>
                    </a:p>
                  </a:txBody>
                  <a:tcPr marL="62599" marR="62599" marT="31299" marB="31299" anchor="ctr"/>
                </a:tc>
                <a:extLst>
                  <a:ext uri="{0D108BD9-81ED-4DB2-BD59-A6C34878D82A}">
                    <a16:rowId xmlns:a16="http://schemas.microsoft.com/office/drawing/2014/main" val="10002"/>
                  </a:ext>
                </a:extLst>
              </a:tr>
              <a:tr h="277148">
                <a:tc>
                  <a:txBody>
                    <a:bodyPr/>
                    <a:lstStyle/>
                    <a:p>
                      <a:r>
                        <a:rPr lang="it-IT" sz="1200">
                          <a:solidFill>
                            <a:schemeClr val="accent2"/>
                          </a:solidFill>
                          <a:effectLst/>
                        </a:rPr>
                        <a:t> </a:t>
                      </a:r>
                      <a:r>
                        <a:rPr lang="it-IT" sz="1200" u="none" strike="noStrike">
                          <a:solidFill>
                            <a:schemeClr val="accent2"/>
                          </a:solidFill>
                          <a:effectLst/>
                          <a:hlinkClick r:id="rId10" tooltip="Iraq"/>
                        </a:rPr>
                        <a:t>Iraq</a:t>
                      </a:r>
                      <a:endParaRPr lang="it-IT" sz="1200">
                        <a:solidFill>
                          <a:schemeClr val="accent2"/>
                        </a:solidFill>
                        <a:effectLst/>
                      </a:endParaRPr>
                    </a:p>
                  </a:txBody>
                  <a:tcPr marL="62599" marR="62599" marT="31299" marB="31299" anchor="ctr"/>
                </a:tc>
                <a:tc>
                  <a:txBody>
                    <a:bodyPr/>
                    <a:lstStyle/>
                    <a:p>
                      <a:r>
                        <a:rPr lang="it-IT" sz="1200">
                          <a:solidFill>
                            <a:schemeClr val="accent2"/>
                          </a:solidFill>
                          <a:effectLst/>
                        </a:rPr>
                        <a:t> </a:t>
                      </a:r>
                      <a:r>
                        <a:rPr lang="it-IT" sz="1200" u="none" strike="noStrike">
                          <a:solidFill>
                            <a:schemeClr val="accent2"/>
                          </a:solidFill>
                          <a:effectLst/>
                          <a:hlinkClick r:id="rId11" tooltip="Grenada"/>
                        </a:rPr>
                        <a:t>Grenada</a:t>
                      </a:r>
                      <a:endParaRPr lang="it-IT" sz="1200">
                        <a:solidFill>
                          <a:schemeClr val="accent2"/>
                        </a:solidFill>
                        <a:effectLst/>
                      </a:endParaRPr>
                    </a:p>
                  </a:txBody>
                  <a:tcPr marL="62599" marR="62599" marT="31299" marB="31299" anchor="ctr"/>
                </a:tc>
                <a:tc>
                  <a:txBody>
                    <a:bodyPr/>
                    <a:lstStyle/>
                    <a:p>
                      <a:r>
                        <a:rPr lang="it-IT" sz="1200">
                          <a:solidFill>
                            <a:schemeClr val="accent2"/>
                          </a:solidFill>
                          <a:effectLst/>
                        </a:rPr>
                        <a:t> </a:t>
                      </a:r>
                      <a:r>
                        <a:rPr lang="it-IT" sz="1200" u="none" strike="noStrike">
                          <a:solidFill>
                            <a:schemeClr val="accent2"/>
                          </a:solidFill>
                          <a:effectLst/>
                          <a:hlinkClick r:id="rId12" tooltip="Guinea-Bissau"/>
                        </a:rPr>
                        <a:t>Guinea-Bissau</a:t>
                      </a:r>
                      <a:endParaRPr lang="it-IT" sz="1200">
                        <a:solidFill>
                          <a:schemeClr val="accent2"/>
                        </a:solidFill>
                        <a:effectLst/>
                      </a:endParaRPr>
                    </a:p>
                  </a:txBody>
                  <a:tcPr marL="62599" marR="62599" marT="31299" marB="31299" anchor="ctr"/>
                </a:tc>
                <a:extLst>
                  <a:ext uri="{0D108BD9-81ED-4DB2-BD59-A6C34878D82A}">
                    <a16:rowId xmlns:a16="http://schemas.microsoft.com/office/drawing/2014/main" val="10003"/>
                  </a:ext>
                </a:extLst>
              </a:tr>
              <a:tr h="277148">
                <a:tc>
                  <a:txBody>
                    <a:bodyPr/>
                    <a:lstStyle/>
                    <a:p>
                      <a:r>
                        <a:rPr lang="it-IT" sz="1200">
                          <a:solidFill>
                            <a:schemeClr val="accent2"/>
                          </a:solidFill>
                          <a:effectLst/>
                        </a:rPr>
                        <a:t> </a:t>
                      </a:r>
                      <a:r>
                        <a:rPr lang="it-IT" sz="1200" u="none" strike="noStrike">
                          <a:solidFill>
                            <a:schemeClr val="accent2"/>
                          </a:solidFill>
                          <a:effectLst/>
                          <a:hlinkClick r:id="rId13" tooltip="Libya"/>
                        </a:rPr>
                        <a:t>Libya</a:t>
                      </a:r>
                      <a:endParaRPr lang="it-IT" sz="1200">
                        <a:solidFill>
                          <a:schemeClr val="accent2"/>
                        </a:solidFill>
                        <a:effectLst/>
                      </a:endParaRPr>
                    </a:p>
                  </a:txBody>
                  <a:tcPr marL="62599" marR="62599" marT="31299" marB="31299" anchor="ctr"/>
                </a:tc>
                <a:tc>
                  <a:txBody>
                    <a:bodyPr/>
                    <a:lstStyle/>
                    <a:p>
                      <a:r>
                        <a:rPr lang="it-IT" sz="1200">
                          <a:solidFill>
                            <a:schemeClr val="accent2"/>
                          </a:solidFill>
                          <a:effectLst/>
                        </a:rPr>
                        <a:t> </a:t>
                      </a:r>
                      <a:r>
                        <a:rPr lang="it-IT" sz="1200" u="none" strike="noStrike">
                          <a:solidFill>
                            <a:schemeClr val="accent2"/>
                          </a:solidFill>
                          <a:effectLst/>
                          <a:hlinkClick r:id="rId14" tooltip="Kiribati"/>
                        </a:rPr>
                        <a:t>Kiribati</a:t>
                      </a:r>
                      <a:endParaRPr lang="it-IT" sz="1200">
                        <a:solidFill>
                          <a:schemeClr val="accent2"/>
                        </a:solidFill>
                        <a:effectLst/>
                      </a:endParaRPr>
                    </a:p>
                  </a:txBody>
                  <a:tcPr marL="62599" marR="62599" marT="31299" marB="31299" anchor="ctr"/>
                </a:tc>
                <a:tc>
                  <a:txBody>
                    <a:bodyPr/>
                    <a:lstStyle/>
                    <a:p>
                      <a:r>
                        <a:rPr lang="it-IT" sz="1200">
                          <a:solidFill>
                            <a:schemeClr val="accent2"/>
                          </a:solidFill>
                          <a:effectLst/>
                        </a:rPr>
                        <a:t> </a:t>
                      </a:r>
                      <a:r>
                        <a:rPr lang="it-IT" sz="1200" u="none" strike="noStrike">
                          <a:solidFill>
                            <a:schemeClr val="accent2"/>
                          </a:solidFill>
                          <a:effectLst/>
                          <a:hlinkClick r:id="rId15" tooltip="North Korea"/>
                        </a:rPr>
                        <a:t>North Korea</a:t>
                      </a:r>
                      <a:endParaRPr lang="it-IT" sz="1200">
                        <a:solidFill>
                          <a:schemeClr val="accent2"/>
                        </a:solidFill>
                        <a:effectLst/>
                      </a:endParaRPr>
                    </a:p>
                  </a:txBody>
                  <a:tcPr marL="62599" marR="62599" marT="31299" marB="31299" anchor="ctr"/>
                </a:tc>
                <a:extLst>
                  <a:ext uri="{0D108BD9-81ED-4DB2-BD59-A6C34878D82A}">
                    <a16:rowId xmlns:a16="http://schemas.microsoft.com/office/drawing/2014/main" val="10004"/>
                  </a:ext>
                </a:extLst>
              </a:tr>
              <a:tr h="277148">
                <a:tc>
                  <a:txBody>
                    <a:bodyPr/>
                    <a:lstStyle/>
                    <a:p>
                      <a:r>
                        <a:rPr lang="it-IT" sz="1200">
                          <a:solidFill>
                            <a:schemeClr val="accent2"/>
                          </a:solidFill>
                          <a:effectLst/>
                        </a:rPr>
                        <a:t> </a:t>
                      </a:r>
                      <a:r>
                        <a:rPr lang="it-IT" sz="1200" u="none" strike="noStrike">
                          <a:solidFill>
                            <a:schemeClr val="accent2"/>
                          </a:solidFill>
                          <a:effectLst/>
                          <a:hlinkClick r:id="rId16" tooltip="Federated States of Micronesia"/>
                        </a:rPr>
                        <a:t>Federated States of Micronesia</a:t>
                      </a:r>
                      <a:endParaRPr lang="it-IT" sz="1200">
                        <a:solidFill>
                          <a:schemeClr val="accent2"/>
                        </a:solidFill>
                        <a:effectLst/>
                      </a:endParaRPr>
                    </a:p>
                  </a:txBody>
                  <a:tcPr marL="62599" marR="62599" marT="31299" marB="31299" anchor="ctr"/>
                </a:tc>
                <a:tc>
                  <a:txBody>
                    <a:bodyPr/>
                    <a:lstStyle/>
                    <a:p>
                      <a:r>
                        <a:rPr lang="it-IT" sz="1200">
                          <a:solidFill>
                            <a:schemeClr val="accent2"/>
                          </a:solidFill>
                          <a:effectLst/>
                        </a:rPr>
                        <a:t> </a:t>
                      </a:r>
                      <a:r>
                        <a:rPr lang="it-IT" sz="1200" u="none" strike="noStrike">
                          <a:solidFill>
                            <a:schemeClr val="accent2"/>
                          </a:solidFill>
                          <a:effectLst/>
                          <a:hlinkClick r:id="rId17" tooltip="Malawi"/>
                        </a:rPr>
                        <a:t>Malawi</a:t>
                      </a:r>
                      <a:endParaRPr lang="it-IT" sz="1200">
                        <a:solidFill>
                          <a:schemeClr val="accent2"/>
                        </a:solidFill>
                        <a:effectLst/>
                      </a:endParaRPr>
                    </a:p>
                  </a:txBody>
                  <a:tcPr marL="62599" marR="62599" marT="31299" marB="31299" anchor="ctr"/>
                </a:tc>
                <a:tc>
                  <a:txBody>
                    <a:bodyPr/>
                    <a:lstStyle/>
                    <a:p>
                      <a:r>
                        <a:rPr lang="it-IT" sz="1200">
                          <a:solidFill>
                            <a:schemeClr val="accent2"/>
                          </a:solidFill>
                          <a:effectLst/>
                        </a:rPr>
                        <a:t> </a:t>
                      </a:r>
                      <a:r>
                        <a:rPr lang="it-IT" sz="1200" u="none" strike="noStrike">
                          <a:solidFill>
                            <a:schemeClr val="accent2"/>
                          </a:solidFill>
                          <a:effectLst/>
                          <a:hlinkClick r:id="rId18" tooltip="Maldives"/>
                        </a:rPr>
                        <a:t>Maldives</a:t>
                      </a:r>
                      <a:endParaRPr lang="it-IT" sz="1200">
                        <a:solidFill>
                          <a:schemeClr val="accent2"/>
                        </a:solidFill>
                        <a:effectLst/>
                      </a:endParaRPr>
                    </a:p>
                  </a:txBody>
                  <a:tcPr marL="62599" marR="62599" marT="31299" marB="31299" anchor="ctr"/>
                </a:tc>
                <a:extLst>
                  <a:ext uri="{0D108BD9-81ED-4DB2-BD59-A6C34878D82A}">
                    <a16:rowId xmlns:a16="http://schemas.microsoft.com/office/drawing/2014/main" val="10005"/>
                  </a:ext>
                </a:extLst>
              </a:tr>
              <a:tr h="277148">
                <a:tc>
                  <a:txBody>
                    <a:bodyPr/>
                    <a:lstStyle/>
                    <a:p>
                      <a:r>
                        <a:rPr lang="it-IT" sz="1200">
                          <a:solidFill>
                            <a:schemeClr val="accent2"/>
                          </a:solidFill>
                          <a:effectLst/>
                        </a:rPr>
                        <a:t> </a:t>
                      </a:r>
                      <a:r>
                        <a:rPr lang="it-IT" sz="1200" u="none" strike="noStrike">
                          <a:solidFill>
                            <a:schemeClr val="accent2"/>
                          </a:solidFill>
                          <a:effectLst/>
                          <a:hlinkClick r:id="rId19" tooltip="Niue"/>
                        </a:rPr>
                        <a:t>Niue</a:t>
                      </a:r>
                      <a:endParaRPr lang="it-IT" sz="1200">
                        <a:solidFill>
                          <a:schemeClr val="accent2"/>
                        </a:solidFill>
                        <a:effectLst/>
                      </a:endParaRPr>
                    </a:p>
                  </a:txBody>
                  <a:tcPr marL="62599" marR="62599" marT="31299" marB="31299" anchor="ctr"/>
                </a:tc>
                <a:tc>
                  <a:txBody>
                    <a:bodyPr/>
                    <a:lstStyle/>
                    <a:p>
                      <a:r>
                        <a:rPr lang="it-IT" sz="1200">
                          <a:solidFill>
                            <a:schemeClr val="accent2"/>
                          </a:solidFill>
                          <a:effectLst/>
                        </a:rPr>
                        <a:t> </a:t>
                      </a:r>
                      <a:r>
                        <a:rPr lang="it-IT" sz="1200" u="none" strike="noStrike">
                          <a:solidFill>
                            <a:schemeClr val="accent2"/>
                          </a:solidFill>
                          <a:effectLst/>
                          <a:hlinkClick r:id="rId20" tooltip="Namibia"/>
                        </a:rPr>
                        <a:t>Namibia</a:t>
                      </a:r>
                      <a:endParaRPr lang="it-IT" sz="1200">
                        <a:solidFill>
                          <a:schemeClr val="accent2"/>
                        </a:solidFill>
                        <a:effectLst/>
                      </a:endParaRPr>
                    </a:p>
                  </a:txBody>
                  <a:tcPr marL="62599" marR="62599" marT="31299" marB="31299" anchor="ctr"/>
                </a:tc>
                <a:tc>
                  <a:txBody>
                    <a:bodyPr/>
                    <a:lstStyle/>
                    <a:p>
                      <a:r>
                        <a:rPr lang="it-IT" sz="1200">
                          <a:solidFill>
                            <a:schemeClr val="accent2"/>
                          </a:solidFill>
                          <a:effectLst/>
                        </a:rPr>
                        <a:t> </a:t>
                      </a:r>
                      <a:r>
                        <a:rPr lang="it-IT" sz="1200" u="none" strike="noStrike">
                          <a:solidFill>
                            <a:schemeClr val="accent2"/>
                          </a:solidFill>
                          <a:effectLst/>
                          <a:hlinkClick r:id="rId21" tooltip="Nauru"/>
                        </a:rPr>
                        <a:t>Nauru</a:t>
                      </a:r>
                      <a:endParaRPr lang="it-IT" sz="1200">
                        <a:solidFill>
                          <a:schemeClr val="accent2"/>
                        </a:solidFill>
                        <a:effectLst/>
                      </a:endParaRPr>
                    </a:p>
                  </a:txBody>
                  <a:tcPr marL="62599" marR="62599" marT="31299" marB="31299" anchor="ctr"/>
                </a:tc>
                <a:extLst>
                  <a:ext uri="{0D108BD9-81ED-4DB2-BD59-A6C34878D82A}">
                    <a16:rowId xmlns:a16="http://schemas.microsoft.com/office/drawing/2014/main" val="10006"/>
                  </a:ext>
                </a:extLst>
              </a:tr>
              <a:tr h="277148">
                <a:tc>
                  <a:txBody>
                    <a:bodyPr/>
                    <a:lstStyle/>
                    <a:p>
                      <a:r>
                        <a:rPr lang="it-IT" sz="1200">
                          <a:solidFill>
                            <a:schemeClr val="accent2"/>
                          </a:solidFill>
                          <a:effectLst/>
                        </a:rPr>
                        <a:t> </a:t>
                      </a:r>
                      <a:r>
                        <a:rPr lang="it-IT" sz="1200" u="none" strike="noStrike">
                          <a:solidFill>
                            <a:schemeClr val="accent2"/>
                          </a:solidFill>
                          <a:effectLst/>
                          <a:hlinkClick r:id="rId22" tooltip="Saint Kitts and Nevis"/>
                        </a:rPr>
                        <a:t>Saint Kitts and Nevis</a:t>
                      </a:r>
                      <a:endParaRPr lang="it-IT" sz="1200">
                        <a:solidFill>
                          <a:schemeClr val="accent2"/>
                        </a:solidFill>
                        <a:effectLst/>
                      </a:endParaRPr>
                    </a:p>
                  </a:txBody>
                  <a:tcPr marL="62599" marR="62599" marT="31299" marB="31299" anchor="ctr"/>
                </a:tc>
                <a:tc>
                  <a:txBody>
                    <a:bodyPr/>
                    <a:lstStyle/>
                    <a:p>
                      <a:r>
                        <a:rPr lang="it-IT" sz="1200">
                          <a:solidFill>
                            <a:schemeClr val="accent2"/>
                          </a:solidFill>
                          <a:effectLst/>
                        </a:rPr>
                        <a:t> </a:t>
                      </a:r>
                      <a:r>
                        <a:rPr lang="it-IT" sz="1200" u="none" strike="noStrike">
                          <a:solidFill>
                            <a:schemeClr val="accent2"/>
                          </a:solidFill>
                          <a:effectLst/>
                          <a:hlinkClick r:id="rId23" tooltip="Palau"/>
                        </a:rPr>
                        <a:t>Palau</a:t>
                      </a:r>
                      <a:endParaRPr lang="it-IT" sz="1200">
                        <a:solidFill>
                          <a:schemeClr val="accent2"/>
                        </a:solidFill>
                        <a:effectLst/>
                      </a:endParaRPr>
                    </a:p>
                  </a:txBody>
                  <a:tcPr marL="62599" marR="62599" marT="31299" marB="31299" anchor="ctr"/>
                </a:tc>
                <a:tc>
                  <a:txBody>
                    <a:bodyPr/>
                    <a:lstStyle/>
                    <a:p>
                      <a:r>
                        <a:rPr lang="it-IT" sz="1200">
                          <a:solidFill>
                            <a:schemeClr val="accent2"/>
                          </a:solidFill>
                          <a:effectLst/>
                        </a:rPr>
                        <a:t> </a:t>
                      </a:r>
                      <a:r>
                        <a:rPr lang="it-IT" sz="1200" u="none" strike="noStrike">
                          <a:solidFill>
                            <a:schemeClr val="accent2"/>
                          </a:solidFill>
                          <a:effectLst/>
                          <a:hlinkClick r:id="rId24" tooltip="Papua New Guinea"/>
                        </a:rPr>
                        <a:t>Papua New Guinea</a:t>
                      </a:r>
                      <a:endParaRPr lang="it-IT" sz="1200">
                        <a:solidFill>
                          <a:schemeClr val="accent2"/>
                        </a:solidFill>
                        <a:effectLst/>
                      </a:endParaRPr>
                    </a:p>
                  </a:txBody>
                  <a:tcPr marL="62599" marR="62599" marT="31299" marB="31299" anchor="ctr"/>
                </a:tc>
                <a:extLst>
                  <a:ext uri="{0D108BD9-81ED-4DB2-BD59-A6C34878D82A}">
                    <a16:rowId xmlns:a16="http://schemas.microsoft.com/office/drawing/2014/main" val="10007"/>
                  </a:ext>
                </a:extLst>
              </a:tr>
              <a:tr h="277148">
                <a:tc>
                  <a:txBody>
                    <a:bodyPr/>
                    <a:lstStyle/>
                    <a:p>
                      <a:r>
                        <a:rPr lang="it-IT" sz="1200">
                          <a:solidFill>
                            <a:schemeClr val="accent2"/>
                          </a:solidFill>
                          <a:effectLst/>
                        </a:rPr>
                        <a:t> </a:t>
                      </a:r>
                      <a:r>
                        <a:rPr lang="it-IT" sz="1200" u="none" strike="noStrike">
                          <a:solidFill>
                            <a:schemeClr val="accent2"/>
                          </a:solidFill>
                          <a:effectLst/>
                          <a:hlinkClick r:id="rId25" tooltip="Seychelles"/>
                        </a:rPr>
                        <a:t>Seychelles</a:t>
                      </a:r>
                      <a:endParaRPr lang="it-IT" sz="1200">
                        <a:solidFill>
                          <a:schemeClr val="accent2"/>
                        </a:solidFill>
                        <a:effectLst/>
                      </a:endParaRPr>
                    </a:p>
                  </a:txBody>
                  <a:tcPr marL="62599" marR="62599" marT="31299" marB="31299" anchor="ctr"/>
                </a:tc>
                <a:tc>
                  <a:txBody>
                    <a:bodyPr/>
                    <a:lstStyle/>
                    <a:p>
                      <a:r>
                        <a:rPr lang="it-IT" sz="1200">
                          <a:solidFill>
                            <a:schemeClr val="accent2"/>
                          </a:solidFill>
                          <a:effectLst/>
                        </a:rPr>
                        <a:t> </a:t>
                      </a:r>
                      <a:r>
                        <a:rPr lang="it-IT" sz="1200" u="none" strike="noStrike">
                          <a:solidFill>
                            <a:schemeClr val="accent2"/>
                          </a:solidFill>
                          <a:effectLst/>
                          <a:hlinkClick r:id="rId26" tooltip="Saint Lucia"/>
                        </a:rPr>
                        <a:t>Saint Lucia</a:t>
                      </a:r>
                      <a:endParaRPr lang="it-IT" sz="1200">
                        <a:solidFill>
                          <a:schemeClr val="accent2"/>
                        </a:solidFill>
                        <a:effectLst/>
                      </a:endParaRPr>
                    </a:p>
                  </a:txBody>
                  <a:tcPr marL="62599" marR="62599" marT="31299" marB="31299" anchor="ctr"/>
                </a:tc>
                <a:tc>
                  <a:txBody>
                    <a:bodyPr/>
                    <a:lstStyle/>
                    <a:p>
                      <a:r>
                        <a:rPr lang="it-IT" sz="1200">
                          <a:solidFill>
                            <a:schemeClr val="accent2"/>
                          </a:solidFill>
                          <a:effectLst/>
                        </a:rPr>
                        <a:t> </a:t>
                      </a:r>
                      <a:r>
                        <a:rPr lang="it-IT" sz="1200" u="none" strike="noStrike">
                          <a:solidFill>
                            <a:schemeClr val="accent2"/>
                          </a:solidFill>
                          <a:effectLst/>
                          <a:hlinkClick r:id="rId27" tooltip="Samoa"/>
                        </a:rPr>
                        <a:t>Samoa</a:t>
                      </a:r>
                      <a:endParaRPr lang="it-IT" sz="1200">
                        <a:solidFill>
                          <a:schemeClr val="accent2"/>
                        </a:solidFill>
                        <a:effectLst/>
                      </a:endParaRPr>
                    </a:p>
                  </a:txBody>
                  <a:tcPr marL="62599" marR="62599" marT="31299" marB="31299" anchor="ctr"/>
                </a:tc>
                <a:extLst>
                  <a:ext uri="{0D108BD9-81ED-4DB2-BD59-A6C34878D82A}">
                    <a16:rowId xmlns:a16="http://schemas.microsoft.com/office/drawing/2014/main" val="10008"/>
                  </a:ext>
                </a:extLst>
              </a:tr>
              <a:tr h="277148">
                <a:tc>
                  <a:txBody>
                    <a:bodyPr/>
                    <a:lstStyle/>
                    <a:p>
                      <a:r>
                        <a:rPr lang="it-IT" sz="1200">
                          <a:solidFill>
                            <a:schemeClr val="accent2"/>
                          </a:solidFill>
                          <a:effectLst/>
                        </a:rPr>
                        <a:t> </a:t>
                      </a:r>
                      <a:r>
                        <a:rPr lang="it-IT" sz="1200" u="none" strike="noStrike">
                          <a:solidFill>
                            <a:schemeClr val="accent2"/>
                          </a:solidFill>
                          <a:effectLst/>
                          <a:hlinkClick r:id="rId28" tooltip="Somalia"/>
                        </a:rPr>
                        <a:t>Somalia</a:t>
                      </a:r>
                      <a:endParaRPr lang="it-IT" sz="1200">
                        <a:solidFill>
                          <a:schemeClr val="accent2"/>
                        </a:solidFill>
                        <a:effectLst/>
                      </a:endParaRPr>
                    </a:p>
                  </a:txBody>
                  <a:tcPr marL="62599" marR="62599" marT="31299" marB="31299" anchor="ctr"/>
                </a:tc>
                <a:tc>
                  <a:txBody>
                    <a:bodyPr/>
                    <a:lstStyle/>
                    <a:p>
                      <a:r>
                        <a:rPr lang="it-IT" sz="1200">
                          <a:solidFill>
                            <a:schemeClr val="accent2"/>
                          </a:solidFill>
                          <a:effectLst/>
                        </a:rPr>
                        <a:t> </a:t>
                      </a:r>
                      <a:r>
                        <a:rPr lang="it-IT" sz="1200" u="none" strike="noStrike">
                          <a:solidFill>
                            <a:schemeClr val="accent2"/>
                          </a:solidFill>
                          <a:effectLst/>
                          <a:hlinkClick r:id="rId29" tooltip="Sierra Leone"/>
                        </a:rPr>
                        <a:t>Sierra Leone</a:t>
                      </a:r>
                      <a:endParaRPr lang="it-IT" sz="1200">
                        <a:solidFill>
                          <a:schemeClr val="accent2"/>
                        </a:solidFill>
                        <a:effectLst/>
                      </a:endParaRPr>
                    </a:p>
                  </a:txBody>
                  <a:tcPr marL="62599" marR="62599" marT="31299" marB="31299" anchor="ctr"/>
                </a:tc>
                <a:tc>
                  <a:txBody>
                    <a:bodyPr/>
                    <a:lstStyle/>
                    <a:p>
                      <a:r>
                        <a:rPr lang="it-IT" sz="1200">
                          <a:solidFill>
                            <a:schemeClr val="accent2"/>
                          </a:solidFill>
                          <a:effectLst/>
                        </a:rPr>
                        <a:t> </a:t>
                      </a:r>
                      <a:r>
                        <a:rPr lang="it-IT" sz="1200" u="none" strike="noStrike">
                          <a:solidFill>
                            <a:schemeClr val="accent2"/>
                          </a:solidFill>
                          <a:effectLst/>
                          <a:hlinkClick r:id="rId30" tooltip="Solomon Islands"/>
                        </a:rPr>
                        <a:t>Solomon Islands</a:t>
                      </a:r>
                      <a:endParaRPr lang="it-IT" sz="1200">
                        <a:solidFill>
                          <a:schemeClr val="accent2"/>
                        </a:solidFill>
                        <a:effectLst/>
                      </a:endParaRPr>
                    </a:p>
                  </a:txBody>
                  <a:tcPr marL="62599" marR="62599" marT="31299" marB="31299" anchor="ctr"/>
                </a:tc>
                <a:extLst>
                  <a:ext uri="{0D108BD9-81ED-4DB2-BD59-A6C34878D82A}">
                    <a16:rowId xmlns:a16="http://schemas.microsoft.com/office/drawing/2014/main" val="10009"/>
                  </a:ext>
                </a:extLst>
              </a:tr>
              <a:tr h="277148">
                <a:tc>
                  <a:txBody>
                    <a:bodyPr/>
                    <a:lstStyle/>
                    <a:p>
                      <a:r>
                        <a:rPr lang="it-IT" sz="1200">
                          <a:solidFill>
                            <a:schemeClr val="accent2"/>
                          </a:solidFill>
                          <a:effectLst/>
                        </a:rPr>
                        <a:t> </a:t>
                      </a:r>
                      <a:r>
                        <a:rPr lang="it-IT" sz="1200" u="none" strike="noStrike">
                          <a:solidFill>
                            <a:schemeClr val="accent2"/>
                          </a:solidFill>
                          <a:effectLst/>
                          <a:hlinkClick r:id="rId31" tooltip="Suriname"/>
                        </a:rPr>
                        <a:t>Suriname</a:t>
                      </a:r>
                      <a:endParaRPr lang="it-IT" sz="1200">
                        <a:solidFill>
                          <a:schemeClr val="accent2"/>
                        </a:solidFill>
                        <a:effectLst/>
                      </a:endParaRPr>
                    </a:p>
                  </a:txBody>
                  <a:tcPr marL="62599" marR="62599" marT="31299" marB="31299" anchor="ctr"/>
                </a:tc>
                <a:tc>
                  <a:txBody>
                    <a:bodyPr/>
                    <a:lstStyle/>
                    <a:p>
                      <a:r>
                        <a:rPr lang="it-IT" sz="1200">
                          <a:solidFill>
                            <a:schemeClr val="accent2"/>
                          </a:solidFill>
                          <a:effectLst/>
                        </a:rPr>
                        <a:t> </a:t>
                      </a:r>
                      <a:r>
                        <a:rPr lang="it-IT" sz="1200" u="none" strike="noStrike">
                          <a:solidFill>
                            <a:schemeClr val="accent2"/>
                          </a:solidFill>
                          <a:effectLst/>
                          <a:hlinkClick r:id="rId32" tooltip="South Sudan"/>
                        </a:rPr>
                        <a:t>South Sudan</a:t>
                      </a:r>
                      <a:endParaRPr lang="it-IT" sz="1200">
                        <a:solidFill>
                          <a:schemeClr val="accent2"/>
                        </a:solidFill>
                        <a:effectLst/>
                      </a:endParaRPr>
                    </a:p>
                  </a:txBody>
                  <a:tcPr marL="62599" marR="62599" marT="31299" marB="31299" anchor="ctr"/>
                </a:tc>
                <a:tc>
                  <a:txBody>
                    <a:bodyPr/>
                    <a:lstStyle/>
                    <a:p>
                      <a:endParaRPr lang="it-IT" sz="1200">
                        <a:solidFill>
                          <a:schemeClr val="accent2"/>
                        </a:solidFill>
                      </a:endParaRPr>
                    </a:p>
                  </a:txBody>
                  <a:tcPr marL="62599" marR="62599" marT="31299" marB="31299"/>
                </a:tc>
                <a:extLst>
                  <a:ext uri="{0D108BD9-81ED-4DB2-BD59-A6C34878D82A}">
                    <a16:rowId xmlns:a16="http://schemas.microsoft.com/office/drawing/2014/main" val="10010"/>
                  </a:ext>
                </a:extLst>
              </a:tr>
              <a:tr h="277148">
                <a:tc>
                  <a:txBody>
                    <a:bodyPr/>
                    <a:lstStyle/>
                    <a:p>
                      <a:r>
                        <a:rPr lang="it-IT" sz="1200">
                          <a:solidFill>
                            <a:schemeClr val="accent2"/>
                          </a:solidFill>
                          <a:effectLst/>
                        </a:rPr>
                        <a:t> </a:t>
                      </a:r>
                      <a:r>
                        <a:rPr lang="it-IT" sz="1200" u="none" strike="noStrike">
                          <a:solidFill>
                            <a:schemeClr val="accent2"/>
                          </a:solidFill>
                          <a:effectLst/>
                          <a:hlinkClick r:id="rId33" tooltip="East Timor"/>
                        </a:rPr>
                        <a:t>Timor-Leste</a:t>
                      </a:r>
                      <a:endParaRPr lang="it-IT" sz="1200">
                        <a:solidFill>
                          <a:schemeClr val="accent2"/>
                        </a:solidFill>
                        <a:effectLst/>
                      </a:endParaRPr>
                    </a:p>
                  </a:txBody>
                  <a:tcPr marL="62599" marR="62599" marT="31299" marB="31299" anchor="ctr"/>
                </a:tc>
                <a:tc>
                  <a:txBody>
                    <a:bodyPr/>
                    <a:lstStyle/>
                    <a:p>
                      <a:r>
                        <a:rPr lang="it-IT" sz="1200">
                          <a:solidFill>
                            <a:schemeClr val="accent2"/>
                          </a:solidFill>
                          <a:effectLst/>
                        </a:rPr>
                        <a:t> </a:t>
                      </a:r>
                      <a:r>
                        <a:rPr lang="it-IT" sz="1200" u="none" strike="noStrike">
                          <a:solidFill>
                            <a:schemeClr val="accent2"/>
                          </a:solidFill>
                          <a:effectLst/>
                          <a:hlinkClick r:id="rId34" tooltip="Swaziland"/>
                        </a:rPr>
                        <a:t>Swaziland</a:t>
                      </a:r>
                      <a:endParaRPr lang="it-IT" sz="1200">
                        <a:solidFill>
                          <a:schemeClr val="accent2"/>
                        </a:solidFill>
                        <a:effectLst/>
                      </a:endParaRPr>
                    </a:p>
                  </a:txBody>
                  <a:tcPr marL="62599" marR="62599" marT="31299" marB="31299" anchor="ctr"/>
                </a:tc>
                <a:tc>
                  <a:txBody>
                    <a:bodyPr/>
                    <a:lstStyle/>
                    <a:p>
                      <a:endParaRPr lang="it-IT" sz="1200">
                        <a:solidFill>
                          <a:schemeClr val="accent2"/>
                        </a:solidFill>
                      </a:endParaRPr>
                    </a:p>
                  </a:txBody>
                  <a:tcPr marL="62599" marR="62599" marT="31299" marB="31299"/>
                </a:tc>
                <a:extLst>
                  <a:ext uri="{0D108BD9-81ED-4DB2-BD59-A6C34878D82A}">
                    <a16:rowId xmlns:a16="http://schemas.microsoft.com/office/drawing/2014/main" val="10011"/>
                  </a:ext>
                </a:extLst>
              </a:tr>
              <a:tr h="277148">
                <a:tc>
                  <a:txBody>
                    <a:bodyPr/>
                    <a:lstStyle/>
                    <a:p>
                      <a:r>
                        <a:rPr lang="it-IT" sz="1200">
                          <a:solidFill>
                            <a:schemeClr val="accent2"/>
                          </a:solidFill>
                          <a:effectLst/>
                        </a:rPr>
                        <a:t> </a:t>
                      </a:r>
                      <a:r>
                        <a:rPr lang="it-IT" sz="1200" u="none" strike="noStrike">
                          <a:solidFill>
                            <a:schemeClr val="accent2"/>
                          </a:solidFill>
                          <a:effectLst/>
                          <a:hlinkClick r:id="rId35" tooltip="Turkmenistan"/>
                        </a:rPr>
                        <a:t>Turkmenistan</a:t>
                      </a:r>
                      <a:endParaRPr lang="it-IT" sz="1200">
                        <a:solidFill>
                          <a:schemeClr val="accent2"/>
                        </a:solidFill>
                        <a:effectLst/>
                      </a:endParaRPr>
                    </a:p>
                  </a:txBody>
                  <a:tcPr marL="62599" marR="62599" marT="31299" marB="31299" anchor="ctr"/>
                </a:tc>
                <a:tc>
                  <a:txBody>
                    <a:bodyPr/>
                    <a:lstStyle/>
                    <a:p>
                      <a:r>
                        <a:rPr lang="it-IT" sz="1200">
                          <a:solidFill>
                            <a:schemeClr val="accent2"/>
                          </a:solidFill>
                          <a:effectLst/>
                        </a:rPr>
                        <a:t> </a:t>
                      </a:r>
                      <a:r>
                        <a:rPr lang="it-IT" sz="1200" u="none" strike="noStrike">
                          <a:solidFill>
                            <a:schemeClr val="accent2"/>
                          </a:solidFill>
                          <a:effectLst/>
                          <a:hlinkClick r:id="rId36" tooltip="Togo"/>
                        </a:rPr>
                        <a:t>Togo</a:t>
                      </a:r>
                      <a:endParaRPr lang="it-IT" sz="1200">
                        <a:solidFill>
                          <a:schemeClr val="accent2"/>
                        </a:solidFill>
                        <a:effectLst/>
                      </a:endParaRPr>
                    </a:p>
                  </a:txBody>
                  <a:tcPr marL="62599" marR="62599" marT="31299" marB="31299" anchor="ctr"/>
                </a:tc>
                <a:tc>
                  <a:txBody>
                    <a:bodyPr/>
                    <a:lstStyle/>
                    <a:p>
                      <a:r>
                        <a:rPr lang="it-IT" sz="1200">
                          <a:solidFill>
                            <a:schemeClr val="accent2"/>
                          </a:solidFill>
                          <a:effectLst/>
                        </a:rPr>
                        <a:t> </a:t>
                      </a:r>
                      <a:r>
                        <a:rPr lang="it-IT" sz="1200" u="none" strike="noStrike">
                          <a:solidFill>
                            <a:schemeClr val="accent2"/>
                          </a:solidFill>
                          <a:effectLst/>
                          <a:hlinkClick r:id="rId37" tooltip="Tonga"/>
                        </a:rPr>
                        <a:t>Tonga</a:t>
                      </a:r>
                      <a:endParaRPr lang="it-IT" sz="1200">
                        <a:solidFill>
                          <a:schemeClr val="accent2"/>
                        </a:solidFill>
                        <a:effectLst/>
                      </a:endParaRPr>
                    </a:p>
                  </a:txBody>
                  <a:tcPr marL="62599" marR="62599" marT="31299" marB="31299" anchor="ctr"/>
                </a:tc>
                <a:extLst>
                  <a:ext uri="{0D108BD9-81ED-4DB2-BD59-A6C34878D82A}">
                    <a16:rowId xmlns:a16="http://schemas.microsoft.com/office/drawing/2014/main" val="10012"/>
                  </a:ext>
                </a:extLst>
              </a:tr>
              <a:tr h="277148">
                <a:tc>
                  <a:txBody>
                    <a:bodyPr/>
                    <a:lstStyle/>
                    <a:p>
                      <a:r>
                        <a:rPr lang="it-IT" sz="1200">
                          <a:solidFill>
                            <a:schemeClr val="accent2"/>
                          </a:solidFill>
                          <a:effectLst/>
                        </a:rPr>
                        <a:t> </a:t>
                      </a:r>
                      <a:r>
                        <a:rPr lang="it-IT" sz="1200" u="none" strike="noStrike">
                          <a:solidFill>
                            <a:schemeClr val="accent2"/>
                          </a:solidFill>
                          <a:effectLst/>
                          <a:hlinkClick r:id="rId38" tooltip="Yemen"/>
                        </a:rPr>
                        <a:t>Yemen</a:t>
                      </a:r>
                      <a:endParaRPr lang="it-IT" sz="1200">
                        <a:solidFill>
                          <a:schemeClr val="accent2"/>
                        </a:solidFill>
                        <a:effectLst/>
                      </a:endParaRPr>
                    </a:p>
                  </a:txBody>
                  <a:tcPr marL="62599" marR="62599" marT="31299" marB="31299" anchor="ctr"/>
                </a:tc>
                <a:tc>
                  <a:txBody>
                    <a:bodyPr/>
                    <a:lstStyle/>
                    <a:p>
                      <a:r>
                        <a:rPr lang="it-IT" sz="1200">
                          <a:solidFill>
                            <a:schemeClr val="accent2"/>
                          </a:solidFill>
                          <a:effectLst/>
                        </a:rPr>
                        <a:t> </a:t>
                      </a:r>
                      <a:r>
                        <a:rPr lang="it-IT" sz="1200" u="none" strike="noStrike">
                          <a:solidFill>
                            <a:schemeClr val="accent2"/>
                          </a:solidFill>
                          <a:effectLst/>
                          <a:hlinkClick r:id="rId39" tooltip="Tuvalu"/>
                        </a:rPr>
                        <a:t>Tuvalu</a:t>
                      </a:r>
                      <a:endParaRPr lang="it-IT" sz="1200">
                        <a:solidFill>
                          <a:schemeClr val="accent2"/>
                        </a:solidFill>
                        <a:effectLst/>
                      </a:endParaRPr>
                    </a:p>
                  </a:txBody>
                  <a:tcPr marL="62599" marR="62599" marT="31299" marB="31299" anchor="ctr"/>
                </a:tc>
                <a:tc>
                  <a:txBody>
                    <a:bodyPr/>
                    <a:lstStyle/>
                    <a:p>
                      <a:r>
                        <a:rPr lang="it-IT" sz="1200">
                          <a:solidFill>
                            <a:schemeClr val="accent2"/>
                          </a:solidFill>
                          <a:effectLst/>
                        </a:rPr>
                        <a:t> </a:t>
                      </a:r>
                      <a:r>
                        <a:rPr lang="it-IT" sz="1200" u="none" strike="noStrike">
                          <a:solidFill>
                            <a:schemeClr val="accent2"/>
                          </a:solidFill>
                          <a:effectLst/>
                          <a:hlinkClick r:id="rId40" tooltip="Vanuatu"/>
                        </a:rPr>
                        <a:t>Vanuatu</a:t>
                      </a:r>
                      <a:endParaRPr lang="it-IT" sz="1200">
                        <a:solidFill>
                          <a:schemeClr val="accent2"/>
                        </a:solidFill>
                        <a:effectLst/>
                      </a:endParaRPr>
                    </a:p>
                  </a:txBody>
                  <a:tcPr marL="62599" marR="62599" marT="31299" marB="31299" anchor="ctr"/>
                </a:tc>
                <a:extLst>
                  <a:ext uri="{0D108BD9-81ED-4DB2-BD59-A6C34878D82A}">
                    <a16:rowId xmlns:a16="http://schemas.microsoft.com/office/drawing/2014/main" val="10013"/>
                  </a:ext>
                </a:extLst>
              </a:tr>
              <a:tr h="306801">
                <a:tc>
                  <a:txBody>
                    <a:bodyPr/>
                    <a:lstStyle/>
                    <a:p>
                      <a:endParaRPr lang="it-IT" sz="1200">
                        <a:effectLst/>
                      </a:endParaRPr>
                    </a:p>
                  </a:txBody>
                  <a:tcPr marL="62599" marR="62599" marT="31299" marB="31299" anchor="ctr"/>
                </a:tc>
                <a:tc>
                  <a:txBody>
                    <a:bodyPr/>
                    <a:lstStyle/>
                    <a:p>
                      <a:endParaRPr lang="it-IT" sz="1200">
                        <a:effectLst/>
                      </a:endParaRPr>
                    </a:p>
                  </a:txBody>
                  <a:tcPr marL="62599" marR="62599" marT="31299" marB="31299" anchor="ctr"/>
                </a:tc>
                <a:tc>
                  <a:txBody>
                    <a:bodyPr/>
                    <a:lstStyle/>
                    <a:p>
                      <a:endParaRPr lang="it-IT" sz="1200">
                        <a:effectLst/>
                      </a:endParaRPr>
                    </a:p>
                  </a:txBody>
                  <a:tcPr marL="62599" marR="62599" marT="31299" marB="31299" anchor="ctr"/>
                </a:tc>
                <a:extLst>
                  <a:ext uri="{0D108BD9-81ED-4DB2-BD59-A6C34878D82A}">
                    <a16:rowId xmlns:a16="http://schemas.microsoft.com/office/drawing/2014/main" val="10014"/>
                  </a:ext>
                </a:extLst>
              </a:tr>
            </a:tbl>
          </a:graphicData>
        </a:graphic>
      </p:graphicFrame>
    </p:spTree>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olo 1">
            <a:extLst>
              <a:ext uri="{FF2B5EF4-FFF2-40B4-BE49-F238E27FC236}">
                <a16:creationId xmlns:a16="http://schemas.microsoft.com/office/drawing/2014/main" id="{44EC6249-6486-494B-ACB0-4261CE35C1E1}"/>
              </a:ext>
            </a:extLst>
          </p:cNvPr>
          <p:cNvSpPr>
            <a:spLocks noGrp="1" noChangeArrowheads="1"/>
          </p:cNvSpPr>
          <p:nvPr>
            <p:ph type="title"/>
          </p:nvPr>
        </p:nvSpPr>
        <p:spPr/>
        <p:txBody>
          <a:bodyPr/>
          <a:lstStyle/>
          <a:p>
            <a:r>
              <a:rPr lang="it-IT" altLang="it-IT"/>
              <a:t>The New York Convention</a:t>
            </a:r>
          </a:p>
        </p:txBody>
      </p:sp>
      <p:sp>
        <p:nvSpPr>
          <p:cNvPr id="44035" name="Segnaposto contenuto 2">
            <a:extLst>
              <a:ext uri="{FF2B5EF4-FFF2-40B4-BE49-F238E27FC236}">
                <a16:creationId xmlns:a16="http://schemas.microsoft.com/office/drawing/2014/main" id="{1CDE2644-84CB-4E04-BC06-C79BE5767786}"/>
              </a:ext>
            </a:extLst>
          </p:cNvPr>
          <p:cNvSpPr>
            <a:spLocks noGrp="1" noChangeArrowheads="1"/>
          </p:cNvSpPr>
          <p:nvPr>
            <p:ph idx="1"/>
          </p:nvPr>
        </p:nvSpPr>
        <p:spPr/>
        <p:txBody>
          <a:bodyPr>
            <a:normAutofit fontScale="85000" lnSpcReduction="20000"/>
          </a:bodyPr>
          <a:lstStyle/>
          <a:p>
            <a:r>
              <a:rPr lang="it-IT" altLang="it-IT">
                <a:solidFill>
                  <a:schemeClr val="tx1"/>
                </a:solidFill>
              </a:rPr>
              <a:t> </a:t>
            </a:r>
            <a:r>
              <a:rPr lang="it-IT" altLang="it-IT">
                <a:solidFill>
                  <a:schemeClr val="accent2"/>
                </a:solidFill>
                <a:hlinkClick r:id="rId2"/>
              </a:rPr>
              <a:t>www.newyorkconvention1958.org</a:t>
            </a:r>
            <a:r>
              <a:rPr lang="it-IT" altLang="it-IT">
                <a:solidFill>
                  <a:schemeClr val="accent2"/>
                </a:solidFill>
              </a:rPr>
              <a:t> </a:t>
            </a:r>
          </a:p>
          <a:p>
            <a:endParaRPr lang="it-IT" altLang="it-IT" sz="1600"/>
          </a:p>
          <a:p>
            <a:r>
              <a:rPr lang="en-US" altLang="it-IT" sz="1800"/>
              <a:t>Two principal effects: </a:t>
            </a:r>
            <a:r>
              <a:rPr lang="en-US" altLang="it-IT" sz="1800">
                <a:solidFill>
                  <a:srgbClr val="FF0000"/>
                </a:solidFill>
              </a:rPr>
              <a:t>mandatory recognition </a:t>
            </a:r>
            <a:r>
              <a:rPr lang="en-US" altLang="it-IT" sz="1800"/>
              <a:t>of international arbitration </a:t>
            </a:r>
            <a:r>
              <a:rPr lang="en-US" altLang="it-IT" sz="1800">
                <a:solidFill>
                  <a:srgbClr val="FF0000"/>
                </a:solidFill>
              </a:rPr>
              <a:t>agreements</a:t>
            </a:r>
            <a:r>
              <a:rPr lang="en-US" altLang="it-IT" sz="1800"/>
              <a:t> and arbitral </a:t>
            </a:r>
            <a:r>
              <a:rPr lang="en-US" altLang="it-IT" sz="1800">
                <a:solidFill>
                  <a:srgbClr val="FF0000"/>
                </a:solidFill>
              </a:rPr>
              <a:t>awards</a:t>
            </a:r>
            <a:r>
              <a:rPr lang="en-US" altLang="it-IT" sz="1800"/>
              <a:t>, subject to only very limited exceptions</a:t>
            </a:r>
          </a:p>
          <a:p>
            <a:r>
              <a:rPr lang="en-US" altLang="it-IT" sz="1800"/>
              <a:t>The Convention's principal aims are:</a:t>
            </a:r>
          </a:p>
          <a:p>
            <a:pPr>
              <a:buFontTx/>
              <a:buChar char="-"/>
            </a:pPr>
            <a:r>
              <a:rPr lang="en-US" altLang="it-IT" sz="1800"/>
              <a:t>to require courts of Parties to </a:t>
            </a:r>
            <a:r>
              <a:rPr lang="en-US" altLang="it-IT" sz="1800">
                <a:solidFill>
                  <a:srgbClr val="FF0000"/>
                </a:solidFill>
              </a:rPr>
              <a:t>give full effect to arbitration agreements </a:t>
            </a:r>
            <a:r>
              <a:rPr lang="en-US" altLang="it-IT" sz="1800"/>
              <a:t>by requiring courts </a:t>
            </a:r>
            <a:r>
              <a:rPr lang="en-US" altLang="it-IT" sz="1800">
                <a:solidFill>
                  <a:srgbClr val="FF0000"/>
                </a:solidFill>
              </a:rPr>
              <a:t>to deny the parties access to court in contravention of their agreement to refer the matter to an arbitral tribunal</a:t>
            </a:r>
            <a:r>
              <a:rPr lang="en-US" altLang="it-IT" sz="1800"/>
              <a:t>.</a:t>
            </a:r>
          </a:p>
          <a:p>
            <a:pPr>
              <a:buFontTx/>
              <a:buChar char="-"/>
            </a:pPr>
            <a:r>
              <a:rPr lang="en-US" altLang="it-IT" sz="1800"/>
              <a:t>To require that foreign and non-domestic </a:t>
            </a:r>
            <a:r>
              <a:rPr lang="en-US" altLang="it-IT" sz="1800">
                <a:solidFill>
                  <a:srgbClr val="FF0000"/>
                </a:solidFill>
              </a:rPr>
              <a:t>arbitral awards will not be discriminated against</a:t>
            </a:r>
            <a:r>
              <a:rPr lang="en-US" altLang="it-IT" sz="1800"/>
              <a:t> and to ensure that such awards </a:t>
            </a:r>
            <a:r>
              <a:rPr lang="en-US" altLang="it-IT" sz="1800">
                <a:solidFill>
                  <a:srgbClr val="FF0000"/>
                </a:solidFill>
              </a:rPr>
              <a:t>are recognized </a:t>
            </a:r>
            <a:r>
              <a:rPr lang="en-US" altLang="it-IT" sz="1800"/>
              <a:t>and generally capable of enforcement in their jurisdiction in the same way as domestic awards. </a:t>
            </a:r>
          </a:p>
          <a:p>
            <a:pPr>
              <a:buFontTx/>
              <a:buChar char="-"/>
            </a:pPr>
            <a:r>
              <a:rPr lang="it-IT" altLang="it-IT" sz="1800"/>
              <a:t>The Convention does not  directly affect the authority of a State to enforce a national award </a:t>
            </a:r>
          </a:p>
          <a:p>
            <a:endParaRPr lang="it-IT" altLang="it-IT" sz="1800"/>
          </a:p>
        </p:txBody>
      </p:sp>
      <p:sp>
        <p:nvSpPr>
          <p:cNvPr id="44036" name="Segnaposto data 3">
            <a:extLst>
              <a:ext uri="{FF2B5EF4-FFF2-40B4-BE49-F238E27FC236}">
                <a16:creationId xmlns:a16="http://schemas.microsoft.com/office/drawing/2014/main" id="{E0BA41B7-EA0F-4D15-B36E-18E2A179E9FA}"/>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2"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3"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5" name="Rectangle 84">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7" name="Rectangle 86">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1"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3" name="Freeform: Shape 92">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5"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45058" name="Text Box 1">
            <a:extLst>
              <a:ext uri="{FF2B5EF4-FFF2-40B4-BE49-F238E27FC236}">
                <a16:creationId xmlns:a16="http://schemas.microsoft.com/office/drawing/2014/main" id="{3EEE9451-E52F-4FB4-9C39-032E28A5ED54}"/>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Art. 1 the scope</a:t>
            </a:r>
          </a:p>
        </p:txBody>
      </p:sp>
      <p:sp>
        <p:nvSpPr>
          <p:cNvPr id="61443" name="Text Box 2">
            <a:extLst>
              <a:ext uri="{FF2B5EF4-FFF2-40B4-BE49-F238E27FC236}">
                <a16:creationId xmlns:a16="http://schemas.microsoft.com/office/drawing/2014/main" id="{DE052CBC-8438-4E13-8011-48E27C1EAE5F}"/>
              </a:ext>
            </a:extLst>
          </p:cNvPr>
          <p:cNvSpPr txBox="1">
            <a:spLocks noChangeArrowheads="1"/>
          </p:cNvSpPr>
          <p:nvPr/>
        </p:nvSpPr>
        <p:spPr bwMode="auto">
          <a:xfrm>
            <a:off x="5290077" y="437513"/>
            <a:ext cx="5502614" cy="5954325"/>
          </a:xfrm>
          <a:prstGeom prst="rect">
            <a:avLst/>
          </a:prstGeom>
        </p:spPr>
        <p:txBody>
          <a:bodyPr vert="horz" lIns="91440" tIns="45720" rIns="91440" bIns="45720" rtlCol="0" anchor="ctr">
            <a:normAutofit/>
          </a:bodyPr>
          <a:lstStyle>
            <a:lvl1pPr marL="342900" indent="-341313">
              <a:spcBef>
                <a:spcPts val="675"/>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defRPr/>
            </a:pPr>
            <a:r>
              <a:rPr lang="en-US" altLang="it-IT" sz="1600">
                <a:solidFill>
                  <a:schemeClr val="tx1">
                    <a:lumMod val="75000"/>
                    <a:lumOff val="25000"/>
                  </a:schemeClr>
                </a:solidFill>
                <a:latin typeface="+mn-lt"/>
                <a:ea typeface="+mn-ea"/>
              </a:rPr>
              <a:t>1. This Convention shall apply to the recognition and enforcement of arbitral awards made in the territory of a State other than the State </a:t>
            </a:r>
            <a:r>
              <a:rPr lang="en-US" altLang="it-IT" sz="1600">
                <a:solidFill>
                  <a:schemeClr val="tx1">
                    <a:lumMod val="75000"/>
                    <a:lumOff val="25000"/>
                  </a:schemeClr>
                </a:solidFill>
                <a:highlight>
                  <a:srgbClr val="FFFF00"/>
                </a:highlight>
                <a:latin typeface="+mn-lt"/>
                <a:ea typeface="+mn-ea"/>
              </a:rPr>
              <a:t>(1) </a:t>
            </a:r>
            <a:r>
              <a:rPr lang="en-US" altLang="it-IT" sz="1600">
                <a:solidFill>
                  <a:schemeClr val="tx1">
                    <a:lumMod val="75000"/>
                    <a:lumOff val="25000"/>
                  </a:schemeClr>
                </a:solidFill>
                <a:latin typeface="+mn-lt"/>
                <a:ea typeface="+mn-ea"/>
              </a:rPr>
              <a:t>where the recognition and enforcement of such awards are sought and arising out of differences between persons </a:t>
            </a:r>
            <a:r>
              <a:rPr lang="en-US" altLang="it-IT" sz="1600">
                <a:solidFill>
                  <a:schemeClr val="tx1">
                    <a:lumMod val="75000"/>
                    <a:lumOff val="25000"/>
                  </a:schemeClr>
                </a:solidFill>
                <a:highlight>
                  <a:srgbClr val="FFFF00"/>
                </a:highlight>
                <a:latin typeface="+mn-lt"/>
                <a:ea typeface="+mn-ea"/>
              </a:rPr>
              <a:t>(4), </a:t>
            </a:r>
            <a:r>
              <a:rPr lang="en-US" altLang="it-IT" sz="1600">
                <a:solidFill>
                  <a:schemeClr val="tx1">
                    <a:lumMod val="75000"/>
                    <a:lumOff val="25000"/>
                  </a:schemeClr>
                </a:solidFill>
                <a:latin typeface="+mn-lt"/>
                <a:ea typeface="+mn-ea"/>
              </a:rPr>
              <a:t>whether physical or legal. It shall also apply to arbitral awards not considered as domestic awards in the State where their recognition and enforcement are sought </a:t>
            </a:r>
            <a:r>
              <a:rPr lang="en-US" altLang="it-IT" sz="1600">
                <a:solidFill>
                  <a:schemeClr val="tx1">
                    <a:lumMod val="75000"/>
                    <a:lumOff val="25000"/>
                  </a:schemeClr>
                </a:solidFill>
                <a:highlight>
                  <a:srgbClr val="FFFF00"/>
                </a:highlight>
                <a:latin typeface="+mn-lt"/>
                <a:ea typeface="+mn-ea"/>
              </a:rPr>
              <a:t>(2)</a:t>
            </a:r>
            <a:r>
              <a:rPr lang="en-US" altLang="it-IT" sz="1600">
                <a:solidFill>
                  <a:schemeClr val="tx1">
                    <a:lumMod val="75000"/>
                    <a:lumOff val="25000"/>
                  </a:schemeClr>
                </a:solidFill>
                <a:latin typeface="+mn-lt"/>
                <a:ea typeface="+mn-ea"/>
              </a:rPr>
              <a:t>.</a:t>
            </a:r>
          </a:p>
          <a:p>
            <a:pPr>
              <a:lnSpc>
                <a:spcPct val="90000"/>
              </a:lnSpc>
              <a:spcBef>
                <a:spcPts val="1000"/>
              </a:spcBef>
              <a:buClr>
                <a:schemeClr val="accent1"/>
              </a:buClr>
              <a:buSzPct val="80000"/>
              <a:buFont typeface="Wingdings 3" charset="2"/>
              <a:buChar char=""/>
              <a:defRPr/>
            </a:pPr>
            <a:r>
              <a:rPr lang="en-US" altLang="it-IT" sz="1600">
                <a:solidFill>
                  <a:schemeClr val="tx1">
                    <a:lumMod val="75000"/>
                    <a:lumOff val="25000"/>
                  </a:schemeClr>
                </a:solidFill>
                <a:latin typeface="+mn-lt"/>
                <a:ea typeface="+mn-ea"/>
              </a:rPr>
              <a:t>2. The term "arbitral awards“ </a:t>
            </a:r>
            <a:r>
              <a:rPr lang="en-US" altLang="it-IT" sz="1600">
                <a:solidFill>
                  <a:schemeClr val="tx1">
                    <a:lumMod val="75000"/>
                    <a:lumOff val="25000"/>
                  </a:schemeClr>
                </a:solidFill>
                <a:highlight>
                  <a:srgbClr val="FFFF00"/>
                </a:highlight>
                <a:latin typeface="+mn-lt"/>
                <a:ea typeface="+mn-ea"/>
              </a:rPr>
              <a:t>(3) </a:t>
            </a:r>
            <a:r>
              <a:rPr lang="en-US" altLang="it-IT" sz="1600">
                <a:solidFill>
                  <a:schemeClr val="tx1">
                    <a:lumMod val="75000"/>
                    <a:lumOff val="25000"/>
                  </a:schemeClr>
                </a:solidFill>
                <a:latin typeface="+mn-lt"/>
                <a:ea typeface="+mn-ea"/>
              </a:rPr>
              <a:t>shall include not only awards made by arbitrators appointed for each case but also those made by permanent arbitral bodies</a:t>
            </a:r>
            <a:r>
              <a:rPr lang="en-US" altLang="it-IT" sz="1600">
                <a:solidFill>
                  <a:schemeClr val="tx1">
                    <a:lumMod val="75000"/>
                    <a:lumOff val="25000"/>
                  </a:schemeClr>
                </a:solidFill>
                <a:highlight>
                  <a:srgbClr val="FFFF00"/>
                </a:highlight>
                <a:latin typeface="+mn-lt"/>
                <a:ea typeface="+mn-ea"/>
              </a:rPr>
              <a:t> (5)</a:t>
            </a:r>
            <a:r>
              <a:rPr lang="en-US" altLang="it-IT" sz="1600">
                <a:solidFill>
                  <a:schemeClr val="tx1">
                    <a:lumMod val="75000"/>
                    <a:lumOff val="25000"/>
                  </a:schemeClr>
                </a:solidFill>
                <a:latin typeface="+mn-lt"/>
                <a:ea typeface="+mn-ea"/>
              </a:rPr>
              <a:t> to which the parties have submitted.</a:t>
            </a:r>
          </a:p>
          <a:p>
            <a:pPr>
              <a:lnSpc>
                <a:spcPct val="90000"/>
              </a:lnSpc>
              <a:spcBef>
                <a:spcPts val="1000"/>
              </a:spcBef>
              <a:buClr>
                <a:schemeClr val="accent1"/>
              </a:buClr>
              <a:buSzPct val="80000"/>
              <a:buFont typeface="Wingdings 3" charset="2"/>
              <a:buChar char=""/>
              <a:defRPr/>
            </a:pPr>
            <a:r>
              <a:rPr lang="en-US" altLang="it-IT" sz="1600">
                <a:solidFill>
                  <a:schemeClr val="tx1">
                    <a:lumMod val="75000"/>
                    <a:lumOff val="25000"/>
                  </a:schemeClr>
                </a:solidFill>
                <a:latin typeface="+mn-lt"/>
                <a:ea typeface="+mn-ea"/>
              </a:rPr>
              <a:t>3. When signing, ratifying or acceding to this Convention, or notifying extension under article X hereof, any State may on the basis of reciprocity declare that it will apply the Convention to the recognition and enforcement of awards made only in the territory of another Contracting State. It may also declare that it will apply the Convention only to differences arising out of legal relationships, whether contractual or not, which are considered as commercial under the national law of the State making such declaration </a:t>
            </a:r>
            <a:r>
              <a:rPr lang="en-US" altLang="it-IT" sz="1600">
                <a:solidFill>
                  <a:schemeClr val="tx1">
                    <a:lumMod val="75000"/>
                    <a:lumOff val="25000"/>
                  </a:schemeClr>
                </a:solidFill>
                <a:highlight>
                  <a:srgbClr val="FFFF00"/>
                </a:highlight>
                <a:latin typeface="+mn-lt"/>
                <a:ea typeface="+mn-ea"/>
              </a:rPr>
              <a:t>(6)</a:t>
            </a:r>
          </a:p>
          <a:p>
            <a:pPr>
              <a:lnSpc>
                <a:spcPct val="90000"/>
              </a:lnSpc>
              <a:spcBef>
                <a:spcPts val="1000"/>
              </a:spcBef>
              <a:buClr>
                <a:schemeClr val="accent1"/>
              </a:buClr>
              <a:buSzPct val="80000"/>
              <a:buFont typeface="Wingdings 3" charset="2"/>
              <a:buChar char=""/>
              <a:defRPr/>
            </a:pPr>
            <a:endParaRPr lang="en-US" altLang="it-IT" sz="1600">
              <a:solidFill>
                <a:schemeClr val="tx1">
                  <a:lumMod val="75000"/>
                  <a:lumOff val="25000"/>
                </a:schemeClr>
              </a:solidFill>
              <a:latin typeface="+mn-lt"/>
              <a:ea typeface="+mn-ea"/>
            </a:endParaRPr>
          </a:p>
        </p:txBody>
      </p:sp>
      <p:sp>
        <p:nvSpPr>
          <p:cNvPr id="45060" name="Text Box 3">
            <a:extLst>
              <a:ext uri="{FF2B5EF4-FFF2-40B4-BE49-F238E27FC236}">
                <a16:creationId xmlns:a16="http://schemas.microsoft.com/office/drawing/2014/main" id="{D98B7083-A1DF-4503-9A68-C13C840277CE}"/>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marL="215900" indent="-212725">
              <a:spcBef>
                <a:spcPts val="675"/>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olo 1">
            <a:extLst>
              <a:ext uri="{FF2B5EF4-FFF2-40B4-BE49-F238E27FC236}">
                <a16:creationId xmlns:a16="http://schemas.microsoft.com/office/drawing/2014/main" id="{A3D71A4E-A007-4948-A77B-750A6A208E4C}"/>
              </a:ext>
            </a:extLst>
          </p:cNvPr>
          <p:cNvSpPr>
            <a:spLocks noGrp="1" noChangeArrowheads="1"/>
          </p:cNvSpPr>
          <p:nvPr>
            <p:ph type="title"/>
          </p:nvPr>
        </p:nvSpPr>
        <p:spPr/>
        <p:txBody>
          <a:bodyPr/>
          <a:lstStyle/>
          <a:p>
            <a:r>
              <a:rPr lang="it-IT" altLang="it-IT"/>
              <a:t>Art. 1</a:t>
            </a:r>
          </a:p>
        </p:txBody>
      </p:sp>
      <p:sp>
        <p:nvSpPr>
          <p:cNvPr id="3" name="Segnaposto contenuto 2">
            <a:extLst>
              <a:ext uri="{FF2B5EF4-FFF2-40B4-BE49-F238E27FC236}">
                <a16:creationId xmlns:a16="http://schemas.microsoft.com/office/drawing/2014/main" id="{6C495D7D-EF91-4850-BB95-E61A0BCE138F}"/>
              </a:ext>
            </a:extLst>
          </p:cNvPr>
          <p:cNvSpPr>
            <a:spLocks noGrp="1"/>
          </p:cNvSpPr>
          <p:nvPr>
            <p:ph idx="1"/>
          </p:nvPr>
        </p:nvSpPr>
        <p:spPr/>
        <p:txBody>
          <a:bodyPr>
            <a:normAutofit fontScale="85000" lnSpcReduction="20000"/>
          </a:bodyPr>
          <a:lstStyle/>
          <a:p>
            <a:pPr>
              <a:defRPr/>
            </a:pPr>
            <a:r>
              <a:rPr lang="en-US" sz="1400" dirty="0"/>
              <a:t>Article I sets out in broad terms the </a:t>
            </a:r>
            <a:r>
              <a:rPr lang="en-US" sz="1400" b="1" dirty="0">
                <a:solidFill>
                  <a:srgbClr val="FF0000"/>
                </a:solidFill>
              </a:rPr>
              <a:t>scope of the New York Convention</a:t>
            </a:r>
            <a:r>
              <a:rPr lang="en-US" sz="1400" dirty="0"/>
              <a:t>.</a:t>
            </a:r>
            <a:endParaRPr lang="en-US" sz="1400" baseline="30000" dirty="0"/>
          </a:p>
          <a:p>
            <a:pPr>
              <a:defRPr/>
            </a:pPr>
            <a:r>
              <a:rPr lang="en-US" sz="1400" dirty="0"/>
              <a:t> it provides that the New York Convention applies to the recognition and enforcement of arbitral awards </a:t>
            </a:r>
          </a:p>
          <a:p>
            <a:pPr>
              <a:defRPr/>
            </a:pPr>
            <a:r>
              <a:rPr lang="en-US" sz="1400" b="1" dirty="0"/>
              <a:t>1. “</a:t>
            </a:r>
            <a:r>
              <a:rPr lang="en-US" sz="1400" dirty="0"/>
              <a:t>made in the </a:t>
            </a:r>
            <a:r>
              <a:rPr lang="en-US" sz="1400" dirty="0">
                <a:solidFill>
                  <a:srgbClr val="FF0000"/>
                </a:solidFill>
              </a:rPr>
              <a:t>territory of a State other than the State </a:t>
            </a:r>
            <a:r>
              <a:rPr lang="en-US" sz="1400" dirty="0"/>
              <a:t>where the recognition and enforcement of such awards are sought, and arising out of differences between persons, whether physical or legal”. </a:t>
            </a:r>
          </a:p>
          <a:p>
            <a:pPr>
              <a:defRPr/>
            </a:pPr>
            <a:r>
              <a:rPr lang="en-US" sz="1400" dirty="0"/>
              <a:t>2. It also states that the New York Convention applies to awards that are “</a:t>
            </a:r>
            <a:r>
              <a:rPr lang="en-US" sz="1400" dirty="0">
                <a:solidFill>
                  <a:srgbClr val="FF0000"/>
                </a:solidFill>
              </a:rPr>
              <a:t>not considered as domestic awards in the State where their recognition and enforcement are sought</a:t>
            </a:r>
            <a:r>
              <a:rPr lang="en-US" sz="1400" dirty="0"/>
              <a:t>”. </a:t>
            </a:r>
          </a:p>
          <a:p>
            <a:pPr>
              <a:defRPr/>
            </a:pPr>
            <a:r>
              <a:rPr lang="en-US" sz="1400" dirty="0"/>
              <a:t>3. Article I (2) provides that the term “</a:t>
            </a:r>
            <a:r>
              <a:rPr lang="en-US" sz="1400" dirty="0">
                <a:solidFill>
                  <a:srgbClr val="FF0000"/>
                </a:solidFill>
              </a:rPr>
              <a:t>arbitral awards</a:t>
            </a:r>
            <a:r>
              <a:rPr lang="en-US" sz="1400" dirty="0"/>
              <a:t>” shall include not only awards made by arbitrators appointed for each case but also those made by permanent arbitral bodies to which the parties have submitted”. </a:t>
            </a:r>
          </a:p>
          <a:p>
            <a:pPr>
              <a:defRPr/>
            </a:pPr>
            <a:r>
              <a:rPr lang="en-US" sz="1400" dirty="0"/>
              <a:t>4. Finally, article I (3) allows each Contracting State, when signing, ratifying or acceding to the Convention, to </a:t>
            </a:r>
            <a:r>
              <a:rPr lang="en-US" sz="1400" dirty="0">
                <a:solidFill>
                  <a:srgbClr val="FF0000"/>
                </a:solidFill>
              </a:rPr>
              <a:t>restrict the scope of application </a:t>
            </a:r>
            <a:r>
              <a:rPr lang="en-US" sz="1400" dirty="0"/>
              <a:t>of the Convention by making the reservations allowed by the Convention. The first reservation, known as the “</a:t>
            </a:r>
            <a:r>
              <a:rPr lang="en-US" sz="1400" dirty="0">
                <a:solidFill>
                  <a:srgbClr val="FF0000"/>
                </a:solidFill>
              </a:rPr>
              <a:t>reciprocity reservation</a:t>
            </a:r>
            <a:r>
              <a:rPr lang="en-US" sz="1400" dirty="0"/>
              <a:t>”, allows a State to apply the Convention only to awards made in the territory of another Contracting State. The second reservation, known as the “</a:t>
            </a:r>
            <a:r>
              <a:rPr lang="en-US" sz="1400" dirty="0">
                <a:solidFill>
                  <a:srgbClr val="FF0000"/>
                </a:solidFill>
              </a:rPr>
              <a:t>commercial reservation</a:t>
            </a:r>
            <a:r>
              <a:rPr lang="en-US" sz="1400" dirty="0"/>
              <a:t>”, allows a State to apply the Convention only to “differences arising out of legal relationships, whether contractual or not, which are considered as commercial under the national law of the State making such declaration”.</a:t>
            </a:r>
          </a:p>
          <a:p>
            <a:pPr>
              <a:defRPr/>
            </a:pPr>
            <a:r>
              <a:rPr lang="en-US" sz="1400" i="1" dirty="0">
                <a:highlight>
                  <a:srgbClr val="FFFF00"/>
                </a:highlight>
              </a:rPr>
              <a:t>Let’s see those provision in more details…</a:t>
            </a:r>
            <a:endParaRPr lang="it-IT" sz="1400" i="1" dirty="0">
              <a:highlight>
                <a:srgbClr val="FFFF00"/>
              </a:highlight>
            </a:endParaRPr>
          </a:p>
        </p:txBody>
      </p:sp>
      <p:sp>
        <p:nvSpPr>
          <p:cNvPr id="47108" name="Segnaposto data 3">
            <a:extLst>
              <a:ext uri="{FF2B5EF4-FFF2-40B4-BE49-F238E27FC236}">
                <a16:creationId xmlns:a16="http://schemas.microsoft.com/office/drawing/2014/main" id="{BB95FCD1-C98E-42E4-A730-543F78D721C3}"/>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1">
            <a:extLst>
              <a:ext uri="{FF2B5EF4-FFF2-40B4-BE49-F238E27FC236}">
                <a16:creationId xmlns:a16="http://schemas.microsoft.com/office/drawing/2014/main" id="{BA4C979A-6660-4BA6-AE6A-96C60A0578B1}"/>
              </a:ext>
            </a:extLst>
          </p:cNvPr>
          <p:cNvSpPr>
            <a:spLocks noGrp="1" noChangeArrowheads="1"/>
          </p:cNvSpPr>
          <p:nvPr>
            <p:ph type="title"/>
          </p:nvPr>
        </p:nvSpPr>
        <p:spPr/>
        <p:txBody>
          <a:bodyPr/>
          <a:lstStyle/>
          <a:p>
            <a:r>
              <a:rPr lang="it-IT" altLang="it-IT"/>
              <a:t>1. Territorial definition</a:t>
            </a:r>
          </a:p>
        </p:txBody>
      </p:sp>
      <p:sp>
        <p:nvSpPr>
          <p:cNvPr id="48131" name="Segnaposto contenuto 2">
            <a:extLst>
              <a:ext uri="{FF2B5EF4-FFF2-40B4-BE49-F238E27FC236}">
                <a16:creationId xmlns:a16="http://schemas.microsoft.com/office/drawing/2014/main" id="{74E9C7B2-796A-475D-A726-8620C4D4998C}"/>
              </a:ext>
            </a:extLst>
          </p:cNvPr>
          <p:cNvSpPr>
            <a:spLocks noGrp="1" noChangeArrowheads="1"/>
          </p:cNvSpPr>
          <p:nvPr>
            <p:ph idx="1"/>
          </p:nvPr>
        </p:nvSpPr>
        <p:spPr/>
        <p:txBody>
          <a:bodyPr>
            <a:normAutofit fontScale="92500" lnSpcReduction="10000"/>
          </a:bodyPr>
          <a:lstStyle/>
          <a:p>
            <a:pPr algn="just"/>
            <a:r>
              <a:rPr lang="en-US" altLang="it-IT" sz="1600"/>
              <a:t>Pursuant to the first sentence of article I (1), the New York Convention applies to awards “made in the territory of a State other than the State where the recognition and enforcement of such awards are sought”. </a:t>
            </a:r>
          </a:p>
          <a:p>
            <a:pPr algn="just"/>
            <a:r>
              <a:rPr lang="en-US" altLang="it-IT" sz="1600">
                <a:solidFill>
                  <a:srgbClr val="FF0000"/>
                </a:solidFill>
              </a:rPr>
              <a:t>Unless a State has made a reciprocity reservation pursuant to article I</a:t>
            </a:r>
            <a:r>
              <a:rPr lang="en-US" altLang="it-IT" sz="1600"/>
              <a:t> (3)  </a:t>
            </a:r>
            <a:r>
              <a:rPr lang="en-US" altLang="it-IT" sz="1600" b="1"/>
              <a:t>the Convention applies to awards made in any State, whether or not a Contracting State.</a:t>
            </a:r>
          </a:p>
          <a:p>
            <a:pPr algn="just"/>
            <a:endParaRPr lang="en-US" altLang="it-IT" sz="1600" b="1"/>
          </a:p>
          <a:p>
            <a:pPr algn="just"/>
            <a:r>
              <a:rPr lang="en-US" altLang="it-IT" sz="1600"/>
              <a:t>In certain jurisdictions, the criterion expressed in the first sentence of article I (1) </a:t>
            </a:r>
            <a:r>
              <a:rPr lang="en-US" altLang="it-IT" sz="1600">
                <a:solidFill>
                  <a:srgbClr val="FF0000"/>
                </a:solidFill>
              </a:rPr>
              <a:t>is the only one used </a:t>
            </a:r>
            <a:r>
              <a:rPr lang="en-US" altLang="it-IT" sz="1600"/>
              <a:t>to determine whether or not an award falls within the scope of the Convention. Thus, in several jurisdictions—including Australia Germany, the Netherlands and Spain— </a:t>
            </a:r>
            <a:r>
              <a:rPr lang="en-US" altLang="it-IT" sz="1600">
                <a:solidFill>
                  <a:srgbClr val="FF0000"/>
                </a:solidFill>
              </a:rPr>
              <a:t>an award falls within the scope of the New York Convention only when it is made in a State other than the State where recognition and enforcement is sought.</a:t>
            </a:r>
          </a:p>
          <a:p>
            <a:pPr algn="just"/>
            <a:endParaRPr lang="en-US" altLang="it-IT" sz="1600">
              <a:solidFill>
                <a:srgbClr val="FF0000"/>
              </a:solidFill>
            </a:endParaRPr>
          </a:p>
          <a:p>
            <a:pPr algn="just"/>
            <a:r>
              <a:rPr lang="en-US" altLang="it-IT" sz="1600" i="1">
                <a:solidFill>
                  <a:srgbClr val="FF0000"/>
                </a:solidFill>
              </a:rPr>
              <a:t>National legislation applies to domestic arbitration</a:t>
            </a:r>
          </a:p>
        </p:txBody>
      </p:sp>
      <p:sp>
        <p:nvSpPr>
          <p:cNvPr id="48132" name="Segnaposto data 3">
            <a:extLst>
              <a:ext uri="{FF2B5EF4-FFF2-40B4-BE49-F238E27FC236}">
                <a16:creationId xmlns:a16="http://schemas.microsoft.com/office/drawing/2014/main" id="{65895547-A01E-48E4-9D3E-46BCB2A5B708}"/>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olo 1">
            <a:extLst>
              <a:ext uri="{FF2B5EF4-FFF2-40B4-BE49-F238E27FC236}">
                <a16:creationId xmlns:a16="http://schemas.microsoft.com/office/drawing/2014/main" id="{43D7DC50-676D-4EA0-8E7E-3C08548A59EC}"/>
              </a:ext>
            </a:extLst>
          </p:cNvPr>
          <p:cNvSpPr>
            <a:spLocks noGrp="1" noChangeArrowheads="1"/>
          </p:cNvSpPr>
          <p:nvPr>
            <p:ph type="title"/>
          </p:nvPr>
        </p:nvSpPr>
        <p:spPr/>
        <p:txBody>
          <a:bodyPr/>
          <a:lstStyle/>
          <a:p>
            <a:r>
              <a:rPr lang="it-IT" altLang="it-IT"/>
              <a:t>2. Non domestic criterion</a:t>
            </a:r>
          </a:p>
        </p:txBody>
      </p:sp>
      <p:sp>
        <p:nvSpPr>
          <p:cNvPr id="49155" name="Segnaposto contenuto 2">
            <a:extLst>
              <a:ext uri="{FF2B5EF4-FFF2-40B4-BE49-F238E27FC236}">
                <a16:creationId xmlns:a16="http://schemas.microsoft.com/office/drawing/2014/main" id="{2FCB2BE4-093D-4D29-BBA7-29C2DA61F954}"/>
              </a:ext>
            </a:extLst>
          </p:cNvPr>
          <p:cNvSpPr>
            <a:spLocks noGrp="1" noChangeArrowheads="1"/>
          </p:cNvSpPr>
          <p:nvPr>
            <p:ph idx="1"/>
          </p:nvPr>
        </p:nvSpPr>
        <p:spPr/>
        <p:txBody>
          <a:bodyPr>
            <a:normAutofit fontScale="92500" lnSpcReduction="10000"/>
          </a:bodyPr>
          <a:lstStyle/>
          <a:p>
            <a:r>
              <a:rPr lang="en-US" altLang="it-IT" sz="1800"/>
              <a:t>Pursuant to the second sentence of article I (1), the New York Convention might also apply to awards “</a:t>
            </a:r>
            <a:r>
              <a:rPr lang="en-US" altLang="it-IT" sz="1800">
                <a:solidFill>
                  <a:srgbClr val="FF0000"/>
                </a:solidFill>
              </a:rPr>
              <a:t>not considered as domestic</a:t>
            </a:r>
            <a:r>
              <a:rPr lang="en-US" altLang="it-IT" sz="1800"/>
              <a:t>” in the State where recognition and enforcement is sought. </a:t>
            </a:r>
          </a:p>
          <a:p>
            <a:r>
              <a:rPr lang="en-US" altLang="it-IT" sz="1800"/>
              <a:t>This “non-domestic” criterion is in addition to the “territorial criterion” set out in the first sentence of article I (1) of the Convention. Accordingly, for example courts in the </a:t>
            </a:r>
            <a:r>
              <a:rPr lang="en-US" altLang="it-IT" sz="1800">
                <a:solidFill>
                  <a:srgbClr val="FF0000"/>
                </a:solidFill>
              </a:rPr>
              <a:t>United States </a:t>
            </a:r>
            <a:r>
              <a:rPr lang="en-US" altLang="it-IT" sz="1800"/>
              <a:t>have applied, in addition to the “territorial criterion”, the “non-domestic criterion” to determine whether an award falls within the scope of the New York Convention.</a:t>
            </a:r>
          </a:p>
          <a:p>
            <a:r>
              <a:rPr lang="en-US" altLang="it-IT" sz="1800"/>
              <a:t>The New York Convention does not define the term “</a:t>
            </a:r>
            <a:r>
              <a:rPr lang="en-US" altLang="it-IT" sz="1800" b="1"/>
              <a:t>domestic</a:t>
            </a:r>
            <a:r>
              <a:rPr lang="en-US" altLang="it-IT" sz="1800"/>
              <a:t>”. As a result, Contracting States have discretion to decide, in accordance with their own law, what constitutes a non-domestic award</a:t>
            </a:r>
          </a:p>
          <a:p>
            <a:r>
              <a:rPr lang="it-IT" altLang="it-IT"/>
              <a:t>…</a:t>
            </a:r>
          </a:p>
        </p:txBody>
      </p:sp>
      <p:sp>
        <p:nvSpPr>
          <p:cNvPr id="49156" name="Segnaposto data 3">
            <a:extLst>
              <a:ext uri="{FF2B5EF4-FFF2-40B4-BE49-F238E27FC236}">
                <a16:creationId xmlns:a16="http://schemas.microsoft.com/office/drawing/2014/main" id="{FDB3010A-2184-419C-BA11-DE35E8640DD2}"/>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1">
            <a:extLst>
              <a:ext uri="{FF2B5EF4-FFF2-40B4-BE49-F238E27FC236}">
                <a16:creationId xmlns:a16="http://schemas.microsoft.com/office/drawing/2014/main" id="{C9DB2230-BE56-4647-B0FB-6FA68BFC41B2}"/>
              </a:ext>
            </a:extLst>
          </p:cNvPr>
          <p:cNvSpPr>
            <a:spLocks noGrp="1" noChangeArrowheads="1"/>
          </p:cNvSpPr>
          <p:nvPr>
            <p:ph type="title"/>
          </p:nvPr>
        </p:nvSpPr>
        <p:spPr/>
        <p:txBody>
          <a:bodyPr/>
          <a:lstStyle/>
          <a:p>
            <a:r>
              <a:rPr lang="it-IT" altLang="it-IT"/>
              <a:t>2. Non domestic..</a:t>
            </a:r>
          </a:p>
        </p:txBody>
      </p:sp>
      <p:sp>
        <p:nvSpPr>
          <p:cNvPr id="50179" name="Segnaposto contenuto 2">
            <a:extLst>
              <a:ext uri="{FF2B5EF4-FFF2-40B4-BE49-F238E27FC236}">
                <a16:creationId xmlns:a16="http://schemas.microsoft.com/office/drawing/2014/main" id="{619B1E78-ECE4-453A-9B8C-0F3C11325D9C}"/>
              </a:ext>
            </a:extLst>
          </p:cNvPr>
          <p:cNvSpPr>
            <a:spLocks noGrp="1" noChangeArrowheads="1"/>
          </p:cNvSpPr>
          <p:nvPr>
            <p:ph idx="1"/>
          </p:nvPr>
        </p:nvSpPr>
        <p:spPr/>
        <p:txBody>
          <a:bodyPr>
            <a:normAutofit fontScale="92500" lnSpcReduction="20000"/>
          </a:bodyPr>
          <a:lstStyle/>
          <a:p>
            <a:pPr algn="just">
              <a:buFontTx/>
              <a:buChar char="-"/>
            </a:pPr>
            <a:r>
              <a:rPr lang="en-US" altLang="it-IT" sz="1600"/>
              <a:t>Some courts have held an award to be </a:t>
            </a:r>
            <a:r>
              <a:rPr lang="en-US" altLang="it-IT" sz="1600">
                <a:solidFill>
                  <a:srgbClr val="FF0000"/>
                </a:solidFill>
              </a:rPr>
              <a:t>non-domestic</a:t>
            </a:r>
            <a:r>
              <a:rPr lang="en-US" altLang="it-IT" sz="1600"/>
              <a:t> when it is made in the State where recognition and enforcement is sought</a:t>
            </a:r>
            <a:r>
              <a:rPr lang="en-US" altLang="it-IT" sz="1600">
                <a:solidFill>
                  <a:srgbClr val="FF0000"/>
                </a:solidFill>
              </a:rPr>
              <a:t> under the procedural law of another State</a:t>
            </a:r>
            <a:r>
              <a:rPr lang="en-US" altLang="it-IT" sz="1600"/>
              <a:t>. For example, a United States court has held that an award rendered in the United States was non-domestic, </a:t>
            </a:r>
            <a:r>
              <a:rPr lang="en-US" altLang="it-IT" sz="1600" i="1"/>
              <a:t>inter alia</a:t>
            </a:r>
            <a:r>
              <a:rPr lang="en-US" altLang="it-IT" sz="1600"/>
              <a:t>, because it was made pursuant to a foreign procedural law and the ICC Arbitration Rules.</a:t>
            </a:r>
          </a:p>
          <a:p>
            <a:pPr algn="just">
              <a:buFontTx/>
              <a:buChar char="-"/>
            </a:pPr>
            <a:r>
              <a:rPr lang="en-US" altLang="it-IT" sz="1600"/>
              <a:t>Other</a:t>
            </a:r>
            <a:r>
              <a:rPr lang="en-US" altLang="it-IT" sz="1600" i="1"/>
              <a:t> </a:t>
            </a:r>
            <a:r>
              <a:rPr lang="en-US" altLang="it-IT" sz="1600"/>
              <a:t>courts have held an award to be </a:t>
            </a:r>
            <a:r>
              <a:rPr lang="en-US" altLang="it-IT" sz="1600">
                <a:solidFill>
                  <a:srgbClr val="FF0000"/>
                </a:solidFill>
              </a:rPr>
              <a:t>non-domestic </a:t>
            </a:r>
            <a:r>
              <a:rPr lang="en-US" altLang="it-IT" sz="1600"/>
              <a:t>when it is made in the State where recognition and enforcement is sought but </a:t>
            </a:r>
            <a:r>
              <a:rPr lang="en-US" altLang="it-IT" sz="1600">
                <a:solidFill>
                  <a:srgbClr val="FF0000"/>
                </a:solidFill>
              </a:rPr>
              <a:t>concerns a dispute involving one or more international elements (..</a:t>
            </a:r>
            <a:r>
              <a:rPr lang="en-US" altLang="it-IT" sz="1600"/>
              <a:t> the citizenship of the parties, the location of property involved in the dispute, .. or whether the award contains another reasonable relation with a foreign country…).</a:t>
            </a:r>
          </a:p>
          <a:p>
            <a:pPr algn="just">
              <a:buFontTx/>
              <a:buChar char="-"/>
            </a:pPr>
            <a:r>
              <a:rPr lang="en-US" altLang="it-IT" sz="1600"/>
              <a:t>French courts have also held that the New York Convention applies to </a:t>
            </a:r>
            <a:r>
              <a:rPr lang="en-US" altLang="it-IT" sz="1600">
                <a:solidFill>
                  <a:srgbClr val="FF0000"/>
                </a:solidFill>
              </a:rPr>
              <a:t>“a-national</a:t>
            </a:r>
            <a:r>
              <a:rPr lang="en-US" altLang="it-IT" sz="1600"/>
              <a:t>” awards. For example, a French Court of Appeal held that an award rendered on the basis of an arbitration clause that </a:t>
            </a:r>
            <a:r>
              <a:rPr lang="en-US" altLang="it-IT" sz="1600">
                <a:solidFill>
                  <a:srgbClr val="FF0000"/>
                </a:solidFill>
              </a:rPr>
              <a:t>expressly excluded the application of any national procedural law and regulated the procedure itself</a:t>
            </a:r>
            <a:r>
              <a:rPr lang="en-US" altLang="it-IT" sz="1600"/>
              <a:t>, fell within the scope of the New York Convention</a:t>
            </a:r>
            <a:endParaRPr lang="it-IT" altLang="it-IT" sz="1600" b="1">
              <a:solidFill>
                <a:srgbClr val="FF0000"/>
              </a:solidFill>
            </a:endParaRPr>
          </a:p>
          <a:p>
            <a:endParaRPr lang="it-IT" altLang="it-IT"/>
          </a:p>
        </p:txBody>
      </p:sp>
      <p:sp>
        <p:nvSpPr>
          <p:cNvPr id="50180" name="Segnaposto data 3">
            <a:extLst>
              <a:ext uri="{FF2B5EF4-FFF2-40B4-BE49-F238E27FC236}">
                <a16:creationId xmlns:a16="http://schemas.microsoft.com/office/drawing/2014/main" id="{FCC304E1-F771-4141-80E4-65A465B13972}"/>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olo 1">
            <a:extLst>
              <a:ext uri="{FF2B5EF4-FFF2-40B4-BE49-F238E27FC236}">
                <a16:creationId xmlns:a16="http://schemas.microsoft.com/office/drawing/2014/main" id="{348078E7-7253-4C45-9D74-4D07033FC619}"/>
              </a:ext>
            </a:extLst>
          </p:cNvPr>
          <p:cNvSpPr>
            <a:spLocks noGrp="1" noChangeArrowheads="1"/>
          </p:cNvSpPr>
          <p:nvPr>
            <p:ph type="title"/>
          </p:nvPr>
        </p:nvSpPr>
        <p:spPr/>
        <p:txBody>
          <a:bodyPr/>
          <a:lstStyle/>
          <a:p>
            <a:r>
              <a:rPr lang="it-IT" altLang="it-IT" i="1"/>
              <a:t>3. awards</a:t>
            </a:r>
          </a:p>
        </p:txBody>
      </p:sp>
      <p:sp>
        <p:nvSpPr>
          <p:cNvPr id="51203" name="Segnaposto contenuto 2">
            <a:extLst>
              <a:ext uri="{FF2B5EF4-FFF2-40B4-BE49-F238E27FC236}">
                <a16:creationId xmlns:a16="http://schemas.microsoft.com/office/drawing/2014/main" id="{3A3AD972-A2D4-4B16-AC13-782591EFEF62}"/>
              </a:ext>
            </a:extLst>
          </p:cNvPr>
          <p:cNvSpPr>
            <a:spLocks noGrp="1" noChangeArrowheads="1"/>
          </p:cNvSpPr>
          <p:nvPr>
            <p:ph idx="1"/>
          </p:nvPr>
        </p:nvSpPr>
        <p:spPr/>
        <p:txBody>
          <a:bodyPr>
            <a:normAutofit fontScale="92500" lnSpcReduction="20000"/>
          </a:bodyPr>
          <a:lstStyle/>
          <a:p>
            <a:pPr algn="just"/>
            <a:r>
              <a:rPr lang="en-US" altLang="it-IT" sz="1400"/>
              <a:t>The Convention does not define “</a:t>
            </a:r>
            <a:r>
              <a:rPr lang="en-US" altLang="it-IT" sz="1400">
                <a:solidFill>
                  <a:srgbClr val="FF0000"/>
                </a:solidFill>
              </a:rPr>
              <a:t>arbitral awards</a:t>
            </a:r>
            <a:r>
              <a:rPr lang="en-US" altLang="it-IT" sz="1400"/>
              <a:t>”. </a:t>
            </a:r>
          </a:p>
          <a:p>
            <a:pPr algn="just"/>
            <a:r>
              <a:rPr lang="en-US" altLang="it-IT" sz="1400"/>
              <a:t>During the negotiation of article I, it was noted that “</a:t>
            </a:r>
            <a:r>
              <a:rPr lang="en-US" altLang="it-IT" sz="1400" i="1"/>
              <a:t>it will depend on the law of the State in which an award is to be enforced whether a particular decision is to be regarded as an arbitral award”.</a:t>
            </a:r>
          </a:p>
          <a:p>
            <a:pPr algn="just"/>
            <a:r>
              <a:rPr lang="en-US" altLang="it-IT" sz="1400"/>
              <a:t>This suggests that </a:t>
            </a:r>
            <a:r>
              <a:rPr lang="en-US" altLang="it-IT" sz="1400">
                <a:solidFill>
                  <a:srgbClr val="FF0000"/>
                </a:solidFill>
              </a:rPr>
              <a:t>it is up to the courts of the Contracting States </a:t>
            </a:r>
            <a:r>
              <a:rPr lang="en-US" altLang="it-IT" sz="1400"/>
              <a:t>where recognition and enforcement is sought to determine when a decision can be characterized as an “</a:t>
            </a:r>
            <a:r>
              <a:rPr lang="en-US" altLang="it-IT" sz="1400" b="1"/>
              <a:t>arbitral award</a:t>
            </a:r>
            <a:r>
              <a:rPr lang="en-US" altLang="it-IT" sz="1400"/>
              <a:t>” under the New York Convention.</a:t>
            </a:r>
          </a:p>
          <a:p>
            <a:pPr algn="just"/>
            <a:r>
              <a:rPr lang="en-US" altLang="it-IT" sz="1400"/>
              <a:t>Courts have generally accepted that the determination whether a decision is an award depends on its </a:t>
            </a:r>
            <a:r>
              <a:rPr lang="en-US" altLang="it-IT" sz="1400">
                <a:solidFill>
                  <a:srgbClr val="FF0000"/>
                </a:solidFill>
              </a:rPr>
              <a:t>nature and content, not on the label </a:t>
            </a:r>
            <a:r>
              <a:rPr lang="en-US" altLang="it-IT" sz="1400"/>
              <a:t>given to it by the arbitrators.</a:t>
            </a:r>
            <a:r>
              <a:rPr lang="en-US" altLang="it-IT" sz="1400" baseline="30000"/>
              <a:t> </a:t>
            </a:r>
          </a:p>
          <a:p>
            <a:pPr algn="just"/>
            <a:r>
              <a:rPr lang="en-US" altLang="it-IT" sz="1400"/>
              <a:t>Similarly, it would not suffice for arbitrators to label a decision “award” to make it an award within the meaning of the New York Convention.</a:t>
            </a:r>
          </a:p>
          <a:p>
            <a:pPr algn="just"/>
            <a:r>
              <a:rPr lang="en-US" altLang="it-IT" sz="1400"/>
              <a:t>The question of whether an award rendered in an </a:t>
            </a:r>
            <a:r>
              <a:rPr lang="en-US" altLang="it-IT" sz="1400" b="1" i="1"/>
              <a:t>arbitrato irrituale</a:t>
            </a:r>
            <a:r>
              <a:rPr lang="en-US" altLang="it-IT" sz="1400"/>
              <a:t> (informal arbitration) falls within the scope of the New York Convention has also arisen. An </a:t>
            </a:r>
            <a:r>
              <a:rPr lang="en-US" altLang="it-IT" sz="1400" i="1"/>
              <a:t>arbitrato irrituale </a:t>
            </a:r>
            <a:r>
              <a:rPr lang="en-US" altLang="it-IT" sz="1400"/>
              <a:t>is based on the parties’ intentions and results in an award which is essentially a contract. Awards rendered in such proceedings bind the parties as soon as they are rendered but can only be enforced after being confirmed by a competent court.  Commentators are generally of the view that a </a:t>
            </a:r>
            <a:r>
              <a:rPr lang="en-US" altLang="it-IT" sz="1400" i="1"/>
              <a:t>lodo irrituale</a:t>
            </a:r>
            <a:r>
              <a:rPr lang="en-US" altLang="it-IT" sz="1400"/>
              <a:t> does not amount to an “arbitral award” under the New York Convention.</a:t>
            </a:r>
          </a:p>
          <a:p>
            <a:endParaRPr lang="it-IT" altLang="it-IT" sz="1400"/>
          </a:p>
        </p:txBody>
      </p:sp>
      <p:sp>
        <p:nvSpPr>
          <p:cNvPr id="51204" name="Segnaposto data 3">
            <a:extLst>
              <a:ext uri="{FF2B5EF4-FFF2-40B4-BE49-F238E27FC236}">
                <a16:creationId xmlns:a16="http://schemas.microsoft.com/office/drawing/2014/main" id="{9448C1C5-7DBB-41AD-93AF-A492C18A056E}"/>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6" name="Rectangle 7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Oval 7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52231"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2232" name="Rectangle 8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52233" name="Group 8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9" name="Rectangle 8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2234" name="Oval 8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1" name="Oval 9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5223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52226" name="Text Box 1">
            <a:extLst>
              <a:ext uri="{FF2B5EF4-FFF2-40B4-BE49-F238E27FC236}">
                <a16:creationId xmlns:a16="http://schemas.microsoft.com/office/drawing/2014/main" id="{ED10BC12-F712-4040-906E-4E4D4443A71C}"/>
              </a:ext>
            </a:extLst>
          </p:cNvPr>
          <p:cNvSpPr txBox="1">
            <a:spLocks noChangeArrowheads="1"/>
          </p:cNvSpPr>
          <p:nvPr/>
        </p:nvSpPr>
        <p:spPr bwMode="auto">
          <a:xfrm>
            <a:off x="1154955" y="973667"/>
            <a:ext cx="2942210" cy="48337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600">
                <a:solidFill>
                  <a:srgbClr val="EBEBEB"/>
                </a:solidFill>
                <a:latin typeface="+mj-lt"/>
                <a:ea typeface="+mj-ea"/>
                <a:cs typeface="+mj-cs"/>
              </a:rPr>
              <a:t>4 Differences..5. arbitrators … 6.reservation</a:t>
            </a:r>
          </a:p>
        </p:txBody>
      </p:sp>
      <p:sp>
        <p:nvSpPr>
          <p:cNvPr id="97" name="Rectangle 9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52228" name="Text Box 3">
            <a:extLst>
              <a:ext uri="{FF2B5EF4-FFF2-40B4-BE49-F238E27FC236}">
                <a16:creationId xmlns:a16="http://schemas.microsoft.com/office/drawing/2014/main" id="{3A226B71-2C19-4F9C-893D-2DC4540A72B7}"/>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graphicFrame>
        <p:nvGraphicFramePr>
          <p:cNvPr id="52230" name="Text Box 2">
            <a:extLst>
              <a:ext uri="{FF2B5EF4-FFF2-40B4-BE49-F238E27FC236}">
                <a16:creationId xmlns:a16="http://schemas.microsoft.com/office/drawing/2014/main" id="{C2F0FBBB-BC96-45D4-9023-C4A650E6BAB3}"/>
              </a:ext>
            </a:extLst>
          </p:cNvPr>
          <p:cNvGraphicFramePr/>
          <p:nvPr>
            <p:extLst>
              <p:ext uri="{D42A27DB-BD31-4B8C-83A1-F6EECF244321}">
                <p14:modId xmlns:p14="http://schemas.microsoft.com/office/powerpoint/2010/main" val="81981317"/>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a:extLst>
              <a:ext uri="{FF2B5EF4-FFF2-40B4-BE49-F238E27FC236}">
                <a16:creationId xmlns:a16="http://schemas.microsoft.com/office/drawing/2014/main" id="{18A0C879-1E4E-4658-8BB8-62271CDFC660}"/>
              </a:ext>
            </a:extLst>
          </p:cNvPr>
          <p:cNvSpPr>
            <a:spLocks noGrp="1" noChangeArrowheads="1"/>
          </p:cNvSpPr>
          <p:nvPr>
            <p:ph type="title"/>
          </p:nvPr>
        </p:nvSpPr>
        <p:spPr/>
        <p:txBody>
          <a:bodyPr/>
          <a:lstStyle/>
          <a:p>
            <a:r>
              <a:rPr lang="it-IT" altLang="it-IT"/>
              <a:t>disagreement</a:t>
            </a:r>
          </a:p>
        </p:txBody>
      </p:sp>
      <p:pic>
        <p:nvPicPr>
          <p:cNvPr id="10244" name="Picture 4" descr="Risultati immagini per disaccordo">
            <a:extLst>
              <a:ext uri="{FF2B5EF4-FFF2-40B4-BE49-F238E27FC236}">
                <a16:creationId xmlns:a16="http://schemas.microsoft.com/office/drawing/2014/main" id="{B859D092-6164-4AEC-AD24-3E36BAD59D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92314" y="1196975"/>
            <a:ext cx="3603625" cy="2698750"/>
          </a:xfrm>
        </p:spPr>
      </p:pic>
      <p:sp>
        <p:nvSpPr>
          <p:cNvPr id="10243" name="Segnaposto data 3">
            <a:extLst>
              <a:ext uri="{FF2B5EF4-FFF2-40B4-BE49-F238E27FC236}">
                <a16:creationId xmlns:a16="http://schemas.microsoft.com/office/drawing/2014/main" id="{82265024-3825-4883-8CB1-06219802CAFB}"/>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800">
                <a:latin typeface="Arial" panose="020B0604020202020204" pitchFamily="34" charset="0"/>
              </a:rPr>
              <a:t>22/11/17</a:t>
            </a:r>
          </a:p>
        </p:txBody>
      </p:sp>
      <p:pic>
        <p:nvPicPr>
          <p:cNvPr id="10245" name="Picture 6" descr="Risultati immagini per conflitto">
            <a:extLst>
              <a:ext uri="{FF2B5EF4-FFF2-40B4-BE49-F238E27FC236}">
                <a16:creationId xmlns:a16="http://schemas.microsoft.com/office/drawing/2014/main" id="{5B719E14-A12B-4A17-AA49-5396437F68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800" y="3895726"/>
            <a:ext cx="262890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2"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3"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5" name="Rectangle 84">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7" name="Rectangle 86">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1"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3" name="Freeform: Shape 92">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5"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54274" name="Text Box 1">
            <a:extLst>
              <a:ext uri="{FF2B5EF4-FFF2-40B4-BE49-F238E27FC236}">
                <a16:creationId xmlns:a16="http://schemas.microsoft.com/office/drawing/2014/main" id="{6DC0BB3C-C477-4298-A20E-4198AEC43341}"/>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Art. 2</a:t>
            </a:r>
          </a:p>
        </p:txBody>
      </p:sp>
      <p:sp>
        <p:nvSpPr>
          <p:cNvPr id="40963" name="Text Box 2">
            <a:extLst>
              <a:ext uri="{FF2B5EF4-FFF2-40B4-BE49-F238E27FC236}">
                <a16:creationId xmlns:a16="http://schemas.microsoft.com/office/drawing/2014/main" id="{1978E244-97DB-45D7-8923-C6484D303D76}"/>
              </a:ext>
            </a:extLst>
          </p:cNvPr>
          <p:cNvSpPr txBox="1">
            <a:spLocks noChangeArrowheads="1"/>
          </p:cNvSpPr>
          <p:nvPr/>
        </p:nvSpPr>
        <p:spPr bwMode="auto">
          <a:xfrm>
            <a:off x="5290077" y="437513"/>
            <a:ext cx="5502614" cy="5954325"/>
          </a:xfrm>
          <a:prstGeom prst="rect">
            <a:avLst/>
          </a:prstGeom>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defRPr/>
            </a:pPr>
            <a:r>
              <a:rPr lang="en-US" altLang="it-IT" sz="1600">
                <a:solidFill>
                  <a:schemeClr val="tx1">
                    <a:lumMod val="75000"/>
                    <a:lumOff val="25000"/>
                  </a:schemeClr>
                </a:solidFill>
                <a:latin typeface="+mn-lt"/>
                <a:ea typeface="+mn-ea"/>
              </a:rPr>
              <a:t>1. Each Contracting State shall recognize an </a:t>
            </a:r>
            <a:r>
              <a:rPr lang="en-US" altLang="it-IT" sz="1600">
                <a:solidFill>
                  <a:schemeClr val="tx1">
                    <a:lumMod val="75000"/>
                    <a:lumOff val="25000"/>
                  </a:schemeClr>
                </a:solidFill>
                <a:highlight>
                  <a:srgbClr val="FFFF00"/>
                </a:highlight>
                <a:latin typeface="+mn-lt"/>
                <a:ea typeface="+mn-ea"/>
              </a:rPr>
              <a:t>agreement in writing </a:t>
            </a:r>
            <a:r>
              <a:rPr lang="en-US" altLang="it-IT" sz="1600">
                <a:solidFill>
                  <a:schemeClr val="tx1">
                    <a:lumMod val="75000"/>
                    <a:lumOff val="25000"/>
                  </a:schemeClr>
                </a:solidFill>
                <a:latin typeface="+mn-lt"/>
                <a:ea typeface="+mn-ea"/>
              </a:rPr>
              <a:t>under which the parties undertake to submit to arbitration all or any differences which have arisen, or which may arise between them in respect of a </a:t>
            </a:r>
            <a:r>
              <a:rPr lang="en-US" altLang="it-IT" sz="1600">
                <a:solidFill>
                  <a:schemeClr val="tx1">
                    <a:lumMod val="75000"/>
                    <a:lumOff val="25000"/>
                  </a:schemeClr>
                </a:solidFill>
                <a:highlight>
                  <a:srgbClr val="FFFF00"/>
                </a:highlight>
                <a:latin typeface="+mn-lt"/>
                <a:ea typeface="+mn-ea"/>
              </a:rPr>
              <a:t>defined legal relationship</a:t>
            </a:r>
            <a:r>
              <a:rPr lang="en-US" altLang="it-IT" sz="1600">
                <a:solidFill>
                  <a:schemeClr val="tx1">
                    <a:lumMod val="75000"/>
                    <a:lumOff val="25000"/>
                  </a:schemeClr>
                </a:solidFill>
                <a:latin typeface="+mn-lt"/>
                <a:ea typeface="+mn-ea"/>
              </a:rPr>
              <a:t>, whether contractual or not, concerning a subject matter capable of settlement by arbitration </a:t>
            </a:r>
            <a:r>
              <a:rPr lang="en-US" altLang="it-IT" sz="1600">
                <a:solidFill>
                  <a:schemeClr val="tx1">
                    <a:lumMod val="75000"/>
                    <a:lumOff val="25000"/>
                  </a:schemeClr>
                </a:solidFill>
                <a:highlight>
                  <a:srgbClr val="FFFF00"/>
                </a:highlight>
                <a:latin typeface="+mn-lt"/>
                <a:ea typeface="+mn-ea"/>
              </a:rPr>
              <a:t>(the rule)</a:t>
            </a:r>
          </a:p>
          <a:p>
            <a:pPr>
              <a:lnSpc>
                <a:spcPct val="90000"/>
              </a:lnSpc>
              <a:spcBef>
                <a:spcPts val="1000"/>
              </a:spcBef>
              <a:buClr>
                <a:schemeClr val="accent1"/>
              </a:buClr>
              <a:buSzPct val="80000"/>
              <a:buFont typeface="Wingdings 3" charset="2"/>
              <a:buChar char=""/>
              <a:defRPr/>
            </a:pPr>
            <a:endParaRPr lang="en-US" altLang="it-IT" sz="1600">
              <a:solidFill>
                <a:schemeClr val="tx1">
                  <a:lumMod val="75000"/>
                  <a:lumOff val="25000"/>
                </a:schemeClr>
              </a:solidFill>
              <a:highlight>
                <a:srgbClr val="FFFF00"/>
              </a:highlight>
              <a:latin typeface="+mn-lt"/>
              <a:ea typeface="+mn-ea"/>
            </a:endParaRPr>
          </a:p>
          <a:p>
            <a:pPr>
              <a:lnSpc>
                <a:spcPct val="90000"/>
              </a:lnSpc>
              <a:spcBef>
                <a:spcPts val="1000"/>
              </a:spcBef>
              <a:buClr>
                <a:schemeClr val="accent1"/>
              </a:buClr>
              <a:buSzPct val="80000"/>
              <a:buFont typeface="Wingdings 3" charset="2"/>
              <a:buChar char=""/>
              <a:defRPr/>
            </a:pPr>
            <a:r>
              <a:rPr lang="en-US" altLang="it-IT" sz="1600">
                <a:solidFill>
                  <a:schemeClr val="tx1">
                    <a:lumMod val="75000"/>
                    <a:lumOff val="25000"/>
                  </a:schemeClr>
                </a:solidFill>
                <a:latin typeface="+mn-lt"/>
                <a:ea typeface="+mn-ea"/>
              </a:rPr>
              <a:t>2. </a:t>
            </a:r>
            <a:r>
              <a:rPr lang="en-US" sz="1600">
                <a:solidFill>
                  <a:schemeClr val="tx1">
                    <a:lumMod val="75000"/>
                    <a:lumOff val="25000"/>
                  </a:schemeClr>
                </a:solidFill>
                <a:latin typeface="+mn-lt"/>
                <a:ea typeface="+mn-ea"/>
              </a:rPr>
              <a:t>The term “</a:t>
            </a:r>
            <a:r>
              <a:rPr lang="en-US" sz="1600">
                <a:solidFill>
                  <a:schemeClr val="tx1">
                    <a:lumMod val="75000"/>
                    <a:lumOff val="25000"/>
                  </a:schemeClr>
                </a:solidFill>
                <a:latin typeface="+mn-lt"/>
                <a:ea typeface="+mn-ea"/>
                <a:hlinkClick r:id="rId4" tooltip="ARTICLE II(2)"/>
              </a:rPr>
              <a:t>agreement in writing</a:t>
            </a:r>
            <a:r>
              <a:rPr lang="en-US" sz="1600">
                <a:solidFill>
                  <a:schemeClr val="tx1">
                    <a:lumMod val="75000"/>
                    <a:lumOff val="25000"/>
                  </a:schemeClr>
                </a:solidFill>
                <a:latin typeface="+mn-lt"/>
                <a:ea typeface="+mn-ea"/>
              </a:rPr>
              <a:t>” shall include an </a:t>
            </a:r>
            <a:r>
              <a:rPr lang="en-US" sz="1600">
                <a:solidFill>
                  <a:schemeClr val="tx1">
                    <a:lumMod val="75000"/>
                    <a:lumOff val="25000"/>
                  </a:schemeClr>
                </a:solidFill>
                <a:latin typeface="+mn-lt"/>
                <a:ea typeface="+mn-ea"/>
                <a:hlinkClick r:id="rId5" tooltip="A. 'Arbitral clause in a contract' versus 'arbitration agreement'"/>
              </a:rPr>
              <a:t>arbitral clause in a contract or an arbitration agreement</a:t>
            </a:r>
            <a:r>
              <a:rPr lang="en-US" sz="1600">
                <a:solidFill>
                  <a:schemeClr val="tx1">
                    <a:lumMod val="75000"/>
                    <a:lumOff val="25000"/>
                  </a:schemeClr>
                </a:solidFill>
                <a:latin typeface="+mn-lt"/>
                <a:ea typeface="+mn-ea"/>
              </a:rPr>
              <a:t>, </a:t>
            </a:r>
            <a:r>
              <a:rPr lang="en-US" sz="1600">
                <a:solidFill>
                  <a:schemeClr val="tx1">
                    <a:lumMod val="75000"/>
                    <a:lumOff val="25000"/>
                  </a:schemeClr>
                </a:solidFill>
                <a:latin typeface="+mn-lt"/>
                <a:ea typeface="+mn-ea"/>
                <a:hlinkClick r:id="rId6" tooltip="B. The signature requirement"/>
              </a:rPr>
              <a:t>signed by the parties</a:t>
            </a:r>
            <a:r>
              <a:rPr lang="en-US" sz="1600">
                <a:solidFill>
                  <a:schemeClr val="tx1">
                    <a:lumMod val="75000"/>
                    <a:lumOff val="25000"/>
                  </a:schemeClr>
                </a:solidFill>
                <a:latin typeface="+mn-lt"/>
                <a:ea typeface="+mn-ea"/>
              </a:rPr>
              <a:t> or </a:t>
            </a:r>
            <a:r>
              <a:rPr lang="en-US" sz="1600">
                <a:solidFill>
                  <a:schemeClr val="tx1">
                    <a:lumMod val="75000"/>
                    <a:lumOff val="25000"/>
                  </a:schemeClr>
                </a:solidFill>
                <a:latin typeface="+mn-lt"/>
                <a:ea typeface="+mn-ea"/>
                <a:hlinkClick r:id="rId7" tooltip="C. An arbitral clause or an arbitration agreement included in an exchange of documents"/>
              </a:rPr>
              <a:t>contained in an exchange of letters or telegrams</a:t>
            </a:r>
            <a:r>
              <a:rPr lang="en-US" sz="1600">
                <a:solidFill>
                  <a:schemeClr val="tx1">
                    <a:lumMod val="75000"/>
                    <a:lumOff val="25000"/>
                  </a:schemeClr>
                </a:solidFill>
                <a:latin typeface="+mn-lt"/>
                <a:ea typeface="+mn-ea"/>
              </a:rPr>
              <a:t> </a:t>
            </a:r>
            <a:r>
              <a:rPr lang="en-US" sz="1600">
                <a:solidFill>
                  <a:schemeClr val="tx1">
                    <a:lumMod val="75000"/>
                    <a:lumOff val="25000"/>
                  </a:schemeClr>
                </a:solidFill>
                <a:highlight>
                  <a:srgbClr val="FFFF00"/>
                </a:highlight>
                <a:latin typeface="+mn-lt"/>
                <a:ea typeface="+mn-ea"/>
              </a:rPr>
              <a:t>(the form)</a:t>
            </a:r>
          </a:p>
          <a:p>
            <a:pPr>
              <a:lnSpc>
                <a:spcPct val="90000"/>
              </a:lnSpc>
              <a:spcBef>
                <a:spcPts val="1000"/>
              </a:spcBef>
              <a:buClr>
                <a:schemeClr val="accent1"/>
              </a:buClr>
              <a:buSzPct val="80000"/>
              <a:buFont typeface="Wingdings 3" charset="2"/>
              <a:buChar char=""/>
              <a:defRPr/>
            </a:pPr>
            <a:endParaRPr lang="en-US" altLang="it-IT" sz="1600">
              <a:solidFill>
                <a:schemeClr val="tx1">
                  <a:lumMod val="75000"/>
                  <a:lumOff val="25000"/>
                </a:schemeClr>
              </a:solidFill>
              <a:highlight>
                <a:srgbClr val="FFFF00"/>
              </a:highlight>
              <a:latin typeface="+mn-lt"/>
              <a:ea typeface="+mn-ea"/>
            </a:endParaRPr>
          </a:p>
          <a:p>
            <a:pPr>
              <a:lnSpc>
                <a:spcPct val="90000"/>
              </a:lnSpc>
              <a:spcBef>
                <a:spcPts val="1000"/>
              </a:spcBef>
              <a:buClr>
                <a:schemeClr val="accent1"/>
              </a:buClr>
              <a:buSzPct val="80000"/>
              <a:buFont typeface="Wingdings 3" charset="2"/>
              <a:buChar char=""/>
              <a:defRPr/>
            </a:pPr>
            <a:r>
              <a:rPr lang="en-US" altLang="it-IT" sz="1600">
                <a:solidFill>
                  <a:schemeClr val="tx1">
                    <a:lumMod val="75000"/>
                    <a:lumOff val="25000"/>
                  </a:schemeClr>
                </a:solidFill>
                <a:latin typeface="+mn-lt"/>
                <a:ea typeface="+mn-ea"/>
              </a:rPr>
              <a:t>3. The court of a Contracting State, when seized of an action in a matter in respect of which the parties have made an agreement within the meaning of this article, shall, at the request of one of the parties, refer the parties to arbitration, unless it finds that the said agreement is null and void, inoperative or incapable of being performed </a:t>
            </a:r>
            <a:r>
              <a:rPr lang="en-US" altLang="it-IT" sz="1600">
                <a:solidFill>
                  <a:schemeClr val="tx1">
                    <a:lumMod val="75000"/>
                    <a:lumOff val="25000"/>
                  </a:schemeClr>
                </a:solidFill>
                <a:highlight>
                  <a:srgbClr val="FFFF00"/>
                </a:highlight>
                <a:latin typeface="+mn-lt"/>
                <a:ea typeface="+mn-ea"/>
              </a:rPr>
              <a:t>(the remedy)</a:t>
            </a:r>
          </a:p>
          <a:p>
            <a:pPr>
              <a:lnSpc>
                <a:spcPct val="90000"/>
              </a:lnSpc>
              <a:spcBef>
                <a:spcPts val="1000"/>
              </a:spcBef>
              <a:buClr>
                <a:schemeClr val="accent1"/>
              </a:buClr>
              <a:buSzPct val="80000"/>
              <a:buFont typeface="Wingdings 3" charset="2"/>
              <a:buChar char=""/>
              <a:defRPr/>
            </a:pPr>
            <a:endParaRPr lang="en-US" altLang="it-IT" sz="1600">
              <a:solidFill>
                <a:schemeClr val="tx1">
                  <a:lumMod val="75000"/>
                  <a:lumOff val="25000"/>
                </a:schemeClr>
              </a:solidFill>
              <a:latin typeface="+mn-lt"/>
              <a:ea typeface="+mn-ea"/>
            </a:endParaRPr>
          </a:p>
        </p:txBody>
      </p:sp>
      <p:sp>
        <p:nvSpPr>
          <p:cNvPr id="54276" name="Text Box 3">
            <a:extLst>
              <a:ext uri="{FF2B5EF4-FFF2-40B4-BE49-F238E27FC236}">
                <a16:creationId xmlns:a16="http://schemas.microsoft.com/office/drawing/2014/main" id="{7D1C1963-592D-47E5-940A-80C419F02B5A}"/>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olo 1">
            <a:extLst>
              <a:ext uri="{FF2B5EF4-FFF2-40B4-BE49-F238E27FC236}">
                <a16:creationId xmlns:a16="http://schemas.microsoft.com/office/drawing/2014/main" id="{7D4630E8-C61C-4E9E-9AB0-DB1F4E091169}"/>
              </a:ext>
            </a:extLst>
          </p:cNvPr>
          <p:cNvSpPr>
            <a:spLocks noGrp="1" noChangeArrowheads="1"/>
          </p:cNvSpPr>
          <p:nvPr>
            <p:ph type="title"/>
          </p:nvPr>
        </p:nvSpPr>
        <p:spPr/>
        <p:txBody>
          <a:bodyPr/>
          <a:lstStyle/>
          <a:p>
            <a:r>
              <a:rPr lang="it-IT" altLang="it-IT"/>
              <a:t>Art. 2</a:t>
            </a:r>
          </a:p>
        </p:txBody>
      </p:sp>
      <p:sp>
        <p:nvSpPr>
          <p:cNvPr id="56323" name="Segnaposto contenuto 2">
            <a:extLst>
              <a:ext uri="{FF2B5EF4-FFF2-40B4-BE49-F238E27FC236}">
                <a16:creationId xmlns:a16="http://schemas.microsoft.com/office/drawing/2014/main" id="{72618B5B-760A-4148-80C5-C88A37CA891B}"/>
              </a:ext>
            </a:extLst>
          </p:cNvPr>
          <p:cNvSpPr>
            <a:spLocks noGrp="1" noChangeArrowheads="1"/>
          </p:cNvSpPr>
          <p:nvPr>
            <p:ph idx="1"/>
          </p:nvPr>
        </p:nvSpPr>
        <p:spPr/>
        <p:txBody>
          <a:bodyPr>
            <a:normAutofit fontScale="77500" lnSpcReduction="20000"/>
          </a:bodyPr>
          <a:lstStyle/>
          <a:p>
            <a:r>
              <a:rPr lang="en-US" altLang="it-IT" sz="1800"/>
              <a:t>Article II governs the </a:t>
            </a:r>
            <a:r>
              <a:rPr lang="en-US" altLang="it-IT" sz="1800">
                <a:solidFill>
                  <a:srgbClr val="FF0000"/>
                </a:solidFill>
              </a:rPr>
              <a:t>recognition and enforcement of arbitration agreements</a:t>
            </a:r>
            <a:r>
              <a:rPr lang="en-US" altLang="it-IT" sz="1800"/>
              <a:t>. </a:t>
            </a:r>
          </a:p>
          <a:p>
            <a:r>
              <a:rPr lang="en-US" altLang="it-IT" sz="1800"/>
              <a:t>Provided that </a:t>
            </a:r>
            <a:r>
              <a:rPr lang="en-US" altLang="it-IT" sz="1800">
                <a:solidFill>
                  <a:srgbClr val="FF0000"/>
                </a:solidFill>
              </a:rPr>
              <a:t>certain conditions </a:t>
            </a:r>
            <a:r>
              <a:rPr lang="en-US" altLang="it-IT" sz="1800"/>
              <a:t>are satisfied, article II mandates Contracting States to recognize an agreement in writing to submit disputes to arbitration and to enforce such an agreement by referring the parties to arbitration.</a:t>
            </a:r>
          </a:p>
          <a:p>
            <a:r>
              <a:rPr lang="en-US" altLang="it-IT" sz="1800"/>
              <a:t>The scope of the New York Convention was initially meant to be limited to the recognition and enforcement of arbitral awards to the exclusion of arbitration agreements. .. it was only during one of the last meeting  for the preparation and adoption of the Convention that the drafters decided to include a </a:t>
            </a:r>
            <a:r>
              <a:rPr lang="en-US" altLang="it-IT" sz="1800">
                <a:solidFill>
                  <a:srgbClr val="FF0000"/>
                </a:solidFill>
              </a:rPr>
              <a:t>specific provision on the recognition and enforcement of arbitration agreements</a:t>
            </a:r>
            <a:r>
              <a:rPr lang="en-US" altLang="it-IT" sz="1800"/>
              <a:t>. </a:t>
            </a:r>
          </a:p>
          <a:p>
            <a:r>
              <a:rPr lang="en-US" altLang="it-IT" sz="1800"/>
              <a:t> This explains why the recognition and enforcement of arbitration agreements is not mentioned in the Convention’s title or in any other provisions (For example, article I (1) which defines the scope of application of the Convention does not deal with arbitration agreements) </a:t>
            </a:r>
          </a:p>
          <a:p>
            <a:r>
              <a:rPr lang="en-US" altLang="it-IT" sz="1800"/>
              <a:t>And it might also explain why “</a:t>
            </a:r>
            <a:r>
              <a:rPr lang="en-US" altLang="it-IT" sz="1800" i="1"/>
              <a:t>little thought, and less drafting attention, was given” to Article II, .. and the drafting history does “not reveal any discussion regarding th[e] words” of the “null and void” clause </a:t>
            </a:r>
            <a:r>
              <a:rPr lang="en-US" altLang="it-IT" sz="1800"/>
              <a:t>(*****)</a:t>
            </a:r>
          </a:p>
          <a:p>
            <a:endParaRPr lang="en-US" altLang="it-IT" sz="1800"/>
          </a:p>
          <a:p>
            <a:endParaRPr lang="it-IT" altLang="it-IT"/>
          </a:p>
        </p:txBody>
      </p:sp>
      <p:sp>
        <p:nvSpPr>
          <p:cNvPr id="56324" name="Segnaposto data 3">
            <a:extLst>
              <a:ext uri="{FF2B5EF4-FFF2-40B4-BE49-F238E27FC236}">
                <a16:creationId xmlns:a16="http://schemas.microsoft.com/office/drawing/2014/main" id="{2B9A5E4D-5C59-4B67-A017-21F9217A3771}"/>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olo 1">
            <a:extLst>
              <a:ext uri="{FF2B5EF4-FFF2-40B4-BE49-F238E27FC236}">
                <a16:creationId xmlns:a16="http://schemas.microsoft.com/office/drawing/2014/main" id="{5D199EC4-65C5-4CF9-A1C3-7A2F3BE9399D}"/>
              </a:ext>
            </a:extLst>
          </p:cNvPr>
          <p:cNvSpPr>
            <a:spLocks noGrp="1" noChangeArrowheads="1"/>
          </p:cNvSpPr>
          <p:nvPr>
            <p:ph type="title"/>
          </p:nvPr>
        </p:nvSpPr>
        <p:spPr/>
        <p:txBody>
          <a:bodyPr/>
          <a:lstStyle/>
          <a:p>
            <a:r>
              <a:rPr lang="it-IT" altLang="it-IT"/>
              <a:t>Art. 2</a:t>
            </a:r>
          </a:p>
        </p:txBody>
      </p:sp>
      <p:sp>
        <p:nvSpPr>
          <p:cNvPr id="3" name="Segnaposto contenuto 2">
            <a:extLst>
              <a:ext uri="{FF2B5EF4-FFF2-40B4-BE49-F238E27FC236}">
                <a16:creationId xmlns:a16="http://schemas.microsoft.com/office/drawing/2014/main" id="{9E62E822-571F-44F2-89C5-BAD4F9253182}"/>
              </a:ext>
            </a:extLst>
          </p:cNvPr>
          <p:cNvSpPr>
            <a:spLocks noGrp="1"/>
          </p:cNvSpPr>
          <p:nvPr>
            <p:ph idx="1"/>
          </p:nvPr>
        </p:nvSpPr>
        <p:spPr>
          <a:xfrm>
            <a:off x="1981200" y="1628801"/>
            <a:ext cx="8529638" cy="4594225"/>
          </a:xfrm>
        </p:spPr>
        <p:txBody>
          <a:bodyPr/>
          <a:lstStyle/>
          <a:p>
            <a:pPr>
              <a:defRPr/>
            </a:pPr>
            <a:r>
              <a:rPr lang="en-US" sz="1800" b="1" dirty="0"/>
              <a:t>Article II (l)</a:t>
            </a:r>
            <a:r>
              <a:rPr lang="en-US" sz="1800" dirty="0"/>
              <a:t> requires each Contracting State to recognize an “</a:t>
            </a:r>
            <a:r>
              <a:rPr lang="en-US" sz="1800" i="1" dirty="0"/>
              <a:t>agreement in writing</a:t>
            </a:r>
            <a:r>
              <a:rPr lang="en-US" sz="1800" dirty="0"/>
              <a:t>” under which the parties undertake to submit their disputes to arbitration. This provision has been interpreted as establishing a </a:t>
            </a:r>
            <a:r>
              <a:rPr lang="en-US" sz="1800" dirty="0">
                <a:solidFill>
                  <a:srgbClr val="FF0000"/>
                </a:solidFill>
              </a:rPr>
              <a:t>presumption that arbitration agreements are valid</a:t>
            </a:r>
            <a:r>
              <a:rPr lang="en-US" sz="1800" dirty="0"/>
              <a:t>.</a:t>
            </a:r>
            <a:endParaRPr lang="en-US" sz="1800" baseline="30000" dirty="0"/>
          </a:p>
          <a:p>
            <a:pPr>
              <a:defRPr/>
            </a:pPr>
            <a:r>
              <a:rPr lang="en-US" sz="1800" dirty="0"/>
              <a:t> </a:t>
            </a:r>
            <a:r>
              <a:rPr lang="en-US" sz="1800" b="1" dirty="0"/>
              <a:t>Article II (2), </a:t>
            </a:r>
            <a:r>
              <a:rPr lang="en-US" sz="1800" dirty="0"/>
              <a:t>governing the form of “agreements in writing”, covers agreements that have been “</a:t>
            </a:r>
            <a:r>
              <a:rPr lang="en-US" sz="1800" i="1" dirty="0"/>
              <a:t>signed by the parties or contained in an exchange of letters or telegrams”</a:t>
            </a:r>
          </a:p>
          <a:p>
            <a:pPr>
              <a:defRPr/>
            </a:pPr>
            <a:r>
              <a:rPr lang="en-US" sz="1800" dirty="0"/>
              <a:t>To ensure that arbitration agreements are complied with, </a:t>
            </a:r>
            <a:r>
              <a:rPr lang="en-US" sz="1800" b="1" dirty="0"/>
              <a:t>article II (3) </a:t>
            </a:r>
            <a:r>
              <a:rPr lang="en-US" sz="1800" dirty="0"/>
              <a:t>requires national courts seized of a matter covered by an arbitration agreement to refer the parties to arbitration, “</a:t>
            </a:r>
            <a:r>
              <a:rPr lang="en-US" sz="1800" dirty="0">
                <a:solidFill>
                  <a:srgbClr val="FF0000"/>
                </a:solidFill>
              </a:rPr>
              <a:t>unless it finds that the said agreement is null and void, inoperative or incapable of being performed</a:t>
            </a:r>
            <a:r>
              <a:rPr lang="en-US" sz="1800" dirty="0"/>
              <a:t>.”</a:t>
            </a:r>
          </a:p>
          <a:p>
            <a:pPr>
              <a:defRPr/>
            </a:pPr>
            <a:r>
              <a:rPr lang="en-US" sz="1800" i="1" dirty="0">
                <a:highlight>
                  <a:srgbClr val="FFFF00"/>
                </a:highlight>
              </a:rPr>
              <a:t>Let’s see those provisions in more details</a:t>
            </a:r>
          </a:p>
          <a:p>
            <a:pPr>
              <a:defRPr/>
            </a:pPr>
            <a:endParaRPr lang="it-IT" dirty="0"/>
          </a:p>
        </p:txBody>
      </p:sp>
      <p:sp>
        <p:nvSpPr>
          <p:cNvPr id="57348" name="Segnaposto data 3">
            <a:extLst>
              <a:ext uri="{FF2B5EF4-FFF2-40B4-BE49-F238E27FC236}">
                <a16:creationId xmlns:a16="http://schemas.microsoft.com/office/drawing/2014/main" id="{206E91FE-EBBA-496F-9830-ECBA038C269A}"/>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olo 1">
            <a:extLst>
              <a:ext uri="{FF2B5EF4-FFF2-40B4-BE49-F238E27FC236}">
                <a16:creationId xmlns:a16="http://schemas.microsoft.com/office/drawing/2014/main" id="{8C2E9674-DC41-42EC-A5A6-437CC6B15416}"/>
              </a:ext>
            </a:extLst>
          </p:cNvPr>
          <p:cNvSpPr>
            <a:spLocks noGrp="1" noChangeArrowheads="1"/>
          </p:cNvSpPr>
          <p:nvPr>
            <p:ph type="title"/>
          </p:nvPr>
        </p:nvSpPr>
        <p:spPr/>
        <p:txBody>
          <a:bodyPr/>
          <a:lstStyle/>
          <a:p>
            <a:r>
              <a:rPr lang="it-IT" altLang="it-IT"/>
              <a:t>In general</a:t>
            </a:r>
          </a:p>
        </p:txBody>
      </p:sp>
      <p:sp>
        <p:nvSpPr>
          <p:cNvPr id="3" name="Segnaposto contenuto 2">
            <a:extLst>
              <a:ext uri="{FF2B5EF4-FFF2-40B4-BE49-F238E27FC236}">
                <a16:creationId xmlns:a16="http://schemas.microsoft.com/office/drawing/2014/main" id="{076183DC-3736-4B3B-9993-00C2A350694E}"/>
              </a:ext>
            </a:extLst>
          </p:cNvPr>
          <p:cNvSpPr>
            <a:spLocks noGrp="1"/>
          </p:cNvSpPr>
          <p:nvPr>
            <p:ph idx="1"/>
          </p:nvPr>
        </p:nvSpPr>
        <p:spPr/>
        <p:txBody>
          <a:bodyPr>
            <a:normAutofit fontScale="85000" lnSpcReduction="20000"/>
          </a:bodyPr>
          <a:lstStyle/>
          <a:p>
            <a:pPr>
              <a:defRPr/>
            </a:pPr>
            <a:r>
              <a:rPr lang="en-US" sz="1400" dirty="0"/>
              <a:t>The underlying principle that the parties to an arbitration agreement are required to honor their undertaking to submit to arbitration any dispute covered by their arbitration agreement is given effect by the </a:t>
            </a:r>
            <a:r>
              <a:rPr lang="en-US" sz="1400" dirty="0">
                <a:solidFill>
                  <a:srgbClr val="FF0000"/>
                </a:solidFill>
              </a:rPr>
              <a:t>mandatory requirement on national courts to refer the parties to arbitration when presented with a valid arbitration agreement</a:t>
            </a:r>
            <a:r>
              <a:rPr lang="en-US" sz="1400" dirty="0"/>
              <a:t>.</a:t>
            </a:r>
          </a:p>
          <a:p>
            <a:pPr>
              <a:defRPr/>
            </a:pPr>
            <a:r>
              <a:rPr lang="en-US" sz="1400" dirty="0">
                <a:solidFill>
                  <a:srgbClr val="FF0000"/>
                </a:solidFill>
              </a:rPr>
              <a:t>National courts are prohibited from hearing the merits of such disputes</a:t>
            </a:r>
            <a:r>
              <a:rPr lang="en-US" sz="1400" dirty="0"/>
              <a:t>. </a:t>
            </a:r>
          </a:p>
          <a:p>
            <a:pPr>
              <a:defRPr/>
            </a:pPr>
            <a:endParaRPr lang="en-US" sz="1400" dirty="0"/>
          </a:p>
          <a:p>
            <a:pPr>
              <a:defRPr/>
            </a:pPr>
            <a:r>
              <a:rPr lang="en-US" sz="1400" dirty="0"/>
              <a:t>In accordance with the principle of </a:t>
            </a:r>
            <a:r>
              <a:rPr lang="en-US" sz="1400" dirty="0">
                <a:solidFill>
                  <a:srgbClr val="FF0000"/>
                </a:solidFill>
              </a:rPr>
              <a:t>competence-competence,</a:t>
            </a:r>
            <a:r>
              <a:rPr lang="en-US" sz="1400" dirty="0"/>
              <a:t> which empowers arbitrators to rule on their own jurisdiction, a challenge to the existence or validity of an arbitration agreement </a:t>
            </a:r>
            <a:r>
              <a:rPr lang="en-US" sz="1400" dirty="0">
                <a:highlight>
                  <a:srgbClr val="FFFF00"/>
                </a:highlight>
              </a:rPr>
              <a:t>will not prevent an arbitral tribunal from proceeding with the arbitration</a:t>
            </a:r>
            <a:r>
              <a:rPr lang="en-US" sz="1400" dirty="0"/>
              <a:t>.</a:t>
            </a:r>
          </a:p>
          <a:p>
            <a:pPr>
              <a:defRPr/>
            </a:pPr>
            <a:r>
              <a:rPr lang="en-US" sz="1400" dirty="0"/>
              <a:t> By accepting the principle of competence-competence, national courts do not relinquish their power to review the existence and validity of an arbitration agreement as they recover their power of full scrutiny of the arbitration agreement at the end of the arbitral process, once the award is rendered by the arbitral tribunal. </a:t>
            </a:r>
          </a:p>
          <a:p>
            <a:pPr>
              <a:defRPr/>
            </a:pPr>
            <a:r>
              <a:rPr lang="en-US" sz="1400" dirty="0"/>
              <a:t>In some jurisdictions, courts have limited their scrutiny to a </a:t>
            </a:r>
            <a:r>
              <a:rPr lang="en-US" sz="1400" i="1" dirty="0"/>
              <a:t>prima facie</a:t>
            </a:r>
            <a:r>
              <a:rPr lang="en-US" sz="1400" dirty="0"/>
              <a:t> review, thereby leaving the arbitrators to be the first to fully decide the issue of their jurisdiction. </a:t>
            </a:r>
          </a:p>
          <a:p>
            <a:pPr>
              <a:defRPr/>
            </a:pPr>
            <a:r>
              <a:rPr lang="en-US" sz="1400" dirty="0"/>
              <a:t> In other jurisdictions, courts conduct a full review of the existence, validity and scope of the arbitration agreement in order to determine whether to refer the parties to arbitration.</a:t>
            </a:r>
            <a:endParaRPr lang="it-IT" sz="1400" dirty="0"/>
          </a:p>
        </p:txBody>
      </p:sp>
      <p:sp>
        <p:nvSpPr>
          <p:cNvPr id="58372" name="Segnaposto data 3">
            <a:extLst>
              <a:ext uri="{FF2B5EF4-FFF2-40B4-BE49-F238E27FC236}">
                <a16:creationId xmlns:a16="http://schemas.microsoft.com/office/drawing/2014/main" id="{60C7BE04-97F1-4CDB-9D50-2D758E17D44A}"/>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olo 1">
            <a:extLst>
              <a:ext uri="{FF2B5EF4-FFF2-40B4-BE49-F238E27FC236}">
                <a16:creationId xmlns:a16="http://schemas.microsoft.com/office/drawing/2014/main" id="{AAC16C89-D3FD-4D25-9DE3-FE6C1211861F}"/>
              </a:ext>
            </a:extLst>
          </p:cNvPr>
          <p:cNvSpPr>
            <a:spLocks noGrp="1" noChangeArrowheads="1"/>
          </p:cNvSpPr>
          <p:nvPr>
            <p:ph type="title"/>
          </p:nvPr>
        </p:nvSpPr>
        <p:spPr/>
        <p:txBody>
          <a:bodyPr/>
          <a:lstStyle/>
          <a:p>
            <a:r>
              <a:rPr lang="it-IT" altLang="it-IT"/>
              <a:t>Legal relationship</a:t>
            </a:r>
          </a:p>
        </p:txBody>
      </p:sp>
      <p:sp>
        <p:nvSpPr>
          <p:cNvPr id="59395" name="Segnaposto contenuto 2">
            <a:extLst>
              <a:ext uri="{FF2B5EF4-FFF2-40B4-BE49-F238E27FC236}">
                <a16:creationId xmlns:a16="http://schemas.microsoft.com/office/drawing/2014/main" id="{5504E52F-F555-4648-B41A-6C76889B64EB}"/>
              </a:ext>
            </a:extLst>
          </p:cNvPr>
          <p:cNvSpPr>
            <a:spLocks noGrp="1" noChangeArrowheads="1"/>
          </p:cNvSpPr>
          <p:nvPr>
            <p:ph idx="1"/>
          </p:nvPr>
        </p:nvSpPr>
        <p:spPr/>
        <p:txBody>
          <a:bodyPr>
            <a:normAutofit lnSpcReduction="10000"/>
          </a:bodyPr>
          <a:lstStyle/>
          <a:p>
            <a:r>
              <a:rPr lang="it-IT" altLang="it-IT" i="1"/>
              <a:t>Differences: real disputes (also future), </a:t>
            </a:r>
          </a:p>
          <a:p>
            <a:endParaRPr lang="it-IT" altLang="it-IT" i="1"/>
          </a:p>
          <a:p>
            <a:r>
              <a:rPr lang="it-IT" altLang="it-IT" i="1"/>
              <a:t>contractual or non contractual; </a:t>
            </a:r>
          </a:p>
          <a:p>
            <a:endParaRPr lang="it-IT" altLang="it-IT" i="1"/>
          </a:p>
          <a:p>
            <a:r>
              <a:rPr lang="it-IT" altLang="it-IT" i="1"/>
              <a:t>all or any…</a:t>
            </a:r>
          </a:p>
          <a:p>
            <a:endParaRPr lang="en-US" altLang="it-IT" i="1"/>
          </a:p>
          <a:p>
            <a:r>
              <a:rPr lang="en-US" altLang="it-IT" i="1"/>
              <a:t>in respect of a defined legal relationship </a:t>
            </a:r>
          </a:p>
          <a:p>
            <a:endParaRPr lang="en-US" altLang="it-IT" i="1"/>
          </a:p>
          <a:p>
            <a:r>
              <a:rPr lang="en-US" altLang="it-IT" i="1"/>
              <a:t>V</a:t>
            </a:r>
            <a:r>
              <a:rPr lang="en-US" altLang="it-IT"/>
              <a:t>ery broad and seldom disputed in case law.</a:t>
            </a:r>
          </a:p>
          <a:p>
            <a:endParaRPr lang="en-US" altLang="it-IT"/>
          </a:p>
          <a:p>
            <a:endParaRPr lang="it-IT" altLang="it-IT"/>
          </a:p>
        </p:txBody>
      </p:sp>
      <p:sp>
        <p:nvSpPr>
          <p:cNvPr id="59396" name="Segnaposto data 3">
            <a:extLst>
              <a:ext uri="{FF2B5EF4-FFF2-40B4-BE49-F238E27FC236}">
                <a16:creationId xmlns:a16="http://schemas.microsoft.com/office/drawing/2014/main" id="{319A5749-9212-4D82-9D7C-EFD6C5F7E912}"/>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olo 1">
            <a:extLst>
              <a:ext uri="{FF2B5EF4-FFF2-40B4-BE49-F238E27FC236}">
                <a16:creationId xmlns:a16="http://schemas.microsoft.com/office/drawing/2014/main" id="{ECCD6E3B-9C5D-44B5-80A2-1C89F171B5D0}"/>
              </a:ext>
            </a:extLst>
          </p:cNvPr>
          <p:cNvSpPr>
            <a:spLocks noGrp="1" noChangeArrowheads="1"/>
          </p:cNvSpPr>
          <p:nvPr>
            <p:ph type="title"/>
          </p:nvPr>
        </p:nvSpPr>
        <p:spPr/>
        <p:txBody>
          <a:bodyPr/>
          <a:lstStyle/>
          <a:p>
            <a:r>
              <a:rPr lang="it-IT" altLang="it-IT"/>
              <a:t>Writing requirements</a:t>
            </a:r>
          </a:p>
        </p:txBody>
      </p:sp>
      <p:sp>
        <p:nvSpPr>
          <p:cNvPr id="60419" name="Segnaposto contenuto 2">
            <a:extLst>
              <a:ext uri="{FF2B5EF4-FFF2-40B4-BE49-F238E27FC236}">
                <a16:creationId xmlns:a16="http://schemas.microsoft.com/office/drawing/2014/main" id="{BEC87E20-6D6C-455F-AC33-C57C1D622885}"/>
              </a:ext>
            </a:extLst>
          </p:cNvPr>
          <p:cNvSpPr>
            <a:spLocks noGrp="1" noChangeArrowheads="1"/>
          </p:cNvSpPr>
          <p:nvPr>
            <p:ph idx="1"/>
          </p:nvPr>
        </p:nvSpPr>
        <p:spPr/>
        <p:txBody>
          <a:bodyPr>
            <a:normAutofit fontScale="92500" lnSpcReduction="10000"/>
          </a:bodyPr>
          <a:lstStyle/>
          <a:p>
            <a:r>
              <a:rPr lang="en-US" altLang="it-IT" sz="1800"/>
              <a:t>Pursuant to article II (2), the requirement of an agreement in writing is met when an arbitral clause </a:t>
            </a:r>
            <a:r>
              <a:rPr lang="en-US" altLang="it-IT" sz="1800">
                <a:solidFill>
                  <a:srgbClr val="FF0000"/>
                </a:solidFill>
              </a:rPr>
              <a:t>or an arbitration agreement is signed by the parties</a:t>
            </a:r>
            <a:r>
              <a:rPr lang="en-US" altLang="it-IT" sz="1800"/>
              <a:t>.</a:t>
            </a:r>
          </a:p>
          <a:p>
            <a:endParaRPr lang="en-US" altLang="it-IT" sz="1800"/>
          </a:p>
          <a:p>
            <a:r>
              <a:rPr lang="en-US" altLang="it-IT" sz="1800"/>
              <a:t>When the parties to the contract or instrument containing the arbitration agreement have signed such contract or instrument, the signature requirement of article II (2) is to be regarded as satisfied.</a:t>
            </a:r>
          </a:p>
          <a:p>
            <a:endParaRPr lang="en-US" altLang="it-IT" sz="1800"/>
          </a:p>
          <a:p>
            <a:r>
              <a:rPr lang="en-US" altLang="it-IT" sz="1800"/>
              <a:t>Under article II (2), an agreement will also meet the “in-writing” requirement if it is contained in an exchange of letters or telegrams. As noted by a German court, the essential factor in the exchange of documents requirement under the New York Convention is mutuality; that is, reciprocal transmission of documents. </a:t>
            </a:r>
            <a:endParaRPr lang="it-IT" altLang="it-IT" sz="1800"/>
          </a:p>
        </p:txBody>
      </p:sp>
      <p:sp>
        <p:nvSpPr>
          <p:cNvPr id="60420" name="Segnaposto data 3">
            <a:extLst>
              <a:ext uri="{FF2B5EF4-FFF2-40B4-BE49-F238E27FC236}">
                <a16:creationId xmlns:a16="http://schemas.microsoft.com/office/drawing/2014/main" id="{7BC2AB10-82ED-49C8-9BEE-27ABE11A055D}"/>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olo 1">
            <a:extLst>
              <a:ext uri="{FF2B5EF4-FFF2-40B4-BE49-F238E27FC236}">
                <a16:creationId xmlns:a16="http://schemas.microsoft.com/office/drawing/2014/main" id="{DEAD8558-BD28-4A95-99D1-F48F846F0FCD}"/>
              </a:ext>
            </a:extLst>
          </p:cNvPr>
          <p:cNvSpPr>
            <a:spLocks noGrp="1" noChangeArrowheads="1"/>
          </p:cNvSpPr>
          <p:nvPr>
            <p:ph type="title"/>
          </p:nvPr>
        </p:nvSpPr>
        <p:spPr/>
        <p:txBody>
          <a:bodyPr/>
          <a:lstStyle/>
          <a:p>
            <a:r>
              <a:rPr lang="it-IT" altLang="it-IT"/>
              <a:t>Enforcement of the agreement </a:t>
            </a:r>
            <a:r>
              <a:rPr lang="it-IT" altLang="it-IT" i="1"/>
              <a:t>unless</a:t>
            </a:r>
            <a:endParaRPr lang="it-IT" altLang="it-IT"/>
          </a:p>
        </p:txBody>
      </p:sp>
      <p:sp>
        <p:nvSpPr>
          <p:cNvPr id="61443" name="Segnaposto contenuto 2">
            <a:extLst>
              <a:ext uri="{FF2B5EF4-FFF2-40B4-BE49-F238E27FC236}">
                <a16:creationId xmlns:a16="http://schemas.microsoft.com/office/drawing/2014/main" id="{A4C79D19-B51A-444F-A2B1-7B1DCDEC67C1}"/>
              </a:ext>
            </a:extLst>
          </p:cNvPr>
          <p:cNvSpPr>
            <a:spLocks noGrp="1" noChangeArrowheads="1"/>
          </p:cNvSpPr>
          <p:nvPr>
            <p:ph idx="1"/>
          </p:nvPr>
        </p:nvSpPr>
        <p:spPr>
          <a:xfrm>
            <a:off x="1825625" y="1412875"/>
            <a:ext cx="8529638" cy="4705350"/>
          </a:xfrm>
        </p:spPr>
        <p:txBody>
          <a:bodyPr>
            <a:normAutofit fontScale="92500" lnSpcReduction="10000"/>
          </a:bodyPr>
          <a:lstStyle/>
          <a:p>
            <a:r>
              <a:rPr lang="en-US" altLang="it-IT" sz="1400"/>
              <a:t>Where there is an agreement in writing as defined under article II (1) and (2), article II (3) requires national courts to refer the parties to arbitration, if </a:t>
            </a:r>
            <a:r>
              <a:rPr lang="en-US" altLang="it-IT" sz="1400">
                <a:solidFill>
                  <a:srgbClr val="FF0000"/>
                </a:solidFill>
              </a:rPr>
              <a:t>requested to do so by at least one party, </a:t>
            </a:r>
            <a:r>
              <a:rPr lang="en-US" altLang="it-IT" sz="1400" b="1"/>
              <a:t>unless</a:t>
            </a:r>
            <a:r>
              <a:rPr lang="en-US" altLang="it-IT" sz="1400"/>
              <a:t> the court finds that the agreement is </a:t>
            </a:r>
            <a:r>
              <a:rPr lang="en-US" altLang="it-IT" sz="1400">
                <a:solidFill>
                  <a:srgbClr val="FF0000"/>
                </a:solidFill>
              </a:rPr>
              <a:t>null and void, inoperative or incapable of being performed</a:t>
            </a:r>
            <a:r>
              <a:rPr lang="en-US" altLang="it-IT" sz="1400"/>
              <a:t>.</a:t>
            </a:r>
          </a:p>
          <a:p>
            <a:r>
              <a:rPr lang="en-US" altLang="it-IT" sz="1400"/>
              <a:t>the text of the Convention does not provide any indication of </a:t>
            </a:r>
            <a:r>
              <a:rPr lang="en-US" altLang="it-IT" sz="1400" b="1"/>
              <a:t>the standard of review </a:t>
            </a:r>
            <a:r>
              <a:rPr lang="en-US" altLang="it-IT" sz="1400"/>
              <a:t>that should be applied by national courts in this exercise, nor any further clarification of the terms “null and void, inoperative or incapable of being performed.”</a:t>
            </a:r>
          </a:p>
          <a:p>
            <a:r>
              <a:rPr lang="en-US" altLang="it-IT" sz="1400"/>
              <a:t>Some courts perform a full review of the agreement to arbitrate to assess whether it is “null and void, inoperative or incapable of being performed”, while others confine themselves to a limited or </a:t>
            </a:r>
            <a:r>
              <a:rPr lang="en-US" altLang="it-IT" sz="1400" i="1"/>
              <a:t>prima facie</a:t>
            </a:r>
            <a:r>
              <a:rPr lang="en-US" altLang="it-IT" sz="1400"/>
              <a:t> inquiry.</a:t>
            </a:r>
          </a:p>
          <a:p>
            <a:r>
              <a:rPr lang="en-US" altLang="it-IT" sz="1400"/>
              <a:t>Some courts consider that the issue is to be determined under the </a:t>
            </a:r>
            <a:r>
              <a:rPr lang="en-US" altLang="it-IT" sz="1400" b="1"/>
              <a:t>applicable national law; other courts (</a:t>
            </a:r>
            <a:r>
              <a:rPr lang="en-US" altLang="it-IT" sz="1400"/>
              <a:t>United States courts and English courts) have applied </a:t>
            </a:r>
            <a:r>
              <a:rPr lang="en-US" altLang="it-IT" sz="1400" b="1"/>
              <a:t>an international standard </a:t>
            </a:r>
            <a:r>
              <a:rPr lang="en-US" altLang="it-IT" sz="1400"/>
              <a:t>of contract law.</a:t>
            </a:r>
          </a:p>
          <a:p>
            <a:r>
              <a:rPr lang="en-US" altLang="it-IT" sz="1400"/>
              <a:t>In addition, parties have sought to invalidate arbitration agreements by arguing that the </a:t>
            </a:r>
            <a:r>
              <a:rPr lang="en-US" altLang="it-IT" sz="1400" b="1"/>
              <a:t>main contract containing the agreement was null and void</a:t>
            </a:r>
            <a:r>
              <a:rPr lang="en-US" altLang="it-IT" sz="1400"/>
              <a:t>. The vast majority of courts distinguish between </a:t>
            </a:r>
            <a:r>
              <a:rPr lang="en-US" altLang="it-IT" sz="1400">
                <a:solidFill>
                  <a:srgbClr val="FF0000"/>
                </a:solidFill>
              </a:rPr>
              <a:t>the invalidity of the contract and the invalidity of the arbitration agreement </a:t>
            </a:r>
            <a:r>
              <a:rPr lang="en-US" altLang="it-IT" sz="1400"/>
              <a:t>in accordance with the principle of the </a:t>
            </a:r>
            <a:r>
              <a:rPr lang="en-US" altLang="it-IT" sz="1400" b="1"/>
              <a:t>severability</a:t>
            </a:r>
            <a:r>
              <a:rPr lang="en-US" altLang="it-IT" sz="1400"/>
              <a:t> or </a:t>
            </a:r>
            <a:r>
              <a:rPr lang="en-US" altLang="it-IT" sz="1400" i="1"/>
              <a:t>separability</a:t>
            </a:r>
            <a:r>
              <a:rPr lang="en-US" altLang="it-IT" sz="1400"/>
              <a:t> of the arbitration agreement—sometimes referred to as the principle of autonomy.</a:t>
            </a:r>
            <a:endParaRPr lang="it-IT" altLang="it-IT" sz="1400">
              <a:solidFill>
                <a:srgbClr val="FF0000"/>
              </a:solidFill>
            </a:endParaRPr>
          </a:p>
          <a:p>
            <a:r>
              <a:rPr lang="en-US" altLang="it-IT" sz="1400"/>
              <a:t>An arbitration agreement has been held </a:t>
            </a:r>
            <a:r>
              <a:rPr lang="en-US" altLang="it-IT" sz="1400" b="1"/>
              <a:t>incapable of being performed</a:t>
            </a:r>
            <a:r>
              <a:rPr lang="en-US" altLang="it-IT" sz="1400"/>
              <a:t> when the arbitration agreement was pathological, i.e., in two main situations: (i) when the arbitration agreement is </a:t>
            </a:r>
            <a:r>
              <a:rPr lang="en-US" altLang="it-IT" sz="1400" b="1"/>
              <a:t>unclear</a:t>
            </a:r>
            <a:r>
              <a:rPr lang="en-US" altLang="it-IT" sz="1400"/>
              <a:t> and does not provide sufficient indication to allow the arbitration to proceed, and (ii) when the arbitration agreement </a:t>
            </a:r>
            <a:r>
              <a:rPr lang="en-US" altLang="it-IT" sz="1400" b="1"/>
              <a:t>designates an inexistent arbitral institution</a:t>
            </a:r>
            <a:endParaRPr lang="it-IT" altLang="it-IT" sz="1400" b="1"/>
          </a:p>
        </p:txBody>
      </p:sp>
      <p:sp>
        <p:nvSpPr>
          <p:cNvPr id="61444" name="Segnaposto data 3">
            <a:extLst>
              <a:ext uri="{FF2B5EF4-FFF2-40B4-BE49-F238E27FC236}">
                <a16:creationId xmlns:a16="http://schemas.microsoft.com/office/drawing/2014/main" id="{3148FD06-18D4-49A9-B868-E618BB4326BC}"/>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olo 1">
            <a:extLst>
              <a:ext uri="{FF2B5EF4-FFF2-40B4-BE49-F238E27FC236}">
                <a16:creationId xmlns:a16="http://schemas.microsoft.com/office/drawing/2014/main" id="{F6F71F09-C2CA-49C2-9BB7-CDDBF8CC2296}"/>
              </a:ext>
            </a:extLst>
          </p:cNvPr>
          <p:cNvSpPr>
            <a:spLocks noGrp="1" noChangeArrowheads="1"/>
          </p:cNvSpPr>
          <p:nvPr>
            <p:ph type="title"/>
          </p:nvPr>
        </p:nvSpPr>
        <p:spPr/>
        <p:txBody>
          <a:bodyPr/>
          <a:lstStyle/>
          <a:p>
            <a:r>
              <a:rPr lang="it-IT" altLang="it-IT"/>
              <a:t>Arbitrability</a:t>
            </a:r>
          </a:p>
        </p:txBody>
      </p:sp>
      <p:sp>
        <p:nvSpPr>
          <p:cNvPr id="62467" name="Segnaposto contenuto 2">
            <a:extLst>
              <a:ext uri="{FF2B5EF4-FFF2-40B4-BE49-F238E27FC236}">
                <a16:creationId xmlns:a16="http://schemas.microsoft.com/office/drawing/2014/main" id="{84ACCA36-8356-4217-B373-44086BAB71A5}"/>
              </a:ext>
            </a:extLst>
          </p:cNvPr>
          <p:cNvSpPr>
            <a:spLocks noGrp="1" noChangeArrowheads="1"/>
          </p:cNvSpPr>
          <p:nvPr>
            <p:ph idx="1"/>
          </p:nvPr>
        </p:nvSpPr>
        <p:spPr/>
        <p:txBody>
          <a:bodyPr>
            <a:normAutofit fontScale="85000" lnSpcReduction="20000"/>
          </a:bodyPr>
          <a:lstStyle/>
          <a:p>
            <a:r>
              <a:rPr lang="en-US" altLang="it-IT" sz="1600"/>
              <a:t>The requirement that the dispute concerns a “</a:t>
            </a:r>
            <a:r>
              <a:rPr lang="en-US" altLang="it-IT" sz="1600">
                <a:solidFill>
                  <a:srgbClr val="FF0000"/>
                </a:solidFill>
              </a:rPr>
              <a:t>subject matter capable of settlement by arbitration</a:t>
            </a:r>
            <a:r>
              <a:rPr lang="en-US" altLang="it-IT" sz="1600"/>
              <a:t>” refers to the arbitrability of the dispute. </a:t>
            </a:r>
          </a:p>
          <a:p>
            <a:r>
              <a:rPr lang="en-US" altLang="it-IT" sz="1600"/>
              <a:t>Given the New York Convention’s lack of guidance on this topic, </a:t>
            </a:r>
            <a:r>
              <a:rPr lang="en-US" altLang="it-IT" sz="1600" b="1"/>
              <a:t>national courts have determined whether a specific subject matter can be settled by arbitration either by referring to the law applicable to the arbitration agreement or by referring to their own law</a:t>
            </a:r>
            <a:r>
              <a:rPr lang="en-US" altLang="it-IT" sz="1600"/>
              <a:t>.</a:t>
            </a:r>
          </a:p>
          <a:p>
            <a:r>
              <a:rPr lang="en-US" altLang="it-IT" sz="1600"/>
              <a:t>Some courts have determined that this issue should be resolved according to the </a:t>
            </a:r>
            <a:r>
              <a:rPr lang="en-US" altLang="it-IT" sz="1600">
                <a:solidFill>
                  <a:srgbClr val="FF0000"/>
                </a:solidFill>
              </a:rPr>
              <a:t>law applicable to the arbitration agreement</a:t>
            </a:r>
            <a:r>
              <a:rPr lang="en-US" altLang="it-IT" sz="1600"/>
              <a:t>.</a:t>
            </a:r>
          </a:p>
          <a:p>
            <a:r>
              <a:rPr lang="en-US" altLang="it-IT" sz="1600"/>
              <a:t>Other courts have assessed whether a dispute was capable of settlement by arbitration pursuant to their </a:t>
            </a:r>
            <a:r>
              <a:rPr lang="en-US" altLang="it-IT" sz="1600">
                <a:solidFill>
                  <a:srgbClr val="FF0000"/>
                </a:solidFill>
              </a:rPr>
              <a:t>own system of law</a:t>
            </a:r>
          </a:p>
          <a:p>
            <a:r>
              <a:rPr lang="en-US" altLang="it-IT" sz="1600">
                <a:solidFill>
                  <a:srgbClr val="FF0000"/>
                </a:solidFill>
              </a:rPr>
              <a:t>Different jurisdiction adopt different solutions….</a:t>
            </a:r>
          </a:p>
          <a:p>
            <a:r>
              <a:rPr lang="en-US" altLang="it-IT" sz="1600">
                <a:solidFill>
                  <a:srgbClr val="FF0000"/>
                </a:solidFill>
              </a:rPr>
              <a:t>ARBITRABILITY AND PUBLIC POLICY?</a:t>
            </a:r>
          </a:p>
          <a:p>
            <a:r>
              <a:rPr lang="en-US" altLang="it-IT" sz="1600">
                <a:solidFill>
                  <a:srgbClr val="FF0000"/>
                </a:solidFill>
              </a:rPr>
              <a:t>NOTE: WHILE ART. V REFERS TO THE PUBLIC POLICY DEFENCE </a:t>
            </a:r>
            <a:r>
              <a:rPr lang="en-US" altLang="it-IT" sz="1600"/>
              <a:t>at the award-enforcement stage, IT DOES not MENTION IT WITH REGARD TO the initial arbitration enforcement stage (*****)</a:t>
            </a:r>
          </a:p>
          <a:p>
            <a:r>
              <a:rPr lang="en-US" altLang="it-IT" sz="1600"/>
              <a:t> </a:t>
            </a:r>
            <a:endParaRPr lang="en-US" altLang="it-IT" sz="1600">
              <a:solidFill>
                <a:srgbClr val="FF0000"/>
              </a:solidFill>
            </a:endParaRPr>
          </a:p>
          <a:p>
            <a:endParaRPr lang="en-US" altLang="it-IT" sz="1400">
              <a:solidFill>
                <a:srgbClr val="FF0000"/>
              </a:solidFill>
            </a:endParaRPr>
          </a:p>
          <a:p>
            <a:endParaRPr lang="en-US" altLang="it-IT" sz="1400">
              <a:solidFill>
                <a:srgbClr val="FF0000"/>
              </a:solidFill>
            </a:endParaRPr>
          </a:p>
        </p:txBody>
      </p:sp>
      <p:sp>
        <p:nvSpPr>
          <p:cNvPr id="62468" name="Segnaposto data 3">
            <a:extLst>
              <a:ext uri="{FF2B5EF4-FFF2-40B4-BE49-F238E27FC236}">
                <a16:creationId xmlns:a16="http://schemas.microsoft.com/office/drawing/2014/main" id="{DCAFCCF0-372B-42BD-88C9-3384B2EB9E5C}"/>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7"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Shape 78">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81"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63490" name="Titolo 1">
            <a:extLst>
              <a:ext uri="{FF2B5EF4-FFF2-40B4-BE49-F238E27FC236}">
                <a16:creationId xmlns:a16="http://schemas.microsoft.com/office/drawing/2014/main" id="{86A99ACB-0EB0-43F7-BC38-4ACAD8AB4AC7}"/>
              </a:ext>
            </a:extLst>
          </p:cNvPr>
          <p:cNvSpPr>
            <a:spLocks noGrp="1" noChangeArrowheads="1"/>
          </p:cNvSpPr>
          <p:nvPr>
            <p:ph type="title"/>
          </p:nvPr>
        </p:nvSpPr>
        <p:spPr>
          <a:xfrm>
            <a:off x="994087" y="1130603"/>
            <a:ext cx="3342442" cy="4596794"/>
          </a:xfrm>
        </p:spPr>
        <p:txBody>
          <a:bodyPr anchor="ctr">
            <a:normAutofit/>
          </a:bodyPr>
          <a:lstStyle/>
          <a:p>
            <a:r>
              <a:rPr lang="it-IT" altLang="it-IT" sz="3200">
                <a:solidFill>
                  <a:srgbClr val="EBEBEB"/>
                </a:solidFill>
              </a:rPr>
              <a:t>Enforcing awards: art. 3 and art. 5</a:t>
            </a:r>
          </a:p>
        </p:txBody>
      </p:sp>
      <p:sp>
        <p:nvSpPr>
          <p:cNvPr id="63491" name="Segnaposto contenuto 2">
            <a:extLst>
              <a:ext uri="{FF2B5EF4-FFF2-40B4-BE49-F238E27FC236}">
                <a16:creationId xmlns:a16="http://schemas.microsoft.com/office/drawing/2014/main" id="{7C1DB1EA-E98D-4C1B-8087-5DF6A6FD263B}"/>
              </a:ext>
            </a:extLst>
          </p:cNvPr>
          <p:cNvSpPr>
            <a:spLocks noGrp="1" noChangeArrowheads="1"/>
          </p:cNvSpPr>
          <p:nvPr>
            <p:ph idx="1"/>
          </p:nvPr>
        </p:nvSpPr>
        <p:spPr>
          <a:xfrm>
            <a:off x="5290077" y="437513"/>
            <a:ext cx="5502614" cy="5954325"/>
          </a:xfrm>
        </p:spPr>
        <p:txBody>
          <a:bodyPr anchor="ctr">
            <a:normAutofit/>
          </a:bodyPr>
          <a:lstStyle/>
          <a:p>
            <a:pPr>
              <a:lnSpc>
                <a:spcPct val="90000"/>
              </a:lnSpc>
            </a:pPr>
            <a:r>
              <a:rPr lang="en-US" altLang="it-IT" sz="1700"/>
              <a:t>Art. 3 “</a:t>
            </a:r>
            <a:r>
              <a:rPr lang="en-US" altLang="it-IT" sz="1700" i="1"/>
              <a:t>Each Contracting State </a:t>
            </a:r>
            <a:r>
              <a:rPr lang="en-US" altLang="it-IT" sz="1700" b="1" i="1"/>
              <a:t>shall recognize arbitral awards</a:t>
            </a:r>
            <a:r>
              <a:rPr lang="en-US" altLang="it-IT" sz="1700" i="1"/>
              <a:t> as binding and enforce them in accordance with the rules of procedure of the territory where the award is relied upon, under the conditions laid down in the following articles. There shall </a:t>
            </a:r>
            <a:r>
              <a:rPr lang="en-US" altLang="it-IT" sz="1700" b="1" i="1"/>
              <a:t>not</a:t>
            </a:r>
            <a:r>
              <a:rPr lang="en-US" altLang="it-IT" sz="1700" i="1"/>
              <a:t> be imposed </a:t>
            </a:r>
            <a:r>
              <a:rPr lang="en-US" altLang="it-IT" sz="1700" b="1" i="1"/>
              <a:t>substantially more onerous conditions</a:t>
            </a:r>
            <a:r>
              <a:rPr lang="en-US" altLang="it-IT" sz="1700" i="1"/>
              <a:t> or higher fees or charges on the recognition or enforcement of arbitral awards to which this Convention applies than are imposed on the recognition or enforcement of </a:t>
            </a:r>
            <a:r>
              <a:rPr lang="en-US" altLang="it-IT" sz="1700" b="1" i="1"/>
              <a:t>domestic arbitral awards”</a:t>
            </a:r>
          </a:p>
          <a:p>
            <a:pPr>
              <a:lnSpc>
                <a:spcPct val="90000"/>
              </a:lnSpc>
            </a:pPr>
            <a:endParaRPr lang="en-US" altLang="it-IT" sz="1700" i="1"/>
          </a:p>
          <a:p>
            <a:pPr>
              <a:lnSpc>
                <a:spcPct val="90000"/>
              </a:lnSpc>
            </a:pPr>
            <a:r>
              <a:rPr lang="it-IT" altLang="it-IT" sz="1700" i="1"/>
              <a:t>Art. 5</a:t>
            </a:r>
            <a:r>
              <a:rPr lang="en-US" altLang="it-IT" sz="1700"/>
              <a:t>. “</a:t>
            </a:r>
            <a:r>
              <a:rPr lang="en-US" altLang="it-IT" sz="1700" i="1"/>
              <a:t>Recognition and enforcement of the award </a:t>
            </a:r>
            <a:r>
              <a:rPr lang="en-US" altLang="it-IT" sz="1700" b="1" i="1"/>
              <a:t>may</a:t>
            </a:r>
            <a:r>
              <a:rPr lang="en-US" altLang="it-IT" sz="1700" i="1"/>
              <a:t> be refused, at the request of the party against whom it is invoked, only if that party furnishes to the competent authority where the recognition and enforcement is sought, proof that:  ….(list of very limited hypothesis)</a:t>
            </a:r>
          </a:p>
          <a:p>
            <a:pPr>
              <a:lnSpc>
                <a:spcPct val="90000"/>
              </a:lnSpc>
            </a:pPr>
            <a:endParaRPr lang="it-IT" altLang="it-IT" sz="1700" i="1"/>
          </a:p>
        </p:txBody>
      </p:sp>
      <p:sp>
        <p:nvSpPr>
          <p:cNvPr id="63492" name="Segnaposto data 3">
            <a:extLst>
              <a:ext uri="{FF2B5EF4-FFF2-40B4-BE49-F238E27FC236}">
                <a16:creationId xmlns:a16="http://schemas.microsoft.com/office/drawing/2014/main" id="{EA54B44A-3692-4164-907F-99CF9D0F4B43}"/>
              </a:ext>
            </a:extLst>
          </p:cNvPr>
          <p:cNvSpPr>
            <a:spLocks noGrp="1"/>
          </p:cNvSpPr>
          <p:nvPr>
            <p:ph type="dt" sz="half" idx="10"/>
          </p:nvPr>
        </p:nvSpPr>
        <p:spPr>
          <a:xfrm>
            <a:off x="7980412" y="6391838"/>
            <a:ext cx="273607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ct val="0"/>
              </a:spcBef>
              <a:spcAft>
                <a:spcPts val="600"/>
              </a:spcAft>
              <a:buClrTx/>
              <a:buFontTx/>
              <a:buNone/>
            </a:pPr>
            <a:r>
              <a:rPr lang="it-IT" altLang="it-IT" sz="1500">
                <a:latin typeface="Times New Roman" panose="02020603050405020304" pitchFamily="18" charset="0"/>
              </a:rPr>
              <a:t>22/11/17</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7"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Shape 78">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81"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64514" name="Titolo 1">
            <a:extLst>
              <a:ext uri="{FF2B5EF4-FFF2-40B4-BE49-F238E27FC236}">
                <a16:creationId xmlns:a16="http://schemas.microsoft.com/office/drawing/2014/main" id="{AAEDD2EF-B751-4244-925D-BAF6EEF38B0A}"/>
              </a:ext>
            </a:extLst>
          </p:cNvPr>
          <p:cNvSpPr>
            <a:spLocks noGrp="1" noChangeArrowheads="1"/>
          </p:cNvSpPr>
          <p:nvPr>
            <p:ph type="title"/>
          </p:nvPr>
        </p:nvSpPr>
        <p:spPr>
          <a:xfrm>
            <a:off x="994087" y="1130603"/>
            <a:ext cx="3342442" cy="4596794"/>
          </a:xfrm>
        </p:spPr>
        <p:txBody>
          <a:bodyPr anchor="ctr">
            <a:normAutofit/>
          </a:bodyPr>
          <a:lstStyle/>
          <a:p>
            <a:r>
              <a:rPr lang="it-IT" altLang="it-IT" sz="3200">
                <a:solidFill>
                  <a:srgbClr val="EBEBEB"/>
                </a:solidFill>
              </a:rPr>
              <a:t>Art. 3</a:t>
            </a:r>
          </a:p>
        </p:txBody>
      </p:sp>
      <p:sp>
        <p:nvSpPr>
          <p:cNvPr id="64515" name="Segnaposto contenuto 2">
            <a:extLst>
              <a:ext uri="{FF2B5EF4-FFF2-40B4-BE49-F238E27FC236}">
                <a16:creationId xmlns:a16="http://schemas.microsoft.com/office/drawing/2014/main" id="{7CA631D6-36C0-4492-8E09-692342E9C12E}"/>
              </a:ext>
            </a:extLst>
          </p:cNvPr>
          <p:cNvSpPr>
            <a:spLocks noGrp="1" noChangeArrowheads="1"/>
          </p:cNvSpPr>
          <p:nvPr>
            <p:ph idx="1"/>
          </p:nvPr>
        </p:nvSpPr>
        <p:spPr>
          <a:xfrm>
            <a:off x="5290077" y="437513"/>
            <a:ext cx="5502614" cy="5954325"/>
          </a:xfrm>
        </p:spPr>
        <p:txBody>
          <a:bodyPr anchor="ctr">
            <a:normAutofit/>
          </a:bodyPr>
          <a:lstStyle/>
          <a:p>
            <a:pPr>
              <a:lnSpc>
                <a:spcPct val="90000"/>
              </a:lnSpc>
            </a:pPr>
            <a:r>
              <a:rPr lang="en-US" altLang="it-IT" sz="1400"/>
              <a:t>Article III embodies the pro-enforcement policy of the New York Convention, and sets forth the general principle that “</a:t>
            </a:r>
            <a:r>
              <a:rPr lang="en-US" altLang="it-IT" sz="1400" i="1"/>
              <a:t>each Contracting State shall recognize arbitral awards as binding and enforce them”</a:t>
            </a:r>
            <a:r>
              <a:rPr lang="en-US" altLang="it-IT" sz="1400"/>
              <a:t>. As a result of article III, foreign arbitral awards are entitled to a </a:t>
            </a:r>
            <a:r>
              <a:rPr lang="en-US" altLang="it-IT" sz="1400" i="1"/>
              <a:t>prima facie</a:t>
            </a:r>
            <a:r>
              <a:rPr lang="en-US" altLang="it-IT" sz="1400"/>
              <a:t> right to recognition and enforcement in the Contracting States.</a:t>
            </a:r>
          </a:p>
          <a:p>
            <a:pPr>
              <a:lnSpc>
                <a:spcPct val="90000"/>
              </a:lnSpc>
            </a:pPr>
            <a:r>
              <a:rPr lang="en-US" altLang="it-IT" sz="1400"/>
              <a:t>The final text of article III achieved a balanced solution that permits each Contracting State to apply its own national rules of procedure to the recognition and enforcement of foreign arbitral awards, while guaranteeing that such recognition and enforcement will comply with a number of fundamental principles:</a:t>
            </a:r>
          </a:p>
          <a:p>
            <a:pPr>
              <a:lnSpc>
                <a:spcPct val="90000"/>
              </a:lnSpc>
            </a:pPr>
            <a:r>
              <a:rPr lang="en-US" altLang="it-IT" sz="1400" i="1"/>
              <a:t>the first principle is that, while the recognition and enforcement of foreign arbitral awards under the Convention shall be conducted “in accordance with the rules of procedure of the territory where the award is relied upon”, the “conditions” under which recognition and enforcement of foreign awards can be granted are exclusively governed by the Convention.</a:t>
            </a:r>
          </a:p>
          <a:p>
            <a:pPr>
              <a:lnSpc>
                <a:spcPct val="90000"/>
              </a:lnSpc>
            </a:pPr>
            <a:r>
              <a:rPr lang="en-US" altLang="it-IT" sz="1400" i="1"/>
              <a:t>The second principle is that the national rules of procedure governing the recognition and enforcement of foreign arbitral awards in each Contracting State shall not impose “substantially more onerous conditions or higher fees or charges on the recognition or enforcement of arbitral awards to which this Convention applies than are imposed on the recognition or enforcement of domestic arbitral awards.”</a:t>
            </a:r>
          </a:p>
          <a:p>
            <a:pPr>
              <a:lnSpc>
                <a:spcPct val="90000"/>
              </a:lnSpc>
            </a:pPr>
            <a:endParaRPr lang="it-IT" altLang="it-IT" sz="1400"/>
          </a:p>
        </p:txBody>
      </p:sp>
      <p:sp>
        <p:nvSpPr>
          <p:cNvPr id="64516" name="Segnaposto data 3">
            <a:extLst>
              <a:ext uri="{FF2B5EF4-FFF2-40B4-BE49-F238E27FC236}">
                <a16:creationId xmlns:a16="http://schemas.microsoft.com/office/drawing/2014/main" id="{8BF02F95-3E14-4821-BCFA-AF32E8D9099C}"/>
              </a:ext>
            </a:extLst>
          </p:cNvPr>
          <p:cNvSpPr>
            <a:spLocks noGrp="1"/>
          </p:cNvSpPr>
          <p:nvPr>
            <p:ph type="dt" sz="half" idx="10"/>
          </p:nvPr>
        </p:nvSpPr>
        <p:spPr>
          <a:xfrm>
            <a:off x="7980412" y="6391838"/>
            <a:ext cx="273607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ct val="0"/>
              </a:spcBef>
              <a:spcAft>
                <a:spcPts val="600"/>
              </a:spcAft>
              <a:buClrTx/>
              <a:buFontTx/>
              <a:buNone/>
            </a:pPr>
            <a:r>
              <a:rPr lang="it-IT" altLang="it-IT" sz="1500">
                <a:latin typeface="Times New Roman" panose="02020603050405020304" pitchFamily="18" charset="0"/>
              </a:rPr>
              <a:t>22/11/17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a:extLst>
              <a:ext uri="{FF2B5EF4-FFF2-40B4-BE49-F238E27FC236}">
                <a16:creationId xmlns:a16="http://schemas.microsoft.com/office/drawing/2014/main" id="{541C5ED8-934D-4984-B2CD-53A4267B7778}"/>
              </a:ext>
            </a:extLst>
          </p:cNvPr>
          <p:cNvSpPr>
            <a:spLocks noGrp="1" noChangeArrowheads="1"/>
          </p:cNvSpPr>
          <p:nvPr>
            <p:ph type="title"/>
          </p:nvPr>
        </p:nvSpPr>
        <p:spPr/>
        <p:txBody>
          <a:bodyPr/>
          <a:lstStyle/>
          <a:p>
            <a:r>
              <a:rPr lang="it-IT" altLang="it-IT"/>
              <a:t>conflict</a:t>
            </a:r>
          </a:p>
        </p:txBody>
      </p:sp>
      <p:pic>
        <p:nvPicPr>
          <p:cNvPr id="11268" name="Picture 2" descr="Risultati immagini per disaccordo">
            <a:extLst>
              <a:ext uri="{FF2B5EF4-FFF2-40B4-BE49-F238E27FC236}">
                <a16:creationId xmlns:a16="http://schemas.microsoft.com/office/drawing/2014/main" id="{230A7C20-3C18-4039-8B36-D4A4B7FA239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4215606" y="3468687"/>
            <a:ext cx="2705100" cy="1685925"/>
          </a:xfrm>
        </p:spPr>
      </p:pic>
      <p:sp>
        <p:nvSpPr>
          <p:cNvPr id="11267" name="Segnaposto data 3">
            <a:extLst>
              <a:ext uri="{FF2B5EF4-FFF2-40B4-BE49-F238E27FC236}">
                <a16:creationId xmlns:a16="http://schemas.microsoft.com/office/drawing/2014/main" id="{7BC6556F-77DE-4415-8EF1-0EF01409CC2E}"/>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800">
                <a:latin typeface="Arial" panose="020B0604020202020204" pitchFamily="34" charset="0"/>
              </a:rPr>
              <a:t>22/11/17</a:t>
            </a:r>
          </a:p>
        </p:txBody>
      </p:sp>
      <p:pic>
        <p:nvPicPr>
          <p:cNvPr id="11269" name="Picture 4" descr="Risultati immagini per conflitto">
            <a:extLst>
              <a:ext uri="{FF2B5EF4-FFF2-40B4-BE49-F238E27FC236}">
                <a16:creationId xmlns:a16="http://schemas.microsoft.com/office/drawing/2014/main" id="{54C9EEDA-2F1E-4D21-92AC-43C9E8D85A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2060576"/>
            <a:ext cx="26479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90" name="Group 89">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91" name="Rectangle 90">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65538" name="Text Box 1">
            <a:extLst>
              <a:ext uri="{FF2B5EF4-FFF2-40B4-BE49-F238E27FC236}">
                <a16:creationId xmlns:a16="http://schemas.microsoft.com/office/drawing/2014/main" id="{99972835-DBFA-41AC-8BBB-5EE41BCF29A5}"/>
              </a:ext>
            </a:extLst>
          </p:cNvPr>
          <p:cNvSpPr txBox="1">
            <a:spLocks noChangeArrowheads="1"/>
          </p:cNvSpPr>
          <p:nvPr/>
        </p:nvSpPr>
        <p:spPr bwMode="auto">
          <a:xfrm>
            <a:off x="1000372" y="1209957"/>
            <a:ext cx="3034580" cy="44380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a:spcBef>
                <a:spcPct val="0"/>
              </a:spcBef>
              <a:spcAft>
                <a:spcPts val="600"/>
              </a:spcAft>
              <a:buClrTx/>
            </a:pPr>
            <a:r>
              <a:rPr lang="en-US" altLang="it-IT" sz="3200">
                <a:solidFill>
                  <a:schemeClr val="tx1"/>
                </a:solidFill>
                <a:latin typeface="+mj-lt"/>
                <a:ea typeface="+mj-ea"/>
                <a:cs typeface="+mj-cs"/>
              </a:rPr>
              <a:t>Enforcement  of  awards</a:t>
            </a:r>
          </a:p>
        </p:txBody>
      </p:sp>
      <p:cxnSp>
        <p:nvCxnSpPr>
          <p:cNvPr id="94" name="Straight Connector 93">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5539" name="Text Box 2">
            <a:extLst>
              <a:ext uri="{FF2B5EF4-FFF2-40B4-BE49-F238E27FC236}">
                <a16:creationId xmlns:a16="http://schemas.microsoft.com/office/drawing/2014/main" id="{E9502232-6A54-4AE2-A8EC-AB315D07EF4F}"/>
              </a:ext>
            </a:extLst>
          </p:cNvPr>
          <p:cNvSpPr txBox="1">
            <a:spLocks noChangeArrowheads="1"/>
          </p:cNvSpPr>
          <p:nvPr/>
        </p:nvSpPr>
        <p:spPr bwMode="auto">
          <a:xfrm>
            <a:off x="4678424" y="1059025"/>
            <a:ext cx="5302189" cy="47399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500">
                <a:solidFill>
                  <a:schemeClr val="tx1"/>
                </a:solidFill>
                <a:latin typeface="+mn-lt"/>
                <a:ea typeface="+mn-ea"/>
              </a:rPr>
              <a:t>The effect of Article III is that the mechanisms to enforce an international arbitral award under the New York Convention will vary from country to country.</a:t>
            </a:r>
          </a:p>
          <a:p>
            <a:pPr>
              <a:spcBef>
                <a:spcPts val="1000"/>
              </a:spcBef>
              <a:buClr>
                <a:schemeClr val="accent1"/>
              </a:buClr>
              <a:buSzPct val="80000"/>
              <a:buFont typeface="Wingdings 3" charset="2"/>
              <a:buChar char=""/>
            </a:pPr>
            <a:r>
              <a:rPr lang="en-US" altLang="it-IT" sz="2500">
                <a:solidFill>
                  <a:schemeClr val="tx1"/>
                </a:solidFill>
                <a:latin typeface="+mn-lt"/>
                <a:ea typeface="+mn-ea"/>
              </a:rPr>
              <a:t>Pro arbitration countries ---less formalistic procedures</a:t>
            </a:r>
          </a:p>
          <a:p>
            <a:pPr>
              <a:spcBef>
                <a:spcPts val="1000"/>
              </a:spcBef>
              <a:buClr>
                <a:schemeClr val="accent1"/>
              </a:buClr>
              <a:buSzPct val="80000"/>
              <a:buFont typeface="Wingdings 3" charset="2"/>
              <a:buChar char=""/>
            </a:pPr>
            <a:endParaRPr lang="en-US" altLang="it-IT" sz="2500">
              <a:solidFill>
                <a:schemeClr val="tx1"/>
              </a:solidFill>
              <a:latin typeface="+mn-lt"/>
              <a:ea typeface="+mn-ea"/>
            </a:endParaRPr>
          </a:p>
          <a:p>
            <a:pPr>
              <a:spcBef>
                <a:spcPts val="1000"/>
              </a:spcBef>
              <a:buClr>
                <a:schemeClr val="accent1"/>
              </a:buClr>
              <a:buSzPct val="80000"/>
              <a:buFont typeface="Wingdings 3" charset="2"/>
              <a:buChar char=""/>
            </a:pPr>
            <a:r>
              <a:rPr lang="en-US" altLang="it-IT" sz="2500">
                <a:solidFill>
                  <a:schemeClr val="tx1"/>
                </a:solidFill>
                <a:latin typeface="+mn-lt"/>
                <a:ea typeface="+mn-ea"/>
              </a:rPr>
              <a:t>Not pro – arbitration countries ---more technical hurdles </a:t>
            </a:r>
          </a:p>
        </p:txBody>
      </p:sp>
      <p:sp>
        <p:nvSpPr>
          <p:cNvPr id="65540" name="Text Box 3">
            <a:extLst>
              <a:ext uri="{FF2B5EF4-FFF2-40B4-BE49-F238E27FC236}">
                <a16:creationId xmlns:a16="http://schemas.microsoft.com/office/drawing/2014/main" id="{DD40D1C4-7A01-4E7E-85AA-E9ADD27B4997}"/>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67586" name="Text Box 1">
            <a:extLst>
              <a:ext uri="{FF2B5EF4-FFF2-40B4-BE49-F238E27FC236}">
                <a16:creationId xmlns:a16="http://schemas.microsoft.com/office/drawing/2014/main" id="{C8D4E04A-FBB4-45D1-A1BE-9CEC31F2165F}"/>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Art. 4</a:t>
            </a:r>
          </a:p>
        </p:txBody>
      </p:sp>
      <p:sp>
        <p:nvSpPr>
          <p:cNvPr id="67587" name="Text Box 2">
            <a:extLst>
              <a:ext uri="{FF2B5EF4-FFF2-40B4-BE49-F238E27FC236}">
                <a16:creationId xmlns:a16="http://schemas.microsoft.com/office/drawing/2014/main" id="{395ED6D9-6894-4506-B264-0ED7C24EC9D9}"/>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1. To obtain the recognition and enforcement mentioned in the preceding article, the party applying for recognition and enforcement shall, at the time of the application, supply:</a:t>
            </a:r>
          </a:p>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(a) The duly authenticated original award or a duly certified copy thereof;</a:t>
            </a:r>
          </a:p>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(b) The original agreement referred to in article II or a duly certified copy thereof.</a:t>
            </a:r>
          </a:p>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2. If the said award or agreement is not made in an official language of the country in which the award is relied upon, the party applying for recognition and enforcement of the award shall produce a translation of these documents into such language. The translation shall be certified by an official or sworn translator or by a diplomatic or consular agent.</a:t>
            </a:r>
          </a:p>
          <a:p>
            <a:pPr>
              <a:lnSpc>
                <a:spcPct val="90000"/>
              </a:lnSpc>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p:txBody>
      </p:sp>
      <p:sp>
        <p:nvSpPr>
          <p:cNvPr id="67588" name="Text Box 3">
            <a:extLst>
              <a:ext uri="{FF2B5EF4-FFF2-40B4-BE49-F238E27FC236}">
                <a16:creationId xmlns:a16="http://schemas.microsoft.com/office/drawing/2014/main" id="{2B965E69-2DBD-4568-BB0E-2D08F8E4D307}"/>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90" name="Group 89">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91" name="Rectangle 90">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92"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69634" name="Text Box 1">
            <a:extLst>
              <a:ext uri="{FF2B5EF4-FFF2-40B4-BE49-F238E27FC236}">
                <a16:creationId xmlns:a16="http://schemas.microsoft.com/office/drawing/2014/main" id="{91085BEC-9927-4ECF-8051-06162BFB1DAD}"/>
              </a:ext>
            </a:extLst>
          </p:cNvPr>
          <p:cNvSpPr txBox="1">
            <a:spLocks noChangeArrowheads="1"/>
          </p:cNvSpPr>
          <p:nvPr/>
        </p:nvSpPr>
        <p:spPr bwMode="auto">
          <a:xfrm>
            <a:off x="1000372" y="1209957"/>
            <a:ext cx="3034580" cy="44380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a:spcBef>
                <a:spcPct val="0"/>
              </a:spcBef>
              <a:spcAft>
                <a:spcPts val="600"/>
              </a:spcAft>
              <a:buClrTx/>
            </a:pPr>
            <a:r>
              <a:rPr lang="en-US" altLang="it-IT" sz="3200">
                <a:solidFill>
                  <a:schemeClr val="tx1"/>
                </a:solidFill>
                <a:latin typeface="+mj-lt"/>
                <a:ea typeface="+mj-ea"/>
                <a:cs typeface="+mj-cs"/>
              </a:rPr>
              <a:t>Minimal requirements for recognition</a:t>
            </a:r>
          </a:p>
        </p:txBody>
      </p:sp>
      <p:cxnSp>
        <p:nvCxnSpPr>
          <p:cNvPr id="94" name="Straight Connector 93">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69635" name="Text Box 2">
            <a:extLst>
              <a:ext uri="{FF2B5EF4-FFF2-40B4-BE49-F238E27FC236}">
                <a16:creationId xmlns:a16="http://schemas.microsoft.com/office/drawing/2014/main" id="{AEDFB1CE-758F-4D6F-8E32-7596A8531AB8}"/>
              </a:ext>
            </a:extLst>
          </p:cNvPr>
          <p:cNvSpPr txBox="1">
            <a:spLocks noChangeArrowheads="1"/>
          </p:cNvSpPr>
          <p:nvPr/>
        </p:nvSpPr>
        <p:spPr bwMode="auto">
          <a:xfrm>
            <a:off x="4678424" y="1059025"/>
            <a:ext cx="5302189" cy="47399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r>
              <a:rPr lang="en-US" altLang="it-IT" sz="2500">
                <a:solidFill>
                  <a:schemeClr val="tx1"/>
                </a:solidFill>
                <a:latin typeface="+mn-lt"/>
                <a:ea typeface="+mn-ea"/>
              </a:rPr>
              <a:t>1) “the duly authenticated original award or a duly certified copy thereof;”</a:t>
            </a:r>
          </a:p>
          <a:p>
            <a:pPr>
              <a:lnSpc>
                <a:spcPct val="90000"/>
              </a:lnSpc>
              <a:spcBef>
                <a:spcPts val="1000"/>
              </a:spcBef>
              <a:buClr>
                <a:schemeClr val="accent1"/>
              </a:buClr>
              <a:buSzPct val="80000"/>
              <a:buFont typeface="Wingdings 3" charset="2"/>
              <a:buChar char=""/>
            </a:pPr>
            <a:r>
              <a:rPr lang="en-US" altLang="it-IT" sz="2500">
                <a:solidFill>
                  <a:schemeClr val="tx1"/>
                </a:solidFill>
                <a:latin typeface="+mn-lt"/>
                <a:ea typeface="+mn-ea"/>
              </a:rPr>
              <a:t> (2) “the the arbitration agreement or a duly certified copy thereof;” and</a:t>
            </a:r>
          </a:p>
          <a:p>
            <a:pPr>
              <a:lnSpc>
                <a:spcPct val="90000"/>
              </a:lnSpc>
              <a:spcBef>
                <a:spcPts val="1000"/>
              </a:spcBef>
              <a:buClr>
                <a:schemeClr val="accent1"/>
              </a:buClr>
              <a:buSzPct val="80000"/>
              <a:buFont typeface="Wingdings 3" charset="2"/>
              <a:buChar char=""/>
            </a:pPr>
            <a:r>
              <a:rPr lang="en-US" altLang="it-IT" sz="2500">
                <a:solidFill>
                  <a:schemeClr val="tx1"/>
                </a:solidFill>
                <a:latin typeface="+mn-lt"/>
                <a:ea typeface="+mn-ea"/>
              </a:rPr>
              <a:t> (3) “a translation of these documents into such language . . . ce by an official or sworn translator or by a diplomatic or consular agent rtified</a:t>
            </a:r>
          </a:p>
        </p:txBody>
      </p:sp>
      <p:sp>
        <p:nvSpPr>
          <p:cNvPr id="69636" name="Text Box 3">
            <a:extLst>
              <a:ext uri="{FF2B5EF4-FFF2-40B4-BE49-F238E27FC236}">
                <a16:creationId xmlns:a16="http://schemas.microsoft.com/office/drawing/2014/main" id="{1123A907-7FC1-4333-AB58-A6FA0AF1F4E7}"/>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71682" name="Text Box 1">
            <a:extLst>
              <a:ext uri="{FF2B5EF4-FFF2-40B4-BE49-F238E27FC236}">
                <a16:creationId xmlns:a16="http://schemas.microsoft.com/office/drawing/2014/main" id="{DAACD476-244D-4488-84C1-ACC581500B1B}"/>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Art. 5 sect. 1</a:t>
            </a:r>
          </a:p>
        </p:txBody>
      </p:sp>
      <p:sp>
        <p:nvSpPr>
          <p:cNvPr id="71683" name="Text Box 2">
            <a:extLst>
              <a:ext uri="{FF2B5EF4-FFF2-40B4-BE49-F238E27FC236}">
                <a16:creationId xmlns:a16="http://schemas.microsoft.com/office/drawing/2014/main" id="{978A510B-51F8-4BBC-AD88-9AA930E0FA18}"/>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r>
              <a:rPr lang="en-US" altLang="it-IT" sz="1100">
                <a:solidFill>
                  <a:schemeClr val="tx1">
                    <a:lumMod val="75000"/>
                    <a:lumOff val="25000"/>
                  </a:schemeClr>
                </a:solidFill>
                <a:latin typeface="+mn-lt"/>
                <a:ea typeface="+mn-ea"/>
              </a:rPr>
              <a:t>1. Recognition and enforcement of the award may be refused, at the request of the party against whom it is invoked, only if that party furnishes to the competent authority where the recognition and enforcement is sought, proof that:</a:t>
            </a:r>
          </a:p>
          <a:p>
            <a:pPr>
              <a:lnSpc>
                <a:spcPct val="90000"/>
              </a:lnSpc>
              <a:spcBef>
                <a:spcPts val="1000"/>
              </a:spcBef>
              <a:buClr>
                <a:schemeClr val="accent1"/>
              </a:buClr>
              <a:buSzPct val="80000"/>
              <a:buFont typeface="Wingdings 3" charset="2"/>
              <a:buChar char=""/>
            </a:pPr>
            <a:r>
              <a:rPr lang="en-US" altLang="it-IT" sz="1100">
                <a:solidFill>
                  <a:schemeClr val="tx1">
                    <a:lumMod val="75000"/>
                    <a:lumOff val="25000"/>
                  </a:schemeClr>
                </a:solidFill>
                <a:latin typeface="+mn-lt"/>
                <a:ea typeface="+mn-ea"/>
              </a:rPr>
              <a:t>(a) The parties to the agreement referred to in article II were, under the law applicable to them, under some incapacity, or the said agreement is not valid under the law to which the parties have subjected it or, failing any indication thereon, under the law of the country where the award was made; or</a:t>
            </a:r>
          </a:p>
          <a:p>
            <a:pPr>
              <a:lnSpc>
                <a:spcPct val="90000"/>
              </a:lnSpc>
              <a:spcBef>
                <a:spcPts val="1000"/>
              </a:spcBef>
              <a:buClr>
                <a:schemeClr val="accent1"/>
              </a:buClr>
              <a:buSzPct val="80000"/>
              <a:buFont typeface="Wingdings 3" charset="2"/>
              <a:buChar char=""/>
            </a:pPr>
            <a:r>
              <a:rPr lang="en-US" altLang="it-IT" sz="1100">
                <a:solidFill>
                  <a:schemeClr val="tx1">
                    <a:lumMod val="75000"/>
                    <a:lumOff val="25000"/>
                  </a:schemeClr>
                </a:solidFill>
                <a:latin typeface="+mn-lt"/>
                <a:ea typeface="+mn-ea"/>
              </a:rPr>
              <a:t>(b) The party against whom the award is invoked was not given proper notice of the appointment of the arbitrator or of the arbitration proceedings or was otherwise unable to present his case; or</a:t>
            </a:r>
          </a:p>
          <a:p>
            <a:pPr>
              <a:lnSpc>
                <a:spcPct val="90000"/>
              </a:lnSpc>
              <a:spcBef>
                <a:spcPts val="1000"/>
              </a:spcBef>
              <a:buClr>
                <a:schemeClr val="accent1"/>
              </a:buClr>
              <a:buSzPct val="80000"/>
              <a:buFont typeface="Wingdings 3" charset="2"/>
              <a:buChar char=""/>
            </a:pPr>
            <a:r>
              <a:rPr lang="en-US" altLang="it-IT" sz="1100">
                <a:solidFill>
                  <a:schemeClr val="tx1">
                    <a:lumMod val="75000"/>
                    <a:lumOff val="25000"/>
                  </a:schemeClr>
                </a:solidFill>
                <a:latin typeface="+mn-lt"/>
                <a:ea typeface="+mn-ea"/>
              </a:rPr>
              <a:t>(c) The award deals with a difference not contemplated by or not falling within the terms of the submission to arbitration, or it contains decisions on matters beyond the scope of the submission to arbitration, provided that, if the decisions on matters submitted to arbitration can be separated from those not so submitted, that part of the award which contains decisions on matters submitted to arbitration may be recognized and enforced; or</a:t>
            </a:r>
          </a:p>
          <a:p>
            <a:pPr>
              <a:lnSpc>
                <a:spcPct val="90000"/>
              </a:lnSpc>
              <a:spcBef>
                <a:spcPts val="1000"/>
              </a:spcBef>
              <a:buClr>
                <a:schemeClr val="accent1"/>
              </a:buClr>
              <a:buSzPct val="80000"/>
              <a:buFont typeface="Wingdings 3" charset="2"/>
              <a:buChar char=""/>
            </a:pPr>
            <a:r>
              <a:rPr lang="en-US" altLang="it-IT" sz="1100">
                <a:solidFill>
                  <a:schemeClr val="tx1">
                    <a:lumMod val="75000"/>
                    <a:lumOff val="25000"/>
                  </a:schemeClr>
                </a:solidFill>
                <a:latin typeface="+mn-lt"/>
                <a:ea typeface="+mn-ea"/>
              </a:rPr>
              <a:t>(d) The composition of the arbitral authority or the arbitral procedure was not in accordance with the agreement of the parties, or, failing such agreement, was not in accordance with the law of the country where the arbitration took place; or</a:t>
            </a:r>
          </a:p>
          <a:p>
            <a:pPr>
              <a:lnSpc>
                <a:spcPct val="90000"/>
              </a:lnSpc>
              <a:spcBef>
                <a:spcPts val="1000"/>
              </a:spcBef>
              <a:buClr>
                <a:schemeClr val="accent1"/>
              </a:buClr>
              <a:buSzPct val="80000"/>
              <a:buFont typeface="Wingdings 3" charset="2"/>
              <a:buChar char=""/>
            </a:pPr>
            <a:r>
              <a:rPr lang="en-US" altLang="it-IT" sz="1100">
                <a:solidFill>
                  <a:schemeClr val="tx1">
                    <a:lumMod val="75000"/>
                    <a:lumOff val="25000"/>
                  </a:schemeClr>
                </a:solidFill>
                <a:latin typeface="+mn-lt"/>
                <a:ea typeface="+mn-ea"/>
              </a:rPr>
              <a:t>(e) The award has not yet become binding on the parties, or has been set aside or suspended by a competent authority of the country in which, or under the law of which, that award was made.</a:t>
            </a:r>
          </a:p>
          <a:p>
            <a:pPr>
              <a:lnSpc>
                <a:spcPct val="90000"/>
              </a:lnSpc>
              <a:spcBef>
                <a:spcPts val="1000"/>
              </a:spcBef>
              <a:buClr>
                <a:schemeClr val="accent1"/>
              </a:buClr>
              <a:buSzPct val="80000"/>
              <a:buFont typeface="Wingdings 3" charset="2"/>
              <a:buChar char=""/>
            </a:pPr>
            <a:endParaRPr lang="en-US" altLang="it-IT" sz="1100">
              <a:solidFill>
                <a:schemeClr val="tx1">
                  <a:lumMod val="75000"/>
                  <a:lumOff val="25000"/>
                </a:schemeClr>
              </a:solidFill>
              <a:latin typeface="+mn-lt"/>
              <a:ea typeface="+mn-ea"/>
            </a:endParaRPr>
          </a:p>
        </p:txBody>
      </p:sp>
      <p:sp>
        <p:nvSpPr>
          <p:cNvPr id="71684" name="Text Box 3">
            <a:extLst>
              <a:ext uri="{FF2B5EF4-FFF2-40B4-BE49-F238E27FC236}">
                <a16:creationId xmlns:a16="http://schemas.microsoft.com/office/drawing/2014/main" id="{8006C7B2-B044-4BB7-8362-B1B9FB35995B}"/>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9" name="Group 138">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0" name="Rectangle 139">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Oval 140">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Oval 141">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3" name="Oval 142">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4" name="Oval 143">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5" name="Oval 144">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6"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7"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8"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0" name="Rectangle 149">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52" name="Group 151">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3" name="Rectangle 152">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4" name="Oval 153">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5" name="Oval 154">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6" name="Rectangle 155">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7"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8"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9"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3730" name="Text Box 1">
            <a:extLst>
              <a:ext uri="{FF2B5EF4-FFF2-40B4-BE49-F238E27FC236}">
                <a16:creationId xmlns:a16="http://schemas.microsoft.com/office/drawing/2014/main" id="{004BBEA9-F5AA-4BF3-AB81-C0000B5C3B6A}"/>
              </a:ext>
            </a:extLst>
          </p:cNvPr>
          <p:cNvSpPr txBox="1">
            <a:spLocks noChangeArrowheads="1"/>
          </p:cNvSpPr>
          <p:nvPr/>
        </p:nvSpPr>
        <p:spPr bwMode="auto">
          <a:xfrm>
            <a:off x="1154955" y="973667"/>
            <a:ext cx="2942210" cy="48337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600">
                <a:solidFill>
                  <a:srgbClr val="EBEBEB"/>
                </a:solidFill>
                <a:latin typeface="+mj-lt"/>
                <a:ea typeface="+mj-ea"/>
                <a:cs typeface="+mj-cs"/>
              </a:rPr>
              <a:t>Art. 5 sect. 1 (formal requirements) </a:t>
            </a:r>
          </a:p>
        </p:txBody>
      </p:sp>
      <p:sp>
        <p:nvSpPr>
          <p:cNvPr id="161" name="Rectangle 160">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3732" name="Text Box 3">
            <a:extLst>
              <a:ext uri="{FF2B5EF4-FFF2-40B4-BE49-F238E27FC236}">
                <a16:creationId xmlns:a16="http://schemas.microsoft.com/office/drawing/2014/main" id="{7D7096C7-E738-47DA-89B9-DA7BE3FA6255}"/>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graphicFrame>
        <p:nvGraphicFramePr>
          <p:cNvPr id="73734" name="Text Box 2">
            <a:extLst>
              <a:ext uri="{FF2B5EF4-FFF2-40B4-BE49-F238E27FC236}">
                <a16:creationId xmlns:a16="http://schemas.microsoft.com/office/drawing/2014/main" id="{1E683707-436F-440A-ACD2-0B344B37371B}"/>
              </a:ext>
            </a:extLst>
          </p:cNvPr>
          <p:cNvGraphicFramePr/>
          <p:nvPr>
            <p:extLst>
              <p:ext uri="{D42A27DB-BD31-4B8C-83A1-F6EECF244321}">
                <p14:modId xmlns:p14="http://schemas.microsoft.com/office/powerpoint/2010/main" val="1256503635"/>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7" name="Rectangle 76">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Oval 77">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2" name="Oval 81">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3"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4"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5"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7" name="Rectangle 86">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9" name="Group 88">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0" name="Rectangle 89">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1" name="Oval 90">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2" name="Oval 91">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3" name="Rectangle 92">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4"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5"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6"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5778" name="Text Box 1">
            <a:extLst>
              <a:ext uri="{FF2B5EF4-FFF2-40B4-BE49-F238E27FC236}">
                <a16:creationId xmlns:a16="http://schemas.microsoft.com/office/drawing/2014/main" id="{5C2BC4E4-00BE-4638-8DD1-34129DC27F1A}"/>
              </a:ext>
            </a:extLst>
          </p:cNvPr>
          <p:cNvSpPr txBox="1">
            <a:spLocks noChangeArrowheads="1"/>
          </p:cNvSpPr>
          <p:nvPr/>
        </p:nvSpPr>
        <p:spPr bwMode="auto">
          <a:xfrm>
            <a:off x="1154955" y="973667"/>
            <a:ext cx="2942210" cy="48337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600">
                <a:solidFill>
                  <a:srgbClr val="EBEBEB"/>
                </a:solidFill>
                <a:latin typeface="+mj-lt"/>
                <a:ea typeface="+mj-ea"/>
                <a:cs typeface="+mj-cs"/>
              </a:rPr>
              <a:t>Art. 5 section 2</a:t>
            </a:r>
          </a:p>
        </p:txBody>
      </p:sp>
      <p:sp>
        <p:nvSpPr>
          <p:cNvPr id="98" name="Rectangle 97">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5780" name="Text Box 3">
            <a:extLst>
              <a:ext uri="{FF2B5EF4-FFF2-40B4-BE49-F238E27FC236}">
                <a16:creationId xmlns:a16="http://schemas.microsoft.com/office/drawing/2014/main" id="{57EF680D-390D-4EF7-AD78-A4E08C842CC9}"/>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graphicFrame>
        <p:nvGraphicFramePr>
          <p:cNvPr id="75782" name="Text Box 2">
            <a:extLst>
              <a:ext uri="{FF2B5EF4-FFF2-40B4-BE49-F238E27FC236}">
                <a16:creationId xmlns:a16="http://schemas.microsoft.com/office/drawing/2014/main" id="{9BAB60FA-B8A7-4727-A7D9-090DC5570848}"/>
              </a:ext>
            </a:extLst>
          </p:cNvPr>
          <p:cNvGraphicFramePr/>
          <p:nvPr>
            <p:extLst>
              <p:ext uri="{D42A27DB-BD31-4B8C-83A1-F6EECF244321}">
                <p14:modId xmlns:p14="http://schemas.microsoft.com/office/powerpoint/2010/main" val="175857027"/>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8" name="Rectangle 137">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Oval 138">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0" name="Oval 139">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1" name="Oval 140">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Oval 141">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3" name="Oval 142">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4"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5"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6"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8" name="Rectangle 147">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0" name="Rectangle 149">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54" name="Group 153">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55" name="Rectangle 154">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56"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77826" name="Text Box 1">
            <a:extLst>
              <a:ext uri="{FF2B5EF4-FFF2-40B4-BE49-F238E27FC236}">
                <a16:creationId xmlns:a16="http://schemas.microsoft.com/office/drawing/2014/main" id="{CA687F8E-43E2-428D-805F-0EFB041E747A}"/>
              </a:ext>
            </a:extLst>
          </p:cNvPr>
          <p:cNvSpPr txBox="1">
            <a:spLocks noChangeArrowheads="1"/>
          </p:cNvSpPr>
          <p:nvPr/>
        </p:nvSpPr>
        <p:spPr bwMode="auto">
          <a:xfrm>
            <a:off x="1000372" y="1209957"/>
            <a:ext cx="3034580" cy="443808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a:spcBef>
                <a:spcPct val="0"/>
              </a:spcBef>
              <a:spcAft>
                <a:spcPts val="600"/>
              </a:spcAft>
              <a:buClrTx/>
            </a:pPr>
            <a:r>
              <a:rPr lang="en-US" altLang="it-IT" sz="3200">
                <a:solidFill>
                  <a:schemeClr val="tx1"/>
                </a:solidFill>
                <a:latin typeface="+mj-lt"/>
                <a:ea typeface="+mj-ea"/>
                <a:cs typeface="+mj-cs"/>
              </a:rPr>
              <a:t>Public policy considerations</a:t>
            </a:r>
          </a:p>
        </p:txBody>
      </p:sp>
      <p:cxnSp>
        <p:nvCxnSpPr>
          <p:cNvPr id="158" name="Straight Connector 157">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3794" name="Text Box 2">
            <a:extLst>
              <a:ext uri="{FF2B5EF4-FFF2-40B4-BE49-F238E27FC236}">
                <a16:creationId xmlns:a16="http://schemas.microsoft.com/office/drawing/2014/main" id="{70C9B06A-5813-43A5-B7E5-CDFD77E440E2}"/>
              </a:ext>
            </a:extLst>
          </p:cNvPr>
          <p:cNvSpPr txBox="1">
            <a:spLocks noChangeArrowheads="1"/>
          </p:cNvSpPr>
          <p:nvPr/>
        </p:nvSpPr>
        <p:spPr bwMode="auto">
          <a:xfrm>
            <a:off x="4678424" y="1059025"/>
            <a:ext cx="5302189" cy="4739950"/>
          </a:xfrm>
          <a:prstGeom prst="rect">
            <a:avLst/>
          </a:prstGeom>
        </p:spPr>
        <p:txBody>
          <a:bodyPr vert="horz" lIns="91440" tIns="45720" rIns="91440" bIns="45720" rtlCol="0" anchor="ctr">
            <a:normAutofit/>
          </a:bodyPr>
          <a:lstStyle>
            <a:lvl1pPr marL="342900" indent="-341313">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1pPr>
            <a:lvl2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2pPr>
            <a:lvl3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3pPr>
            <a:lvl4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4pPr>
            <a:lvl5pPr>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FF"/>
                </a:solidFill>
                <a:latin typeface="Arial" panose="020B0604020202020204" pitchFamily="34" charset="0"/>
                <a:ea typeface="Microsoft YaHei" panose="020B0503020204020204" pitchFamily="34" charset="-122"/>
              </a:defRPr>
            </a:lvl9pPr>
          </a:lstStyle>
          <a:p>
            <a:pPr>
              <a:spcBef>
                <a:spcPts val="1000"/>
              </a:spcBef>
              <a:buClr>
                <a:schemeClr val="accent1"/>
              </a:buClr>
              <a:buSzPct val="80000"/>
              <a:buFont typeface="Wingdings 3" charset="2"/>
              <a:buChar char=""/>
              <a:defRPr/>
            </a:pPr>
            <a:r>
              <a:rPr lang="en-US" altLang="it-IT">
                <a:solidFill>
                  <a:schemeClr val="tx1"/>
                </a:solidFill>
                <a:latin typeface="+mn-lt"/>
                <a:ea typeface="+mn-ea"/>
              </a:rPr>
              <a:t>the New York Convention permits a domestic court to refuse enforcement of an arbitral award if the subject matter of the award is not capable of resolution by arbitration in the country where enforcement is sought</a:t>
            </a:r>
          </a:p>
          <a:p>
            <a:pPr marL="341313" indent="-339725">
              <a:spcBef>
                <a:spcPts val="1000"/>
              </a:spcBef>
              <a:buClr>
                <a:schemeClr val="accent1"/>
              </a:buClr>
              <a:buSzPct val="80000"/>
              <a:buFont typeface="Wingdings 3" charset="2"/>
              <a:buChar char=""/>
              <a:defRPr/>
            </a:pPr>
            <a:r>
              <a:rPr lang="en-US" altLang="it-IT">
                <a:solidFill>
                  <a:schemeClr val="tx1"/>
                </a:solidFill>
                <a:latin typeface="+mn-lt"/>
                <a:ea typeface="+mn-ea"/>
              </a:rPr>
              <a:t>this section gives the enforcing court the right to refuse to enforce an award that violates that country’s public policy</a:t>
            </a:r>
          </a:p>
          <a:p>
            <a:pPr marL="341313" indent="-339725">
              <a:spcBef>
                <a:spcPts val="1000"/>
              </a:spcBef>
              <a:buClr>
                <a:schemeClr val="accent1"/>
              </a:buClr>
              <a:buSzPct val="80000"/>
              <a:buFont typeface="Wingdings 3" charset="2"/>
              <a:buChar char=""/>
              <a:defRPr/>
            </a:pPr>
            <a:r>
              <a:rPr lang="en-US" altLang="it-IT">
                <a:solidFill>
                  <a:schemeClr val="tx1"/>
                </a:solidFill>
                <a:latin typeface="+mn-lt"/>
                <a:ea typeface="+mn-ea"/>
              </a:rPr>
              <a:t>the term “public policy” is not defined</a:t>
            </a:r>
          </a:p>
        </p:txBody>
      </p:sp>
      <p:sp>
        <p:nvSpPr>
          <p:cNvPr id="77828" name="Text Box 3">
            <a:extLst>
              <a:ext uri="{FF2B5EF4-FFF2-40B4-BE49-F238E27FC236}">
                <a16:creationId xmlns:a16="http://schemas.microsoft.com/office/drawing/2014/main" id="{99973719-D760-49A0-8B03-F57664D82044}"/>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79874" name="Text Box 1">
            <a:extLst>
              <a:ext uri="{FF2B5EF4-FFF2-40B4-BE49-F238E27FC236}">
                <a16:creationId xmlns:a16="http://schemas.microsoft.com/office/drawing/2014/main" id="{21D0215E-C294-4B37-9969-9634932C8E5B}"/>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Art. 6</a:t>
            </a:r>
          </a:p>
        </p:txBody>
      </p:sp>
      <p:sp>
        <p:nvSpPr>
          <p:cNvPr id="79875" name="Text Box 2">
            <a:extLst>
              <a:ext uri="{FF2B5EF4-FFF2-40B4-BE49-F238E27FC236}">
                <a16:creationId xmlns:a16="http://schemas.microsoft.com/office/drawing/2014/main" id="{14A5499E-AB5B-400B-8888-72694F5C8D04}"/>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If an application for the setting aside or suspension of the award has been made to a competent authority referred to in article V (1) (e), the authority before which the award is sought to be relied upon may, if it considers it proper, adjourn the decision on the enforcement of the award and may also, on the application of the party claiming enforcement of the award, order the other party to give suitable security.</a:t>
            </a:r>
          </a:p>
        </p:txBody>
      </p:sp>
      <p:sp>
        <p:nvSpPr>
          <p:cNvPr id="79876" name="Text Box 3">
            <a:extLst>
              <a:ext uri="{FF2B5EF4-FFF2-40B4-BE49-F238E27FC236}">
                <a16:creationId xmlns:a16="http://schemas.microsoft.com/office/drawing/2014/main" id="{B66A2F6D-C827-4755-B72B-4519AC5F3303}"/>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olo 1">
            <a:extLst>
              <a:ext uri="{FF2B5EF4-FFF2-40B4-BE49-F238E27FC236}">
                <a16:creationId xmlns:a16="http://schemas.microsoft.com/office/drawing/2014/main" id="{B36C24A7-3DAE-46A0-BEA0-EACAE8BB0823}"/>
              </a:ext>
            </a:extLst>
          </p:cNvPr>
          <p:cNvSpPr>
            <a:spLocks noGrp="1" noChangeArrowheads="1"/>
          </p:cNvSpPr>
          <p:nvPr>
            <p:ph type="title"/>
          </p:nvPr>
        </p:nvSpPr>
        <p:spPr/>
        <p:txBody>
          <a:bodyPr/>
          <a:lstStyle/>
          <a:p>
            <a:r>
              <a:rPr lang="it-IT" altLang="it-IT"/>
              <a:t>Other Conventions</a:t>
            </a:r>
          </a:p>
        </p:txBody>
      </p:sp>
      <p:sp>
        <p:nvSpPr>
          <p:cNvPr id="3" name="Segnaposto contenuto 2">
            <a:extLst>
              <a:ext uri="{FF2B5EF4-FFF2-40B4-BE49-F238E27FC236}">
                <a16:creationId xmlns:a16="http://schemas.microsoft.com/office/drawing/2014/main" id="{946CCFDB-063A-44F2-9044-0F03397869C3}"/>
              </a:ext>
            </a:extLst>
          </p:cNvPr>
          <p:cNvSpPr>
            <a:spLocks noGrp="1"/>
          </p:cNvSpPr>
          <p:nvPr>
            <p:ph idx="1"/>
          </p:nvPr>
        </p:nvSpPr>
        <p:spPr/>
        <p:txBody>
          <a:bodyPr>
            <a:normAutofit fontScale="92500" lnSpcReduction="20000"/>
          </a:bodyPr>
          <a:lstStyle/>
          <a:p>
            <a:pPr>
              <a:defRPr/>
            </a:pPr>
            <a:r>
              <a:rPr lang="it-IT" altLang="it-IT" sz="2400" dirty="0" err="1"/>
              <a:t>There</a:t>
            </a:r>
            <a:r>
              <a:rPr lang="it-IT" altLang="it-IT" sz="2400" dirty="0"/>
              <a:t> are other </a:t>
            </a:r>
            <a:r>
              <a:rPr lang="it-IT" altLang="it-IT" sz="2400" dirty="0" err="1"/>
              <a:t>international</a:t>
            </a:r>
            <a:r>
              <a:rPr lang="it-IT" altLang="it-IT" sz="2400" dirty="0"/>
              <a:t> </a:t>
            </a:r>
            <a:r>
              <a:rPr lang="it-IT" altLang="it-IT" sz="2400" dirty="0" err="1"/>
              <a:t>arbitration</a:t>
            </a:r>
            <a:r>
              <a:rPr lang="it-IT" altLang="it-IT" sz="2400" dirty="0"/>
              <a:t> </a:t>
            </a:r>
            <a:r>
              <a:rPr lang="it-IT" altLang="it-IT" sz="2400" dirty="0" err="1"/>
              <a:t>treaties</a:t>
            </a:r>
            <a:r>
              <a:rPr lang="it-IT" altLang="it-IT" sz="2400" dirty="0"/>
              <a:t> (Washington Convention for the resolution of </a:t>
            </a:r>
            <a:r>
              <a:rPr lang="it-IT" altLang="it-IT" sz="2400" dirty="0" err="1"/>
              <a:t>investment</a:t>
            </a:r>
            <a:r>
              <a:rPr lang="it-IT" altLang="it-IT" sz="2400" dirty="0"/>
              <a:t> </a:t>
            </a:r>
            <a:r>
              <a:rPr lang="it-IT" altLang="it-IT" sz="2400" dirty="0" err="1"/>
              <a:t>disputes</a:t>
            </a:r>
            <a:r>
              <a:rPr lang="it-IT" altLang="it-IT" sz="2400" dirty="0"/>
              <a:t>)</a:t>
            </a:r>
          </a:p>
          <a:p>
            <a:pPr>
              <a:defRPr/>
            </a:pPr>
            <a:r>
              <a:rPr lang="it-IT" altLang="it-IT" sz="2400" dirty="0"/>
              <a:t> and </a:t>
            </a:r>
            <a:r>
              <a:rPr lang="it-IT" altLang="it-IT" sz="2400" dirty="0" err="1"/>
              <a:t>regional</a:t>
            </a:r>
            <a:r>
              <a:rPr lang="it-IT" altLang="it-IT" sz="2400" dirty="0"/>
              <a:t> </a:t>
            </a:r>
            <a:r>
              <a:rPr lang="it-IT" altLang="it-IT" sz="2400" dirty="0" err="1"/>
              <a:t>treaties</a:t>
            </a:r>
            <a:r>
              <a:rPr lang="it-IT" altLang="it-IT" sz="2400" dirty="0"/>
              <a:t>:</a:t>
            </a:r>
          </a:p>
          <a:p>
            <a:pPr marL="457200" indent="-457200">
              <a:buFontTx/>
              <a:buChar char="-"/>
              <a:defRPr/>
            </a:pPr>
            <a:r>
              <a:rPr lang="it-IT" altLang="it-IT" sz="2400" dirty="0"/>
              <a:t>the </a:t>
            </a:r>
            <a:r>
              <a:rPr lang="it-IT" altLang="it-IT" sz="2400" b="1" dirty="0"/>
              <a:t>Panama Convention </a:t>
            </a:r>
            <a:r>
              <a:rPr lang="it-IT" altLang="it-IT" sz="2400" dirty="0"/>
              <a:t>(1975) for the Americas: </a:t>
            </a:r>
            <a:r>
              <a:rPr lang="it-IT" altLang="it-IT" sz="2400" dirty="0" err="1"/>
              <a:t>negotiated</a:t>
            </a:r>
            <a:r>
              <a:rPr lang="it-IT" altLang="it-IT" sz="2400" dirty="0"/>
              <a:t> in 1975; 19 contracting </a:t>
            </a:r>
            <a:r>
              <a:rPr lang="it-IT" altLang="it-IT" sz="2400" dirty="0" err="1"/>
              <a:t>states</a:t>
            </a:r>
            <a:r>
              <a:rPr lang="it-IT" altLang="it-IT" sz="2400" dirty="0"/>
              <a:t> (USA and </a:t>
            </a:r>
            <a:r>
              <a:rPr lang="it-IT" altLang="it-IT" sz="2400" dirty="0" err="1"/>
              <a:t>most</a:t>
            </a:r>
            <a:r>
              <a:rPr lang="it-IT" altLang="it-IT" sz="2400" dirty="0"/>
              <a:t> South American </a:t>
            </a:r>
            <a:r>
              <a:rPr lang="it-IT" altLang="it-IT" sz="2400" dirty="0" err="1"/>
              <a:t>states</a:t>
            </a:r>
            <a:r>
              <a:rPr lang="it-IT" altLang="it-IT" sz="2400" dirty="0"/>
              <a:t>; </a:t>
            </a:r>
            <a:r>
              <a:rPr lang="it-IT" altLang="it-IT" sz="2400" dirty="0" err="1"/>
              <a:t>parallels</a:t>
            </a:r>
            <a:r>
              <a:rPr lang="it-IT" altLang="it-IT" sz="2400" dirty="0"/>
              <a:t> NY </a:t>
            </a:r>
            <a:r>
              <a:rPr lang="it-IT" altLang="it-IT" sz="2400" dirty="0" err="1"/>
              <a:t>Conv</a:t>
            </a:r>
            <a:r>
              <a:rPr lang="it-IT" altLang="it-IT" sz="2400" dirty="0"/>
              <a:t>. </a:t>
            </a:r>
            <a:r>
              <a:rPr lang="it-IT" altLang="it-IT" sz="2400" dirty="0" err="1"/>
              <a:t>requiring</a:t>
            </a:r>
            <a:r>
              <a:rPr lang="it-IT" altLang="it-IT" sz="2400" dirty="0"/>
              <a:t> recognition of </a:t>
            </a:r>
            <a:r>
              <a:rPr lang="it-IT" altLang="it-IT" sz="2400" dirty="0" err="1"/>
              <a:t>international</a:t>
            </a:r>
            <a:r>
              <a:rPr lang="it-IT" altLang="it-IT" sz="2400" dirty="0"/>
              <a:t> agreements and </a:t>
            </a:r>
            <a:r>
              <a:rPr lang="it-IT" altLang="it-IT" sz="2400" dirty="0" err="1"/>
              <a:t>arbitral</a:t>
            </a:r>
            <a:r>
              <a:rPr lang="it-IT" altLang="it-IT" sz="2400" dirty="0"/>
              <a:t> awards)</a:t>
            </a:r>
          </a:p>
          <a:p>
            <a:pPr marL="457200" indent="-457200">
              <a:buFontTx/>
              <a:buChar char="-"/>
              <a:defRPr/>
            </a:pPr>
            <a:r>
              <a:rPr lang="it-IT" altLang="it-IT" sz="2400" dirty="0"/>
              <a:t>the </a:t>
            </a:r>
            <a:r>
              <a:rPr lang="it-IT" altLang="it-IT" sz="2400" b="1" dirty="0" err="1"/>
              <a:t>European</a:t>
            </a:r>
            <a:r>
              <a:rPr lang="it-IT" altLang="it-IT" sz="2400" b="1" dirty="0"/>
              <a:t> </a:t>
            </a:r>
            <a:r>
              <a:rPr lang="it-IT" altLang="it-IT" sz="2400" b="1" dirty="0" err="1"/>
              <a:t>Union</a:t>
            </a:r>
            <a:r>
              <a:rPr lang="it-IT" altLang="it-IT" sz="2400" dirty="0" err="1"/>
              <a:t>’s</a:t>
            </a:r>
            <a:r>
              <a:rPr lang="it-IT" altLang="it-IT" sz="2400" dirty="0"/>
              <a:t> treaty for the enforcement of </a:t>
            </a:r>
            <a:r>
              <a:rPr lang="it-IT" altLang="it-IT" sz="2400" dirty="0" err="1"/>
              <a:t>international</a:t>
            </a:r>
            <a:r>
              <a:rPr lang="it-IT" altLang="it-IT" sz="2400" dirty="0"/>
              <a:t> </a:t>
            </a:r>
            <a:r>
              <a:rPr lang="it-IT" altLang="it-IT" sz="2400" dirty="0" err="1"/>
              <a:t>arbitration</a:t>
            </a:r>
            <a:r>
              <a:rPr lang="it-IT" altLang="it-IT" sz="2400" dirty="0"/>
              <a:t> awards: Geneva (1961)</a:t>
            </a:r>
            <a:endParaRPr lang="it-IT" sz="2400" dirty="0"/>
          </a:p>
        </p:txBody>
      </p:sp>
      <p:sp>
        <p:nvSpPr>
          <p:cNvPr id="82948" name="Segnaposto data 3">
            <a:extLst>
              <a:ext uri="{FF2B5EF4-FFF2-40B4-BE49-F238E27FC236}">
                <a16:creationId xmlns:a16="http://schemas.microsoft.com/office/drawing/2014/main" id="{F6586495-507B-4DC5-9C0B-B99857BD0882}"/>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83970" name="Text Box 1">
            <a:extLst>
              <a:ext uri="{FF2B5EF4-FFF2-40B4-BE49-F238E27FC236}">
                <a16:creationId xmlns:a16="http://schemas.microsoft.com/office/drawing/2014/main" id="{63E7A461-EB65-4DA9-A31F-79141D2EB471}"/>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EUROPEAN CONVENTION ON INTERNATIONAL COMMERCIAL ARBITRATION </a:t>
            </a:r>
          </a:p>
        </p:txBody>
      </p:sp>
      <p:sp>
        <p:nvSpPr>
          <p:cNvPr id="83971" name="Text Box 2">
            <a:extLst>
              <a:ext uri="{FF2B5EF4-FFF2-40B4-BE49-F238E27FC236}">
                <a16:creationId xmlns:a16="http://schemas.microsoft.com/office/drawing/2014/main" id="{29B51A8A-7F58-47EB-A847-C778DCB2B03B}"/>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Signed in Geneva in 1961</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 Entered Into Force in 1964 and 31 States (AMONG Which Italy) Are Currently Party To It.</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Most European States Are Party To The Convention While Some Non Eu Members Are Parties</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The Convention Consists Of 19 Articles and addreses The Three Principal Phases Of The International Arbitral Process: Arbitration Agreement Arbitral Procedure And Arbitral Awards</a:t>
            </a:r>
          </a:p>
        </p:txBody>
      </p:sp>
      <p:sp>
        <p:nvSpPr>
          <p:cNvPr id="83972" name="Text Box 3">
            <a:extLst>
              <a:ext uri="{FF2B5EF4-FFF2-40B4-BE49-F238E27FC236}">
                <a16:creationId xmlns:a16="http://schemas.microsoft.com/office/drawing/2014/main" id="{25131DB4-87CE-43C4-9250-B1536F99C39C}"/>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a:extLst>
              <a:ext uri="{FF2B5EF4-FFF2-40B4-BE49-F238E27FC236}">
                <a16:creationId xmlns:a16="http://schemas.microsoft.com/office/drawing/2014/main" id="{2B2C06AF-7B55-4675-BA27-AA873177EDE7}"/>
              </a:ext>
            </a:extLst>
          </p:cNvPr>
          <p:cNvSpPr>
            <a:spLocks noGrp="1" noChangeArrowheads="1"/>
          </p:cNvSpPr>
          <p:nvPr>
            <p:ph type="title"/>
          </p:nvPr>
        </p:nvSpPr>
        <p:spPr/>
        <p:txBody>
          <a:bodyPr/>
          <a:lstStyle/>
          <a:p>
            <a:r>
              <a:rPr lang="it-IT" altLang="it-IT"/>
              <a:t>dispute</a:t>
            </a:r>
          </a:p>
        </p:txBody>
      </p:sp>
      <p:pic>
        <p:nvPicPr>
          <p:cNvPr id="12292" name="Picture 2" descr="Risultati immagini per legal dispute">
            <a:extLst>
              <a:ext uri="{FF2B5EF4-FFF2-40B4-BE49-F238E27FC236}">
                <a16:creationId xmlns:a16="http://schemas.microsoft.com/office/drawing/2014/main" id="{266BC388-01AB-4B05-B7A5-6310B9513F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782888" y="1989139"/>
            <a:ext cx="1962150" cy="2333625"/>
          </a:xfrm>
        </p:spPr>
      </p:pic>
      <p:sp>
        <p:nvSpPr>
          <p:cNvPr id="12291" name="Segnaposto data 3">
            <a:extLst>
              <a:ext uri="{FF2B5EF4-FFF2-40B4-BE49-F238E27FC236}">
                <a16:creationId xmlns:a16="http://schemas.microsoft.com/office/drawing/2014/main" id="{40B42590-4B1A-4386-A2A4-B2D8F254F4AF}"/>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800">
                <a:latin typeface="Arial" panose="020B0604020202020204" pitchFamily="34" charset="0"/>
              </a:rPr>
              <a:t>22/11/17</a:t>
            </a:r>
          </a:p>
        </p:txBody>
      </p:sp>
      <p:pic>
        <p:nvPicPr>
          <p:cNvPr id="12293" name="Picture 4" descr="Risultati immagini per legal dispute">
            <a:extLst>
              <a:ext uri="{FF2B5EF4-FFF2-40B4-BE49-F238E27FC236}">
                <a16:creationId xmlns:a16="http://schemas.microsoft.com/office/drawing/2014/main" id="{B206F449-A7EC-4541-B7D8-4E62623A73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0826" y="3187701"/>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86018" name="Text Box 1">
            <a:extLst>
              <a:ext uri="{FF2B5EF4-FFF2-40B4-BE49-F238E27FC236}">
                <a16:creationId xmlns:a16="http://schemas.microsoft.com/office/drawing/2014/main" id="{8F8D9C29-D5D9-44FE-AECA-56BF18BE5D8B}"/>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GENEVA CONVENTION</a:t>
            </a:r>
          </a:p>
        </p:txBody>
      </p:sp>
      <p:sp>
        <p:nvSpPr>
          <p:cNvPr id="86019" name="Text Box 2">
            <a:extLst>
              <a:ext uri="{FF2B5EF4-FFF2-40B4-BE49-F238E27FC236}">
                <a16:creationId xmlns:a16="http://schemas.microsoft.com/office/drawing/2014/main" id="{7ACB7BA7-3BDD-45B8-87E5-15FF02C86A81}"/>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With regard to the arbitration agreement: art. v and vi confirm the principles of competence-competence and the authority of national courts to consider jurisdictional objections on an interlocutory basis</a:t>
            </a:r>
          </a:p>
          <a:p>
            <a:pPr>
              <a:lnSpc>
                <a:spcPct val="90000"/>
              </a:lnSpc>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With regard to the arbitration procedure: art. iii-vii confirm the autonomy of the parties and the arbitrators to conduct arbitration proceedings</a:t>
            </a:r>
          </a:p>
          <a:p>
            <a:pPr>
              <a:lnSpc>
                <a:spcPct val="90000"/>
              </a:lnSpc>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With regard to award the convention supplements the New York convention, dealing with the effects of a judicial decision annulling an award in the arbitral seat, in other jurisdictions</a:t>
            </a:r>
          </a:p>
          <a:p>
            <a:pPr>
              <a:lnSpc>
                <a:spcPct val="90000"/>
              </a:lnSpc>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p:txBody>
      </p:sp>
      <p:sp>
        <p:nvSpPr>
          <p:cNvPr id="86020" name="Text Box 3">
            <a:extLst>
              <a:ext uri="{FF2B5EF4-FFF2-40B4-BE49-F238E27FC236}">
                <a16:creationId xmlns:a16="http://schemas.microsoft.com/office/drawing/2014/main" id="{B4167D0C-3B06-41FD-9700-862232F8973A}"/>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olo 1">
            <a:extLst>
              <a:ext uri="{FF2B5EF4-FFF2-40B4-BE49-F238E27FC236}">
                <a16:creationId xmlns:a16="http://schemas.microsoft.com/office/drawing/2014/main" id="{7B330EC5-A195-4400-B255-77564BF25325}"/>
              </a:ext>
            </a:extLst>
          </p:cNvPr>
          <p:cNvSpPr>
            <a:spLocks noGrp="1" noChangeArrowheads="1"/>
          </p:cNvSpPr>
          <p:nvPr>
            <p:ph type="title"/>
          </p:nvPr>
        </p:nvSpPr>
        <p:spPr/>
        <p:txBody>
          <a:bodyPr/>
          <a:lstStyle/>
          <a:p>
            <a:r>
              <a:rPr lang="it-IT" altLang="it-IT"/>
              <a:t>Legal framework (2)</a:t>
            </a:r>
          </a:p>
        </p:txBody>
      </p:sp>
      <p:graphicFrame>
        <p:nvGraphicFramePr>
          <p:cNvPr id="5" name="Segnaposto contenuto 4">
            <a:extLst>
              <a:ext uri="{FF2B5EF4-FFF2-40B4-BE49-F238E27FC236}">
                <a16:creationId xmlns:a16="http://schemas.microsoft.com/office/drawing/2014/main" id="{EA546350-8E46-4A3F-973B-3502BB004F2B}"/>
              </a:ext>
            </a:extLst>
          </p:cNvPr>
          <p:cNvGraphicFramePr>
            <a:graphicFrameLocks noGrp="1"/>
          </p:cNvGraphicFramePr>
          <p:nvPr>
            <p:ph idx="1"/>
          </p:nvPr>
        </p:nvGraphicFramePr>
        <p:xfrm>
          <a:off x="1825625" y="1524001"/>
          <a:ext cx="8529638" cy="4594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8068" name="Segnaposto data 3">
            <a:extLst>
              <a:ext uri="{FF2B5EF4-FFF2-40B4-BE49-F238E27FC236}">
                <a16:creationId xmlns:a16="http://schemas.microsoft.com/office/drawing/2014/main" id="{DA730023-052A-49FD-BCBF-255625A6A513}"/>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cxnSp>
        <p:nvCxnSpPr>
          <p:cNvPr id="88069" name="Connettore 2 7">
            <a:extLst>
              <a:ext uri="{FF2B5EF4-FFF2-40B4-BE49-F238E27FC236}">
                <a16:creationId xmlns:a16="http://schemas.microsoft.com/office/drawing/2014/main" id="{6F38EF07-CA58-446E-88EB-BA109737E1C0}"/>
              </a:ext>
            </a:extLst>
          </p:cNvPr>
          <p:cNvCxnSpPr>
            <a:cxnSpLocks/>
          </p:cNvCxnSpPr>
          <p:nvPr/>
        </p:nvCxnSpPr>
        <p:spPr bwMode="auto">
          <a:xfrm flipV="1">
            <a:off x="4440238" y="4941888"/>
            <a:ext cx="1651000" cy="392112"/>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8070" name="Connettore 2 10">
            <a:extLst>
              <a:ext uri="{FF2B5EF4-FFF2-40B4-BE49-F238E27FC236}">
                <a16:creationId xmlns:a16="http://schemas.microsoft.com/office/drawing/2014/main" id="{B9A56C99-7CE6-45F0-935E-3D7B8168662C}"/>
              </a:ext>
            </a:extLst>
          </p:cNvPr>
          <p:cNvCxnSpPr>
            <a:cxnSpLocks/>
          </p:cNvCxnSpPr>
          <p:nvPr/>
        </p:nvCxnSpPr>
        <p:spPr bwMode="auto">
          <a:xfrm flipH="1">
            <a:off x="4108451" y="3500438"/>
            <a:ext cx="835025"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olo 1">
            <a:extLst>
              <a:ext uri="{FF2B5EF4-FFF2-40B4-BE49-F238E27FC236}">
                <a16:creationId xmlns:a16="http://schemas.microsoft.com/office/drawing/2014/main" id="{E99C55B0-9C1D-4749-8706-F0444BCBFBEB}"/>
              </a:ext>
            </a:extLst>
          </p:cNvPr>
          <p:cNvSpPr>
            <a:spLocks noGrp="1" noChangeArrowheads="1"/>
          </p:cNvSpPr>
          <p:nvPr>
            <p:ph type="title"/>
          </p:nvPr>
        </p:nvSpPr>
        <p:spPr/>
        <p:txBody>
          <a:bodyPr/>
          <a:lstStyle/>
          <a:p>
            <a:r>
              <a:rPr lang="it-IT" altLang="it-IT">
                <a:solidFill>
                  <a:srgbClr val="00B050"/>
                </a:solidFill>
              </a:rPr>
              <a:t>Balancing act</a:t>
            </a:r>
          </a:p>
        </p:txBody>
      </p:sp>
      <p:sp>
        <p:nvSpPr>
          <p:cNvPr id="3" name="Segnaposto contenuto 2">
            <a:extLst>
              <a:ext uri="{FF2B5EF4-FFF2-40B4-BE49-F238E27FC236}">
                <a16:creationId xmlns:a16="http://schemas.microsoft.com/office/drawing/2014/main" id="{CFC2D0E6-217A-400E-98F1-AB279B45DC70}"/>
              </a:ext>
            </a:extLst>
          </p:cNvPr>
          <p:cNvSpPr>
            <a:spLocks noGrp="1"/>
          </p:cNvSpPr>
          <p:nvPr>
            <p:ph idx="1"/>
          </p:nvPr>
        </p:nvSpPr>
        <p:spPr/>
        <p:txBody>
          <a:bodyPr>
            <a:normAutofit fontScale="85000" lnSpcReduction="20000"/>
          </a:bodyPr>
          <a:lstStyle/>
          <a:p>
            <a:pPr>
              <a:defRPr/>
            </a:pPr>
            <a:r>
              <a:rPr lang="it-IT" sz="1800" dirty="0"/>
              <a:t>The New York Convention </a:t>
            </a:r>
            <a:r>
              <a:rPr lang="it-IT" sz="1800" dirty="0" err="1"/>
              <a:t>represents</a:t>
            </a:r>
            <a:r>
              <a:rPr lang="it-IT" sz="1800" dirty="0"/>
              <a:t> a </a:t>
            </a:r>
            <a:r>
              <a:rPr lang="it-IT" sz="1800" dirty="0" err="1"/>
              <a:t>significant</a:t>
            </a:r>
            <a:r>
              <a:rPr lang="it-IT" sz="1800" dirty="0"/>
              <a:t> effort to </a:t>
            </a:r>
            <a:r>
              <a:rPr lang="it-IT" sz="1800" dirty="0" err="1"/>
              <a:t>meet</a:t>
            </a:r>
            <a:r>
              <a:rPr lang="it-IT" sz="1800" dirty="0"/>
              <a:t> </a:t>
            </a:r>
            <a:r>
              <a:rPr lang="it-IT" sz="1800" dirty="0" err="1"/>
              <a:t>different</a:t>
            </a:r>
            <a:r>
              <a:rPr lang="it-IT" sz="1800" dirty="0"/>
              <a:t> </a:t>
            </a:r>
            <a:r>
              <a:rPr lang="it-IT" sz="1800" dirty="0" err="1"/>
              <a:t>considerations</a:t>
            </a:r>
            <a:r>
              <a:rPr lang="it-IT" sz="1800" dirty="0"/>
              <a:t>:</a:t>
            </a:r>
          </a:p>
          <a:p>
            <a:pPr marL="457200" indent="-457200">
              <a:buFontTx/>
              <a:buChar char="-"/>
              <a:defRPr/>
            </a:pPr>
            <a:r>
              <a:rPr lang="it-IT" sz="1800" dirty="0"/>
              <a:t>States are </a:t>
            </a:r>
            <a:r>
              <a:rPr lang="it-IT" sz="1800" dirty="0" err="1"/>
              <a:t>reluctant</a:t>
            </a:r>
            <a:r>
              <a:rPr lang="it-IT" sz="1800" dirty="0"/>
              <a:t> to </a:t>
            </a:r>
            <a:r>
              <a:rPr lang="it-IT" sz="1800" dirty="0" err="1"/>
              <a:t>give</a:t>
            </a:r>
            <a:r>
              <a:rPr lang="it-IT" sz="1800" dirty="0"/>
              <a:t> up </a:t>
            </a:r>
            <a:r>
              <a:rPr lang="it-IT" sz="1800" dirty="0" err="1"/>
              <a:t>their</a:t>
            </a:r>
            <a:r>
              <a:rPr lang="it-IT" sz="1800" dirty="0"/>
              <a:t> authority over </a:t>
            </a:r>
            <a:r>
              <a:rPr lang="it-IT" sz="1800" dirty="0" err="1"/>
              <a:t>what</a:t>
            </a:r>
            <a:r>
              <a:rPr lang="it-IT" sz="1800" dirty="0"/>
              <a:t> </a:t>
            </a:r>
            <a:r>
              <a:rPr lang="it-IT" sz="1800" dirty="0" err="1"/>
              <a:t>they</a:t>
            </a:r>
            <a:r>
              <a:rPr lang="it-IT" sz="1800" dirty="0"/>
              <a:t> view </a:t>
            </a:r>
            <a:r>
              <a:rPr lang="it-IT" sz="1800" dirty="0" err="1"/>
              <a:t>as</a:t>
            </a:r>
            <a:r>
              <a:rPr lang="it-IT" sz="1800" dirty="0"/>
              <a:t> </a:t>
            </a:r>
            <a:r>
              <a:rPr lang="it-IT" sz="1800" dirty="0" err="1"/>
              <a:t>domestic</a:t>
            </a:r>
            <a:r>
              <a:rPr lang="it-IT" sz="1800" dirty="0"/>
              <a:t> </a:t>
            </a:r>
            <a:r>
              <a:rPr lang="it-IT" sz="1800" dirty="0" err="1"/>
              <a:t>matters</a:t>
            </a:r>
            <a:r>
              <a:rPr lang="it-IT" sz="1800" dirty="0"/>
              <a:t> (enforcing awards)</a:t>
            </a:r>
          </a:p>
          <a:p>
            <a:pPr marL="457200" indent="-457200">
              <a:buFontTx/>
              <a:buChar char="-"/>
              <a:defRPr/>
            </a:pPr>
            <a:r>
              <a:rPr lang="it-IT" sz="1800" dirty="0" err="1"/>
              <a:t>States</a:t>
            </a:r>
            <a:r>
              <a:rPr lang="it-IT" sz="1800" dirty="0"/>
              <a:t> </a:t>
            </a:r>
            <a:r>
              <a:rPr lang="it-IT" sz="1800" dirty="0" err="1"/>
              <a:t>want</a:t>
            </a:r>
            <a:r>
              <a:rPr lang="it-IT" sz="1800" dirty="0"/>
              <a:t> to </a:t>
            </a:r>
            <a:r>
              <a:rPr lang="it-IT" sz="1800" dirty="0" err="1"/>
              <a:t>protect</a:t>
            </a:r>
            <a:r>
              <a:rPr lang="it-IT" sz="1800" dirty="0"/>
              <a:t> </a:t>
            </a:r>
            <a:r>
              <a:rPr lang="it-IT" sz="1800" dirty="0" err="1"/>
              <a:t>their</a:t>
            </a:r>
            <a:r>
              <a:rPr lang="it-IT" sz="1800" dirty="0"/>
              <a:t> citizens from </a:t>
            </a:r>
            <a:r>
              <a:rPr lang="it-IT" sz="1800" dirty="0" err="1"/>
              <a:t>what</a:t>
            </a:r>
            <a:r>
              <a:rPr lang="it-IT" sz="1800" dirty="0"/>
              <a:t> </a:t>
            </a:r>
            <a:r>
              <a:rPr lang="it-IT" sz="1800" dirty="0" err="1"/>
              <a:t>they</a:t>
            </a:r>
            <a:r>
              <a:rPr lang="it-IT" sz="1800" dirty="0"/>
              <a:t> </a:t>
            </a:r>
            <a:r>
              <a:rPr lang="it-IT" sz="1800" dirty="0" err="1"/>
              <a:t>perceive</a:t>
            </a:r>
            <a:r>
              <a:rPr lang="it-IT" sz="1800" dirty="0"/>
              <a:t> </a:t>
            </a:r>
            <a:r>
              <a:rPr lang="it-IT" sz="1800" dirty="0" err="1"/>
              <a:t>as</a:t>
            </a:r>
            <a:r>
              <a:rPr lang="it-IT" sz="1800" dirty="0"/>
              <a:t> </a:t>
            </a:r>
            <a:r>
              <a:rPr lang="it-IT" sz="1800" dirty="0" err="1"/>
              <a:t>unfair</a:t>
            </a:r>
            <a:r>
              <a:rPr lang="it-IT" sz="1800" dirty="0"/>
              <a:t> treatment by foreign countries and </a:t>
            </a:r>
            <a:r>
              <a:rPr lang="it-IT" sz="1800" dirty="0" err="1"/>
              <a:t>arbitral</a:t>
            </a:r>
            <a:r>
              <a:rPr lang="it-IT" sz="1800" dirty="0"/>
              <a:t> </a:t>
            </a:r>
            <a:r>
              <a:rPr lang="it-IT" sz="1800" dirty="0" err="1"/>
              <a:t>tribunals</a:t>
            </a:r>
            <a:endParaRPr lang="it-IT" sz="1800" dirty="0"/>
          </a:p>
          <a:p>
            <a:pPr marL="457200" indent="-457200">
              <a:buFontTx/>
              <a:buChar char="-"/>
              <a:defRPr/>
            </a:pPr>
            <a:r>
              <a:rPr lang="it-IT" sz="1800" dirty="0" err="1"/>
              <a:t>States</a:t>
            </a:r>
            <a:r>
              <a:rPr lang="it-IT" sz="1800" dirty="0"/>
              <a:t> </a:t>
            </a:r>
            <a:r>
              <a:rPr lang="it-IT" sz="1800" dirty="0" err="1"/>
              <a:t>want</a:t>
            </a:r>
            <a:r>
              <a:rPr lang="it-IT" sz="1800" dirty="0"/>
              <a:t> safety </a:t>
            </a:r>
            <a:r>
              <a:rPr lang="it-IT" sz="1800" dirty="0" err="1"/>
              <a:t>valves</a:t>
            </a:r>
            <a:r>
              <a:rPr lang="it-IT" sz="1800" dirty="0"/>
              <a:t> in </a:t>
            </a:r>
            <a:r>
              <a:rPr lang="it-IT" sz="1800" dirty="0" err="1"/>
              <a:t>order</a:t>
            </a:r>
            <a:r>
              <a:rPr lang="it-IT" sz="1800" dirty="0"/>
              <a:t> to set </a:t>
            </a:r>
            <a:r>
              <a:rPr lang="it-IT" sz="1800" dirty="0" err="1"/>
              <a:t>aside</a:t>
            </a:r>
            <a:r>
              <a:rPr lang="it-IT" sz="1800" dirty="0"/>
              <a:t> </a:t>
            </a:r>
            <a:r>
              <a:rPr lang="it-IT" sz="1800" dirty="0" err="1"/>
              <a:t>extreme</a:t>
            </a:r>
            <a:r>
              <a:rPr lang="it-IT" sz="1800" dirty="0"/>
              <a:t> </a:t>
            </a:r>
            <a:r>
              <a:rPr lang="it-IT" sz="1800" dirty="0" err="1"/>
              <a:t>outcomes</a:t>
            </a:r>
            <a:r>
              <a:rPr lang="it-IT" sz="1800" dirty="0"/>
              <a:t> and to </a:t>
            </a:r>
            <a:r>
              <a:rPr lang="it-IT" sz="1800" dirty="0" err="1"/>
              <a:t>avoid</a:t>
            </a:r>
            <a:r>
              <a:rPr lang="it-IT" sz="1800" dirty="0"/>
              <a:t> </a:t>
            </a:r>
            <a:r>
              <a:rPr lang="it-IT" sz="1800" dirty="0" err="1"/>
              <a:t>that</a:t>
            </a:r>
            <a:r>
              <a:rPr lang="it-IT" sz="1800" dirty="0"/>
              <a:t> </a:t>
            </a:r>
            <a:r>
              <a:rPr lang="it-IT" sz="1800" dirty="0" err="1"/>
              <a:t>fundamental</a:t>
            </a:r>
            <a:r>
              <a:rPr lang="it-IT" sz="1800" dirty="0"/>
              <a:t> </a:t>
            </a:r>
            <a:r>
              <a:rPr lang="it-IT" sz="1800" dirty="0" err="1"/>
              <a:t>norms</a:t>
            </a:r>
            <a:r>
              <a:rPr lang="it-IT" sz="1800" dirty="0"/>
              <a:t> are </a:t>
            </a:r>
            <a:r>
              <a:rPr lang="it-IT" sz="1800" dirty="0" err="1"/>
              <a:t>violated</a:t>
            </a:r>
            <a:r>
              <a:rPr lang="it-IT" sz="1800" dirty="0"/>
              <a:t> by the way an award </a:t>
            </a:r>
            <a:r>
              <a:rPr lang="it-IT" sz="1800" dirty="0" err="1"/>
              <a:t>is</a:t>
            </a:r>
            <a:r>
              <a:rPr lang="it-IT" sz="1800" dirty="0"/>
              <a:t> generated or by the </a:t>
            </a:r>
            <a:r>
              <a:rPr lang="it-IT" sz="1800" dirty="0" err="1"/>
              <a:t>substance</a:t>
            </a:r>
            <a:r>
              <a:rPr lang="it-IT" sz="1800" dirty="0"/>
              <a:t> of the award</a:t>
            </a:r>
          </a:p>
          <a:p>
            <a:pPr marL="457200" indent="-457200">
              <a:buFontTx/>
              <a:buChar char="-"/>
              <a:defRPr/>
            </a:pPr>
            <a:r>
              <a:rPr lang="it-IT" sz="1800" dirty="0" err="1"/>
              <a:t>There</a:t>
            </a:r>
            <a:r>
              <a:rPr lang="it-IT" sz="1800" dirty="0"/>
              <a:t> are </a:t>
            </a:r>
            <a:r>
              <a:rPr lang="it-IT" sz="1800" dirty="0" err="1"/>
              <a:t>differing</a:t>
            </a:r>
            <a:r>
              <a:rPr lang="it-IT" sz="1800" dirty="0"/>
              <a:t> </a:t>
            </a:r>
            <a:r>
              <a:rPr lang="it-IT" sz="1800" dirty="0" err="1"/>
              <a:t>legal</a:t>
            </a:r>
            <a:r>
              <a:rPr lang="it-IT" sz="1800" dirty="0"/>
              <a:t> </a:t>
            </a:r>
            <a:r>
              <a:rPr lang="it-IT" sz="1800" dirty="0" err="1"/>
              <a:t>traditions</a:t>
            </a:r>
            <a:r>
              <a:rPr lang="it-IT" sz="1800" dirty="0"/>
              <a:t> to be </a:t>
            </a:r>
            <a:r>
              <a:rPr lang="it-IT" sz="1800" dirty="0" err="1"/>
              <a:t>considered</a:t>
            </a:r>
            <a:r>
              <a:rPr lang="it-IT" sz="1800" dirty="0"/>
              <a:t> </a:t>
            </a:r>
            <a:r>
              <a:rPr lang="it-IT" sz="1800" dirty="0" err="1"/>
              <a:t>when</a:t>
            </a:r>
            <a:r>
              <a:rPr lang="it-IT" sz="1800" dirty="0"/>
              <a:t> </a:t>
            </a:r>
            <a:r>
              <a:rPr lang="it-IT" sz="1800" dirty="0" err="1"/>
              <a:t>deciding</a:t>
            </a:r>
            <a:r>
              <a:rPr lang="it-IT" sz="1800" dirty="0"/>
              <a:t> </a:t>
            </a:r>
            <a:r>
              <a:rPr lang="it-IT" sz="1800" dirty="0" err="1"/>
              <a:t>what</a:t>
            </a:r>
            <a:r>
              <a:rPr lang="it-IT" sz="1800" dirty="0"/>
              <a:t> «fair </a:t>
            </a:r>
            <a:r>
              <a:rPr lang="it-IT" sz="1800" dirty="0" err="1"/>
              <a:t>adjudication</a:t>
            </a:r>
            <a:r>
              <a:rPr lang="it-IT" sz="1800" dirty="0"/>
              <a:t>» </a:t>
            </a:r>
            <a:r>
              <a:rPr lang="it-IT" sz="1800" dirty="0" err="1"/>
              <a:t>means</a:t>
            </a:r>
            <a:r>
              <a:rPr lang="it-IT" sz="1800" dirty="0"/>
              <a:t> </a:t>
            </a:r>
          </a:p>
          <a:p>
            <a:pPr marL="0" indent="0">
              <a:defRPr/>
            </a:pPr>
            <a:r>
              <a:rPr lang="it-IT" sz="2000" dirty="0"/>
              <a:t>… </a:t>
            </a:r>
            <a:r>
              <a:rPr lang="it-IT" sz="2000" dirty="0" err="1"/>
              <a:t>therefore</a:t>
            </a:r>
            <a:r>
              <a:rPr lang="it-IT" sz="2000" dirty="0"/>
              <a:t> </a:t>
            </a:r>
            <a:r>
              <a:rPr lang="it-IT" sz="2000" dirty="0" err="1"/>
              <a:t>it</a:t>
            </a:r>
            <a:r>
              <a:rPr lang="it-IT" sz="2000" dirty="0"/>
              <a:t> </a:t>
            </a:r>
            <a:r>
              <a:rPr lang="it-IT" sz="2000" dirty="0" err="1"/>
              <a:t>contains</a:t>
            </a:r>
            <a:r>
              <a:rPr lang="it-IT" sz="2000" dirty="0"/>
              <a:t> </a:t>
            </a:r>
            <a:r>
              <a:rPr lang="it-IT" sz="2000" b="1" dirty="0"/>
              <a:t>general </a:t>
            </a:r>
            <a:r>
              <a:rPr lang="it-IT" sz="2000" b="1" dirty="0" err="1"/>
              <a:t>provisions</a:t>
            </a:r>
            <a:r>
              <a:rPr lang="it-IT" sz="2000" b="1" dirty="0"/>
              <a:t> </a:t>
            </a:r>
            <a:r>
              <a:rPr lang="it-IT" sz="2000" dirty="0" err="1"/>
              <a:t>that</a:t>
            </a:r>
            <a:r>
              <a:rPr lang="it-IT" sz="2000" dirty="0"/>
              <a:t> </a:t>
            </a:r>
            <a:r>
              <a:rPr lang="it-IT" sz="2000" dirty="0" err="1"/>
              <a:t>left</a:t>
            </a:r>
            <a:r>
              <a:rPr lang="it-IT" sz="2000" dirty="0"/>
              <a:t> to the contracting </a:t>
            </a:r>
            <a:r>
              <a:rPr lang="it-IT" sz="2000" dirty="0" err="1"/>
              <a:t>States</a:t>
            </a:r>
            <a:r>
              <a:rPr lang="it-IT" sz="2000" dirty="0"/>
              <a:t> some </a:t>
            </a:r>
            <a:r>
              <a:rPr lang="it-IT" sz="2000" dirty="0" err="1"/>
              <a:t>flexibility</a:t>
            </a:r>
            <a:r>
              <a:rPr lang="it-IT" sz="2000" dirty="0"/>
              <a:t> to </a:t>
            </a:r>
            <a:r>
              <a:rPr lang="it-IT" sz="2000" dirty="0" err="1"/>
              <a:t>limit</a:t>
            </a:r>
            <a:r>
              <a:rPr lang="it-IT" sz="2000" dirty="0"/>
              <a:t> the application of the treaty and to </a:t>
            </a:r>
            <a:r>
              <a:rPr lang="it-IT" sz="2000" dirty="0" err="1"/>
              <a:t>refuse</a:t>
            </a:r>
            <a:r>
              <a:rPr lang="it-IT" sz="2000" dirty="0"/>
              <a:t> enforcement of </a:t>
            </a:r>
            <a:r>
              <a:rPr lang="it-IT" sz="2000" dirty="0" err="1"/>
              <a:t>certain</a:t>
            </a:r>
            <a:r>
              <a:rPr lang="it-IT" sz="2000" dirty="0"/>
              <a:t> kind of awards.</a:t>
            </a:r>
          </a:p>
          <a:p>
            <a:pPr marL="0" indent="0">
              <a:defRPr/>
            </a:pPr>
            <a:endParaRPr lang="it-IT" sz="2000" dirty="0"/>
          </a:p>
        </p:txBody>
      </p:sp>
      <p:sp>
        <p:nvSpPr>
          <p:cNvPr id="89092" name="Segnaposto data 3">
            <a:extLst>
              <a:ext uri="{FF2B5EF4-FFF2-40B4-BE49-F238E27FC236}">
                <a16:creationId xmlns:a16="http://schemas.microsoft.com/office/drawing/2014/main" id="{4AA0B324-3564-4E8D-8851-3D15B15B3F1F}"/>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olo 1">
            <a:extLst>
              <a:ext uri="{FF2B5EF4-FFF2-40B4-BE49-F238E27FC236}">
                <a16:creationId xmlns:a16="http://schemas.microsoft.com/office/drawing/2014/main" id="{6DB4EA78-E17E-4D1F-BD8C-19BD0A6B1E88}"/>
              </a:ext>
            </a:extLst>
          </p:cNvPr>
          <p:cNvSpPr>
            <a:spLocks noGrp="1" noChangeArrowheads="1"/>
          </p:cNvSpPr>
          <p:nvPr>
            <p:ph type="title"/>
          </p:nvPr>
        </p:nvSpPr>
        <p:spPr/>
        <p:txBody>
          <a:bodyPr/>
          <a:lstStyle/>
          <a:p>
            <a:r>
              <a:rPr lang="it-IT" altLang="it-IT"/>
              <a:t>National legislation</a:t>
            </a:r>
          </a:p>
        </p:txBody>
      </p:sp>
      <p:sp>
        <p:nvSpPr>
          <p:cNvPr id="90115" name="Segnaposto contenuto 2">
            <a:extLst>
              <a:ext uri="{FF2B5EF4-FFF2-40B4-BE49-F238E27FC236}">
                <a16:creationId xmlns:a16="http://schemas.microsoft.com/office/drawing/2014/main" id="{6BEEEB74-023F-41A4-B7A3-F49D802543D1}"/>
              </a:ext>
            </a:extLst>
          </p:cNvPr>
          <p:cNvSpPr>
            <a:spLocks noGrp="1" noChangeArrowheads="1"/>
          </p:cNvSpPr>
          <p:nvPr>
            <p:ph idx="1"/>
          </p:nvPr>
        </p:nvSpPr>
        <p:spPr/>
        <p:txBody>
          <a:bodyPr>
            <a:normAutofit fontScale="77500" lnSpcReduction="20000"/>
          </a:bodyPr>
          <a:lstStyle/>
          <a:p>
            <a:r>
              <a:rPr lang="it-IT" altLang="it-IT" sz="2000"/>
              <a:t>Underneath the NY Conv. (</a:t>
            </a:r>
            <a:r>
              <a:rPr lang="it-IT" altLang="it-IT" sz="2000" i="1"/>
              <a:t>global regulation that drives the legal framwork</a:t>
            </a:r>
            <a:r>
              <a:rPr lang="it-IT" altLang="it-IT" sz="2000"/>
              <a:t>) we find:</a:t>
            </a:r>
          </a:p>
          <a:p>
            <a:r>
              <a:rPr lang="it-IT" altLang="it-IT" sz="2000"/>
              <a:t>National legislation implementing and elaborating  the NY Convention and providing enforcement of its terms in the domestic courts</a:t>
            </a:r>
          </a:p>
          <a:p>
            <a:r>
              <a:rPr lang="it-IT" altLang="it-IT" sz="2000"/>
              <a:t>National legislation interpreting the </a:t>
            </a:r>
            <a:r>
              <a:rPr lang="it-IT" altLang="it-IT" sz="2000" i="1"/>
              <a:t>general provisions </a:t>
            </a:r>
            <a:r>
              <a:rPr lang="it-IT" altLang="it-IT" sz="2000"/>
              <a:t>of the Conv. </a:t>
            </a:r>
          </a:p>
          <a:p>
            <a:r>
              <a:rPr lang="it-IT" altLang="it-IT" sz="2000"/>
              <a:t>Almost every State that is party to the Convention has a statutory framework for the recognition and enforcement of arbitration awards but also for the regulation of the arbitral proceedings</a:t>
            </a:r>
          </a:p>
          <a:p>
            <a:r>
              <a:rPr lang="it-IT" altLang="it-IT" sz="2000"/>
              <a:t>The practical effect of the Convention is often dependent on both the content of national legislation and the interpretation of national courts</a:t>
            </a:r>
          </a:p>
          <a:p>
            <a:r>
              <a:rPr lang="it-IT" altLang="it-IT" sz="2000"/>
              <a:t>In order to fulfill the objective of uniformity, national courts increasingly cite authorities from foreign and international sources in interpreting the convention</a:t>
            </a:r>
          </a:p>
          <a:p>
            <a:r>
              <a:rPr lang="it-IT" altLang="it-IT" sz="2000">
                <a:solidFill>
                  <a:srgbClr val="FF0000"/>
                </a:solidFill>
              </a:rPr>
              <a:t>The seat is fundamental</a:t>
            </a:r>
          </a:p>
          <a:p>
            <a:endParaRPr lang="it-IT" altLang="it-IT" sz="2000"/>
          </a:p>
          <a:p>
            <a:endParaRPr lang="it-IT" altLang="it-IT" sz="2000"/>
          </a:p>
          <a:p>
            <a:endParaRPr lang="it-IT" altLang="it-IT"/>
          </a:p>
        </p:txBody>
      </p:sp>
      <p:sp>
        <p:nvSpPr>
          <p:cNvPr id="90116" name="Segnaposto data 3">
            <a:extLst>
              <a:ext uri="{FF2B5EF4-FFF2-40B4-BE49-F238E27FC236}">
                <a16:creationId xmlns:a16="http://schemas.microsoft.com/office/drawing/2014/main" id="{78305799-088A-46BD-896D-23779BBA9C9D}"/>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olo 1">
            <a:extLst>
              <a:ext uri="{FF2B5EF4-FFF2-40B4-BE49-F238E27FC236}">
                <a16:creationId xmlns:a16="http://schemas.microsoft.com/office/drawing/2014/main" id="{F614DA7B-DA84-46DB-8631-471D05E0DEC7}"/>
              </a:ext>
            </a:extLst>
          </p:cNvPr>
          <p:cNvSpPr>
            <a:spLocks noGrp="1" noChangeArrowheads="1"/>
          </p:cNvSpPr>
          <p:nvPr>
            <p:ph type="title"/>
          </p:nvPr>
        </p:nvSpPr>
        <p:spPr>
          <a:xfrm>
            <a:off x="2154238" y="365125"/>
            <a:ext cx="7886700" cy="776288"/>
          </a:xfrm>
        </p:spPr>
        <p:txBody>
          <a:bodyPr/>
          <a:lstStyle/>
          <a:p>
            <a:r>
              <a:rPr lang="it-IT" altLang="it-IT"/>
              <a:t>National legislation</a:t>
            </a:r>
          </a:p>
        </p:txBody>
      </p:sp>
      <p:sp>
        <p:nvSpPr>
          <p:cNvPr id="91139" name="Segnaposto testo 5">
            <a:extLst>
              <a:ext uri="{FF2B5EF4-FFF2-40B4-BE49-F238E27FC236}">
                <a16:creationId xmlns:a16="http://schemas.microsoft.com/office/drawing/2014/main" id="{A9C66F87-B2DF-4158-A04C-3218035EC15C}"/>
              </a:ext>
            </a:extLst>
          </p:cNvPr>
          <p:cNvSpPr>
            <a:spLocks noGrp="1" noChangeArrowheads="1"/>
          </p:cNvSpPr>
          <p:nvPr>
            <p:ph type="body" idx="1"/>
          </p:nvPr>
        </p:nvSpPr>
        <p:spPr>
          <a:xfrm>
            <a:off x="1703389" y="1989139"/>
            <a:ext cx="4319587" cy="1439861"/>
          </a:xfrm>
        </p:spPr>
        <p:txBody>
          <a:bodyPr>
            <a:normAutofit/>
          </a:bodyPr>
          <a:lstStyle/>
          <a:p>
            <a:r>
              <a:rPr lang="it-IT" altLang="it-IT" sz="1800" b="0" dirty="0"/>
              <a:t>In </a:t>
            </a:r>
            <a:r>
              <a:rPr lang="it-IT" altLang="it-IT" sz="1800" dirty="0" err="1"/>
              <a:t>civil</a:t>
            </a:r>
            <a:r>
              <a:rPr lang="it-IT" altLang="it-IT" sz="1800" dirty="0"/>
              <a:t> </a:t>
            </a:r>
            <a:r>
              <a:rPr lang="it-IT" altLang="it-IT" sz="1800" dirty="0" err="1"/>
              <a:t>law</a:t>
            </a:r>
            <a:r>
              <a:rPr lang="it-IT" altLang="it-IT" sz="1800" dirty="0"/>
              <a:t> countries </a:t>
            </a:r>
            <a:r>
              <a:rPr lang="it-IT" altLang="it-IT" sz="1800" b="0" dirty="0" err="1"/>
              <a:t>arbitration</a:t>
            </a:r>
            <a:r>
              <a:rPr lang="it-IT" altLang="it-IT" sz="1800" b="0" dirty="0"/>
              <a:t> </a:t>
            </a:r>
            <a:r>
              <a:rPr lang="it-IT" altLang="it-IT" sz="1800" b="0" dirty="0" err="1"/>
              <a:t>legislation</a:t>
            </a:r>
            <a:r>
              <a:rPr lang="it-IT" altLang="it-IT" sz="1800" b="0" dirty="0"/>
              <a:t> </a:t>
            </a:r>
            <a:r>
              <a:rPr lang="it-IT" altLang="it-IT" sz="1800" b="0" dirty="0" err="1"/>
              <a:t>generally</a:t>
            </a:r>
            <a:r>
              <a:rPr lang="it-IT" altLang="it-IT" sz="1800" b="0" dirty="0"/>
              <a:t> takes the </a:t>
            </a:r>
            <a:r>
              <a:rPr lang="it-IT" altLang="it-IT" sz="1800" b="0" dirty="0" err="1"/>
              <a:t>form</a:t>
            </a:r>
            <a:r>
              <a:rPr lang="it-IT" altLang="it-IT" sz="1800" b="0" dirty="0"/>
              <a:t> of a </a:t>
            </a:r>
            <a:r>
              <a:rPr lang="it-IT" altLang="it-IT" sz="1800" b="0" dirty="0" err="1"/>
              <a:t>chapter</a:t>
            </a:r>
            <a:r>
              <a:rPr lang="it-IT" altLang="it-IT" sz="1800" b="0" dirty="0"/>
              <a:t> in the national code of </a:t>
            </a:r>
            <a:r>
              <a:rPr lang="it-IT" altLang="it-IT" sz="1800" b="0" dirty="0" err="1"/>
              <a:t>civil</a:t>
            </a:r>
            <a:r>
              <a:rPr lang="it-IT" altLang="it-IT" sz="1800" b="0" dirty="0"/>
              <a:t> procedure (</a:t>
            </a:r>
            <a:r>
              <a:rPr lang="it-IT" altLang="it-IT" sz="1800" b="0" dirty="0" err="1"/>
              <a:t>see</a:t>
            </a:r>
            <a:r>
              <a:rPr lang="it-IT" altLang="it-IT" sz="1800" b="0" dirty="0"/>
              <a:t> art. 839 ss.)</a:t>
            </a:r>
            <a:endParaRPr lang="it-IT" altLang="it-IT" b="0" dirty="0"/>
          </a:p>
        </p:txBody>
      </p:sp>
      <p:sp>
        <p:nvSpPr>
          <p:cNvPr id="91140" name="Segnaposto contenuto 2">
            <a:extLst>
              <a:ext uri="{FF2B5EF4-FFF2-40B4-BE49-F238E27FC236}">
                <a16:creationId xmlns:a16="http://schemas.microsoft.com/office/drawing/2014/main" id="{6AD53876-34EA-491C-A17B-86B0200D3D7D}"/>
              </a:ext>
            </a:extLst>
          </p:cNvPr>
          <p:cNvSpPr>
            <a:spLocks noGrp="1" noChangeArrowheads="1"/>
          </p:cNvSpPr>
          <p:nvPr>
            <p:ph sz="half" idx="2"/>
          </p:nvPr>
        </p:nvSpPr>
        <p:spPr>
          <a:xfrm>
            <a:off x="1819275" y="3681414"/>
            <a:ext cx="3868738" cy="2905125"/>
          </a:xfrm>
        </p:spPr>
        <p:txBody>
          <a:bodyPr/>
          <a:lstStyle/>
          <a:p>
            <a:pPr marL="0" indent="0" algn="just"/>
            <a:r>
              <a:rPr lang="it-IT" altLang="it-IT" sz="2000"/>
              <a:t>In many cases national arbitration statutes are </a:t>
            </a:r>
            <a:r>
              <a:rPr lang="it-IT" altLang="it-IT" sz="2000" b="1"/>
              <a:t>applicable only to international </a:t>
            </a:r>
            <a:r>
              <a:rPr lang="it-IT" altLang="it-IT" sz="2000"/>
              <a:t>(non domestic arbitration or contain separate parts for domestic and international arbitration)</a:t>
            </a:r>
          </a:p>
          <a:p>
            <a:pPr marL="0" indent="0"/>
            <a:endParaRPr lang="it-IT" altLang="it-IT"/>
          </a:p>
          <a:p>
            <a:pPr marL="0" indent="0"/>
            <a:endParaRPr lang="it-IT" altLang="it-IT"/>
          </a:p>
          <a:p>
            <a:pPr marL="0" indent="0"/>
            <a:endParaRPr lang="it-IT" altLang="it-IT"/>
          </a:p>
          <a:p>
            <a:pPr marL="0" indent="0"/>
            <a:endParaRPr lang="it-IT" altLang="it-IT"/>
          </a:p>
          <a:p>
            <a:pPr marL="0" indent="0"/>
            <a:endParaRPr lang="it-IT" altLang="it-IT"/>
          </a:p>
          <a:p>
            <a:pPr marL="0" indent="0"/>
            <a:endParaRPr lang="it-IT" altLang="it-IT"/>
          </a:p>
        </p:txBody>
      </p:sp>
      <p:sp>
        <p:nvSpPr>
          <p:cNvPr id="91141" name="Segnaposto testo 6">
            <a:extLst>
              <a:ext uri="{FF2B5EF4-FFF2-40B4-BE49-F238E27FC236}">
                <a16:creationId xmlns:a16="http://schemas.microsoft.com/office/drawing/2014/main" id="{39E61F13-4611-44E4-A7D8-7EF5E10F85B1}"/>
              </a:ext>
            </a:extLst>
          </p:cNvPr>
          <p:cNvSpPr>
            <a:spLocks noGrp="1" noChangeArrowheads="1"/>
          </p:cNvSpPr>
          <p:nvPr>
            <p:ph type="body" sz="quarter" idx="3"/>
          </p:nvPr>
        </p:nvSpPr>
        <p:spPr>
          <a:xfrm>
            <a:off x="6153150" y="1681164"/>
            <a:ext cx="3887788" cy="2126748"/>
          </a:xfrm>
        </p:spPr>
        <p:txBody>
          <a:bodyPr>
            <a:normAutofit/>
          </a:bodyPr>
          <a:lstStyle/>
          <a:p>
            <a:r>
              <a:rPr lang="it-IT" altLang="it-IT" sz="2000" b="0" dirty="0"/>
              <a:t>In </a:t>
            </a:r>
            <a:r>
              <a:rPr lang="it-IT" altLang="it-IT" sz="2000" dirty="0"/>
              <a:t>common </a:t>
            </a:r>
            <a:r>
              <a:rPr lang="it-IT" altLang="it-IT" sz="2000" dirty="0" err="1"/>
              <a:t>law</a:t>
            </a:r>
            <a:r>
              <a:rPr lang="it-IT" altLang="it-IT" sz="2000" dirty="0"/>
              <a:t> </a:t>
            </a:r>
            <a:r>
              <a:rPr lang="it-IT" altLang="it-IT" sz="2000" dirty="0" err="1"/>
              <a:t>jurisdiction</a:t>
            </a:r>
            <a:r>
              <a:rPr lang="it-IT" altLang="it-IT" sz="2000" dirty="0"/>
              <a:t> </a:t>
            </a:r>
            <a:r>
              <a:rPr lang="it-IT" altLang="it-IT" sz="2000" b="0" dirty="0"/>
              <a:t>the </a:t>
            </a:r>
            <a:r>
              <a:rPr lang="it-IT" altLang="it-IT" sz="2000" b="0" dirty="0" err="1"/>
              <a:t>tendency</a:t>
            </a:r>
            <a:r>
              <a:rPr lang="it-IT" altLang="it-IT" sz="2000" b="0" dirty="0"/>
              <a:t> </a:t>
            </a:r>
            <a:r>
              <a:rPr lang="it-IT" altLang="it-IT" sz="2000" b="0" dirty="0" err="1"/>
              <a:t>has</a:t>
            </a:r>
            <a:r>
              <a:rPr lang="it-IT" altLang="it-IT" sz="2000" b="0" dirty="0"/>
              <a:t> </a:t>
            </a:r>
            <a:r>
              <a:rPr lang="it-IT" altLang="it-IT" sz="2000" b="0" dirty="0" err="1"/>
              <a:t>been</a:t>
            </a:r>
            <a:r>
              <a:rPr lang="it-IT" altLang="it-IT" sz="2000" b="0" dirty="0"/>
              <a:t> to </a:t>
            </a:r>
            <a:r>
              <a:rPr lang="it-IT" altLang="it-IT" sz="2000" b="0" dirty="0" err="1"/>
              <a:t>enact</a:t>
            </a:r>
            <a:r>
              <a:rPr lang="it-IT" altLang="it-IT" sz="2000" b="0" dirty="0"/>
              <a:t> separate </a:t>
            </a:r>
            <a:r>
              <a:rPr lang="it-IT" altLang="it-IT" sz="2000" b="0" dirty="0" err="1"/>
              <a:t>legislation</a:t>
            </a:r>
            <a:endParaRPr lang="it-IT" altLang="it-IT" sz="2000" b="0" dirty="0"/>
          </a:p>
          <a:p>
            <a:endParaRPr lang="it-IT" altLang="it-IT" dirty="0"/>
          </a:p>
        </p:txBody>
      </p:sp>
      <p:sp>
        <p:nvSpPr>
          <p:cNvPr id="91142" name="Segnaposto contenuto 3">
            <a:extLst>
              <a:ext uri="{FF2B5EF4-FFF2-40B4-BE49-F238E27FC236}">
                <a16:creationId xmlns:a16="http://schemas.microsoft.com/office/drawing/2014/main" id="{0DB5D9BB-8E96-41D0-B7FD-E28003AF663C}"/>
              </a:ext>
            </a:extLst>
          </p:cNvPr>
          <p:cNvSpPr>
            <a:spLocks noGrp="1" noChangeArrowheads="1"/>
          </p:cNvSpPr>
          <p:nvPr>
            <p:ph sz="quarter" idx="4"/>
          </p:nvPr>
        </p:nvSpPr>
        <p:spPr>
          <a:xfrm>
            <a:off x="6153150" y="3357563"/>
            <a:ext cx="3887788" cy="2832100"/>
          </a:xfrm>
        </p:spPr>
        <p:txBody>
          <a:bodyPr/>
          <a:lstStyle/>
          <a:p>
            <a:pPr marL="0" indent="0"/>
            <a:endParaRPr lang="it-IT" altLang="it-IT" sz="2000"/>
          </a:p>
          <a:p>
            <a:pPr marL="0" indent="0" algn="just"/>
            <a:r>
              <a:rPr lang="it-IT" altLang="it-IT" sz="2000"/>
              <a:t>A number of countries have adopted the </a:t>
            </a:r>
            <a:r>
              <a:rPr lang="it-IT" altLang="it-IT" sz="2000" b="1"/>
              <a:t>same legislation </a:t>
            </a:r>
            <a:r>
              <a:rPr lang="it-IT" altLang="it-IT" sz="2000"/>
              <a:t>for both domestic and international arbitration  (with limited differences)</a:t>
            </a:r>
          </a:p>
        </p:txBody>
      </p:sp>
      <p:sp>
        <p:nvSpPr>
          <p:cNvPr id="91143" name="Segnaposto data 4">
            <a:extLst>
              <a:ext uri="{FF2B5EF4-FFF2-40B4-BE49-F238E27FC236}">
                <a16:creationId xmlns:a16="http://schemas.microsoft.com/office/drawing/2014/main" id="{14EC76D4-964C-4D07-80E7-3155301B4E25}"/>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800">
                <a:latin typeface="Arial" panose="020B0604020202020204" pitchFamily="34" charset="0"/>
              </a:rPr>
              <a:t>22/11/17</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olo 1">
            <a:extLst>
              <a:ext uri="{FF2B5EF4-FFF2-40B4-BE49-F238E27FC236}">
                <a16:creationId xmlns:a16="http://schemas.microsoft.com/office/drawing/2014/main" id="{40525074-3B84-4468-BA40-3D38F6F844A9}"/>
              </a:ext>
            </a:extLst>
          </p:cNvPr>
          <p:cNvSpPr>
            <a:spLocks noGrp="1" noChangeArrowheads="1"/>
          </p:cNvSpPr>
          <p:nvPr>
            <p:ph type="title"/>
          </p:nvPr>
        </p:nvSpPr>
        <p:spPr/>
        <p:txBody>
          <a:bodyPr/>
          <a:lstStyle/>
          <a:p>
            <a:r>
              <a:rPr lang="it-IT" altLang="it-IT"/>
              <a:t>National legislation</a:t>
            </a:r>
          </a:p>
        </p:txBody>
      </p:sp>
      <p:sp>
        <p:nvSpPr>
          <p:cNvPr id="92163" name="Segnaposto contenuto 2">
            <a:extLst>
              <a:ext uri="{FF2B5EF4-FFF2-40B4-BE49-F238E27FC236}">
                <a16:creationId xmlns:a16="http://schemas.microsoft.com/office/drawing/2014/main" id="{2B797A86-FD1B-4F49-BC17-D51A7BBC1536}"/>
              </a:ext>
            </a:extLst>
          </p:cNvPr>
          <p:cNvSpPr>
            <a:spLocks noGrp="1" noChangeArrowheads="1"/>
          </p:cNvSpPr>
          <p:nvPr>
            <p:ph sz="half" idx="1"/>
          </p:nvPr>
        </p:nvSpPr>
        <p:spPr/>
        <p:txBody>
          <a:bodyPr/>
          <a:lstStyle/>
          <a:p>
            <a:pPr marL="0" indent="0"/>
            <a:r>
              <a:rPr lang="it-IT" altLang="it-IT" sz="1800" b="1"/>
              <a:t>Supportive national legislation</a:t>
            </a:r>
          </a:p>
          <a:p>
            <a:pPr marL="0" indent="0"/>
            <a:endParaRPr lang="it-IT" altLang="it-IT" sz="1800" i="1"/>
          </a:p>
          <a:p>
            <a:pPr marL="0" indent="0"/>
            <a:endParaRPr lang="it-IT" altLang="it-IT" sz="1800" i="1"/>
          </a:p>
          <a:p>
            <a:pPr marL="0" indent="0"/>
            <a:r>
              <a:rPr lang="it-IT" altLang="it-IT" sz="1800" i="1"/>
              <a:t>Legislation providing </a:t>
            </a:r>
            <a:r>
              <a:rPr lang="it-IT" altLang="it-IT" sz="1800" i="1">
                <a:solidFill>
                  <a:srgbClr val="FF0000"/>
                </a:solidFill>
              </a:rPr>
              <a:t>effective support </a:t>
            </a:r>
            <a:r>
              <a:rPr lang="it-IT" altLang="it-IT" sz="1800" i="1"/>
              <a:t>for the arbitral process, facilitating international trade </a:t>
            </a:r>
          </a:p>
          <a:p>
            <a:pPr marL="0" indent="0"/>
            <a:endParaRPr lang="it-IT" altLang="it-IT" sz="1800" i="1"/>
          </a:p>
          <a:p>
            <a:pPr marL="0" indent="0"/>
            <a:r>
              <a:rPr lang="it-IT" altLang="it-IT" sz="1800" i="1"/>
              <a:t>Pro enforcement framework</a:t>
            </a:r>
          </a:p>
        </p:txBody>
      </p:sp>
      <p:sp>
        <p:nvSpPr>
          <p:cNvPr id="92164" name="Segnaposto contenuto 3">
            <a:extLst>
              <a:ext uri="{FF2B5EF4-FFF2-40B4-BE49-F238E27FC236}">
                <a16:creationId xmlns:a16="http://schemas.microsoft.com/office/drawing/2014/main" id="{D2E34539-477A-4E59-8268-24EFB7358CFA}"/>
              </a:ext>
            </a:extLst>
          </p:cNvPr>
          <p:cNvSpPr>
            <a:spLocks noGrp="1" noChangeArrowheads="1"/>
          </p:cNvSpPr>
          <p:nvPr>
            <p:ph sz="half" idx="2"/>
          </p:nvPr>
        </p:nvSpPr>
        <p:spPr/>
        <p:txBody>
          <a:bodyPr/>
          <a:lstStyle/>
          <a:p>
            <a:pPr marL="0" indent="0"/>
            <a:r>
              <a:rPr lang="it-IT" altLang="it-IT" sz="1800" b="1"/>
              <a:t>Less supportive national legislation</a:t>
            </a:r>
          </a:p>
          <a:p>
            <a:pPr marL="0" indent="0"/>
            <a:endParaRPr lang="it-IT" altLang="it-IT" sz="1800" i="1"/>
          </a:p>
          <a:p>
            <a:pPr marL="0" indent="0"/>
            <a:r>
              <a:rPr lang="it-IT" altLang="it-IT" sz="1800" i="1"/>
              <a:t>Legislation showing </a:t>
            </a:r>
            <a:r>
              <a:rPr lang="it-IT" altLang="it-IT" sz="1800" i="1">
                <a:solidFill>
                  <a:srgbClr val="FF0000"/>
                </a:solidFill>
              </a:rPr>
              <a:t>hostility</a:t>
            </a:r>
            <a:r>
              <a:rPr lang="it-IT" altLang="it-IT" sz="1800" i="1"/>
              <a:t> or suspect (compromise principle of sovereignty – doubts on neutrality; ideological opposition)</a:t>
            </a:r>
          </a:p>
          <a:p>
            <a:pPr marL="0" indent="0"/>
            <a:endParaRPr lang="it-IT" altLang="it-IT" sz="1800" i="1"/>
          </a:p>
        </p:txBody>
      </p:sp>
      <p:sp>
        <p:nvSpPr>
          <p:cNvPr id="92165" name="Segnaposto data 4">
            <a:extLst>
              <a:ext uri="{FF2B5EF4-FFF2-40B4-BE49-F238E27FC236}">
                <a16:creationId xmlns:a16="http://schemas.microsoft.com/office/drawing/2014/main" id="{B83075AA-19CF-4FA7-A638-801CB7E86128}"/>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800">
                <a:solidFill>
                  <a:srgbClr val="FFFFFF"/>
                </a:solidFill>
                <a:latin typeface="Times New Roman" panose="02020603050405020304" pitchFamily="18" charset="0"/>
              </a:rPr>
              <a:t>22/11/17</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192" name="Rectangle 74">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7"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Shape 78">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81"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93186" name="Titolo 1">
            <a:extLst>
              <a:ext uri="{FF2B5EF4-FFF2-40B4-BE49-F238E27FC236}">
                <a16:creationId xmlns:a16="http://schemas.microsoft.com/office/drawing/2014/main" id="{D592E9F6-2784-4A94-9155-708238C711D2}"/>
              </a:ext>
            </a:extLst>
          </p:cNvPr>
          <p:cNvSpPr>
            <a:spLocks noGrp="1" noChangeArrowheads="1"/>
          </p:cNvSpPr>
          <p:nvPr>
            <p:ph type="title"/>
          </p:nvPr>
        </p:nvSpPr>
        <p:spPr>
          <a:xfrm>
            <a:off x="994087" y="1130603"/>
            <a:ext cx="3342442" cy="4596794"/>
          </a:xfrm>
        </p:spPr>
        <p:txBody>
          <a:bodyPr anchor="ctr">
            <a:normAutofit/>
          </a:bodyPr>
          <a:lstStyle/>
          <a:p>
            <a:r>
              <a:rPr lang="it-IT" altLang="it-IT" sz="3200">
                <a:solidFill>
                  <a:srgbClr val="EBEBEB"/>
                </a:solidFill>
              </a:rPr>
              <a:t>Model Law</a:t>
            </a:r>
          </a:p>
        </p:txBody>
      </p:sp>
      <p:sp>
        <p:nvSpPr>
          <p:cNvPr id="93187" name="Segnaposto contenuto 2">
            <a:extLst>
              <a:ext uri="{FF2B5EF4-FFF2-40B4-BE49-F238E27FC236}">
                <a16:creationId xmlns:a16="http://schemas.microsoft.com/office/drawing/2014/main" id="{FB9A714C-10EB-403B-A382-C949B4711644}"/>
              </a:ext>
            </a:extLst>
          </p:cNvPr>
          <p:cNvSpPr>
            <a:spLocks noGrp="1" noChangeArrowheads="1"/>
          </p:cNvSpPr>
          <p:nvPr>
            <p:ph idx="1"/>
          </p:nvPr>
        </p:nvSpPr>
        <p:spPr>
          <a:xfrm>
            <a:off x="5290077" y="437513"/>
            <a:ext cx="5502614" cy="5954325"/>
          </a:xfrm>
        </p:spPr>
        <p:txBody>
          <a:bodyPr anchor="ctr">
            <a:normAutofit/>
          </a:bodyPr>
          <a:lstStyle/>
          <a:p>
            <a:pPr eaLnBrk="1">
              <a:lnSpc>
                <a:spcPct val="90000"/>
              </a:lnSpc>
              <a:buFont typeface="Times New Roman" panose="02020603050405020304" pitchFamily="18" charset="0"/>
              <a:buChar char="•"/>
            </a:pPr>
            <a:r>
              <a:rPr lang="en-US" altLang="it-IT" sz="1700"/>
              <a:t>The UNCITRAL Model Law on International Commercial Arbitration was adopted by the United Nations General Assembly in 1985 and revised in 2006</a:t>
            </a:r>
          </a:p>
          <a:p>
            <a:pPr eaLnBrk="1">
              <a:lnSpc>
                <a:spcPct val="90000"/>
              </a:lnSpc>
              <a:buFont typeface="Times New Roman" panose="02020603050405020304" pitchFamily="18" charset="0"/>
              <a:buChar char="•"/>
            </a:pPr>
            <a:r>
              <a:rPr lang="en-US" altLang="it-IT" sz="1700"/>
              <a:t>The UNCITRAL Model Law is designed to </a:t>
            </a:r>
            <a:r>
              <a:rPr lang="en-US" altLang="it-IT" sz="1700" b="1"/>
              <a:t>implement the New York Convention as well as any other international arbitration</a:t>
            </a:r>
            <a:r>
              <a:rPr lang="en-US" altLang="it-IT" sz="1700"/>
              <a:t> agreements between the enacting state and any other state, and to harmonize the treatment of international commercial arbitration</a:t>
            </a:r>
          </a:p>
          <a:p>
            <a:pPr>
              <a:lnSpc>
                <a:spcPct val="90000"/>
              </a:lnSpc>
            </a:pPr>
            <a:r>
              <a:rPr lang="en-US" altLang="it-IT" sz="1700"/>
              <a:t>The Model Law was developed to address </a:t>
            </a:r>
            <a:r>
              <a:rPr lang="en-US" altLang="it-IT" sz="1700" b="1"/>
              <a:t>considerable disparities in national </a:t>
            </a:r>
            <a:r>
              <a:rPr lang="it-IT" altLang="it-IT" sz="1700" b="1"/>
              <a:t>laws on arbitration.</a:t>
            </a:r>
            <a:endParaRPr lang="en-US" altLang="it-IT" sz="1700" b="1"/>
          </a:p>
          <a:p>
            <a:pPr eaLnBrk="1">
              <a:lnSpc>
                <a:spcPct val="90000"/>
              </a:lnSpc>
              <a:buFont typeface="Times New Roman" panose="02020603050405020304" pitchFamily="18" charset="0"/>
              <a:buChar char="•"/>
            </a:pPr>
            <a:r>
              <a:rPr lang="en-US" altLang="it-IT" sz="1700"/>
              <a:t>It does not have independent legal effect but must be </a:t>
            </a:r>
            <a:r>
              <a:rPr lang="en-US" altLang="it-IT" sz="1700" i="1"/>
              <a:t>adopted by national legislatures (60) and </a:t>
            </a:r>
            <a:r>
              <a:rPr lang="en-US" altLang="it-IT" sz="1700"/>
              <a:t>has set the agenda for reform even in Countries where it was not adopted</a:t>
            </a:r>
          </a:p>
          <a:p>
            <a:pPr eaLnBrk="1">
              <a:lnSpc>
                <a:spcPct val="90000"/>
              </a:lnSpc>
              <a:buFont typeface="Times New Roman" panose="02020603050405020304" pitchFamily="18" charset="0"/>
              <a:buChar char="•"/>
            </a:pPr>
            <a:r>
              <a:rPr lang="it-IT" altLang="it-IT" sz="1700" i="1"/>
              <a:t>It expands and particularizes the legal framework set by the NY Conv.</a:t>
            </a:r>
            <a:endParaRPr lang="it-IT" altLang="it-IT" sz="1700"/>
          </a:p>
        </p:txBody>
      </p:sp>
      <p:sp>
        <p:nvSpPr>
          <p:cNvPr id="93188" name="Segnaposto data 3">
            <a:extLst>
              <a:ext uri="{FF2B5EF4-FFF2-40B4-BE49-F238E27FC236}">
                <a16:creationId xmlns:a16="http://schemas.microsoft.com/office/drawing/2014/main" id="{70BF7353-FFC5-408F-9B4B-B590F1C4850F}"/>
              </a:ext>
            </a:extLst>
          </p:cNvPr>
          <p:cNvSpPr>
            <a:spLocks noGrp="1"/>
          </p:cNvSpPr>
          <p:nvPr>
            <p:ph type="dt" sz="half" idx="10"/>
          </p:nvPr>
        </p:nvSpPr>
        <p:spPr>
          <a:xfrm>
            <a:off x="7980412" y="6391838"/>
            <a:ext cx="273607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ct val="0"/>
              </a:spcBef>
              <a:spcAft>
                <a:spcPts val="600"/>
              </a:spcAft>
              <a:buClrTx/>
              <a:buFontTx/>
              <a:buNone/>
            </a:pPr>
            <a:r>
              <a:rPr lang="it-IT" altLang="it-IT" sz="1500">
                <a:latin typeface="Times New Roman" panose="02020603050405020304" pitchFamily="18" charset="0"/>
              </a:rPr>
              <a:t>22/11/17</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6"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8" name="Freeform: Shape 77">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80"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3" name="Segnaposto contenuto 2">
            <a:extLst>
              <a:ext uri="{FF2B5EF4-FFF2-40B4-BE49-F238E27FC236}">
                <a16:creationId xmlns:a16="http://schemas.microsoft.com/office/drawing/2014/main" id="{A623F83A-5411-43CE-965C-FDC2B9088BA3}"/>
              </a:ext>
            </a:extLst>
          </p:cNvPr>
          <p:cNvSpPr>
            <a:spLocks noGrp="1"/>
          </p:cNvSpPr>
          <p:nvPr>
            <p:ph idx="1"/>
          </p:nvPr>
        </p:nvSpPr>
        <p:spPr>
          <a:xfrm>
            <a:off x="5290077" y="437513"/>
            <a:ext cx="5502614" cy="5954325"/>
          </a:xfrm>
        </p:spPr>
        <p:txBody>
          <a:bodyPr anchor="ctr">
            <a:normAutofit/>
          </a:bodyPr>
          <a:lstStyle/>
          <a:p>
            <a:pPr>
              <a:defRPr/>
            </a:pPr>
            <a:r>
              <a:rPr lang="en-US" sz="2000"/>
              <a:t>The Model Law constitutes a sound basis for the harmonization and improvement of national laws. </a:t>
            </a:r>
          </a:p>
          <a:p>
            <a:pPr>
              <a:defRPr/>
            </a:pPr>
            <a:r>
              <a:rPr lang="en-US" sz="2000"/>
              <a:t>It covers all stages of the arbitral process from the arbitration agreement to the recognition and enforcement of the arbitral award </a:t>
            </a:r>
          </a:p>
          <a:p>
            <a:pPr>
              <a:defRPr/>
            </a:pPr>
            <a:r>
              <a:rPr lang="en-US" sz="2000"/>
              <a:t>Since its adoption, the Model Law has come to represent the accepted international legislative standard for a modern arbitration law</a:t>
            </a:r>
          </a:p>
          <a:p>
            <a:pPr marL="0" indent="0">
              <a:defRPr/>
            </a:pPr>
            <a:r>
              <a:rPr lang="en-US" altLang="it-IT" sz="2000"/>
              <a:t>It consists of 36 articles dealing with the treatment of international arbitration, with options available </a:t>
            </a:r>
          </a:p>
          <a:p>
            <a:pPr marL="0" indent="0">
              <a:defRPr/>
            </a:pPr>
            <a:r>
              <a:rPr lang="en-US" altLang="it-IT" sz="2000" b="1"/>
              <a:t>C</a:t>
            </a:r>
            <a:r>
              <a:rPr lang="en-US" altLang="it-IT" sz="2000"/>
              <a:t>ountries are free to modify the Model Law in any manner they may choose</a:t>
            </a:r>
          </a:p>
          <a:p>
            <a:pPr>
              <a:defRPr/>
            </a:pPr>
            <a:endParaRPr lang="it-IT" sz="2000"/>
          </a:p>
        </p:txBody>
      </p:sp>
      <p:sp>
        <p:nvSpPr>
          <p:cNvPr id="94211" name="Segnaposto data 3">
            <a:extLst>
              <a:ext uri="{FF2B5EF4-FFF2-40B4-BE49-F238E27FC236}">
                <a16:creationId xmlns:a16="http://schemas.microsoft.com/office/drawing/2014/main" id="{DEE9CD73-76B4-4B49-AD4D-11B847B26BE1}"/>
              </a:ext>
            </a:extLst>
          </p:cNvPr>
          <p:cNvSpPr>
            <a:spLocks noGrp="1"/>
          </p:cNvSpPr>
          <p:nvPr>
            <p:ph type="dt" sz="half" idx="10"/>
          </p:nvPr>
        </p:nvSpPr>
        <p:spPr>
          <a:xfrm>
            <a:off x="7980412" y="6391838"/>
            <a:ext cx="273607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pPr>
              <a:spcAft>
                <a:spcPts val="600"/>
              </a:spcAft>
            </a:pPr>
            <a:r>
              <a:rPr lang="it-IT" altLang="it-IT">
                <a:latin typeface="Times New Roman" panose="02020603050405020304" pitchFamily="18" charset="0"/>
              </a:rPr>
              <a:t>22/11/17</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2"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3"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5" name="Rectangle 84">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7" name="Rectangle 86">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1"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3" name="Freeform: Shape 92">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5"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95234" name="Text Box 1">
            <a:extLst>
              <a:ext uri="{FF2B5EF4-FFF2-40B4-BE49-F238E27FC236}">
                <a16:creationId xmlns:a16="http://schemas.microsoft.com/office/drawing/2014/main" id="{F4188387-1522-4C04-9A2B-D11386BDD95F}"/>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CONTENTS OF THE MODEL LAW</a:t>
            </a:r>
          </a:p>
        </p:txBody>
      </p:sp>
      <p:sp>
        <p:nvSpPr>
          <p:cNvPr id="37890" name="Text Box 2">
            <a:extLst>
              <a:ext uri="{FF2B5EF4-FFF2-40B4-BE49-F238E27FC236}">
                <a16:creationId xmlns:a16="http://schemas.microsoft.com/office/drawing/2014/main" id="{6B791F3C-0183-42E5-9B6F-B8746887C166}"/>
              </a:ext>
            </a:extLst>
          </p:cNvPr>
          <p:cNvSpPr txBox="1">
            <a:spLocks noChangeArrowheads="1"/>
          </p:cNvSpPr>
          <p:nvPr/>
        </p:nvSpPr>
        <p:spPr bwMode="auto">
          <a:xfrm>
            <a:off x="5290077" y="437513"/>
            <a:ext cx="5502614" cy="5954325"/>
          </a:xfrm>
          <a:prstGeom prst="rect">
            <a:avLst/>
          </a:prstGeom>
        </p:spPr>
        <p:txBody>
          <a:bodyPr vert="horz" lIns="91440" tIns="45720" rIns="91440" bIns="45720" rtlCol="0" anchor="ctr">
            <a:normAutofit/>
          </a:bodyPr>
          <a:lstStyle>
            <a:lvl1pPr marL="341313" indent="-34131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1pPr>
            <a:lvl2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2pPr>
            <a:lvl3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3pPr>
            <a:lvl4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4pPr>
            <a:lvl5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defRPr/>
            </a:pPr>
            <a:r>
              <a:rPr lang="en-US" altLang="it-IT" sz="1400">
                <a:solidFill>
                  <a:schemeClr val="tx1">
                    <a:lumMod val="75000"/>
                    <a:lumOff val="25000"/>
                  </a:schemeClr>
                </a:solidFill>
                <a:latin typeface="+mn-lt"/>
                <a:ea typeface="+mn-ea"/>
              </a:rPr>
              <a:t>There are eight “Chapters” to the Model Law. </a:t>
            </a:r>
          </a:p>
          <a:p>
            <a:pPr>
              <a:lnSpc>
                <a:spcPct val="90000"/>
              </a:lnSpc>
              <a:spcBef>
                <a:spcPts val="1000"/>
              </a:spcBef>
              <a:buClr>
                <a:schemeClr val="accent1"/>
              </a:buClr>
              <a:buSzPct val="80000"/>
              <a:buFont typeface="Wingdings 3" charset="2"/>
              <a:buChar char=""/>
              <a:defRPr/>
            </a:pPr>
            <a:r>
              <a:rPr lang="en-US" altLang="it-IT" sz="1400">
                <a:solidFill>
                  <a:schemeClr val="tx1">
                    <a:lumMod val="75000"/>
                    <a:lumOff val="25000"/>
                  </a:schemeClr>
                </a:solidFill>
                <a:latin typeface="+mn-lt"/>
                <a:ea typeface="+mn-ea"/>
              </a:rPr>
              <a:t>GENERAL PROVISIONS: SCOPE OF APPLICATION, DEFINITIONS, AND EXTENT OF COURT INTERVENTION </a:t>
            </a:r>
          </a:p>
          <a:p>
            <a:pPr>
              <a:lnSpc>
                <a:spcPct val="90000"/>
              </a:lnSpc>
              <a:spcBef>
                <a:spcPts val="1000"/>
              </a:spcBef>
              <a:buClr>
                <a:schemeClr val="accent1"/>
              </a:buClr>
              <a:buSzPct val="80000"/>
              <a:buFont typeface="Wingdings 3" charset="2"/>
              <a:buChar char=""/>
              <a:defRPr/>
            </a:pPr>
            <a:r>
              <a:rPr lang="en-US" altLang="it-IT" sz="1400">
                <a:solidFill>
                  <a:schemeClr val="tx1">
                    <a:lumMod val="75000"/>
                    <a:lumOff val="25000"/>
                  </a:schemeClr>
                </a:solidFill>
                <a:latin typeface="+mn-lt"/>
                <a:ea typeface="+mn-ea"/>
              </a:rPr>
              <a:t>ARBITRATION AGREEMENTS : DEFINITION AND SCOPE, COURT OBLIGATION TO REFER MATTERS TO ARBITRATION, INTERIM MEASURES</a:t>
            </a:r>
          </a:p>
          <a:p>
            <a:pPr>
              <a:lnSpc>
                <a:spcPct val="90000"/>
              </a:lnSpc>
              <a:spcBef>
                <a:spcPts val="1000"/>
              </a:spcBef>
              <a:buClr>
                <a:schemeClr val="accent1"/>
              </a:buClr>
              <a:buSzPct val="80000"/>
              <a:buFont typeface="Wingdings 3" charset="2"/>
              <a:buChar char=""/>
              <a:defRPr/>
            </a:pPr>
            <a:r>
              <a:rPr lang="en-US" altLang="it-IT" sz="1400">
                <a:solidFill>
                  <a:schemeClr val="tx1">
                    <a:lumMod val="75000"/>
                    <a:lumOff val="25000"/>
                  </a:schemeClr>
                </a:solidFill>
                <a:latin typeface="+mn-lt"/>
                <a:ea typeface="+mn-ea"/>
              </a:rPr>
              <a:t>COMPOSITION OF ARBITRAL TRIBUNALS: NUMBER OF ARBITRATORS CHALLENGES TO ARBITRATORS</a:t>
            </a:r>
          </a:p>
          <a:p>
            <a:pPr>
              <a:lnSpc>
                <a:spcPct val="90000"/>
              </a:lnSpc>
              <a:spcBef>
                <a:spcPts val="1000"/>
              </a:spcBef>
              <a:buClr>
                <a:schemeClr val="accent1"/>
              </a:buClr>
              <a:buSzPct val="80000"/>
              <a:buFont typeface="Wingdings 3" charset="2"/>
              <a:buChar char=""/>
              <a:defRPr/>
            </a:pPr>
            <a:r>
              <a:rPr lang="en-US" altLang="it-IT" sz="1400">
                <a:solidFill>
                  <a:schemeClr val="tx1">
                    <a:lumMod val="75000"/>
                    <a:lumOff val="25000"/>
                  </a:schemeClr>
                </a:solidFill>
                <a:latin typeface="+mn-lt"/>
                <a:ea typeface="+mn-ea"/>
              </a:rPr>
              <a:t>JURISDICTION OF THE TRIBUNALS: COMPETENCE TO RULE ON OWN JURISDICTION, JURISDICTION TO MAKE PRELIMINARY ORDERS AND INTERIM MEASURES</a:t>
            </a:r>
          </a:p>
          <a:p>
            <a:pPr>
              <a:lnSpc>
                <a:spcPct val="90000"/>
              </a:lnSpc>
              <a:spcBef>
                <a:spcPts val="1000"/>
              </a:spcBef>
              <a:buClr>
                <a:schemeClr val="accent1"/>
              </a:buClr>
              <a:buSzPct val="80000"/>
              <a:buFont typeface="Wingdings 3" charset="2"/>
              <a:buChar char=""/>
              <a:defRPr/>
            </a:pPr>
            <a:r>
              <a:rPr lang="en-US" altLang="it-IT" sz="1400">
                <a:solidFill>
                  <a:schemeClr val="tx1">
                    <a:lumMod val="75000"/>
                    <a:lumOff val="25000"/>
                  </a:schemeClr>
                </a:solidFill>
                <a:latin typeface="+mn-lt"/>
                <a:ea typeface="+mn-ea"/>
              </a:rPr>
              <a:t>CONDUCT OF ARBITRAL PROCEEEDING: PROCEDURAL RULES FOR ARBITRATION, COURT ASSISTANCE IN TAKING EVIDENCE</a:t>
            </a:r>
          </a:p>
          <a:p>
            <a:pPr>
              <a:lnSpc>
                <a:spcPct val="90000"/>
              </a:lnSpc>
              <a:spcBef>
                <a:spcPts val="1000"/>
              </a:spcBef>
              <a:buClr>
                <a:schemeClr val="accent1"/>
              </a:buClr>
              <a:buSzPct val="80000"/>
              <a:buFont typeface="Wingdings 3" charset="2"/>
              <a:buChar char=""/>
              <a:defRPr/>
            </a:pPr>
            <a:r>
              <a:rPr lang="en-US" altLang="it-IT" sz="1400">
                <a:solidFill>
                  <a:schemeClr val="tx1">
                    <a:lumMod val="75000"/>
                    <a:lumOff val="25000"/>
                  </a:schemeClr>
                </a:solidFill>
                <a:latin typeface="+mn-lt"/>
                <a:ea typeface="+mn-ea"/>
              </a:rPr>
              <a:t>MAKING OF AWARD AND TERMINATION OF PROCEEDINGS: FORM AND CONTENT OF THE AWARD TERMINATION OF ARBITRAL PROCEEDINGS.  </a:t>
            </a:r>
          </a:p>
          <a:p>
            <a:pPr>
              <a:lnSpc>
                <a:spcPct val="90000"/>
              </a:lnSpc>
              <a:spcBef>
                <a:spcPts val="1000"/>
              </a:spcBef>
              <a:buClr>
                <a:schemeClr val="accent1"/>
              </a:buClr>
              <a:buSzPct val="80000"/>
              <a:buFont typeface="Wingdings 3" charset="2"/>
              <a:buChar char=""/>
              <a:defRPr/>
            </a:pPr>
            <a:r>
              <a:rPr lang="en-US" altLang="it-IT" sz="1400">
                <a:solidFill>
                  <a:schemeClr val="tx1">
                    <a:lumMod val="75000"/>
                    <a:lumOff val="25000"/>
                  </a:schemeClr>
                </a:solidFill>
                <a:latin typeface="+mn-lt"/>
                <a:ea typeface="+mn-ea"/>
              </a:rPr>
              <a:t>JURISDICTIONAL RECOURSE AGAINST ARBTRAL AWARD: GROUNDS TO SET ASIDE ARBITRAL AWARDS</a:t>
            </a:r>
          </a:p>
          <a:p>
            <a:pPr>
              <a:lnSpc>
                <a:spcPct val="90000"/>
              </a:lnSpc>
              <a:spcBef>
                <a:spcPts val="1000"/>
              </a:spcBef>
              <a:buClr>
                <a:schemeClr val="accent1"/>
              </a:buClr>
              <a:buSzPct val="80000"/>
              <a:buFont typeface="Wingdings 3" charset="2"/>
              <a:buChar char=""/>
              <a:defRPr/>
            </a:pPr>
            <a:r>
              <a:rPr lang="en-US" altLang="it-IT" sz="1400">
                <a:solidFill>
                  <a:schemeClr val="tx1">
                    <a:lumMod val="75000"/>
                    <a:lumOff val="25000"/>
                  </a:schemeClr>
                </a:solidFill>
                <a:latin typeface="+mn-lt"/>
                <a:ea typeface="+mn-ea"/>
              </a:rPr>
              <a:t>RECOGNITION AND ENFORCEMENT OF AWARDS: PROCEDURES TO ENFROCE AWARDS. GROUNDS TO REFUSE TO ENFORCE AWARD</a:t>
            </a:r>
          </a:p>
          <a:p>
            <a:pPr marL="342900">
              <a:lnSpc>
                <a:spcPct val="90000"/>
              </a:lnSpc>
              <a:spcBef>
                <a:spcPts val="1000"/>
              </a:spcBef>
              <a:buClr>
                <a:schemeClr val="accent1"/>
              </a:buClr>
              <a:buSzPct val="80000"/>
              <a:buFont typeface="Wingdings 3" charset="2"/>
              <a:buChar char=""/>
              <a:defRPr/>
            </a:pPr>
            <a:endParaRPr lang="en-US" altLang="it-IT" sz="1400">
              <a:solidFill>
                <a:schemeClr val="tx1">
                  <a:lumMod val="75000"/>
                  <a:lumOff val="25000"/>
                </a:schemeClr>
              </a:solidFill>
              <a:latin typeface="+mn-lt"/>
              <a:ea typeface="+mn-ea"/>
            </a:endParaRPr>
          </a:p>
        </p:txBody>
      </p:sp>
      <p:sp>
        <p:nvSpPr>
          <p:cNvPr id="95236" name="Text Box 3">
            <a:extLst>
              <a:ext uri="{FF2B5EF4-FFF2-40B4-BE49-F238E27FC236}">
                <a16:creationId xmlns:a16="http://schemas.microsoft.com/office/drawing/2014/main" id="{8A3CCB43-CFEB-4F33-9F1B-8CFC29173B32}"/>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olo 1">
            <a:extLst>
              <a:ext uri="{FF2B5EF4-FFF2-40B4-BE49-F238E27FC236}">
                <a16:creationId xmlns:a16="http://schemas.microsoft.com/office/drawing/2014/main" id="{C369560F-4F89-4C9E-83CC-47CD2A94F886}"/>
              </a:ext>
            </a:extLst>
          </p:cNvPr>
          <p:cNvSpPr>
            <a:spLocks noGrp="1" noChangeArrowheads="1"/>
          </p:cNvSpPr>
          <p:nvPr>
            <p:ph type="title"/>
          </p:nvPr>
        </p:nvSpPr>
        <p:spPr/>
        <p:txBody>
          <a:bodyPr/>
          <a:lstStyle/>
          <a:p>
            <a:r>
              <a:rPr lang="it-IT" altLang="it-IT"/>
              <a:t>Legal framework (3)</a:t>
            </a:r>
          </a:p>
        </p:txBody>
      </p:sp>
      <p:graphicFrame>
        <p:nvGraphicFramePr>
          <p:cNvPr id="5" name="Segnaposto contenuto 4">
            <a:extLst>
              <a:ext uri="{FF2B5EF4-FFF2-40B4-BE49-F238E27FC236}">
                <a16:creationId xmlns:a16="http://schemas.microsoft.com/office/drawing/2014/main" id="{C4586B73-36CD-4390-9C33-B7E9E51D86DD}"/>
              </a:ext>
            </a:extLst>
          </p:cNvPr>
          <p:cNvGraphicFramePr>
            <a:graphicFrameLocks noGrp="1"/>
          </p:cNvGraphicFramePr>
          <p:nvPr>
            <p:ph idx="1"/>
          </p:nvPr>
        </p:nvGraphicFramePr>
        <p:xfrm>
          <a:off x="1825625" y="1524001"/>
          <a:ext cx="8529638" cy="4594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7284" name="Segnaposto data 3">
            <a:extLst>
              <a:ext uri="{FF2B5EF4-FFF2-40B4-BE49-F238E27FC236}">
                <a16:creationId xmlns:a16="http://schemas.microsoft.com/office/drawing/2014/main" id="{A2FC7EE3-58A8-4145-AB8B-83592C342B51}"/>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cxnSp>
        <p:nvCxnSpPr>
          <p:cNvPr id="97285" name="Connettore 2 7">
            <a:extLst>
              <a:ext uri="{FF2B5EF4-FFF2-40B4-BE49-F238E27FC236}">
                <a16:creationId xmlns:a16="http://schemas.microsoft.com/office/drawing/2014/main" id="{727C9E28-90A5-49F9-BA4D-09A00BD41561}"/>
              </a:ext>
            </a:extLst>
          </p:cNvPr>
          <p:cNvCxnSpPr>
            <a:cxnSpLocks/>
          </p:cNvCxnSpPr>
          <p:nvPr/>
        </p:nvCxnSpPr>
        <p:spPr bwMode="auto">
          <a:xfrm flipV="1">
            <a:off x="4440238" y="4941888"/>
            <a:ext cx="1651000" cy="392112"/>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286" name="Connettore 2 10">
            <a:extLst>
              <a:ext uri="{FF2B5EF4-FFF2-40B4-BE49-F238E27FC236}">
                <a16:creationId xmlns:a16="http://schemas.microsoft.com/office/drawing/2014/main" id="{AD8200AD-CEC0-4950-9424-CCA7468FB3DA}"/>
              </a:ext>
            </a:extLst>
          </p:cNvPr>
          <p:cNvCxnSpPr>
            <a:cxnSpLocks/>
          </p:cNvCxnSpPr>
          <p:nvPr/>
        </p:nvCxnSpPr>
        <p:spPr bwMode="auto">
          <a:xfrm flipH="1">
            <a:off x="4108451" y="3500438"/>
            <a:ext cx="835025" cy="0"/>
          </a:xfrm>
          <a:prstGeom prst="straightConnector1">
            <a:avLst/>
          </a:prstGeom>
          <a:noFill/>
          <a:ln w="9525" algn="ctr">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a:extLst>
              <a:ext uri="{FF2B5EF4-FFF2-40B4-BE49-F238E27FC236}">
                <a16:creationId xmlns:a16="http://schemas.microsoft.com/office/drawing/2014/main" id="{4FB865EA-E908-4295-A3B3-A02DD79D0B8C}"/>
              </a:ext>
            </a:extLst>
          </p:cNvPr>
          <p:cNvSpPr>
            <a:spLocks noGrp="1" noChangeArrowheads="1"/>
          </p:cNvSpPr>
          <p:nvPr>
            <p:ph type="title"/>
          </p:nvPr>
        </p:nvSpPr>
        <p:spPr/>
        <p:txBody>
          <a:bodyPr/>
          <a:lstStyle/>
          <a:p>
            <a:r>
              <a:rPr lang="it-IT" altLang="it-IT"/>
              <a:t>Dispute resolution</a:t>
            </a:r>
          </a:p>
        </p:txBody>
      </p:sp>
      <p:sp>
        <p:nvSpPr>
          <p:cNvPr id="13315" name="Segnaposto contenuto 2">
            <a:extLst>
              <a:ext uri="{FF2B5EF4-FFF2-40B4-BE49-F238E27FC236}">
                <a16:creationId xmlns:a16="http://schemas.microsoft.com/office/drawing/2014/main" id="{5758AAAB-DDDC-43AC-9CDC-9719B256173B}"/>
              </a:ext>
            </a:extLst>
          </p:cNvPr>
          <p:cNvSpPr>
            <a:spLocks noGrp="1" noChangeArrowheads="1"/>
          </p:cNvSpPr>
          <p:nvPr>
            <p:ph idx="1"/>
          </p:nvPr>
        </p:nvSpPr>
        <p:spPr/>
        <p:txBody>
          <a:bodyPr/>
          <a:lstStyle/>
          <a:p>
            <a:r>
              <a:rPr lang="it-IT" altLang="it-IT"/>
              <a:t>LITIGATION IN COURT</a:t>
            </a:r>
          </a:p>
          <a:p>
            <a:endParaRPr lang="en-US" altLang="it-IT"/>
          </a:p>
          <a:p>
            <a:r>
              <a:rPr lang="en-US" altLang="it-IT"/>
              <a:t>ALTERNATIVE DISPUTE RESOLUTION  - ADR </a:t>
            </a:r>
          </a:p>
          <a:p>
            <a:r>
              <a:rPr lang="en-US" altLang="it-IT"/>
              <a:t>in general: a variety of dispute resolution methods, which are oriented towards resolution of disputes without litigation.</a:t>
            </a:r>
            <a:endParaRPr lang="it-IT" altLang="it-IT"/>
          </a:p>
          <a:p>
            <a:endParaRPr lang="it-IT" altLang="it-IT"/>
          </a:p>
        </p:txBody>
      </p:sp>
      <p:sp>
        <p:nvSpPr>
          <p:cNvPr id="13316" name="Segnaposto data 3">
            <a:extLst>
              <a:ext uri="{FF2B5EF4-FFF2-40B4-BE49-F238E27FC236}">
                <a16:creationId xmlns:a16="http://schemas.microsoft.com/office/drawing/2014/main" id="{9F612D74-4F6F-4BBE-A7A0-5BF3AA043C42}"/>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800">
                <a:latin typeface="Arial" panose="020B0604020202020204" pitchFamily="34" charset="0"/>
              </a:rPr>
              <a:t>22/11/17</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olo 1">
            <a:extLst>
              <a:ext uri="{FF2B5EF4-FFF2-40B4-BE49-F238E27FC236}">
                <a16:creationId xmlns:a16="http://schemas.microsoft.com/office/drawing/2014/main" id="{45D2EBF5-7252-4379-9105-7BC5F0087BD2}"/>
              </a:ext>
            </a:extLst>
          </p:cNvPr>
          <p:cNvSpPr>
            <a:spLocks noGrp="1" noChangeArrowheads="1"/>
          </p:cNvSpPr>
          <p:nvPr>
            <p:ph type="title"/>
          </p:nvPr>
        </p:nvSpPr>
        <p:spPr/>
        <p:txBody>
          <a:bodyPr/>
          <a:lstStyle/>
          <a:p>
            <a:r>
              <a:rPr lang="it-IT" altLang="it-IT"/>
              <a:t>Arbitration agreement</a:t>
            </a:r>
          </a:p>
        </p:txBody>
      </p:sp>
      <p:sp>
        <p:nvSpPr>
          <p:cNvPr id="3" name="Segnaposto contenuto 2">
            <a:extLst>
              <a:ext uri="{FF2B5EF4-FFF2-40B4-BE49-F238E27FC236}">
                <a16:creationId xmlns:a16="http://schemas.microsoft.com/office/drawing/2014/main" id="{AEAE40FB-3607-4C5C-A261-A071B2B81F85}"/>
              </a:ext>
            </a:extLst>
          </p:cNvPr>
          <p:cNvSpPr>
            <a:spLocks noGrp="1"/>
          </p:cNvSpPr>
          <p:nvPr>
            <p:ph idx="1"/>
          </p:nvPr>
        </p:nvSpPr>
        <p:spPr/>
        <p:txBody>
          <a:bodyPr>
            <a:normAutofit fontScale="77500" lnSpcReduction="20000"/>
          </a:bodyPr>
          <a:lstStyle/>
          <a:p>
            <a:pPr>
              <a:defRPr/>
            </a:pPr>
            <a:r>
              <a:rPr lang="it-IT" sz="2000" dirty="0"/>
              <a:t>International </a:t>
            </a:r>
            <a:r>
              <a:rPr lang="it-IT" sz="2000" dirty="0" err="1"/>
              <a:t>arbitration</a:t>
            </a:r>
            <a:r>
              <a:rPr lang="it-IT" sz="2000" dirty="0"/>
              <a:t> agreements </a:t>
            </a:r>
          </a:p>
          <a:p>
            <a:pPr marL="457200" indent="-457200">
              <a:buFontTx/>
              <a:buChar char="-"/>
              <a:defRPr/>
            </a:pPr>
            <a:r>
              <a:rPr lang="it-IT" sz="2000" dirty="0"/>
              <a:t>Agreement to arbitrate</a:t>
            </a:r>
          </a:p>
          <a:p>
            <a:pPr marL="457200" indent="-457200">
              <a:buFontTx/>
              <a:buChar char="-"/>
              <a:defRPr/>
            </a:pPr>
            <a:r>
              <a:rPr lang="it-IT" sz="2000" dirty="0"/>
              <a:t>Scope of the dispute </a:t>
            </a:r>
            <a:r>
              <a:rPr lang="it-IT" sz="2000" dirty="0" err="1"/>
              <a:t>submitted</a:t>
            </a:r>
            <a:r>
              <a:rPr lang="it-IT" sz="2000" dirty="0"/>
              <a:t> to </a:t>
            </a:r>
            <a:r>
              <a:rPr lang="it-IT" sz="2000" dirty="0" err="1"/>
              <a:t>arbitration</a:t>
            </a:r>
            <a:endParaRPr lang="it-IT" sz="2000" dirty="0"/>
          </a:p>
          <a:p>
            <a:pPr marL="457200" indent="-457200">
              <a:buFontTx/>
              <a:buChar char="-"/>
              <a:defRPr/>
            </a:pPr>
            <a:r>
              <a:rPr lang="it-IT" sz="2000" dirty="0"/>
              <a:t>Seat and place of the </a:t>
            </a:r>
            <a:r>
              <a:rPr lang="it-IT" sz="2000" dirty="0" err="1"/>
              <a:t>arbitration</a:t>
            </a:r>
            <a:endParaRPr lang="it-IT" sz="2000" dirty="0"/>
          </a:p>
          <a:p>
            <a:pPr marL="457200" indent="-457200">
              <a:buFontTx/>
              <a:buChar char="-"/>
              <a:defRPr/>
            </a:pPr>
            <a:r>
              <a:rPr lang="it-IT" sz="2000" dirty="0"/>
              <a:t>Method of </a:t>
            </a:r>
            <a:r>
              <a:rPr lang="it-IT" sz="2000" dirty="0" err="1"/>
              <a:t>appointment</a:t>
            </a:r>
            <a:r>
              <a:rPr lang="it-IT" sz="2000" dirty="0"/>
              <a:t>, </a:t>
            </a:r>
            <a:r>
              <a:rPr lang="it-IT" sz="2000" dirty="0" err="1"/>
              <a:t>number</a:t>
            </a:r>
            <a:r>
              <a:rPr lang="it-IT" sz="2000" dirty="0"/>
              <a:t> and </a:t>
            </a:r>
            <a:r>
              <a:rPr lang="it-IT" sz="2000" dirty="0" err="1"/>
              <a:t>qualification</a:t>
            </a:r>
            <a:r>
              <a:rPr lang="it-IT" sz="2000" dirty="0"/>
              <a:t> of the </a:t>
            </a:r>
            <a:r>
              <a:rPr lang="it-IT" sz="2000" dirty="0" err="1"/>
              <a:t>arbitrators</a:t>
            </a:r>
            <a:endParaRPr lang="it-IT" sz="2000" dirty="0"/>
          </a:p>
          <a:p>
            <a:pPr marL="457200" indent="-457200">
              <a:buFontTx/>
              <a:buChar char="-"/>
              <a:defRPr/>
            </a:pPr>
            <a:r>
              <a:rPr lang="it-IT" sz="2000" dirty="0"/>
              <a:t>Language of the </a:t>
            </a:r>
            <a:r>
              <a:rPr lang="it-IT" sz="2000" dirty="0" err="1"/>
              <a:t>arbitration</a:t>
            </a:r>
            <a:endParaRPr lang="it-IT" sz="2000" dirty="0"/>
          </a:p>
          <a:p>
            <a:pPr marL="457200" indent="-457200">
              <a:buFontTx/>
              <a:buChar char="-"/>
              <a:defRPr/>
            </a:pPr>
            <a:r>
              <a:rPr lang="it-IT" sz="2000" dirty="0"/>
              <a:t>Choice of law </a:t>
            </a:r>
            <a:r>
              <a:rPr lang="it-IT" sz="2000" dirty="0" err="1"/>
              <a:t>clause</a:t>
            </a:r>
            <a:endParaRPr lang="it-IT" sz="2000" dirty="0"/>
          </a:p>
          <a:p>
            <a:pPr marL="457200" indent="-457200">
              <a:buFontTx/>
              <a:buChar char="-"/>
              <a:defRPr/>
            </a:pPr>
            <a:r>
              <a:rPr lang="it-IT" sz="2000" dirty="0"/>
              <a:t>Other </a:t>
            </a:r>
            <a:r>
              <a:rPr lang="it-IT" sz="2000" dirty="0" err="1"/>
              <a:t>provisions</a:t>
            </a:r>
            <a:r>
              <a:rPr lang="it-IT" sz="2000" dirty="0"/>
              <a:t> (</a:t>
            </a:r>
            <a:r>
              <a:rPr lang="it-IT" sz="2000" dirty="0" err="1"/>
              <a:t>costs</a:t>
            </a:r>
            <a:r>
              <a:rPr lang="it-IT" sz="2000" dirty="0"/>
              <a:t>, </a:t>
            </a:r>
            <a:r>
              <a:rPr lang="it-IT" sz="2000" dirty="0" err="1"/>
              <a:t>interest</a:t>
            </a:r>
            <a:r>
              <a:rPr lang="it-IT" sz="2000" dirty="0"/>
              <a:t> and </a:t>
            </a:r>
            <a:r>
              <a:rPr lang="it-IT" sz="2000" dirty="0" err="1"/>
              <a:t>currency</a:t>
            </a:r>
            <a:r>
              <a:rPr lang="it-IT" sz="2000" dirty="0"/>
              <a:t> of an award; </a:t>
            </a:r>
            <a:r>
              <a:rPr lang="it-IT" sz="2000" dirty="0" err="1"/>
              <a:t>disclosure</a:t>
            </a:r>
            <a:r>
              <a:rPr lang="it-IT" sz="2000" dirty="0"/>
              <a:t> or </a:t>
            </a:r>
            <a:r>
              <a:rPr lang="it-IT" sz="2000" dirty="0" err="1"/>
              <a:t>discovery</a:t>
            </a:r>
            <a:r>
              <a:rPr lang="it-IT" sz="2000" dirty="0"/>
              <a:t> </a:t>
            </a:r>
            <a:r>
              <a:rPr lang="it-IT" sz="2000" dirty="0" err="1"/>
              <a:t>powers</a:t>
            </a:r>
            <a:r>
              <a:rPr lang="it-IT" sz="2000" dirty="0"/>
              <a:t> of </a:t>
            </a:r>
            <a:r>
              <a:rPr lang="it-IT" sz="2000" dirty="0" err="1"/>
              <a:t>arbitrators</a:t>
            </a:r>
            <a:r>
              <a:rPr lang="it-IT" sz="2000" dirty="0"/>
              <a:t>; fast track or other </a:t>
            </a:r>
            <a:r>
              <a:rPr lang="it-IT" sz="2000" dirty="0" err="1"/>
              <a:t>procedural</a:t>
            </a:r>
            <a:r>
              <a:rPr lang="it-IT" sz="2000" dirty="0"/>
              <a:t> rules, </a:t>
            </a:r>
            <a:r>
              <a:rPr lang="it-IT" sz="2000" dirty="0" err="1"/>
              <a:t>confidentiality</a:t>
            </a:r>
            <a:endParaRPr lang="it-IT" sz="2000" dirty="0"/>
          </a:p>
          <a:p>
            <a:pPr>
              <a:defRPr/>
            </a:pPr>
            <a:r>
              <a:rPr lang="it-IT" sz="2000" b="1" dirty="0"/>
              <a:t>Use of an </a:t>
            </a:r>
            <a:r>
              <a:rPr lang="it-IT" sz="2000" b="1" dirty="0" err="1"/>
              <a:t>arbitral</a:t>
            </a:r>
            <a:r>
              <a:rPr lang="it-IT" sz="2000" b="1" dirty="0"/>
              <a:t> institution and </a:t>
            </a:r>
            <a:r>
              <a:rPr lang="it-IT" sz="2000" b="1" dirty="0" err="1"/>
              <a:t>its</a:t>
            </a:r>
            <a:r>
              <a:rPr lang="it-IT" sz="2000" b="1" dirty="0"/>
              <a:t> rules (or ad hoc): in </a:t>
            </a:r>
            <a:r>
              <a:rPr lang="it-IT" sz="2000" b="1" dirty="0" err="1"/>
              <a:t>this</a:t>
            </a:r>
            <a:r>
              <a:rPr lang="it-IT" sz="2000" b="1" dirty="0"/>
              <a:t> case the rules of the Institution </a:t>
            </a:r>
            <a:r>
              <a:rPr lang="it-IT" sz="2000" b="1" dirty="0" err="1"/>
              <a:t>will</a:t>
            </a:r>
            <a:r>
              <a:rPr lang="it-IT" sz="2000" b="1" dirty="0"/>
              <a:t> </a:t>
            </a:r>
            <a:r>
              <a:rPr lang="it-IT" sz="2000" b="1" dirty="0" err="1"/>
              <a:t>govern</a:t>
            </a:r>
            <a:r>
              <a:rPr lang="it-IT" sz="2000" b="1" dirty="0"/>
              <a:t> the </a:t>
            </a:r>
            <a:r>
              <a:rPr lang="it-IT" sz="2000" b="1" dirty="0" err="1"/>
              <a:t>arbitration</a:t>
            </a:r>
            <a:endParaRPr lang="it-IT" sz="2000" b="1" dirty="0"/>
          </a:p>
          <a:p>
            <a:pPr>
              <a:defRPr/>
            </a:pPr>
            <a:endParaRPr lang="it-IT" dirty="0"/>
          </a:p>
          <a:p>
            <a:pPr>
              <a:defRPr/>
            </a:pPr>
            <a:endParaRPr lang="it-IT" dirty="0"/>
          </a:p>
        </p:txBody>
      </p:sp>
      <p:sp>
        <p:nvSpPr>
          <p:cNvPr id="98308" name="Segnaposto data 3">
            <a:extLst>
              <a:ext uri="{FF2B5EF4-FFF2-40B4-BE49-F238E27FC236}">
                <a16:creationId xmlns:a16="http://schemas.microsoft.com/office/drawing/2014/main" id="{9FD35703-9FE4-4FCC-A785-6DB5CFB663E4}"/>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olo 1">
            <a:extLst>
              <a:ext uri="{FF2B5EF4-FFF2-40B4-BE49-F238E27FC236}">
                <a16:creationId xmlns:a16="http://schemas.microsoft.com/office/drawing/2014/main" id="{1E67ADD0-CFAF-43A4-A2A3-B2074E994946}"/>
              </a:ext>
            </a:extLst>
          </p:cNvPr>
          <p:cNvSpPr>
            <a:spLocks noGrp="1" noChangeArrowheads="1"/>
          </p:cNvSpPr>
          <p:nvPr>
            <p:ph type="title"/>
          </p:nvPr>
        </p:nvSpPr>
        <p:spPr/>
        <p:txBody>
          <a:bodyPr/>
          <a:lstStyle/>
          <a:p>
            <a:r>
              <a:rPr lang="it-IT" altLang="it-IT"/>
              <a:t>Institutional rules</a:t>
            </a:r>
          </a:p>
        </p:txBody>
      </p:sp>
      <p:sp>
        <p:nvSpPr>
          <p:cNvPr id="3" name="Segnaposto contenuto 2">
            <a:extLst>
              <a:ext uri="{FF2B5EF4-FFF2-40B4-BE49-F238E27FC236}">
                <a16:creationId xmlns:a16="http://schemas.microsoft.com/office/drawing/2014/main" id="{282CCB4E-592D-4610-AD3D-3F0ED361E81E}"/>
              </a:ext>
            </a:extLst>
          </p:cNvPr>
          <p:cNvSpPr>
            <a:spLocks noGrp="1"/>
          </p:cNvSpPr>
          <p:nvPr>
            <p:ph idx="1"/>
          </p:nvPr>
        </p:nvSpPr>
        <p:spPr/>
        <p:txBody>
          <a:bodyPr>
            <a:normAutofit fontScale="92500" lnSpcReduction="20000"/>
          </a:bodyPr>
          <a:lstStyle/>
          <a:p>
            <a:pPr>
              <a:defRPr/>
            </a:pPr>
            <a:r>
              <a:rPr lang="it-IT" sz="2000" b="1" dirty="0"/>
              <a:t>Institutional </a:t>
            </a:r>
            <a:r>
              <a:rPr lang="it-IT" sz="2000" b="1" dirty="0" err="1"/>
              <a:t>arbitration</a:t>
            </a:r>
            <a:endParaRPr lang="it-IT" sz="2000" b="1" dirty="0"/>
          </a:p>
          <a:p>
            <a:pPr marL="457200" indent="-457200">
              <a:buFontTx/>
              <a:buChar char="-"/>
              <a:defRPr/>
            </a:pPr>
            <a:r>
              <a:rPr lang="it-IT" sz="2000" dirty="0" err="1">
                <a:solidFill>
                  <a:srgbClr val="FF0000"/>
                </a:solidFill>
              </a:rPr>
              <a:t>Usually</a:t>
            </a:r>
            <a:r>
              <a:rPr lang="it-IT" sz="2000" dirty="0">
                <a:solidFill>
                  <a:srgbClr val="FF0000"/>
                </a:solidFill>
              </a:rPr>
              <a:t> </a:t>
            </a:r>
            <a:r>
              <a:rPr lang="it-IT" sz="2000" dirty="0" err="1">
                <a:solidFill>
                  <a:srgbClr val="FF0000"/>
                </a:solidFill>
              </a:rPr>
              <a:t>conducted</a:t>
            </a:r>
            <a:r>
              <a:rPr lang="it-IT" sz="2000" dirty="0">
                <a:solidFill>
                  <a:srgbClr val="FF0000"/>
                </a:solidFill>
              </a:rPr>
              <a:t> with a </a:t>
            </a:r>
            <a:r>
              <a:rPr lang="it-IT" sz="2000" dirty="0" err="1">
                <a:solidFill>
                  <a:srgbClr val="FF0000"/>
                </a:solidFill>
              </a:rPr>
              <a:t>pre-existing</a:t>
            </a:r>
            <a:r>
              <a:rPr lang="it-IT" sz="2000" dirty="0">
                <a:solidFill>
                  <a:srgbClr val="FF0000"/>
                </a:solidFill>
              </a:rPr>
              <a:t> set of </a:t>
            </a:r>
            <a:r>
              <a:rPr lang="it-IT" sz="2000" dirty="0" err="1">
                <a:solidFill>
                  <a:srgbClr val="FF0000"/>
                </a:solidFill>
              </a:rPr>
              <a:t>arbitration</a:t>
            </a:r>
            <a:r>
              <a:rPr lang="it-IT" sz="2000" dirty="0">
                <a:solidFill>
                  <a:srgbClr val="FF0000"/>
                </a:solidFill>
              </a:rPr>
              <a:t> rules (</a:t>
            </a:r>
            <a:r>
              <a:rPr lang="it-IT" sz="2000" dirty="0" err="1">
                <a:solidFill>
                  <a:srgbClr val="FF0000"/>
                </a:solidFill>
              </a:rPr>
              <a:t>provided</a:t>
            </a:r>
            <a:r>
              <a:rPr lang="it-IT" sz="2000" dirty="0">
                <a:solidFill>
                  <a:srgbClr val="FF0000"/>
                </a:solidFill>
              </a:rPr>
              <a:t> by the institution</a:t>
            </a:r>
            <a:r>
              <a:rPr lang="it-IT" sz="2000" dirty="0"/>
              <a:t>)</a:t>
            </a:r>
          </a:p>
          <a:p>
            <a:pPr marL="457200" indent="-457200">
              <a:buFontTx/>
              <a:buChar char="-"/>
              <a:defRPr/>
            </a:pPr>
            <a:r>
              <a:rPr lang="it-IT" sz="2000" dirty="0" err="1"/>
              <a:t>Overseen</a:t>
            </a:r>
            <a:r>
              <a:rPr lang="it-IT" sz="2000" dirty="0"/>
              <a:t> by non-</a:t>
            </a:r>
            <a:r>
              <a:rPr lang="it-IT" sz="2000" dirty="0" err="1"/>
              <a:t>governmental</a:t>
            </a:r>
            <a:r>
              <a:rPr lang="it-IT" sz="2000" dirty="0"/>
              <a:t> bodies with </a:t>
            </a:r>
            <a:r>
              <a:rPr lang="it-IT" sz="2000" dirty="0" err="1"/>
              <a:t>various</a:t>
            </a:r>
            <a:r>
              <a:rPr lang="it-IT" sz="2000" dirty="0"/>
              <a:t> </a:t>
            </a:r>
            <a:r>
              <a:rPr lang="it-IT" sz="2000" dirty="0" err="1"/>
              <a:t>functions</a:t>
            </a:r>
            <a:endParaRPr lang="it-IT" sz="2000" dirty="0"/>
          </a:p>
          <a:p>
            <a:pPr marL="0" indent="0">
              <a:defRPr/>
            </a:pPr>
            <a:endParaRPr lang="it-IT" sz="1400" dirty="0"/>
          </a:p>
          <a:p>
            <a:pPr marL="0" indent="0">
              <a:defRPr/>
            </a:pPr>
            <a:r>
              <a:rPr lang="it-IT" sz="1800" dirty="0" err="1"/>
              <a:t>Most</a:t>
            </a:r>
            <a:r>
              <a:rPr lang="it-IT" sz="1800" dirty="0"/>
              <a:t> institutional </a:t>
            </a:r>
            <a:r>
              <a:rPr lang="it-IT" sz="1800" dirty="0" err="1"/>
              <a:t>arbitration</a:t>
            </a:r>
            <a:r>
              <a:rPr lang="it-IT" sz="1800" dirty="0"/>
              <a:t> rules address: </a:t>
            </a:r>
          </a:p>
          <a:p>
            <a:pPr marL="285750" indent="-285750">
              <a:buFontTx/>
              <a:buChar char="-"/>
              <a:defRPr/>
            </a:pPr>
            <a:r>
              <a:rPr lang="it-IT" sz="1800" dirty="0"/>
              <a:t>Basic </a:t>
            </a:r>
            <a:r>
              <a:rPr lang="it-IT" sz="1800" dirty="0" err="1"/>
              <a:t>procedural</a:t>
            </a:r>
            <a:r>
              <a:rPr lang="it-IT" sz="1800" dirty="0"/>
              <a:t> framework and </a:t>
            </a:r>
            <a:r>
              <a:rPr lang="it-IT" sz="1800" dirty="0" err="1"/>
              <a:t>timetable</a:t>
            </a:r>
            <a:r>
              <a:rPr lang="it-IT" sz="1800" dirty="0"/>
              <a:t>;</a:t>
            </a:r>
          </a:p>
          <a:p>
            <a:pPr marL="285750" indent="-285750">
              <a:buFontTx/>
              <a:buChar char="-"/>
              <a:defRPr/>
            </a:pPr>
            <a:r>
              <a:rPr lang="it-IT" sz="1800" dirty="0" err="1"/>
              <a:t>Appointment</a:t>
            </a:r>
            <a:r>
              <a:rPr lang="it-IT" sz="1800" dirty="0"/>
              <a:t> of </a:t>
            </a:r>
            <a:r>
              <a:rPr lang="it-IT" sz="1800" dirty="0" err="1"/>
              <a:t>arbitrators</a:t>
            </a:r>
            <a:r>
              <a:rPr lang="it-IT" sz="1800" dirty="0"/>
              <a:t> and </a:t>
            </a:r>
            <a:r>
              <a:rPr lang="it-IT" sz="1800" dirty="0" err="1"/>
              <a:t>challenges</a:t>
            </a:r>
            <a:r>
              <a:rPr lang="it-IT" sz="1800" dirty="0"/>
              <a:t> to </a:t>
            </a:r>
            <a:r>
              <a:rPr lang="it-IT" sz="1800" dirty="0" err="1"/>
              <a:t>arbitrators</a:t>
            </a:r>
            <a:r>
              <a:rPr lang="it-IT" sz="1800" dirty="0"/>
              <a:t>;</a:t>
            </a:r>
          </a:p>
          <a:p>
            <a:pPr marL="285750" indent="-285750">
              <a:buFontTx/>
              <a:buChar char="-"/>
              <a:defRPr/>
            </a:pPr>
            <a:r>
              <a:rPr lang="it-IT" sz="1800" dirty="0" err="1"/>
              <a:t>Selection</a:t>
            </a:r>
            <a:r>
              <a:rPr lang="it-IT" sz="1800" dirty="0"/>
              <a:t> of </a:t>
            </a:r>
            <a:r>
              <a:rPr lang="it-IT" sz="1800" dirty="0" err="1"/>
              <a:t>arbitral</a:t>
            </a:r>
            <a:r>
              <a:rPr lang="it-IT" sz="1800" dirty="0"/>
              <a:t> </a:t>
            </a:r>
            <a:r>
              <a:rPr lang="it-IT" sz="1800" dirty="0" err="1"/>
              <a:t>seat</a:t>
            </a:r>
            <a:r>
              <a:rPr lang="it-IT" sz="1800" dirty="0"/>
              <a:t> and language;</a:t>
            </a:r>
          </a:p>
          <a:p>
            <a:pPr marL="285750" indent="-285750">
              <a:buFontTx/>
              <a:buChar char="-"/>
              <a:defRPr/>
            </a:pPr>
            <a:r>
              <a:rPr lang="it-IT" sz="1800" dirty="0"/>
              <a:t>Fees </a:t>
            </a:r>
            <a:r>
              <a:rPr lang="it-IT" sz="1800" dirty="0" err="1"/>
              <a:t>payable</a:t>
            </a:r>
            <a:r>
              <a:rPr lang="it-IT" sz="1800" dirty="0"/>
              <a:t> to the </a:t>
            </a:r>
            <a:r>
              <a:rPr lang="it-IT" sz="1800" dirty="0" err="1"/>
              <a:t>arbitrators</a:t>
            </a:r>
            <a:r>
              <a:rPr lang="it-IT" sz="1800" dirty="0"/>
              <a:t> and Institution</a:t>
            </a:r>
          </a:p>
          <a:p>
            <a:pPr marL="457200" indent="-457200">
              <a:buFontTx/>
              <a:buChar char="-"/>
              <a:defRPr/>
            </a:pPr>
            <a:endParaRPr lang="it-IT" sz="2000" dirty="0"/>
          </a:p>
          <a:p>
            <a:pPr marL="457200" indent="-457200">
              <a:buFontTx/>
              <a:buChar char="-"/>
              <a:defRPr/>
            </a:pPr>
            <a:endParaRPr lang="it-IT" dirty="0"/>
          </a:p>
        </p:txBody>
      </p:sp>
      <p:sp>
        <p:nvSpPr>
          <p:cNvPr id="99332" name="Segnaposto data 3">
            <a:extLst>
              <a:ext uri="{FF2B5EF4-FFF2-40B4-BE49-F238E27FC236}">
                <a16:creationId xmlns:a16="http://schemas.microsoft.com/office/drawing/2014/main" id="{19902C5F-48E7-44A7-867A-0827F9402FAD}"/>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olo 1">
            <a:extLst>
              <a:ext uri="{FF2B5EF4-FFF2-40B4-BE49-F238E27FC236}">
                <a16:creationId xmlns:a16="http://schemas.microsoft.com/office/drawing/2014/main" id="{B7DDACE8-68C9-45A4-A1F2-344AAC45EE53}"/>
              </a:ext>
            </a:extLst>
          </p:cNvPr>
          <p:cNvSpPr>
            <a:spLocks noGrp="1" noChangeArrowheads="1"/>
          </p:cNvSpPr>
          <p:nvPr>
            <p:ph type="title"/>
          </p:nvPr>
        </p:nvSpPr>
        <p:spPr/>
        <p:txBody>
          <a:bodyPr/>
          <a:lstStyle/>
          <a:p>
            <a:r>
              <a:rPr lang="it-IT" altLang="it-IT"/>
              <a:t>Soft law</a:t>
            </a:r>
          </a:p>
        </p:txBody>
      </p:sp>
      <p:sp>
        <p:nvSpPr>
          <p:cNvPr id="100355" name="Segnaposto contenuto 2">
            <a:extLst>
              <a:ext uri="{FF2B5EF4-FFF2-40B4-BE49-F238E27FC236}">
                <a16:creationId xmlns:a16="http://schemas.microsoft.com/office/drawing/2014/main" id="{C7FEB221-2704-4B3C-81C1-CE35AF26AB42}"/>
              </a:ext>
            </a:extLst>
          </p:cNvPr>
          <p:cNvSpPr>
            <a:spLocks noGrp="1" noChangeArrowheads="1"/>
          </p:cNvSpPr>
          <p:nvPr>
            <p:ph idx="1"/>
          </p:nvPr>
        </p:nvSpPr>
        <p:spPr/>
        <p:txBody>
          <a:bodyPr>
            <a:normAutofit fontScale="92500" lnSpcReduction="20000"/>
          </a:bodyPr>
          <a:lstStyle/>
          <a:p>
            <a:pPr algn="just"/>
            <a:r>
              <a:rPr lang="it-IT" altLang="it-IT" sz="1600"/>
              <a:t>In addition to National law and Institutional arbitration rules embodied in the arbitration agreements there are </a:t>
            </a:r>
            <a:r>
              <a:rPr lang="it-IT" altLang="it-IT" sz="1600" b="1"/>
              <a:t>a number of international guidelines or codes of best practice </a:t>
            </a:r>
            <a:r>
              <a:rPr lang="it-IT" altLang="it-IT" sz="1600"/>
              <a:t>regarding the conduct of international arbitrations.</a:t>
            </a:r>
          </a:p>
          <a:p>
            <a:pPr algn="just"/>
            <a:r>
              <a:rPr lang="it-IT" altLang="it-IT" sz="1600"/>
              <a:t>They provide important </a:t>
            </a:r>
            <a:r>
              <a:rPr lang="it-IT" altLang="it-IT" sz="1600" b="1"/>
              <a:t>source of guidance </a:t>
            </a:r>
            <a:r>
              <a:rPr lang="it-IT" altLang="it-IT" sz="1600"/>
              <a:t>for parties and tribunals.</a:t>
            </a:r>
          </a:p>
          <a:p>
            <a:pPr algn="just"/>
            <a:r>
              <a:rPr lang="it-IT" altLang="it-IT" sz="1600"/>
              <a:t>As they </a:t>
            </a:r>
            <a:r>
              <a:rPr lang="it-IT" altLang="it-IT" sz="1600" b="1"/>
              <a:t>are not formally binding  (unless incorporated into the agreement) </a:t>
            </a:r>
            <a:r>
              <a:rPr lang="it-IT" altLang="it-IT" sz="1600"/>
              <a:t>they make the arbitral proceedings </a:t>
            </a:r>
            <a:r>
              <a:rPr lang="it-IT" altLang="it-IT" sz="1600" b="1"/>
              <a:t>more predictable and transparent</a:t>
            </a:r>
            <a:r>
              <a:rPr lang="it-IT" altLang="it-IT" sz="1600"/>
              <a:t> leaving parties and arbitrators free to tailor arbitral procedures in particular cases to the individual needs of those cases</a:t>
            </a:r>
          </a:p>
          <a:p>
            <a:r>
              <a:rPr lang="it-IT" altLang="it-IT" sz="1600"/>
              <a:t>IBA GUIDELINES ON CONFLICT OF INTEREST IN INTERNATIONAL ARBITRATION (ethics for arbitrators; impartiality and indipendence)</a:t>
            </a:r>
          </a:p>
          <a:p>
            <a:r>
              <a:rPr lang="it-IT" altLang="it-IT" sz="1600"/>
              <a:t>IBA RULES ON THE TAKING OF EVIDENCE IN INTERNATIONAL ARBITRATION (a blend of civil and common law approaches to evidence)</a:t>
            </a:r>
          </a:p>
          <a:p>
            <a:r>
              <a:rPr lang="it-IT" altLang="it-IT" sz="1600"/>
              <a:t>IBA GUIDELINES ON PARTY REPRESENTATION IN I.A. (conduct and ethics for lawyers)</a:t>
            </a:r>
          </a:p>
          <a:p>
            <a:r>
              <a:rPr lang="it-IT" altLang="it-IT" sz="1600"/>
              <a:t>UNCITRAL NOTES ON ORGANIZING ARBITRAL PROCEEDING (non binding guidelines designed to identify procedural issues that frequently arise in international arbitration)</a:t>
            </a:r>
          </a:p>
          <a:p>
            <a:pPr algn="just"/>
            <a:endParaRPr lang="it-IT" altLang="it-IT" sz="2000"/>
          </a:p>
        </p:txBody>
      </p:sp>
      <p:sp>
        <p:nvSpPr>
          <p:cNvPr id="100356" name="Segnaposto data 3">
            <a:extLst>
              <a:ext uri="{FF2B5EF4-FFF2-40B4-BE49-F238E27FC236}">
                <a16:creationId xmlns:a16="http://schemas.microsoft.com/office/drawing/2014/main" id="{6BC9D07E-4600-4308-949A-024E2984B4DD}"/>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a:extLst>
              <a:ext uri="{FF2B5EF4-FFF2-40B4-BE49-F238E27FC236}">
                <a16:creationId xmlns:a16="http://schemas.microsoft.com/office/drawing/2014/main" id="{88801F86-8817-4BCF-BBAC-5890F15B8E4C}"/>
              </a:ext>
            </a:extLst>
          </p:cNvPr>
          <p:cNvSpPr>
            <a:spLocks noGrp="1" noChangeArrowheads="1"/>
          </p:cNvSpPr>
          <p:nvPr>
            <p:ph type="ctrTitle"/>
          </p:nvPr>
        </p:nvSpPr>
        <p:spPr/>
        <p:txBody>
          <a:bodyPr/>
          <a:lstStyle/>
          <a:p>
            <a:r>
              <a:rPr lang="it-IT" altLang="it-IT"/>
              <a:t>Arbitration agreement</a:t>
            </a:r>
          </a:p>
        </p:txBody>
      </p:sp>
      <p:sp>
        <p:nvSpPr>
          <p:cNvPr id="101379" name="Sottotitolo 2">
            <a:extLst>
              <a:ext uri="{FF2B5EF4-FFF2-40B4-BE49-F238E27FC236}">
                <a16:creationId xmlns:a16="http://schemas.microsoft.com/office/drawing/2014/main" id="{793CA09D-58BE-42C5-8177-4DD7BE60318B}"/>
              </a:ext>
            </a:extLst>
          </p:cNvPr>
          <p:cNvSpPr>
            <a:spLocks noGrp="1" noChangeArrowheads="1"/>
          </p:cNvSpPr>
          <p:nvPr>
            <p:ph type="subTitle" idx="1"/>
          </p:nvPr>
        </p:nvSpPr>
        <p:spPr/>
        <p:txBody>
          <a:bodyPr/>
          <a:lstStyle/>
          <a:p>
            <a:r>
              <a:rPr lang="it-IT" altLang="it-IT"/>
              <a:t>Form, validity, interpretation, drafting..</a:t>
            </a:r>
          </a:p>
        </p:txBody>
      </p:sp>
      <p:sp>
        <p:nvSpPr>
          <p:cNvPr id="101380" name="Segnaposto data 3">
            <a:extLst>
              <a:ext uri="{FF2B5EF4-FFF2-40B4-BE49-F238E27FC236}">
                <a16:creationId xmlns:a16="http://schemas.microsoft.com/office/drawing/2014/main" id="{692DC4E3-45DD-4FB3-8436-7B643F9AF252}"/>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olo 1">
            <a:extLst>
              <a:ext uri="{FF2B5EF4-FFF2-40B4-BE49-F238E27FC236}">
                <a16:creationId xmlns:a16="http://schemas.microsoft.com/office/drawing/2014/main" id="{49E8E268-8FC3-4FBF-B633-E68D2D864506}"/>
              </a:ext>
            </a:extLst>
          </p:cNvPr>
          <p:cNvSpPr>
            <a:spLocks noGrp="1" noChangeArrowheads="1"/>
          </p:cNvSpPr>
          <p:nvPr>
            <p:ph type="title"/>
          </p:nvPr>
        </p:nvSpPr>
        <p:spPr/>
        <p:txBody>
          <a:bodyPr/>
          <a:lstStyle/>
          <a:p>
            <a:r>
              <a:rPr lang="it-IT" altLang="it-IT"/>
              <a:t>Art. 2 of the NY Conv.</a:t>
            </a:r>
          </a:p>
        </p:txBody>
      </p:sp>
      <p:sp>
        <p:nvSpPr>
          <p:cNvPr id="3" name="Segnaposto contenuto 2">
            <a:extLst>
              <a:ext uri="{FF2B5EF4-FFF2-40B4-BE49-F238E27FC236}">
                <a16:creationId xmlns:a16="http://schemas.microsoft.com/office/drawing/2014/main" id="{4C76B39C-3A52-425E-9216-8C9BD470EC0D}"/>
              </a:ext>
            </a:extLst>
          </p:cNvPr>
          <p:cNvSpPr>
            <a:spLocks noGrp="1"/>
          </p:cNvSpPr>
          <p:nvPr>
            <p:ph idx="1"/>
          </p:nvPr>
        </p:nvSpPr>
        <p:spPr/>
        <p:txBody>
          <a:bodyPr>
            <a:normAutofit fontScale="92500" lnSpcReduction="20000"/>
          </a:bodyPr>
          <a:lstStyle/>
          <a:p>
            <a:pPr>
              <a:defRPr/>
            </a:pPr>
            <a:r>
              <a:rPr lang="en-US" sz="1800" dirty="0"/>
              <a:t>Article II governs the </a:t>
            </a:r>
            <a:r>
              <a:rPr lang="en-US" sz="1800" dirty="0">
                <a:solidFill>
                  <a:srgbClr val="FF0000"/>
                </a:solidFill>
              </a:rPr>
              <a:t>form and effects of arbitration agreements</a:t>
            </a:r>
            <a:r>
              <a:rPr lang="en-US" sz="1800" dirty="0"/>
              <a:t>. </a:t>
            </a:r>
          </a:p>
          <a:p>
            <a:pPr>
              <a:defRPr/>
            </a:pPr>
            <a:r>
              <a:rPr lang="en-US" sz="1800" b="1" dirty="0"/>
              <a:t>Article II (l)</a:t>
            </a:r>
            <a:r>
              <a:rPr lang="en-US" sz="1800" dirty="0"/>
              <a:t> requires each Contracting State to recognize an “</a:t>
            </a:r>
            <a:r>
              <a:rPr lang="en-US" sz="1800" i="1" dirty="0"/>
              <a:t>agreement in writing</a:t>
            </a:r>
            <a:r>
              <a:rPr lang="en-US" sz="1800" dirty="0"/>
              <a:t>” under which the parties undertake to submit their disputes to arbitration. This provision has been interpreted as establishing a </a:t>
            </a:r>
            <a:r>
              <a:rPr lang="en-US" sz="1800" dirty="0">
                <a:solidFill>
                  <a:srgbClr val="FF0000"/>
                </a:solidFill>
              </a:rPr>
              <a:t>presumption that arbitration agreements are valid</a:t>
            </a:r>
            <a:r>
              <a:rPr lang="en-US" sz="1800" dirty="0"/>
              <a:t>.</a:t>
            </a:r>
            <a:endParaRPr lang="en-US" sz="1800" baseline="30000" dirty="0"/>
          </a:p>
          <a:p>
            <a:pPr>
              <a:defRPr/>
            </a:pPr>
            <a:r>
              <a:rPr lang="en-US" sz="1800" dirty="0"/>
              <a:t> </a:t>
            </a:r>
            <a:r>
              <a:rPr lang="en-US" sz="1800" b="1" dirty="0"/>
              <a:t>Article II (2), </a:t>
            </a:r>
            <a:r>
              <a:rPr lang="en-US" sz="1800" dirty="0"/>
              <a:t>governing the form of “agreements in writing”, covers agreements that have been “</a:t>
            </a:r>
            <a:r>
              <a:rPr lang="en-US" sz="1800" i="1" dirty="0"/>
              <a:t>signed by the parties o contained in an exchange of letters or telegrams”</a:t>
            </a:r>
          </a:p>
          <a:p>
            <a:pPr>
              <a:defRPr/>
            </a:pPr>
            <a:r>
              <a:rPr lang="en-US" sz="1800" dirty="0"/>
              <a:t>To ensure that arbitration agreements are complied with, </a:t>
            </a:r>
            <a:r>
              <a:rPr lang="en-US" sz="1800" b="1" dirty="0"/>
              <a:t>article II (3) </a:t>
            </a:r>
            <a:r>
              <a:rPr lang="en-US" sz="1800" dirty="0"/>
              <a:t>requires national courts seized of a matter covered by an arbitration agreement to refer the parties to arbitration, “</a:t>
            </a:r>
            <a:r>
              <a:rPr lang="en-US" sz="1800" dirty="0">
                <a:solidFill>
                  <a:srgbClr val="FF0000"/>
                </a:solidFill>
              </a:rPr>
              <a:t>unless it finds that the said agreement is null and void, inoperative or incapable of being performed</a:t>
            </a:r>
            <a:r>
              <a:rPr lang="en-US" sz="1800" dirty="0"/>
              <a:t>.”</a:t>
            </a:r>
          </a:p>
          <a:p>
            <a:pPr>
              <a:defRPr/>
            </a:pPr>
            <a:r>
              <a:rPr lang="en-US" sz="1800" i="1" dirty="0">
                <a:highlight>
                  <a:srgbClr val="FFFF00"/>
                </a:highlight>
              </a:rPr>
              <a:t>Let’s see those provisions in more details</a:t>
            </a:r>
          </a:p>
          <a:p>
            <a:pPr>
              <a:defRPr/>
            </a:pPr>
            <a:endParaRPr lang="it-IT" dirty="0"/>
          </a:p>
        </p:txBody>
      </p:sp>
      <p:sp>
        <p:nvSpPr>
          <p:cNvPr id="102404" name="Segnaposto data 3">
            <a:extLst>
              <a:ext uri="{FF2B5EF4-FFF2-40B4-BE49-F238E27FC236}">
                <a16:creationId xmlns:a16="http://schemas.microsoft.com/office/drawing/2014/main" id="{BC6525EE-F5A8-4330-8BC8-36114D6684BE}"/>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6" name="Rectangle 7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Oval 7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6" name="Rectangle 8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8" name="Group 8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9" name="Rectangle 8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Oval 8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1" name="Oval 9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3426" name="Text Box 1">
            <a:extLst>
              <a:ext uri="{FF2B5EF4-FFF2-40B4-BE49-F238E27FC236}">
                <a16:creationId xmlns:a16="http://schemas.microsoft.com/office/drawing/2014/main" id="{53869B8F-7221-4B5F-A9EE-9EECA258C401}"/>
              </a:ext>
            </a:extLst>
          </p:cNvPr>
          <p:cNvSpPr txBox="1">
            <a:spLocks noChangeArrowheads="1"/>
          </p:cNvSpPr>
          <p:nvPr/>
        </p:nvSpPr>
        <p:spPr bwMode="auto">
          <a:xfrm>
            <a:off x="1154955" y="973667"/>
            <a:ext cx="2942210" cy="48337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600">
                <a:solidFill>
                  <a:srgbClr val="EBEBEB"/>
                </a:solidFill>
                <a:latin typeface="+mj-lt"/>
                <a:ea typeface="+mj-ea"/>
                <a:cs typeface="+mj-cs"/>
              </a:rPr>
              <a:t>Art. 2</a:t>
            </a:r>
          </a:p>
        </p:txBody>
      </p:sp>
      <p:sp>
        <p:nvSpPr>
          <p:cNvPr id="97" name="Rectangle 9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3428" name="Text Box 3">
            <a:extLst>
              <a:ext uri="{FF2B5EF4-FFF2-40B4-BE49-F238E27FC236}">
                <a16:creationId xmlns:a16="http://schemas.microsoft.com/office/drawing/2014/main" id="{AFB46425-76C9-4136-93FB-C6F9FD7DA404}"/>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graphicFrame>
        <p:nvGraphicFramePr>
          <p:cNvPr id="103430" name="Text Box 2">
            <a:extLst>
              <a:ext uri="{FF2B5EF4-FFF2-40B4-BE49-F238E27FC236}">
                <a16:creationId xmlns:a16="http://schemas.microsoft.com/office/drawing/2014/main" id="{FEBA6193-6714-423E-AE06-02902BE68A1E}"/>
              </a:ext>
            </a:extLst>
          </p:cNvPr>
          <p:cNvGraphicFramePr/>
          <p:nvPr>
            <p:extLst>
              <p:ext uri="{D42A27DB-BD31-4B8C-83A1-F6EECF244321}">
                <p14:modId xmlns:p14="http://schemas.microsoft.com/office/powerpoint/2010/main" val="767488009"/>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6" name="Rectangle 7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Oval 7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6" name="Rectangle 8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8" name="Group 8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9" name="Rectangle 8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Oval 8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1" name="Oval 9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04450" name="Text Box 1">
            <a:extLst>
              <a:ext uri="{FF2B5EF4-FFF2-40B4-BE49-F238E27FC236}">
                <a16:creationId xmlns:a16="http://schemas.microsoft.com/office/drawing/2014/main" id="{26A7732D-CA8C-40CD-833F-6A084FF8E97F}"/>
              </a:ext>
            </a:extLst>
          </p:cNvPr>
          <p:cNvSpPr txBox="1">
            <a:spLocks noChangeArrowheads="1"/>
          </p:cNvSpPr>
          <p:nvPr/>
        </p:nvSpPr>
        <p:spPr bwMode="auto">
          <a:xfrm>
            <a:off x="1154955" y="973667"/>
            <a:ext cx="2942210" cy="48337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600">
                <a:solidFill>
                  <a:srgbClr val="EBEBEB"/>
                </a:solidFill>
                <a:latin typeface="+mj-lt"/>
                <a:ea typeface="+mj-ea"/>
                <a:cs typeface="+mj-cs"/>
              </a:rPr>
              <a:t>Art. 2…</a:t>
            </a:r>
          </a:p>
        </p:txBody>
      </p:sp>
      <p:sp>
        <p:nvSpPr>
          <p:cNvPr id="97" name="Rectangle 9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452" name="Text Box 3">
            <a:extLst>
              <a:ext uri="{FF2B5EF4-FFF2-40B4-BE49-F238E27FC236}">
                <a16:creationId xmlns:a16="http://schemas.microsoft.com/office/drawing/2014/main" id="{4EBB09F8-B474-41BE-9EB4-365F994EFD25}"/>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graphicFrame>
        <p:nvGraphicFramePr>
          <p:cNvPr id="104455" name="Text Box 2">
            <a:extLst>
              <a:ext uri="{FF2B5EF4-FFF2-40B4-BE49-F238E27FC236}">
                <a16:creationId xmlns:a16="http://schemas.microsoft.com/office/drawing/2014/main" id="{4B90D15E-96D1-4986-81BD-A4AF43539F1F}"/>
              </a:ext>
            </a:extLst>
          </p:cNvPr>
          <p:cNvGraphicFramePr/>
          <p:nvPr>
            <p:extLst>
              <p:ext uri="{D42A27DB-BD31-4B8C-83A1-F6EECF244321}">
                <p14:modId xmlns:p14="http://schemas.microsoft.com/office/powerpoint/2010/main" val="577081635"/>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Titolo 1">
            <a:extLst>
              <a:ext uri="{FF2B5EF4-FFF2-40B4-BE49-F238E27FC236}">
                <a16:creationId xmlns:a16="http://schemas.microsoft.com/office/drawing/2014/main" id="{205E5C11-E745-47EF-A30A-4E891BC096AA}"/>
              </a:ext>
            </a:extLst>
          </p:cNvPr>
          <p:cNvSpPr>
            <a:spLocks noGrp="1" noChangeArrowheads="1"/>
          </p:cNvSpPr>
          <p:nvPr>
            <p:ph type="title"/>
          </p:nvPr>
        </p:nvSpPr>
        <p:spPr/>
        <p:txBody>
          <a:bodyPr/>
          <a:lstStyle/>
          <a:p>
            <a:r>
              <a:rPr lang="it-IT" altLang="it-IT"/>
              <a:t>Arbitration agreement</a:t>
            </a:r>
          </a:p>
        </p:txBody>
      </p:sp>
      <p:sp>
        <p:nvSpPr>
          <p:cNvPr id="105475" name="Segnaposto contenuto 2">
            <a:extLst>
              <a:ext uri="{FF2B5EF4-FFF2-40B4-BE49-F238E27FC236}">
                <a16:creationId xmlns:a16="http://schemas.microsoft.com/office/drawing/2014/main" id="{AE43DCEB-7843-4427-B2DF-AFAF43003875}"/>
              </a:ext>
            </a:extLst>
          </p:cNvPr>
          <p:cNvSpPr>
            <a:spLocks noGrp="1" noChangeArrowheads="1"/>
          </p:cNvSpPr>
          <p:nvPr>
            <p:ph idx="1"/>
          </p:nvPr>
        </p:nvSpPr>
        <p:spPr/>
        <p:txBody>
          <a:bodyPr>
            <a:normAutofit fontScale="85000" lnSpcReduction="10000"/>
          </a:bodyPr>
          <a:lstStyle/>
          <a:p>
            <a:r>
              <a:rPr lang="it-IT" altLang="it-IT" sz="2400" i="1"/>
              <a:t>Valid</a:t>
            </a:r>
            <a:r>
              <a:rPr lang="it-IT" altLang="it-IT" sz="2400"/>
              <a:t> arbitration: Cornerstone of arbitration</a:t>
            </a:r>
          </a:p>
          <a:p>
            <a:r>
              <a:rPr lang="it-IT" altLang="it-IT" sz="2400"/>
              <a:t>Parties’ autonomy</a:t>
            </a:r>
          </a:p>
          <a:p>
            <a:r>
              <a:rPr lang="it-IT" altLang="it-IT" sz="2400"/>
              <a:t>Arbitration agreements usually take the form of clauses in commercial contracts providing for arbitration of future disputes</a:t>
            </a:r>
          </a:p>
          <a:p>
            <a:r>
              <a:rPr lang="it-IT" altLang="it-IT" sz="2400"/>
              <a:t>Model clause: «all disputes, claims controversies…relating to this agreeement shall be finally resolved by arbitration by [3/1] arbitrator(s). …..</a:t>
            </a:r>
          </a:p>
          <a:p>
            <a:r>
              <a:rPr lang="it-IT" altLang="it-IT" sz="2400"/>
              <a:t>Arbitration agreements may also be concluded in a </a:t>
            </a:r>
            <a:r>
              <a:rPr lang="it-IT" altLang="it-IT" sz="2400" b="1"/>
              <a:t>separate document</a:t>
            </a:r>
            <a:r>
              <a:rPr lang="it-IT" altLang="it-IT" sz="2400"/>
              <a:t> or take the form of </a:t>
            </a:r>
            <a:r>
              <a:rPr lang="it-IT" altLang="it-IT" sz="2400" b="1"/>
              <a:t>submission agreements covering arbitration of existing disputes</a:t>
            </a:r>
          </a:p>
        </p:txBody>
      </p:sp>
      <p:sp>
        <p:nvSpPr>
          <p:cNvPr id="105476" name="Segnaposto data 3">
            <a:extLst>
              <a:ext uri="{FF2B5EF4-FFF2-40B4-BE49-F238E27FC236}">
                <a16:creationId xmlns:a16="http://schemas.microsoft.com/office/drawing/2014/main" id="{4E5BF7A0-275E-4A84-A164-84D2BFF11C82}"/>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723900" algn="l"/>
                <a:tab pos="1447800"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723900" algn="l"/>
                <a:tab pos="1447800"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723900" algn="l"/>
                <a:tab pos="1447800"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723900" algn="l"/>
                <a:tab pos="1447800"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solidFill>
                  <a:srgbClr val="FFFFFF"/>
                </a:solidFill>
                <a:latin typeface="Times New Roman" panose="02020603050405020304" pitchFamily="18" charset="0"/>
              </a:rPr>
              <a:t>22/11/17</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olo 1">
            <a:extLst>
              <a:ext uri="{FF2B5EF4-FFF2-40B4-BE49-F238E27FC236}">
                <a16:creationId xmlns:a16="http://schemas.microsoft.com/office/drawing/2014/main" id="{072806AB-72DB-40C4-870A-AB847F815E13}"/>
              </a:ext>
            </a:extLst>
          </p:cNvPr>
          <p:cNvSpPr>
            <a:spLocks noGrp="1" noChangeArrowheads="1"/>
          </p:cNvSpPr>
          <p:nvPr>
            <p:ph type="title"/>
          </p:nvPr>
        </p:nvSpPr>
        <p:spPr/>
        <p:txBody>
          <a:bodyPr/>
          <a:lstStyle/>
          <a:p>
            <a:r>
              <a:rPr lang="it-IT" altLang="it-IT"/>
              <a:t>Requirements</a:t>
            </a:r>
          </a:p>
        </p:txBody>
      </p:sp>
      <p:sp>
        <p:nvSpPr>
          <p:cNvPr id="3" name="Segnaposto contenuto 2">
            <a:extLst>
              <a:ext uri="{FF2B5EF4-FFF2-40B4-BE49-F238E27FC236}">
                <a16:creationId xmlns:a16="http://schemas.microsoft.com/office/drawing/2014/main" id="{1657246F-480D-4970-92F2-2EA8971D05BD}"/>
              </a:ext>
            </a:extLst>
          </p:cNvPr>
          <p:cNvSpPr>
            <a:spLocks noGrp="1"/>
          </p:cNvSpPr>
          <p:nvPr>
            <p:ph idx="1"/>
          </p:nvPr>
        </p:nvSpPr>
        <p:spPr/>
        <p:txBody>
          <a:bodyPr>
            <a:normAutofit fontScale="92500" lnSpcReduction="20000"/>
          </a:bodyPr>
          <a:lstStyle/>
          <a:p>
            <a:pPr>
              <a:defRPr/>
            </a:pPr>
            <a:r>
              <a:rPr lang="it-IT" sz="2400" dirty="0"/>
              <a:t>The requirements for an </a:t>
            </a:r>
            <a:r>
              <a:rPr lang="it-IT" sz="2400" dirty="0" err="1"/>
              <a:t>arbitration</a:t>
            </a:r>
            <a:r>
              <a:rPr lang="it-IT" sz="2400" dirty="0"/>
              <a:t> agreement to be </a:t>
            </a:r>
            <a:r>
              <a:rPr lang="it-IT" sz="2400" dirty="0" err="1"/>
              <a:t>valid</a:t>
            </a:r>
            <a:r>
              <a:rPr lang="it-IT" sz="2400" dirty="0"/>
              <a:t>:</a:t>
            </a:r>
          </a:p>
          <a:p>
            <a:pPr marL="457200" indent="-457200">
              <a:buFontTx/>
              <a:buChar char="-"/>
              <a:defRPr/>
            </a:pPr>
            <a:r>
              <a:rPr lang="it-IT" sz="2400" dirty="0" err="1"/>
              <a:t>Depend</a:t>
            </a:r>
            <a:r>
              <a:rPr lang="it-IT" sz="2400" dirty="0"/>
              <a:t> on the </a:t>
            </a:r>
            <a:r>
              <a:rPr lang="it-IT" sz="2400" i="1" dirty="0"/>
              <a:t>law </a:t>
            </a:r>
            <a:r>
              <a:rPr lang="it-IT" sz="2400" i="1" dirty="0" err="1"/>
              <a:t>applicable</a:t>
            </a:r>
            <a:r>
              <a:rPr lang="it-IT" sz="2400" i="1" dirty="0"/>
              <a:t> to the </a:t>
            </a:r>
            <a:r>
              <a:rPr lang="it-IT" sz="2400" i="1" dirty="0" err="1"/>
              <a:t>arbitration</a:t>
            </a:r>
            <a:r>
              <a:rPr lang="it-IT" sz="2400" i="1" dirty="0"/>
              <a:t> agreement </a:t>
            </a:r>
          </a:p>
          <a:p>
            <a:pPr marL="457200" indent="-457200">
              <a:buFontTx/>
              <a:buChar char="-"/>
              <a:defRPr/>
            </a:pPr>
            <a:r>
              <a:rPr lang="it-IT" sz="2400" dirty="0" err="1"/>
              <a:t>But</a:t>
            </a:r>
            <a:r>
              <a:rPr lang="it-IT" sz="2400" dirty="0"/>
              <a:t> parties </a:t>
            </a:r>
            <a:r>
              <a:rPr lang="it-IT" sz="2400" dirty="0" err="1"/>
              <a:t>should</a:t>
            </a:r>
            <a:r>
              <a:rPr lang="it-IT" sz="2400" dirty="0"/>
              <a:t> </a:t>
            </a:r>
            <a:r>
              <a:rPr lang="it-IT" sz="2400" dirty="0" err="1"/>
              <a:t>also</a:t>
            </a:r>
            <a:r>
              <a:rPr lang="it-IT" sz="2400" dirty="0"/>
              <a:t> take </a:t>
            </a:r>
            <a:r>
              <a:rPr lang="it-IT" sz="2400" dirty="0" err="1"/>
              <a:t>into</a:t>
            </a:r>
            <a:r>
              <a:rPr lang="it-IT" sz="2400" dirty="0"/>
              <a:t> account the Law of the </a:t>
            </a:r>
            <a:r>
              <a:rPr lang="it-IT" sz="2400" dirty="0" err="1"/>
              <a:t>seat</a:t>
            </a:r>
            <a:r>
              <a:rPr lang="it-IT" sz="2400" dirty="0"/>
              <a:t> and the requirements of NY Convention : </a:t>
            </a:r>
            <a:r>
              <a:rPr lang="it-IT" sz="2400" dirty="0" err="1"/>
              <a:t>otherwise</a:t>
            </a:r>
            <a:r>
              <a:rPr lang="it-IT" sz="2400" dirty="0"/>
              <a:t> </a:t>
            </a:r>
            <a:r>
              <a:rPr lang="it-IT" sz="2400" dirty="0" err="1"/>
              <a:t>arbitration</a:t>
            </a:r>
            <a:r>
              <a:rPr lang="it-IT" sz="2400" dirty="0"/>
              <a:t> awards </a:t>
            </a:r>
            <a:r>
              <a:rPr lang="it-IT" sz="2400" dirty="0" err="1"/>
              <a:t>could</a:t>
            </a:r>
            <a:r>
              <a:rPr lang="it-IT" sz="2400" dirty="0"/>
              <a:t> be set </a:t>
            </a:r>
            <a:r>
              <a:rPr lang="it-IT" sz="2400" dirty="0" err="1"/>
              <a:t>aside</a:t>
            </a:r>
            <a:r>
              <a:rPr lang="it-IT" sz="2400" dirty="0"/>
              <a:t> or </a:t>
            </a:r>
            <a:r>
              <a:rPr lang="it-IT" sz="2400" dirty="0" err="1"/>
              <a:t>refused</a:t>
            </a:r>
            <a:r>
              <a:rPr lang="it-IT" sz="2400" dirty="0"/>
              <a:t> </a:t>
            </a:r>
            <a:r>
              <a:rPr lang="it-IT" sz="2400" dirty="0" err="1"/>
              <a:t>enforcement</a:t>
            </a:r>
            <a:endParaRPr lang="it-IT" sz="2400" dirty="0"/>
          </a:p>
          <a:p>
            <a:pPr marL="457200" indent="-457200">
              <a:buFontTx/>
              <a:buChar char="-"/>
              <a:defRPr/>
            </a:pPr>
            <a:r>
              <a:rPr lang="it-IT" sz="2400" dirty="0" err="1"/>
              <a:t>Usual</a:t>
            </a:r>
            <a:r>
              <a:rPr lang="it-IT" sz="2400" dirty="0"/>
              <a:t> </a:t>
            </a:r>
            <a:r>
              <a:rPr lang="it-IT" sz="2400" dirty="0" err="1"/>
              <a:t>requirements</a:t>
            </a:r>
            <a:r>
              <a:rPr lang="it-IT" sz="2400" dirty="0"/>
              <a:t> in </a:t>
            </a:r>
            <a:r>
              <a:rPr lang="it-IT" sz="2400" dirty="0" err="1"/>
              <a:t>most</a:t>
            </a:r>
            <a:r>
              <a:rPr lang="it-IT" sz="2400" dirty="0"/>
              <a:t> national </a:t>
            </a:r>
            <a:r>
              <a:rPr lang="it-IT" sz="2400" dirty="0" err="1"/>
              <a:t>laws</a:t>
            </a:r>
            <a:r>
              <a:rPr lang="it-IT" sz="2400" dirty="0"/>
              <a:t>:</a:t>
            </a:r>
          </a:p>
          <a:p>
            <a:pPr marL="457200" indent="-457200">
              <a:buFontTx/>
              <a:buChar char="-"/>
              <a:defRPr/>
            </a:pPr>
            <a:r>
              <a:rPr lang="it-IT" sz="1400" dirty="0" err="1"/>
              <a:t>capacity</a:t>
            </a:r>
            <a:r>
              <a:rPr lang="it-IT" sz="1400" dirty="0"/>
              <a:t> of parties to conclude the agreement</a:t>
            </a:r>
          </a:p>
          <a:p>
            <a:pPr marL="457200" indent="-457200">
              <a:buFontTx/>
              <a:buChar char="-"/>
              <a:defRPr/>
            </a:pPr>
            <a:r>
              <a:rPr lang="it-IT" sz="1400" dirty="0" err="1"/>
              <a:t>Consent</a:t>
            </a:r>
            <a:r>
              <a:rPr lang="it-IT" sz="1400" dirty="0"/>
              <a:t> - </a:t>
            </a:r>
            <a:r>
              <a:rPr lang="it-IT" sz="1400" dirty="0" err="1"/>
              <a:t>Arbitrable</a:t>
            </a:r>
            <a:r>
              <a:rPr lang="it-IT" sz="1400" dirty="0"/>
              <a:t> </a:t>
            </a:r>
            <a:r>
              <a:rPr lang="it-IT" sz="1400" dirty="0" err="1"/>
              <a:t>subject</a:t>
            </a:r>
            <a:r>
              <a:rPr lang="it-IT" sz="1400" dirty="0"/>
              <a:t> </a:t>
            </a:r>
            <a:r>
              <a:rPr lang="it-IT" sz="1400" dirty="0" err="1"/>
              <a:t>matter</a:t>
            </a:r>
            <a:endParaRPr lang="it-IT" sz="1400" dirty="0"/>
          </a:p>
          <a:p>
            <a:pPr marL="457200" indent="-457200">
              <a:buFontTx/>
              <a:buChar char="-"/>
              <a:defRPr/>
            </a:pPr>
            <a:r>
              <a:rPr lang="it-IT" sz="1400" dirty="0"/>
              <a:t>Form </a:t>
            </a:r>
          </a:p>
        </p:txBody>
      </p:sp>
      <p:sp>
        <p:nvSpPr>
          <p:cNvPr id="106500" name="Segnaposto data 3">
            <a:extLst>
              <a:ext uri="{FF2B5EF4-FFF2-40B4-BE49-F238E27FC236}">
                <a16:creationId xmlns:a16="http://schemas.microsoft.com/office/drawing/2014/main" id="{E933BBAA-FBB0-49ED-BD0A-C3ACF16415CD}"/>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2"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3"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5" name="Rectangle 84">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7" name="Rectangle 86">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1"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3" name="Freeform: Shape 92">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5"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07522" name="Text Box 1">
            <a:extLst>
              <a:ext uri="{FF2B5EF4-FFF2-40B4-BE49-F238E27FC236}">
                <a16:creationId xmlns:a16="http://schemas.microsoft.com/office/drawing/2014/main" id="{93DE4872-C5F2-40A2-8AF6-0A6C4BD61B58}"/>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ARBITRATION AGREEMENTS</a:t>
            </a:r>
          </a:p>
        </p:txBody>
      </p:sp>
      <p:sp>
        <p:nvSpPr>
          <p:cNvPr id="106499" name="Text Box 2">
            <a:extLst>
              <a:ext uri="{FF2B5EF4-FFF2-40B4-BE49-F238E27FC236}">
                <a16:creationId xmlns:a16="http://schemas.microsoft.com/office/drawing/2014/main" id="{FF2076AC-55BD-4E7F-B931-C6BDD341D5ED}"/>
              </a:ext>
            </a:extLst>
          </p:cNvPr>
          <p:cNvSpPr txBox="1">
            <a:spLocks noChangeArrowheads="1"/>
          </p:cNvSpPr>
          <p:nvPr/>
        </p:nvSpPr>
        <p:spPr bwMode="auto">
          <a:xfrm>
            <a:off x="5290077" y="437513"/>
            <a:ext cx="5502614" cy="5954325"/>
          </a:xfrm>
          <a:prstGeom prst="rect">
            <a:avLst/>
          </a:prstGeom>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marL="0" indent="0">
              <a:lnSpc>
                <a:spcPct val="90000"/>
              </a:lnSpc>
              <a:spcBef>
                <a:spcPts val="1000"/>
              </a:spcBef>
              <a:buClr>
                <a:schemeClr val="accent1"/>
              </a:buClr>
              <a:buSzPct val="80000"/>
              <a:buFont typeface="Wingdings 3" charset="2"/>
              <a:buChar char=""/>
              <a:defRPr/>
            </a:pPr>
            <a:r>
              <a:rPr lang="en-US" altLang="it-IT" sz="1600">
                <a:solidFill>
                  <a:schemeClr val="tx1">
                    <a:lumMod val="75000"/>
                    <a:lumOff val="25000"/>
                  </a:schemeClr>
                </a:solidFill>
                <a:latin typeface="+mn-lt"/>
                <a:ea typeface="+mn-ea"/>
              </a:rPr>
              <a:t>Applicable law</a:t>
            </a:r>
          </a:p>
          <a:p>
            <a:pPr marL="0" indent="0">
              <a:lnSpc>
                <a:spcPct val="90000"/>
              </a:lnSpc>
              <a:spcBef>
                <a:spcPts val="1000"/>
              </a:spcBef>
              <a:buClr>
                <a:schemeClr val="accent1"/>
              </a:buClr>
              <a:buSzPct val="80000"/>
              <a:buFont typeface="Wingdings 3" charset="2"/>
              <a:buChar char=""/>
              <a:defRPr/>
            </a:pPr>
            <a:r>
              <a:rPr lang="en-US" altLang="it-IT" sz="1600">
                <a:solidFill>
                  <a:schemeClr val="tx1">
                    <a:lumMod val="75000"/>
                    <a:lumOff val="25000"/>
                  </a:schemeClr>
                </a:solidFill>
                <a:latin typeface="+mn-lt"/>
                <a:ea typeface="+mn-ea"/>
              </a:rPr>
              <a:t>In principle parties may agree on the law applicable to the arb. agreement (as they can agree on the law applicable to the arbitral proceeding: see infra, and to the substance of the dispute: see infra) </a:t>
            </a:r>
          </a:p>
          <a:p>
            <a:pPr marL="0" indent="0">
              <a:lnSpc>
                <a:spcPct val="90000"/>
              </a:lnSpc>
              <a:spcBef>
                <a:spcPts val="1000"/>
              </a:spcBef>
              <a:buClr>
                <a:schemeClr val="accent1"/>
              </a:buClr>
              <a:buSzPct val="80000"/>
              <a:buFont typeface="Wingdings 3" charset="2"/>
              <a:buChar char=""/>
              <a:defRPr/>
            </a:pPr>
            <a:r>
              <a:rPr lang="en-US" altLang="it-IT" sz="1600">
                <a:solidFill>
                  <a:schemeClr val="tx1">
                    <a:lumMod val="75000"/>
                    <a:lumOff val="25000"/>
                  </a:schemeClr>
                </a:solidFill>
                <a:latin typeface="+mn-lt"/>
                <a:ea typeface="+mn-ea"/>
              </a:rPr>
              <a:t>In practice they do rarely agree on that issue – therefore:</a:t>
            </a:r>
          </a:p>
          <a:p>
            <a:pPr>
              <a:lnSpc>
                <a:spcPct val="90000"/>
              </a:lnSpc>
              <a:spcBef>
                <a:spcPts val="1000"/>
              </a:spcBef>
              <a:buClr>
                <a:schemeClr val="accent1"/>
              </a:buClr>
              <a:buSzPct val="80000"/>
              <a:buFont typeface="Wingdings 3" charset="2"/>
              <a:buChar char=""/>
              <a:defRPr/>
            </a:pPr>
            <a:r>
              <a:rPr lang="en-US" altLang="it-IT" sz="1600">
                <a:solidFill>
                  <a:schemeClr val="tx1">
                    <a:lumMod val="75000"/>
                    <a:lumOff val="25000"/>
                  </a:schemeClr>
                </a:solidFill>
                <a:latin typeface="+mn-lt"/>
                <a:ea typeface="+mn-ea"/>
              </a:rPr>
              <a:t>Questions of capacity: law applicable to the parties (see: N.Y. Conv. 5.I, a) </a:t>
            </a:r>
          </a:p>
          <a:p>
            <a:pPr>
              <a:lnSpc>
                <a:spcPct val="90000"/>
              </a:lnSpc>
              <a:spcBef>
                <a:spcPts val="1000"/>
              </a:spcBef>
              <a:buClr>
                <a:schemeClr val="accent1"/>
              </a:buClr>
              <a:buSzPct val="80000"/>
              <a:buFont typeface="Wingdings 3" charset="2"/>
              <a:buChar char=""/>
              <a:defRPr/>
            </a:pPr>
            <a:r>
              <a:rPr lang="en-US" altLang="it-IT" sz="1600">
                <a:solidFill>
                  <a:schemeClr val="tx1">
                    <a:lumMod val="75000"/>
                    <a:lumOff val="25000"/>
                  </a:schemeClr>
                </a:solidFill>
                <a:latin typeface="+mn-lt"/>
                <a:ea typeface="+mn-ea"/>
              </a:rPr>
              <a:t>Questions of formal validity: usually governed by the law of the seat (in writing)</a:t>
            </a:r>
          </a:p>
          <a:p>
            <a:pPr>
              <a:lnSpc>
                <a:spcPct val="90000"/>
              </a:lnSpc>
              <a:spcBef>
                <a:spcPts val="1000"/>
              </a:spcBef>
              <a:buClr>
                <a:schemeClr val="accent1"/>
              </a:buClr>
              <a:buSzPct val="80000"/>
              <a:buFont typeface="Wingdings 3" charset="2"/>
              <a:buChar char=""/>
              <a:defRPr/>
            </a:pPr>
            <a:r>
              <a:rPr lang="en-US" altLang="it-IT" sz="1600">
                <a:solidFill>
                  <a:schemeClr val="tx1">
                    <a:lumMod val="75000"/>
                    <a:lumOff val="25000"/>
                  </a:schemeClr>
                </a:solidFill>
                <a:latin typeface="+mn-lt"/>
                <a:ea typeface="+mn-ea"/>
              </a:rPr>
              <a:t>Questions of substantial validity (i.e.: consent, arbitrability) generally determined by the arb. Tribunal: different approaches (no clear answers):</a:t>
            </a:r>
          </a:p>
          <a:p>
            <a:pPr>
              <a:lnSpc>
                <a:spcPct val="90000"/>
              </a:lnSpc>
              <a:spcBef>
                <a:spcPts val="1000"/>
              </a:spcBef>
              <a:buClr>
                <a:schemeClr val="accent1"/>
              </a:buClr>
              <a:buSzPct val="80000"/>
              <a:buFont typeface="Wingdings 3" charset="2"/>
              <a:buChar char=""/>
              <a:defRPr/>
            </a:pPr>
            <a:r>
              <a:rPr lang="en-US" altLang="it-IT" sz="1600">
                <a:solidFill>
                  <a:schemeClr val="tx1">
                    <a:lumMod val="75000"/>
                    <a:lumOff val="25000"/>
                  </a:schemeClr>
                </a:solidFill>
                <a:latin typeface="+mn-lt"/>
                <a:ea typeface="+mn-ea"/>
              </a:rPr>
              <a:t> - law of the seat (see art. 34 model law – sect. II a; NY conv. Art. 5 1.a): “the law of the seat”</a:t>
            </a:r>
          </a:p>
          <a:p>
            <a:pPr>
              <a:lnSpc>
                <a:spcPct val="90000"/>
              </a:lnSpc>
              <a:spcBef>
                <a:spcPts val="1000"/>
              </a:spcBef>
              <a:buClr>
                <a:schemeClr val="accent1"/>
              </a:buClr>
              <a:buSzPct val="80000"/>
              <a:buFont typeface="Wingdings 3" charset="2"/>
              <a:buChar char=""/>
              <a:defRPr/>
            </a:pPr>
            <a:r>
              <a:rPr lang="en-US" altLang="it-IT" sz="1600">
                <a:solidFill>
                  <a:schemeClr val="tx1">
                    <a:lumMod val="75000"/>
                    <a:lumOff val="25000"/>
                  </a:schemeClr>
                </a:solidFill>
                <a:latin typeface="+mn-lt"/>
                <a:ea typeface="+mn-ea"/>
              </a:rPr>
              <a:t>- law of the contract (indirectly chosen by the parties) “no violation of art. 34 and 5 </a:t>
            </a:r>
          </a:p>
          <a:p>
            <a:pPr>
              <a:lnSpc>
                <a:spcPct val="90000"/>
              </a:lnSpc>
              <a:spcBef>
                <a:spcPts val="1000"/>
              </a:spcBef>
              <a:buClr>
                <a:schemeClr val="accent1"/>
              </a:buClr>
              <a:buSzPct val="80000"/>
              <a:buFont typeface="Wingdings 3" charset="2"/>
              <a:buChar char=""/>
              <a:defRPr/>
            </a:pPr>
            <a:r>
              <a:rPr lang="en-US" altLang="it-IT" sz="1600">
                <a:solidFill>
                  <a:schemeClr val="tx1">
                    <a:lumMod val="75000"/>
                    <a:lumOff val="25000"/>
                  </a:schemeClr>
                </a:solidFill>
                <a:latin typeface="+mn-lt"/>
                <a:ea typeface="+mn-ea"/>
              </a:rPr>
              <a:t>- validation principle (any law under which is valid)</a:t>
            </a:r>
          </a:p>
        </p:txBody>
      </p:sp>
      <p:sp>
        <p:nvSpPr>
          <p:cNvPr id="107524" name="Text Box 3">
            <a:extLst>
              <a:ext uri="{FF2B5EF4-FFF2-40B4-BE49-F238E27FC236}">
                <a16:creationId xmlns:a16="http://schemas.microsoft.com/office/drawing/2014/main" id="{A31CADA2-63E0-49BE-986A-A147A9172A83}"/>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a:extLst>
              <a:ext uri="{FF2B5EF4-FFF2-40B4-BE49-F238E27FC236}">
                <a16:creationId xmlns:a16="http://schemas.microsoft.com/office/drawing/2014/main" id="{91120486-60EC-4629-AEA6-559EC1C5726B}"/>
              </a:ext>
            </a:extLst>
          </p:cNvPr>
          <p:cNvSpPr>
            <a:spLocks noGrp="1" noChangeArrowheads="1"/>
          </p:cNvSpPr>
          <p:nvPr>
            <p:ph type="title"/>
          </p:nvPr>
        </p:nvSpPr>
        <p:spPr/>
        <p:txBody>
          <a:bodyPr/>
          <a:lstStyle/>
          <a:p>
            <a:r>
              <a:rPr lang="it-IT" altLang="it-IT"/>
              <a:t>DISPUTE RESOLUTION </a:t>
            </a:r>
          </a:p>
        </p:txBody>
      </p:sp>
      <p:graphicFrame>
        <p:nvGraphicFramePr>
          <p:cNvPr id="6" name="Segnaposto contenuto 5">
            <a:extLst>
              <a:ext uri="{FF2B5EF4-FFF2-40B4-BE49-F238E27FC236}">
                <a16:creationId xmlns:a16="http://schemas.microsoft.com/office/drawing/2014/main" id="{BBD5472F-C82D-431A-96FF-BCD2D6D30831}"/>
              </a:ext>
            </a:extLst>
          </p:cNvPr>
          <p:cNvGraphicFramePr>
            <a:graphicFrameLocks noGrp="1"/>
          </p:cNvGraphicFramePr>
          <p:nvPr>
            <p:ph idx="1"/>
          </p:nvPr>
        </p:nvGraphicFramePr>
        <p:xfrm>
          <a:off x="1854595" y="1772816"/>
          <a:ext cx="4241406" cy="44560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340" name="Segnaposto data 3">
            <a:extLst>
              <a:ext uri="{FF2B5EF4-FFF2-40B4-BE49-F238E27FC236}">
                <a16:creationId xmlns:a16="http://schemas.microsoft.com/office/drawing/2014/main" id="{78699ECA-381C-415D-80EF-510249758F90}"/>
              </a:ext>
            </a:extLst>
          </p:cNvPr>
          <p:cNvSpPr>
            <a:spLocks noGrp="1"/>
          </p:cNvSpPr>
          <p:nvPr>
            <p:ph type="dt" sz="half" idx="10"/>
          </p:nvPr>
        </p:nvSpPr>
        <p:spPr>
          <a:xfrm>
            <a:off x="1774825" y="6054726"/>
            <a:ext cx="8674100" cy="7540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400">
                <a:latin typeface="Arial" panose="020B0604020202020204" pitchFamily="34" charset="0"/>
              </a:rPr>
              <a:t>Neutral decides the process/ outcome</a:t>
            </a:r>
            <a:r>
              <a:rPr lang="it-IT" altLang="it-IT" sz="1800">
                <a:latin typeface="Arial" panose="020B0604020202020204" pitchFamily="34" charset="0"/>
              </a:rPr>
              <a:t>					</a:t>
            </a:r>
            <a:r>
              <a:rPr lang="it-IT" altLang="it-IT" sz="1400">
                <a:latin typeface="Arial" panose="020B0604020202020204" pitchFamily="34" charset="0"/>
              </a:rPr>
              <a:t>Parties decide the process/outcome</a:t>
            </a:r>
            <a:endParaRPr lang="it-IT" altLang="it-IT" sz="1800">
              <a:latin typeface="Arial" panose="020B0604020202020204" pitchFamily="34" charset="0"/>
            </a:endParaRPr>
          </a:p>
        </p:txBody>
      </p:sp>
      <p:graphicFrame>
        <p:nvGraphicFramePr>
          <p:cNvPr id="8" name="Segnaposto contenuto 5">
            <a:extLst>
              <a:ext uri="{FF2B5EF4-FFF2-40B4-BE49-F238E27FC236}">
                <a16:creationId xmlns:a16="http://schemas.microsoft.com/office/drawing/2014/main" id="{B09DF9EB-FBDC-48AC-A48C-FE948C075D75}"/>
              </a:ext>
            </a:extLst>
          </p:cNvPr>
          <p:cNvGraphicFramePr>
            <a:graphicFrameLocks/>
          </p:cNvGraphicFramePr>
          <p:nvPr/>
        </p:nvGraphicFramePr>
        <p:xfrm>
          <a:off x="6096001" y="1772815"/>
          <a:ext cx="4259262" cy="447288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olo 1">
            <a:extLst>
              <a:ext uri="{FF2B5EF4-FFF2-40B4-BE49-F238E27FC236}">
                <a16:creationId xmlns:a16="http://schemas.microsoft.com/office/drawing/2014/main" id="{A43172FB-FA61-45D3-BAD5-60F8E4F70D6A}"/>
              </a:ext>
            </a:extLst>
          </p:cNvPr>
          <p:cNvSpPr>
            <a:spLocks noGrp="1" noChangeArrowheads="1"/>
          </p:cNvSpPr>
          <p:nvPr>
            <p:ph type="title"/>
          </p:nvPr>
        </p:nvSpPr>
        <p:spPr/>
        <p:txBody>
          <a:bodyPr/>
          <a:lstStyle/>
          <a:p>
            <a:r>
              <a:rPr lang="it-IT" altLang="it-IT"/>
              <a:t>Capacity</a:t>
            </a:r>
          </a:p>
        </p:txBody>
      </p:sp>
      <p:sp>
        <p:nvSpPr>
          <p:cNvPr id="108547" name="Segnaposto contenuto 2">
            <a:extLst>
              <a:ext uri="{FF2B5EF4-FFF2-40B4-BE49-F238E27FC236}">
                <a16:creationId xmlns:a16="http://schemas.microsoft.com/office/drawing/2014/main" id="{11818EBA-7D27-435D-9C62-4A23F63B75E2}"/>
              </a:ext>
            </a:extLst>
          </p:cNvPr>
          <p:cNvSpPr>
            <a:spLocks noGrp="1" noChangeArrowheads="1"/>
          </p:cNvSpPr>
          <p:nvPr>
            <p:ph idx="1"/>
          </p:nvPr>
        </p:nvSpPr>
        <p:spPr/>
        <p:txBody>
          <a:bodyPr/>
          <a:lstStyle/>
          <a:p>
            <a:r>
              <a:rPr lang="it-IT" altLang="it-IT" b="1"/>
              <a:t>Capacity</a:t>
            </a:r>
            <a:r>
              <a:rPr lang="it-IT" altLang="it-IT"/>
              <a:t> to enter into an arbitration agreement is often identical to the capacity for other contracts</a:t>
            </a:r>
          </a:p>
          <a:p>
            <a:r>
              <a:rPr lang="it-IT" altLang="it-IT"/>
              <a:t>As a general rule: whenever a party can conclude a contract it can also conclude ad arb. agr.</a:t>
            </a:r>
          </a:p>
          <a:p>
            <a:r>
              <a:rPr lang="it-IT" altLang="it-IT"/>
              <a:t>Therefore: problems related to mental incompetence, minors  involved or limitation in corporate documents might arise (i.e. person signing lacks authorization) </a:t>
            </a:r>
          </a:p>
          <a:p>
            <a:r>
              <a:rPr lang="it-IT" altLang="it-IT"/>
              <a:t>When a party lacks capacity to enter into an arbitration agreement the agreement cannot be enforced absent ratification</a:t>
            </a:r>
          </a:p>
        </p:txBody>
      </p:sp>
      <p:sp>
        <p:nvSpPr>
          <p:cNvPr id="108548" name="Segnaposto data 3">
            <a:extLst>
              <a:ext uri="{FF2B5EF4-FFF2-40B4-BE49-F238E27FC236}">
                <a16:creationId xmlns:a16="http://schemas.microsoft.com/office/drawing/2014/main" id="{49C578E1-7A30-4F91-8759-A06FFD025FF6}"/>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olo 1">
            <a:extLst>
              <a:ext uri="{FF2B5EF4-FFF2-40B4-BE49-F238E27FC236}">
                <a16:creationId xmlns:a16="http://schemas.microsoft.com/office/drawing/2014/main" id="{6DECD547-EAAC-4858-8B95-925E53E4C805}"/>
              </a:ext>
            </a:extLst>
          </p:cNvPr>
          <p:cNvSpPr>
            <a:spLocks noGrp="1" noChangeArrowheads="1"/>
          </p:cNvSpPr>
          <p:nvPr>
            <p:ph type="title"/>
          </p:nvPr>
        </p:nvSpPr>
        <p:spPr/>
        <p:txBody>
          <a:bodyPr/>
          <a:lstStyle/>
          <a:p>
            <a:r>
              <a:rPr lang="it-IT" altLang="it-IT"/>
              <a:t>arbitrability</a:t>
            </a:r>
          </a:p>
        </p:txBody>
      </p:sp>
      <p:sp>
        <p:nvSpPr>
          <p:cNvPr id="109571" name="Segnaposto contenuto 2">
            <a:extLst>
              <a:ext uri="{FF2B5EF4-FFF2-40B4-BE49-F238E27FC236}">
                <a16:creationId xmlns:a16="http://schemas.microsoft.com/office/drawing/2014/main" id="{90CC13C8-841B-403A-A990-063EB3BDE8B2}"/>
              </a:ext>
            </a:extLst>
          </p:cNvPr>
          <p:cNvSpPr>
            <a:spLocks noGrp="1" noChangeArrowheads="1"/>
          </p:cNvSpPr>
          <p:nvPr>
            <p:ph idx="1"/>
          </p:nvPr>
        </p:nvSpPr>
        <p:spPr/>
        <p:txBody>
          <a:bodyPr>
            <a:normAutofit fontScale="85000" lnSpcReduction="20000"/>
          </a:bodyPr>
          <a:lstStyle/>
          <a:p>
            <a:r>
              <a:rPr lang="it-IT" altLang="it-IT" b="1"/>
              <a:t>In general</a:t>
            </a:r>
          </a:p>
          <a:p>
            <a:r>
              <a:rPr lang="it-IT" altLang="it-IT" sz="2400" i="1"/>
              <a:t>Child custody</a:t>
            </a:r>
          </a:p>
          <a:p>
            <a:r>
              <a:rPr lang="it-IT" altLang="it-IT" sz="2400" i="1"/>
              <a:t>Family matters</a:t>
            </a:r>
          </a:p>
          <a:p>
            <a:r>
              <a:rPr lang="it-IT" altLang="it-IT" sz="2400" i="1"/>
              <a:t>Criminal matters</a:t>
            </a:r>
          </a:p>
          <a:p>
            <a:r>
              <a:rPr lang="it-IT" altLang="it-IT" sz="2400" i="1"/>
              <a:t>Bankruptcy issues</a:t>
            </a:r>
          </a:p>
          <a:p>
            <a:r>
              <a:rPr lang="it-IT" altLang="it-IT" b="1"/>
              <a:t>But problems may also arise concerning:</a:t>
            </a:r>
          </a:p>
          <a:p>
            <a:r>
              <a:rPr lang="it-IT" altLang="it-IT" sz="2000" i="1"/>
              <a:t>Employment</a:t>
            </a:r>
          </a:p>
          <a:p>
            <a:r>
              <a:rPr lang="it-IT" altLang="it-IT" sz="2000" i="1"/>
              <a:t>Consumers</a:t>
            </a:r>
          </a:p>
          <a:p>
            <a:r>
              <a:rPr lang="it-IT" altLang="it-IT" sz="2000" i="1"/>
              <a:t>Antitrust, securities</a:t>
            </a:r>
          </a:p>
          <a:p>
            <a:r>
              <a:rPr lang="it-IT" altLang="it-IT" sz="2000" i="1"/>
              <a:t>Patent law</a:t>
            </a:r>
          </a:p>
        </p:txBody>
      </p:sp>
      <p:sp>
        <p:nvSpPr>
          <p:cNvPr id="109572" name="Segnaposto data 3">
            <a:extLst>
              <a:ext uri="{FF2B5EF4-FFF2-40B4-BE49-F238E27FC236}">
                <a16:creationId xmlns:a16="http://schemas.microsoft.com/office/drawing/2014/main" id="{BA24FC0A-8EC8-48C3-BCBD-2180C4521E53}"/>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olo 1">
            <a:extLst>
              <a:ext uri="{FF2B5EF4-FFF2-40B4-BE49-F238E27FC236}">
                <a16:creationId xmlns:a16="http://schemas.microsoft.com/office/drawing/2014/main" id="{5576313D-F394-4B24-B135-8B54A85F3AE3}"/>
              </a:ext>
            </a:extLst>
          </p:cNvPr>
          <p:cNvSpPr>
            <a:spLocks noGrp="1" noChangeArrowheads="1"/>
          </p:cNvSpPr>
          <p:nvPr>
            <p:ph type="title"/>
          </p:nvPr>
        </p:nvSpPr>
        <p:spPr/>
        <p:txBody>
          <a:bodyPr/>
          <a:lstStyle/>
          <a:p>
            <a:r>
              <a:rPr lang="it-IT" altLang="it-IT"/>
              <a:t>Substantive validity</a:t>
            </a:r>
          </a:p>
        </p:txBody>
      </p:sp>
      <p:sp>
        <p:nvSpPr>
          <p:cNvPr id="110595" name="Segnaposto contenuto 2">
            <a:extLst>
              <a:ext uri="{FF2B5EF4-FFF2-40B4-BE49-F238E27FC236}">
                <a16:creationId xmlns:a16="http://schemas.microsoft.com/office/drawing/2014/main" id="{77128FAB-A92E-4BD2-8924-8CF9A8CEA1D0}"/>
              </a:ext>
            </a:extLst>
          </p:cNvPr>
          <p:cNvSpPr>
            <a:spLocks noGrp="1" noChangeArrowheads="1"/>
          </p:cNvSpPr>
          <p:nvPr>
            <p:ph idx="1"/>
          </p:nvPr>
        </p:nvSpPr>
        <p:spPr/>
        <p:txBody>
          <a:bodyPr>
            <a:normAutofit fontScale="92500" lnSpcReduction="20000"/>
          </a:bodyPr>
          <a:lstStyle/>
          <a:p>
            <a:r>
              <a:rPr lang="it-IT" altLang="it-IT" sz="2400"/>
              <a:t>See: art. II, 3 of the New York Convention</a:t>
            </a:r>
          </a:p>
          <a:p>
            <a:r>
              <a:rPr lang="it-IT" altLang="it-IT" sz="2400"/>
              <a:t>See Model Law: art. 8 </a:t>
            </a:r>
            <a:r>
              <a:rPr lang="en-US" altLang="it-IT" sz="2400" i="1"/>
              <a:t> Arbitration agreement and substantive claim before court</a:t>
            </a:r>
          </a:p>
          <a:p>
            <a:pPr algn="just"/>
            <a:r>
              <a:rPr lang="en-US" altLang="it-IT" sz="2400"/>
              <a:t>(1) A court before which an action is brought in a matter which is the subject of an arbitration agreement shall, if a party so requests not later than when submitting his first statement on the substance of the dispute, refer the parties to arbitration unless it finds </a:t>
            </a:r>
            <a:r>
              <a:rPr lang="en-US" altLang="it-IT" sz="2400" b="1"/>
              <a:t>that the agreement is null and void, inoperative or incapable of being performed</a:t>
            </a:r>
            <a:r>
              <a:rPr lang="en-US" altLang="it-IT" sz="2400"/>
              <a:t>.</a:t>
            </a:r>
          </a:p>
          <a:p>
            <a:r>
              <a:rPr lang="en-US" altLang="it-IT" sz="2400"/>
              <a:t>…..</a:t>
            </a:r>
            <a:endParaRPr lang="it-IT" altLang="it-IT" sz="2400"/>
          </a:p>
        </p:txBody>
      </p:sp>
      <p:sp>
        <p:nvSpPr>
          <p:cNvPr id="110596" name="Segnaposto data 3">
            <a:extLst>
              <a:ext uri="{FF2B5EF4-FFF2-40B4-BE49-F238E27FC236}">
                <a16:creationId xmlns:a16="http://schemas.microsoft.com/office/drawing/2014/main" id="{1291B9BC-487D-430C-BEB7-F2115C0FBEFF}"/>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olo 1">
            <a:extLst>
              <a:ext uri="{FF2B5EF4-FFF2-40B4-BE49-F238E27FC236}">
                <a16:creationId xmlns:a16="http://schemas.microsoft.com/office/drawing/2014/main" id="{489F53E5-11CE-4409-939C-579F017C84EC}"/>
              </a:ext>
            </a:extLst>
          </p:cNvPr>
          <p:cNvSpPr>
            <a:spLocks noGrp="1" noChangeArrowheads="1"/>
          </p:cNvSpPr>
          <p:nvPr>
            <p:ph type="title"/>
          </p:nvPr>
        </p:nvSpPr>
        <p:spPr/>
        <p:txBody>
          <a:bodyPr/>
          <a:lstStyle/>
          <a:p>
            <a:r>
              <a:rPr lang="it-IT" altLang="it-IT"/>
              <a:t>Form</a:t>
            </a:r>
          </a:p>
        </p:txBody>
      </p:sp>
      <p:sp>
        <p:nvSpPr>
          <p:cNvPr id="111619" name="Segnaposto contenuto 2">
            <a:extLst>
              <a:ext uri="{FF2B5EF4-FFF2-40B4-BE49-F238E27FC236}">
                <a16:creationId xmlns:a16="http://schemas.microsoft.com/office/drawing/2014/main" id="{A2B01422-9639-4D16-A4D8-D1DF5DDC54EB}"/>
              </a:ext>
            </a:extLst>
          </p:cNvPr>
          <p:cNvSpPr>
            <a:spLocks noGrp="1" noChangeArrowheads="1"/>
          </p:cNvSpPr>
          <p:nvPr>
            <p:ph idx="1"/>
          </p:nvPr>
        </p:nvSpPr>
        <p:spPr/>
        <p:txBody>
          <a:bodyPr/>
          <a:lstStyle/>
          <a:p>
            <a:r>
              <a:rPr lang="it-IT" altLang="it-IT"/>
              <a:t>See N.Y Convention art. II «in writing»</a:t>
            </a:r>
          </a:p>
          <a:p>
            <a:r>
              <a:rPr lang="it-IT" altLang="it-IT"/>
              <a:t>See Model law art. 7</a:t>
            </a:r>
          </a:p>
          <a:p>
            <a:r>
              <a:rPr lang="it-IT" altLang="it-IT"/>
              <a:t>(</a:t>
            </a:r>
            <a:r>
              <a:rPr lang="en-US" altLang="it-IT"/>
              <a:t>The original 1985 version of the provision on the form of the arbitration agreement was modelled on the language used in article II (2) of the New York Convention”). The revision of article 7 is intended to address evolving practice in international trade and technological </a:t>
            </a:r>
            <a:r>
              <a:rPr lang="it-IT" altLang="it-IT"/>
              <a:t>developments).</a:t>
            </a:r>
          </a:p>
        </p:txBody>
      </p:sp>
      <p:sp>
        <p:nvSpPr>
          <p:cNvPr id="111620" name="Segnaposto data 3">
            <a:extLst>
              <a:ext uri="{FF2B5EF4-FFF2-40B4-BE49-F238E27FC236}">
                <a16:creationId xmlns:a16="http://schemas.microsoft.com/office/drawing/2014/main" id="{0DA2E16E-A653-4068-9C5A-A3A58888267C}"/>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olo 1">
            <a:extLst>
              <a:ext uri="{FF2B5EF4-FFF2-40B4-BE49-F238E27FC236}">
                <a16:creationId xmlns:a16="http://schemas.microsoft.com/office/drawing/2014/main" id="{7DC3058E-A4F3-4951-8B46-B23A1ACDA7EE}"/>
              </a:ext>
            </a:extLst>
          </p:cNvPr>
          <p:cNvSpPr>
            <a:spLocks noGrp="1" noChangeArrowheads="1"/>
          </p:cNvSpPr>
          <p:nvPr>
            <p:ph type="title"/>
          </p:nvPr>
        </p:nvSpPr>
        <p:spPr/>
        <p:txBody>
          <a:bodyPr/>
          <a:lstStyle/>
          <a:p>
            <a:r>
              <a:rPr lang="it-IT" altLang="it-IT"/>
              <a:t>2 options</a:t>
            </a:r>
          </a:p>
        </p:txBody>
      </p:sp>
      <p:sp>
        <p:nvSpPr>
          <p:cNvPr id="112643" name="Segnaposto contenuto 2">
            <a:extLst>
              <a:ext uri="{FF2B5EF4-FFF2-40B4-BE49-F238E27FC236}">
                <a16:creationId xmlns:a16="http://schemas.microsoft.com/office/drawing/2014/main" id="{2A85F314-0F1D-4E8B-A85F-5CE885FF0B92}"/>
              </a:ext>
            </a:extLst>
          </p:cNvPr>
          <p:cNvSpPr>
            <a:spLocks noGrp="1" noChangeArrowheads="1"/>
          </p:cNvSpPr>
          <p:nvPr>
            <p:ph idx="1"/>
          </p:nvPr>
        </p:nvSpPr>
        <p:spPr/>
        <p:txBody>
          <a:bodyPr>
            <a:normAutofit/>
          </a:bodyPr>
          <a:lstStyle/>
          <a:p>
            <a:endParaRPr lang="it-IT" altLang="it-IT" sz="1420" dirty="0"/>
          </a:p>
          <a:p>
            <a:pPr algn="just"/>
            <a:r>
              <a:rPr lang="it-IT" altLang="it-IT" sz="1420" dirty="0"/>
              <a:t>1. </a:t>
            </a:r>
            <a:r>
              <a:rPr lang="it-IT" altLang="it-IT" sz="1420" dirty="0" err="1"/>
              <a:t>Requires</a:t>
            </a:r>
            <a:r>
              <a:rPr lang="it-IT" altLang="it-IT" sz="1420" dirty="0"/>
              <a:t> the </a:t>
            </a:r>
            <a:r>
              <a:rPr lang="it-IT" altLang="it-IT" sz="1420" dirty="0" err="1"/>
              <a:t>written</a:t>
            </a:r>
            <a:r>
              <a:rPr lang="it-IT" altLang="it-IT" sz="1420" dirty="0"/>
              <a:t> </a:t>
            </a:r>
            <a:r>
              <a:rPr lang="it-IT" altLang="it-IT" sz="1420" dirty="0" err="1"/>
              <a:t>form</a:t>
            </a:r>
            <a:r>
              <a:rPr lang="it-IT" altLang="it-IT" sz="1420" dirty="0"/>
              <a:t> </a:t>
            </a:r>
            <a:r>
              <a:rPr lang="it-IT" altLang="it-IT" sz="1420" dirty="0" err="1"/>
              <a:t>but</a:t>
            </a:r>
            <a:r>
              <a:rPr lang="it-IT" altLang="it-IT" sz="1420" dirty="0"/>
              <a:t> </a:t>
            </a:r>
            <a:r>
              <a:rPr lang="it-IT" altLang="it-IT" sz="1420" dirty="0" err="1"/>
              <a:t>it</a:t>
            </a:r>
            <a:r>
              <a:rPr lang="it-IT" altLang="it-IT" sz="1420" dirty="0"/>
              <a:t> </a:t>
            </a:r>
            <a:r>
              <a:rPr lang="it-IT" altLang="it-IT" sz="1420" dirty="0" err="1"/>
              <a:t>broadens</a:t>
            </a:r>
            <a:r>
              <a:rPr lang="it-IT" altLang="it-IT" sz="1420" dirty="0"/>
              <a:t> the concept </a:t>
            </a:r>
            <a:r>
              <a:rPr lang="it-IT" altLang="it-IT" sz="1420" dirty="0" err="1"/>
              <a:t>including</a:t>
            </a:r>
            <a:r>
              <a:rPr lang="it-IT" altLang="it-IT" sz="1420" dirty="0"/>
              <a:t>: a record of </a:t>
            </a:r>
            <a:r>
              <a:rPr lang="it-IT" altLang="it-IT" sz="1420" dirty="0" err="1"/>
              <a:t>contents</a:t>
            </a:r>
            <a:r>
              <a:rPr lang="it-IT" altLang="it-IT" sz="1420" dirty="0"/>
              <a:t>; </a:t>
            </a:r>
            <a:r>
              <a:rPr lang="it-IT" altLang="it-IT" sz="1420" dirty="0" err="1"/>
              <a:t>electronic</a:t>
            </a:r>
            <a:r>
              <a:rPr lang="it-IT" altLang="it-IT" sz="1420" dirty="0"/>
              <a:t> </a:t>
            </a:r>
            <a:r>
              <a:rPr lang="it-IT" altLang="it-IT" sz="1420" dirty="0" err="1"/>
              <a:t>means</a:t>
            </a:r>
            <a:r>
              <a:rPr lang="it-IT" altLang="it-IT" sz="1420" dirty="0"/>
              <a:t>; </a:t>
            </a:r>
            <a:r>
              <a:rPr lang="en-US" altLang="it-IT" sz="1420" dirty="0"/>
              <a:t>exchange of statements of claim and </a:t>
            </a:r>
            <a:r>
              <a:rPr lang="en-US" altLang="it-IT" sz="1420" dirty="0" err="1"/>
              <a:t>difence</a:t>
            </a:r>
            <a:r>
              <a:rPr lang="en-US" altLang="it-IT" sz="1420" dirty="0"/>
              <a:t> not denied; </a:t>
            </a:r>
            <a:r>
              <a:rPr lang="it-IT" altLang="it-IT" sz="1420" dirty="0" err="1"/>
              <a:t>arbitration</a:t>
            </a:r>
            <a:r>
              <a:rPr lang="it-IT" altLang="it-IT" sz="1420" dirty="0"/>
              <a:t> agreement by </a:t>
            </a:r>
            <a:r>
              <a:rPr lang="it-IT" altLang="it-IT" sz="1420" dirty="0" err="1"/>
              <a:t>reference</a:t>
            </a:r>
            <a:r>
              <a:rPr lang="it-IT" altLang="it-IT" sz="1420" dirty="0"/>
              <a:t>)</a:t>
            </a:r>
          </a:p>
          <a:p>
            <a:endParaRPr lang="it-IT" altLang="it-IT" sz="1420" dirty="0"/>
          </a:p>
          <a:p>
            <a:pPr algn="just"/>
            <a:r>
              <a:rPr lang="it-IT" altLang="it-IT" sz="1420" dirty="0"/>
              <a:t>2. </a:t>
            </a:r>
            <a:r>
              <a:rPr lang="en-US" altLang="it-IT" sz="1420" dirty="0"/>
              <a:t>“Arbitration agreement” is an agreement by the parties to submit to arbitration all or certain disputes which have arisen or which may arise between them in respect of a defined legal relationship, whether contractual </a:t>
            </a:r>
            <a:r>
              <a:rPr lang="it-IT" altLang="it-IT" sz="1420" dirty="0"/>
              <a:t>or </a:t>
            </a:r>
            <a:r>
              <a:rPr lang="it-IT" altLang="it-IT" sz="1420" dirty="0" err="1"/>
              <a:t>not</a:t>
            </a:r>
            <a:r>
              <a:rPr lang="it-IT" altLang="it-IT" sz="1420" dirty="0"/>
              <a:t>.</a:t>
            </a:r>
          </a:p>
        </p:txBody>
      </p:sp>
      <p:sp>
        <p:nvSpPr>
          <p:cNvPr id="112644" name="Segnaposto data 3">
            <a:extLst>
              <a:ext uri="{FF2B5EF4-FFF2-40B4-BE49-F238E27FC236}">
                <a16:creationId xmlns:a16="http://schemas.microsoft.com/office/drawing/2014/main" id="{2306CC14-C29B-497D-9C9F-83E1B55BFD1E}"/>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13666" name="Text Box 1">
            <a:extLst>
              <a:ext uri="{FF2B5EF4-FFF2-40B4-BE49-F238E27FC236}">
                <a16:creationId xmlns:a16="http://schemas.microsoft.com/office/drawing/2014/main" id="{51662791-01DD-4F66-8665-464FBEFD9A37}"/>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ALLOCATION OF JURISDICTION</a:t>
            </a:r>
          </a:p>
        </p:txBody>
      </p:sp>
      <p:sp>
        <p:nvSpPr>
          <p:cNvPr id="113667" name="Text Box 2">
            <a:extLst>
              <a:ext uri="{FF2B5EF4-FFF2-40B4-BE49-F238E27FC236}">
                <a16:creationId xmlns:a16="http://schemas.microsoft.com/office/drawing/2014/main" id="{605179A7-ACD9-4C8A-9F3F-81E3EA996036}"/>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When discussing the allocation of jurisdiction between courts and arbitrators, there are two related doctrines </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the doctrine of separability, which generally holds that an arbitration agreement is considered to be a separate contract from the substantive commercial contract to which it is related (art. 16 model law)</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The doctrine of competence/competence which refers to the authority of an arbitral tribunal to determine its own jurisdiction. (art. 16 model law)</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p:txBody>
      </p:sp>
      <p:sp>
        <p:nvSpPr>
          <p:cNvPr id="113668" name="Text Box 3">
            <a:extLst>
              <a:ext uri="{FF2B5EF4-FFF2-40B4-BE49-F238E27FC236}">
                <a16:creationId xmlns:a16="http://schemas.microsoft.com/office/drawing/2014/main" id="{F8B47990-B34D-4FD7-8BFE-50120ED5607D}"/>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5" name="Rectangle 74">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Oval 75">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2"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3"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5" name="Rectangle 84">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7" name="Rectangle 86">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1"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3" name="Freeform: Shape 92">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5"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15714" name="Text Box 1">
            <a:extLst>
              <a:ext uri="{FF2B5EF4-FFF2-40B4-BE49-F238E27FC236}">
                <a16:creationId xmlns:a16="http://schemas.microsoft.com/office/drawing/2014/main" id="{0BE8657E-D86E-42B8-8334-D7FFE4E8FA25}"/>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Model law</a:t>
            </a:r>
            <a:br>
              <a:rPr lang="en-US" altLang="it-IT" sz="3200">
                <a:solidFill>
                  <a:srgbClr val="EBEBEB"/>
                </a:solidFill>
                <a:latin typeface="+mj-lt"/>
                <a:ea typeface="+mj-ea"/>
                <a:cs typeface="+mj-cs"/>
              </a:rPr>
            </a:br>
            <a:r>
              <a:rPr lang="en-US" altLang="it-IT" sz="3200">
                <a:solidFill>
                  <a:srgbClr val="EBEBEB"/>
                </a:solidFill>
                <a:latin typeface="+mj-lt"/>
                <a:ea typeface="+mj-ea"/>
                <a:cs typeface="+mj-cs"/>
              </a:rPr>
              <a:t>Article 16. Competence of arbitral tribunal to rule on its jurisdiction</a:t>
            </a:r>
          </a:p>
        </p:txBody>
      </p:sp>
      <p:sp>
        <p:nvSpPr>
          <p:cNvPr id="118787" name="Text Box 2">
            <a:extLst>
              <a:ext uri="{FF2B5EF4-FFF2-40B4-BE49-F238E27FC236}">
                <a16:creationId xmlns:a16="http://schemas.microsoft.com/office/drawing/2014/main" id="{AADA465A-A7B5-4333-98D6-D37111C539D7}"/>
              </a:ext>
            </a:extLst>
          </p:cNvPr>
          <p:cNvSpPr txBox="1">
            <a:spLocks noChangeArrowheads="1"/>
          </p:cNvSpPr>
          <p:nvPr/>
        </p:nvSpPr>
        <p:spPr bwMode="auto">
          <a:xfrm>
            <a:off x="5290077" y="437513"/>
            <a:ext cx="5502614" cy="5954325"/>
          </a:xfrm>
          <a:prstGeom prst="rect">
            <a:avLst/>
          </a:prstGeom>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The arbitral tribunal may rule on its own jurisdiction, including any objections with respect to the existence or validity of the arbitration agreement (competence/competence).</a:t>
            </a:r>
          </a:p>
          <a:p>
            <a:pPr>
              <a:spcBef>
                <a:spcPts val="1000"/>
              </a:spcBef>
              <a:buClr>
                <a:schemeClr val="accent1"/>
              </a:buClr>
              <a:buSzPct val="80000"/>
              <a:buFont typeface="Wingdings 3" charset="2"/>
              <a:buChar char=""/>
              <a:defRPr/>
            </a:pPr>
            <a:endParaRPr lang="en-US" altLang="it-IT" sz="2000">
              <a:solidFill>
                <a:schemeClr val="tx1">
                  <a:lumMod val="75000"/>
                  <a:lumOff val="25000"/>
                </a:schemeClr>
              </a:solidFill>
              <a:latin typeface="+mn-lt"/>
              <a:ea typeface="+mn-ea"/>
            </a:endParaRPr>
          </a:p>
          <a:p>
            <a:pPr marL="0" indent="0">
              <a:spcBef>
                <a:spcPts val="1000"/>
              </a:spcBef>
              <a:buClr>
                <a:schemeClr val="accent1"/>
              </a:buClr>
              <a:buSzPct val="80000"/>
              <a:buFont typeface="Wingdings 3" charset="2"/>
              <a:buChar char=""/>
              <a:defRP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defRPr/>
            </a:pPr>
            <a:r>
              <a:rPr lang="en-US" altLang="it-IT" sz="2000">
                <a:solidFill>
                  <a:schemeClr val="tx1">
                    <a:lumMod val="75000"/>
                    <a:lumOff val="25000"/>
                  </a:schemeClr>
                </a:solidFill>
                <a:latin typeface="+mn-lt"/>
                <a:ea typeface="+mn-ea"/>
              </a:rPr>
              <a:t>For that purpose, an arbitration clause which forms part of a contract shall be treated as an agreement independent of the other terms of the contract. A decision by the arbitral tribunal that the contract is null and void shall not entail ipso jure the invalidity of the arbitration clause (separability).</a:t>
            </a:r>
          </a:p>
        </p:txBody>
      </p:sp>
      <p:sp>
        <p:nvSpPr>
          <p:cNvPr id="115716" name="Text Box 3">
            <a:extLst>
              <a:ext uri="{FF2B5EF4-FFF2-40B4-BE49-F238E27FC236}">
                <a16:creationId xmlns:a16="http://schemas.microsoft.com/office/drawing/2014/main" id="{1C4BDBA1-DF63-47BB-96D1-11B4C7EFD2EF}"/>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17762" name="Text Box 1">
            <a:extLst>
              <a:ext uri="{FF2B5EF4-FFF2-40B4-BE49-F238E27FC236}">
                <a16:creationId xmlns:a16="http://schemas.microsoft.com/office/drawing/2014/main" id="{258FCE8F-5EB0-40A6-B8C7-8519B87707C9}"/>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NON SIGNATORY ISSUES</a:t>
            </a:r>
          </a:p>
        </p:txBody>
      </p:sp>
      <p:sp>
        <p:nvSpPr>
          <p:cNvPr id="117763" name="Text Box 2">
            <a:extLst>
              <a:ext uri="{FF2B5EF4-FFF2-40B4-BE49-F238E27FC236}">
                <a16:creationId xmlns:a16="http://schemas.microsoft.com/office/drawing/2014/main" id="{224DF6D8-9286-43BB-954F-555954F68DD8}"/>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The cornerstone of international commercial arbitration is that only parties who have agreed to arbitrate a particular dispute can be forced to do so</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There are FOUR  categories of theories by which a non-signatory may be bound to arbitrate a dispute</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1. Agency</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2. alter ego/group of companies</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 3. theory of veil piercing</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 4. implied consent/ estoppel</a:t>
            </a: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p:txBody>
      </p:sp>
      <p:sp>
        <p:nvSpPr>
          <p:cNvPr id="117764" name="Text Box 3">
            <a:extLst>
              <a:ext uri="{FF2B5EF4-FFF2-40B4-BE49-F238E27FC236}">
                <a16:creationId xmlns:a16="http://schemas.microsoft.com/office/drawing/2014/main" id="{C8312CA2-783B-4151-9182-34961B7C3DEB}"/>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6" name="Rectangle 7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Oval 7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6" name="Rectangle 8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8" name="Group 8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9" name="Rectangle 8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Oval 8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1" name="Oval 9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9810" name="Text Box 1">
            <a:extLst>
              <a:ext uri="{FF2B5EF4-FFF2-40B4-BE49-F238E27FC236}">
                <a16:creationId xmlns:a16="http://schemas.microsoft.com/office/drawing/2014/main" id="{8CA1FF3B-FAD9-4C13-9A48-D9C014A59874}"/>
              </a:ext>
            </a:extLst>
          </p:cNvPr>
          <p:cNvSpPr txBox="1">
            <a:spLocks noChangeArrowheads="1"/>
          </p:cNvSpPr>
          <p:nvPr/>
        </p:nvSpPr>
        <p:spPr bwMode="auto">
          <a:xfrm>
            <a:off x="1154955" y="973667"/>
            <a:ext cx="2942210" cy="48337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600">
                <a:solidFill>
                  <a:srgbClr val="EBEBEB"/>
                </a:solidFill>
                <a:latin typeface="+mj-lt"/>
                <a:ea typeface="+mj-ea"/>
                <a:cs typeface="+mj-cs"/>
              </a:rPr>
              <a:t>Contents  of Arb. Agreements</a:t>
            </a:r>
          </a:p>
        </p:txBody>
      </p:sp>
      <p:sp>
        <p:nvSpPr>
          <p:cNvPr id="97" name="Rectangle 9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19812" name="Text Box 3">
            <a:extLst>
              <a:ext uri="{FF2B5EF4-FFF2-40B4-BE49-F238E27FC236}">
                <a16:creationId xmlns:a16="http://schemas.microsoft.com/office/drawing/2014/main" id="{658324CD-C39C-418E-A7AB-A854710F6F62}"/>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graphicFrame>
        <p:nvGraphicFramePr>
          <p:cNvPr id="119814" name="Text Box 2">
            <a:extLst>
              <a:ext uri="{FF2B5EF4-FFF2-40B4-BE49-F238E27FC236}">
                <a16:creationId xmlns:a16="http://schemas.microsoft.com/office/drawing/2014/main" id="{F308425A-FA2B-4ECE-AAA3-8FE4F1AD15E2}"/>
              </a:ext>
            </a:extLst>
          </p:cNvPr>
          <p:cNvGraphicFramePr/>
          <p:nvPr>
            <p:extLst>
              <p:ext uri="{D42A27DB-BD31-4B8C-83A1-F6EECF244321}">
                <p14:modId xmlns:p14="http://schemas.microsoft.com/office/powerpoint/2010/main" val="573297094"/>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olo 1">
            <a:extLst>
              <a:ext uri="{FF2B5EF4-FFF2-40B4-BE49-F238E27FC236}">
                <a16:creationId xmlns:a16="http://schemas.microsoft.com/office/drawing/2014/main" id="{37726013-5552-4DA0-A31C-17125529ECC5}"/>
              </a:ext>
            </a:extLst>
          </p:cNvPr>
          <p:cNvSpPr>
            <a:spLocks noGrp="1" noChangeArrowheads="1"/>
          </p:cNvSpPr>
          <p:nvPr>
            <p:ph type="title"/>
          </p:nvPr>
        </p:nvSpPr>
        <p:spPr/>
        <p:txBody>
          <a:bodyPr/>
          <a:lstStyle/>
          <a:p>
            <a:r>
              <a:rPr lang="it-IT" altLang="it-IT"/>
              <a:t>Importance of arbitration agreement</a:t>
            </a:r>
          </a:p>
        </p:txBody>
      </p:sp>
      <p:sp>
        <p:nvSpPr>
          <p:cNvPr id="120835" name="Segnaposto contenuto 2">
            <a:extLst>
              <a:ext uri="{FF2B5EF4-FFF2-40B4-BE49-F238E27FC236}">
                <a16:creationId xmlns:a16="http://schemas.microsoft.com/office/drawing/2014/main" id="{CB6981C8-9599-49FF-90F6-790B84C2BDF3}"/>
              </a:ext>
            </a:extLst>
          </p:cNvPr>
          <p:cNvSpPr>
            <a:spLocks noGrp="1" noChangeArrowheads="1"/>
          </p:cNvSpPr>
          <p:nvPr>
            <p:ph idx="1"/>
          </p:nvPr>
        </p:nvSpPr>
        <p:spPr/>
        <p:txBody>
          <a:bodyPr/>
          <a:lstStyle/>
          <a:p>
            <a:r>
              <a:rPr lang="it-IT" altLang="it-IT"/>
              <a:t>Provide legal framwork for the arbitral process</a:t>
            </a:r>
          </a:p>
          <a:p>
            <a:endParaRPr lang="it-IT" altLang="it-IT"/>
          </a:p>
          <a:p>
            <a:r>
              <a:rPr lang="it-IT" altLang="it-IT"/>
              <a:t>Lay foundation for success of arbitration (poorly drafted – time money)</a:t>
            </a:r>
          </a:p>
          <a:p>
            <a:endParaRPr lang="it-IT" altLang="it-IT"/>
          </a:p>
        </p:txBody>
      </p:sp>
      <p:sp>
        <p:nvSpPr>
          <p:cNvPr id="120836" name="Segnaposto data 3">
            <a:extLst>
              <a:ext uri="{FF2B5EF4-FFF2-40B4-BE49-F238E27FC236}">
                <a16:creationId xmlns:a16="http://schemas.microsoft.com/office/drawing/2014/main" id="{C00348CE-426C-47E0-A8E0-FEF206DFA8BD}"/>
              </a:ext>
            </a:extLst>
          </p:cNvPr>
          <p:cNvSpPr>
            <a:spLocks noGrp="1" noChangeArrowheads="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a:extLst>
              <a:ext uri="{FF2B5EF4-FFF2-40B4-BE49-F238E27FC236}">
                <a16:creationId xmlns:a16="http://schemas.microsoft.com/office/drawing/2014/main" id="{847BF528-97C9-47BD-BE03-545E56AAB521}"/>
              </a:ext>
            </a:extLst>
          </p:cNvPr>
          <p:cNvSpPr>
            <a:spLocks noGrp="1" noChangeArrowheads="1"/>
          </p:cNvSpPr>
          <p:nvPr>
            <p:ph type="title"/>
          </p:nvPr>
        </p:nvSpPr>
        <p:spPr/>
        <p:txBody>
          <a:bodyPr/>
          <a:lstStyle/>
          <a:p>
            <a:r>
              <a:rPr lang="it-IT" altLang="it-IT"/>
              <a:t>Capitulation (avoidance)</a:t>
            </a:r>
          </a:p>
        </p:txBody>
      </p:sp>
      <p:sp>
        <p:nvSpPr>
          <p:cNvPr id="15363" name="Segnaposto contenuto 2">
            <a:extLst>
              <a:ext uri="{FF2B5EF4-FFF2-40B4-BE49-F238E27FC236}">
                <a16:creationId xmlns:a16="http://schemas.microsoft.com/office/drawing/2014/main" id="{5CCF9ED6-67D0-455C-90C9-F2C668928ED8}"/>
              </a:ext>
            </a:extLst>
          </p:cNvPr>
          <p:cNvSpPr>
            <a:spLocks noGrp="1" noChangeArrowheads="1"/>
          </p:cNvSpPr>
          <p:nvPr>
            <p:ph idx="1"/>
          </p:nvPr>
        </p:nvSpPr>
        <p:spPr/>
        <p:txBody>
          <a:bodyPr/>
          <a:lstStyle/>
          <a:p>
            <a:r>
              <a:rPr lang="en-US" altLang="it-IT" i="1"/>
              <a:t>capitulation often means simply giving up in a negotiation or confrontational situation for the sake of ending the dispute as quickly as possible, whether you have achieved the desired results or not</a:t>
            </a:r>
          </a:p>
          <a:p>
            <a:r>
              <a:rPr lang="en-US" altLang="it-IT" i="1"/>
              <a:t>In capitulation, one party gets what is desired and the other party generally does not.</a:t>
            </a:r>
            <a:endParaRPr lang="it-IT" altLang="it-IT"/>
          </a:p>
        </p:txBody>
      </p:sp>
      <p:sp>
        <p:nvSpPr>
          <p:cNvPr id="15364" name="Segnaposto data 3">
            <a:extLst>
              <a:ext uri="{FF2B5EF4-FFF2-40B4-BE49-F238E27FC236}">
                <a16:creationId xmlns:a16="http://schemas.microsoft.com/office/drawing/2014/main" id="{80D7D6C6-6D48-4250-AF7E-04BB11D56D5A}"/>
              </a:ext>
            </a:extLst>
          </p:cNvPr>
          <p:cNvSpPr>
            <a:spLocks noGrp="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buClrTx/>
              <a:buFontTx/>
              <a:buNone/>
            </a:pPr>
            <a:r>
              <a:rPr lang="it-IT" altLang="it-IT" sz="1800">
                <a:latin typeface="Arial" panose="020B0604020202020204" pitchFamily="34" charset="0"/>
              </a:rPr>
              <a:t>22/11/17</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7"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Shape 78">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81"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21858" name="Titolo 1">
            <a:extLst>
              <a:ext uri="{FF2B5EF4-FFF2-40B4-BE49-F238E27FC236}">
                <a16:creationId xmlns:a16="http://schemas.microsoft.com/office/drawing/2014/main" id="{FCF7B441-3D72-4216-BADD-5A3A8C9301AD}"/>
              </a:ext>
            </a:extLst>
          </p:cNvPr>
          <p:cNvSpPr>
            <a:spLocks noGrp="1" noChangeArrowheads="1"/>
          </p:cNvSpPr>
          <p:nvPr>
            <p:ph type="title"/>
          </p:nvPr>
        </p:nvSpPr>
        <p:spPr>
          <a:xfrm>
            <a:off x="994087" y="1130603"/>
            <a:ext cx="3342442" cy="4596794"/>
          </a:xfrm>
        </p:spPr>
        <p:txBody>
          <a:bodyPr anchor="ctr">
            <a:normAutofit/>
          </a:bodyPr>
          <a:lstStyle/>
          <a:p>
            <a:r>
              <a:rPr lang="it-IT" altLang="it-IT" sz="3200">
                <a:solidFill>
                  <a:srgbClr val="EBEBEB"/>
                </a:solidFill>
              </a:rPr>
              <a:t>Drafting an arb. agreement</a:t>
            </a:r>
          </a:p>
        </p:txBody>
      </p:sp>
      <p:sp>
        <p:nvSpPr>
          <p:cNvPr id="121859" name="Segnaposto contenuto 2">
            <a:extLst>
              <a:ext uri="{FF2B5EF4-FFF2-40B4-BE49-F238E27FC236}">
                <a16:creationId xmlns:a16="http://schemas.microsoft.com/office/drawing/2014/main" id="{EFDE306F-06F7-4B1A-A916-8E8F1EC432ED}"/>
              </a:ext>
            </a:extLst>
          </p:cNvPr>
          <p:cNvSpPr>
            <a:spLocks noGrp="1" noChangeArrowheads="1"/>
          </p:cNvSpPr>
          <p:nvPr>
            <p:ph idx="1"/>
          </p:nvPr>
        </p:nvSpPr>
        <p:spPr>
          <a:xfrm>
            <a:off x="5290077" y="437513"/>
            <a:ext cx="5502614" cy="5954325"/>
          </a:xfrm>
        </p:spPr>
        <p:txBody>
          <a:bodyPr anchor="ctr">
            <a:normAutofit/>
          </a:bodyPr>
          <a:lstStyle/>
          <a:p>
            <a:endParaRPr lang="it-IT" altLang="it-IT" sz="2000"/>
          </a:p>
          <a:p>
            <a:r>
              <a:rPr lang="it-IT" altLang="it-IT" sz="2000"/>
              <a:t>Ad  hoc – institutional arbitration</a:t>
            </a:r>
          </a:p>
          <a:p>
            <a:r>
              <a:rPr lang="it-IT" altLang="it-IT" sz="2000"/>
              <a:t>Selection of arbitration rules</a:t>
            </a:r>
          </a:p>
          <a:p>
            <a:r>
              <a:rPr lang="it-IT" altLang="it-IT" sz="2000"/>
              <a:t>Scope of the arbitration agreement</a:t>
            </a:r>
          </a:p>
          <a:p>
            <a:r>
              <a:rPr lang="it-IT" altLang="it-IT" sz="2000"/>
              <a:t>Seat – venue </a:t>
            </a:r>
          </a:p>
          <a:p>
            <a:r>
              <a:rPr lang="it-IT" altLang="it-IT" sz="2000"/>
              <a:t>Number – appointment  of arbitrators</a:t>
            </a:r>
          </a:p>
          <a:p>
            <a:r>
              <a:rPr lang="it-IT" altLang="it-IT" sz="2000"/>
              <a:t>Law applicable to the substance of the dispute</a:t>
            </a:r>
          </a:p>
          <a:p>
            <a:r>
              <a:rPr lang="it-IT" altLang="it-IT" sz="2000"/>
              <a:t>Language: influences the pool of available arbitrators</a:t>
            </a:r>
          </a:p>
          <a:p>
            <a:endParaRPr lang="it-IT" altLang="it-IT" sz="2000" i="1"/>
          </a:p>
          <a:p>
            <a:endParaRPr lang="it-IT" altLang="it-IT" sz="2000"/>
          </a:p>
        </p:txBody>
      </p:sp>
      <p:sp>
        <p:nvSpPr>
          <p:cNvPr id="121860" name="Segnaposto data 3">
            <a:extLst>
              <a:ext uri="{FF2B5EF4-FFF2-40B4-BE49-F238E27FC236}">
                <a16:creationId xmlns:a16="http://schemas.microsoft.com/office/drawing/2014/main" id="{06A66B8D-79C6-4985-B620-6FEAF59007CB}"/>
              </a:ext>
            </a:extLst>
          </p:cNvPr>
          <p:cNvSpPr>
            <a:spLocks noGrp="1" noChangeArrowheads="1"/>
          </p:cNvSpPr>
          <p:nvPr>
            <p:ph type="dt" sz="half" idx="10"/>
          </p:nvPr>
        </p:nvSpPr>
        <p:spPr>
          <a:xfrm>
            <a:off x="7980412" y="6391838"/>
            <a:ext cx="273607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pPr>
              <a:spcAft>
                <a:spcPts val="600"/>
              </a:spcAft>
            </a:pPr>
            <a:r>
              <a:rPr lang="it-IT" altLang="it-IT">
                <a:latin typeface="Times New Roman" panose="02020603050405020304" pitchFamily="18" charset="0"/>
              </a:rPr>
              <a:t>22/11/17</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6" name="Group 135">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7" name="Rectangle 136">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8" name="Oval 137">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9" name="Oval 138">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0" name="Oval 139">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1" name="Oval 140">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Oval 141">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3"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4"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5"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7" name="Rectangle 146">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49" name="Rectangle 148">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Rectangle 150">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53"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5" name="Freeform: Shape 154">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57"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22882" name="Text Box 1">
            <a:extLst>
              <a:ext uri="{FF2B5EF4-FFF2-40B4-BE49-F238E27FC236}">
                <a16:creationId xmlns:a16="http://schemas.microsoft.com/office/drawing/2014/main" id="{7E44E33D-AD5F-4B9C-A185-4DF26B9BED88}"/>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1. Ad hoc – Institutional arb.</a:t>
            </a:r>
          </a:p>
        </p:txBody>
      </p:sp>
      <p:sp>
        <p:nvSpPr>
          <p:cNvPr id="124931" name="Text Box 2">
            <a:extLst>
              <a:ext uri="{FF2B5EF4-FFF2-40B4-BE49-F238E27FC236}">
                <a16:creationId xmlns:a16="http://schemas.microsoft.com/office/drawing/2014/main" id="{3C8A466C-87A9-4749-8CFE-C1B5AD929AF2}"/>
              </a:ext>
            </a:extLst>
          </p:cNvPr>
          <p:cNvSpPr txBox="1">
            <a:spLocks noChangeArrowheads="1"/>
          </p:cNvSpPr>
          <p:nvPr/>
        </p:nvSpPr>
        <p:spPr bwMode="auto">
          <a:xfrm>
            <a:off x="5290077" y="437513"/>
            <a:ext cx="5502614" cy="5954325"/>
          </a:xfrm>
          <a:prstGeom prst="rect">
            <a:avLst/>
          </a:prstGeom>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defRPr/>
            </a:pPr>
            <a:r>
              <a:rPr lang="en-US" altLang="it-IT" sz="1900">
                <a:solidFill>
                  <a:schemeClr val="tx1">
                    <a:lumMod val="75000"/>
                    <a:lumOff val="25000"/>
                  </a:schemeClr>
                </a:solidFill>
                <a:latin typeface="+mn-lt"/>
                <a:ea typeface="+mn-ea"/>
              </a:rPr>
              <a:t>International arbitration may be either ad hoc and institutional </a:t>
            </a:r>
          </a:p>
          <a:p>
            <a:pPr>
              <a:lnSpc>
                <a:spcPct val="90000"/>
              </a:lnSpc>
              <a:spcBef>
                <a:spcPts val="1000"/>
              </a:spcBef>
              <a:buClr>
                <a:schemeClr val="accent1"/>
              </a:buClr>
              <a:buSzPct val="80000"/>
              <a:buFont typeface="Wingdings 3" charset="2"/>
              <a:buChar char=""/>
              <a:defRPr/>
            </a:pPr>
            <a:r>
              <a:rPr lang="en-US" altLang="it-IT" sz="1900">
                <a:solidFill>
                  <a:schemeClr val="tx1">
                    <a:lumMod val="75000"/>
                    <a:lumOff val="25000"/>
                  </a:schemeClr>
                </a:solidFill>
                <a:latin typeface="+mn-lt"/>
                <a:ea typeface="+mn-ea"/>
              </a:rPr>
              <a:t>Institutional arbitrations are conducted pursuant to institutional arbitration rules which have been incorporated by the parties' agreement and that absent that agreement have no independent legal effect.</a:t>
            </a:r>
          </a:p>
          <a:p>
            <a:pPr>
              <a:lnSpc>
                <a:spcPct val="90000"/>
              </a:lnSpc>
              <a:spcBef>
                <a:spcPts val="1000"/>
              </a:spcBef>
              <a:buClr>
                <a:schemeClr val="accent1"/>
              </a:buClr>
              <a:buSzPct val="80000"/>
              <a:buFont typeface="Wingdings 3" charset="2"/>
              <a:buChar char=""/>
              <a:defRPr/>
            </a:pPr>
            <a:r>
              <a:rPr lang="en-US" altLang="it-IT" sz="1900">
                <a:solidFill>
                  <a:schemeClr val="tx1">
                    <a:lumMod val="75000"/>
                    <a:lumOff val="25000"/>
                  </a:schemeClr>
                </a:solidFill>
                <a:latin typeface="+mn-lt"/>
                <a:ea typeface="+mn-ea"/>
              </a:rPr>
              <a:t>Those institutional arbitrations are almost always overseen by arbitration institutions with the responsibility for appointing the tribunal (challenges), fixing compensation, assist with organizing hearings; assist with communication with arbitral tribunal </a:t>
            </a:r>
          </a:p>
          <a:p>
            <a:pPr>
              <a:lnSpc>
                <a:spcPct val="90000"/>
              </a:lnSpc>
              <a:spcBef>
                <a:spcPts val="1000"/>
              </a:spcBef>
              <a:buClr>
                <a:schemeClr val="accent1"/>
              </a:buClr>
              <a:buSzPct val="80000"/>
              <a:buFont typeface="Wingdings 3" charset="2"/>
              <a:buChar char=""/>
              <a:defRPr/>
            </a:pPr>
            <a:endParaRPr lang="en-US" altLang="it-IT" sz="190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defRPr/>
            </a:pPr>
            <a:r>
              <a:rPr lang="en-US" altLang="it-IT" sz="1900">
                <a:solidFill>
                  <a:schemeClr val="tx1">
                    <a:lumMod val="75000"/>
                    <a:lumOff val="25000"/>
                  </a:schemeClr>
                </a:solidFill>
                <a:latin typeface="+mn-lt"/>
                <a:ea typeface="+mn-ea"/>
              </a:rPr>
              <a:t>Institutions do not arbitrate the merits of the parties' dispute: this is a responsibility of the arbitrators selected by the parties or by the institution</a:t>
            </a:r>
          </a:p>
          <a:p>
            <a:pPr marL="0" indent="0">
              <a:lnSpc>
                <a:spcPct val="90000"/>
              </a:lnSpc>
              <a:spcBef>
                <a:spcPts val="1000"/>
              </a:spcBef>
              <a:buClr>
                <a:schemeClr val="accent1"/>
              </a:buClr>
              <a:buSzPct val="80000"/>
              <a:buFont typeface="Wingdings 3" charset="2"/>
              <a:buChar char=""/>
              <a:defRPr/>
            </a:pPr>
            <a:r>
              <a:rPr lang="en-US" altLang="it-IT" sz="1900">
                <a:solidFill>
                  <a:schemeClr val="tx1">
                    <a:lumMod val="75000"/>
                    <a:lumOff val="25000"/>
                  </a:schemeClr>
                </a:solidFill>
                <a:latin typeface="+mn-lt"/>
                <a:ea typeface="+mn-ea"/>
              </a:rPr>
              <a:t> </a:t>
            </a:r>
          </a:p>
          <a:p>
            <a:pPr>
              <a:lnSpc>
                <a:spcPct val="90000"/>
              </a:lnSpc>
              <a:spcBef>
                <a:spcPts val="1000"/>
              </a:spcBef>
              <a:buClr>
                <a:schemeClr val="accent1"/>
              </a:buClr>
              <a:buSzPct val="80000"/>
              <a:buFont typeface="Wingdings 3" charset="2"/>
              <a:buChar char=""/>
              <a:defRPr/>
            </a:pPr>
            <a:endParaRPr lang="en-US" altLang="it-IT" sz="190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defRPr/>
            </a:pPr>
            <a:endParaRPr lang="en-US" altLang="it-IT" sz="1900">
              <a:solidFill>
                <a:schemeClr val="tx1">
                  <a:lumMod val="75000"/>
                  <a:lumOff val="25000"/>
                </a:schemeClr>
              </a:solidFill>
              <a:latin typeface="+mn-lt"/>
              <a:ea typeface="+mn-ea"/>
            </a:endParaRPr>
          </a:p>
        </p:txBody>
      </p:sp>
      <p:sp>
        <p:nvSpPr>
          <p:cNvPr id="122884" name="Text Box 3">
            <a:extLst>
              <a:ext uri="{FF2B5EF4-FFF2-40B4-BE49-F238E27FC236}">
                <a16:creationId xmlns:a16="http://schemas.microsoft.com/office/drawing/2014/main" id="{256B07EE-B14C-4310-8AA0-67BB54D4F89B}"/>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9" name="Group 138">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0" name="Rectangle 139">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1" name="Oval 140">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Oval 141">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3" name="Oval 142">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4" name="Oval 143">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5" name="Oval 144">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6"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7"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8"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50" name="Rectangle 149">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52" name="Group 151">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53" name="Rectangle 152">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4" name="Oval 153">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5" name="Oval 154">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6" name="Rectangle 155">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7"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8"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9"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3906" name="Text Box 1">
            <a:extLst>
              <a:ext uri="{FF2B5EF4-FFF2-40B4-BE49-F238E27FC236}">
                <a16:creationId xmlns:a16="http://schemas.microsoft.com/office/drawing/2014/main" id="{28297EAC-8EE3-41EE-9649-7E3B9784EC4B}"/>
              </a:ext>
            </a:extLst>
          </p:cNvPr>
          <p:cNvSpPr txBox="1">
            <a:spLocks noChangeArrowheads="1"/>
          </p:cNvSpPr>
          <p:nvPr/>
        </p:nvSpPr>
        <p:spPr bwMode="auto">
          <a:xfrm>
            <a:off x="1154955" y="973667"/>
            <a:ext cx="2942210" cy="48337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600">
                <a:solidFill>
                  <a:srgbClr val="EBEBEB"/>
                </a:solidFill>
                <a:latin typeface="+mj-lt"/>
                <a:ea typeface="+mj-ea"/>
                <a:cs typeface="+mj-cs"/>
              </a:rPr>
              <a:t>2: Which INSTITUTION</a:t>
            </a:r>
          </a:p>
        </p:txBody>
      </p:sp>
      <p:sp>
        <p:nvSpPr>
          <p:cNvPr id="161" name="Rectangle 160">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3908" name="Text Box 3">
            <a:extLst>
              <a:ext uri="{FF2B5EF4-FFF2-40B4-BE49-F238E27FC236}">
                <a16:creationId xmlns:a16="http://schemas.microsoft.com/office/drawing/2014/main" id="{02B5F292-2F55-4C01-B89D-9FD930C8B706}"/>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graphicFrame>
        <p:nvGraphicFramePr>
          <p:cNvPr id="123910" name="Text Box 2">
            <a:extLst>
              <a:ext uri="{FF2B5EF4-FFF2-40B4-BE49-F238E27FC236}">
                <a16:creationId xmlns:a16="http://schemas.microsoft.com/office/drawing/2014/main" id="{985FD894-720B-452D-A19C-A4D6BE6623CA}"/>
              </a:ext>
            </a:extLst>
          </p:cNvPr>
          <p:cNvGraphicFramePr/>
          <p:nvPr>
            <p:extLst>
              <p:ext uri="{D42A27DB-BD31-4B8C-83A1-F6EECF244321}">
                <p14:modId xmlns:p14="http://schemas.microsoft.com/office/powerpoint/2010/main" val="253280510"/>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24930" name="Text Box 1">
            <a:extLst>
              <a:ext uri="{FF2B5EF4-FFF2-40B4-BE49-F238E27FC236}">
                <a16:creationId xmlns:a16="http://schemas.microsoft.com/office/drawing/2014/main" id="{3FF1CAD7-0E1D-49F3-91B9-3B76FE9B1486}"/>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AD HOC ARBITRATION</a:t>
            </a:r>
          </a:p>
        </p:txBody>
      </p:sp>
      <p:sp>
        <p:nvSpPr>
          <p:cNvPr id="124931" name="Text Box 2">
            <a:extLst>
              <a:ext uri="{FF2B5EF4-FFF2-40B4-BE49-F238E27FC236}">
                <a16:creationId xmlns:a16="http://schemas.microsoft.com/office/drawing/2014/main" id="{9CF412F8-D131-4C7A-A9BD-609421758335}"/>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Ad hoc arbitration are conducted without the benefit of an appointing authority or pre-existing arbitration rules, subject only to parties’ arbitration agreement and applicable national arbitration legislation</a:t>
            </a:r>
          </a:p>
          <a:p>
            <a:pPr>
              <a:lnSpc>
                <a:spcPct val="90000"/>
              </a:lnSpc>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The parties  sometimes select pre-existing rules designed for ad hoc arbitration: this is the case for Uncitral arbitration rules that occupy an important position in contemporary arbitration practice, as they create a predictable framework for international arbitration acceptable to common law, civil law and other legal system</a:t>
            </a:r>
          </a:p>
          <a:p>
            <a:pPr>
              <a:lnSpc>
                <a:spcPct val="90000"/>
              </a:lnSpc>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Less expensive and more confidential</a:t>
            </a:r>
          </a:p>
          <a:p>
            <a:pPr>
              <a:lnSpc>
                <a:spcPct val="90000"/>
              </a:lnSpc>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No supervision </a:t>
            </a:r>
          </a:p>
          <a:p>
            <a:pPr>
              <a:lnSpc>
                <a:spcPct val="90000"/>
              </a:lnSpc>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a:p>
            <a:pPr>
              <a:lnSpc>
                <a:spcPct val="90000"/>
              </a:lnSpc>
              <a:spcBef>
                <a:spcPts val="1000"/>
              </a:spcBef>
              <a:buClr>
                <a:schemeClr val="accent1"/>
              </a:buClr>
              <a:buSzPct val="80000"/>
              <a:buFont typeface="Wingdings 3" charset="2"/>
              <a:buChar char=""/>
            </a:pPr>
            <a:endParaRPr lang="en-US" altLang="it-IT" sz="2000">
              <a:solidFill>
                <a:schemeClr val="tx1">
                  <a:lumMod val="75000"/>
                  <a:lumOff val="25000"/>
                </a:schemeClr>
              </a:solidFill>
              <a:latin typeface="+mn-lt"/>
              <a:ea typeface="+mn-ea"/>
            </a:endParaRPr>
          </a:p>
        </p:txBody>
      </p:sp>
      <p:sp>
        <p:nvSpPr>
          <p:cNvPr id="124932" name="Text Box 3">
            <a:extLst>
              <a:ext uri="{FF2B5EF4-FFF2-40B4-BE49-F238E27FC236}">
                <a16:creationId xmlns:a16="http://schemas.microsoft.com/office/drawing/2014/main" id="{8893EEB6-2501-4724-B790-AF8F8A1125D3}"/>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olo 1">
            <a:extLst>
              <a:ext uri="{FF2B5EF4-FFF2-40B4-BE49-F238E27FC236}">
                <a16:creationId xmlns:a16="http://schemas.microsoft.com/office/drawing/2014/main" id="{4B819FCB-3F29-4893-9593-320D9A00CBEC}"/>
              </a:ext>
            </a:extLst>
          </p:cNvPr>
          <p:cNvSpPr>
            <a:spLocks noGrp="1" noChangeArrowheads="1"/>
          </p:cNvSpPr>
          <p:nvPr>
            <p:ph type="title"/>
          </p:nvPr>
        </p:nvSpPr>
        <p:spPr/>
        <p:txBody>
          <a:bodyPr/>
          <a:lstStyle/>
          <a:p>
            <a:r>
              <a:rPr lang="it-IT" altLang="it-IT"/>
              <a:t>SELECTION OF ARB RULES</a:t>
            </a:r>
          </a:p>
        </p:txBody>
      </p:sp>
      <p:sp>
        <p:nvSpPr>
          <p:cNvPr id="125955" name="Segnaposto contenuto 2">
            <a:extLst>
              <a:ext uri="{FF2B5EF4-FFF2-40B4-BE49-F238E27FC236}">
                <a16:creationId xmlns:a16="http://schemas.microsoft.com/office/drawing/2014/main" id="{AD32DF0B-7218-41FB-8B28-8EBE1A1DD85E}"/>
              </a:ext>
            </a:extLst>
          </p:cNvPr>
          <p:cNvSpPr>
            <a:spLocks noGrp="1" noChangeArrowheads="1"/>
          </p:cNvSpPr>
          <p:nvPr>
            <p:ph sz="half" idx="1"/>
          </p:nvPr>
        </p:nvSpPr>
        <p:spPr/>
        <p:txBody>
          <a:bodyPr/>
          <a:lstStyle/>
          <a:p>
            <a:pPr marL="0" indent="0"/>
            <a:r>
              <a:rPr lang="it-IT" altLang="it-IT" sz="1400"/>
              <a:t>INSTITUTIONALIZED PROCEEDINGS</a:t>
            </a:r>
          </a:p>
          <a:p>
            <a:pPr marL="0" indent="0">
              <a:buFontTx/>
              <a:buChar char="-"/>
            </a:pPr>
            <a:r>
              <a:rPr lang="it-IT" altLang="it-IT" sz="1400"/>
              <a:t>Parties should choose rules of the chosen institution</a:t>
            </a:r>
          </a:p>
          <a:p>
            <a:pPr marL="0" indent="0">
              <a:buFontTx/>
              <a:buChar char="-"/>
            </a:pPr>
            <a:r>
              <a:rPr lang="it-IT" altLang="it-IT" sz="1400"/>
              <a:t>Otherwise risk that the award will be challenged</a:t>
            </a:r>
          </a:p>
          <a:p>
            <a:pPr marL="0" indent="0">
              <a:buFontTx/>
              <a:buChar char="-"/>
            </a:pPr>
            <a:r>
              <a:rPr lang="it-IT" altLang="it-IT" sz="1400"/>
              <a:t>Delays</a:t>
            </a:r>
          </a:p>
          <a:p>
            <a:pPr marL="0" indent="0">
              <a:buFontTx/>
              <a:buChar char="-"/>
            </a:pPr>
            <a:endParaRPr lang="it-IT" altLang="it-IT" sz="1400"/>
          </a:p>
        </p:txBody>
      </p:sp>
      <p:sp>
        <p:nvSpPr>
          <p:cNvPr id="125956" name="Segnaposto contenuto 3">
            <a:extLst>
              <a:ext uri="{FF2B5EF4-FFF2-40B4-BE49-F238E27FC236}">
                <a16:creationId xmlns:a16="http://schemas.microsoft.com/office/drawing/2014/main" id="{CFE859C1-D42A-45A0-A0C7-3C6EA7DAF34C}"/>
              </a:ext>
            </a:extLst>
          </p:cNvPr>
          <p:cNvSpPr>
            <a:spLocks noGrp="1" noChangeArrowheads="1"/>
          </p:cNvSpPr>
          <p:nvPr>
            <p:ph sz="half" idx="2"/>
          </p:nvPr>
        </p:nvSpPr>
        <p:spPr/>
        <p:txBody>
          <a:bodyPr/>
          <a:lstStyle/>
          <a:p>
            <a:pPr marL="0" indent="0"/>
            <a:r>
              <a:rPr lang="it-IT" altLang="it-IT" sz="1400"/>
              <a:t>AD HOC PROCEEDINGS</a:t>
            </a:r>
          </a:p>
          <a:p>
            <a:pPr marL="0" indent="0"/>
            <a:endParaRPr lang="it-IT" altLang="it-IT" sz="1400"/>
          </a:p>
          <a:p>
            <a:pPr marL="0" indent="0"/>
            <a:r>
              <a:rPr lang="it-IT" altLang="it-IT" sz="1400"/>
              <a:t>Parties can tailor their own set of rules or adopt arbitral rules designed for ad hoc (unictral arb. Rules)</a:t>
            </a:r>
          </a:p>
          <a:p>
            <a:pPr marL="0" indent="0"/>
            <a:endParaRPr lang="it-IT" altLang="it-IT" sz="1400"/>
          </a:p>
          <a:p>
            <a:pPr marL="0" indent="0"/>
            <a:endParaRPr lang="it-IT" altLang="it-IT" sz="1400"/>
          </a:p>
          <a:p>
            <a:pPr marL="0" indent="0"/>
            <a:endParaRPr lang="it-IT" altLang="it-IT" sz="1400"/>
          </a:p>
          <a:p>
            <a:pPr marL="0" indent="0"/>
            <a:endParaRPr lang="it-IT" altLang="it-IT" sz="1400"/>
          </a:p>
          <a:p>
            <a:pPr marL="0" indent="0"/>
            <a:endParaRPr lang="it-IT" altLang="it-IT" sz="1400"/>
          </a:p>
        </p:txBody>
      </p:sp>
      <p:sp>
        <p:nvSpPr>
          <p:cNvPr id="125957" name="Segnaposto data 4">
            <a:extLst>
              <a:ext uri="{FF2B5EF4-FFF2-40B4-BE49-F238E27FC236}">
                <a16:creationId xmlns:a16="http://schemas.microsoft.com/office/drawing/2014/main" id="{34DAA82B-C260-48BF-81A4-9E4CD47B4FAF}"/>
              </a:ext>
            </a:extLst>
          </p:cNvPr>
          <p:cNvSpPr>
            <a:spLocks noGrp="1" noChangeArrowheads="1"/>
          </p:cNvSpPr>
          <p:nvPr>
            <p:ph type="dt" sz="half"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r>
              <a:rPr lang="it-IT" altLang="it-IT">
                <a:solidFill>
                  <a:srgbClr val="FFFFFF"/>
                </a:solidFill>
                <a:latin typeface="Times New Roman" panose="02020603050405020304" pitchFamily="18" charset="0"/>
              </a:rPr>
              <a:t>22/11/17</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3" name="Group 72">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4" name="Rectangle 73">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Oval 74">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6" name="Oval 75">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76">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4" name="Rectangle 83">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86" name="Rectangle 85">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90"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2" name="Freeform: Shape 91">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94"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26978" name="Text Box 1">
            <a:extLst>
              <a:ext uri="{FF2B5EF4-FFF2-40B4-BE49-F238E27FC236}">
                <a16:creationId xmlns:a16="http://schemas.microsoft.com/office/drawing/2014/main" id="{AB33EE7D-8DDE-46A8-927F-0D60900FFD0A}"/>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SCOPE AND INTERPRETATION</a:t>
            </a:r>
          </a:p>
          <a:p>
            <a:pPr>
              <a:spcBef>
                <a:spcPct val="0"/>
              </a:spcBef>
              <a:spcAft>
                <a:spcPts val="600"/>
              </a:spcAft>
              <a:buClrTx/>
            </a:pPr>
            <a:endParaRPr lang="en-US" altLang="it-IT" sz="3200">
              <a:solidFill>
                <a:srgbClr val="EBEBEB"/>
              </a:solidFill>
              <a:latin typeface="+mj-lt"/>
              <a:ea typeface="+mj-ea"/>
              <a:cs typeface="+mj-cs"/>
            </a:endParaRPr>
          </a:p>
        </p:txBody>
      </p:sp>
      <p:sp>
        <p:nvSpPr>
          <p:cNvPr id="126979" name="Text Box 2">
            <a:extLst>
              <a:ext uri="{FF2B5EF4-FFF2-40B4-BE49-F238E27FC236}">
                <a16:creationId xmlns:a16="http://schemas.microsoft.com/office/drawing/2014/main" id="{DD4D3BDF-3EF3-4238-8F74-7496B94103FE}"/>
              </a:ext>
            </a:extLst>
          </p:cNvPr>
          <p:cNvSpPr txBox="1">
            <a:spLocks noChangeArrowheads="1"/>
          </p:cNvSpPr>
          <p:nvPr/>
        </p:nvSpPr>
        <p:spPr bwMode="auto">
          <a:xfrm>
            <a:off x="5290077" y="437513"/>
            <a:ext cx="5502614" cy="59543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marL="341313" indent="-341313">
              <a:spcBef>
                <a:spcPts val="675"/>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sz="2000">
                <a:solidFill>
                  <a:srgbClr val="000000"/>
                </a:solidFill>
                <a:latin typeface="Georgia" panose="02040502050405020303" pitchFamily="18" charset="0"/>
                <a:ea typeface="Microsoft YaHei" panose="020B0503020204020204" pitchFamily="34" charset="-122"/>
              </a:defRPr>
            </a:lvl9pPr>
          </a:lstStyle>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 </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Because arbitration is the voluntary relinquishment of the parties’ right to litigate in domestic courts, only those matters that fall within the scope of the parties’ arbitration agreement can be arbitrated</a:t>
            </a:r>
          </a:p>
          <a:p>
            <a:pPr>
              <a:spcBef>
                <a:spcPts val="1000"/>
              </a:spcBef>
              <a:buClr>
                <a:schemeClr val="accent1"/>
              </a:buClr>
              <a:buSzPct val="80000"/>
              <a:buFont typeface="Wingdings 3" charset="2"/>
              <a:buChar char=""/>
            </a:pPr>
            <a:r>
              <a:rPr lang="en-US" altLang="it-IT" sz="2000">
                <a:solidFill>
                  <a:schemeClr val="tx1">
                    <a:lumMod val="75000"/>
                    <a:lumOff val="25000"/>
                  </a:schemeClr>
                </a:solidFill>
                <a:latin typeface="+mn-lt"/>
                <a:ea typeface="+mn-ea"/>
              </a:rPr>
              <a:t>An arbitral award concerning matters outside the scope of the arbitration agreement is unenforceable under the New York Convention</a:t>
            </a:r>
          </a:p>
        </p:txBody>
      </p:sp>
      <p:sp>
        <p:nvSpPr>
          <p:cNvPr id="126980" name="Text Box 3">
            <a:extLst>
              <a:ext uri="{FF2B5EF4-FFF2-40B4-BE49-F238E27FC236}">
                <a16:creationId xmlns:a16="http://schemas.microsoft.com/office/drawing/2014/main" id="{C356BA2A-9011-4304-A869-001F38818D32}"/>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9032" name="Group 74">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6" name="Rectangle 75">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Oval 76">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0"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1"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2"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9026" name="Titolo 1">
            <a:extLst>
              <a:ext uri="{FF2B5EF4-FFF2-40B4-BE49-F238E27FC236}">
                <a16:creationId xmlns:a16="http://schemas.microsoft.com/office/drawing/2014/main" id="{56CA55B7-7B03-4637-9331-20FDA7B9AEFB}"/>
              </a:ext>
            </a:extLst>
          </p:cNvPr>
          <p:cNvSpPr>
            <a:spLocks noGrp="1" noChangeArrowheads="1"/>
          </p:cNvSpPr>
          <p:nvPr>
            <p:ph type="title"/>
          </p:nvPr>
        </p:nvSpPr>
        <p:spPr>
          <a:xfrm>
            <a:off x="1154955" y="973667"/>
            <a:ext cx="2942210" cy="4833745"/>
          </a:xfrm>
        </p:spPr>
        <p:txBody>
          <a:bodyPr>
            <a:normAutofit/>
          </a:bodyPr>
          <a:lstStyle/>
          <a:p>
            <a:r>
              <a:rPr lang="it-IT" altLang="it-IT">
                <a:solidFill>
                  <a:srgbClr val="EBEBEB"/>
                </a:solidFill>
              </a:rPr>
              <a:t>3.Scope of arb. agreement</a:t>
            </a:r>
          </a:p>
        </p:txBody>
      </p:sp>
      <p:sp>
        <p:nvSpPr>
          <p:cNvPr id="129033" name="Rectangle 83">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9028" name="Segnaposto data 3">
            <a:extLst>
              <a:ext uri="{FF2B5EF4-FFF2-40B4-BE49-F238E27FC236}">
                <a16:creationId xmlns:a16="http://schemas.microsoft.com/office/drawing/2014/main" id="{56A29A51-2D25-40E8-A513-3A498631893E}"/>
              </a:ext>
            </a:extLst>
          </p:cNvPr>
          <p:cNvSpPr>
            <a:spLocks noGrp="1"/>
          </p:cNvSpPr>
          <p:nvPr>
            <p:ph type="dt" sz="half" idx="10"/>
          </p:nvPr>
        </p:nvSpPr>
        <p:spPr>
          <a:xfrm>
            <a:off x="10653104" y="6391838"/>
            <a:ext cx="99059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pPr>
              <a:spcAft>
                <a:spcPts val="600"/>
              </a:spcAft>
            </a:pPr>
            <a:r>
              <a:rPr lang="it-IT" altLang="it-IT">
                <a:latin typeface="Times New Roman" panose="02020603050405020304" pitchFamily="18" charset="0"/>
              </a:rPr>
              <a:t>22/11/17</a:t>
            </a:r>
          </a:p>
        </p:txBody>
      </p:sp>
      <p:graphicFrame>
        <p:nvGraphicFramePr>
          <p:cNvPr id="129034" name="Segnaposto contenuto 2">
            <a:extLst>
              <a:ext uri="{FF2B5EF4-FFF2-40B4-BE49-F238E27FC236}">
                <a16:creationId xmlns:a16="http://schemas.microsoft.com/office/drawing/2014/main" id="{D0AF295E-BE65-442D-83F4-F034D0C128BD}"/>
              </a:ext>
            </a:extLst>
          </p:cNvPr>
          <p:cNvGraphicFramePr>
            <a:graphicFrameLocks noGrp="1"/>
          </p:cNvGraphicFramePr>
          <p:nvPr>
            <p:ph idx="1"/>
            <p:extLst>
              <p:ext uri="{D42A27DB-BD31-4B8C-83A1-F6EECF244321}">
                <p14:modId xmlns:p14="http://schemas.microsoft.com/office/powerpoint/2010/main" val="3677577243"/>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7"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9" name="Freeform: Shape 78">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81"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30050" name="Titolo 1">
            <a:extLst>
              <a:ext uri="{FF2B5EF4-FFF2-40B4-BE49-F238E27FC236}">
                <a16:creationId xmlns:a16="http://schemas.microsoft.com/office/drawing/2014/main" id="{1D897E26-D79F-40AB-ABD5-51EAB46DDAAC}"/>
              </a:ext>
            </a:extLst>
          </p:cNvPr>
          <p:cNvSpPr>
            <a:spLocks noGrp="1" noChangeArrowheads="1"/>
          </p:cNvSpPr>
          <p:nvPr>
            <p:ph type="title"/>
          </p:nvPr>
        </p:nvSpPr>
        <p:spPr>
          <a:xfrm>
            <a:off x="994087" y="1130603"/>
            <a:ext cx="3342442" cy="4596794"/>
          </a:xfrm>
        </p:spPr>
        <p:txBody>
          <a:bodyPr anchor="ctr">
            <a:normAutofit/>
          </a:bodyPr>
          <a:lstStyle/>
          <a:p>
            <a:r>
              <a:rPr lang="it-IT" altLang="it-IT" sz="3200">
                <a:solidFill>
                  <a:srgbClr val="EBEBEB"/>
                </a:solidFill>
              </a:rPr>
              <a:t>4. Seat </a:t>
            </a:r>
          </a:p>
        </p:txBody>
      </p:sp>
      <p:sp>
        <p:nvSpPr>
          <p:cNvPr id="3" name="Segnaposto contenuto 2">
            <a:extLst>
              <a:ext uri="{FF2B5EF4-FFF2-40B4-BE49-F238E27FC236}">
                <a16:creationId xmlns:a16="http://schemas.microsoft.com/office/drawing/2014/main" id="{70719BF1-BEDF-45FA-A605-30E78FD94C9D}"/>
              </a:ext>
            </a:extLst>
          </p:cNvPr>
          <p:cNvSpPr>
            <a:spLocks noGrp="1"/>
          </p:cNvSpPr>
          <p:nvPr>
            <p:ph idx="1"/>
          </p:nvPr>
        </p:nvSpPr>
        <p:spPr>
          <a:xfrm>
            <a:off x="5290077" y="437513"/>
            <a:ext cx="5502614" cy="5954325"/>
          </a:xfrm>
        </p:spPr>
        <p:txBody>
          <a:bodyPr anchor="ctr">
            <a:normAutofit/>
          </a:bodyPr>
          <a:lstStyle/>
          <a:p>
            <a:pPr>
              <a:defRPr/>
            </a:pPr>
            <a:r>
              <a:rPr lang="it-IT" sz="2000"/>
              <a:t>Determines legal jurisdiction tied to arbitration procedure, and the law of the seat </a:t>
            </a:r>
          </a:p>
          <a:p>
            <a:pPr marL="457200" indent="-457200">
              <a:defRPr/>
            </a:pPr>
            <a:r>
              <a:rPr lang="it-IT" sz="2000"/>
              <a:t>influences law applicable to arbitral procedure</a:t>
            </a:r>
          </a:p>
          <a:p>
            <a:pPr marL="457200" indent="-457200">
              <a:defRPr/>
            </a:pPr>
            <a:r>
              <a:rPr lang="it-IT" sz="2000"/>
              <a:t>determines which state courts can under what circumstances intervene in arbitral proceedings</a:t>
            </a:r>
          </a:p>
          <a:p>
            <a:pPr marL="457200" indent="-457200">
              <a:defRPr/>
            </a:pPr>
            <a:r>
              <a:rPr lang="it-IT" sz="2000"/>
              <a:t>Influences circumstances under which award can be set aside </a:t>
            </a:r>
          </a:p>
          <a:p>
            <a:pPr marL="0" indent="0">
              <a:defRPr/>
            </a:pPr>
            <a:endParaRPr lang="it-IT" sz="2000"/>
          </a:p>
        </p:txBody>
      </p:sp>
      <p:sp>
        <p:nvSpPr>
          <p:cNvPr id="130052" name="Segnaposto data 3">
            <a:extLst>
              <a:ext uri="{FF2B5EF4-FFF2-40B4-BE49-F238E27FC236}">
                <a16:creationId xmlns:a16="http://schemas.microsoft.com/office/drawing/2014/main" id="{8B020697-E42D-42A7-817A-CD7459F2455B}"/>
              </a:ext>
            </a:extLst>
          </p:cNvPr>
          <p:cNvSpPr>
            <a:spLocks noGrp="1"/>
          </p:cNvSpPr>
          <p:nvPr>
            <p:ph type="dt" sz="half" idx="10"/>
          </p:nvPr>
        </p:nvSpPr>
        <p:spPr>
          <a:xfrm>
            <a:off x="7980412" y="6391838"/>
            <a:ext cx="2736079" cy="30479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lvl1pPr>
              <a:tabLst>
                <a:tab pos="723900" algn="l"/>
                <a:tab pos="1447800" algn="l"/>
              </a:tabLst>
              <a:defRPr>
                <a:solidFill>
                  <a:schemeClr val="bg1"/>
                </a:solidFill>
                <a:latin typeface="Arial" panose="020B0604020202020204" pitchFamily="34" charset="0"/>
                <a:ea typeface="Microsoft YaHei" panose="020B0503020204020204" pitchFamily="34" charset="-122"/>
              </a:defRPr>
            </a:lvl1pPr>
            <a:lvl2pPr>
              <a:tabLst>
                <a:tab pos="723900" algn="l"/>
                <a:tab pos="1447800" algn="l"/>
              </a:tabLst>
              <a:defRPr>
                <a:solidFill>
                  <a:schemeClr val="bg1"/>
                </a:solidFill>
                <a:latin typeface="Arial" panose="020B0604020202020204" pitchFamily="34" charset="0"/>
                <a:ea typeface="Microsoft YaHei" panose="020B0503020204020204" pitchFamily="34" charset="-122"/>
              </a:defRPr>
            </a:lvl2pPr>
            <a:lvl3pPr>
              <a:tabLst>
                <a:tab pos="723900" algn="l"/>
                <a:tab pos="1447800" algn="l"/>
              </a:tabLst>
              <a:defRPr>
                <a:solidFill>
                  <a:schemeClr val="bg1"/>
                </a:solidFill>
                <a:latin typeface="Arial" panose="020B0604020202020204" pitchFamily="34" charset="0"/>
                <a:ea typeface="Microsoft YaHei" panose="020B0503020204020204" pitchFamily="34" charset="-122"/>
              </a:defRPr>
            </a:lvl3pPr>
            <a:lvl4pPr>
              <a:tabLst>
                <a:tab pos="723900" algn="l"/>
                <a:tab pos="1447800" algn="l"/>
              </a:tabLst>
              <a:defRPr>
                <a:solidFill>
                  <a:schemeClr val="bg1"/>
                </a:solidFill>
                <a:latin typeface="Arial" panose="020B0604020202020204" pitchFamily="34" charset="0"/>
                <a:ea typeface="Microsoft YaHei" panose="020B0503020204020204" pitchFamily="34" charset="-122"/>
              </a:defRPr>
            </a:lvl4pPr>
            <a:lvl5pPr>
              <a:tabLst>
                <a:tab pos="723900" algn="l"/>
                <a:tab pos="1447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723900" algn="l"/>
                <a:tab pos="1447800" algn="l"/>
              </a:tabLst>
              <a:defRPr>
                <a:solidFill>
                  <a:schemeClr val="bg1"/>
                </a:solidFill>
                <a:latin typeface="Arial" panose="020B0604020202020204" pitchFamily="34" charset="0"/>
                <a:ea typeface="Microsoft YaHei" panose="020B0503020204020204" pitchFamily="34" charset="-122"/>
              </a:defRPr>
            </a:lvl9pPr>
          </a:lstStyle>
          <a:p>
            <a:pPr>
              <a:spcAft>
                <a:spcPts val="600"/>
              </a:spcAft>
            </a:pPr>
            <a:r>
              <a:rPr lang="it-IT" altLang="it-IT">
                <a:latin typeface="Times New Roman" panose="02020603050405020304" pitchFamily="18" charset="0"/>
              </a:rPr>
              <a:t>22/11/17</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76" name="Rectangle 75">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7" name="Oval 76">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8" name="Oval 77">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9" name="Oval 78">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0" name="Oval 79">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1" name="Oval 80">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2"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3"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4"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86" name="Rectangle 85">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88" name="Group 87">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9" name="Rectangle 88">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0" name="Oval 89">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1" name="Oval 90">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2" name="Rectangle 91">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3"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4"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5"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1074" name="Text Box 1">
            <a:extLst>
              <a:ext uri="{FF2B5EF4-FFF2-40B4-BE49-F238E27FC236}">
                <a16:creationId xmlns:a16="http://schemas.microsoft.com/office/drawing/2014/main" id="{3154222B-B3B6-4A87-95ED-74931971B3F1}"/>
              </a:ext>
            </a:extLst>
          </p:cNvPr>
          <p:cNvSpPr txBox="1">
            <a:spLocks noChangeArrowheads="1"/>
          </p:cNvSpPr>
          <p:nvPr/>
        </p:nvSpPr>
        <p:spPr bwMode="auto">
          <a:xfrm>
            <a:off x="1154955" y="973667"/>
            <a:ext cx="2942210" cy="483374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600">
                <a:solidFill>
                  <a:srgbClr val="EBEBEB"/>
                </a:solidFill>
                <a:latin typeface="+mj-lt"/>
                <a:ea typeface="+mj-ea"/>
                <a:cs typeface="+mj-cs"/>
              </a:rPr>
              <a:t>Arbitral seat</a:t>
            </a:r>
          </a:p>
        </p:txBody>
      </p:sp>
      <p:sp>
        <p:nvSpPr>
          <p:cNvPr id="97" name="Rectangle 96">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31076" name="Text Box 3">
            <a:extLst>
              <a:ext uri="{FF2B5EF4-FFF2-40B4-BE49-F238E27FC236}">
                <a16:creationId xmlns:a16="http://schemas.microsoft.com/office/drawing/2014/main" id="{11636FC4-50CD-4491-B887-8EB00C539CB8}"/>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graphicFrame>
        <p:nvGraphicFramePr>
          <p:cNvPr id="131078" name="Text Box 2">
            <a:extLst>
              <a:ext uri="{FF2B5EF4-FFF2-40B4-BE49-F238E27FC236}">
                <a16:creationId xmlns:a16="http://schemas.microsoft.com/office/drawing/2014/main" id="{42B32907-C11D-4C92-A6C9-CF8E8CC9705F}"/>
              </a:ext>
            </a:extLst>
          </p:cNvPr>
          <p:cNvGraphicFramePr/>
          <p:nvPr>
            <p:extLst>
              <p:ext uri="{D42A27DB-BD31-4B8C-83A1-F6EECF244321}">
                <p14:modId xmlns:p14="http://schemas.microsoft.com/office/powerpoint/2010/main" val="3738571515"/>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7" name="Group 136">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8" name="Rectangle 137">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2104" name="Oval 138">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0" name="Oval 139">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1" name="Oval 140">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2" name="Oval 141">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3" name="Oval 142">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4"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5"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6"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48" name="Rectangle 147">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32105" name="Rectangle 149">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106" name="Rectangle 151">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54"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6" name="Freeform: Shape 155">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58"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132098" name="Text Box 1">
            <a:extLst>
              <a:ext uri="{FF2B5EF4-FFF2-40B4-BE49-F238E27FC236}">
                <a16:creationId xmlns:a16="http://schemas.microsoft.com/office/drawing/2014/main" id="{80D01F48-E507-4C24-8339-B8BED5FF1191}"/>
              </a:ext>
            </a:extLst>
          </p:cNvPr>
          <p:cNvSpPr txBox="1">
            <a:spLocks noChangeArrowheads="1"/>
          </p:cNvSpPr>
          <p:nvPr/>
        </p:nvSpPr>
        <p:spPr bwMode="auto">
          <a:xfrm>
            <a:off x="994087" y="1130603"/>
            <a:ext cx="3342442" cy="45967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lIns="91440" tIns="45720" rIns="91440" bIns="45720" rtlCol="0" anchor="ctr">
            <a:normAutofit/>
          </a:bodyP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spcBef>
                <a:spcPct val="0"/>
              </a:spcBef>
              <a:spcAft>
                <a:spcPts val="600"/>
              </a:spcAft>
              <a:buClrTx/>
            </a:pPr>
            <a:r>
              <a:rPr lang="en-US" altLang="it-IT" sz="3200">
                <a:solidFill>
                  <a:srgbClr val="EBEBEB"/>
                </a:solidFill>
                <a:latin typeface="+mj-lt"/>
                <a:ea typeface="+mj-ea"/>
                <a:cs typeface="+mj-cs"/>
              </a:rPr>
              <a:t>THE SEAT</a:t>
            </a:r>
          </a:p>
        </p:txBody>
      </p:sp>
      <p:sp>
        <p:nvSpPr>
          <p:cNvPr id="57346" name="Text Box 2">
            <a:extLst>
              <a:ext uri="{FF2B5EF4-FFF2-40B4-BE49-F238E27FC236}">
                <a16:creationId xmlns:a16="http://schemas.microsoft.com/office/drawing/2014/main" id="{8B0A9DA6-78DF-4B5D-AB72-63A40DF89868}"/>
              </a:ext>
            </a:extLst>
          </p:cNvPr>
          <p:cNvSpPr txBox="1">
            <a:spLocks noChangeArrowheads="1"/>
          </p:cNvSpPr>
          <p:nvPr/>
        </p:nvSpPr>
        <p:spPr bwMode="auto">
          <a:xfrm>
            <a:off x="5290077" y="437513"/>
            <a:ext cx="5502614" cy="5954325"/>
          </a:xfrm>
          <a:prstGeom prst="rect">
            <a:avLst/>
          </a:prstGeom>
        </p:spPr>
        <p:txBody>
          <a:bodyPr vert="horz" lIns="91440" tIns="45720" rIns="91440" bIns="45720" rtlCol="0" anchor="ctr">
            <a:normAutofit/>
          </a:bodyPr>
          <a:lstStyle>
            <a:lvl1pPr marL="341313" indent="-341313">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1pPr>
            <a:lvl2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2pPr>
            <a:lvl3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3pPr>
            <a:lvl4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4pPr>
            <a:lvl5pPr>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46088" algn="l"/>
                <a:tab pos="895350" algn="l"/>
                <a:tab pos="1344613" algn="l"/>
                <a:tab pos="1793875" algn="l"/>
                <a:tab pos="2243138" algn="l"/>
                <a:tab pos="2692400" algn="l"/>
                <a:tab pos="3141663" algn="l"/>
                <a:tab pos="3590925" algn="l"/>
                <a:tab pos="4040188" algn="l"/>
                <a:tab pos="4489450" algn="l"/>
                <a:tab pos="4938713" algn="l"/>
                <a:tab pos="5387975" algn="l"/>
                <a:tab pos="5837238" algn="l"/>
                <a:tab pos="6286500" algn="l"/>
                <a:tab pos="6735763" algn="l"/>
                <a:tab pos="7185025" algn="l"/>
                <a:tab pos="7634288" algn="l"/>
                <a:tab pos="8083550" algn="l"/>
                <a:tab pos="8532813" algn="l"/>
                <a:tab pos="8982075" algn="l"/>
              </a:tabLst>
              <a:defRPr>
                <a:solidFill>
                  <a:srgbClr val="FFFFFF"/>
                </a:solidFill>
                <a:latin typeface="Arial" panose="020B0604020202020204" pitchFamily="34" charset="0"/>
                <a:ea typeface="Microsoft YaHei" panose="020B0503020204020204" pitchFamily="34" charset="-122"/>
              </a:defRPr>
            </a:lvl9pPr>
          </a:lstStyle>
          <a:p>
            <a:pPr>
              <a:spcBef>
                <a:spcPts val="1000"/>
              </a:spcBef>
              <a:buClr>
                <a:schemeClr val="accent1"/>
              </a:buClr>
              <a:buSzPct val="80000"/>
              <a:buFont typeface="Wingdings 3" charset="2"/>
              <a:buChar char=""/>
              <a:defRPr/>
            </a:pPr>
            <a:r>
              <a:rPr lang="en-US" altLang="it-IT" sz="2000" dirty="0">
                <a:solidFill>
                  <a:schemeClr val="tx1">
                    <a:lumMod val="75000"/>
                    <a:lumOff val="25000"/>
                  </a:schemeClr>
                </a:solidFill>
                <a:latin typeface="+mn-lt"/>
                <a:ea typeface="+mn-ea"/>
              </a:rPr>
              <a:t>the concept of  arbitral seat  is central to the international arbitration process  </a:t>
            </a:r>
          </a:p>
          <a:p>
            <a:pPr>
              <a:spcBef>
                <a:spcPts val="1000"/>
              </a:spcBef>
              <a:buClr>
                <a:schemeClr val="accent1"/>
              </a:buClr>
              <a:buSzPct val="80000"/>
              <a:buFont typeface="Wingdings 3" charset="2"/>
              <a:buChar char=""/>
              <a:defRPr/>
            </a:pPr>
            <a:endParaRPr lang="en-US" altLang="it-IT" sz="2000" dirty="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defRPr/>
            </a:pPr>
            <a:r>
              <a:rPr lang="en-US" altLang="it-IT" sz="2000" dirty="0">
                <a:solidFill>
                  <a:schemeClr val="tx1">
                    <a:lumMod val="75000"/>
                    <a:lumOff val="25000"/>
                  </a:schemeClr>
                </a:solidFill>
                <a:latin typeface="+mn-lt"/>
                <a:ea typeface="+mn-ea"/>
              </a:rPr>
              <a:t> it is a legal construct not a geographic location</a:t>
            </a:r>
          </a:p>
          <a:p>
            <a:pPr marL="0" indent="0">
              <a:spcBef>
                <a:spcPts val="1000"/>
              </a:spcBef>
              <a:buClr>
                <a:schemeClr val="accent1"/>
              </a:buClr>
              <a:buSzPct val="80000"/>
              <a:buFont typeface="Wingdings 3" charset="2"/>
              <a:buChar char=""/>
              <a:defRPr/>
            </a:pPr>
            <a:endParaRPr lang="en-US" altLang="it-IT" sz="2000" dirty="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defRPr/>
            </a:pPr>
            <a:r>
              <a:rPr lang="en-US" altLang="it-IT" sz="2000" dirty="0">
                <a:solidFill>
                  <a:schemeClr val="tx1">
                    <a:lumMod val="75000"/>
                    <a:lumOff val="25000"/>
                  </a:schemeClr>
                </a:solidFill>
                <a:latin typeface="+mn-lt"/>
                <a:ea typeface="+mn-ea"/>
              </a:rPr>
              <a:t>it indicates the nation where an international arbitration has its legal domicile or juridical home</a:t>
            </a:r>
          </a:p>
          <a:p>
            <a:pPr marL="0" indent="0">
              <a:spcBef>
                <a:spcPts val="1000"/>
              </a:spcBef>
              <a:buClr>
                <a:schemeClr val="accent1"/>
              </a:buClr>
              <a:buSzPct val="80000"/>
              <a:buFont typeface="Wingdings 3" charset="2"/>
              <a:buChar char=""/>
              <a:defRPr/>
            </a:pPr>
            <a:endParaRPr lang="en-US" altLang="it-IT" sz="2000" dirty="0">
              <a:solidFill>
                <a:schemeClr val="tx1">
                  <a:lumMod val="75000"/>
                  <a:lumOff val="25000"/>
                </a:schemeClr>
              </a:solidFill>
              <a:latin typeface="+mn-lt"/>
              <a:ea typeface="+mn-ea"/>
            </a:endParaRPr>
          </a:p>
          <a:p>
            <a:pPr>
              <a:spcBef>
                <a:spcPts val="1000"/>
              </a:spcBef>
              <a:buClr>
                <a:schemeClr val="accent1"/>
              </a:buClr>
              <a:buSzPct val="80000"/>
              <a:buFont typeface="Wingdings 3" charset="2"/>
              <a:buChar char=""/>
              <a:defRPr/>
            </a:pPr>
            <a:r>
              <a:rPr lang="en-US" altLang="it-IT" sz="2000" dirty="0">
                <a:solidFill>
                  <a:schemeClr val="tx1">
                    <a:lumMod val="75000"/>
                    <a:lumOff val="25000"/>
                  </a:schemeClr>
                </a:solidFill>
                <a:latin typeface="+mn-lt"/>
                <a:ea typeface="+mn-ea"/>
              </a:rPr>
              <a:t>it is important to distinguish between legal seat and location of the hearings (the seat is often congruent to venue of arbitration)</a:t>
            </a:r>
          </a:p>
        </p:txBody>
      </p:sp>
      <p:sp>
        <p:nvSpPr>
          <p:cNvPr id="132100" name="Text Box 3">
            <a:extLst>
              <a:ext uri="{FF2B5EF4-FFF2-40B4-BE49-F238E27FC236}">
                <a16:creationId xmlns:a16="http://schemas.microsoft.com/office/drawing/2014/main" id="{C3D6D568-975F-4FEE-BC0C-85D6A259C193}"/>
              </a:ext>
            </a:extLst>
          </p:cNvPr>
          <p:cNvSpPr txBox="1">
            <a:spLocks noChangeArrowheads="1"/>
          </p:cNvSpPr>
          <p:nvPr/>
        </p:nvSpPr>
        <p:spPr bwMode="auto">
          <a:xfrm>
            <a:off x="1981200" y="6356351"/>
            <a:ext cx="2128838"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45720" tIns="46800" rIns="45720" bIns="46800" anchor="ctr"/>
          <a:lstStyle>
            <a:lvl1pPr>
              <a:spcBef>
                <a:spcPts val="675"/>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700">
                <a:solidFill>
                  <a:srgbClr val="000000"/>
                </a:solidFill>
                <a:latin typeface="Georgia" panose="02040502050405020303" pitchFamily="18" charset="0"/>
                <a:ea typeface="Microsoft YaHei" panose="020B0503020204020204" pitchFamily="34" charset="-122"/>
              </a:defRPr>
            </a:lvl1pPr>
            <a:lvl2pPr>
              <a:spcBef>
                <a:spcPts val="5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a:solidFill>
                  <a:srgbClr val="646B86"/>
                </a:solidFill>
                <a:latin typeface="Georgia" panose="02040502050405020303" pitchFamily="18" charset="0"/>
                <a:ea typeface="Microsoft YaHei" panose="020B0503020204020204" pitchFamily="34" charset="-122"/>
              </a:defRPr>
            </a:lvl2pPr>
            <a:lvl3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646B86"/>
                </a:solidFill>
                <a:latin typeface="Georgia" panose="02040502050405020303" pitchFamily="18" charset="0"/>
                <a:ea typeface="Microsoft YaHei" panose="020B0503020204020204" pitchFamily="34" charset="-122"/>
              </a:defRPr>
            </a:lvl4pPr>
            <a:lvl5pPr>
              <a:spcBef>
                <a:spcPts val="45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5pPr>
            <a:lvl6pPr marL="25146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6pPr>
            <a:lvl7pPr marL="29718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7pPr>
            <a:lvl8pPr marL="34290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8pPr>
            <a:lvl9pPr marL="3886200" indent="-228600" defTabSz="449263" eaLnBrk="0" fontAlgn="base" hangingPunct="0">
              <a:spcBef>
                <a:spcPts val="45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Georgia" panose="02040502050405020303" pitchFamily="18" charset="0"/>
                <a:ea typeface="Microsoft YaHei" panose="020B0503020204020204" pitchFamily="34" charset="-122"/>
              </a:defRPr>
            </a:lvl9pPr>
          </a:lstStyle>
          <a:p>
            <a:pPr algn="r" eaLnBrk="1" hangingPunct="1">
              <a:spcBef>
                <a:spcPct val="0"/>
              </a:spcBef>
              <a:spcAft>
                <a:spcPts val="600"/>
              </a:spcAft>
              <a:buClrTx/>
              <a:buFontTx/>
              <a:buNone/>
            </a:pPr>
            <a:r>
              <a:rPr lang="it-IT" altLang="it-IT" sz="1400">
                <a:solidFill>
                  <a:srgbClr val="FFFFFF"/>
                </a:solidFill>
                <a:latin typeface="Times New Roman" panose="02020603050405020304" pitchFamily="18" charset="0"/>
                <a:cs typeface="Arial" panose="020B0604020202020204" pitchFamily="34" charset="0"/>
              </a:rPr>
              <a:t>22/11/17</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iunioni ione">
  <a:themeElements>
    <a:clrScheme name="Riunioni ione">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Riunioni 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iunioni 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13654</Words>
  <Application>Microsoft Office PowerPoint</Application>
  <PresentationFormat>Widescreen</PresentationFormat>
  <Paragraphs>1215</Paragraphs>
  <Slides>153</Slides>
  <Notes>64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153</vt:i4>
      </vt:variant>
    </vt:vector>
  </HeadingPairs>
  <TitlesOfParts>
    <vt:vector size="160" baseType="lpstr">
      <vt:lpstr>Arial</vt:lpstr>
      <vt:lpstr>Calibri</vt:lpstr>
      <vt:lpstr>Century Gothic</vt:lpstr>
      <vt:lpstr>Georgia</vt:lpstr>
      <vt:lpstr>Times New Roman</vt:lpstr>
      <vt:lpstr>Wingdings 3</vt:lpstr>
      <vt:lpstr>Riunioni ione</vt:lpstr>
      <vt:lpstr>Presentazione standard di PowerPoint</vt:lpstr>
      <vt:lpstr>Dispute</vt:lpstr>
      <vt:lpstr>Partners </vt:lpstr>
      <vt:lpstr>disagreement</vt:lpstr>
      <vt:lpstr>conflict</vt:lpstr>
      <vt:lpstr>dispute</vt:lpstr>
      <vt:lpstr>Dispute resolution</vt:lpstr>
      <vt:lpstr>DISPUTE RESOLUTION </vt:lpstr>
      <vt:lpstr>Capitulation (avoidance)</vt:lpstr>
      <vt:lpstr>NEGOTIATION</vt:lpstr>
      <vt:lpstr>Presentazione standard di PowerPoint</vt:lpstr>
      <vt:lpstr>…</vt:lpstr>
      <vt:lpstr>MEDIATION</vt:lpstr>
      <vt:lpstr>ARBITRATION </vt:lpstr>
      <vt:lpstr>HYBRID PROCEDURES </vt:lpstr>
      <vt:lpstr>HOW TO CHOOSE MOST APPROPRIATE DISPUTE RESOLUTION METHOD? </vt:lpstr>
      <vt:lpstr>International disputes</vt:lpstr>
      <vt:lpstr>International disputes</vt:lpstr>
      <vt:lpstr>Adr in international disputes</vt:lpstr>
      <vt:lpstr>International adr </vt:lpstr>
      <vt:lpstr>Presentazione standard di PowerPoint</vt:lpstr>
      <vt:lpstr>Fundamental elements </vt:lpstr>
      <vt:lpstr>Presentazione standard di PowerPoint</vt:lpstr>
      <vt:lpstr>Other advantages</vt:lpstr>
      <vt:lpstr>Presentazione standard di PowerPoint</vt:lpstr>
      <vt:lpstr>Legal framework </vt:lpstr>
      <vt:lpstr>Before the NY Conv.</vt:lpstr>
      <vt:lpstr>Legal framework (1)</vt:lpstr>
      <vt:lpstr>Presentazione standard di PowerPoint</vt:lpstr>
      <vt:lpstr>The New York Convention</vt:lpstr>
      <vt:lpstr>States which are not party to the Convention </vt:lpstr>
      <vt:lpstr>The New York Convention</vt:lpstr>
      <vt:lpstr>Presentazione standard di PowerPoint</vt:lpstr>
      <vt:lpstr>Art. 1</vt:lpstr>
      <vt:lpstr>1. Territorial definition</vt:lpstr>
      <vt:lpstr>2. Non domestic criterion</vt:lpstr>
      <vt:lpstr>2. Non domestic..</vt:lpstr>
      <vt:lpstr>3. awards</vt:lpstr>
      <vt:lpstr>Presentazione standard di PowerPoint</vt:lpstr>
      <vt:lpstr>Presentazione standard di PowerPoint</vt:lpstr>
      <vt:lpstr>Art. 2</vt:lpstr>
      <vt:lpstr>Art. 2</vt:lpstr>
      <vt:lpstr>In general</vt:lpstr>
      <vt:lpstr>Legal relationship</vt:lpstr>
      <vt:lpstr>Writing requirements</vt:lpstr>
      <vt:lpstr>Enforcement of the agreement unless</vt:lpstr>
      <vt:lpstr>Arbitrability</vt:lpstr>
      <vt:lpstr>Enforcing awards: art. 3 and art. 5</vt:lpstr>
      <vt:lpstr>Art. 3</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Other Conventions</vt:lpstr>
      <vt:lpstr>Presentazione standard di PowerPoint</vt:lpstr>
      <vt:lpstr>Presentazione standard di PowerPoint</vt:lpstr>
      <vt:lpstr>Legal framework (2)</vt:lpstr>
      <vt:lpstr>Balancing act</vt:lpstr>
      <vt:lpstr>National legislation</vt:lpstr>
      <vt:lpstr>National legislation</vt:lpstr>
      <vt:lpstr>National legislation</vt:lpstr>
      <vt:lpstr>Model Law</vt:lpstr>
      <vt:lpstr>Presentazione standard di PowerPoint</vt:lpstr>
      <vt:lpstr>Presentazione standard di PowerPoint</vt:lpstr>
      <vt:lpstr>Legal framework (3)</vt:lpstr>
      <vt:lpstr>Arbitration agreement</vt:lpstr>
      <vt:lpstr>Institutional rules</vt:lpstr>
      <vt:lpstr>Soft law</vt:lpstr>
      <vt:lpstr>Arbitration agreement</vt:lpstr>
      <vt:lpstr>Art. 2 of the NY Conv.</vt:lpstr>
      <vt:lpstr>Presentazione standard di PowerPoint</vt:lpstr>
      <vt:lpstr>Presentazione standard di PowerPoint</vt:lpstr>
      <vt:lpstr>Arbitration agreement</vt:lpstr>
      <vt:lpstr>Requirements</vt:lpstr>
      <vt:lpstr>Presentazione standard di PowerPoint</vt:lpstr>
      <vt:lpstr>Capacity</vt:lpstr>
      <vt:lpstr>arbitrability</vt:lpstr>
      <vt:lpstr>Substantive validity</vt:lpstr>
      <vt:lpstr>Form</vt:lpstr>
      <vt:lpstr>2 options</vt:lpstr>
      <vt:lpstr>Presentazione standard di PowerPoint</vt:lpstr>
      <vt:lpstr>Presentazione standard di PowerPoint</vt:lpstr>
      <vt:lpstr>Presentazione standard di PowerPoint</vt:lpstr>
      <vt:lpstr>Presentazione standard di PowerPoint</vt:lpstr>
      <vt:lpstr>Importance of arbitration agreement</vt:lpstr>
      <vt:lpstr>Drafting an arb. agreement</vt:lpstr>
      <vt:lpstr>Presentazione standard di PowerPoint</vt:lpstr>
      <vt:lpstr>Presentazione standard di PowerPoint</vt:lpstr>
      <vt:lpstr>Presentazione standard di PowerPoint</vt:lpstr>
      <vt:lpstr>SELECTION OF ARB RULES</vt:lpstr>
      <vt:lpstr>Presentazione standard di PowerPoint</vt:lpstr>
      <vt:lpstr>3.Scope of arb. agreement</vt:lpstr>
      <vt:lpstr>4. Seat </vt:lpstr>
      <vt:lpstr>Presentazione standard di PowerPoint</vt:lpstr>
      <vt:lpstr>Presentazione standard di PowerPoint</vt:lpstr>
      <vt:lpstr>Presentazione standard di PowerPoint</vt:lpstr>
      <vt:lpstr>Arbitrators</vt:lpstr>
      <vt:lpstr>LANGUAGE</vt:lpstr>
      <vt:lpstr>Law applicable to the dispute</vt:lpstr>
      <vt:lpstr>Presentazione standard di PowerPoint</vt:lpstr>
      <vt:lpstr>Presentazione standard di PowerPoint</vt:lpstr>
      <vt:lpstr>Presentazione standard di PowerPoint</vt:lpstr>
      <vt:lpstr>Other optional elements</vt:lpstr>
      <vt:lpstr>Presentazione standard di PowerPoint</vt:lpstr>
      <vt:lpstr>pathological clauses</vt:lpstr>
      <vt:lpstr>The following are some of the common issues that may render arbitration clauses defective.  </vt:lpstr>
      <vt:lpstr>https://singaporeinternationalarbitration.com/2013/03/08/pathological-arbitration-clauses</vt:lpstr>
      <vt:lpstr>Model clause</vt:lpstr>
      <vt:lpstr>multistep</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Choice of subtantive law under national arbitration legislation in absence of choice of law agreement</vt:lpstr>
      <vt:lpstr>Presentazione standard di PowerPoint</vt:lpstr>
      <vt:lpstr>Presentazione standard di PowerPoint</vt:lpstr>
      <vt:lpstr>Introductory remarks</vt:lpstr>
      <vt:lpstr>Presentazione standard di PowerPoint</vt:lpstr>
      <vt:lpstr>Presentazione standard di PowerPoint</vt:lpstr>
      <vt:lpstr>Presentazione standard di PowerPoint</vt:lpstr>
      <vt:lpstr>Presentazione standard di PowerPoint</vt:lpstr>
      <vt:lpstr>independence</vt:lpstr>
      <vt:lpstr>Presentazione standard di PowerPoint</vt:lpstr>
      <vt:lpstr>In order to guarantee impartiality</vt:lpstr>
      <vt:lpstr>Presentazione standard di PowerPoint</vt:lpstr>
      <vt:lpstr>Presentazione standard di PowerPoint</vt:lpstr>
      <vt:lpstr>Once confirmed…</vt:lpstr>
      <vt:lpstr>Arbitrators in international arbitration</vt:lpstr>
      <vt:lpstr>Presentazione standard di PowerPoint</vt:lpstr>
      <vt:lpstr>Presentazione standard di PowerPoint</vt:lpstr>
      <vt:lpstr>Red list</vt:lpstr>
      <vt:lpstr>Orange list</vt:lpstr>
      <vt:lpstr>Green list</vt:lpstr>
      <vt:lpstr>Summary</vt:lpstr>
      <vt:lpstr>Independence and impartiality </vt:lpstr>
      <vt:lpstr>to secure i…i. </vt:lpstr>
      <vt:lpstr>What if…</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user</cp:lastModifiedBy>
  <cp:revision>2</cp:revision>
  <dcterms:created xsi:type="dcterms:W3CDTF">2019-11-23T10:05:16Z</dcterms:created>
  <dcterms:modified xsi:type="dcterms:W3CDTF">2019-11-23T10:06:47Z</dcterms:modified>
</cp:coreProperties>
</file>