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Stile chiaro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8B1032C-EA38-4F05-BA0D-38AFFFC7BED3}" styleName="Stile chiaro 3 - Color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07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F01FBA-9767-44A7-BD27-1339107C650A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CD80E-F195-4811-BBE1-BD66A27F18C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601851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17/09/2019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4632" cy="2475706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Metodi Matematici per le Applicazioni Industriali</a:t>
            </a:r>
            <a:br>
              <a:rPr lang="it-IT" dirty="0"/>
            </a:br>
            <a:r>
              <a:rPr lang="it-IT" dirty="0" smtClean="0"/>
              <a:t>2019/2020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r>
              <a:rPr lang="it-IT" dirty="0"/>
              <a:t>Prof. </a:t>
            </a:r>
            <a:r>
              <a:rPr lang="it-IT" dirty="0" smtClean="0"/>
              <a:t>Fernanda Strozzi (fstrozzi@liuc.it)</a:t>
            </a:r>
            <a:endParaRPr lang="it-IT" dirty="0"/>
          </a:p>
          <a:p>
            <a:r>
              <a:rPr lang="it-IT" dirty="0"/>
              <a:t>Prof. </a:t>
            </a:r>
            <a:r>
              <a:rPr lang="it-IT" dirty="0" smtClean="0"/>
              <a:t>Chiara </a:t>
            </a:r>
            <a:r>
              <a:rPr lang="it-IT" dirty="0"/>
              <a:t>Rossignoli</a:t>
            </a:r>
          </a:p>
          <a:p>
            <a:r>
              <a:rPr lang="it-IT" dirty="0"/>
              <a:t>Prof. </a:t>
            </a:r>
            <a:r>
              <a:rPr lang="it-IT" dirty="0" smtClean="0"/>
              <a:t>Luca Maria Gambardella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72662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07704" y="406137"/>
            <a:ext cx="5904656" cy="46166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it-IT" sz="2400" dirty="0"/>
              <a:t>Rappresentazione della realtà come RETE</a:t>
            </a:r>
          </a:p>
        </p:txBody>
      </p:sp>
      <p:sp>
        <p:nvSpPr>
          <p:cNvPr id="5" name="Rettangolo 4"/>
          <p:cNvSpPr/>
          <p:nvPr/>
        </p:nvSpPr>
        <p:spPr>
          <a:xfrm>
            <a:off x="5335240" y="2085968"/>
            <a:ext cx="3699554" cy="120032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b="1" dirty="0"/>
              <a:t>Prof. Rossignoli (16 ore)</a:t>
            </a:r>
          </a:p>
          <a:p>
            <a:endParaRPr lang="it-IT" b="1" dirty="0"/>
          </a:p>
          <a:p>
            <a:r>
              <a:rPr lang="it-IT" u="sng" dirty="0"/>
              <a:t>Teoria dei giochi e reti</a:t>
            </a:r>
          </a:p>
          <a:p>
            <a:r>
              <a:rPr lang="it-IT" b="1" dirty="0">
                <a:solidFill>
                  <a:srgbClr val="0070C0"/>
                </a:solidFill>
              </a:rPr>
              <a:t>Progetto </a:t>
            </a:r>
            <a:r>
              <a:rPr lang="it-IT" dirty="0" smtClean="0">
                <a:solidFill>
                  <a:srgbClr val="0070C0"/>
                </a:solidFill>
              </a:rPr>
              <a:t>+</a:t>
            </a:r>
            <a:r>
              <a:rPr lang="it-IT" b="1" dirty="0" smtClean="0">
                <a:solidFill>
                  <a:srgbClr val="0070C0"/>
                </a:solidFill>
              </a:rPr>
              <a:t>scritto</a:t>
            </a:r>
            <a:endParaRPr lang="it-IT" b="1" dirty="0">
              <a:solidFill>
                <a:srgbClr val="0070C0"/>
              </a:solidFill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187668" y="1525673"/>
            <a:ext cx="3614663" cy="424731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b="1" dirty="0"/>
              <a:t>Prof. Strozzi (60 ore)</a:t>
            </a:r>
          </a:p>
          <a:p>
            <a:endParaRPr lang="it-IT" dirty="0"/>
          </a:p>
          <a:p>
            <a:r>
              <a:rPr lang="it-IT" u="sng" dirty="0"/>
              <a:t>Dinamica e reti : </a:t>
            </a:r>
          </a:p>
          <a:p>
            <a:r>
              <a:rPr lang="it-IT" dirty="0"/>
              <a:t>Modelli matematici discreti (equazioni alle differenze finite)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Scritto esercizi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Oppure</a:t>
            </a:r>
          </a:p>
          <a:p>
            <a:r>
              <a:rPr lang="it-IT" b="1" dirty="0">
                <a:solidFill>
                  <a:srgbClr val="0070C0"/>
                </a:solidFill>
              </a:rPr>
              <a:t>O</a:t>
            </a:r>
            <a:r>
              <a:rPr lang="it-IT" b="1" dirty="0" smtClean="0">
                <a:solidFill>
                  <a:srgbClr val="0070C0"/>
                </a:solidFill>
              </a:rPr>
              <a:t>rale domande teoria</a:t>
            </a:r>
          </a:p>
          <a:p>
            <a:endParaRPr lang="it-IT" dirty="0"/>
          </a:p>
          <a:p>
            <a:r>
              <a:rPr lang="it-IT" u="sng" dirty="0"/>
              <a:t>Rappresentazione di sistemi usando le reti (Reti complesse: definizioni, misure e modelli). 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Progetto</a:t>
            </a:r>
          </a:p>
          <a:p>
            <a:r>
              <a:rPr lang="it-IT" b="1" dirty="0" smtClean="0">
                <a:solidFill>
                  <a:srgbClr val="0070C0"/>
                </a:solidFill>
              </a:rPr>
              <a:t>Oppure</a:t>
            </a:r>
          </a:p>
          <a:p>
            <a:r>
              <a:rPr lang="it-IT" b="1" dirty="0">
                <a:solidFill>
                  <a:srgbClr val="0070C0"/>
                </a:solidFill>
              </a:rPr>
              <a:t>S</a:t>
            </a:r>
            <a:r>
              <a:rPr lang="it-IT" b="1" dirty="0" smtClean="0">
                <a:solidFill>
                  <a:srgbClr val="0070C0"/>
                </a:solidFill>
              </a:rPr>
              <a:t>critto domande </a:t>
            </a:r>
            <a:r>
              <a:rPr lang="it-IT" b="1" dirty="0">
                <a:solidFill>
                  <a:srgbClr val="0070C0"/>
                </a:solidFill>
              </a:rPr>
              <a:t>teoria</a:t>
            </a:r>
          </a:p>
        </p:txBody>
      </p:sp>
      <p:sp>
        <p:nvSpPr>
          <p:cNvPr id="21" name="Rettangolo 20"/>
          <p:cNvSpPr/>
          <p:nvPr/>
        </p:nvSpPr>
        <p:spPr>
          <a:xfrm>
            <a:off x="4635221" y="4689799"/>
            <a:ext cx="396044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it-IT" b="1" dirty="0"/>
              <a:t>Prof. Gambardella (12 ore)</a:t>
            </a:r>
          </a:p>
          <a:p>
            <a:endParaRPr lang="it-IT" dirty="0"/>
          </a:p>
          <a:p>
            <a:r>
              <a:rPr lang="it-IT" u="sng" dirty="0"/>
              <a:t>Ottimizzazione di percorsi su reti di trasporto:</a:t>
            </a:r>
          </a:p>
          <a:p>
            <a:r>
              <a:rPr lang="it-IT" dirty="0"/>
              <a:t> problematiche computazionali, </a:t>
            </a:r>
            <a:r>
              <a:rPr lang="it-IT" b="1" dirty="0" smtClean="0">
                <a:solidFill>
                  <a:srgbClr val="0070C0"/>
                </a:solidFill>
              </a:rPr>
              <a:t>Frequenza </a:t>
            </a:r>
            <a:r>
              <a:rPr lang="it-IT" b="1" dirty="0">
                <a:solidFill>
                  <a:srgbClr val="0070C0"/>
                </a:solidFill>
              </a:rPr>
              <a:t>alle lezioni</a:t>
            </a:r>
          </a:p>
        </p:txBody>
      </p:sp>
      <p:cxnSp>
        <p:nvCxnSpPr>
          <p:cNvPr id="30" name="Connettore 2 29"/>
          <p:cNvCxnSpPr>
            <a:cxnSpLocks/>
          </p:cNvCxnSpPr>
          <p:nvPr/>
        </p:nvCxnSpPr>
        <p:spPr>
          <a:xfrm>
            <a:off x="5673313" y="797525"/>
            <a:ext cx="410855" cy="128844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ttore 2 27"/>
          <p:cNvCxnSpPr>
            <a:cxnSpLocks/>
          </p:cNvCxnSpPr>
          <p:nvPr/>
        </p:nvCxnSpPr>
        <p:spPr>
          <a:xfrm flipH="1">
            <a:off x="2267745" y="867802"/>
            <a:ext cx="454942" cy="6889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ttore 2 34"/>
          <p:cNvCxnSpPr>
            <a:cxnSpLocks/>
          </p:cNvCxnSpPr>
          <p:nvPr/>
        </p:nvCxnSpPr>
        <p:spPr>
          <a:xfrm>
            <a:off x="4585753" y="867802"/>
            <a:ext cx="749487" cy="37971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71049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sellaDiTesto 4"/>
          <p:cNvSpPr txBox="1"/>
          <p:nvPr/>
        </p:nvSpPr>
        <p:spPr>
          <a:xfrm>
            <a:off x="107504" y="1"/>
            <a:ext cx="8928992" cy="46166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Regole esame</a:t>
            </a:r>
            <a:endParaRPr lang="it-IT" sz="2400" dirty="0"/>
          </a:p>
        </p:txBody>
      </p:sp>
      <p:sp>
        <p:nvSpPr>
          <p:cNvPr id="6" name="CasellaDiTesto 5"/>
          <p:cNvSpPr txBox="1"/>
          <p:nvPr/>
        </p:nvSpPr>
        <p:spPr>
          <a:xfrm>
            <a:off x="334653" y="461665"/>
            <a:ext cx="878497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/>
          </a:p>
          <a:p>
            <a:r>
              <a:rPr lang="it-IT" dirty="0"/>
              <a:t>Solo chi ha seguito le lezioni potrà fare i progetti. Chi non farà i progetti potrà arrivare ad un voto massimo di 30 e non </a:t>
            </a:r>
            <a:r>
              <a:rPr lang="it-IT" dirty="0" smtClean="0"/>
              <a:t>a </a:t>
            </a:r>
            <a:r>
              <a:rPr lang="it-IT" dirty="0"/>
              <a:t>30 e lode (32).</a:t>
            </a:r>
          </a:p>
          <a:p>
            <a:endParaRPr lang="it-IT" dirty="0"/>
          </a:p>
          <a:p>
            <a:r>
              <a:rPr lang="it-IT" dirty="0"/>
              <a:t>L’esame totale è composto da 2 parziali: </a:t>
            </a:r>
          </a:p>
          <a:p>
            <a:endParaRPr lang="it-IT" dirty="0"/>
          </a:p>
          <a:p>
            <a:pPr lvl="0"/>
            <a:r>
              <a:rPr lang="it-IT" b="1" dirty="0"/>
              <a:t>Parziale Strozzi</a:t>
            </a:r>
          </a:p>
          <a:p>
            <a:pPr lvl="0"/>
            <a:r>
              <a:rPr lang="it-IT" dirty="0"/>
              <a:t>	Parte 1:  Progetto (reti complesse)</a:t>
            </a:r>
          </a:p>
          <a:p>
            <a:pPr lvl="0"/>
            <a:r>
              <a:rPr lang="it-IT" dirty="0"/>
              <a:t>	Parte 2:  Scritto/orale </a:t>
            </a:r>
          </a:p>
          <a:p>
            <a:pPr lvl="0"/>
            <a:r>
              <a:rPr lang="it-IT" b="1" dirty="0"/>
              <a:t>Parziale Rossignoli</a:t>
            </a:r>
          </a:p>
          <a:p>
            <a:pPr lvl="0"/>
            <a:r>
              <a:rPr lang="it-IT" dirty="0"/>
              <a:t>	Parte 1:  Progetto (giochi su reti)</a:t>
            </a:r>
          </a:p>
          <a:p>
            <a:pPr lvl="0"/>
            <a:r>
              <a:rPr lang="it-IT" dirty="0"/>
              <a:t>	Parte 2:  </a:t>
            </a:r>
            <a:r>
              <a:rPr lang="it-IT" dirty="0" smtClean="0"/>
              <a:t>scritto</a:t>
            </a:r>
            <a:endParaRPr lang="it-IT" dirty="0">
              <a:sym typeface="Wingdings" panose="05000000000000000000" pitchFamily="2" charset="2"/>
            </a:endParaRPr>
          </a:p>
          <a:p>
            <a:pPr lvl="0"/>
            <a:r>
              <a:rPr lang="it-IT" b="1" dirty="0">
                <a:sym typeface="Wingdings" panose="05000000000000000000" pitchFamily="2" charset="2"/>
              </a:rPr>
              <a:t>Parte Gambardella </a:t>
            </a:r>
          </a:p>
          <a:p>
            <a:pPr lvl="0"/>
            <a:r>
              <a:rPr lang="it-IT" dirty="0">
                <a:sym typeface="Wingdings" panose="05000000000000000000" pitchFamily="2" charset="2"/>
              </a:rPr>
              <a:t>	Si valuta la frequenza alle lezioni</a:t>
            </a:r>
          </a:p>
          <a:p>
            <a:r>
              <a:rPr lang="it-IT" dirty="0"/>
              <a:t> </a:t>
            </a:r>
          </a:p>
          <a:p>
            <a:pPr lvl="0"/>
            <a:r>
              <a:rPr lang="it-IT" dirty="0"/>
              <a:t>I voti delle singole parti sono validi fino all’appello di settembre </a:t>
            </a:r>
            <a:r>
              <a:rPr lang="it-IT" dirty="0" smtClean="0"/>
              <a:t>2020 compreso +appello fuoricorso.</a:t>
            </a:r>
            <a:endParaRPr lang="it-IT" dirty="0"/>
          </a:p>
          <a:p>
            <a:pPr lvl="0"/>
            <a:endParaRPr lang="it-IT" dirty="0"/>
          </a:p>
          <a:p>
            <a:pPr lvl="0"/>
            <a:r>
              <a:rPr lang="it-IT" b="1" dirty="0"/>
              <a:t>I voti delle </a:t>
            </a:r>
            <a:r>
              <a:rPr lang="it-IT" b="1" dirty="0" smtClean="0"/>
              <a:t>singole parti </a:t>
            </a:r>
            <a:r>
              <a:rPr lang="it-IT" b="1" dirty="0"/>
              <a:t>non si possono rifiutare, si può solo rifiutare il voto del totale</a:t>
            </a:r>
            <a:r>
              <a:rPr lang="it-IT" dirty="0"/>
              <a:t>.</a:t>
            </a:r>
          </a:p>
          <a:p>
            <a:pPr lvl="0"/>
            <a:r>
              <a:rPr lang="it-IT" dirty="0"/>
              <a:t>Se un parte risulta insufficiente si può rifare entro settembre, dopo di che si deve rifare il totale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91050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>
            <a:extLst>
              <a:ext uri="{FF2B5EF4-FFF2-40B4-BE49-F238E27FC236}">
                <a16:creationId xmlns:a16="http://schemas.microsoft.com/office/drawing/2014/main" id="{D4309DA4-0B14-44B7-95BF-45A082E1AB45}"/>
              </a:ext>
            </a:extLst>
          </p:cNvPr>
          <p:cNvSpPr txBox="1"/>
          <p:nvPr/>
        </p:nvSpPr>
        <p:spPr>
          <a:xfrm>
            <a:off x="0" y="18691"/>
            <a:ext cx="9144000" cy="45798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2400" dirty="0" smtClean="0"/>
              <a:t>Programma dettagliato</a:t>
            </a:r>
            <a:endParaRPr lang="it-IT" sz="24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3E6B667D-D3AB-465F-AD74-A98E1CBDEBD1}"/>
              </a:ext>
            </a:extLst>
          </p:cNvPr>
          <p:cNvSpPr txBox="1"/>
          <p:nvPr/>
        </p:nvSpPr>
        <p:spPr>
          <a:xfrm>
            <a:off x="421399" y="836712"/>
            <a:ext cx="799288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Prof Strozzi:</a:t>
            </a:r>
          </a:p>
          <a:p>
            <a:r>
              <a:rPr lang="it-IT" dirty="0"/>
              <a:t>	Dinamiche lineari rappresentabili su reti: equazioni alle differenze finite 	del primo e secondo ordine, sistemi di due equazioni, soluzione analitica e 	studio della stabilità.</a:t>
            </a:r>
          </a:p>
          <a:p>
            <a:r>
              <a:rPr lang="it-IT" dirty="0"/>
              <a:t>	Dinamiche non lineari rappresentabili su reti: equazioni del primo ordine 	(esempio: </a:t>
            </a:r>
            <a:r>
              <a:rPr lang="it-IT" dirty="0" smtClean="0"/>
              <a:t>mappa Logistica</a:t>
            </a:r>
            <a:r>
              <a:rPr lang="it-IT" dirty="0"/>
              <a:t>) e sistemi (esempio: </a:t>
            </a:r>
            <a:r>
              <a:rPr lang="it-IT" dirty="0" err="1"/>
              <a:t>Lotka</a:t>
            </a:r>
            <a:r>
              <a:rPr lang="it-IT" dirty="0"/>
              <a:t> Volterra).</a:t>
            </a:r>
          </a:p>
          <a:p>
            <a:r>
              <a:rPr lang="it-IT" dirty="0"/>
              <a:t>	Modello del </a:t>
            </a:r>
            <a:r>
              <a:rPr lang="it-IT" dirty="0" err="1"/>
              <a:t>Beer</a:t>
            </a:r>
            <a:r>
              <a:rPr lang="it-IT" dirty="0"/>
              <a:t> Game.</a:t>
            </a:r>
          </a:p>
          <a:p>
            <a:r>
              <a:rPr lang="it-IT" dirty="0"/>
              <a:t>	Modello del Long </a:t>
            </a:r>
            <a:r>
              <a:rPr lang="it-IT" dirty="0" err="1"/>
              <a:t>Wave</a:t>
            </a:r>
            <a:r>
              <a:rPr lang="it-IT" dirty="0"/>
              <a:t>.</a:t>
            </a:r>
          </a:p>
          <a:p>
            <a:r>
              <a:rPr lang="it-IT" dirty="0"/>
              <a:t>	Reti </a:t>
            </a:r>
            <a:r>
              <a:rPr lang="it-IT" dirty="0" smtClean="0"/>
              <a:t>Complesse e Social Network Analysis: </a:t>
            </a:r>
            <a:r>
              <a:rPr lang="it-IT" dirty="0"/>
              <a:t>definizioni, misure </a:t>
            </a:r>
            <a:r>
              <a:rPr lang="it-IT" dirty="0" smtClean="0"/>
              <a:t>locali, 	globali</a:t>
            </a:r>
            <a:r>
              <a:rPr lang="it-IT" dirty="0"/>
              <a:t>, modelli</a:t>
            </a:r>
            <a:r>
              <a:rPr lang="it-IT" dirty="0" smtClean="0"/>
              <a:t>. (Progetto)</a:t>
            </a:r>
            <a:endParaRPr lang="it-IT" dirty="0"/>
          </a:p>
          <a:p>
            <a:r>
              <a:rPr lang="it-IT" dirty="0"/>
              <a:t>Prof Rossignoli:</a:t>
            </a:r>
          </a:p>
          <a:p>
            <a:r>
              <a:rPr lang="it-IT" dirty="0"/>
              <a:t>	giochi non cooperativi. Equilibrio di Nash.</a:t>
            </a:r>
          </a:p>
          <a:p>
            <a:r>
              <a:rPr lang="it-IT" dirty="0"/>
              <a:t>	Forma normale ed estesa, giochi dinamici e giochi ripetuti.</a:t>
            </a:r>
          </a:p>
          <a:p>
            <a:r>
              <a:rPr lang="it-IT" dirty="0"/>
              <a:t>	Giochi cooperativi: imputazioni, nucleo. </a:t>
            </a:r>
          </a:p>
          <a:p>
            <a:r>
              <a:rPr lang="it-IT" dirty="0"/>
              <a:t>	Vettore di </a:t>
            </a:r>
            <a:r>
              <a:rPr lang="it-IT" dirty="0" err="1"/>
              <a:t>Shapley</a:t>
            </a:r>
            <a:r>
              <a:rPr lang="it-IT" dirty="0"/>
              <a:t>. Albero minimo, cammino </a:t>
            </a:r>
            <a:r>
              <a:rPr lang="it-IT" dirty="0" smtClean="0"/>
              <a:t>minimo (Progetto)</a:t>
            </a:r>
            <a:endParaRPr lang="it-IT" dirty="0"/>
          </a:p>
          <a:p>
            <a:r>
              <a:rPr lang="it-IT" dirty="0"/>
              <a:t>Prof. Gambardella: </a:t>
            </a:r>
          </a:p>
          <a:p>
            <a:r>
              <a:rPr lang="it-IT" dirty="0"/>
              <a:t>	</a:t>
            </a:r>
            <a:r>
              <a:rPr lang="it-IT" dirty="0" smtClean="0"/>
              <a:t>Introduzione all’</a:t>
            </a:r>
            <a:r>
              <a:rPr lang="it-IT" dirty="0" err="1" smtClean="0"/>
              <a:t>Intellige</a:t>
            </a:r>
            <a:r>
              <a:rPr lang="it-IT" dirty="0" smtClean="0"/>
              <a:t> Artificiale. Algoritmi </a:t>
            </a:r>
            <a:r>
              <a:rPr lang="it-IT" dirty="0"/>
              <a:t>esatti, euristici e </a:t>
            </a:r>
            <a:r>
              <a:rPr lang="it-IT" dirty="0" smtClean="0"/>
              <a:t>	</a:t>
            </a:r>
            <a:r>
              <a:rPr lang="it-IT" dirty="0" err="1" smtClean="0"/>
              <a:t>metaeuristici</a:t>
            </a:r>
            <a:r>
              <a:rPr lang="it-IT" dirty="0" smtClean="0"/>
              <a:t> </a:t>
            </a:r>
            <a:r>
              <a:rPr lang="it-IT" dirty="0"/>
              <a:t>applicati al problema del 	commesso </a:t>
            </a:r>
            <a:r>
              <a:rPr lang="it-IT" dirty="0" smtClean="0"/>
              <a:t>viaggiatore.</a:t>
            </a:r>
            <a:endParaRPr lang="it-IT" dirty="0"/>
          </a:p>
          <a:p>
            <a:r>
              <a:rPr lang="it-IT" dirty="0"/>
              <a:t>	</a:t>
            </a:r>
          </a:p>
          <a:p>
            <a:r>
              <a:rPr lang="it-IT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117098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1299</TotalTime>
  <Words>161</Words>
  <Application>Microsoft Office PowerPoint</Application>
  <PresentationFormat>Presentazione su schermo (4:3)</PresentationFormat>
  <Paragraphs>60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8" baseType="lpstr">
      <vt:lpstr>Arial</vt:lpstr>
      <vt:lpstr>Calibri</vt:lpstr>
      <vt:lpstr>Wingdings</vt:lpstr>
      <vt:lpstr>Tema di Office</vt:lpstr>
      <vt:lpstr>Metodi Matematici per le Applicazioni Industriali 2019/2020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 Matematici per le Applicazioni Industriali MMAI</dc:title>
  <dc:creator>fstrozzi</dc:creator>
  <cp:lastModifiedBy>Strozzi</cp:lastModifiedBy>
  <cp:revision>100</cp:revision>
  <cp:lastPrinted>2015-09-22T08:28:17Z</cp:lastPrinted>
  <dcterms:created xsi:type="dcterms:W3CDTF">2010-09-19T17:59:44Z</dcterms:created>
  <dcterms:modified xsi:type="dcterms:W3CDTF">2019-09-17T10:14:50Z</dcterms:modified>
</cp:coreProperties>
</file>