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256" r:id="rId3"/>
    <p:sldId id="411" r:id="rId4"/>
    <p:sldId id="412" r:id="rId5"/>
    <p:sldId id="414" r:id="rId6"/>
    <p:sldId id="415" r:id="rId7"/>
    <p:sldId id="417" r:id="rId8"/>
    <p:sldId id="418" r:id="rId9"/>
    <p:sldId id="419" r:id="rId10"/>
    <p:sldId id="421" r:id="rId11"/>
    <p:sldId id="423" r:id="rId12"/>
    <p:sldId id="424" r:id="rId13"/>
    <p:sldId id="425" r:id="rId14"/>
    <p:sldId id="427" r:id="rId15"/>
    <p:sldId id="428" r:id="rId16"/>
    <p:sldId id="430" r:id="rId17"/>
    <p:sldId id="431" r:id="rId18"/>
    <p:sldId id="426" r:id="rId19"/>
    <p:sldId id="432" r:id="rId20"/>
    <p:sldId id="433" r:id="rId21"/>
    <p:sldId id="434" r:id="rId22"/>
    <p:sldId id="435" r:id="rId23"/>
    <p:sldId id="437" r:id="rId24"/>
    <p:sldId id="439" r:id="rId25"/>
    <p:sldId id="436" r:id="rId26"/>
    <p:sldId id="440" r:id="rId2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69696"/>
    <a:srgbClr val="808080"/>
    <a:srgbClr val="EAEAEA"/>
    <a:srgbClr val="333333"/>
    <a:srgbClr val="FF3300"/>
    <a:srgbClr val="0066CC"/>
    <a:srgbClr val="77777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57" autoAdjust="0"/>
  </p:normalViewPr>
  <p:slideViewPr>
    <p:cSldViewPr>
      <p:cViewPr varScale="1">
        <p:scale>
          <a:sx n="68" d="100"/>
          <a:sy n="68" d="100"/>
        </p:scale>
        <p:origin x="1590" y="4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notesViewPr>
    <p:cSldViewPr>
      <p:cViewPr>
        <p:scale>
          <a:sx n="120" d="100"/>
          <a:sy n="120" d="100"/>
        </p:scale>
        <p:origin x="-1206" y="11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479" cy="5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97" y="0"/>
            <a:ext cx="2944479" cy="5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518"/>
            <a:ext cx="2944479" cy="5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97" y="9373518"/>
            <a:ext cx="2944479" cy="5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6EC99B5-304D-4D1C-8183-D5F584B264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479" cy="5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97" y="0"/>
            <a:ext cx="2944479" cy="5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69938"/>
            <a:ext cx="4999037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67" y="4743384"/>
            <a:ext cx="4986142" cy="441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518"/>
            <a:ext cx="2944479" cy="5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97" y="9373518"/>
            <a:ext cx="2944479" cy="5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9ABABD-256B-4CF6-913F-FC660454848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56E14-3B46-4A7F-9BC4-6E0F1F799C70}" type="slidenum">
              <a:rPr lang="en-US" smtClean="0"/>
              <a:pPr/>
              <a:t>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5289F-7E5A-43AD-BC16-054D682EE80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323850" y="260350"/>
            <a:ext cx="7772400" cy="1028700"/>
            <a:chOff x="204" y="164"/>
            <a:chExt cx="4896" cy="648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04" y="164"/>
              <a:ext cx="489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b="1">
                  <a:solidFill>
                    <a:srgbClr val="0066CC"/>
                  </a:solidFill>
                  <a:latin typeface="Tahoma" pitchFamily="34" charset="0"/>
                </a:rPr>
                <a:t>Il framework dell’innovazione  tecnologica</a:t>
              </a: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76" y="812"/>
              <a:ext cx="2160" cy="0"/>
            </a:xfrm>
            <a:prstGeom prst="line">
              <a:avLst/>
            </a:prstGeom>
            <a:noFill/>
            <a:ln w="76200">
              <a:solidFill>
                <a:srgbClr val="00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9D4197E-464F-4003-B668-12F5F5F409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BA4F-C2A9-49DE-AE5D-D86ACC5FCA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A94E-ECF2-4855-AE92-5282864D7E6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E2B4E-7CE8-4906-BBDD-FF93EB38C4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C6EF-FF82-42B8-AE6C-C9C4742BB7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CEC5A-9D1B-4FDC-A625-EB5B3D8207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2A12F-7230-451A-BE56-47813E6BCC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59F9-9DD0-48E0-93CB-A0F6B1BA77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C85D-E925-4D86-BF69-22215736BB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262F-AAA3-4134-A300-2AE388DCDEC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A79A-EC49-4FA6-B02E-BCE4919A7D3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23850" y="115888"/>
            <a:ext cx="4464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0066CC"/>
                </a:solidFill>
                <a:latin typeface="Tahoma" pitchFamily="34" charset="0"/>
              </a:rPr>
              <a:t>Le reti di imprese</a:t>
            </a: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438150" y="1052513"/>
            <a:ext cx="3429000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8018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777777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572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90842C1C-E8C5-4A82-B1B0-DA819EFE76F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409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C38C18-80BD-48B5-A155-5536DB0CDC81}" type="slidenum">
              <a:rPr lang="en-US" smtClean="0"/>
              <a:pPr/>
              <a:t>0</a:t>
            </a:fld>
            <a:endParaRPr lang="en-US"/>
          </a:p>
        </p:txBody>
      </p:sp>
      <p:grpSp>
        <p:nvGrpSpPr>
          <p:cNvPr id="4100" name="Group 2065"/>
          <p:cNvGrpSpPr>
            <a:grpSpLocks/>
          </p:cNvGrpSpPr>
          <p:nvPr/>
        </p:nvGrpSpPr>
        <p:grpSpPr bwMode="auto">
          <a:xfrm>
            <a:off x="250825" y="188913"/>
            <a:ext cx="8734425" cy="6591300"/>
            <a:chOff x="158" y="119"/>
            <a:chExt cx="5502" cy="4152"/>
          </a:xfrm>
        </p:grpSpPr>
        <p:grpSp>
          <p:nvGrpSpPr>
            <p:cNvPr id="4101" name="Group 2062"/>
            <p:cNvGrpSpPr>
              <a:grpSpLocks/>
            </p:cNvGrpSpPr>
            <p:nvPr/>
          </p:nvGrpSpPr>
          <p:grpSpPr bwMode="auto">
            <a:xfrm>
              <a:off x="158" y="119"/>
              <a:ext cx="4491" cy="2953"/>
              <a:chOff x="158" y="119"/>
              <a:chExt cx="4491" cy="2953"/>
            </a:xfrm>
          </p:grpSpPr>
          <p:sp>
            <p:nvSpPr>
              <p:cNvPr id="4103" name="Text Box 1026"/>
              <p:cNvSpPr txBox="1">
                <a:spLocks noChangeArrowheads="1"/>
              </p:cNvSpPr>
              <p:nvPr/>
            </p:nvSpPr>
            <p:spPr bwMode="auto">
              <a:xfrm>
                <a:off x="1171" y="1676"/>
                <a:ext cx="3408" cy="1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0066CC"/>
                    </a:solidFill>
                    <a:latin typeface="Tahoma" pitchFamily="34" charset="0"/>
                  </a:rPr>
                  <a:t>COMPANIES NETWORKS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66CC"/>
                    </a:solidFill>
                    <a:latin typeface="Tahoma" pitchFamily="34" charset="0"/>
                  </a:rPr>
                  <a:t>(BUSINESS NETWORKS)</a:t>
                </a:r>
              </a:p>
            </p:txBody>
          </p:sp>
          <p:sp>
            <p:nvSpPr>
              <p:cNvPr id="4104" name="Rectangle 1029"/>
              <p:cNvSpPr>
                <a:spLocks noChangeArrowheads="1"/>
              </p:cNvSpPr>
              <p:nvPr/>
            </p:nvSpPr>
            <p:spPr bwMode="auto">
              <a:xfrm>
                <a:off x="158" y="119"/>
                <a:ext cx="4491" cy="4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102" name="Rectangle 2064"/>
            <p:cNvSpPr>
              <a:spLocks noChangeArrowheads="1"/>
            </p:cNvSpPr>
            <p:nvPr/>
          </p:nvSpPr>
          <p:spPr bwMode="auto">
            <a:xfrm>
              <a:off x="5479" y="4180"/>
              <a:ext cx="181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E9DE8A0-7D20-45C8-B594-ACA9EE6A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29C5881-115D-4A4F-A4A4-8ADB55E4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E540B24-1A91-4AE1-B1B4-C5E717834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35" y="1833629"/>
            <a:ext cx="3672176" cy="3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 look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companies networks (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networks. Taking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account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«companies are made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», networks of companies and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must live together;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cohabitation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social networks,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act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companies targets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ct val="30000"/>
              </a:spcBef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other words: things’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facilitated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obstructed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people’s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social networks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synonymous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CA010AB-1140-41F5-84C1-90FCAB64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28" y="1146866"/>
            <a:ext cx="44481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69877CD7-39F9-467B-9431-49F13D5FFA5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16389" y="2774195"/>
            <a:ext cx="27841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sz="600" dirty="0">
                <a:latin typeface="Calibri" panose="020F0502020204030204" pitchFamily="34" charset="0"/>
                <a:cs typeface="Calibri" panose="020F0502020204030204" pitchFamily="34" charset="0"/>
              </a:rPr>
              <a:t>[ </a:t>
            </a:r>
            <a:r>
              <a:rPr lang="it-IT" sz="600" i="1" dirty="0">
                <a:latin typeface="Calibri" panose="020F0502020204030204" pitchFamily="34" charset="0"/>
                <a:cs typeface="Calibri" panose="020F0502020204030204" pitchFamily="34" charset="0"/>
              </a:rPr>
              <a:t>abstract from </a:t>
            </a:r>
            <a:r>
              <a:rPr lang="it-IT" sz="600" dirty="0">
                <a:latin typeface="Calibri" panose="020F0502020204030204" pitchFamily="34" charset="0"/>
                <a:cs typeface="Calibri" panose="020F0502020204030204" pitchFamily="34" charset="0"/>
              </a:rPr>
              <a:t>NfM1 – dalla progettazione al modello di network lombardo ]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11966B8-6532-4B4A-A092-DE5A74C3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3673" y="4859257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FE9BB1-7DF0-460F-A7C9-9228B86F0FF5}"/>
              </a:ext>
            </a:extLst>
          </p:cNvPr>
          <p:cNvSpPr txBox="1"/>
          <p:nvPr/>
        </p:nvSpPr>
        <p:spPr>
          <a:xfrm rot="16200000">
            <a:off x="3998966" y="3275111"/>
            <a:ext cx="10018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endParaRPr lang="it-IT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032930-1E26-48CA-AA62-42CC3E6268D4}"/>
              </a:ext>
            </a:extLst>
          </p:cNvPr>
          <p:cNvSpPr txBox="1"/>
          <p:nvPr/>
        </p:nvSpPr>
        <p:spPr>
          <a:xfrm rot="16200000">
            <a:off x="3883712" y="2106382"/>
            <a:ext cx="12323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endParaRPr lang="it-IT" sz="14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E333B7-B237-4B65-B659-A9493CE481AA}"/>
              </a:ext>
            </a:extLst>
          </p:cNvPr>
          <p:cNvSpPr txBox="1"/>
          <p:nvPr/>
        </p:nvSpPr>
        <p:spPr>
          <a:xfrm rot="16200000">
            <a:off x="7651279" y="3315847"/>
            <a:ext cx="13622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of </a:t>
            </a:r>
            <a:r>
              <a:rPr lang="it-IT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endParaRPr lang="it-IT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022511-6BAD-477D-AFAD-2FF7E389D60D}"/>
              </a:ext>
            </a:extLst>
          </p:cNvPr>
          <p:cNvSpPr txBox="1"/>
          <p:nvPr/>
        </p:nvSpPr>
        <p:spPr>
          <a:xfrm rot="16200000">
            <a:off x="7671021" y="2043599"/>
            <a:ext cx="13622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community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072708-58AB-456E-A03A-F3267D5E026B}"/>
              </a:ext>
            </a:extLst>
          </p:cNvPr>
          <p:cNvSpPr txBox="1"/>
          <p:nvPr/>
        </p:nvSpPr>
        <p:spPr>
          <a:xfrm>
            <a:off x="4767527" y="1156783"/>
            <a:ext cx="16650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sharing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99E983-3177-4EE6-AE4C-6969F5103551}"/>
              </a:ext>
            </a:extLst>
          </p:cNvPr>
          <p:cNvSpPr txBox="1"/>
          <p:nvPr/>
        </p:nvSpPr>
        <p:spPr>
          <a:xfrm>
            <a:off x="6405744" y="1156783"/>
            <a:ext cx="16650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creation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154F177-DBF7-4289-9908-60BAD091A488}"/>
              </a:ext>
            </a:extLst>
          </p:cNvPr>
          <p:cNvSpPr txBox="1"/>
          <p:nvPr/>
        </p:nvSpPr>
        <p:spPr>
          <a:xfrm>
            <a:off x="4869253" y="1828782"/>
            <a:ext cx="1476000" cy="559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JOINT PROJECTS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D7545C-412B-45E4-B863-1E1F897D2DE4}"/>
              </a:ext>
            </a:extLst>
          </p:cNvPr>
          <p:cNvSpPr txBox="1"/>
          <p:nvPr/>
        </p:nvSpPr>
        <p:spPr>
          <a:xfrm>
            <a:off x="6473250" y="1826410"/>
            <a:ext cx="1440159" cy="559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JOINT VENTURE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DE023B4-8040-43DD-A672-17725E126700}"/>
              </a:ext>
            </a:extLst>
          </p:cNvPr>
          <p:cNvSpPr txBox="1"/>
          <p:nvPr/>
        </p:nvSpPr>
        <p:spPr>
          <a:xfrm>
            <a:off x="6483848" y="2596826"/>
            <a:ext cx="1440159" cy="559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SOCIAL NETWORK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FC3AABC-6BC0-480B-86E3-4CAB5E025996}"/>
              </a:ext>
            </a:extLst>
          </p:cNvPr>
          <p:cNvSpPr txBox="1"/>
          <p:nvPr/>
        </p:nvSpPr>
        <p:spPr>
          <a:xfrm>
            <a:off x="4889352" y="3539337"/>
            <a:ext cx="3098468" cy="3635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COMMUNITY OF EXPECTATIONS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5DCB727-9E53-4405-BF05-DA2175AC8355}"/>
              </a:ext>
            </a:extLst>
          </p:cNvPr>
          <p:cNvSpPr txBox="1"/>
          <p:nvPr/>
        </p:nvSpPr>
        <p:spPr>
          <a:xfrm>
            <a:off x="4808766" y="4188901"/>
            <a:ext cx="1665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Opportunism</a:t>
            </a:r>
            <a:endParaRPr lang="it-IT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7878C64-FACA-456A-B763-D3A1F087EA66}"/>
              </a:ext>
            </a:extLst>
          </p:cNvPr>
          <p:cNvSpPr txBox="1"/>
          <p:nvPr/>
        </p:nvSpPr>
        <p:spPr>
          <a:xfrm>
            <a:off x="6380898" y="4202873"/>
            <a:ext cx="1665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349438C-6D7F-46CC-B3E9-53E9136768E8}"/>
              </a:ext>
            </a:extLst>
          </p:cNvPr>
          <p:cNvSpPr/>
          <p:nvPr/>
        </p:nvSpPr>
        <p:spPr bwMode="auto">
          <a:xfrm>
            <a:off x="467544" y="1183682"/>
            <a:ext cx="3825084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kumimoji="0" lang="it-IT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(ii/ii) – notes </a:t>
            </a:r>
            <a:r>
              <a:rPr kumimoji="0" lang="it-IT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abour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social networks</a:t>
            </a:r>
          </a:p>
        </p:txBody>
      </p:sp>
      <p:sp>
        <p:nvSpPr>
          <p:cNvPr id="22" name="Bolla: nuvola 21">
            <a:extLst>
              <a:ext uri="{FF2B5EF4-FFF2-40B4-BE49-F238E27FC236}">
                <a16:creationId xmlns:a16="http://schemas.microsoft.com/office/drawing/2014/main" id="{A22B8378-E5F6-4519-BF7C-9F23322EB138}"/>
              </a:ext>
            </a:extLst>
          </p:cNvPr>
          <p:cNvSpPr/>
          <p:nvPr/>
        </p:nvSpPr>
        <p:spPr bwMode="auto">
          <a:xfrm>
            <a:off x="1433059" y="5522721"/>
            <a:ext cx="3280277" cy="983873"/>
          </a:xfrm>
          <a:prstGeom prst="cloudCallout">
            <a:avLst>
              <a:gd name="adj1" fmla="val -37791"/>
              <a:gd name="adj2" fmla="val -69763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by the way, just for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organization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«social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222250-8CAA-4651-84FE-20417523C3B3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endParaRPr lang="it-IT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4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0F5520B-2BA8-427B-8EBD-49222D59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720BD38-8138-47B5-AA3C-2898A43E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12327F3-0448-4429-8D9E-1FAD23A1C8B8}"/>
              </a:ext>
            </a:extLst>
          </p:cNvPr>
          <p:cNvGrpSpPr/>
          <p:nvPr/>
        </p:nvGrpSpPr>
        <p:grpSpPr>
          <a:xfrm>
            <a:off x="3057525" y="1431498"/>
            <a:ext cx="6086475" cy="4456112"/>
            <a:chOff x="3057525" y="1484313"/>
            <a:chExt cx="6086475" cy="4456112"/>
          </a:xfrm>
        </p:grpSpPr>
        <p:pic>
          <p:nvPicPr>
            <p:cNvPr id="4" name="Picture 4" descr="scansione005">
              <a:extLst>
                <a:ext uri="{FF2B5EF4-FFF2-40B4-BE49-F238E27FC236}">
                  <a16:creationId xmlns:a16="http://schemas.microsoft.com/office/drawing/2014/main" id="{5CA65978-6078-4025-9495-8071C0BE3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7525" y="1484313"/>
              <a:ext cx="6086475" cy="445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FE0C6F-B103-4E33-8516-76401B446492}"/>
                </a:ext>
              </a:extLst>
            </p:cNvPr>
            <p:cNvSpPr txBox="1"/>
            <p:nvPr/>
          </p:nvSpPr>
          <p:spPr>
            <a:xfrm>
              <a:off x="4355976" y="2564904"/>
              <a:ext cx="136815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latin typeface="Arial Nova" panose="020B0604020202020204" pitchFamily="34" charset="0"/>
                  <a:cs typeface="Arial" panose="020B0604020202020204" pitchFamily="34" charset="0"/>
                </a:rPr>
                <a:t>long </a:t>
              </a:r>
              <a:r>
                <a:rPr lang="it-IT" sz="1100" dirty="0" err="1">
                  <a:latin typeface="Arial Nova" panose="020B0604020202020204" pitchFamily="34" charset="0"/>
                  <a:cs typeface="Arial" panose="020B0604020202020204" pitchFamily="34" charset="0"/>
                </a:rPr>
                <a:t>term</a:t>
              </a:r>
              <a:r>
                <a:rPr lang="it-IT" sz="1100" dirty="0">
                  <a:latin typeface="Arial Nova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100" dirty="0" err="1">
                  <a:latin typeface="Arial Nova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it-IT" sz="1100" dirty="0">
                  <a:latin typeface="Arial Nova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100" dirty="0" err="1">
                  <a:latin typeface="Arial Nova" panose="020B0604020202020204" pitchFamily="34" charset="0"/>
                  <a:cs typeface="Arial" panose="020B0604020202020204" pitchFamily="34" charset="0"/>
                </a:rPr>
                <a:t>alliances</a:t>
              </a:r>
              <a:endParaRPr lang="it-IT" sz="1100" dirty="0">
                <a:latin typeface="Arial Nova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5E09178-B516-4322-836C-BD2C4EFB5BEB}"/>
                </a:ext>
              </a:extLst>
            </p:cNvPr>
            <p:cNvSpPr txBox="1"/>
            <p:nvPr/>
          </p:nvSpPr>
          <p:spPr>
            <a:xfrm>
              <a:off x="5849540" y="3674058"/>
              <a:ext cx="1379834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operations </a:t>
              </a:r>
              <a:r>
                <a:rPr lang="it-IT" sz="800" dirty="0">
                  <a:latin typeface="Arial Nova" panose="020B0504020202020204" pitchFamily="34" charset="0"/>
                  <a:cs typeface="Arial" panose="020B0604020202020204" pitchFamily="34" charset="0"/>
                </a:rPr>
                <a:t>(</a:t>
              </a:r>
              <a:r>
                <a:rPr lang="it-IT" sz="800" dirty="0" err="1">
                  <a:latin typeface="Arial Nova" panose="020B0504020202020204" pitchFamily="34" charset="0"/>
                  <a:cs typeface="Arial" panose="020B0604020202020204" pitchFamily="34" charset="0"/>
                </a:rPr>
                <a:t>ref</a:t>
              </a:r>
              <a:r>
                <a:rPr lang="it-IT" sz="800" dirty="0">
                  <a:latin typeface="Arial Nova" panose="020B0504020202020204" pitchFamily="34" charset="0"/>
                  <a:cs typeface="Arial" panose="020B0604020202020204" pitchFamily="34" charset="0"/>
                </a:rPr>
                <a:t>. to manufacturing </a:t>
              </a:r>
              <a:r>
                <a:rPr lang="it-IT" sz="800" dirty="0" err="1">
                  <a:latin typeface="Arial Nova" panose="020B0504020202020204" pitchFamily="34" charset="0"/>
                  <a:cs typeface="Arial" panose="020B0604020202020204" pitchFamily="34" charset="0"/>
                </a:rPr>
                <a:t>processes</a:t>
              </a:r>
              <a:r>
                <a:rPr lang="it-IT" sz="800" dirty="0">
                  <a:latin typeface="Arial Nova" panose="020B05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FFD745C-4962-44C2-9B03-9C4FCEBE6618}"/>
                </a:ext>
              </a:extLst>
            </p:cNvPr>
            <p:cNvSpPr txBox="1"/>
            <p:nvPr/>
          </p:nvSpPr>
          <p:spPr>
            <a:xfrm>
              <a:off x="5784452" y="4666119"/>
              <a:ext cx="137983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 err="1">
                  <a:latin typeface="Arial Nova" panose="020B0504020202020204" pitchFamily="34" charset="0"/>
                  <a:cs typeface="Arial" panose="020B0604020202020204" pitchFamily="34" charset="0"/>
                </a:rPr>
                <a:t>market’s</a:t>
              </a:r>
              <a:r>
                <a:rPr lang="it-IT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 opportunities</a:t>
              </a: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B2583584-3C00-495C-A82C-2DF00D75CC0C}"/>
                </a:ext>
              </a:extLst>
            </p:cNvPr>
            <p:cNvSpPr/>
            <p:nvPr/>
          </p:nvSpPr>
          <p:spPr bwMode="auto">
            <a:xfrm>
              <a:off x="3419872" y="5229200"/>
              <a:ext cx="5256584" cy="28825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it-IT" sz="900" b="0" i="1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abstract from </a:t>
              </a:r>
              <a:r>
                <a:rPr kumimoji="0" lang="it-IT" sz="900" b="0" u="none" strike="noStrike" cap="none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Classificazione dei network collaborativi proposta da ECOLEAD]</a:t>
              </a:r>
              <a:endParaRPr kumimoji="0" lang="it-IT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3D889AF-DB89-4DC3-9443-21F0B2315464}"/>
                </a:ext>
              </a:extLst>
            </p:cNvPr>
            <p:cNvSpPr txBox="1"/>
            <p:nvPr/>
          </p:nvSpPr>
          <p:spPr>
            <a:xfrm>
              <a:off x="6515832" y="1931909"/>
              <a:ext cx="3573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(*)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8F0BC3F-2186-4BEF-92BF-60917996C5F4}"/>
                </a:ext>
              </a:extLst>
            </p:cNvPr>
            <p:cNvSpPr txBox="1"/>
            <p:nvPr/>
          </p:nvSpPr>
          <p:spPr>
            <a:xfrm>
              <a:off x="3419872" y="5517456"/>
              <a:ext cx="2807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(*) VBE: Virtual Breeding Environment.</a:t>
              </a: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78BA3A67-666F-48AE-8E77-2DED707DE574}"/>
              </a:ext>
            </a:extLst>
          </p:cNvPr>
          <p:cNvSpPr/>
          <p:nvPr/>
        </p:nvSpPr>
        <p:spPr bwMode="auto">
          <a:xfrm>
            <a:off x="467544" y="1183682"/>
            <a:ext cx="3825084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kumimoji="0" lang="it-IT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(ii/ii) – notes </a:t>
            </a:r>
            <a:r>
              <a:rPr kumimoji="0" lang="it-IT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abour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social networks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883ACE6-E657-4858-90B3-EBFBC5964E88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endParaRPr lang="it-IT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71D9DF9-0840-4CEA-9836-7F1A70108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07" y="1705520"/>
            <a:ext cx="2626718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third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prospect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showed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«long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»,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strategy’s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implmentation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and «short-medium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»,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contingent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needs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1 for some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details)..</a:t>
            </a:r>
          </a:p>
          <a:p>
            <a:pPr algn="just">
              <a:spcBef>
                <a:spcPct val="50000"/>
              </a:spcBef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displayed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by the drawing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82563" indent="-182563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in the case of «long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alliances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»: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quite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alike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cohesion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degree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mentioned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2563" indent="-182563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goal-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oriented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network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networks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technical-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degree. </a:t>
            </a:r>
          </a:p>
        </p:txBody>
      </p:sp>
      <p:sp>
        <p:nvSpPr>
          <p:cNvPr id="17" name="Bolla: nuvola 16">
            <a:extLst>
              <a:ext uri="{FF2B5EF4-FFF2-40B4-BE49-F238E27FC236}">
                <a16:creationId xmlns:a16="http://schemas.microsoft.com/office/drawing/2014/main" id="{0FD44278-A3A5-4724-B7DE-67F3F75CA7F0}"/>
              </a:ext>
            </a:extLst>
          </p:cNvPr>
          <p:cNvSpPr/>
          <p:nvPr/>
        </p:nvSpPr>
        <p:spPr bwMode="auto">
          <a:xfrm>
            <a:off x="6163062" y="5736769"/>
            <a:ext cx="1690119" cy="702766"/>
          </a:xfrm>
          <a:prstGeom prst="cloudCallout">
            <a:avLst>
              <a:gd name="adj1" fmla="val -33305"/>
              <a:gd name="adj2" fmla="val -7102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for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defintions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</a:t>
            </a:r>
          </a:p>
        </p:txBody>
      </p:sp>
    </p:spTree>
    <p:extLst>
      <p:ext uri="{BB962C8B-B14F-4D97-AF65-F5344CB8AC3E}">
        <p14:creationId xmlns:p14="http://schemas.microsoft.com/office/powerpoint/2010/main" val="229437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EEAC45F-A137-423D-AD34-F3B458D6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CF3299-6ADB-4F1B-BC6A-28A7BA38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D1B8CF-73C9-4EF0-9966-AAEC8D3C80E4}"/>
              </a:ext>
            </a:extLst>
          </p:cNvPr>
          <p:cNvSpPr txBox="1"/>
          <p:nvPr/>
        </p:nvSpPr>
        <p:spPr>
          <a:xfrm>
            <a:off x="723268" y="1379889"/>
            <a:ext cx="761778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«So,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networks?»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guess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?»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«No, I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Indeed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instance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some companies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product are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alike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or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thing 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just a description and one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can’t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know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companies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You’re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right, so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approach a network one must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focusing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factors».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18D2C6C-4417-4FC5-94A9-B9147E1FDC9D}"/>
              </a:ext>
            </a:extLst>
          </p:cNvPr>
          <p:cNvSpPr>
            <a:spLocks noChangeAspect="1"/>
          </p:cNvSpPr>
          <p:nvPr/>
        </p:nvSpPr>
        <p:spPr bwMode="auto">
          <a:xfrm>
            <a:off x="4272735" y="2969222"/>
            <a:ext cx="306034" cy="38862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6929E9-80E9-4CCF-BFC3-3909A8F099B8}"/>
              </a:ext>
            </a:extLst>
          </p:cNvPr>
          <p:cNvSpPr txBox="1"/>
          <p:nvPr/>
        </p:nvSpPr>
        <p:spPr>
          <a:xfrm>
            <a:off x="755576" y="3395263"/>
            <a:ext cx="7617782" cy="2769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analisys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are the: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transactions’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transactions’ targets,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transactions’ properties,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olla: nuvola 7">
            <a:extLst>
              <a:ext uri="{FF2B5EF4-FFF2-40B4-BE49-F238E27FC236}">
                <a16:creationId xmlns:a16="http://schemas.microsoft.com/office/drawing/2014/main" id="{7671E8FE-EF64-4D88-A722-8E49314981E0}"/>
              </a:ext>
            </a:extLst>
          </p:cNvPr>
          <p:cNvSpPr/>
          <p:nvPr/>
        </p:nvSpPr>
        <p:spPr bwMode="auto">
          <a:xfrm>
            <a:off x="4899992" y="4840248"/>
            <a:ext cx="3928349" cy="1264980"/>
          </a:xfrm>
          <a:prstGeom prst="cloudCallout">
            <a:avLst>
              <a:gd name="adj1" fmla="val -63270"/>
              <a:gd name="adj2" fmla="val -3699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networks are just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transaction,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characterization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referred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transactions. 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B5946A-9180-4EF4-9AE9-00B998D3DBD8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it-IT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6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6E5E779-A94E-4E98-9413-771C7E56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B7230E8-42EA-4D16-BCD9-CE994B3D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E05C93-6A82-48C6-B886-D541D399A7E8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transactions’ </a:t>
            </a:r>
            <a:r>
              <a:rPr lang="it-IT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lang="it-IT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1F20BB-451C-4BBD-812D-E1A4A9FC6375}"/>
              </a:ext>
            </a:extLst>
          </p:cNvPr>
          <p:cNvSpPr txBox="1"/>
          <p:nvPr/>
        </p:nvSpPr>
        <p:spPr>
          <a:xfrm>
            <a:off x="616860" y="1317209"/>
            <a:ext cx="7841339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quite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classify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transaction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Indeed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a network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knowledge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improvements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and the control of transaction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) and to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the networks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expecially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social networks), one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come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hisown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herown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list. So,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transactions’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classified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be the case of a network for an innovation, or in a supply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comakership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products and/or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for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instance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for some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bureaucratic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networks or, looking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traditional relationship client-supplier, in a supply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relationship/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friendship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social networks and a «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ingredient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kind of networks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ref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 to the second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networks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sharing»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social networks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like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voluntary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or,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aimed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protection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1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699FA6E-FB7F-4028-8C69-0E6B5A2F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406DE8F-36E4-44B4-AE81-2A557DFD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CB41F9-836B-4DE4-9F31-58DF16DF5889}"/>
              </a:ext>
            </a:extLst>
          </p:cNvPr>
          <p:cNvSpPr txBox="1"/>
          <p:nvPr/>
        </p:nvSpPr>
        <p:spPr>
          <a:xfrm>
            <a:off x="683568" y="1556792"/>
            <a:ext cx="7617782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quite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easy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indeed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wonder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are the transactions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aimed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So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transactions’ targets can be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listed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knowledge improvement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one of the standard networks target.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transactions’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(control of …)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standard target of networks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transaction of products/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risks sharing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be of some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so following some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sharing,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entry or trade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possibly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sharing.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lobbying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sharing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F42B13-4404-4089-873F-89054E9296F2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transactions’ targets</a:t>
            </a:r>
          </a:p>
        </p:txBody>
      </p:sp>
    </p:spTree>
    <p:extLst>
      <p:ext uri="{BB962C8B-B14F-4D97-AF65-F5344CB8AC3E}">
        <p14:creationId xmlns:p14="http://schemas.microsoft.com/office/powerpoint/2010/main" val="104896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C8036F6-6BE4-4276-9F0B-73CB410E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83D29D5-064E-4796-A25B-02F3936C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654100-0313-4C25-862F-E0362469D01A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transactions’ properties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0A4012-BDA4-4A80-9195-B00DF632072D}"/>
              </a:ext>
            </a:extLst>
          </p:cNvPr>
          <p:cNvSpPr txBox="1"/>
          <p:nvPr/>
        </p:nvSpPr>
        <p:spPr>
          <a:xfrm>
            <a:off x="616861" y="1268760"/>
            <a:ext cx="7617782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Just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 transactions can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 rare, stand 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) or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rules for transactions’ regulation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haven’t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put in place, etc. So,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transactions’ properties can include: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longevity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extemporary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regulated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«high range of action»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involve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mutuality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mutuality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transactions in networks,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matter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mover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cooperation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Bolla: nuvola 5">
            <a:extLst>
              <a:ext uri="{FF2B5EF4-FFF2-40B4-BE49-F238E27FC236}">
                <a16:creationId xmlns:a16="http://schemas.microsoft.com/office/drawing/2014/main" id="{FBCC4E53-92D3-4530-AD98-C56B73D07A72}"/>
              </a:ext>
            </a:extLst>
          </p:cNvPr>
          <p:cNvSpPr/>
          <p:nvPr/>
        </p:nvSpPr>
        <p:spPr bwMode="auto">
          <a:xfrm>
            <a:off x="4355976" y="4725144"/>
            <a:ext cx="4568949" cy="1827193"/>
          </a:xfrm>
          <a:prstGeom prst="cloudCallout">
            <a:avLst>
              <a:gd name="adj1" fmla="val -63270"/>
              <a:gd name="adj2" fmla="val -3699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additional note: </a:t>
            </a:r>
            <a:r>
              <a:rPr lang="it-IT" sz="12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it-IT" sz="12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forget</a:t>
            </a:r>
            <a:r>
              <a:rPr lang="it-IT" sz="12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2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cooperation </a:t>
            </a:r>
            <a:r>
              <a:rPr lang="it-IT" sz="12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prime </a:t>
            </a:r>
            <a:r>
              <a:rPr lang="it-IT" sz="12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mover</a:t>
            </a:r>
            <a:r>
              <a:rPr lang="it-IT" sz="12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networks</a:t>
            </a:r>
            <a:r>
              <a:rPr lang="it-IT" sz="12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organization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driver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authority, and by the market, for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driver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transaction.</a:t>
            </a:r>
          </a:p>
        </p:txBody>
      </p:sp>
    </p:spTree>
    <p:extLst>
      <p:ext uri="{BB962C8B-B14F-4D97-AF65-F5344CB8AC3E}">
        <p14:creationId xmlns:p14="http://schemas.microsoft.com/office/powerpoint/2010/main" val="281104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1C2E62D-5D00-43D2-AF86-A24CC3D2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1511D76-DFB9-41F7-B27F-7F454BDE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04F27B-06C5-4234-B729-5ED793E23C83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networks’ </a:t>
            </a:r>
            <a:r>
              <a:rPr lang="it-IT" sz="1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endParaRPr lang="it-IT" sz="1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AAC20F-07BC-4300-A2A4-406E49828724}"/>
              </a:ext>
            </a:extLst>
          </p:cNvPr>
          <p:cNvSpPr txBox="1"/>
          <p:nvPr/>
        </p:nvSpPr>
        <p:spPr>
          <a:xfrm>
            <a:off x="616861" y="1484784"/>
            <a:ext cx="7617782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words: a network can be small or big, transaction can always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follow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paths, transaction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couldn’t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), so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networks’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can include: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dimension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connectivity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for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instance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be high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touch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«brokers’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existance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transaction must always involve one 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transactions are more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exclusive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4344927-13E4-43DE-9047-0C47C2D92AD0}"/>
              </a:ext>
            </a:extLst>
          </p:cNvPr>
          <p:cNvGrpSpPr/>
          <p:nvPr/>
        </p:nvGrpSpPr>
        <p:grpSpPr>
          <a:xfrm>
            <a:off x="4899992" y="4840248"/>
            <a:ext cx="3928349" cy="1181040"/>
            <a:chOff x="4899992" y="4840248"/>
            <a:chExt cx="3928349" cy="1181040"/>
          </a:xfrm>
        </p:grpSpPr>
        <p:sp>
          <p:nvSpPr>
            <p:cNvPr id="7" name="Bolla: nuvola 6">
              <a:extLst>
                <a:ext uri="{FF2B5EF4-FFF2-40B4-BE49-F238E27FC236}">
                  <a16:creationId xmlns:a16="http://schemas.microsoft.com/office/drawing/2014/main" id="{97C1E678-C582-4CA9-B760-CF7CCD138113}"/>
                </a:ext>
              </a:extLst>
            </p:cNvPr>
            <p:cNvSpPr/>
            <p:nvPr/>
          </p:nvSpPr>
          <p:spPr bwMode="auto">
            <a:xfrm>
              <a:off x="4899992" y="4840248"/>
              <a:ext cx="3928349" cy="1181040"/>
            </a:xfrm>
            <a:prstGeom prst="cloudCallout">
              <a:avLst>
                <a:gd name="adj1" fmla="val -55406"/>
                <a:gd name="adj2" fmla="val -51643"/>
              </a:avLst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it-IT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 graphic representation of clusters. .</a:t>
              </a:r>
            </a:p>
          </p:txBody>
        </p:sp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1337989D-CA4E-473F-B73F-EB5AF56C1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8384" y="5301424"/>
              <a:ext cx="1283081" cy="575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58639D93-B396-4099-9F0E-E9CE33627503}"/>
                </a:ext>
              </a:extLst>
            </p:cNvPr>
            <p:cNvSpPr/>
            <p:nvPr/>
          </p:nvSpPr>
          <p:spPr bwMode="auto">
            <a:xfrm>
              <a:off x="6378384" y="5301424"/>
              <a:ext cx="316104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75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3B388AA-BA5A-4837-A965-13BB9978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1F6A9DF-1665-43D6-9E6E-1FBF59F8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81B9D0-EEEC-4912-821D-4B29B2CFA068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Networks’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endParaRPr lang="it-IT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E5EA49-3D3D-49A6-8800-095155B118E4}"/>
              </a:ext>
            </a:extLst>
          </p:cNvPr>
          <p:cNvSpPr txBox="1"/>
          <p:nvPr/>
        </p:nvSpPr>
        <p:spPr>
          <a:xfrm>
            <a:off x="359695" y="1089667"/>
            <a:ext cx="835516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«Ok, I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At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rate, looking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cooperation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base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ingredient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characterize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networks,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?»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«No, I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wouldn’t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so. Just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rough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dinner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organized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class-room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; do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it’ll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easy to do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?»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«Crazy!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Evryone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glad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partecipate,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wanted to go in a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pub, some others in a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one.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Someone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he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come I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won’t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etc.».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«In the end,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succeed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dinner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organization?»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«Yes,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finally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I’ve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coordinate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right word: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…».</a:t>
            </a: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Summing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up: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notwithstanding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cooperation (or, in other words;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goodwill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to partecipate)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factor of the networks,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to state some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listed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institutional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contractual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6D8380A-0B45-4447-8AAB-3094AE1B647F}"/>
              </a:ext>
            </a:extLst>
          </p:cNvPr>
          <p:cNvSpPr>
            <a:spLocks noChangeAspect="1"/>
          </p:cNvSpPr>
          <p:nvPr/>
        </p:nvSpPr>
        <p:spPr bwMode="auto">
          <a:xfrm>
            <a:off x="4102311" y="3178418"/>
            <a:ext cx="306034" cy="38862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BAD093-A6D8-4C29-926C-C5C6041EA264}"/>
              </a:ext>
            </a:extLst>
          </p:cNvPr>
          <p:cNvSpPr txBox="1"/>
          <p:nvPr/>
        </p:nvSpPr>
        <p:spPr>
          <a:xfrm>
            <a:off x="523139" y="5949280"/>
            <a:ext cx="81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there’s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speak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with a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doesn’t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know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language and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vicevesa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? Of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and so ….</a:t>
            </a:r>
          </a:p>
        </p:txBody>
      </p:sp>
    </p:spTree>
    <p:extLst>
      <p:ext uri="{BB962C8B-B14F-4D97-AF65-F5344CB8AC3E}">
        <p14:creationId xmlns:p14="http://schemas.microsoft.com/office/powerpoint/2010/main" val="78243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3B7714A-BD13-432E-B5B5-430DCFFA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38EF539-D6B9-44D2-B4BF-133707F2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A053F1D-683F-4CA3-A7A0-B2D0788F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75" y="1529888"/>
            <a:ext cx="584835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7487B2AF-703C-428F-9FD7-2DDCAA5E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5722475"/>
            <a:ext cx="44656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900" dirty="0">
                <a:latin typeface="Tahoma" pitchFamily="34" charset="0"/>
              </a:rPr>
              <a:t>[K. </a:t>
            </a:r>
            <a:r>
              <a:rPr lang="en-US" sz="900" dirty="0" err="1">
                <a:latin typeface="Tahoma" pitchFamily="34" charset="0"/>
              </a:rPr>
              <a:t>Koschatzky</a:t>
            </a:r>
            <a:r>
              <a:rPr lang="en-US" sz="900" dirty="0">
                <a:latin typeface="Tahoma" pitchFamily="34" charset="0"/>
              </a:rPr>
              <a:t>, m. </a:t>
            </a:r>
            <a:r>
              <a:rPr lang="en-US" sz="900" dirty="0" err="1">
                <a:latin typeface="Tahoma" pitchFamily="34" charset="0"/>
              </a:rPr>
              <a:t>Kulicke</a:t>
            </a:r>
            <a:r>
              <a:rPr lang="en-US" sz="900" dirty="0">
                <a:latin typeface="Tahoma" pitchFamily="34" charset="0"/>
              </a:rPr>
              <a:t>, A. </a:t>
            </a:r>
            <a:r>
              <a:rPr lang="en-US" sz="900" dirty="0" err="1">
                <a:latin typeface="Tahoma" pitchFamily="34" charset="0"/>
              </a:rPr>
              <a:t>Zenker</a:t>
            </a:r>
            <a:r>
              <a:rPr lang="en-US" sz="900" dirty="0">
                <a:latin typeface="Tahoma" pitchFamily="34" charset="0"/>
              </a:rPr>
              <a:t> – Innovation Networks]</a:t>
            </a:r>
            <a:endParaRPr lang="it-IT" sz="900" dirty="0">
              <a:latin typeface="Tahoma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DEA245-F8A8-4900-8923-CDF9845FBD97}"/>
              </a:ext>
            </a:extLst>
          </p:cNvPr>
          <p:cNvSpPr txBox="1"/>
          <p:nvPr/>
        </p:nvSpPr>
        <p:spPr>
          <a:xfrm>
            <a:off x="474556" y="1095693"/>
            <a:ext cx="2602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…. and so, companies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other must share the languages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(and of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humbleness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!)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1D4A2302-A121-4BF4-8CD3-A46A92C6FBBB}"/>
              </a:ext>
            </a:extLst>
          </p:cNvPr>
          <p:cNvSpPr>
            <a:spLocks noChangeAspect="1"/>
          </p:cNvSpPr>
          <p:nvPr/>
        </p:nvSpPr>
        <p:spPr bwMode="auto">
          <a:xfrm>
            <a:off x="1622549" y="2060848"/>
            <a:ext cx="306034" cy="38862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8DA84E-7CFD-4550-88FD-DD032AFB8D74}"/>
              </a:ext>
            </a:extLst>
          </p:cNvPr>
          <p:cNvSpPr txBox="1"/>
          <p:nvPr/>
        </p:nvSpPr>
        <p:spPr>
          <a:xfrm>
            <a:off x="474556" y="2433745"/>
            <a:ext cx="2602020" cy="238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Coming to the knowledge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82563" indent="-182563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to note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passes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experienced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knowledge,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the «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uncodified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one»,</a:t>
            </a:r>
          </a:p>
          <a:p>
            <a:pPr marL="182563" indent="-182563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anyway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are the  base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ingredient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Bolla: nuvola 10">
            <a:extLst>
              <a:ext uri="{FF2B5EF4-FFF2-40B4-BE49-F238E27FC236}">
                <a16:creationId xmlns:a16="http://schemas.microsoft.com/office/drawing/2014/main" id="{BEE190F5-5B43-44F9-811D-949B61C61826}"/>
              </a:ext>
            </a:extLst>
          </p:cNvPr>
          <p:cNvSpPr/>
          <p:nvPr/>
        </p:nvSpPr>
        <p:spPr bwMode="auto">
          <a:xfrm>
            <a:off x="430912" y="4897409"/>
            <a:ext cx="2768749" cy="1780342"/>
          </a:xfrm>
          <a:prstGeom prst="cloudCallout">
            <a:avLst>
              <a:gd name="adj1" fmla="val -30456"/>
              <a:gd name="adj2" fmla="val -72816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uncodified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knowledge»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technology’s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can’t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some of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technology’s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055D35-D4DA-492E-999C-76530C496582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Networks’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endParaRPr lang="it-IT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1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3D3A76C-1BB3-4D18-AFF3-9FD5BE7A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3543ABF-3620-4899-A66F-74BD408D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3A6844-2EDA-4632-91A4-AFD7B7BDC67E}"/>
              </a:ext>
            </a:extLst>
          </p:cNvPr>
          <p:cNvSpPr txBox="1"/>
          <p:nvPr/>
        </p:nvSpPr>
        <p:spPr>
          <a:xfrm>
            <a:off x="492834" y="1268760"/>
            <a:ext cx="7193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….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coordination’s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6F17340-6D97-4625-A9C1-EEE77407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82" y="2557354"/>
            <a:ext cx="32234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tabLst>
                <a:tab pos="2247900" algn="l"/>
              </a:tabLst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institutional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1CECDBB-C9BB-4188-B8C0-4947D82B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28" y="2348880"/>
            <a:ext cx="5040560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2247900" algn="l"/>
              </a:tabLst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they’re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following shares’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tabLst>
                <a:tab pos="2247900" algn="l"/>
              </a:tabLst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 note: cooperation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strenghtened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time the network,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meant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standard for of companies’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organization).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72C0BCE-693C-4D0B-89BF-B822669E5C27}"/>
              </a:ext>
            </a:extLst>
          </p:cNvPr>
          <p:cNvCxnSpPr/>
          <p:nvPr/>
        </p:nvCxnSpPr>
        <p:spPr bwMode="auto">
          <a:xfrm flipV="1">
            <a:off x="3437443" y="2795313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 Box 7">
            <a:extLst>
              <a:ext uri="{FF2B5EF4-FFF2-40B4-BE49-F238E27FC236}">
                <a16:creationId xmlns:a16="http://schemas.microsoft.com/office/drawing/2014/main" id="{7E570129-1348-4E2D-9EE2-9D9D44B3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32" y="4676493"/>
            <a:ext cx="32234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tabLst>
                <a:tab pos="2247900" algn="l"/>
              </a:tabLst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contractual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8540A70-EBB7-4695-8E1A-A1BC5235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4419109"/>
            <a:ext cx="504056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2247900" algn="l"/>
              </a:tabLst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Contractual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formalized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clauses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agreement’s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contributions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incentives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time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etc.) and/or 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conditions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described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by a set of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unmade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interactions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characterized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by imperative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86BF569-C6B1-4AE2-ABDD-97EDF2333A13}"/>
              </a:ext>
            </a:extLst>
          </p:cNvPr>
          <p:cNvCxnSpPr/>
          <p:nvPr/>
        </p:nvCxnSpPr>
        <p:spPr bwMode="auto">
          <a:xfrm flipV="1">
            <a:off x="3360998" y="4891455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1D34B93-55B9-40F0-BD4F-AB901EA9E5DF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Networks’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endParaRPr lang="it-IT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Bolla: nuvola 12">
            <a:extLst>
              <a:ext uri="{FF2B5EF4-FFF2-40B4-BE49-F238E27FC236}">
                <a16:creationId xmlns:a16="http://schemas.microsoft.com/office/drawing/2014/main" id="{E52320DA-51AD-4839-AD1B-6E08A25FC990}"/>
              </a:ext>
            </a:extLst>
          </p:cNvPr>
          <p:cNvSpPr/>
          <p:nvPr/>
        </p:nvSpPr>
        <p:spPr bwMode="auto">
          <a:xfrm>
            <a:off x="4932041" y="5494304"/>
            <a:ext cx="3888432" cy="1077575"/>
          </a:xfrm>
          <a:prstGeom prst="cloudCallout">
            <a:avLst>
              <a:gd name="adj1" fmla="val -34471"/>
              <a:gd name="adj2" fmla="val -5832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additional note: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criminal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organization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/imperative «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contractual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can’t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written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098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/>
          </a:p>
        </p:txBody>
      </p:sp>
      <p:sp>
        <p:nvSpPr>
          <p:cNvPr id="512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233311-B228-4D5A-B13D-C433C7042CC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838200" y="2116138"/>
            <a:ext cx="777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200" b="1" dirty="0" err="1">
                <a:latin typeface="Tahoma" pitchFamily="34" charset="0"/>
              </a:rPr>
              <a:t>Introduction</a:t>
            </a:r>
            <a:endParaRPr lang="it-IT" sz="1200" b="1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200" b="1" dirty="0" err="1">
                <a:latin typeface="Tahoma" pitchFamily="34" charset="0"/>
              </a:rPr>
              <a:t>Definitions</a:t>
            </a:r>
            <a:r>
              <a:rPr lang="it-IT" sz="1200" b="1" dirty="0">
                <a:latin typeface="Tahoma" pitchFamily="34" charset="0"/>
              </a:rPr>
              <a:t> of networks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200" b="1" dirty="0">
                <a:latin typeface="Tahoma" pitchFamily="34" charset="0"/>
              </a:rPr>
              <a:t>Targets of networks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200" b="1" dirty="0" err="1">
                <a:latin typeface="Tahoma" pitchFamily="34" charset="0"/>
              </a:rPr>
              <a:t>Typologies</a:t>
            </a:r>
            <a:r>
              <a:rPr lang="it-IT" sz="1200" b="1" dirty="0">
                <a:latin typeface="Tahoma" pitchFamily="34" charset="0"/>
              </a:rPr>
              <a:t> of networks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200" b="1" dirty="0">
                <a:latin typeface="Tahoma" pitchFamily="34" charset="0"/>
              </a:rPr>
              <a:t>Networks’ </a:t>
            </a:r>
            <a:r>
              <a:rPr lang="it-IT" sz="1200" b="1" dirty="0" err="1">
                <a:latin typeface="Tahoma" pitchFamily="34" charset="0"/>
              </a:rPr>
              <a:t>analysis</a:t>
            </a:r>
            <a:endParaRPr lang="it-IT" sz="1200" b="1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1000" b="1" dirty="0">
                <a:latin typeface="Tahoma" pitchFamily="34" charset="0"/>
              </a:rPr>
              <a:t>Transactions’ </a:t>
            </a:r>
            <a:r>
              <a:rPr lang="it-IT" sz="1000" b="1" dirty="0" err="1">
                <a:latin typeface="Tahoma" pitchFamily="34" charset="0"/>
              </a:rPr>
              <a:t>contents</a:t>
            </a:r>
            <a:endParaRPr lang="it-IT" sz="1000" b="1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1000" b="1" dirty="0">
                <a:latin typeface="Tahoma" pitchFamily="34" charset="0"/>
              </a:rPr>
              <a:t>Transactions’ targets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1000" b="1" dirty="0">
                <a:latin typeface="Tahoma" pitchFamily="34" charset="0"/>
              </a:rPr>
              <a:t>Transactions’ properties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t-IT" sz="1000" b="1" dirty="0">
                <a:latin typeface="Tahoma" pitchFamily="34" charset="0"/>
              </a:rPr>
              <a:t>Networks’ </a:t>
            </a:r>
            <a:r>
              <a:rPr lang="it-IT" sz="1000" b="1" dirty="0" err="1">
                <a:latin typeface="Tahoma" pitchFamily="34" charset="0"/>
              </a:rPr>
              <a:t>structures</a:t>
            </a:r>
            <a:r>
              <a:rPr lang="it-IT" sz="1000" b="1" dirty="0">
                <a:latin typeface="Tahoma" pitchFamily="34" charset="0"/>
              </a:rPr>
              <a:t>.	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200" b="1" dirty="0">
                <a:latin typeface="Tahoma" pitchFamily="34" charset="0"/>
              </a:rPr>
              <a:t>Networks’ </a:t>
            </a:r>
            <a:r>
              <a:rPr lang="it-IT" sz="1200" b="1" dirty="0" err="1">
                <a:latin typeface="Tahoma" pitchFamily="34" charset="0"/>
              </a:rPr>
              <a:t>coordination</a:t>
            </a:r>
            <a:r>
              <a:rPr lang="it-IT" sz="1200" b="1" dirty="0">
                <a:latin typeface="Tahoma" pitchFamily="34" charset="0"/>
              </a:rPr>
              <a:t> </a:t>
            </a:r>
            <a:r>
              <a:rPr lang="it-IT" sz="1200" b="1" dirty="0" err="1">
                <a:latin typeface="Tahoma" pitchFamily="34" charset="0"/>
              </a:rPr>
              <a:t>mechanisms</a:t>
            </a:r>
            <a:endParaRPr lang="it-IT" sz="1200" b="1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200" b="1" dirty="0" err="1">
                <a:latin typeface="Tahoma" pitchFamily="34" charset="0"/>
              </a:rPr>
              <a:t>Nodes</a:t>
            </a:r>
            <a:r>
              <a:rPr lang="it-IT" sz="1200" b="1" dirty="0">
                <a:latin typeface="Tahoma" pitchFamily="34" charset="0"/>
              </a:rPr>
              <a:t>’ organization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1200" b="1" dirty="0" err="1">
                <a:latin typeface="Tahoma" pitchFamily="34" charset="0"/>
              </a:rPr>
              <a:t>Att</a:t>
            </a:r>
            <a:r>
              <a:rPr lang="it-IT" sz="1200" b="1" dirty="0">
                <a:latin typeface="Tahoma" pitchFamily="34" charset="0"/>
              </a:rPr>
              <a:t>. 1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394200" y="333375"/>
            <a:ext cx="246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CC"/>
                </a:solidFill>
                <a:latin typeface="Arial" charset="0"/>
              </a:rPr>
              <a:t>(cenni)</a:t>
            </a:r>
            <a:r>
              <a:rPr lang="en-US" b="1" i="1">
                <a:solidFill>
                  <a:srgbClr val="0066CC"/>
                </a:solidFill>
                <a:latin typeface="Arial" charset="0"/>
              </a:rPr>
              <a:t> - indice </a:t>
            </a:r>
            <a:r>
              <a:rPr lang="en-US" sz="1400">
                <a:solidFill>
                  <a:srgbClr val="0066CC"/>
                </a:solidFill>
                <a:latin typeface="Arial" charset="0"/>
              </a:rPr>
              <a:t>(1)</a:t>
            </a:r>
            <a:endParaRPr lang="it-IT" sz="140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439934-5A61-4A08-B435-DA645D4366AC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it-IT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lla: nuvola 12">
            <a:extLst>
              <a:ext uri="{FF2B5EF4-FFF2-40B4-BE49-F238E27FC236}">
                <a16:creationId xmlns:a16="http://schemas.microsoft.com/office/drawing/2014/main" id="{A1405E8C-CCB3-4804-8456-02AC865D72CC}"/>
              </a:ext>
            </a:extLst>
          </p:cNvPr>
          <p:cNvSpPr/>
          <p:nvPr/>
        </p:nvSpPr>
        <p:spPr bwMode="auto">
          <a:xfrm>
            <a:off x="683568" y="4453321"/>
            <a:ext cx="7920880" cy="1983198"/>
          </a:xfrm>
          <a:prstGeom prst="cloudCallout">
            <a:avLst>
              <a:gd name="adj1" fmla="val -26761"/>
              <a:gd name="adj2" fmla="val -80171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it-IT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E7E289D-F8AD-4682-9DB5-6FFFA245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4E80F6C-4DE6-4502-B012-6B45B331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C0477D0-4D86-4BA9-85C3-D773906D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82" y="1568406"/>
            <a:ext cx="33946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tabLst>
                <a:tab pos="2247900" algn="l"/>
              </a:tabLst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3170194-8739-49D3-8F82-D51B6795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983" y="1556792"/>
            <a:ext cx="468703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they’re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roles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for the targets’ achievement.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324E62C-D4EE-4987-83CA-F1CED4656F6B}"/>
              </a:ext>
            </a:extLst>
          </p:cNvPr>
          <p:cNvCxnSpPr/>
          <p:nvPr/>
        </p:nvCxnSpPr>
        <p:spPr bwMode="auto">
          <a:xfrm flipV="1">
            <a:off x="3753158" y="1806364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B28D69E2-1A27-4ACC-B53A-9066DF77C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32" y="3130594"/>
            <a:ext cx="32234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tabLst>
                <a:tab pos="2247900" algn="l"/>
              </a:tabLst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FC55D22-2502-44A7-B0D3-426A0BA5A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403" y="2872100"/>
            <a:ext cx="4687035" cy="12772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2247900" algn="l"/>
              </a:tabLst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are more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transaction.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 trust, 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reciprocity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, on the relations’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etc.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Anyway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basic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for the are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cohesion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tabLst>
                <a:tab pos="2247900" algn="l"/>
              </a:tabLst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2D92F27-ACBF-46A6-982E-360A248C6948}"/>
              </a:ext>
            </a:extLst>
          </p:cNvPr>
          <p:cNvCxnSpPr/>
          <p:nvPr/>
        </p:nvCxnSpPr>
        <p:spPr bwMode="auto">
          <a:xfrm flipV="1">
            <a:off x="3782783" y="3345555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091B4D04-BF56-4F58-8A0C-8CDAA1C61DE8}"/>
              </a:ext>
            </a:extLst>
          </p:cNvPr>
          <p:cNvSpPr/>
          <p:nvPr/>
        </p:nvSpPr>
        <p:spPr bwMode="auto">
          <a:xfrm>
            <a:off x="2522000" y="5112700"/>
            <a:ext cx="316104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C1034CE8-0FF7-4B9F-8B96-2C766CF6C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66215"/>
              </p:ext>
            </p:extLst>
          </p:nvPr>
        </p:nvGraphicFramePr>
        <p:xfrm>
          <a:off x="5275091" y="4742663"/>
          <a:ext cx="1924660" cy="120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Immagine bitmap" r:id="rId3" imgW="7849696" imgH="4933333" progId="PBrush">
                  <p:embed/>
                </p:oleObj>
              </mc:Choice>
              <mc:Fallback>
                <p:oleObj name="Immagine bitmap" r:id="rId3" imgW="7849696" imgH="4933333" progId="PBrus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43AA89C-69CB-4E86-8AE7-12D498080A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091" y="4742663"/>
                        <a:ext cx="1924660" cy="1207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2A55AEA-641D-4526-AD11-52CDC74AB616}"/>
              </a:ext>
            </a:extLst>
          </p:cNvPr>
          <p:cNvSpPr txBox="1"/>
          <p:nvPr/>
        </p:nvSpPr>
        <p:spPr>
          <a:xfrm>
            <a:off x="1854130" y="4710937"/>
            <a:ext cx="336594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social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note 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distinctive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networks,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«meta-organization».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called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can’t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 companies.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Anyway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picture meta-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orgaization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faciitate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first phase of a network are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quite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loose, and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upmentioned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cohesion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conditions. </a:t>
            </a:r>
          </a:p>
          <a:p>
            <a:endParaRPr lang="it-IT" sz="1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009247-240D-47D3-966A-DC7E33F87D33}"/>
              </a:ext>
            </a:extLst>
          </p:cNvPr>
          <p:cNvSpPr txBox="1"/>
          <p:nvPr/>
        </p:nvSpPr>
        <p:spPr>
          <a:xfrm>
            <a:off x="5661298" y="464569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Networks’ lifecycle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831295D-0900-402C-9904-82BB14307A56}"/>
              </a:ext>
            </a:extLst>
          </p:cNvPr>
          <p:cNvSpPr/>
          <p:nvPr/>
        </p:nvSpPr>
        <p:spPr bwMode="auto">
          <a:xfrm>
            <a:off x="5220072" y="4819538"/>
            <a:ext cx="386207" cy="2149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A13D5C8-DC9D-4559-A947-7EE22AF2767B}"/>
              </a:ext>
            </a:extLst>
          </p:cNvPr>
          <p:cNvSpPr txBox="1"/>
          <p:nvPr/>
        </p:nvSpPr>
        <p:spPr>
          <a:xfrm rot="16200000">
            <a:off x="4794514" y="5035309"/>
            <a:ext cx="13681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of. transactions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637D412-5CF3-49B0-B0D5-4BE80BB1B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801" y="5911182"/>
            <a:ext cx="244751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700" dirty="0">
                <a:latin typeface="Tahoma" pitchFamily="34" charset="0"/>
              </a:rPr>
              <a:t>[abstract form G. Antonelli </a:t>
            </a:r>
            <a:r>
              <a:rPr lang="it-IT" sz="700" dirty="0">
                <a:latin typeface="Tahoma" pitchFamily="34" charset="0"/>
              </a:rPr>
              <a:t> – Organizzare l’innovazione</a:t>
            </a:r>
            <a:r>
              <a:rPr lang="en-US" sz="700" dirty="0">
                <a:latin typeface="Tahoma" pitchFamily="34" charset="0"/>
              </a:rPr>
              <a:t>]</a:t>
            </a:r>
            <a:endParaRPr lang="it-IT" sz="700" dirty="0">
              <a:latin typeface="Tahoma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BB54499-E4E1-4E2C-8CB1-E184D3541608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Networks’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endParaRPr lang="it-IT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3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55E3A7C-BED4-4A46-A9C3-C3905B40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40B53E-7D9E-4529-B7E9-97BC1E90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2E3253-E887-4C0A-8DEF-D584C76D6F38}"/>
              </a:ext>
            </a:extLst>
          </p:cNvPr>
          <p:cNvSpPr txBox="1"/>
          <p:nvPr/>
        </p:nvSpPr>
        <p:spPr>
          <a:xfrm>
            <a:off x="359695" y="1179329"/>
            <a:ext cx="810073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«And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behviour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a single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a company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belonging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network? 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You’re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right, one thing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network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act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optimize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thing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single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work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optimize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partecipation to the network».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6D48F82-E8FC-47E2-A8B1-110D5C91079C}"/>
              </a:ext>
            </a:extLst>
          </p:cNvPr>
          <p:cNvSpPr>
            <a:spLocks noChangeAspect="1"/>
          </p:cNvSpPr>
          <p:nvPr/>
        </p:nvSpPr>
        <p:spPr bwMode="auto">
          <a:xfrm>
            <a:off x="4230003" y="2427663"/>
            <a:ext cx="530977" cy="674266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86033A-A6BC-4617-9BC7-FD6A952AFBC1}"/>
              </a:ext>
            </a:extLst>
          </p:cNvPr>
          <p:cNvSpPr txBox="1"/>
          <p:nvPr/>
        </p:nvSpPr>
        <p:spPr>
          <a:xfrm>
            <a:off x="530552" y="3358462"/>
            <a:ext cx="792988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So,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’ organization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  <a:endParaRPr lang="it-I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… opportunities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(in the context of a network)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creation of knowledge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…risks,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to face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opportunistic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behaviours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337886-5454-451B-812A-798C971B404F}"/>
              </a:ext>
            </a:extLst>
          </p:cNvPr>
          <p:cNvSpPr txBox="1"/>
          <p:nvPr/>
        </p:nvSpPr>
        <p:spPr>
          <a:xfrm>
            <a:off x="395536" y="44624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organization</a:t>
            </a:r>
            <a:endParaRPr lang="it-IT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2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BF5979E-8DD2-452B-8D73-2C3E7BC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FC881D4-ED67-4B8F-B414-03C3437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886A068-B488-4FAC-984C-119A70B07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90" y="1552992"/>
            <a:ext cx="7731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266700" algn="l"/>
              </a:tabLs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creation of knowledge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absorptive</a:t>
            </a:r>
            <a:r>
              <a:rPr 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the «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a company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to the information coming from an external source, to assimilate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company’s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otuputs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aseline="40000" dirty="0">
                <a:latin typeface="Calibri" panose="020F0502020204030204" pitchFamily="34" charset="0"/>
                <a:cs typeface="Calibri" panose="020F0502020204030204" pitchFamily="34" charset="0"/>
              </a:rPr>
              <a:t>(*)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</a:p>
          <a:p>
            <a:pPr algn="just">
              <a:spcBef>
                <a:spcPct val="50000"/>
              </a:spcBef>
              <a:tabLst>
                <a:tab pos="266700" algn="l"/>
              </a:tabLst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mix of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others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motivational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the organization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(single company) must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implementation of identification,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assimilation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use.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C318979-2443-4EB4-BF2B-C440E3ECC6FB}"/>
              </a:ext>
            </a:extLst>
          </p:cNvPr>
          <p:cNvSpPr/>
          <p:nvPr/>
        </p:nvSpPr>
        <p:spPr bwMode="auto">
          <a:xfrm>
            <a:off x="467544" y="1183682"/>
            <a:ext cx="3825084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it-IT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the creation of knowledge</a:t>
            </a:r>
            <a:endParaRPr kumimoji="0" lang="it-IT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9C45F94-4D0B-4599-A0F9-0C629F8AC241}"/>
              </a:ext>
            </a:extLst>
          </p:cNvPr>
          <p:cNvGrpSpPr/>
          <p:nvPr/>
        </p:nvGrpSpPr>
        <p:grpSpPr>
          <a:xfrm>
            <a:off x="2380086" y="4496200"/>
            <a:ext cx="5045153" cy="1890845"/>
            <a:chOff x="1547664" y="4532003"/>
            <a:chExt cx="5045153" cy="1890845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A1F16818-62E6-44CA-829C-4BBDFB7D9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9492" y="4551185"/>
              <a:ext cx="5013325" cy="187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BCF6997-2B36-480C-8E26-D85A0B1478B8}"/>
                </a:ext>
              </a:extLst>
            </p:cNvPr>
            <p:cNvSpPr txBox="1"/>
            <p:nvPr/>
          </p:nvSpPr>
          <p:spPr>
            <a:xfrm>
              <a:off x="1547664" y="4532003"/>
              <a:ext cx="5013325" cy="364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Components of the learning inter-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organizational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processes</a:t>
              </a:r>
              <a:endParaRPr lang="it-IT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B781902-B807-4E3C-AFD8-D68FCCA35417}"/>
                </a:ext>
              </a:extLst>
            </p:cNvPr>
            <p:cNvSpPr txBox="1"/>
            <p:nvPr/>
          </p:nvSpPr>
          <p:spPr>
            <a:xfrm>
              <a:off x="3335625" y="4998586"/>
              <a:ext cx="150105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IDENTIFICATION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FAF2B26-DC3E-4723-9BF8-FC2C78B7F18B}"/>
                </a:ext>
              </a:extLst>
            </p:cNvPr>
            <p:cNvSpPr txBox="1"/>
            <p:nvPr/>
          </p:nvSpPr>
          <p:spPr>
            <a:xfrm>
              <a:off x="4836101" y="6151949"/>
              <a:ext cx="150105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ABSORPTION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B1E7F8B-0125-461D-83B0-4DDC42EAF329}"/>
                </a:ext>
              </a:extLst>
            </p:cNvPr>
            <p:cNvSpPr txBox="1"/>
            <p:nvPr/>
          </p:nvSpPr>
          <p:spPr>
            <a:xfrm>
              <a:off x="1834567" y="6089689"/>
              <a:ext cx="150105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USE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75A2BA4-68DC-42E1-8425-4B6D173B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117" y="6000025"/>
            <a:ext cx="194468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[</a:t>
            </a:r>
            <a:r>
              <a:rPr lang="it-IT" sz="800" i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abstract </a:t>
            </a:r>
            <a:r>
              <a:rPr lang="it-IT" sz="800" i="1" dirty="0" err="1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form</a:t>
            </a:r>
            <a:r>
              <a:rPr lang="it-IT" sz="800" i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G. Padula – Reti di imprese e apprendimento]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3F8EFC-426C-4186-9B5C-07C44E3150E8}"/>
              </a:ext>
            </a:extLst>
          </p:cNvPr>
          <p:cNvSpPr txBox="1"/>
          <p:nvPr/>
        </p:nvSpPr>
        <p:spPr>
          <a:xfrm>
            <a:off x="395536" y="44624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organization</a:t>
            </a:r>
            <a:endParaRPr lang="it-IT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62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CEB3DF4-D027-4A1D-B449-F5818657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AD29903-C984-4CB1-9CC5-0ADAB923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E53246E-ACAE-4DC5-BCEA-64E0D280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811245"/>
            <a:ext cx="7183834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tabLst>
                <a:tab pos="266700" algn="l"/>
              </a:tabLst>
            </a:pP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Apart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contracts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,)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substantial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prevention of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opportunistic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behaviours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comes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off the growth of trust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meant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indispensable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factor for transactions.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40C3D0F-281D-4B21-B96F-515B26032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3281956"/>
            <a:ext cx="72548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tabLst>
                <a:tab pos="266700" algn="l"/>
              </a:tabLst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“… taking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account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information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asimmetries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contractual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the risks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undermine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violation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industrial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secrets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opportunistic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behaviours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transactional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interdipendences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really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trust,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«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expectation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foreseeable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correct and cooperative behaviour».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transformation of the network cooperation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sound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tabLst>
                <a:tab pos="266700" algn="l"/>
              </a:tabLst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Trust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strenghtens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itself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in time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on personal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consolidate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information’s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transactions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expand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variety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interaction’s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tabLst>
                <a:tab pos="266700" algn="l"/>
              </a:tabLst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Time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are base factors for the achievement of a sound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trust’s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level, so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stability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 About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personal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facilitate the information sharing and support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interaction’s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2867F0B-6F02-4B6A-A158-FCA2C075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5848821"/>
            <a:ext cx="345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 from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A. Ricciardi – Le reti di imprese ]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44AA65A-EBD5-4395-929A-1F726BC6EAD5}"/>
              </a:ext>
            </a:extLst>
          </p:cNvPr>
          <p:cNvSpPr/>
          <p:nvPr/>
        </p:nvSpPr>
        <p:spPr bwMode="auto">
          <a:xfrm>
            <a:off x="467544" y="1183682"/>
            <a:ext cx="3825084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it-IT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opportunist</a:t>
            </a: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 behaviour</a:t>
            </a:r>
            <a:endParaRPr kumimoji="0" lang="it-IT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C53F86-FA0B-4E0A-8B99-547D448B999E}"/>
              </a:ext>
            </a:extLst>
          </p:cNvPr>
          <p:cNvSpPr txBox="1"/>
          <p:nvPr/>
        </p:nvSpPr>
        <p:spPr>
          <a:xfrm>
            <a:off x="395536" y="44624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organization</a:t>
            </a:r>
            <a:endParaRPr lang="it-IT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16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90F2A84-49FC-4DE4-AABB-F058D7D3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14ED629-1338-4029-9630-3A3CA75A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6D402A4-BC31-4C6D-8850-C9F8061D6177}"/>
              </a:ext>
            </a:extLst>
          </p:cNvPr>
          <p:cNvGrpSpPr/>
          <p:nvPr/>
        </p:nvGrpSpPr>
        <p:grpSpPr>
          <a:xfrm>
            <a:off x="1637506" y="1512887"/>
            <a:ext cx="5865813" cy="4110571"/>
            <a:chOff x="1637506" y="1512887"/>
            <a:chExt cx="5865813" cy="4110571"/>
          </a:xfrm>
        </p:grpSpPr>
        <p:pic>
          <p:nvPicPr>
            <p:cNvPr id="4" name="Picture 4" descr="scansione004">
              <a:extLst>
                <a:ext uri="{FF2B5EF4-FFF2-40B4-BE49-F238E27FC236}">
                  <a16:creationId xmlns:a16="http://schemas.microsoft.com/office/drawing/2014/main" id="{630EA273-D896-403E-9AAF-A301BE427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7506" y="1512887"/>
              <a:ext cx="5865813" cy="383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F0A01B2-83EC-459A-A8ED-BDCAA86195B8}"/>
                </a:ext>
              </a:extLst>
            </p:cNvPr>
            <p:cNvSpPr txBox="1"/>
            <p:nvPr/>
          </p:nvSpPr>
          <p:spPr>
            <a:xfrm>
              <a:off x="2843808" y="1772816"/>
              <a:ext cx="1224136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Long </a:t>
              </a:r>
              <a:r>
                <a:rPr lang="it-IT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term</a:t>
              </a: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trend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4DC1103-C749-4968-8755-2064EB9D697E}"/>
                </a:ext>
              </a:extLst>
            </p:cNvPr>
            <p:cNvSpPr txBox="1"/>
            <p:nvPr/>
          </p:nvSpPr>
          <p:spPr>
            <a:xfrm>
              <a:off x="1979712" y="4523609"/>
              <a:ext cx="1296144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Geographic </a:t>
              </a:r>
              <a:r>
                <a:rPr lang="it-IT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characterization</a:t>
              </a:r>
              <a:endParaRPr lang="it-IT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DEF1616-AE57-4FA8-A3AC-D45FAC127654}"/>
                </a:ext>
              </a:extLst>
            </p:cNvPr>
            <p:cNvSpPr txBox="1"/>
            <p:nvPr/>
          </p:nvSpPr>
          <p:spPr>
            <a:xfrm>
              <a:off x="6515869" y="3850290"/>
              <a:ext cx="864443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it-IT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Presence</a:t>
              </a: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of a Lead </a:t>
              </a:r>
              <a:r>
                <a:rPr lang="it-IT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Actor</a:t>
              </a:r>
              <a:endParaRPr lang="it-IT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7D5C3EA-9A56-49E9-9585-ECC920DAF58A}"/>
                </a:ext>
              </a:extLst>
            </p:cNvPr>
            <p:cNvSpPr txBox="1"/>
            <p:nvPr/>
          </p:nvSpPr>
          <p:spPr>
            <a:xfrm>
              <a:off x="2222419" y="4963558"/>
              <a:ext cx="5256583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it-IT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Classification</a:t>
              </a: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fo some networks </a:t>
              </a:r>
              <a:r>
                <a:rPr lang="it-IT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organizational</a:t>
              </a: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forms</a:t>
              </a:r>
              <a:endParaRPr lang="it-IT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01E99609-1752-4840-B65B-6BA547048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676" y="5425021"/>
              <a:ext cx="5113338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700" dirty="0">
                  <a:latin typeface="Tahoma" pitchFamily="34" charset="0"/>
                </a:rPr>
                <a:t>[</a:t>
              </a:r>
              <a:r>
                <a:rPr lang="en-US" sz="700" i="1" dirty="0">
                  <a:latin typeface="Tahoma" pitchFamily="34" charset="0"/>
                </a:rPr>
                <a:t>abstract from </a:t>
              </a:r>
              <a:r>
                <a:rPr lang="en-US" sz="700" dirty="0">
                  <a:latin typeface="Tahoma" pitchFamily="34" charset="0"/>
                </a:rPr>
                <a:t>P. </a:t>
              </a:r>
              <a:r>
                <a:rPr lang="en-US" sz="700" dirty="0" err="1">
                  <a:latin typeface="Tahoma" pitchFamily="34" charset="0"/>
                </a:rPr>
                <a:t>Lunghi</a:t>
              </a:r>
              <a:r>
                <a:rPr lang="en-US" sz="700" dirty="0">
                  <a:latin typeface="Tahoma" pitchFamily="34" charset="0"/>
                </a:rPr>
                <a:t>, F. Tonelli, R. Rinaldi </a:t>
              </a:r>
              <a:r>
                <a:rPr lang="it-IT" sz="700" dirty="0">
                  <a:latin typeface="Tahoma" pitchFamily="34" charset="0"/>
                </a:rPr>
                <a:t> – Modelli e strumenti innovativi per la gestione dei network di imprese </a:t>
              </a:r>
              <a:r>
                <a:rPr lang="en-US" sz="700" dirty="0">
                  <a:latin typeface="Tahoma" pitchFamily="34" charset="0"/>
                </a:rPr>
                <a:t>]</a:t>
              </a:r>
              <a:endParaRPr lang="it-IT" sz="700" dirty="0">
                <a:latin typeface="Tahoma" pitchFamily="34" charset="0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894BD4-0C80-429D-9AFF-1EF0C3243FEE}"/>
              </a:ext>
            </a:extLst>
          </p:cNvPr>
          <p:cNvSpPr txBox="1"/>
          <p:nvPr/>
        </p:nvSpPr>
        <p:spPr>
          <a:xfrm>
            <a:off x="395536" y="44624"/>
            <a:ext cx="8064896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1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</a:t>
            </a:r>
            <a:r>
              <a:rPr lang="it-IT" sz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(i/iii)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2502E9-C47D-4CAE-93C5-3D7D68BA778F}"/>
              </a:ext>
            </a:extLst>
          </p:cNvPr>
          <p:cNvSpPr txBox="1"/>
          <p:nvPr/>
        </p:nvSpPr>
        <p:spPr>
          <a:xfrm>
            <a:off x="1849676" y="5949280"/>
            <a:ext cx="5530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showed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acronysms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00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126D54-7E1C-4F6F-A104-F6CE74B2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604544-3AAF-43B3-B8EA-20C5433B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5C69B6F5-CB12-41F9-BD16-1B9267C6A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5" y="1233014"/>
            <a:ext cx="7704855" cy="439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Virtual Breeding Enterprise (VBE)</a:t>
            </a:r>
          </a:p>
          <a:p>
            <a:pPr marL="177800" indent="-177800" algn="just">
              <a:spcBef>
                <a:spcPct val="20000"/>
              </a:spcBef>
              <a:buFont typeface="Wingdings" pitchFamily="2" charset="2"/>
              <a:buNone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	VBE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 companies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foundations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agree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a long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cooperation by the implementation of some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mutual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operating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by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mutual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facilities 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enlarge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potentialities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Virtual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(VO).</a:t>
            </a:r>
          </a:p>
          <a:p>
            <a:pPr marL="177800" indent="47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Cluster</a:t>
            </a:r>
          </a:p>
          <a:p>
            <a:pPr marL="268288" algn="just">
              <a:spcBef>
                <a:spcPct val="20000"/>
              </a:spcBef>
            </a:pP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Cluster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made by some companies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located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geographic area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belonging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business sector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relate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other 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enlarge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competitiveness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7800" indent="47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District</a:t>
            </a:r>
          </a:p>
          <a:p>
            <a:pPr marL="268288" algn="just">
              <a:spcBef>
                <a:spcPct val="20000"/>
              </a:spcBef>
            </a:pP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Cluster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Italian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subtends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cluster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involving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companies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belonging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business sectors. </a:t>
            </a:r>
          </a:p>
          <a:p>
            <a:pPr marL="177800" indent="47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Business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ecosystem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algn="just">
              <a:spcBef>
                <a:spcPct val="20000"/>
              </a:spcBef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ecosystem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takes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name from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ecosystems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purpose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proserve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features,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traditions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cultures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indeed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incentivated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public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like an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district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characterized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by companies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belonging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territory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operating culture.</a:t>
            </a:r>
          </a:p>
          <a:p>
            <a:pPr marL="177800" indent="47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Virtual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network (VLN)</a:t>
            </a:r>
          </a:p>
          <a:p>
            <a:pPr marL="268288" algn="just">
              <a:spcBef>
                <a:spcPct val="20000"/>
              </a:spcBef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VLN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reaserch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entities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share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resources (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information etc.) 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 common target.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laboratories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located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in far-off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territories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7800" indent="47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Disaster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rescue network</a:t>
            </a:r>
          </a:p>
          <a:p>
            <a:pPr marL="268288" algn="just">
              <a:spcBef>
                <a:spcPct val="20000"/>
              </a:spcBef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disaster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rescue network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alliance of public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-public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finalized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come to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iin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case of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disaster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33F41481-CD31-4CE5-872B-615FDAB91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4" y="5862278"/>
            <a:ext cx="7904807" cy="9356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173038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Professional Virtual Communities</a:t>
            </a:r>
          </a:p>
          <a:p>
            <a:pPr marL="355600" algn="just">
              <a:spcBef>
                <a:spcPct val="20000"/>
              </a:spcBef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Professional Virtual Communities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freelances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relate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other 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establish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teams, like Virtual Breeding Enterprise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for Virtual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Organizazion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7800" indent="177800" algn="just">
              <a:spcBef>
                <a:spcPct val="20000"/>
              </a:spcBef>
              <a:buFont typeface="Wingdings" pitchFamily="2" charset="2"/>
              <a:buNone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1AD5FDF-6501-426A-A569-130A31A9E623}"/>
              </a:ext>
            </a:extLst>
          </p:cNvPr>
          <p:cNvSpPr txBox="1"/>
          <p:nvPr/>
        </p:nvSpPr>
        <p:spPr>
          <a:xfrm>
            <a:off x="395536" y="44624"/>
            <a:ext cx="8064896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1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</a:t>
            </a:r>
            <a:r>
              <a:rPr lang="it-IT" sz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(ii/iii)</a:t>
            </a:r>
          </a:p>
        </p:txBody>
      </p:sp>
    </p:spTree>
    <p:extLst>
      <p:ext uri="{BB962C8B-B14F-4D97-AF65-F5344CB8AC3E}">
        <p14:creationId xmlns:p14="http://schemas.microsoft.com/office/powerpoint/2010/main" val="278363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6CA084-8163-4EAF-B2C0-2FD40F58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8F235D9-AB07-45A7-8777-13B6EC65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ED04EE-B715-41E8-AA5C-A4ADCD3BC1B4}"/>
              </a:ext>
            </a:extLst>
          </p:cNvPr>
          <p:cNvSpPr txBox="1"/>
          <p:nvPr/>
        </p:nvSpPr>
        <p:spPr>
          <a:xfrm>
            <a:off x="395536" y="44624"/>
            <a:ext cx="8064896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1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it-IT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</a:t>
            </a:r>
            <a:r>
              <a:rPr lang="it-IT" sz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(iii/iii)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728B419-B825-4E72-A794-15B3FE1B953C}"/>
              </a:ext>
            </a:extLst>
          </p:cNvPr>
          <p:cNvGrpSpPr/>
          <p:nvPr/>
        </p:nvGrpSpPr>
        <p:grpSpPr>
          <a:xfrm>
            <a:off x="683568" y="1484784"/>
            <a:ext cx="7776864" cy="817654"/>
            <a:chOff x="683568" y="1484784"/>
            <a:chExt cx="7416800" cy="817654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131DA336-495A-496D-A8BA-807D55776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1484784"/>
              <a:ext cx="7416800" cy="61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Supply Chain 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(SC)</a:t>
              </a:r>
              <a:endParaRPr lang="it-IT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7800" indent="-177800" algn="just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chain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encompasses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all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activities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associated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the flow and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tranformation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goods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from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the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raw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material stage (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extraction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),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through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the end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user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well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the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associated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transformation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flows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. Material and information flow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both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up and down a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supply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chain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FFD6CA8F-EF15-4A75-B6CC-85C15F6BA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84" y="2071606"/>
              <a:ext cx="51133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[R.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Handfiled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E. Nicholson </a:t>
              </a:r>
              <a:r>
                <a:rPr lang="it-IT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it-IT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Introduction</a:t>
              </a:r>
              <a:r>
                <a:rPr lang="it-IT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 supply </a:t>
              </a:r>
              <a:r>
                <a:rPr lang="it-IT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chain</a:t>
              </a:r>
              <a:r>
                <a:rPr lang="it-IT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management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it-IT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70C6863-F04A-4085-A8C6-01EFF0BEB7F0}"/>
              </a:ext>
            </a:extLst>
          </p:cNvPr>
          <p:cNvGrpSpPr/>
          <p:nvPr/>
        </p:nvGrpSpPr>
        <p:grpSpPr>
          <a:xfrm>
            <a:off x="649364" y="3333434"/>
            <a:ext cx="7739060" cy="1003352"/>
            <a:chOff x="649364" y="3333434"/>
            <a:chExt cx="7416800" cy="1003352"/>
          </a:xfrm>
        </p:grpSpPr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B8B2787B-0602-40F3-964D-71FF3D3B7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364" y="3333434"/>
              <a:ext cx="7416800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Extended Enterprise 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(EE)</a:t>
              </a:r>
            </a:p>
            <a:p>
              <a:pPr marL="177800" indent="-177800" algn="just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	Extended Enterprise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a cooperative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form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which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the taking part companies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strategically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put together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their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competences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through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thesharing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of know-how and resources and by communication and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synchronization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among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the separate companies.  </a:t>
              </a:r>
              <a:endParaRPr lang="it-IT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6AAE4A7E-BE43-4FEC-8B3D-539C808C8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888" y="3967454"/>
              <a:ext cx="511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900" i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abstract</a:t>
              </a:r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from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P.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Lunghi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F. Tonelli, R. Rinaldi </a:t>
              </a:r>
              <a:r>
                <a:rPr lang="it-IT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Modelli e strumenti innovativi per la gestione dei network di imprese 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it-IT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7DD6294-5C92-4A93-8E6A-3F7067A6012A}"/>
              </a:ext>
            </a:extLst>
          </p:cNvPr>
          <p:cNvGrpSpPr/>
          <p:nvPr/>
        </p:nvGrpSpPr>
        <p:grpSpPr>
          <a:xfrm>
            <a:off x="611560" y="2421371"/>
            <a:ext cx="7776864" cy="813377"/>
            <a:chOff x="611560" y="2421371"/>
            <a:chExt cx="7416800" cy="813377"/>
          </a:xfrm>
        </p:grpSpPr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CD7B9A4C-2335-4C6E-A739-CED2EB3E0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421371"/>
              <a:ext cx="7416800" cy="61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Enterprise 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(VE)</a:t>
              </a:r>
            </a:p>
            <a:p>
              <a:pPr marL="177800" indent="-177800" algn="just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Transitory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grouping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of companies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which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join up in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to share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costs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and know-how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related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to a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specific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business opportunity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they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couldn’t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afford</a:t>
              </a:r>
              <a:r>
                <a:rPr lang="it-IT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alone.. 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FEABD3AA-FF55-4B0F-B961-21998EE94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08" y="3003916"/>
              <a:ext cx="464848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900" i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abstract</a:t>
              </a:r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from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D’Atri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Solvberg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Wilcocks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Open Enterprise Solutions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it-IT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34802CB-9234-4809-86B5-02A31A9C0BAC}"/>
              </a:ext>
            </a:extLst>
          </p:cNvPr>
          <p:cNvGrpSpPr/>
          <p:nvPr/>
        </p:nvGrpSpPr>
        <p:grpSpPr>
          <a:xfrm>
            <a:off x="611560" y="4458288"/>
            <a:ext cx="7739060" cy="996230"/>
            <a:chOff x="611560" y="4458288"/>
            <a:chExt cx="7416800" cy="996230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A5D1EAC3-5C21-469E-9C40-6CAC9E355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4458288"/>
              <a:ext cx="7416800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it-IT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Organization 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(VO)</a:t>
              </a:r>
            </a:p>
            <a:p>
              <a:pPr marL="177800" indent="-177800" algn="just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	A Virtual Organization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made by some independent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entities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which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work together for a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shared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mission,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that’s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for the supply to the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their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own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market of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services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, products and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competences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a single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entity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would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do.</a:t>
              </a:r>
              <a:endParaRPr lang="it-IT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422C99F-6385-4EFF-9A23-719F0EBE7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963" y="5085186"/>
              <a:ext cx="511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900" i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abstract</a:t>
              </a:r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from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P.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Lunghi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F. Tonelli, R. Rinaldi </a:t>
              </a:r>
              <a:r>
                <a:rPr lang="it-IT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Modelli e strumenti innovativi per la gestione dei network di imprese 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it-IT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Bolla: nuvola 17">
            <a:extLst>
              <a:ext uri="{FF2B5EF4-FFF2-40B4-BE49-F238E27FC236}">
                <a16:creationId xmlns:a16="http://schemas.microsoft.com/office/drawing/2014/main" id="{B12E0EB8-97B3-4D94-8720-9567B12217ED}"/>
              </a:ext>
            </a:extLst>
          </p:cNvPr>
          <p:cNvSpPr/>
          <p:nvPr/>
        </p:nvSpPr>
        <p:spPr bwMode="auto">
          <a:xfrm>
            <a:off x="4932041" y="5494304"/>
            <a:ext cx="3888432" cy="609064"/>
          </a:xfrm>
          <a:prstGeom prst="cloudCallout">
            <a:avLst>
              <a:gd name="adj1" fmla="val -34471"/>
              <a:gd name="adj2" fmla="val -5832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EE and VO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defintions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ones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84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A6C485E-C893-4FB6-AE28-B96A0ED2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566DC7A-9684-481D-88B4-20F186AD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C08C14-CE8E-4585-BF99-01937A057767}"/>
              </a:ext>
            </a:extLst>
          </p:cNvPr>
          <p:cNvSpPr txBox="1"/>
          <p:nvPr/>
        </p:nvSpPr>
        <p:spPr>
          <a:xfrm>
            <a:off x="685591" y="1536174"/>
            <a:ext cx="74168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companies’ network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?»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we’ve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links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with the external companies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arise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like the need of learning, open innovation etc. in the innovation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framework’s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lectures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modularity’s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purchasing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modules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etc. Of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ccourse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links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extemporary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 continuative».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«I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So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companies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organize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rather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organization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?»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«Smart!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Actually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just 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paradigm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on companies’ networks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like taking care of the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forest’s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life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the single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tree’s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life.</a:t>
            </a:r>
          </a:p>
          <a:p>
            <a:pPr algn="just"/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with more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refined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words: 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companies’ network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implies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’ (companies’) actions more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the actions’ organization.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DE87E6-E5C5-4BD7-BCBD-B093D4C49296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it-IT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6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F6E954F-360C-4FE7-ACA6-C87C65E0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586BE9D-099D-487C-94A4-FED599F3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D07295-350F-4EFD-9F1F-B7D89B691E18}"/>
              </a:ext>
            </a:extLst>
          </p:cNvPr>
          <p:cNvSpPr txBox="1"/>
          <p:nvPr/>
        </p:nvSpPr>
        <p:spPr>
          <a:xfrm>
            <a:off x="649126" y="117456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companies’ networks.</a:t>
            </a: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AA42221-D6C6-4A23-B22D-1C7C36E8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90" y="3166591"/>
            <a:ext cx="791885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>
              <a:spcBef>
                <a:spcPct val="50000"/>
              </a:spcBef>
              <a:buFontTx/>
              <a:buChar char="•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set of social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 “network”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characterised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by some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redundant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incompletely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specified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6700" indent="-266700" algn="just">
              <a:spcBef>
                <a:spcPct val="50000"/>
              </a:spcBef>
              <a:buFontTx/>
              <a:buChar char="•"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>
              <a:spcBef>
                <a:spcPct val="50000"/>
              </a:spcBef>
              <a:buFontTx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group of legally independent companies or subsidiary business units that use various methods of coordinating and controlling their interaction in order to appear like a larger entity.</a:t>
            </a:r>
          </a:p>
          <a:p>
            <a:pPr marL="266700" indent="-266700" algn="just">
              <a:spcBef>
                <a:spcPct val="50000"/>
              </a:spcBef>
              <a:buFontTx/>
              <a:buChar char="•"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system of multiple of recognizable and multiple connections within which highly self-regulated nodes interact at the purpose of mutual targets’ achievement and output’s sharing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54A2CEDF-502E-4CA6-95A6-D5B2E2CC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82" y="3986949"/>
            <a:ext cx="44656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[K.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Koschatzky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Kulicke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Zenker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– Innovation Networks]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E75953C-6D17-4195-8979-3D016A32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57" y="1484784"/>
            <a:ext cx="7918857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>
              <a:spcBef>
                <a:spcPct val="50000"/>
              </a:spcBef>
              <a:buFontTx/>
              <a:buChar char="•"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… plot of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competitive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links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legally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entities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undermining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authonomy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unitary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management. So, companies’ networks are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on the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coordnation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companies or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are under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interdependency’s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A8363CA-D814-41E0-85D5-CF5041AC8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18" y="2761011"/>
            <a:ext cx="44656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abstract from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G. Soda –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Reti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imprese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9B25664-B3D2-42F5-A575-EB262E1BA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18" y="5097768"/>
            <a:ext cx="44656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[www.businessdictionary.com]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B6A33C4-E5D6-4FA7-BD44-37BC9A75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18" y="6265160"/>
            <a:ext cx="6264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100" dirty="0">
                <a:latin typeface="Tahoma" pitchFamily="34" charset="0"/>
              </a:rPr>
              <a:t>[</a:t>
            </a:r>
            <a:r>
              <a:rPr lang="en-US" sz="1100" i="1" dirty="0">
                <a:latin typeface="Tahoma" pitchFamily="34" charset="0"/>
              </a:rPr>
              <a:t>abstract from </a:t>
            </a:r>
            <a:r>
              <a:rPr lang="it-IT" sz="1100" dirty="0">
                <a:latin typeface="Tahoma" pitchFamily="34" charset="0"/>
              </a:rPr>
              <a:t>Butera, 1990 /  E. Bartezzaghi, M. Sassatelli – Migliorare le reti di fornitura </a:t>
            </a:r>
            <a:r>
              <a:rPr lang="en-US" sz="1100" dirty="0">
                <a:latin typeface="Tahoma" pitchFamily="34" charset="0"/>
              </a:rPr>
              <a:t>]</a:t>
            </a:r>
            <a:endParaRPr lang="it-IT" sz="1100" dirty="0">
              <a:latin typeface="Tahoma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080C9E-FCE0-4766-AC8C-EFE5E19A4614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endParaRPr lang="it-IT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1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CC9DA22-402B-424D-9316-F76332B4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C0A60BA-23E5-4D46-B3CA-96BAD35F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CF1476-B459-4B70-86AF-A52B0775925D}"/>
              </a:ext>
            </a:extLst>
          </p:cNvPr>
          <p:cNvSpPr txBox="1"/>
          <p:nvPr/>
        </p:nvSpPr>
        <p:spPr>
          <a:xfrm>
            <a:off x="649126" y="1052736"/>
            <a:ext cx="801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are some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characterize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infer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 companies’ networks.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1FB03951-81F3-40B6-9280-C82C76472582}"/>
              </a:ext>
            </a:extLst>
          </p:cNvPr>
          <p:cNvSpPr>
            <a:spLocks noChangeAspect="1"/>
          </p:cNvSpPr>
          <p:nvPr/>
        </p:nvSpPr>
        <p:spPr bwMode="auto">
          <a:xfrm>
            <a:off x="4323912" y="4568771"/>
            <a:ext cx="306034" cy="38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5B0FE41-C5F9-4315-A4EA-B5F7465F7125}"/>
              </a:ext>
            </a:extLst>
          </p:cNvPr>
          <p:cNvSpPr txBox="1"/>
          <p:nvPr/>
        </p:nvSpPr>
        <p:spPr>
          <a:xfrm>
            <a:off x="649126" y="4910823"/>
            <a:ext cx="797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expresses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 common denominator: networks are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on</a:t>
            </a:r>
          </a:p>
          <a:p>
            <a:pPr algn="ctr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</a:p>
          <a:p>
            <a:pPr algn="just"/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Anyway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suitably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 network,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setting of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rules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781A7A-EE93-4B2C-973B-22E2638207A2}"/>
              </a:ext>
            </a:extLst>
          </p:cNvPr>
          <p:cNvSpPr/>
          <p:nvPr/>
        </p:nvSpPr>
        <p:spPr>
          <a:xfrm>
            <a:off x="649126" y="1602387"/>
            <a:ext cx="406689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competitive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legally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entities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… set of social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redundant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incompletely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specified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 order to appear like a larger entity.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purpose of mutual targets’ achievement and output’s sharing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92493CA-B129-4712-A54D-D314370B6C5B}"/>
              </a:ext>
            </a:extLst>
          </p:cNvPr>
          <p:cNvSpPr/>
          <p:nvPr/>
        </p:nvSpPr>
        <p:spPr>
          <a:xfrm>
            <a:off x="5217587" y="1479265"/>
            <a:ext cx="35283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from the market economy and from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6B32354-731E-4769-8088-764AC2302ACF}"/>
              </a:ext>
            </a:extLst>
          </p:cNvPr>
          <p:cNvSpPr/>
          <p:nvPr/>
        </p:nvSpPr>
        <p:spPr>
          <a:xfrm>
            <a:off x="5217587" y="2437760"/>
            <a:ext cx="35283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networks are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business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oriented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0F54E27-B8DC-4D52-88D0-078BD99545A1}"/>
              </a:ext>
            </a:extLst>
          </p:cNvPr>
          <p:cNvSpPr/>
          <p:nvPr/>
        </p:nvSpPr>
        <p:spPr>
          <a:xfrm>
            <a:off x="5157838" y="2868762"/>
            <a:ext cx="366263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to include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substitutes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incompleteness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0BBE73A-0E7F-4DD0-A117-3AF4F97D57BC}"/>
              </a:ext>
            </a:extLst>
          </p:cNvPr>
          <p:cNvSpPr/>
          <p:nvPr/>
        </p:nvSpPr>
        <p:spPr>
          <a:xfrm>
            <a:off x="5180340" y="3481844"/>
            <a:ext cx="36028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one of the target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be economy scale. Are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5E75CAD-3757-4AA7-B4C3-36A2A333FFDB}"/>
              </a:ext>
            </a:extLst>
          </p:cNvPr>
          <p:cNvSpPr/>
          <p:nvPr/>
        </p:nvSpPr>
        <p:spPr>
          <a:xfrm>
            <a:off x="5217587" y="4077072"/>
            <a:ext cx="36028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targets’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and for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output’s sharing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D42874C-F96F-4A21-9CD2-79006BE9C77C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8464" y="2606354"/>
            <a:ext cx="345295" cy="1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4878B69-11ED-422D-8416-C58ADB09FBB1}"/>
              </a:ext>
            </a:extLst>
          </p:cNvPr>
          <p:cNvCxnSpPr/>
          <p:nvPr/>
        </p:nvCxnSpPr>
        <p:spPr bwMode="auto">
          <a:xfrm>
            <a:off x="4678464" y="3769877"/>
            <a:ext cx="34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CE8094A-6853-4E8C-8F9A-55152A3B440D}"/>
              </a:ext>
            </a:extLst>
          </p:cNvPr>
          <p:cNvCxnSpPr/>
          <p:nvPr/>
        </p:nvCxnSpPr>
        <p:spPr bwMode="auto">
          <a:xfrm>
            <a:off x="4678464" y="4293096"/>
            <a:ext cx="34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C26AA493-8195-4259-B9C1-166D3831EC6A}"/>
              </a:ext>
            </a:extLst>
          </p:cNvPr>
          <p:cNvSpPr/>
          <p:nvPr/>
        </p:nvSpPr>
        <p:spPr>
          <a:xfrm>
            <a:off x="5186857" y="2048028"/>
            <a:ext cx="35283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cooperations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8544681-123D-4469-A745-6D91D1C16C00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8464" y="1771652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5BC9BA66-B684-4017-975B-9A30B12C7324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8464" y="2244831"/>
            <a:ext cx="345295" cy="10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7B5C1523-3671-417A-9CE5-C2E388604C3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8464" y="3176735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B501A5E-3E8B-4FEE-8EE6-709A926303DE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</a:t>
            </a:r>
            <a:r>
              <a:rPr lang="it-IT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Bolla: nuvola 21">
            <a:extLst>
              <a:ext uri="{FF2B5EF4-FFF2-40B4-BE49-F238E27FC236}">
                <a16:creationId xmlns:a16="http://schemas.microsoft.com/office/drawing/2014/main" id="{F9B8EDC5-7DE9-4218-B557-57505EA91941}"/>
              </a:ext>
            </a:extLst>
          </p:cNvPr>
          <p:cNvSpPr/>
          <p:nvPr/>
        </p:nvSpPr>
        <p:spPr bwMode="auto">
          <a:xfrm>
            <a:off x="5852891" y="5291965"/>
            <a:ext cx="3072034" cy="655915"/>
          </a:xfrm>
          <a:prstGeom prst="cloudCallout">
            <a:avLst>
              <a:gd name="adj1" fmla="val -53956"/>
              <a:gd name="adj2" fmla="val 1869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«cooperation»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1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it-IT" sz="11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</a:t>
            </a:r>
            <a:r>
              <a:rPr lang="it-IT" sz="11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networks.</a:t>
            </a:r>
          </a:p>
        </p:txBody>
      </p:sp>
    </p:spTree>
    <p:extLst>
      <p:ext uri="{BB962C8B-B14F-4D97-AF65-F5344CB8AC3E}">
        <p14:creationId xmlns:p14="http://schemas.microsoft.com/office/powerpoint/2010/main" val="202675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446638-4B08-47C6-897E-1CBB4285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740" y="6580188"/>
            <a:ext cx="4248150" cy="457200"/>
          </a:xfrm>
        </p:spPr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2D8D709-8517-48ED-BA64-54F6DDF8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4327" y="6572250"/>
            <a:ext cx="1905000" cy="457200"/>
          </a:xfrm>
        </p:spPr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3A1D7EA-8EDA-41EC-B186-44875427F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926600"/>
            <a:ext cx="4676434" cy="2434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latin typeface="Tahoma" pitchFamily="34" charset="0"/>
              </a:rPr>
              <a:t>Some </a:t>
            </a:r>
            <a:r>
              <a:rPr lang="it-IT" sz="1400" dirty="0" err="1">
                <a:latin typeface="Tahoma" pitchFamily="34" charset="0"/>
              </a:rPr>
              <a:t>other</a:t>
            </a:r>
            <a:r>
              <a:rPr lang="it-IT" sz="1400" dirty="0">
                <a:latin typeface="Tahoma" pitchFamily="34" charset="0"/>
              </a:rPr>
              <a:t> </a:t>
            </a:r>
            <a:r>
              <a:rPr lang="it-IT" sz="1400" dirty="0" err="1">
                <a:latin typeface="Tahoma" pitchFamily="34" charset="0"/>
              </a:rPr>
              <a:t>possible</a:t>
            </a:r>
            <a:r>
              <a:rPr lang="it-IT" sz="1400" dirty="0">
                <a:latin typeface="Tahoma" pitchFamily="34" charset="0"/>
              </a:rPr>
              <a:t> </a:t>
            </a:r>
            <a:r>
              <a:rPr lang="it-IT" sz="1400" dirty="0" err="1">
                <a:latin typeface="Tahoma" pitchFamily="34" charset="0"/>
              </a:rPr>
              <a:t>objectives</a:t>
            </a:r>
            <a:r>
              <a:rPr lang="it-IT" sz="1400" dirty="0">
                <a:latin typeface="Tahoma" pitchFamily="34" charset="0"/>
              </a:rPr>
              <a:t> are </a:t>
            </a:r>
            <a:r>
              <a:rPr lang="it-IT" sz="1400" dirty="0" err="1">
                <a:latin typeface="Tahoma" pitchFamily="34" charset="0"/>
              </a:rPr>
              <a:t>deducible</a:t>
            </a:r>
            <a:r>
              <a:rPr lang="it-IT" sz="1400" dirty="0">
                <a:latin typeface="Tahoma" pitchFamily="34" charset="0"/>
              </a:rPr>
              <a:t> by the </a:t>
            </a:r>
            <a:r>
              <a:rPr lang="it-IT" sz="1400" dirty="0" err="1">
                <a:latin typeface="Tahoma" pitchFamily="34" charset="0"/>
              </a:rPr>
              <a:t>below</a:t>
            </a:r>
            <a:r>
              <a:rPr lang="it-IT" sz="1400" dirty="0">
                <a:latin typeface="Tahoma" pitchFamily="34" charset="0"/>
              </a:rPr>
              <a:t> list</a:t>
            </a: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</a:t>
            </a:r>
            <a:r>
              <a:rPr lang="it-IT" sz="1200" dirty="0" err="1">
                <a:latin typeface="Tahoma" pitchFamily="34" charset="0"/>
              </a:rPr>
              <a:t>related</a:t>
            </a:r>
            <a:r>
              <a:rPr lang="it-IT" sz="1200" dirty="0">
                <a:latin typeface="Tahoma" pitchFamily="34" charset="0"/>
              </a:rPr>
              <a:t> to </a:t>
            </a:r>
            <a:r>
              <a:rPr lang="it-IT" sz="1200" dirty="0" err="1">
                <a:latin typeface="Tahoma" pitchFamily="34" charset="0"/>
              </a:rPr>
              <a:t>suppliers</a:t>
            </a:r>
            <a:endParaRPr lang="it-IT" sz="1200" dirty="0">
              <a:latin typeface="Tahoma" pitchFamily="34" charset="0"/>
            </a:endParaRP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of </a:t>
            </a:r>
            <a:r>
              <a:rPr lang="it-IT" sz="1200" dirty="0" err="1">
                <a:latin typeface="Tahoma" pitchFamily="34" charset="0"/>
              </a:rPr>
              <a:t>patents</a:t>
            </a:r>
            <a:r>
              <a:rPr lang="it-IT" sz="1200" dirty="0">
                <a:latin typeface="Tahoma" pitchFamily="34" charset="0"/>
              </a:rPr>
              <a:t> </a:t>
            </a: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for marketing and </a:t>
            </a:r>
            <a:r>
              <a:rPr lang="it-IT" sz="1200" dirty="0" err="1">
                <a:latin typeface="Tahoma" pitchFamily="34" charset="0"/>
              </a:rPr>
              <a:t>distribution</a:t>
            </a:r>
            <a:endParaRPr lang="it-IT" sz="1200" dirty="0">
              <a:latin typeface="Tahoma" pitchFamily="34" charset="0"/>
            </a:endParaRP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for manufacturing</a:t>
            </a: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for </a:t>
            </a:r>
            <a:r>
              <a:rPr lang="it-IT" sz="1200" dirty="0" err="1">
                <a:latin typeface="Tahoma" pitchFamily="34" charset="0"/>
              </a:rPr>
              <a:t>research</a:t>
            </a:r>
            <a:endParaRPr lang="it-IT" sz="1200" dirty="0">
              <a:latin typeface="Tahoma" pitchFamily="34" charset="0"/>
            </a:endParaRP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for </a:t>
            </a:r>
            <a:r>
              <a:rPr lang="it-IT" sz="1200" dirty="0" err="1">
                <a:latin typeface="Tahoma" pitchFamily="34" charset="0"/>
              </a:rPr>
              <a:t>financial</a:t>
            </a:r>
            <a:r>
              <a:rPr lang="it-IT" sz="1200" dirty="0">
                <a:latin typeface="Tahoma" pitchFamily="34" charset="0"/>
              </a:rPr>
              <a:t> </a:t>
            </a:r>
            <a:r>
              <a:rPr lang="it-IT" sz="1200" dirty="0" err="1">
                <a:latin typeface="Tahoma" pitchFamily="34" charset="0"/>
              </a:rPr>
              <a:t>issues</a:t>
            </a:r>
            <a:endParaRPr lang="it-IT" sz="1200" dirty="0">
              <a:latin typeface="Tahoma" pitchFamily="34" charset="0"/>
            </a:endParaRP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for </a:t>
            </a:r>
            <a:r>
              <a:rPr lang="it-IT" sz="1200" dirty="0" err="1">
                <a:latin typeface="Tahoma" pitchFamily="34" charset="0"/>
              </a:rPr>
              <a:t>partnerships</a:t>
            </a:r>
            <a:r>
              <a:rPr lang="it-IT" sz="1200" dirty="0">
                <a:latin typeface="Tahoma" pitchFamily="34" charset="0"/>
              </a:rPr>
              <a:t> (</a:t>
            </a:r>
            <a:r>
              <a:rPr lang="it-IT" sz="1200" dirty="0" err="1">
                <a:latin typeface="Tahoma" pitchFamily="34" charset="0"/>
              </a:rPr>
              <a:t>ref</a:t>
            </a:r>
            <a:r>
              <a:rPr lang="it-IT" sz="1200" dirty="0">
                <a:latin typeface="Tahoma" pitchFamily="34" charset="0"/>
              </a:rPr>
              <a:t>. </a:t>
            </a:r>
            <a:r>
              <a:rPr lang="it-IT" sz="1200" dirty="0" err="1">
                <a:latin typeface="Tahoma" pitchFamily="34" charset="0"/>
              </a:rPr>
              <a:t>consortium</a:t>
            </a:r>
            <a:r>
              <a:rPr lang="it-IT" sz="1200" dirty="0">
                <a:latin typeface="Tahoma" pitchFamily="34" charset="0"/>
              </a:rPr>
              <a:t>)</a:t>
            </a: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for joint </a:t>
            </a:r>
            <a:r>
              <a:rPr lang="it-IT" sz="1200" dirty="0" err="1">
                <a:latin typeface="Tahoma" pitchFamily="34" charset="0"/>
              </a:rPr>
              <a:t>ventures</a:t>
            </a:r>
            <a:endParaRPr lang="it-IT" sz="1200" dirty="0">
              <a:latin typeface="Tahoma" pitchFamily="34" charset="0"/>
            </a:endParaRPr>
          </a:p>
          <a:p>
            <a:pPr marL="171450" indent="7938" algn="just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Tahoma" pitchFamily="34" charset="0"/>
              </a:rPr>
              <a:t> network for </a:t>
            </a:r>
            <a:r>
              <a:rPr lang="it-IT" sz="1200" dirty="0" err="1">
                <a:latin typeface="Tahoma" pitchFamily="34" charset="0"/>
              </a:rPr>
              <a:t>specialized</a:t>
            </a:r>
            <a:r>
              <a:rPr lang="it-IT" sz="1200" dirty="0">
                <a:latin typeface="Tahoma" pitchFamily="34" charset="0"/>
              </a:rPr>
              <a:t> </a:t>
            </a:r>
            <a:r>
              <a:rPr lang="it-IT" sz="1200" dirty="0" err="1">
                <a:latin typeface="Tahoma" pitchFamily="34" charset="0"/>
              </a:rPr>
              <a:t>personnel</a:t>
            </a:r>
            <a:r>
              <a:rPr lang="it-IT" sz="1200" dirty="0">
                <a:latin typeface="Tahoma" pitchFamily="34" charset="0"/>
              </a:rPr>
              <a:t> sharing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413030-A1E1-4AE0-876D-0890D39BC27F}"/>
              </a:ext>
            </a:extLst>
          </p:cNvPr>
          <p:cNvSpPr txBox="1"/>
          <p:nvPr/>
        </p:nvSpPr>
        <p:spPr>
          <a:xfrm>
            <a:off x="584257" y="1995339"/>
            <a:ext cx="801507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Knowledge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Transaction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’ control</a:t>
            </a:r>
          </a:p>
          <a:p>
            <a:pPr algn="just"/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olla: nuvola 7">
            <a:extLst>
              <a:ext uri="{FF2B5EF4-FFF2-40B4-BE49-F238E27FC236}">
                <a16:creationId xmlns:a16="http://schemas.microsoft.com/office/drawing/2014/main" id="{924C24D3-AE71-4D72-BBB3-B9E36D8A4E46}"/>
              </a:ext>
            </a:extLst>
          </p:cNvPr>
          <p:cNvSpPr/>
          <p:nvPr/>
        </p:nvSpPr>
        <p:spPr bwMode="auto">
          <a:xfrm>
            <a:off x="5214597" y="1955019"/>
            <a:ext cx="3280277" cy="1264980"/>
          </a:xfrm>
          <a:prstGeom prst="cloudCallout">
            <a:avLst>
              <a:gd name="adj1" fmla="val -72405"/>
              <a:gd name="adj2" fmla="val -792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innovation’s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direct relation with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technological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innovation.</a:t>
            </a:r>
          </a:p>
        </p:txBody>
      </p:sp>
      <p:sp>
        <p:nvSpPr>
          <p:cNvPr id="9" name="Bolla: nuvola 8">
            <a:extLst>
              <a:ext uri="{FF2B5EF4-FFF2-40B4-BE49-F238E27FC236}">
                <a16:creationId xmlns:a16="http://schemas.microsoft.com/office/drawing/2014/main" id="{77549A45-2C83-4DC1-A4FB-A01568BE4A85}"/>
              </a:ext>
            </a:extLst>
          </p:cNvPr>
          <p:cNvSpPr/>
          <p:nvPr/>
        </p:nvSpPr>
        <p:spPr bwMode="auto">
          <a:xfrm>
            <a:off x="5325560" y="3255892"/>
            <a:ext cx="3710936" cy="3513832"/>
          </a:xfrm>
          <a:prstGeom prst="cloudCallout">
            <a:avLst>
              <a:gd name="adj1" fmla="val -73944"/>
              <a:gd name="adj2" fmla="val -47002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can be better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understood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thinking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supply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supply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network.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transaction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arising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transactions.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splitted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accordingly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phases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of a transaction: connection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parties), </a:t>
            </a:r>
            <a:r>
              <a:rPr lang="it-IT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negotiation</a:t>
            </a: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and control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transaction’s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thing and on the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 behaviour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6FFDDEFE-A79A-426A-93D9-9B8E2143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6314308"/>
            <a:ext cx="295275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dirty="0">
                <a:latin typeface="Tahoma" pitchFamily="34" charset="0"/>
              </a:rPr>
              <a:t>[</a:t>
            </a:r>
            <a:r>
              <a:rPr lang="it-IT" sz="800" i="1" dirty="0">
                <a:latin typeface="Tahoma" pitchFamily="34" charset="0"/>
              </a:rPr>
              <a:t>abstract from </a:t>
            </a:r>
            <a:r>
              <a:rPr lang="it-IT" sz="800" dirty="0">
                <a:latin typeface="Tahoma" pitchFamily="34" charset="0"/>
              </a:rPr>
              <a:t>A. </a:t>
            </a:r>
            <a:r>
              <a:rPr lang="it-IT" sz="800" dirty="0" err="1">
                <a:latin typeface="Tahoma" pitchFamily="34" charset="0"/>
              </a:rPr>
              <a:t>Lomi</a:t>
            </a:r>
            <a:r>
              <a:rPr lang="it-IT" sz="800" dirty="0">
                <a:latin typeface="Tahoma" pitchFamily="34" charset="0"/>
              </a:rPr>
              <a:t> – Reti organizzative ]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CBB173-8250-4DC8-9D86-7B55632FAEE2}"/>
              </a:ext>
            </a:extLst>
          </p:cNvPr>
          <p:cNvSpPr txBox="1"/>
          <p:nvPr/>
        </p:nvSpPr>
        <p:spPr>
          <a:xfrm>
            <a:off x="323527" y="1174561"/>
            <a:ext cx="827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on networks’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(and everywhere and 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issue)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itsown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some of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mentioned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page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subtend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targets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anyway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a company in a network are: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682D74-5D24-46CA-BF69-80D52E5BF058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targets</a:t>
            </a:r>
            <a:endParaRPr lang="it-IT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4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7D4FA5E-D6E3-4274-9554-DFE71067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D89E6F8-A87B-4E50-A8D0-4E007DFD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571867-4EFF-4940-8A52-070D2383392B}"/>
              </a:ext>
            </a:extLst>
          </p:cNvPr>
          <p:cNvSpPr txBox="1"/>
          <p:nvPr/>
        </p:nvSpPr>
        <p:spPr>
          <a:xfrm>
            <a:off x="649126" y="1612538"/>
            <a:ext cx="809933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 taking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account the spread of the targets, one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Actually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one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classify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the case of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network)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efficiency and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effectiveness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technical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dimension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instance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of suppliers’ and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manufacturing’s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network etc.).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 some companies join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afford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commitments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rules must be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for networks’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299372B-2A65-4C54-A5C9-163231BF13B3}"/>
              </a:ext>
            </a:extLst>
          </p:cNvPr>
          <p:cNvGrpSpPr/>
          <p:nvPr/>
        </p:nvGrpSpPr>
        <p:grpSpPr>
          <a:xfrm>
            <a:off x="929646" y="3501296"/>
            <a:ext cx="7643135" cy="2596663"/>
            <a:chOff x="929646" y="3501296"/>
            <a:chExt cx="7643135" cy="2596663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C86602C-E429-43A6-817B-28969B201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646" y="3501296"/>
              <a:ext cx="7488238" cy="201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>
                <a:spcBef>
                  <a:spcPct val="25000"/>
                </a:spcBef>
                <a:buFont typeface="Arial" panose="020B0604020202020204" pitchFamily="34" charset="0"/>
                <a:buChar char="•"/>
              </a:pPr>
              <a:endParaRPr lang="it-IT" sz="1000" dirty="0">
                <a:latin typeface="Tahoma" pitchFamily="34" charset="0"/>
              </a:endParaRPr>
            </a:p>
            <a:p>
              <a:pPr marL="285750" indent="-285750">
                <a:spcBef>
                  <a:spcPct val="25000"/>
                </a:spcBef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Tahoma" pitchFamily="34" charset="0"/>
                </a:rPr>
                <a:t> </a:t>
              </a:r>
              <a:r>
                <a:rPr lang="it-IT" sz="1600" dirty="0" err="1">
                  <a:latin typeface="Tahoma" pitchFamily="34" charset="0"/>
                </a:rPr>
                <a:t>degree</a:t>
              </a:r>
              <a:r>
                <a:rPr lang="it-IT" sz="1600" dirty="0">
                  <a:latin typeface="Tahoma" pitchFamily="34" charset="0"/>
                </a:rPr>
                <a:t> of </a:t>
              </a:r>
              <a:r>
                <a:rPr lang="it-IT" sz="1600" b="1" dirty="0" err="1">
                  <a:latin typeface="Tahoma" pitchFamily="34" charset="0"/>
                </a:rPr>
                <a:t>legal</a:t>
              </a:r>
              <a:r>
                <a:rPr lang="it-IT" sz="1600" b="1" dirty="0">
                  <a:latin typeface="Tahoma" pitchFamily="34" charset="0"/>
                </a:rPr>
                <a:t> </a:t>
              </a:r>
              <a:r>
                <a:rPr lang="it-IT" sz="1600" b="1" dirty="0" err="1">
                  <a:latin typeface="Tahoma" pitchFamily="34" charset="0"/>
                </a:rPr>
                <a:t>cohesion</a:t>
              </a:r>
              <a:r>
                <a:rPr lang="it-IT" sz="1600" dirty="0">
                  <a:latin typeface="Tahoma" pitchFamily="34" charset="0"/>
                </a:rPr>
                <a:t>:</a:t>
              </a:r>
              <a:endParaRPr lang="it-IT" sz="1600" b="1" dirty="0">
                <a:latin typeface="Tahoma" pitchFamily="34" charset="0"/>
              </a:endParaRPr>
            </a:p>
            <a:p>
              <a:pPr marL="285750" indent="-285750">
                <a:spcBef>
                  <a:spcPct val="25000"/>
                </a:spcBef>
                <a:buFont typeface="Arial" panose="020B0604020202020204" pitchFamily="34" charset="0"/>
                <a:buChar char="•"/>
              </a:pPr>
              <a:endParaRPr lang="it-IT" sz="1600" dirty="0">
                <a:latin typeface="Tahoma" pitchFamily="34" charset="0"/>
              </a:endParaRPr>
            </a:p>
            <a:p>
              <a:pPr>
                <a:spcBef>
                  <a:spcPct val="25000"/>
                </a:spcBef>
              </a:pPr>
              <a:endParaRPr lang="it-IT" sz="600" dirty="0">
                <a:latin typeface="Tahoma" pitchFamily="34" charset="0"/>
              </a:endParaRPr>
            </a:p>
            <a:p>
              <a:pPr marL="285750" indent="-285750">
                <a:spcBef>
                  <a:spcPct val="25000"/>
                </a:spcBef>
                <a:buFont typeface="Arial" panose="020B0604020202020204" pitchFamily="34" charset="0"/>
                <a:buChar char="•"/>
              </a:pPr>
              <a:r>
                <a:rPr lang="it-IT" sz="1600" b="1" dirty="0">
                  <a:latin typeface="Tahoma" pitchFamily="34" charset="0"/>
                </a:rPr>
                <a:t> </a:t>
              </a:r>
              <a:r>
                <a:rPr lang="it-IT" sz="1600" dirty="0" err="1">
                  <a:latin typeface="Tahoma" pitchFamily="34" charset="0"/>
                </a:rPr>
                <a:t>degree</a:t>
              </a:r>
              <a:r>
                <a:rPr lang="it-IT" sz="1600" dirty="0">
                  <a:latin typeface="Tahoma" pitchFamily="34" charset="0"/>
                </a:rPr>
                <a:t> of </a:t>
              </a:r>
              <a:r>
                <a:rPr lang="it-IT" sz="1600" b="1" dirty="0" err="1">
                  <a:latin typeface="Tahoma" pitchFamily="34" charset="0"/>
                </a:rPr>
                <a:t>strategic</a:t>
              </a:r>
              <a:r>
                <a:rPr lang="it-IT" sz="1600" b="1" dirty="0">
                  <a:latin typeface="Tahoma" pitchFamily="34" charset="0"/>
                </a:rPr>
                <a:t> </a:t>
              </a:r>
              <a:r>
                <a:rPr lang="it-IT" sz="1600" b="1" dirty="0" err="1">
                  <a:latin typeface="Tahoma" pitchFamily="34" charset="0"/>
                </a:rPr>
                <a:t>cohesion</a:t>
              </a:r>
              <a:r>
                <a:rPr lang="it-IT" sz="1600" b="1" dirty="0">
                  <a:latin typeface="Tahoma" pitchFamily="34" charset="0"/>
                </a:rPr>
                <a:t> </a:t>
              </a:r>
            </a:p>
            <a:p>
              <a:pPr>
                <a:spcBef>
                  <a:spcPct val="25000"/>
                </a:spcBef>
              </a:pPr>
              <a:endParaRPr lang="it-IT" sz="600" b="1" dirty="0">
                <a:latin typeface="Tahoma" pitchFamily="34" charset="0"/>
              </a:endParaRPr>
            </a:p>
            <a:p>
              <a:pPr>
                <a:spcBef>
                  <a:spcPct val="25000"/>
                </a:spcBef>
              </a:pPr>
              <a:endParaRPr lang="it-IT" sz="1600" dirty="0">
                <a:latin typeface="Tahoma" pitchFamily="34" charset="0"/>
              </a:endParaRPr>
            </a:p>
            <a:p>
              <a:pPr marL="285750" indent="-285750">
                <a:spcBef>
                  <a:spcPct val="25000"/>
                </a:spcBef>
                <a:buFont typeface="Arial" panose="020B0604020202020204" pitchFamily="34" charset="0"/>
                <a:buChar char="•"/>
              </a:pPr>
              <a:r>
                <a:rPr lang="it-IT" sz="1600" b="1" dirty="0">
                  <a:latin typeface="Tahoma" pitchFamily="34" charset="0"/>
                </a:rPr>
                <a:t> </a:t>
              </a:r>
              <a:r>
                <a:rPr lang="it-IT" sz="1600" dirty="0">
                  <a:latin typeface="Tahoma" pitchFamily="34" charset="0"/>
                </a:rPr>
                <a:t>degree of </a:t>
              </a:r>
              <a:r>
                <a:rPr lang="it-IT" sz="1600" b="1" dirty="0">
                  <a:latin typeface="Tahoma" pitchFamily="34" charset="0"/>
                </a:rPr>
                <a:t>technical-</a:t>
              </a:r>
              <a:r>
                <a:rPr lang="it-IT" sz="1600" b="1" dirty="0" err="1">
                  <a:latin typeface="Tahoma" pitchFamily="34" charset="0"/>
                </a:rPr>
                <a:t>economic</a:t>
              </a:r>
              <a:r>
                <a:rPr lang="it-IT" sz="1600" b="1" dirty="0">
                  <a:latin typeface="Tahoma" pitchFamily="34" charset="0"/>
                </a:rPr>
                <a:t> </a:t>
              </a:r>
              <a:r>
                <a:rPr lang="it-IT" sz="1600" b="1" dirty="0" err="1">
                  <a:latin typeface="Tahoma" pitchFamily="34" charset="0"/>
                </a:rPr>
                <a:t>cohesion</a:t>
              </a:r>
              <a:endParaRPr lang="it-IT" sz="1600" b="1" dirty="0">
                <a:latin typeface="Tahoma" pitchFamily="34" charset="0"/>
              </a:endParaRP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B15B30DE-E06A-4E00-8766-F76474448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61" y="5882515"/>
              <a:ext cx="4395384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 dirty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</a:rPr>
                <a:t>[</a:t>
              </a:r>
              <a:r>
                <a:rPr lang="it-IT" sz="800" i="1" dirty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</a:rPr>
                <a:t>abstract from </a:t>
              </a:r>
              <a:r>
                <a:rPr lang="it-IT" sz="800" dirty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</a:rPr>
                <a:t>A.M. </a:t>
              </a:r>
              <a:r>
                <a:rPr lang="it-IT" sz="800" dirty="0" err="1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</a:rPr>
                <a:t>Arcari</a:t>
              </a:r>
              <a:r>
                <a:rPr lang="it-IT" sz="800" dirty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</a:rPr>
                <a:t> – Il coordinamento e il controllo nelle organizzazioni a rete 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623CFFCC-86D1-4451-A731-DF4C0C9CD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9065" y="3597029"/>
              <a:ext cx="270916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dirty="0">
                  <a:latin typeface="Tahoma" pitchFamily="34" charset="0"/>
                </a:rPr>
                <a:t>the </a:t>
              </a:r>
              <a:r>
                <a:rPr lang="it-IT" sz="1200" dirty="0" err="1">
                  <a:latin typeface="Tahoma" pitchFamily="34" charset="0"/>
                </a:rPr>
                <a:t>presence</a:t>
              </a:r>
              <a:r>
                <a:rPr lang="it-IT" sz="1200" dirty="0">
                  <a:latin typeface="Tahoma" pitchFamily="34" charset="0"/>
                </a:rPr>
                <a:t> fo </a:t>
              </a:r>
              <a:r>
                <a:rPr lang="it-IT" sz="1200" dirty="0" err="1">
                  <a:latin typeface="Tahoma" pitchFamily="34" charset="0"/>
                </a:rPr>
                <a:t>ownership’s</a:t>
              </a:r>
              <a:r>
                <a:rPr lang="it-IT" sz="1200" dirty="0">
                  <a:latin typeface="Tahoma" pitchFamily="34" charset="0"/>
                </a:rPr>
                <a:t> bond on the </a:t>
              </a:r>
              <a:r>
                <a:rPr lang="it-IT" sz="1200" dirty="0" err="1">
                  <a:latin typeface="Tahoma" pitchFamily="34" charset="0"/>
                </a:rPr>
                <a:t>outputs</a:t>
              </a:r>
              <a:r>
                <a:rPr lang="it-IT" sz="1200" dirty="0">
                  <a:latin typeface="Tahoma" pitchFamily="34" charset="0"/>
                </a:rPr>
                <a:t> are </a:t>
              </a:r>
              <a:r>
                <a:rPr lang="it-IT" sz="1200" dirty="0" err="1">
                  <a:latin typeface="Tahoma" pitchFamily="34" charset="0"/>
                </a:rPr>
                <a:t>predomiinant</a:t>
              </a:r>
              <a:endParaRPr lang="it-IT" sz="1200" baseline="30000" dirty="0">
                <a:latin typeface="Tahoma" pitchFamily="34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58E9B36-700E-4CB8-B577-5A30BC889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557" y="4202055"/>
              <a:ext cx="2870224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it-IT" sz="1200" dirty="0" err="1">
                  <a:latin typeface="Tahoma" pitchFamily="34" charset="0"/>
                </a:rPr>
                <a:t>predominancy</a:t>
              </a:r>
              <a:r>
                <a:rPr lang="it-IT" sz="1200" dirty="0">
                  <a:latin typeface="Tahoma" pitchFamily="34" charset="0"/>
                </a:rPr>
                <a:t> of </a:t>
              </a:r>
              <a:r>
                <a:rPr lang="it-IT" sz="1200" dirty="0" err="1">
                  <a:latin typeface="Tahoma" pitchFamily="34" charset="0"/>
                </a:rPr>
                <a:t>overlapping’s</a:t>
              </a:r>
              <a:r>
                <a:rPr lang="it-IT" sz="1200" dirty="0">
                  <a:latin typeface="Tahoma" pitchFamily="34" charset="0"/>
                </a:rPr>
                <a:t> some degree </a:t>
              </a:r>
              <a:r>
                <a:rPr lang="it-IT" sz="1200" dirty="0" err="1">
                  <a:latin typeface="Tahoma" pitchFamily="34" charset="0"/>
                </a:rPr>
                <a:t>related</a:t>
              </a:r>
              <a:r>
                <a:rPr lang="it-IT" sz="1200" dirty="0">
                  <a:latin typeface="Tahoma" pitchFamily="34" charset="0"/>
                </a:rPr>
                <a:t> to the single </a:t>
              </a:r>
              <a:r>
                <a:rPr lang="it-IT" sz="1200" dirty="0" err="1">
                  <a:latin typeface="Tahoma" pitchFamily="34" charset="0"/>
                </a:rPr>
                <a:t>campanies</a:t>
              </a:r>
              <a:r>
                <a:rPr lang="it-IT" sz="1200" dirty="0">
                  <a:latin typeface="Tahoma" pitchFamily="34" charset="0"/>
                </a:rPr>
                <a:t> </a:t>
              </a:r>
              <a:r>
                <a:rPr lang="it-IT" sz="1200" dirty="0" err="1">
                  <a:latin typeface="Tahoma" pitchFamily="34" charset="0"/>
                </a:rPr>
                <a:t>strategies</a:t>
              </a:r>
              <a:r>
                <a:rPr lang="it-IT" sz="1200" dirty="0">
                  <a:latin typeface="Tahoma" pitchFamily="34" charset="0"/>
                </a:rPr>
                <a:t>. 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176E77D6-E1FE-43F7-978D-4962DE07D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557" y="4860688"/>
              <a:ext cx="2870224" cy="1015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it-IT" sz="1200" dirty="0">
                  <a:latin typeface="Tahoma" pitchFamily="34" charset="0"/>
                </a:rPr>
                <a:t>the </a:t>
              </a:r>
              <a:r>
                <a:rPr lang="it-IT" sz="1200" dirty="0" err="1">
                  <a:latin typeface="Tahoma" pitchFamily="34" charset="0"/>
                </a:rPr>
                <a:t>dominant</a:t>
              </a:r>
              <a:r>
                <a:rPr lang="it-IT" sz="1200" dirty="0">
                  <a:latin typeface="Tahoma" pitchFamily="34" charset="0"/>
                </a:rPr>
                <a:t> </a:t>
              </a:r>
              <a:r>
                <a:rPr lang="it-IT" sz="1200" dirty="0" err="1">
                  <a:latin typeface="Tahoma" pitchFamily="34" charset="0"/>
                </a:rPr>
                <a:t>variable</a:t>
              </a:r>
              <a:r>
                <a:rPr lang="it-IT" sz="1200" dirty="0">
                  <a:latin typeface="Tahoma" pitchFamily="34" charset="0"/>
                </a:rPr>
                <a:t> </a:t>
              </a:r>
              <a:r>
                <a:rPr lang="it-IT" sz="1200" dirty="0" err="1">
                  <a:latin typeface="Tahoma" pitchFamily="34" charset="0"/>
                </a:rPr>
                <a:t>ais</a:t>
              </a:r>
              <a:r>
                <a:rPr lang="it-IT" sz="1200" dirty="0">
                  <a:latin typeface="Tahoma" pitchFamily="34" charset="0"/>
                </a:rPr>
                <a:t> the </a:t>
              </a:r>
              <a:r>
                <a:rPr lang="it-IT" sz="1200" dirty="0" err="1">
                  <a:latin typeface="Tahoma" pitchFamily="34" charset="0"/>
                </a:rPr>
                <a:t>complementarity</a:t>
              </a:r>
              <a:r>
                <a:rPr lang="it-IT" sz="1200" dirty="0">
                  <a:latin typeface="Tahoma" pitchFamily="34" charset="0"/>
                </a:rPr>
                <a:t> of companies’ </a:t>
              </a:r>
              <a:r>
                <a:rPr lang="it-IT" sz="1200" dirty="0" err="1">
                  <a:latin typeface="Tahoma" pitchFamily="34" charset="0"/>
                </a:rPr>
                <a:t>processes</a:t>
              </a:r>
              <a:r>
                <a:rPr lang="it-IT" sz="1200" dirty="0">
                  <a:latin typeface="Tahoma" pitchFamily="34" charset="0"/>
                </a:rPr>
                <a:t> (</a:t>
              </a:r>
              <a:r>
                <a:rPr lang="it-IT" sz="1200" dirty="0" err="1">
                  <a:latin typeface="Tahoma" pitchFamily="34" charset="0"/>
                </a:rPr>
                <a:t>that’s</a:t>
              </a:r>
              <a:r>
                <a:rPr lang="it-IT" sz="1200" dirty="0">
                  <a:latin typeface="Tahoma" pitchFamily="34" charset="0"/>
                </a:rPr>
                <a:t> </a:t>
              </a:r>
              <a:r>
                <a:rPr lang="it-IT" sz="1200" dirty="0" err="1">
                  <a:latin typeface="Tahoma" pitchFamily="34" charset="0"/>
                </a:rPr>
                <a:t>how</a:t>
              </a:r>
              <a:r>
                <a:rPr lang="it-IT" sz="1200" dirty="0">
                  <a:latin typeface="Tahoma" pitchFamily="34" charset="0"/>
                </a:rPr>
                <a:t> to integrate </a:t>
              </a:r>
              <a:r>
                <a:rPr lang="it-IT" sz="1200" dirty="0" err="1">
                  <a:latin typeface="Tahoma" pitchFamily="34" charset="0"/>
                </a:rPr>
                <a:t>them</a:t>
              </a:r>
              <a:r>
                <a:rPr lang="it-IT" sz="1200" dirty="0">
                  <a:latin typeface="Tahoma" pitchFamily="34" charset="0"/>
                </a:rPr>
                <a:t> in </a:t>
              </a:r>
              <a:r>
                <a:rPr lang="it-IT" sz="1200" dirty="0" err="1">
                  <a:latin typeface="Tahoma" pitchFamily="34" charset="0"/>
                </a:rPr>
                <a:t>order</a:t>
              </a:r>
              <a:r>
                <a:rPr lang="it-IT" sz="1200" dirty="0">
                  <a:latin typeface="Tahoma" pitchFamily="34" charset="0"/>
                </a:rPr>
                <a:t> to </a:t>
              </a:r>
              <a:r>
                <a:rPr lang="it-IT" sz="1200" dirty="0" err="1">
                  <a:latin typeface="Tahoma" pitchFamily="34" charset="0"/>
                </a:rPr>
                <a:t>increase</a:t>
              </a:r>
              <a:r>
                <a:rPr lang="it-IT" sz="1200" dirty="0">
                  <a:latin typeface="Tahoma" pitchFamily="34" charset="0"/>
                </a:rPr>
                <a:t> </a:t>
              </a:r>
              <a:r>
                <a:rPr lang="it-IT" sz="1200" dirty="0" err="1">
                  <a:latin typeface="Tahoma" pitchFamily="34" charset="0"/>
                </a:rPr>
                <a:t>efficiency</a:t>
              </a:r>
              <a:r>
                <a:rPr lang="it-IT" sz="1200" dirty="0">
                  <a:latin typeface="Tahoma" pitchFamily="34" charset="0"/>
                </a:rPr>
                <a:t> and </a:t>
              </a:r>
              <a:r>
                <a:rPr lang="it-IT" sz="1200" dirty="0" err="1">
                  <a:latin typeface="Tahoma" pitchFamily="34" charset="0"/>
                </a:rPr>
                <a:t>effectiveness</a:t>
              </a:r>
              <a:r>
                <a:rPr lang="it-IT" sz="1200" dirty="0">
                  <a:latin typeface="Tahoma" pitchFamily="34" charset="0"/>
                </a:rPr>
                <a:t>). </a:t>
              </a:r>
            </a:p>
          </p:txBody>
        </p: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41ADF645-51A5-464F-89C8-59D8FC5B7705}"/>
                </a:ext>
              </a:extLst>
            </p:cNvPr>
            <p:cNvCxnSpPr/>
            <p:nvPr/>
          </p:nvCxnSpPr>
          <p:spPr bwMode="auto">
            <a:xfrm flipV="1">
              <a:off x="5363429" y="3783949"/>
              <a:ext cx="345295" cy="9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F00C2581-2815-4863-9063-04F5DDC14672}"/>
                </a:ext>
              </a:extLst>
            </p:cNvPr>
            <p:cNvCxnSpPr/>
            <p:nvPr/>
          </p:nvCxnSpPr>
          <p:spPr bwMode="auto">
            <a:xfrm flipV="1">
              <a:off x="5377935" y="4476135"/>
              <a:ext cx="345295" cy="9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BC3D495C-94A2-41A1-A30B-7E3C80C36527}"/>
                </a:ext>
              </a:extLst>
            </p:cNvPr>
            <p:cNvCxnSpPr/>
            <p:nvPr/>
          </p:nvCxnSpPr>
          <p:spPr bwMode="auto">
            <a:xfrm flipV="1">
              <a:off x="5386845" y="5292578"/>
              <a:ext cx="345295" cy="9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445BBB7B-9D01-44BD-BEE5-F717E384F7BF}"/>
              </a:ext>
            </a:extLst>
          </p:cNvPr>
          <p:cNvSpPr/>
          <p:nvPr/>
        </p:nvSpPr>
        <p:spPr bwMode="auto">
          <a:xfrm>
            <a:off x="467544" y="1183682"/>
            <a:ext cx="2304256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kumimoji="0" lang="it-IT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(i/ii)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0D9F48-3C3C-4E28-B0E4-0876BD22066C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endParaRPr lang="it-IT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2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B573FCD-3F3D-49FE-9677-804ECC19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D. Sorrenti – Technology Management – Università C. Cattaneo LIUC – A.A. 2019-2020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F68F85-6D3A-4B31-B20D-6076FC30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68A05913-7C9F-43E1-AE98-AF49BFE4B341}"/>
              </a:ext>
            </a:extLst>
          </p:cNvPr>
          <p:cNvSpPr txBox="1">
            <a:spLocks/>
          </p:cNvSpPr>
          <p:nvPr/>
        </p:nvSpPr>
        <p:spPr bwMode="auto">
          <a:xfrm>
            <a:off x="2446338" y="658018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777777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/>
              <a:t>D. Sorrenti – Corso di “Modelli per le scelte tecnologiche” – Università C. Cattaneo LIUC – A.A. 2016-2017</a:t>
            </a:r>
            <a:endParaRPr lang="en-US"/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4F930686-E486-46B6-96F9-98253E44A74C}"/>
              </a:ext>
            </a:extLst>
          </p:cNvPr>
          <p:cNvSpPr txBox="1">
            <a:spLocks/>
          </p:cNvSpPr>
          <p:nvPr/>
        </p:nvSpPr>
        <p:spPr bwMode="auto">
          <a:xfrm>
            <a:off x="7019925" y="6572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74F158-3950-4EB1-816D-015BFB6986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F48F9-C9A5-4EA9-A0D0-87A902B3E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4013"/>
            <a:ext cx="432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0" indent="-1079500"/>
            <a:r>
              <a:rPr lang="en-US" sz="2000" b="1">
                <a:solidFill>
                  <a:srgbClr val="0066CC"/>
                </a:solidFill>
                <a:latin typeface="Arial" charset="0"/>
              </a:rPr>
              <a:t>(cenni)</a:t>
            </a:r>
            <a:r>
              <a:rPr lang="en-US" b="1" i="1">
                <a:solidFill>
                  <a:srgbClr val="0066CC"/>
                </a:solidFill>
                <a:latin typeface="Arial" charset="0"/>
              </a:rPr>
              <a:t> - le tipologie di rete </a:t>
            </a:r>
            <a:r>
              <a:rPr lang="en-US" sz="1400">
                <a:solidFill>
                  <a:srgbClr val="0066CC"/>
                </a:solidFill>
                <a:latin typeface="Arial" charset="0"/>
              </a:rPr>
              <a:t>(2)</a:t>
            </a:r>
            <a:endParaRPr lang="it-IT" sz="140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53CBA6F-7DEB-4F15-B7D8-4364C7F1424C}"/>
              </a:ext>
            </a:extLst>
          </p:cNvPr>
          <p:cNvSpPr/>
          <p:nvPr/>
        </p:nvSpPr>
        <p:spPr bwMode="auto">
          <a:xfrm>
            <a:off x="467544" y="1183682"/>
            <a:ext cx="2304256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kumimoji="0" lang="it-IT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(ii/ii)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10EE02C-AFAE-402A-9565-751E4BD50CD5}"/>
              </a:ext>
            </a:extLst>
          </p:cNvPr>
          <p:cNvGrpSpPr/>
          <p:nvPr/>
        </p:nvGrpSpPr>
        <p:grpSpPr>
          <a:xfrm>
            <a:off x="4822031" y="3882585"/>
            <a:ext cx="3744913" cy="2305050"/>
            <a:chOff x="4572000" y="4221164"/>
            <a:chExt cx="3744913" cy="2305050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601C1FC-A7E0-4D04-9E14-10F7275D1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4221164"/>
              <a:ext cx="3744913" cy="2305050"/>
              <a:chOff x="625" y="2568"/>
              <a:chExt cx="2359" cy="1452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AD2B39DD-9FC2-48E1-868E-456CAF518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120000">
                <a:off x="647" y="2568"/>
                <a:ext cx="2233" cy="1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14EEE8E4-CC00-45F9-939D-1C2B87502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3884"/>
                <a:ext cx="2359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it-IT" sz="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abstract from </a:t>
                </a:r>
                <a:r>
                  <a:rPr lang="it-IT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A.M. </a:t>
                </a:r>
                <a:r>
                  <a:rPr lang="it-IT" sz="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Arcari</a:t>
                </a:r>
                <a:r>
                  <a:rPr lang="it-IT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Il coordinamento e il controllo nelle organizzazioni a rete]</a:t>
                </a:r>
              </a:p>
            </p:txBody>
          </p:sp>
        </p:grp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4199EA9-4589-4493-9065-0CF12C1610CF}"/>
                </a:ext>
              </a:extLst>
            </p:cNvPr>
            <p:cNvSpPr/>
            <p:nvPr/>
          </p:nvSpPr>
          <p:spPr bwMode="auto">
            <a:xfrm>
              <a:off x="4788024" y="4653136"/>
              <a:ext cx="360040" cy="2000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High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725A359-68C4-4508-B8C0-416EF5CB6B51}"/>
                </a:ext>
              </a:extLst>
            </p:cNvPr>
            <p:cNvSpPr/>
            <p:nvPr/>
          </p:nvSpPr>
          <p:spPr bwMode="auto">
            <a:xfrm>
              <a:off x="4756723" y="5701477"/>
              <a:ext cx="360040" cy="2000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700" b="1" dirty="0">
                  <a:latin typeface="Calibri" panose="020F0502020204030204" pitchFamily="34" charset="0"/>
                  <a:cs typeface="Calibri" panose="020F0502020204030204" pitchFamily="34" charset="0"/>
                </a:rPr>
                <a:t>Low</a:t>
              </a:r>
              <a:endParaRPr kumimoji="0" lang="it-IT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6A9DF79-54EA-4956-9B13-5891B4F69391}"/>
                </a:ext>
              </a:extLst>
            </p:cNvPr>
            <p:cNvSpPr/>
            <p:nvPr/>
          </p:nvSpPr>
          <p:spPr bwMode="auto">
            <a:xfrm>
              <a:off x="4648200" y="5069585"/>
              <a:ext cx="639688" cy="4154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Degree of </a:t>
              </a:r>
              <a:r>
                <a:rPr kumimoji="0" lang="it-IT" sz="7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strategic</a:t>
              </a:r>
              <a:r>
                <a:rPr kumimoji="0" lang="it-IT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it-IT" sz="7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cohesion</a:t>
              </a:r>
              <a:endParaRPr kumimoji="0" lang="it-IT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B650803-BF23-4F2C-8ED3-CF54D198A531}"/>
                </a:ext>
              </a:extLst>
            </p:cNvPr>
            <p:cNvSpPr/>
            <p:nvPr/>
          </p:nvSpPr>
          <p:spPr bwMode="auto">
            <a:xfrm>
              <a:off x="5494496" y="4780363"/>
              <a:ext cx="1023152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7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Independent and </a:t>
              </a:r>
              <a:r>
                <a:rPr kumimoji="0" lang="it-IT" sz="700" b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convergent</a:t>
              </a:r>
              <a:r>
                <a:rPr kumimoji="0" lang="it-IT" sz="7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networks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196908E-69FF-418C-8A18-8B0C8FC5CC0F}"/>
                </a:ext>
              </a:extLst>
            </p:cNvPr>
            <p:cNvSpPr/>
            <p:nvPr/>
          </p:nvSpPr>
          <p:spPr bwMode="auto">
            <a:xfrm>
              <a:off x="5462729" y="5363677"/>
              <a:ext cx="1023152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7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Independent and </a:t>
              </a:r>
              <a:r>
                <a:rPr kumimoji="0" lang="it-IT" sz="700" b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divergent</a:t>
              </a:r>
              <a:r>
                <a:rPr kumimoji="0" lang="it-IT" sz="7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networks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72DF9D07-0E1A-4250-828E-040F44309044}"/>
                </a:ext>
              </a:extLst>
            </p:cNvPr>
            <p:cNvSpPr/>
            <p:nvPr/>
          </p:nvSpPr>
          <p:spPr bwMode="auto">
            <a:xfrm>
              <a:off x="6755626" y="5363676"/>
              <a:ext cx="1023152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7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</a:t>
              </a:r>
              <a:r>
                <a:rPr kumimoji="0" lang="it-IT" sz="700" b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mplementary</a:t>
              </a:r>
              <a:r>
                <a:rPr kumimoji="0" lang="it-IT" sz="7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kumimoji="0" lang="it-IT" sz="700" b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divergent</a:t>
              </a:r>
              <a:r>
                <a:rPr kumimoji="0" lang="it-IT" sz="7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networks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262262D1-6914-4158-BCB0-4D70A124DC50}"/>
                </a:ext>
              </a:extLst>
            </p:cNvPr>
            <p:cNvSpPr/>
            <p:nvPr/>
          </p:nvSpPr>
          <p:spPr bwMode="auto">
            <a:xfrm>
              <a:off x="6755626" y="4786106"/>
              <a:ext cx="1023152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7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</a:t>
              </a:r>
              <a:r>
                <a:rPr kumimoji="0" lang="it-IT" sz="700" b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mplementary</a:t>
              </a:r>
              <a:r>
                <a:rPr kumimoji="0" lang="it-IT" sz="7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kumimoji="0" lang="it-IT" sz="700" b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convergent</a:t>
              </a:r>
              <a:r>
                <a:rPr kumimoji="0" lang="it-IT" sz="7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networks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71008CA0-D18D-45CD-BA79-5E38B00E8A39}"/>
                </a:ext>
              </a:extLst>
            </p:cNvPr>
            <p:cNvSpPr/>
            <p:nvPr/>
          </p:nvSpPr>
          <p:spPr bwMode="auto">
            <a:xfrm>
              <a:off x="5459875" y="5926184"/>
              <a:ext cx="360040" cy="2000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High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A9C9A7CA-60E1-445A-8F4F-ADC74932E79F}"/>
                </a:ext>
              </a:extLst>
            </p:cNvPr>
            <p:cNvSpPr/>
            <p:nvPr/>
          </p:nvSpPr>
          <p:spPr bwMode="auto">
            <a:xfrm>
              <a:off x="7675409" y="5926525"/>
              <a:ext cx="360040" cy="2000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700" dirty="0">
                  <a:latin typeface="Calibri" panose="020F0502020204030204" pitchFamily="34" charset="0"/>
                  <a:cs typeface="Calibri" panose="020F0502020204030204" pitchFamily="34" charset="0"/>
                </a:rPr>
                <a:t>Low</a:t>
              </a:r>
              <a:endParaRPr kumimoji="0" lang="it-IT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F9FC81E6-B3A4-4895-85B9-AE966D17C671}"/>
                </a:ext>
              </a:extLst>
            </p:cNvPr>
            <p:cNvSpPr/>
            <p:nvPr/>
          </p:nvSpPr>
          <p:spPr bwMode="auto">
            <a:xfrm>
              <a:off x="5877356" y="6027518"/>
              <a:ext cx="1798053" cy="2000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Degree of </a:t>
              </a:r>
              <a:r>
                <a:rPr lang="it-IT" sz="7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technical-</a:t>
              </a:r>
              <a:r>
                <a:rPr lang="it-IT" sz="700" b="1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economic</a:t>
              </a:r>
              <a:r>
                <a:rPr lang="it-IT" sz="7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it-IT" sz="7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it-IT" sz="7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cohesion</a:t>
              </a:r>
              <a:endParaRPr kumimoji="0" lang="it-IT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A6167D3C-1D24-4010-99ED-CA948BF1376A}"/>
                </a:ext>
              </a:extLst>
            </p:cNvPr>
            <p:cNvSpPr/>
            <p:nvPr/>
          </p:nvSpPr>
          <p:spPr bwMode="auto">
            <a:xfrm>
              <a:off x="4756722" y="4240370"/>
              <a:ext cx="1327445" cy="2000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700" b="1" dirty="0">
                  <a:latin typeface="Calibri" panose="020F0502020204030204" pitchFamily="34" charset="0"/>
                  <a:cs typeface="Calibri" panose="020F0502020204030204" pitchFamily="34" charset="0"/>
                </a:rPr>
                <a:t>Networks </a:t>
              </a:r>
              <a:r>
                <a:rPr lang="it-IT" sz="7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Typologies</a:t>
              </a:r>
              <a:endParaRPr kumimoji="0" lang="it-IT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3E70C52F-EFBF-423B-A89D-DBA0AB67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" y="1663640"/>
            <a:ext cx="78851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  <a:tabLst>
                <a:tab pos="2667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some networks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come from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combining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cohesion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levels</a:t>
            </a:r>
          </a:p>
          <a:p>
            <a:pPr marL="266700" indent="-266700">
              <a:spcBef>
                <a:spcPct val="50000"/>
              </a:spcBef>
              <a:tabLst>
                <a:tab pos="266700" algn="l"/>
              </a:tabLst>
            </a:pP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typlogy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networks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characterized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by an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cohesion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degree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that’s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underlying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bonds  are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guarantee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fruition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(coming from the carried out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 and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admission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the property rights. 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A8FD2945-99AF-41DE-9947-57097459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70" y="3789691"/>
            <a:ext cx="4079172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SzPct val="80000"/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combining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technical-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some other networks’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named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66700" algn="just">
              <a:spcBef>
                <a:spcPct val="10000"/>
              </a:spcBef>
              <a:tabLst>
                <a:tab pos="363538" algn="l"/>
              </a:tabLs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	-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indipendent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convergent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algn="just">
              <a:spcBef>
                <a:spcPct val="10000"/>
              </a:spcBef>
              <a:tabLst>
                <a:tab pos="363538" algn="l"/>
              </a:tabLs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indipendent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divergent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algn="just">
              <a:spcBef>
                <a:spcPct val="10000"/>
              </a:spcBef>
              <a:tabLst>
                <a:tab pos="363538" algn="l"/>
              </a:tabLs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convergent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algn="just">
              <a:spcBef>
                <a:spcPct val="10000"/>
              </a:spcBef>
              <a:tabLst>
                <a:tab pos="363538" algn="l"/>
              </a:tabLs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divergent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29B69DF-45D0-418E-85A7-2A5E3073FBE2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endParaRPr lang="it-IT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6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EA47728-5DB3-4029-B85F-A2147CF5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D. Sorrenti – Technology Management – Università C. Cattaneo LIUC – A.A. 2019-2020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81B555-AD7B-4020-B46C-5DD36762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C85D-E925-4D86-BF69-22215736BBC6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D78CA73-94D1-4BD5-BA05-7B498819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034408"/>
            <a:ext cx="2669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(*): [</a:t>
            </a:r>
            <a:r>
              <a:rPr lang="it-IT" sz="1000" i="1" dirty="0">
                <a:latin typeface="Calibri" panose="020F0502020204030204" pitchFamily="34" charset="0"/>
                <a:cs typeface="Calibri" panose="020F0502020204030204" pitchFamily="34" charset="0"/>
              </a:rPr>
              <a:t>abstract from </a:t>
            </a:r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G. Soda – Reti tra imprese]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4E94F24-0D40-4C02-AF72-ACAD21F5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82" y="2557354"/>
            <a:ext cx="32234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tabLst>
                <a:tab pos="2247900" algn="l"/>
              </a:tabLst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bureaucratic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networks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A3DB6EC-4298-45E5-92E3-FEDBCBC4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731939"/>
            <a:ext cx="30794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tabLst>
                <a:tab pos="2247900" algn="l"/>
              </a:tabLst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networks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0EB18739-B22B-445B-9E66-48CEA3F8B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58" y="1972578"/>
            <a:ext cx="5040560" cy="16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2247900" algn="l"/>
              </a:tabLst>
            </a:pP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bureaucratic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stand for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coordination’s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ways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companies, are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formalized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swap’s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association’s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agreements …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impersonal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character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symbolized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by the contract or by some rules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achievement … agreements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exclusively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concern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obligations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behaviours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the information rights and the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resolution and control. (*)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4F1C72C-8153-4E47-B98E-6E60E78D1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58" y="3578050"/>
            <a:ext cx="494799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2247900" algn="l"/>
              </a:tabLst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… are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relationship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jointly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benefit of property rights and/or of the results coming from the network activity (*)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7CE8A2E-56C8-4F1A-ABA8-A6C1991E8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63" y="4698722"/>
            <a:ext cx="26693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tabLst>
                <a:tab pos="1612900" algn="l"/>
              </a:tabLst>
            </a:pP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social networks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71E3B70-3971-4AFB-BEC5-0D50D508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167" y="4437112"/>
            <a:ext cx="4878579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1612900" algn="l"/>
              </a:tabLst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companies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maintain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social relations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accordingly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degree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belonging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the companies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are taking part in  a plot of an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emphatetic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information’s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sharing,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neither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codified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nor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referable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explicit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contract or rule. (*)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21FD717-5A7C-45B2-9B01-FEAC33908E60}"/>
              </a:ext>
            </a:extLst>
          </p:cNvPr>
          <p:cNvSpPr/>
          <p:nvPr/>
        </p:nvSpPr>
        <p:spPr bwMode="auto">
          <a:xfrm>
            <a:off x="467544" y="1183682"/>
            <a:ext cx="2304256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kumimoji="0" lang="it-IT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(i/ii)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B5FE02A-D761-484C-9ED2-01DCE2B1F219}"/>
              </a:ext>
            </a:extLst>
          </p:cNvPr>
          <p:cNvSpPr txBox="1"/>
          <p:nvPr/>
        </p:nvSpPr>
        <p:spPr>
          <a:xfrm>
            <a:off x="393304" y="74223"/>
            <a:ext cx="806489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networks </a:t>
            </a:r>
            <a:r>
              <a:rPr lang="it-IT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(networks of companies)</a:t>
            </a:r>
            <a:r>
              <a:rPr lang="it-IT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it-IT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Network’s</a:t>
            </a:r>
            <a:r>
              <a:rPr lang="it-IT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typologies</a:t>
            </a:r>
            <a:endParaRPr lang="it-IT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Bolla: nuvola 12">
            <a:extLst>
              <a:ext uri="{FF2B5EF4-FFF2-40B4-BE49-F238E27FC236}">
                <a16:creationId xmlns:a16="http://schemas.microsoft.com/office/drawing/2014/main" id="{58CAE83C-FF0F-4DCC-919F-2422BF95422B}"/>
              </a:ext>
            </a:extLst>
          </p:cNvPr>
          <p:cNvSpPr/>
          <p:nvPr/>
        </p:nvSpPr>
        <p:spPr bwMode="auto">
          <a:xfrm>
            <a:off x="5361469" y="410639"/>
            <a:ext cx="3563456" cy="1546086"/>
          </a:xfrm>
          <a:prstGeom prst="cloudCallout">
            <a:avLst>
              <a:gd name="adj1" fmla="val -57089"/>
              <a:gd name="adj2" fmla="val 46665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bureaucratic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networks are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«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network»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mentioned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first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DD5579A-3C91-43FF-8BE8-3C2728C09F8D}"/>
              </a:ext>
            </a:extLst>
          </p:cNvPr>
          <p:cNvCxnSpPr/>
          <p:nvPr/>
        </p:nvCxnSpPr>
        <p:spPr bwMode="auto">
          <a:xfrm flipV="1">
            <a:off x="3437443" y="2795313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B1BC272-8986-44AA-A75D-D76F586D8EAD}"/>
              </a:ext>
            </a:extLst>
          </p:cNvPr>
          <p:cNvCxnSpPr/>
          <p:nvPr/>
        </p:nvCxnSpPr>
        <p:spPr bwMode="auto">
          <a:xfrm flipV="1">
            <a:off x="3383163" y="3960904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5828555-121C-47A9-9C74-1EAC6B69FCA6}"/>
              </a:ext>
            </a:extLst>
          </p:cNvPr>
          <p:cNvCxnSpPr/>
          <p:nvPr/>
        </p:nvCxnSpPr>
        <p:spPr bwMode="auto">
          <a:xfrm flipV="1">
            <a:off x="3383163" y="4934530"/>
            <a:ext cx="345295" cy="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992420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C:\programmi\msoffice\Modelli\Presentazione vuota.pot</Template>
  <TotalTime>3666</TotalTime>
  <Words>4755</Words>
  <Application>Microsoft Office PowerPoint</Application>
  <PresentationFormat>Presentazione su schermo (4:3)</PresentationFormat>
  <Paragraphs>382</Paragraphs>
  <Slides>26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Arial</vt:lpstr>
      <vt:lpstr>Arial Nova</vt:lpstr>
      <vt:lpstr>Calibri</vt:lpstr>
      <vt:lpstr>Tahoma</vt:lpstr>
      <vt:lpstr>Times New Roman</vt:lpstr>
      <vt:lpstr>Verdana</vt:lpstr>
      <vt:lpstr>Wingdings</vt:lpstr>
      <vt:lpstr>Presentazione vuota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“cornice spazio temporale” dell’innovazione tecnologica</dc:title>
  <dc:creator>Domenico Sorrenti</dc:creator>
  <cp:lastModifiedBy>Domenico Sorrenti</cp:lastModifiedBy>
  <cp:revision>437</cp:revision>
  <cp:lastPrinted>2018-10-23T17:41:17Z</cp:lastPrinted>
  <dcterms:created xsi:type="dcterms:W3CDTF">2002-07-02T20:20:10Z</dcterms:created>
  <dcterms:modified xsi:type="dcterms:W3CDTF">2019-11-11T20:49:53Z</dcterms:modified>
</cp:coreProperties>
</file>