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3" r:id="rId3"/>
    <p:sldId id="362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Dal Molin" initials="MDM" lastIdx="1" clrIdx="0">
    <p:extLst>
      <p:ext uri="{19B8F6BF-5375-455C-9EA6-DF929625EA0E}">
        <p15:presenceInfo xmlns:p15="http://schemas.microsoft.com/office/powerpoint/2012/main" userId="098a4dced275a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86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2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661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935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324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721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679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571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99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85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595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10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320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823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586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71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22/10/2019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22/10/2019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22/10/2019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Business </a:t>
            </a:r>
            <a:r>
              <a:rPr lang="it-IT" b="1" dirty="0" err="1">
                <a:solidFill>
                  <a:srgbClr val="FF0000"/>
                </a:solidFill>
              </a:rPr>
              <a:t>Decision</a:t>
            </a:r>
            <a:r>
              <a:rPr lang="it-IT" b="1" dirty="0">
                <a:solidFill>
                  <a:srgbClr val="FF0000"/>
                </a:solidFill>
              </a:rPr>
              <a:t> Making: </a:t>
            </a:r>
            <a:r>
              <a:rPr lang="it-IT" b="1" dirty="0" err="1">
                <a:solidFill>
                  <a:srgbClr val="FF0000"/>
                </a:solidFill>
              </a:rPr>
              <a:t>methids</a:t>
            </a:r>
            <a:r>
              <a:rPr lang="it-IT" b="1" dirty="0">
                <a:solidFill>
                  <a:srgbClr val="FF0000"/>
                </a:solidFill>
              </a:rPr>
              <a:t> and tools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/>
              <a:t>Martina Dal Molin</a:t>
            </a:r>
          </a:p>
          <a:p>
            <a:r>
              <a:rPr lang="it-IT" dirty="0"/>
              <a:t>mdalmolin@liuc.it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AY 2019/2020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JOC: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identification</a:t>
            </a:r>
            <a:r>
              <a:rPr lang="it-IT" b="1" dirty="0">
                <a:solidFill>
                  <a:srgbClr val="FF0000"/>
                </a:solidFill>
              </a:rPr>
              <a:t> – </a:t>
            </a:r>
            <a:r>
              <a:rPr lang="it-IT" b="1" dirty="0" err="1">
                <a:solidFill>
                  <a:srgbClr val="FF0000"/>
                </a:solidFill>
              </a:rPr>
              <a:t>overhead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3000" b="1" dirty="0"/>
          </a:p>
          <a:p>
            <a:pPr marL="457200" lvl="1" indent="0">
              <a:buNone/>
            </a:pPr>
            <a:r>
              <a:rPr lang="en-US" sz="3000" dirty="0"/>
              <a:t> - </a:t>
            </a:r>
            <a:r>
              <a:rPr lang="en-US" sz="3600" dirty="0"/>
              <a:t>2 products, A and B, produced in batches</a:t>
            </a:r>
          </a:p>
          <a:p>
            <a:pPr marL="457200" lvl="1" indent="0">
              <a:buNone/>
            </a:pPr>
            <a:r>
              <a:rPr lang="en-US" sz="3600" dirty="0"/>
              <a:t> - Tot. overhead: 6.000€</a:t>
            </a:r>
          </a:p>
          <a:p>
            <a:pPr marL="457200" lvl="1" indent="0">
              <a:buNone/>
            </a:pPr>
            <a:r>
              <a:rPr lang="en-US" sz="3600" dirty="0"/>
              <a:t> - Job sheet: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300" dirty="0"/>
          </a:p>
          <a:p>
            <a:pPr marL="457200" lvl="1" indent="0">
              <a:buNone/>
            </a:pPr>
            <a:r>
              <a:rPr lang="en-US" sz="3300" dirty="0"/>
              <a:t>1) K= Tot. of </a:t>
            </a:r>
            <a:r>
              <a:rPr lang="en-US" sz="3300" dirty="0" err="1"/>
              <a:t>OVHj</a:t>
            </a:r>
            <a:r>
              <a:rPr lang="en-US" sz="3300" dirty="0"/>
              <a:t>/Tot </a:t>
            </a:r>
            <a:r>
              <a:rPr lang="en-US" sz="3300" dirty="0" err="1"/>
              <a:t>DLj</a:t>
            </a:r>
            <a:r>
              <a:rPr lang="en-US" sz="3300" dirty="0"/>
              <a:t> = 6.000/(1.000 + 2.000) = 2</a:t>
            </a:r>
          </a:p>
          <a:p>
            <a:pPr marL="457200" lvl="1" indent="0">
              <a:buNone/>
            </a:pPr>
            <a:r>
              <a:rPr lang="en-US" sz="3300" dirty="0"/>
              <a:t>2) Allocation of OVH = K*</a:t>
            </a:r>
            <a:r>
              <a:rPr lang="en-US" sz="3300" dirty="0" err="1"/>
              <a:t>ABj</a:t>
            </a:r>
            <a:r>
              <a:rPr lang="en-US" sz="3300" dirty="0"/>
              <a:t> </a:t>
            </a:r>
          </a:p>
          <a:p>
            <a:pPr marL="457200" lvl="1" indent="0">
              <a:buNone/>
            </a:pPr>
            <a:r>
              <a:rPr lang="en-US" sz="3300" dirty="0"/>
              <a:t>        A= 2*1.000= 2.000</a:t>
            </a:r>
          </a:p>
          <a:p>
            <a:pPr marL="457200" lvl="1" indent="0">
              <a:buNone/>
            </a:pPr>
            <a:r>
              <a:rPr lang="en-US" sz="3300" dirty="0"/>
              <a:t>        B= 2*2.000= 4.000</a:t>
            </a:r>
          </a:p>
          <a:p>
            <a:pPr marL="457200" lvl="1" indent="0">
              <a:buNone/>
            </a:pPr>
            <a:r>
              <a:rPr lang="en-US" sz="3000" dirty="0"/>
              <a:t>                                                     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317286"/>
              </p:ext>
            </p:extLst>
          </p:nvPr>
        </p:nvGraphicFramePr>
        <p:xfrm>
          <a:off x="1854201" y="2702257"/>
          <a:ext cx="8127999" cy="1385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05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/>
                        <a:t>Batches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Direct </a:t>
                      </a:r>
                      <a:r>
                        <a:rPr lang="it-IT" sz="2400" b="1" dirty="0" err="1"/>
                        <a:t>Labor</a:t>
                      </a:r>
                      <a:r>
                        <a:rPr lang="it-IT" sz="2400" b="1" dirty="0"/>
                        <a:t> (€)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Direct </a:t>
                      </a:r>
                      <a:r>
                        <a:rPr lang="it-IT" sz="2400" b="1" dirty="0" err="1"/>
                        <a:t>Material</a:t>
                      </a:r>
                      <a:r>
                        <a:rPr lang="it-IT" sz="2400" b="1" dirty="0"/>
                        <a:t> (€)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/>
                        <a:t>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3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JOC: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identification</a:t>
            </a:r>
            <a:r>
              <a:rPr lang="it-IT" b="1" dirty="0">
                <a:solidFill>
                  <a:srgbClr val="FF0000"/>
                </a:solidFill>
              </a:rPr>
              <a:t> – </a:t>
            </a:r>
            <a:r>
              <a:rPr lang="it-IT" b="1" dirty="0" err="1">
                <a:solidFill>
                  <a:srgbClr val="FF0000"/>
                </a:solidFill>
              </a:rPr>
              <a:t>overhead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n-US" sz="3200" b="1" dirty="0"/>
          </a:p>
          <a:p>
            <a:pPr marL="457200" lvl="1" indent="0" algn="ctr">
              <a:buNone/>
            </a:pPr>
            <a:r>
              <a:rPr lang="en-US" sz="3200" b="1" dirty="0"/>
              <a:t>Why we need an allocation base?</a:t>
            </a:r>
          </a:p>
          <a:p>
            <a:pPr lvl="1"/>
            <a:r>
              <a:rPr lang="en-US" sz="3200" dirty="0"/>
              <a:t>It is impossible or difficult to trace overhead costs to particular jobs.</a:t>
            </a:r>
          </a:p>
          <a:p>
            <a:pPr lvl="1"/>
            <a:r>
              <a:rPr lang="en-US" sz="3200" dirty="0"/>
              <a:t>Manufacturing overhead consists of many different items ranging from the grease used in machines to the production manager’s salary.</a:t>
            </a:r>
          </a:p>
          <a:p>
            <a:pPr lvl="1"/>
            <a:r>
              <a:rPr lang="en-US" sz="3200" dirty="0"/>
              <a:t>Many types of manufacturing overhead costs are fixed even though output fluctuates during the period.</a:t>
            </a:r>
          </a:p>
          <a:p>
            <a:pPr marL="457200" lvl="1" indent="0">
              <a:buNone/>
            </a:pPr>
            <a:r>
              <a:rPr lang="en-US" sz="3000" dirty="0"/>
              <a:t>                                                     </a:t>
            </a:r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Exercise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n-US" sz="3200" b="1" dirty="0"/>
          </a:p>
          <a:p>
            <a:pPr lvl="1"/>
            <a:r>
              <a:rPr lang="en-US" sz="3200" dirty="0" err="1"/>
              <a:t>Siano</a:t>
            </a:r>
            <a:r>
              <a:rPr lang="en-US" sz="3200" dirty="0"/>
              <a:t> (Teacher)</a:t>
            </a:r>
          </a:p>
          <a:p>
            <a:pPr lvl="1"/>
            <a:r>
              <a:rPr lang="en-US" sz="3200" dirty="0" err="1"/>
              <a:t>Jerle</a:t>
            </a:r>
            <a:r>
              <a:rPr lang="en-US" sz="3200" dirty="0"/>
              <a:t> (students)</a:t>
            </a: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OPERATION COSTING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3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Costing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Techniques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221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Costing techniques:</a:t>
            </a:r>
          </a:p>
          <a:p>
            <a:pPr lvl="1"/>
            <a:r>
              <a:rPr lang="en-US" dirty="0"/>
              <a:t>Job order costing</a:t>
            </a:r>
          </a:p>
          <a:p>
            <a:pPr lvl="1"/>
            <a:r>
              <a:rPr lang="en-US" dirty="0"/>
              <a:t>Process costing</a:t>
            </a:r>
          </a:p>
          <a:p>
            <a:pPr lvl="1"/>
            <a:r>
              <a:rPr lang="en-US" dirty="0"/>
              <a:t>Operation Costing</a:t>
            </a:r>
          </a:p>
          <a:p>
            <a:pPr lvl="1"/>
            <a:r>
              <a:rPr lang="en-US" dirty="0"/>
              <a:t>Activity Based Costing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685231" y="3862314"/>
          <a:ext cx="10515600" cy="2269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10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/>
                        <a:t>Costing</a:t>
                      </a:r>
                      <a:r>
                        <a:rPr lang="it-IT" sz="2400" b="1" dirty="0"/>
                        <a:t> </a:t>
                      </a:r>
                      <a:r>
                        <a:rPr lang="it-IT" sz="2400" b="1" dirty="0" err="1"/>
                        <a:t>Techniques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Direct </a:t>
                      </a:r>
                      <a:r>
                        <a:rPr lang="it-IT" sz="2400" b="1" dirty="0" err="1"/>
                        <a:t>Material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Direct </a:t>
                      </a:r>
                      <a:r>
                        <a:rPr lang="it-IT" sz="2400" b="1" dirty="0" err="1"/>
                        <a:t>Labor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/>
                        <a:t>Overhead</a:t>
                      </a:r>
                      <a:endParaRPr lang="it-IT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Process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Operation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/>
                        <a:t>Job </a:t>
                      </a:r>
                      <a:r>
                        <a:rPr lang="it-IT" sz="2000" i="1" dirty="0" err="1"/>
                        <a:t>order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/>
                        <a:t>Activity </a:t>
                      </a:r>
                      <a:r>
                        <a:rPr lang="it-IT" sz="2000" i="1" dirty="0" err="1"/>
                        <a:t>Based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1009935" y="2975789"/>
            <a:ext cx="3398293" cy="3411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685231" y="4699470"/>
            <a:ext cx="10515600" cy="54418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9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OC: general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The basis for costs’ allocation is the “</a:t>
            </a:r>
            <a:r>
              <a:rPr lang="en-US" sz="2800" b="1" dirty="0"/>
              <a:t>operation</a:t>
            </a:r>
            <a:r>
              <a:rPr lang="en-US" sz="2800" dirty="0"/>
              <a:t>” (composed by a single unit of products or bay a batches of products)</a:t>
            </a:r>
          </a:p>
          <a:p>
            <a:pPr lvl="1"/>
            <a:r>
              <a:rPr lang="en-US" sz="2800" dirty="0"/>
              <a:t>We start by calculating the conversion cost related to a single operation</a:t>
            </a:r>
          </a:p>
          <a:p>
            <a:pPr lvl="1"/>
            <a:r>
              <a:rPr lang="en-US" sz="2800" dirty="0"/>
              <a:t>Operation = homogeneous phase of the productive cycle (e.g. printing phase of a textile company)</a:t>
            </a:r>
          </a:p>
          <a:p>
            <a:pPr lvl="1"/>
            <a:r>
              <a:rPr lang="en-US" sz="2800" dirty="0"/>
              <a:t>For each operation we should calculate the total amount of conversion costs (direct labor + OVH)</a:t>
            </a:r>
          </a:p>
          <a:p>
            <a:pPr lvl="1"/>
            <a:r>
              <a:rPr lang="en-US" sz="2800" dirty="0"/>
              <a:t>The total amount of conversion costs should then be allocated to each batch proportionally (e.g. by using the total meters produced)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1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OC: general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r>
              <a:rPr lang="it-IT" b="1" dirty="0">
                <a:solidFill>
                  <a:srgbClr val="FF0000"/>
                </a:solidFill>
              </a:rPr>
              <a:t> (2/2)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OC is used  to companies in which: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/>
              <a:t>Cost related to direct material are the prevailing costs’ item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/>
              <a:t>The productive cycle is composed by a limited number of operation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/>
              <a:t>Productive batches are </a:t>
            </a:r>
            <a:r>
              <a:rPr lang="en-US" sz="2800"/>
              <a:t>mainly homogeneous</a:t>
            </a:r>
          </a:p>
          <a:p>
            <a:pPr marL="914400" lvl="2" indent="0">
              <a:buNone/>
            </a:pPr>
            <a:endParaRPr lang="en-US" sz="2800" dirty="0"/>
          </a:p>
          <a:p>
            <a:pPr lvl="1"/>
            <a:r>
              <a:rPr lang="en-US" sz="2800" dirty="0"/>
              <a:t>It is typically used in textile companies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3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PROCESS COSTING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98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Costing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Techniques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221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Costing techniques:</a:t>
            </a:r>
          </a:p>
          <a:p>
            <a:pPr lvl="1"/>
            <a:r>
              <a:rPr lang="en-US" dirty="0"/>
              <a:t>Job order costing</a:t>
            </a:r>
          </a:p>
          <a:p>
            <a:pPr lvl="1"/>
            <a:r>
              <a:rPr lang="en-US" dirty="0"/>
              <a:t>Process costing</a:t>
            </a:r>
          </a:p>
          <a:p>
            <a:pPr lvl="1"/>
            <a:r>
              <a:rPr lang="en-US" dirty="0"/>
              <a:t>Operation Costing</a:t>
            </a:r>
          </a:p>
          <a:p>
            <a:pPr lvl="1"/>
            <a:r>
              <a:rPr lang="en-US" dirty="0"/>
              <a:t>Activity Based Costing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685231" y="3862314"/>
          <a:ext cx="10515600" cy="2269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10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/>
                        <a:t>Costing</a:t>
                      </a:r>
                      <a:r>
                        <a:rPr lang="it-IT" sz="2400" b="1" dirty="0"/>
                        <a:t> </a:t>
                      </a:r>
                      <a:r>
                        <a:rPr lang="it-IT" sz="2400" b="1" dirty="0" err="1"/>
                        <a:t>Techniques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Direct </a:t>
                      </a:r>
                      <a:r>
                        <a:rPr lang="it-IT" sz="2400" b="1" dirty="0" err="1"/>
                        <a:t>Material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Direct </a:t>
                      </a:r>
                      <a:r>
                        <a:rPr lang="it-IT" sz="2400" b="1" dirty="0" err="1"/>
                        <a:t>Labor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/>
                        <a:t>Overhead</a:t>
                      </a:r>
                      <a:endParaRPr lang="it-IT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Process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Operation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/>
                        <a:t>Job </a:t>
                      </a:r>
                      <a:r>
                        <a:rPr lang="it-IT" sz="2000" i="1" dirty="0" err="1"/>
                        <a:t>order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/>
                        <a:t>Activity </a:t>
                      </a:r>
                      <a:r>
                        <a:rPr lang="it-IT" sz="2000" i="1" dirty="0" err="1"/>
                        <a:t>Based</a:t>
                      </a:r>
                      <a:r>
                        <a:rPr lang="it-IT" sz="2000" i="1" dirty="0"/>
                        <a:t> </a:t>
                      </a:r>
                      <a:r>
                        <a:rPr lang="it-IT" sz="2000" i="1" dirty="0" err="1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Causal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982639" y="2536752"/>
            <a:ext cx="3398293" cy="3411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685231" y="4293061"/>
            <a:ext cx="10515600" cy="54418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0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PC: general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The basic idea is to detect the total cost of each organizational unit and to split them following the total production</a:t>
            </a:r>
          </a:p>
          <a:p>
            <a:pPr lvl="1"/>
            <a:r>
              <a:rPr lang="en-US" sz="2800" dirty="0"/>
              <a:t>In case of WIP  variation, it necessary to introduce a corrective element, named equivalent unit</a:t>
            </a:r>
          </a:p>
          <a:p>
            <a:pPr lvl="1"/>
            <a:r>
              <a:rPr lang="en-US" sz="2800" dirty="0"/>
              <a:t>By using the idea of equivalent unit, each WIP is transformed in a unit of finished good</a:t>
            </a:r>
          </a:p>
          <a:p>
            <a:pPr lvl="1"/>
            <a:r>
              <a:rPr lang="en-US" sz="2800" dirty="0"/>
              <a:t>To do that, we need to calculate the degree of completion that describes the total cost that are absorbed by the WIP</a:t>
            </a:r>
          </a:p>
          <a:p>
            <a:pPr marL="457200" lvl="1" indent="0" algn="ctr">
              <a:buNone/>
            </a:pPr>
            <a:r>
              <a:rPr lang="en-US" sz="2800" dirty="0" err="1"/>
              <a:t>Neq</a:t>
            </a:r>
            <a:r>
              <a:rPr lang="en-US" sz="2800" dirty="0"/>
              <a:t> = Qc + </a:t>
            </a:r>
            <a:r>
              <a:rPr lang="en-US" sz="2800" dirty="0" err="1"/>
              <a:t>Ʃqi</a:t>
            </a:r>
            <a:r>
              <a:rPr lang="en-US" sz="2800" dirty="0"/>
              <a:t> + cdi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2840657"/>
          </a:xfrm>
        </p:spPr>
        <p:txBody>
          <a:bodyPr>
            <a:normAutofit/>
          </a:bodyPr>
          <a:lstStyle/>
          <a:p>
            <a:r>
              <a:rPr lang="it-IT" sz="3200" dirty="0"/>
              <a:t>Job Order </a:t>
            </a:r>
            <a:r>
              <a:rPr lang="it-IT" sz="3200" dirty="0" err="1"/>
              <a:t>Costing</a:t>
            </a:r>
            <a:r>
              <a:rPr lang="it-IT" sz="3200" dirty="0"/>
              <a:t> (JOC)</a:t>
            </a:r>
          </a:p>
          <a:p>
            <a:r>
              <a:rPr lang="it-IT" sz="3200" dirty="0" err="1"/>
              <a:t>Process</a:t>
            </a:r>
            <a:r>
              <a:rPr lang="it-IT" sz="3200" dirty="0"/>
              <a:t> </a:t>
            </a:r>
            <a:r>
              <a:rPr lang="it-IT" sz="3200" dirty="0" err="1"/>
              <a:t>Costing</a:t>
            </a:r>
            <a:r>
              <a:rPr lang="it-IT" sz="3200" dirty="0"/>
              <a:t> (PC)</a:t>
            </a:r>
          </a:p>
          <a:p>
            <a:r>
              <a:rPr lang="it-IT" sz="3200" dirty="0" err="1"/>
              <a:t>Operation</a:t>
            </a:r>
            <a:r>
              <a:rPr lang="it-IT" sz="3200" dirty="0"/>
              <a:t> </a:t>
            </a:r>
            <a:r>
              <a:rPr lang="it-IT" sz="3200" dirty="0" err="1"/>
              <a:t>Costing</a:t>
            </a:r>
            <a:r>
              <a:rPr lang="it-IT" sz="3200" dirty="0"/>
              <a:t> (OC)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0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PC: general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It is used in homogeneous production cycle</a:t>
            </a:r>
          </a:p>
          <a:p>
            <a:pPr lvl="1"/>
            <a:r>
              <a:rPr lang="en-US" sz="2800" dirty="0"/>
              <a:t>Mono production</a:t>
            </a:r>
          </a:p>
          <a:p>
            <a:pPr lvl="1"/>
            <a:r>
              <a:rPr lang="en-US" sz="2800" dirty="0"/>
              <a:t>Fe products with similar production cycle</a:t>
            </a:r>
          </a:p>
          <a:p>
            <a:pPr lvl="1"/>
            <a:r>
              <a:rPr lang="en-US" sz="2800" dirty="0"/>
              <a:t>Continuous production cycle (e.g. </a:t>
            </a:r>
            <a:r>
              <a:rPr lang="en-US" sz="2800"/>
              <a:t>chemical sector)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9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JOB ORDER COSTING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1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Costing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Techniques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221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Costing techniques:</a:t>
            </a:r>
          </a:p>
          <a:p>
            <a:pPr lvl="1"/>
            <a:r>
              <a:rPr lang="en-US" dirty="0"/>
              <a:t>Job order costing</a:t>
            </a:r>
          </a:p>
          <a:p>
            <a:pPr lvl="1"/>
            <a:r>
              <a:rPr lang="en-US" dirty="0"/>
              <a:t>Process costing</a:t>
            </a:r>
          </a:p>
          <a:p>
            <a:pPr lvl="1"/>
            <a:r>
              <a:rPr lang="en-US" dirty="0"/>
              <a:t>Operation Costing</a:t>
            </a:r>
          </a:p>
          <a:p>
            <a:pPr lvl="1"/>
            <a:r>
              <a:rPr lang="en-US" dirty="0"/>
              <a:t>Activity Based Costing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Rettangolo arrotondato 2"/>
          <p:cNvSpPr/>
          <p:nvPr/>
        </p:nvSpPr>
        <p:spPr>
          <a:xfrm>
            <a:off x="968991" y="2129052"/>
            <a:ext cx="3398293" cy="3411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14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JOC: general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/>
              <a:t>The basis for costs’ allocation is the “</a:t>
            </a:r>
            <a:r>
              <a:rPr lang="en-US" sz="2800" b="1" dirty="0"/>
              <a:t>job</a:t>
            </a:r>
            <a:r>
              <a:rPr lang="en-US" sz="2800" dirty="0"/>
              <a:t>” (composed by a single unit of products or bay a batches of products)</a:t>
            </a:r>
          </a:p>
          <a:p>
            <a:pPr lvl="1"/>
            <a:r>
              <a:rPr lang="en-US" sz="2800" dirty="0"/>
              <a:t>Precision</a:t>
            </a:r>
          </a:p>
          <a:p>
            <a:pPr lvl="1"/>
            <a:r>
              <a:rPr lang="en-US" sz="2800" b="1" dirty="0"/>
              <a:t>Direct labor </a:t>
            </a:r>
            <a:r>
              <a:rPr lang="en-US" sz="2800" dirty="0"/>
              <a:t>and </a:t>
            </a:r>
            <a:r>
              <a:rPr lang="en-US" sz="2800" b="1" dirty="0"/>
              <a:t>direct material </a:t>
            </a:r>
            <a:r>
              <a:rPr lang="en-US" sz="2800" dirty="0"/>
              <a:t>as the major costs’ components</a:t>
            </a:r>
          </a:p>
          <a:p>
            <a:pPr lvl="1"/>
            <a:r>
              <a:rPr lang="en-US" sz="2800" dirty="0"/>
              <a:t>Onerous (job scheduling)</a:t>
            </a:r>
          </a:p>
          <a:p>
            <a:pPr lvl="1"/>
            <a:r>
              <a:rPr lang="en-US" sz="2800" dirty="0"/>
              <a:t>It cannot be applied in companies that operate with continuous processes</a:t>
            </a:r>
          </a:p>
          <a:p>
            <a:pPr lvl="1"/>
            <a:r>
              <a:rPr lang="en-US" sz="2800" dirty="0"/>
              <a:t>It is used, in general, in companies whose production is based on clients’ order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JOC: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identification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1438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/>
          </a:p>
          <a:p>
            <a:pPr lvl="1"/>
            <a:r>
              <a:rPr lang="en-US" sz="3000" dirty="0"/>
              <a:t>Fulfillment of a “</a:t>
            </a:r>
            <a:r>
              <a:rPr lang="en-US" sz="3000" b="1" dirty="0"/>
              <a:t>job-cost sheet</a:t>
            </a:r>
            <a:r>
              <a:rPr lang="en-US" sz="3000" dirty="0"/>
              <a:t>” for each job</a:t>
            </a:r>
          </a:p>
          <a:p>
            <a:pPr lvl="1"/>
            <a:r>
              <a:rPr lang="en-US" sz="3000" dirty="0"/>
              <a:t>Job = single product or batches of products</a:t>
            </a:r>
          </a:p>
          <a:p>
            <a:pPr lvl="1"/>
            <a:r>
              <a:rPr lang="en-US" sz="3000" dirty="0"/>
              <a:t>The schedule summarizes all the production costs associated to each job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429" y="2589473"/>
            <a:ext cx="6611203" cy="413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JOC: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identification</a:t>
            </a:r>
            <a:r>
              <a:rPr lang="it-IT" b="1" dirty="0">
                <a:solidFill>
                  <a:srgbClr val="FF0000"/>
                </a:solidFill>
              </a:rPr>
              <a:t> – </a:t>
            </a:r>
            <a:r>
              <a:rPr lang="it-IT" b="1" dirty="0" err="1">
                <a:solidFill>
                  <a:srgbClr val="FF0000"/>
                </a:solidFill>
              </a:rPr>
              <a:t>direct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materials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1780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/>
          </a:p>
          <a:p>
            <a:pPr lvl="1"/>
            <a:r>
              <a:rPr lang="en-US" sz="3000" dirty="0"/>
              <a:t>Charge direct material costs to each job as work is performed</a:t>
            </a:r>
          </a:p>
          <a:p>
            <a:pPr lvl="1"/>
            <a:r>
              <a:rPr lang="en-US" sz="3000" dirty="0"/>
              <a:t>Costs of direct materials= estimation in storehouse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61" y="2762579"/>
            <a:ext cx="6953248" cy="37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JOC: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identification</a:t>
            </a:r>
            <a:r>
              <a:rPr lang="it-IT" b="1" dirty="0">
                <a:solidFill>
                  <a:srgbClr val="FF0000"/>
                </a:solidFill>
              </a:rPr>
              <a:t> – </a:t>
            </a:r>
            <a:r>
              <a:rPr lang="it-IT" b="1" dirty="0" err="1">
                <a:solidFill>
                  <a:srgbClr val="FF0000"/>
                </a:solidFill>
              </a:rPr>
              <a:t>direct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labor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1780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/>
          </a:p>
          <a:p>
            <a:pPr lvl="1"/>
            <a:r>
              <a:rPr lang="en-US" sz="3000" dirty="0"/>
              <a:t>Charge direct labor costs to each job as work is performed</a:t>
            </a:r>
          </a:p>
          <a:p>
            <a:pPr lvl="1"/>
            <a:r>
              <a:rPr lang="en-US" sz="3000" dirty="0"/>
              <a:t>Costs of direct labor= hourly labor cost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8" y="2516775"/>
            <a:ext cx="7576712" cy="434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JOC: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identification</a:t>
            </a:r>
            <a:r>
              <a:rPr lang="it-IT" b="1" dirty="0">
                <a:solidFill>
                  <a:srgbClr val="FF0000"/>
                </a:solidFill>
              </a:rPr>
              <a:t> – </a:t>
            </a:r>
            <a:r>
              <a:rPr lang="it-IT" b="1" dirty="0" err="1">
                <a:solidFill>
                  <a:srgbClr val="FF0000"/>
                </a:solidFill>
              </a:rPr>
              <a:t>overhead</a:t>
            </a:r>
            <a:r>
              <a:rPr lang="it-IT" b="1" dirty="0">
                <a:solidFill>
                  <a:srgbClr val="FF0000"/>
                </a:solidFill>
              </a:rPr>
              <a:t> (1/3)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/>
          </a:p>
          <a:p>
            <a:pPr lvl="1"/>
            <a:r>
              <a:rPr lang="en-US" sz="3000" dirty="0"/>
              <a:t>Manufacturing overhead are allocated to jobs according proportionally to the use of a specific productive factor (in general direct labor)</a:t>
            </a:r>
          </a:p>
          <a:p>
            <a:pPr lvl="1"/>
            <a:r>
              <a:rPr lang="en-US" sz="3000" dirty="0"/>
              <a:t>The productive factor used to allocate overhead is called “</a:t>
            </a:r>
            <a:r>
              <a:rPr lang="en-US" sz="3000" b="1" dirty="0"/>
              <a:t>allocation base</a:t>
            </a:r>
            <a:r>
              <a:rPr lang="en-US" sz="3000" dirty="0"/>
              <a:t>”</a:t>
            </a:r>
          </a:p>
          <a:p>
            <a:pPr lvl="1"/>
            <a:r>
              <a:rPr lang="en-US" sz="3000" dirty="0"/>
              <a:t>The allocation of overhead is performed in 2 steps: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600" dirty="0"/>
              <a:t>To calculate the allocation coefficient (K):</a:t>
            </a:r>
          </a:p>
          <a:p>
            <a:pPr marL="1371600" lvl="3" indent="0">
              <a:buNone/>
            </a:pPr>
            <a:r>
              <a:rPr lang="en-US" sz="2400" i="1" dirty="0"/>
              <a:t>                            </a:t>
            </a:r>
            <a:r>
              <a:rPr lang="en-US" sz="2400" b="1" i="1" dirty="0">
                <a:solidFill>
                  <a:srgbClr val="FF0000"/>
                </a:solidFill>
              </a:rPr>
              <a:t>Tot. of </a:t>
            </a:r>
            <a:r>
              <a:rPr lang="en-US" sz="2400" b="1" i="1" dirty="0" err="1">
                <a:solidFill>
                  <a:srgbClr val="FF0000"/>
                </a:solidFill>
              </a:rPr>
              <a:t>OVHj</a:t>
            </a:r>
            <a:r>
              <a:rPr lang="en-US" sz="2400" b="1" i="1" dirty="0">
                <a:solidFill>
                  <a:srgbClr val="FF0000"/>
                </a:solidFill>
              </a:rPr>
              <a:t>/Tot </a:t>
            </a:r>
            <a:r>
              <a:rPr lang="en-US" sz="2400" b="1" i="1" dirty="0" err="1">
                <a:solidFill>
                  <a:srgbClr val="FF0000"/>
                </a:solidFill>
              </a:rPr>
              <a:t>DLj</a:t>
            </a:r>
            <a:endParaRPr lang="en-US" sz="2400" b="1" i="1" dirty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en-US" sz="2400" dirty="0"/>
          </a:p>
          <a:p>
            <a:pPr marL="1428750" lvl="2" indent="-514350">
              <a:buFont typeface="+mj-lt"/>
              <a:buAutoNum type="arabicPeriod"/>
            </a:pPr>
            <a:r>
              <a:rPr lang="en-US" sz="2600" dirty="0"/>
              <a:t>To allocate overhead:</a:t>
            </a:r>
          </a:p>
          <a:p>
            <a:pPr marL="1371600" lvl="3" indent="0">
              <a:buNone/>
            </a:pPr>
            <a:r>
              <a:rPr lang="en-US" sz="2400" dirty="0"/>
              <a:t>                                    </a:t>
            </a:r>
            <a:r>
              <a:rPr lang="en-US" sz="2400" b="1" i="1" dirty="0">
                <a:solidFill>
                  <a:srgbClr val="FF0000"/>
                </a:solidFill>
              </a:rPr>
              <a:t>K*</a:t>
            </a:r>
            <a:r>
              <a:rPr lang="en-US" sz="2400" b="1" i="1" dirty="0" err="1">
                <a:solidFill>
                  <a:srgbClr val="FF0000"/>
                </a:solidFill>
              </a:rPr>
              <a:t>ABj</a:t>
            </a:r>
            <a:endParaRPr lang="en-US" sz="2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866</Words>
  <Application>Microsoft Office PowerPoint</Application>
  <PresentationFormat>Widescreen</PresentationFormat>
  <Paragraphs>209</Paragraphs>
  <Slides>20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Tema di Office</vt:lpstr>
      <vt:lpstr>Business Decision Making: methids and tools</vt:lpstr>
      <vt:lpstr>Agenda</vt:lpstr>
      <vt:lpstr>JOB ORDER COSTING</vt:lpstr>
      <vt:lpstr>Costing Techniques</vt:lpstr>
      <vt:lpstr>JOC: general features</vt:lpstr>
      <vt:lpstr>JOC: costs identification</vt:lpstr>
      <vt:lpstr>JOC: costs identification – direct materials</vt:lpstr>
      <vt:lpstr>JOC: costs identification – direct labor</vt:lpstr>
      <vt:lpstr>JOC: costs identification – overhead (1/3)</vt:lpstr>
      <vt:lpstr>JOC: costs identification – overhead (1/2)</vt:lpstr>
      <vt:lpstr>JOC: costs identification – overhead (1/2)</vt:lpstr>
      <vt:lpstr>Exercise</vt:lpstr>
      <vt:lpstr>OPERATION COSTING</vt:lpstr>
      <vt:lpstr>Costing Techniques</vt:lpstr>
      <vt:lpstr>OC: general features (1/2)</vt:lpstr>
      <vt:lpstr>OC: general features (2/2)</vt:lpstr>
      <vt:lpstr>PROCESS COSTING</vt:lpstr>
      <vt:lpstr>Costing Techniques</vt:lpstr>
      <vt:lpstr>PC: general features (1/2)</vt:lpstr>
      <vt:lpstr>PC: general features (1/2)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372</cp:revision>
  <dcterms:created xsi:type="dcterms:W3CDTF">2016-01-08T15:46:19Z</dcterms:created>
  <dcterms:modified xsi:type="dcterms:W3CDTF">2019-10-22T07:03:39Z</dcterms:modified>
</cp:coreProperties>
</file>