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93" r:id="rId3"/>
    <p:sldId id="260" r:id="rId4"/>
    <p:sldId id="298" r:id="rId5"/>
    <p:sldId id="295" r:id="rId6"/>
    <p:sldId id="299" r:id="rId7"/>
    <p:sldId id="300" r:id="rId8"/>
    <p:sldId id="301" r:id="rId9"/>
    <p:sldId id="302" r:id="rId10"/>
    <p:sldId id="303" r:id="rId11"/>
    <p:sldId id="340" r:id="rId12"/>
    <p:sldId id="341" r:id="rId13"/>
    <p:sldId id="342" r:id="rId14"/>
    <p:sldId id="304" r:id="rId15"/>
    <p:sldId id="343" r:id="rId16"/>
    <p:sldId id="306" r:id="rId17"/>
    <p:sldId id="344" r:id="rId18"/>
    <p:sldId id="309" r:id="rId19"/>
    <p:sldId id="310" r:id="rId20"/>
    <p:sldId id="311" r:id="rId21"/>
    <p:sldId id="314" r:id="rId22"/>
    <p:sldId id="313" r:id="rId23"/>
    <p:sldId id="345" r:id="rId24"/>
    <p:sldId id="316" r:id="rId25"/>
    <p:sldId id="317" r:id="rId26"/>
    <p:sldId id="318" r:id="rId27"/>
    <p:sldId id="319" r:id="rId28"/>
    <p:sldId id="320" r:id="rId29"/>
    <p:sldId id="321" r:id="rId30"/>
    <p:sldId id="322" r:id="rId31"/>
    <p:sldId id="323" r:id="rId32"/>
    <p:sldId id="324" r:id="rId33"/>
    <p:sldId id="325" r:id="rId34"/>
    <p:sldId id="326" r:id="rId35"/>
    <p:sldId id="347" r:id="rId36"/>
    <p:sldId id="350" r:id="rId37"/>
    <p:sldId id="351" r:id="rId38"/>
    <p:sldId id="349" r:id="rId39"/>
    <p:sldId id="352" r:id="rId40"/>
    <p:sldId id="353" r:id="rId41"/>
    <p:sldId id="327" r:id="rId42"/>
    <p:sldId id="328" r:id="rId43"/>
    <p:sldId id="348" r:id="rId44"/>
    <p:sldId id="329" r:id="rId45"/>
    <p:sldId id="331" r:id="rId46"/>
    <p:sldId id="332" r:id="rId47"/>
    <p:sldId id="333" r:id="rId48"/>
    <p:sldId id="334" r:id="rId49"/>
    <p:sldId id="335" r:id="rId50"/>
    <p:sldId id="338" r:id="rId5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3589" autoAdjust="0"/>
  </p:normalViewPr>
  <p:slideViewPr>
    <p:cSldViewPr snapToGrid="0">
      <p:cViewPr varScale="1">
        <p:scale>
          <a:sx n="65" d="100"/>
          <a:sy n="65" d="100"/>
        </p:scale>
        <p:origin x="703"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9CDE1-50F8-4ED5-B0D2-4BE5C9CF4632}" type="doc">
      <dgm:prSet loTypeId="urn:microsoft.com/office/officeart/2009/layout/CircleArrowProcess" loCatId="cycle" qsTypeId="urn:microsoft.com/office/officeart/2005/8/quickstyle/simple1" qsCatId="simple" csTypeId="urn:microsoft.com/office/officeart/2005/8/colors/colorful4" csCatId="colorful" phldr="1"/>
      <dgm:spPr/>
      <dgm:t>
        <a:bodyPr/>
        <a:lstStyle/>
        <a:p>
          <a:endParaRPr lang="it-IT"/>
        </a:p>
      </dgm:t>
    </dgm:pt>
    <dgm:pt modelId="{09AACFD8-F8F8-4A97-88D4-53548AA7D68A}">
      <dgm:prSet phldrT="[Testo]" custT="1"/>
      <dgm:spPr/>
      <dgm:t>
        <a:bodyPr/>
        <a:lstStyle/>
        <a:p>
          <a:r>
            <a:rPr lang="it-IT" sz="2000" dirty="0" err="1"/>
            <a:t>Event</a:t>
          </a:r>
          <a:endParaRPr lang="it-IT" sz="2000" dirty="0"/>
        </a:p>
      </dgm:t>
    </dgm:pt>
    <dgm:pt modelId="{F6993ACB-7E77-4164-A0B0-3DFE3BD41EDB}" type="parTrans" cxnId="{9B7224A5-F702-4AEB-995B-F40370C24DCB}">
      <dgm:prSet/>
      <dgm:spPr/>
      <dgm:t>
        <a:bodyPr/>
        <a:lstStyle/>
        <a:p>
          <a:endParaRPr lang="it-IT"/>
        </a:p>
      </dgm:t>
    </dgm:pt>
    <dgm:pt modelId="{5C7E986C-E7B1-41F4-BCE2-AE2055DAEE31}" type="sibTrans" cxnId="{9B7224A5-F702-4AEB-995B-F40370C24DCB}">
      <dgm:prSet/>
      <dgm:spPr/>
      <dgm:t>
        <a:bodyPr/>
        <a:lstStyle/>
        <a:p>
          <a:endParaRPr lang="it-IT"/>
        </a:p>
      </dgm:t>
    </dgm:pt>
    <dgm:pt modelId="{51C80F61-C4DA-4CFC-AAF5-6894D2BA5657}">
      <dgm:prSet phldrT="[Testo]" custT="1"/>
      <dgm:spPr/>
      <dgm:t>
        <a:bodyPr/>
        <a:lstStyle/>
        <a:p>
          <a:r>
            <a:rPr lang="it-IT" sz="2000" dirty="0" err="1"/>
            <a:t>Rules</a:t>
          </a:r>
          <a:endParaRPr lang="it-IT" sz="2000" dirty="0"/>
        </a:p>
      </dgm:t>
    </dgm:pt>
    <dgm:pt modelId="{C37046EE-8495-4F41-ADF0-848DCF55EDE9}" type="parTrans" cxnId="{38461D71-A8A9-4244-9BA6-BD34BA706F9E}">
      <dgm:prSet/>
      <dgm:spPr/>
      <dgm:t>
        <a:bodyPr/>
        <a:lstStyle/>
        <a:p>
          <a:endParaRPr lang="it-IT"/>
        </a:p>
      </dgm:t>
    </dgm:pt>
    <dgm:pt modelId="{979E1330-82F2-4FAC-81C8-E587B9B8026C}" type="sibTrans" cxnId="{38461D71-A8A9-4244-9BA6-BD34BA706F9E}">
      <dgm:prSet/>
      <dgm:spPr/>
      <dgm:t>
        <a:bodyPr/>
        <a:lstStyle/>
        <a:p>
          <a:endParaRPr lang="it-IT"/>
        </a:p>
      </dgm:t>
    </dgm:pt>
    <dgm:pt modelId="{57FB83F5-1CBC-417E-95FC-AB8DE31927DE}">
      <dgm:prSet phldrT="[Testo]" custT="1"/>
      <dgm:spPr/>
      <dgm:t>
        <a:bodyPr/>
        <a:lstStyle/>
        <a:p>
          <a:r>
            <a:rPr lang="it-IT" sz="2000" dirty="0" err="1"/>
            <a:t>Annual</a:t>
          </a:r>
          <a:r>
            <a:rPr lang="it-IT" sz="2000" dirty="0"/>
            <a:t> Financial Report</a:t>
          </a:r>
        </a:p>
      </dgm:t>
    </dgm:pt>
    <dgm:pt modelId="{1316D626-435C-4CCF-AD9B-F9FD86139EAD}" type="parTrans" cxnId="{236E28F2-F400-4889-B47C-CC024C0052B3}">
      <dgm:prSet/>
      <dgm:spPr/>
      <dgm:t>
        <a:bodyPr/>
        <a:lstStyle/>
        <a:p>
          <a:endParaRPr lang="it-IT"/>
        </a:p>
      </dgm:t>
    </dgm:pt>
    <dgm:pt modelId="{D4F20A8F-C700-49E2-A4FC-BD9A83C80CF5}" type="sibTrans" cxnId="{236E28F2-F400-4889-B47C-CC024C0052B3}">
      <dgm:prSet/>
      <dgm:spPr/>
      <dgm:t>
        <a:bodyPr/>
        <a:lstStyle/>
        <a:p>
          <a:endParaRPr lang="it-IT"/>
        </a:p>
      </dgm:t>
    </dgm:pt>
    <dgm:pt modelId="{21ADB6B6-8E27-438C-93D9-AE0EA59A46A7}" type="pres">
      <dgm:prSet presAssocID="{3829CDE1-50F8-4ED5-B0D2-4BE5C9CF4632}" presName="Name0" presStyleCnt="0">
        <dgm:presLayoutVars>
          <dgm:chMax val="7"/>
          <dgm:chPref val="7"/>
          <dgm:dir/>
          <dgm:animLvl val="lvl"/>
        </dgm:presLayoutVars>
      </dgm:prSet>
      <dgm:spPr/>
    </dgm:pt>
    <dgm:pt modelId="{F1CAB918-3D7A-4BA3-8C02-1511402C5AC3}" type="pres">
      <dgm:prSet presAssocID="{09AACFD8-F8F8-4A97-88D4-53548AA7D68A}" presName="Accent1" presStyleCnt="0"/>
      <dgm:spPr/>
    </dgm:pt>
    <dgm:pt modelId="{C6CBAD41-2984-4EBC-ACE4-01985BFABE49}" type="pres">
      <dgm:prSet presAssocID="{09AACFD8-F8F8-4A97-88D4-53548AA7D68A}" presName="Accent" presStyleLbl="node1" presStyleIdx="0" presStyleCnt="3"/>
      <dgm:spPr/>
    </dgm:pt>
    <dgm:pt modelId="{E2678BC8-BD62-46AE-B95B-E66FD4A98F6C}" type="pres">
      <dgm:prSet presAssocID="{09AACFD8-F8F8-4A97-88D4-53548AA7D68A}" presName="Parent1" presStyleLbl="revTx" presStyleIdx="0" presStyleCnt="3">
        <dgm:presLayoutVars>
          <dgm:chMax val="1"/>
          <dgm:chPref val="1"/>
          <dgm:bulletEnabled val="1"/>
        </dgm:presLayoutVars>
      </dgm:prSet>
      <dgm:spPr/>
    </dgm:pt>
    <dgm:pt modelId="{424AF9B2-CDFF-451C-ACB1-EDC70CDC97FA}" type="pres">
      <dgm:prSet presAssocID="{51C80F61-C4DA-4CFC-AAF5-6894D2BA5657}" presName="Accent2" presStyleCnt="0"/>
      <dgm:spPr/>
    </dgm:pt>
    <dgm:pt modelId="{1FFAD038-101D-443A-87CE-758566B76B80}" type="pres">
      <dgm:prSet presAssocID="{51C80F61-C4DA-4CFC-AAF5-6894D2BA5657}" presName="Accent" presStyleLbl="node1" presStyleIdx="1" presStyleCnt="3"/>
      <dgm:spPr/>
    </dgm:pt>
    <dgm:pt modelId="{543A8F13-30B6-450D-8C91-4FEB7E9FD07F}" type="pres">
      <dgm:prSet presAssocID="{51C80F61-C4DA-4CFC-AAF5-6894D2BA5657}" presName="Parent2" presStyleLbl="revTx" presStyleIdx="1" presStyleCnt="3">
        <dgm:presLayoutVars>
          <dgm:chMax val="1"/>
          <dgm:chPref val="1"/>
          <dgm:bulletEnabled val="1"/>
        </dgm:presLayoutVars>
      </dgm:prSet>
      <dgm:spPr/>
    </dgm:pt>
    <dgm:pt modelId="{645661C5-7CE7-4144-BF4B-0178CBEA967D}" type="pres">
      <dgm:prSet presAssocID="{57FB83F5-1CBC-417E-95FC-AB8DE31927DE}" presName="Accent3" presStyleCnt="0"/>
      <dgm:spPr/>
    </dgm:pt>
    <dgm:pt modelId="{3F419702-6834-4199-9D13-1FE2FF688492}" type="pres">
      <dgm:prSet presAssocID="{57FB83F5-1CBC-417E-95FC-AB8DE31927DE}" presName="Accent" presStyleLbl="node1" presStyleIdx="2" presStyleCnt="3"/>
      <dgm:spPr/>
    </dgm:pt>
    <dgm:pt modelId="{213155F5-B4B3-4059-9349-A560BC443E18}" type="pres">
      <dgm:prSet presAssocID="{57FB83F5-1CBC-417E-95FC-AB8DE31927DE}" presName="Parent3" presStyleLbl="revTx" presStyleIdx="2" presStyleCnt="3">
        <dgm:presLayoutVars>
          <dgm:chMax val="1"/>
          <dgm:chPref val="1"/>
          <dgm:bulletEnabled val="1"/>
        </dgm:presLayoutVars>
      </dgm:prSet>
      <dgm:spPr/>
    </dgm:pt>
  </dgm:ptLst>
  <dgm:cxnLst>
    <dgm:cxn modelId="{5CD8A618-26D5-4391-8A5F-0CE3B48C54B5}" type="presOf" srcId="{3829CDE1-50F8-4ED5-B0D2-4BE5C9CF4632}" destId="{21ADB6B6-8E27-438C-93D9-AE0EA59A46A7}" srcOrd="0" destOrd="0" presId="urn:microsoft.com/office/officeart/2009/layout/CircleArrowProcess"/>
    <dgm:cxn modelId="{38461D71-A8A9-4244-9BA6-BD34BA706F9E}" srcId="{3829CDE1-50F8-4ED5-B0D2-4BE5C9CF4632}" destId="{51C80F61-C4DA-4CFC-AAF5-6894D2BA5657}" srcOrd="1" destOrd="0" parTransId="{C37046EE-8495-4F41-ADF0-848DCF55EDE9}" sibTransId="{979E1330-82F2-4FAC-81C8-E587B9B8026C}"/>
    <dgm:cxn modelId="{C444477F-75C7-4FFD-BF46-609EBC9D939E}" type="presOf" srcId="{57FB83F5-1CBC-417E-95FC-AB8DE31927DE}" destId="{213155F5-B4B3-4059-9349-A560BC443E18}" srcOrd="0" destOrd="0" presId="urn:microsoft.com/office/officeart/2009/layout/CircleArrowProcess"/>
    <dgm:cxn modelId="{7555B382-8BB9-4030-BC73-4508BEF87542}" type="presOf" srcId="{09AACFD8-F8F8-4A97-88D4-53548AA7D68A}" destId="{E2678BC8-BD62-46AE-B95B-E66FD4A98F6C}" srcOrd="0" destOrd="0" presId="urn:microsoft.com/office/officeart/2009/layout/CircleArrowProcess"/>
    <dgm:cxn modelId="{783B7C85-C41E-40D4-BA7D-043883B6A8FC}" type="presOf" srcId="{51C80F61-C4DA-4CFC-AAF5-6894D2BA5657}" destId="{543A8F13-30B6-450D-8C91-4FEB7E9FD07F}" srcOrd="0" destOrd="0" presId="urn:microsoft.com/office/officeart/2009/layout/CircleArrowProcess"/>
    <dgm:cxn modelId="{9B7224A5-F702-4AEB-995B-F40370C24DCB}" srcId="{3829CDE1-50F8-4ED5-B0D2-4BE5C9CF4632}" destId="{09AACFD8-F8F8-4A97-88D4-53548AA7D68A}" srcOrd="0" destOrd="0" parTransId="{F6993ACB-7E77-4164-A0B0-3DFE3BD41EDB}" sibTransId="{5C7E986C-E7B1-41F4-BCE2-AE2055DAEE31}"/>
    <dgm:cxn modelId="{236E28F2-F400-4889-B47C-CC024C0052B3}" srcId="{3829CDE1-50F8-4ED5-B0D2-4BE5C9CF4632}" destId="{57FB83F5-1CBC-417E-95FC-AB8DE31927DE}" srcOrd="2" destOrd="0" parTransId="{1316D626-435C-4CCF-AD9B-F9FD86139EAD}" sibTransId="{D4F20A8F-C700-49E2-A4FC-BD9A83C80CF5}"/>
    <dgm:cxn modelId="{A600D4F2-E1AD-49E4-843F-AE4922CC4CD8}" type="presParOf" srcId="{21ADB6B6-8E27-438C-93D9-AE0EA59A46A7}" destId="{F1CAB918-3D7A-4BA3-8C02-1511402C5AC3}" srcOrd="0" destOrd="0" presId="urn:microsoft.com/office/officeart/2009/layout/CircleArrowProcess"/>
    <dgm:cxn modelId="{90887135-5778-4298-A5EF-3A193D0D08F5}" type="presParOf" srcId="{F1CAB918-3D7A-4BA3-8C02-1511402C5AC3}" destId="{C6CBAD41-2984-4EBC-ACE4-01985BFABE49}" srcOrd="0" destOrd="0" presId="urn:microsoft.com/office/officeart/2009/layout/CircleArrowProcess"/>
    <dgm:cxn modelId="{59697439-85C2-4184-8712-BE1B3EE6176D}" type="presParOf" srcId="{21ADB6B6-8E27-438C-93D9-AE0EA59A46A7}" destId="{E2678BC8-BD62-46AE-B95B-E66FD4A98F6C}" srcOrd="1" destOrd="0" presId="urn:microsoft.com/office/officeart/2009/layout/CircleArrowProcess"/>
    <dgm:cxn modelId="{F662D962-C475-4343-B340-D202AD88BC23}" type="presParOf" srcId="{21ADB6B6-8E27-438C-93D9-AE0EA59A46A7}" destId="{424AF9B2-CDFF-451C-ACB1-EDC70CDC97FA}" srcOrd="2" destOrd="0" presId="urn:microsoft.com/office/officeart/2009/layout/CircleArrowProcess"/>
    <dgm:cxn modelId="{8D265977-E835-4834-B35B-1EBAEEA96909}" type="presParOf" srcId="{424AF9B2-CDFF-451C-ACB1-EDC70CDC97FA}" destId="{1FFAD038-101D-443A-87CE-758566B76B80}" srcOrd="0" destOrd="0" presId="urn:microsoft.com/office/officeart/2009/layout/CircleArrowProcess"/>
    <dgm:cxn modelId="{A8E57376-11CE-4612-A178-290FE233741A}" type="presParOf" srcId="{21ADB6B6-8E27-438C-93D9-AE0EA59A46A7}" destId="{543A8F13-30B6-450D-8C91-4FEB7E9FD07F}" srcOrd="3" destOrd="0" presId="urn:microsoft.com/office/officeart/2009/layout/CircleArrowProcess"/>
    <dgm:cxn modelId="{BCAF377F-47AE-43C3-9C0C-5E553B10DFFB}" type="presParOf" srcId="{21ADB6B6-8E27-438C-93D9-AE0EA59A46A7}" destId="{645661C5-7CE7-4144-BF4B-0178CBEA967D}" srcOrd="4" destOrd="0" presId="urn:microsoft.com/office/officeart/2009/layout/CircleArrowProcess"/>
    <dgm:cxn modelId="{E635F1DD-A40F-4286-9801-5934896444FF}" type="presParOf" srcId="{645661C5-7CE7-4144-BF4B-0178CBEA967D}" destId="{3F419702-6834-4199-9D13-1FE2FF688492}" srcOrd="0" destOrd="0" presId="urn:microsoft.com/office/officeart/2009/layout/CircleArrowProcess"/>
    <dgm:cxn modelId="{2BE1E108-206F-4051-940A-D50492BDB574}" type="presParOf" srcId="{21ADB6B6-8E27-438C-93D9-AE0EA59A46A7}" destId="{213155F5-B4B3-4059-9349-A560BC443E18}" srcOrd="5"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BAD41-2984-4EBC-ACE4-01985BFABE49}">
      <dsp:nvSpPr>
        <dsp:cNvPr id="0" name=""/>
        <dsp:cNvSpPr/>
      </dsp:nvSpPr>
      <dsp:spPr>
        <a:xfrm>
          <a:off x="3197918" y="0"/>
          <a:ext cx="2398274" cy="2398639"/>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678BC8-BD62-46AE-B95B-E66FD4A98F6C}">
      <dsp:nvSpPr>
        <dsp:cNvPr id="0" name=""/>
        <dsp:cNvSpPr/>
      </dsp:nvSpPr>
      <dsp:spPr>
        <a:xfrm>
          <a:off x="3728016" y="865981"/>
          <a:ext cx="1332675" cy="666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err="1"/>
            <a:t>Event</a:t>
          </a:r>
          <a:endParaRPr lang="it-IT" sz="2000" kern="1200" dirty="0"/>
        </a:p>
      </dsp:txBody>
      <dsp:txXfrm>
        <a:off x="3728016" y="865981"/>
        <a:ext cx="1332675" cy="666178"/>
      </dsp:txXfrm>
    </dsp:sp>
    <dsp:sp modelId="{1FFAD038-101D-443A-87CE-758566B76B80}">
      <dsp:nvSpPr>
        <dsp:cNvPr id="0" name=""/>
        <dsp:cNvSpPr/>
      </dsp:nvSpPr>
      <dsp:spPr>
        <a:xfrm>
          <a:off x="2531806" y="1378196"/>
          <a:ext cx="2398274" cy="2398639"/>
        </a:xfrm>
        <a:prstGeom prst="leftCircularArrow">
          <a:avLst>
            <a:gd name="adj1" fmla="val 10980"/>
            <a:gd name="adj2" fmla="val 1142322"/>
            <a:gd name="adj3" fmla="val 6300000"/>
            <a:gd name="adj4" fmla="val 18900000"/>
            <a:gd name="adj5" fmla="val 125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A8F13-30B6-450D-8C91-4FEB7E9FD07F}">
      <dsp:nvSpPr>
        <dsp:cNvPr id="0" name=""/>
        <dsp:cNvSpPr/>
      </dsp:nvSpPr>
      <dsp:spPr>
        <a:xfrm>
          <a:off x="3064606" y="2252150"/>
          <a:ext cx="1332675" cy="666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err="1"/>
            <a:t>Rules</a:t>
          </a:r>
          <a:endParaRPr lang="it-IT" sz="2000" kern="1200" dirty="0"/>
        </a:p>
      </dsp:txBody>
      <dsp:txXfrm>
        <a:off x="3064606" y="2252150"/>
        <a:ext cx="1332675" cy="666178"/>
      </dsp:txXfrm>
    </dsp:sp>
    <dsp:sp modelId="{3F419702-6834-4199-9D13-1FE2FF688492}">
      <dsp:nvSpPr>
        <dsp:cNvPr id="0" name=""/>
        <dsp:cNvSpPr/>
      </dsp:nvSpPr>
      <dsp:spPr>
        <a:xfrm>
          <a:off x="3368612" y="2921317"/>
          <a:ext cx="2060489" cy="2061315"/>
        </a:xfrm>
        <a:prstGeom prst="blockArc">
          <a:avLst>
            <a:gd name="adj1" fmla="val 13500000"/>
            <a:gd name="adj2" fmla="val 10800000"/>
            <a:gd name="adj3" fmla="val 1274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3155F5-B4B3-4059-9349-A560BC443E18}">
      <dsp:nvSpPr>
        <dsp:cNvPr id="0" name=""/>
        <dsp:cNvSpPr/>
      </dsp:nvSpPr>
      <dsp:spPr>
        <a:xfrm>
          <a:off x="3731169" y="3640311"/>
          <a:ext cx="1332675" cy="666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err="1"/>
            <a:t>Annual</a:t>
          </a:r>
          <a:r>
            <a:rPr lang="it-IT" sz="2000" kern="1200" dirty="0"/>
            <a:t> Financial Report</a:t>
          </a:r>
        </a:p>
      </dsp:txBody>
      <dsp:txXfrm>
        <a:off x="3731169" y="3640311"/>
        <a:ext cx="1332675" cy="666178"/>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19/09/2019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3091224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2569698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669070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806923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21</a:t>
            </a:fld>
            <a:endParaRPr lang="it-IT"/>
          </a:p>
        </p:txBody>
      </p:sp>
    </p:spTree>
    <p:extLst>
      <p:ext uri="{BB962C8B-B14F-4D97-AF65-F5344CB8AC3E}">
        <p14:creationId xmlns:p14="http://schemas.microsoft.com/office/powerpoint/2010/main" val="1255994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187740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3379094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3583954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25</a:t>
            </a:fld>
            <a:endParaRPr lang="it-IT"/>
          </a:p>
        </p:txBody>
      </p:sp>
    </p:spTree>
    <p:extLst>
      <p:ext uri="{BB962C8B-B14F-4D97-AF65-F5344CB8AC3E}">
        <p14:creationId xmlns:p14="http://schemas.microsoft.com/office/powerpoint/2010/main" val="1155581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26</a:t>
            </a:fld>
            <a:endParaRPr lang="it-IT"/>
          </a:p>
        </p:txBody>
      </p:sp>
    </p:spTree>
    <p:extLst>
      <p:ext uri="{BB962C8B-B14F-4D97-AF65-F5344CB8AC3E}">
        <p14:creationId xmlns:p14="http://schemas.microsoft.com/office/powerpoint/2010/main" val="180466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9716217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27</a:t>
            </a:fld>
            <a:endParaRPr lang="it-IT"/>
          </a:p>
        </p:txBody>
      </p:sp>
    </p:spTree>
    <p:extLst>
      <p:ext uri="{BB962C8B-B14F-4D97-AF65-F5344CB8AC3E}">
        <p14:creationId xmlns:p14="http://schemas.microsoft.com/office/powerpoint/2010/main" val="3641010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28</a:t>
            </a:fld>
            <a:endParaRPr lang="it-IT"/>
          </a:p>
        </p:txBody>
      </p:sp>
    </p:spTree>
    <p:extLst>
      <p:ext uri="{BB962C8B-B14F-4D97-AF65-F5344CB8AC3E}">
        <p14:creationId xmlns:p14="http://schemas.microsoft.com/office/powerpoint/2010/main" val="9706189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29</a:t>
            </a:fld>
            <a:endParaRPr lang="it-IT"/>
          </a:p>
        </p:txBody>
      </p:sp>
    </p:spTree>
    <p:extLst>
      <p:ext uri="{BB962C8B-B14F-4D97-AF65-F5344CB8AC3E}">
        <p14:creationId xmlns:p14="http://schemas.microsoft.com/office/powerpoint/2010/main" val="3128001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30</a:t>
            </a:fld>
            <a:endParaRPr lang="it-IT"/>
          </a:p>
        </p:txBody>
      </p:sp>
    </p:spTree>
    <p:extLst>
      <p:ext uri="{BB962C8B-B14F-4D97-AF65-F5344CB8AC3E}">
        <p14:creationId xmlns:p14="http://schemas.microsoft.com/office/powerpoint/2010/main" val="35886225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31</a:t>
            </a:fld>
            <a:endParaRPr lang="it-IT"/>
          </a:p>
        </p:txBody>
      </p:sp>
    </p:spTree>
    <p:extLst>
      <p:ext uri="{BB962C8B-B14F-4D97-AF65-F5344CB8AC3E}">
        <p14:creationId xmlns:p14="http://schemas.microsoft.com/office/powerpoint/2010/main" val="1850962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32</a:t>
            </a:fld>
            <a:endParaRPr lang="it-IT"/>
          </a:p>
        </p:txBody>
      </p:sp>
    </p:spTree>
    <p:extLst>
      <p:ext uri="{BB962C8B-B14F-4D97-AF65-F5344CB8AC3E}">
        <p14:creationId xmlns:p14="http://schemas.microsoft.com/office/powerpoint/2010/main" val="42022985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34</a:t>
            </a:fld>
            <a:endParaRPr lang="it-IT"/>
          </a:p>
        </p:txBody>
      </p:sp>
    </p:spTree>
    <p:extLst>
      <p:ext uri="{BB962C8B-B14F-4D97-AF65-F5344CB8AC3E}">
        <p14:creationId xmlns:p14="http://schemas.microsoft.com/office/powerpoint/2010/main" val="13782273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35</a:t>
            </a:fld>
            <a:endParaRPr lang="it-IT"/>
          </a:p>
        </p:txBody>
      </p:sp>
    </p:spTree>
    <p:extLst>
      <p:ext uri="{BB962C8B-B14F-4D97-AF65-F5344CB8AC3E}">
        <p14:creationId xmlns:p14="http://schemas.microsoft.com/office/powerpoint/2010/main" val="181775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36</a:t>
            </a:fld>
            <a:endParaRPr lang="it-IT"/>
          </a:p>
        </p:txBody>
      </p:sp>
    </p:spTree>
    <p:extLst>
      <p:ext uri="{BB962C8B-B14F-4D97-AF65-F5344CB8AC3E}">
        <p14:creationId xmlns:p14="http://schemas.microsoft.com/office/powerpoint/2010/main" val="33009238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37</a:t>
            </a:fld>
            <a:endParaRPr lang="it-IT"/>
          </a:p>
        </p:txBody>
      </p:sp>
    </p:spTree>
    <p:extLst>
      <p:ext uri="{BB962C8B-B14F-4D97-AF65-F5344CB8AC3E}">
        <p14:creationId xmlns:p14="http://schemas.microsoft.com/office/powerpoint/2010/main" val="94971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26514927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38</a:t>
            </a:fld>
            <a:endParaRPr lang="it-IT"/>
          </a:p>
        </p:txBody>
      </p:sp>
    </p:spTree>
    <p:extLst>
      <p:ext uri="{BB962C8B-B14F-4D97-AF65-F5344CB8AC3E}">
        <p14:creationId xmlns:p14="http://schemas.microsoft.com/office/powerpoint/2010/main" val="39101214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39</a:t>
            </a:fld>
            <a:endParaRPr lang="it-IT"/>
          </a:p>
        </p:txBody>
      </p:sp>
    </p:spTree>
    <p:extLst>
      <p:ext uri="{BB962C8B-B14F-4D97-AF65-F5344CB8AC3E}">
        <p14:creationId xmlns:p14="http://schemas.microsoft.com/office/powerpoint/2010/main" val="37807669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40</a:t>
            </a:fld>
            <a:endParaRPr lang="it-IT"/>
          </a:p>
        </p:txBody>
      </p:sp>
    </p:spTree>
    <p:extLst>
      <p:ext uri="{BB962C8B-B14F-4D97-AF65-F5344CB8AC3E}">
        <p14:creationId xmlns:p14="http://schemas.microsoft.com/office/powerpoint/2010/main" val="12730335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41</a:t>
            </a:fld>
            <a:endParaRPr lang="it-IT"/>
          </a:p>
        </p:txBody>
      </p:sp>
    </p:spTree>
    <p:extLst>
      <p:ext uri="{BB962C8B-B14F-4D97-AF65-F5344CB8AC3E}">
        <p14:creationId xmlns:p14="http://schemas.microsoft.com/office/powerpoint/2010/main" val="40597062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42</a:t>
            </a:fld>
            <a:endParaRPr lang="it-IT"/>
          </a:p>
        </p:txBody>
      </p:sp>
    </p:spTree>
    <p:extLst>
      <p:ext uri="{BB962C8B-B14F-4D97-AF65-F5344CB8AC3E}">
        <p14:creationId xmlns:p14="http://schemas.microsoft.com/office/powerpoint/2010/main" val="38703164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CF76164-923F-45A4-8990-77AE7AE3C163}" type="slidenum">
              <a:rPr lang="it-IT" smtClean="0"/>
              <a:t>43</a:t>
            </a:fld>
            <a:endParaRPr lang="it-IT"/>
          </a:p>
        </p:txBody>
      </p:sp>
    </p:spTree>
    <p:extLst>
      <p:ext uri="{BB962C8B-B14F-4D97-AF65-F5344CB8AC3E}">
        <p14:creationId xmlns:p14="http://schemas.microsoft.com/office/powerpoint/2010/main" val="9184177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44</a:t>
            </a:fld>
            <a:endParaRPr lang="it-IT"/>
          </a:p>
        </p:txBody>
      </p:sp>
    </p:spTree>
    <p:extLst>
      <p:ext uri="{BB962C8B-B14F-4D97-AF65-F5344CB8AC3E}">
        <p14:creationId xmlns:p14="http://schemas.microsoft.com/office/powerpoint/2010/main" val="27513819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45</a:t>
            </a:fld>
            <a:endParaRPr lang="it-IT"/>
          </a:p>
        </p:txBody>
      </p:sp>
    </p:spTree>
    <p:extLst>
      <p:ext uri="{BB962C8B-B14F-4D97-AF65-F5344CB8AC3E}">
        <p14:creationId xmlns:p14="http://schemas.microsoft.com/office/powerpoint/2010/main" val="37386995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46</a:t>
            </a:fld>
            <a:endParaRPr lang="it-IT"/>
          </a:p>
        </p:txBody>
      </p:sp>
    </p:spTree>
    <p:extLst>
      <p:ext uri="{BB962C8B-B14F-4D97-AF65-F5344CB8AC3E}">
        <p14:creationId xmlns:p14="http://schemas.microsoft.com/office/powerpoint/2010/main" val="24899542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47</a:t>
            </a:fld>
            <a:endParaRPr lang="it-IT"/>
          </a:p>
        </p:txBody>
      </p:sp>
    </p:spTree>
    <p:extLst>
      <p:ext uri="{BB962C8B-B14F-4D97-AF65-F5344CB8AC3E}">
        <p14:creationId xmlns:p14="http://schemas.microsoft.com/office/powerpoint/2010/main" val="2178424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16861168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48</a:t>
            </a:fld>
            <a:endParaRPr lang="it-IT"/>
          </a:p>
        </p:txBody>
      </p:sp>
    </p:spTree>
    <p:extLst>
      <p:ext uri="{BB962C8B-B14F-4D97-AF65-F5344CB8AC3E}">
        <p14:creationId xmlns:p14="http://schemas.microsoft.com/office/powerpoint/2010/main" val="4097264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49</a:t>
            </a:fld>
            <a:endParaRPr lang="it-IT"/>
          </a:p>
        </p:txBody>
      </p:sp>
    </p:spTree>
    <p:extLst>
      <p:ext uri="{BB962C8B-B14F-4D97-AF65-F5344CB8AC3E}">
        <p14:creationId xmlns:p14="http://schemas.microsoft.com/office/powerpoint/2010/main" val="3565831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8</a:t>
            </a:fld>
            <a:endParaRPr lang="it-IT"/>
          </a:p>
        </p:txBody>
      </p:sp>
    </p:spTree>
    <p:extLst>
      <p:ext uri="{BB962C8B-B14F-4D97-AF65-F5344CB8AC3E}">
        <p14:creationId xmlns:p14="http://schemas.microsoft.com/office/powerpoint/2010/main" val="197750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3685528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90917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345183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14</a:t>
            </a:fld>
            <a:endParaRPr lang="it-IT"/>
          </a:p>
        </p:txBody>
      </p:sp>
    </p:spTree>
    <p:extLst>
      <p:ext uri="{BB962C8B-B14F-4D97-AF65-F5344CB8AC3E}">
        <p14:creationId xmlns:p14="http://schemas.microsoft.com/office/powerpoint/2010/main" val="127280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19/09/2019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19/09/2019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19/09/2019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19/09/2019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19/09/2019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19/09/2019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19/09/2019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19/09/2019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19/09/2019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19/09/2019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19/09/2019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19/09/2019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a:solidFill>
                  <a:srgbClr val="FF0000"/>
                </a:solidFill>
              </a:rPr>
              <a:t>Decision</a:t>
            </a:r>
            <a:r>
              <a:rPr lang="it-IT" b="1" dirty="0">
                <a:solidFill>
                  <a:srgbClr val="FF0000"/>
                </a:solidFill>
              </a:rPr>
              <a:t>-making: methods and </a:t>
            </a:r>
            <a:r>
              <a:rPr lang="it-IT" b="1" dirty="0" err="1">
                <a:solidFill>
                  <a:srgbClr val="FF0000"/>
                </a:solidFill>
              </a:rPr>
              <a:t>tools</a:t>
            </a:r>
            <a:endParaRPr lang="it-IT" b="1" dirty="0">
              <a:solidFill>
                <a:srgbClr val="FF0000"/>
              </a:solidFill>
            </a:endParaRP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6" name="Sottotitolo 2">
            <a:extLst>
              <a:ext uri="{FF2B5EF4-FFF2-40B4-BE49-F238E27FC236}">
                <a16:creationId xmlns:a16="http://schemas.microsoft.com/office/drawing/2014/main" id="{8FC75068-4B02-4628-9E5C-ED603F8AE2CA}"/>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2019/2020</a:t>
            </a:r>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Sole trader</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The company is owned by only one person</a:t>
            </a:r>
          </a:p>
          <a:p>
            <a:r>
              <a:rPr lang="en-US" dirty="0"/>
              <a:t>It is the easiest entity to form and maintain, requiring little to no paperwork or approvals to begin</a:t>
            </a:r>
          </a:p>
          <a:p>
            <a:r>
              <a:rPr lang="en-US" dirty="0"/>
              <a:t>The owner has the full control of the business</a:t>
            </a:r>
          </a:p>
          <a:p>
            <a:r>
              <a:rPr lang="en-US" dirty="0"/>
              <a:t>Personal assets of the owner are available to pay the debts of the business and your personal obligations may be satisfied by business assets</a:t>
            </a:r>
          </a:p>
          <a:p>
            <a:r>
              <a:rPr lang="en-US" dirty="0"/>
              <a:t>Limited ability to raise capital</a:t>
            </a:r>
          </a:p>
        </p:txBody>
      </p:sp>
    </p:spTree>
    <p:extLst>
      <p:ext uri="{BB962C8B-B14F-4D97-AF65-F5344CB8AC3E}">
        <p14:creationId xmlns:p14="http://schemas.microsoft.com/office/powerpoint/2010/main" val="2826096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Corporation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 Corporation is a legal entity created under the state law</a:t>
            </a:r>
          </a:p>
          <a:p>
            <a:r>
              <a:rPr lang="en-US" dirty="0"/>
              <a:t> The company is created thanks to an agreement between two or more entities – the focus is on the </a:t>
            </a:r>
            <a:r>
              <a:rPr lang="en-US" b="1" dirty="0"/>
              <a:t>agreement</a:t>
            </a:r>
          </a:p>
          <a:p>
            <a:pPr marL="0" indent="0">
              <a:buNone/>
            </a:pPr>
            <a:endParaRPr lang="en-US" dirty="0"/>
          </a:p>
          <a:p>
            <a:r>
              <a:rPr lang="en-US" dirty="0"/>
              <a:t>An advantage of corporations is that they insulate you from liability. If the corporation  operates according to laws and regulations, creditors only have access to the corporate assets for business debts.</a:t>
            </a:r>
          </a:p>
        </p:txBody>
      </p:sp>
    </p:spTree>
    <p:extLst>
      <p:ext uri="{BB962C8B-B14F-4D97-AF65-F5344CB8AC3E}">
        <p14:creationId xmlns:p14="http://schemas.microsoft.com/office/powerpoint/2010/main" val="49332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t-IT" dirty="0"/>
              <a:t>There are two categories of good and services that could be transfer</a:t>
            </a:r>
          </a:p>
        </p:txBody>
      </p:sp>
      <p:sp>
        <p:nvSpPr>
          <p:cNvPr id="4" name="Slide Number Placeholder 3"/>
          <p:cNvSpPr>
            <a:spLocks noGrp="1"/>
          </p:cNvSpPr>
          <p:nvPr>
            <p:ph type="sldNum" sz="quarter" idx="12"/>
          </p:nvPr>
        </p:nvSpPr>
        <p:spPr/>
        <p:txBody>
          <a:bodyPr/>
          <a:lstStyle/>
          <a:p>
            <a:fld id="{8751B123-ECD0-4B58-8863-A186CF5279B8}" type="slidenum">
              <a:rPr lang="it-IT" smtClean="0"/>
              <a:t>12</a:t>
            </a:fld>
            <a:endParaRPr lang="it-IT"/>
          </a:p>
        </p:txBody>
      </p:sp>
      <p:pic>
        <p:nvPicPr>
          <p:cNvPr id="5"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6" name="Titolo 1"/>
          <p:cNvSpPr>
            <a:spLocks noGrp="1"/>
          </p:cNvSpPr>
          <p:nvPr>
            <p:ph type="title"/>
          </p:nvPr>
        </p:nvSpPr>
        <p:spPr>
          <a:xfrm>
            <a:off x="838200" y="365125"/>
            <a:ext cx="10515600" cy="1325563"/>
          </a:xfrm>
        </p:spPr>
        <p:txBody>
          <a:bodyPr/>
          <a:lstStyle/>
          <a:p>
            <a:r>
              <a:rPr lang="it-IT" b="1" dirty="0">
                <a:solidFill>
                  <a:srgbClr val="FF0000"/>
                </a:solidFill>
              </a:rPr>
              <a:t>The agreement</a:t>
            </a:r>
          </a:p>
        </p:txBody>
      </p:sp>
      <p:sp>
        <p:nvSpPr>
          <p:cNvPr id="7" name="Rounded Rectangle 6"/>
          <p:cNvSpPr/>
          <p:nvPr/>
        </p:nvSpPr>
        <p:spPr>
          <a:xfrm>
            <a:off x="2286000" y="3175000"/>
            <a:ext cx="2222500" cy="9779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Monetary</a:t>
            </a:r>
          </a:p>
        </p:txBody>
      </p:sp>
      <p:sp>
        <p:nvSpPr>
          <p:cNvPr id="8" name="Rounded Rectangle 7"/>
          <p:cNvSpPr/>
          <p:nvPr/>
        </p:nvSpPr>
        <p:spPr>
          <a:xfrm>
            <a:off x="6565900" y="3175000"/>
            <a:ext cx="2222500" cy="9779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Non monetary</a:t>
            </a:r>
          </a:p>
        </p:txBody>
      </p:sp>
      <p:cxnSp>
        <p:nvCxnSpPr>
          <p:cNvPr id="10" name="Straight Arrow Connector 9"/>
          <p:cNvCxnSpPr/>
          <p:nvPr/>
        </p:nvCxnSpPr>
        <p:spPr>
          <a:xfrm flipH="1">
            <a:off x="3683000" y="2349500"/>
            <a:ext cx="1676400" cy="5461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05500" y="2349500"/>
            <a:ext cx="2165350" cy="4937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16000" y="4648200"/>
            <a:ext cx="9918700" cy="1708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t-IT" sz="2400" u="sng" dirty="0">
                <a:solidFill>
                  <a:schemeClr val="tx1"/>
                </a:solidFill>
              </a:rPr>
              <a:t>Example</a:t>
            </a:r>
          </a:p>
          <a:p>
            <a:r>
              <a:rPr lang="it-IT" sz="2400" dirty="0">
                <a:solidFill>
                  <a:schemeClr val="tx1"/>
                </a:solidFill>
              </a:rPr>
              <a:t> A gives 60.000 euro</a:t>
            </a:r>
          </a:p>
          <a:p>
            <a:r>
              <a:rPr lang="it-IT" sz="2400" dirty="0">
                <a:solidFill>
                  <a:schemeClr val="tx1"/>
                </a:solidFill>
              </a:rPr>
              <a:t> B gives a plant</a:t>
            </a:r>
          </a:p>
          <a:p>
            <a:r>
              <a:rPr lang="it-IT" sz="2400" dirty="0">
                <a:solidFill>
                  <a:schemeClr val="tx1"/>
                </a:solidFill>
              </a:rPr>
              <a:t> C gives a patent</a:t>
            </a:r>
          </a:p>
          <a:p>
            <a:endParaRPr lang="it-IT" sz="2400" dirty="0">
              <a:solidFill>
                <a:schemeClr val="tx1"/>
              </a:solidFill>
            </a:endParaRPr>
          </a:p>
        </p:txBody>
      </p:sp>
    </p:spTree>
    <p:extLst>
      <p:ext uri="{BB962C8B-B14F-4D97-AF65-F5344CB8AC3E}">
        <p14:creationId xmlns:p14="http://schemas.microsoft.com/office/powerpoint/2010/main" val="309474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9219"/>
            <a:ext cx="10515600" cy="4351338"/>
          </a:xfrm>
        </p:spPr>
        <p:txBody>
          <a:bodyPr/>
          <a:lstStyle/>
          <a:p>
            <a:r>
              <a:rPr lang="it-IT" dirty="0"/>
              <a:t>The social capital is the sum of all the monetary and non monetary provision</a:t>
            </a:r>
          </a:p>
        </p:txBody>
      </p:sp>
      <p:sp>
        <p:nvSpPr>
          <p:cNvPr id="4" name="Slide Number Placeholder 3"/>
          <p:cNvSpPr>
            <a:spLocks noGrp="1"/>
          </p:cNvSpPr>
          <p:nvPr>
            <p:ph type="sldNum" sz="quarter" idx="12"/>
          </p:nvPr>
        </p:nvSpPr>
        <p:spPr/>
        <p:txBody>
          <a:bodyPr/>
          <a:lstStyle/>
          <a:p>
            <a:fld id="{8751B123-ECD0-4B58-8863-A186CF5279B8}" type="slidenum">
              <a:rPr lang="it-IT" smtClean="0"/>
              <a:t>13</a:t>
            </a:fld>
            <a:endParaRPr lang="it-IT"/>
          </a:p>
        </p:txBody>
      </p:sp>
      <p:pic>
        <p:nvPicPr>
          <p:cNvPr id="5"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6" name="Titolo 1"/>
          <p:cNvSpPr>
            <a:spLocks noGrp="1"/>
          </p:cNvSpPr>
          <p:nvPr>
            <p:ph type="title"/>
          </p:nvPr>
        </p:nvSpPr>
        <p:spPr>
          <a:xfrm>
            <a:off x="838200" y="365125"/>
            <a:ext cx="10515600" cy="1325563"/>
          </a:xfrm>
        </p:spPr>
        <p:txBody>
          <a:bodyPr/>
          <a:lstStyle/>
          <a:p>
            <a:r>
              <a:rPr lang="it-IT" b="1" dirty="0">
                <a:solidFill>
                  <a:srgbClr val="FF0000"/>
                </a:solidFill>
              </a:rPr>
              <a:t>The social capital</a:t>
            </a:r>
          </a:p>
        </p:txBody>
      </p:sp>
      <p:sp>
        <p:nvSpPr>
          <p:cNvPr id="13" name="Rectangle 12"/>
          <p:cNvSpPr/>
          <p:nvPr/>
        </p:nvSpPr>
        <p:spPr>
          <a:xfrm>
            <a:off x="1003300" y="2284365"/>
            <a:ext cx="9918700" cy="1708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t-IT" sz="2400" u="sng" dirty="0">
                <a:solidFill>
                  <a:schemeClr val="tx1"/>
                </a:solidFill>
              </a:rPr>
              <a:t>Example</a:t>
            </a:r>
          </a:p>
          <a:p>
            <a:r>
              <a:rPr lang="it-IT" sz="2400" dirty="0">
                <a:solidFill>
                  <a:schemeClr val="tx1"/>
                </a:solidFill>
              </a:rPr>
              <a:t> A gives 60.000 € – monetary value</a:t>
            </a:r>
          </a:p>
          <a:p>
            <a:r>
              <a:rPr lang="it-IT" sz="2400" dirty="0">
                <a:solidFill>
                  <a:schemeClr val="tx1"/>
                </a:solidFill>
              </a:rPr>
              <a:t> B gives a plant – non monetary value – value: 20.000 €</a:t>
            </a:r>
          </a:p>
          <a:p>
            <a:r>
              <a:rPr lang="it-IT" sz="2400" dirty="0">
                <a:solidFill>
                  <a:schemeClr val="tx1"/>
                </a:solidFill>
              </a:rPr>
              <a:t> C gives a patent – non monetary value – value: 20.000 €</a:t>
            </a:r>
          </a:p>
          <a:p>
            <a:endParaRPr lang="it-IT" sz="2400" dirty="0">
              <a:solidFill>
                <a:schemeClr val="tx1"/>
              </a:solidFill>
            </a:endParaRPr>
          </a:p>
          <a:p>
            <a:endParaRPr lang="it-IT" sz="2400" dirty="0">
              <a:solidFill>
                <a:schemeClr val="tx1"/>
              </a:solidFill>
            </a:endParaRPr>
          </a:p>
        </p:txBody>
      </p:sp>
      <p:sp>
        <p:nvSpPr>
          <p:cNvPr id="2" name="Down Arrow 1"/>
          <p:cNvSpPr/>
          <p:nvPr/>
        </p:nvSpPr>
        <p:spPr>
          <a:xfrm>
            <a:off x="5600700" y="4056411"/>
            <a:ext cx="723900"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ctangle 11"/>
          <p:cNvSpPr/>
          <p:nvPr/>
        </p:nvSpPr>
        <p:spPr>
          <a:xfrm>
            <a:off x="1136650" y="4653359"/>
            <a:ext cx="9918700" cy="6099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t-IT" sz="2400" dirty="0">
                <a:solidFill>
                  <a:schemeClr val="tx1"/>
                </a:solidFill>
              </a:rPr>
              <a:t>SC = 60.000 + 20.000 + 20.000 = 100.000 €</a:t>
            </a:r>
          </a:p>
          <a:p>
            <a:endParaRPr lang="it-IT" sz="2400" dirty="0">
              <a:solidFill>
                <a:schemeClr val="tx1"/>
              </a:solidFill>
            </a:endParaRPr>
          </a:p>
          <a:p>
            <a:endParaRPr lang="it-IT" sz="2400" dirty="0">
              <a:solidFill>
                <a:schemeClr val="tx1"/>
              </a:solidFill>
            </a:endParaRPr>
          </a:p>
          <a:p>
            <a:endParaRPr lang="it-IT" sz="2400" dirty="0">
              <a:solidFill>
                <a:schemeClr val="tx1"/>
              </a:solidFill>
            </a:endParaRPr>
          </a:p>
        </p:txBody>
      </p:sp>
      <p:sp>
        <p:nvSpPr>
          <p:cNvPr id="14" name="Rectangle 13"/>
          <p:cNvSpPr/>
          <p:nvPr/>
        </p:nvSpPr>
        <p:spPr>
          <a:xfrm>
            <a:off x="1136650" y="5617865"/>
            <a:ext cx="9918700" cy="11036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t-IT" sz="2400" dirty="0">
                <a:solidFill>
                  <a:schemeClr val="tx1"/>
                </a:solidFill>
              </a:rPr>
              <a:t>Share of A = 60%</a:t>
            </a:r>
          </a:p>
          <a:p>
            <a:r>
              <a:rPr lang="it-IT" sz="2400" dirty="0">
                <a:solidFill>
                  <a:schemeClr val="tx1"/>
                </a:solidFill>
              </a:rPr>
              <a:t>Share of B = 20%</a:t>
            </a:r>
          </a:p>
          <a:p>
            <a:r>
              <a:rPr lang="it-IT" sz="2400" dirty="0">
                <a:solidFill>
                  <a:schemeClr val="tx1"/>
                </a:solidFill>
              </a:rPr>
              <a:t>Share of C = 20%</a:t>
            </a:r>
          </a:p>
          <a:p>
            <a:endParaRPr lang="it-IT" sz="2400" dirty="0">
              <a:solidFill>
                <a:schemeClr val="tx1"/>
              </a:solidFill>
            </a:endParaRPr>
          </a:p>
          <a:p>
            <a:endParaRPr lang="it-IT" sz="2400" dirty="0">
              <a:solidFill>
                <a:schemeClr val="tx1"/>
              </a:solidFill>
            </a:endParaRPr>
          </a:p>
          <a:p>
            <a:endParaRPr lang="it-IT" sz="2400" dirty="0">
              <a:solidFill>
                <a:schemeClr val="tx1"/>
              </a:solidFill>
            </a:endParaRPr>
          </a:p>
        </p:txBody>
      </p:sp>
    </p:spTree>
    <p:extLst>
      <p:ext uri="{BB962C8B-B14F-4D97-AF65-F5344CB8AC3E}">
        <p14:creationId xmlns:p14="http://schemas.microsoft.com/office/powerpoint/2010/main" val="111962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Partnership</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14</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Two or more entities join together for a common business purpose</a:t>
            </a:r>
          </a:p>
          <a:p>
            <a:r>
              <a:rPr lang="en-US" dirty="0"/>
              <a:t> The partners control a partnership according to their agreement. They have a great deal of flexibility</a:t>
            </a:r>
          </a:p>
          <a:p>
            <a:r>
              <a:rPr lang="en-US" dirty="0"/>
              <a:t>Since a partnership is a voluntary association, you or any partner can end it at any time. Partners can simply say they no longer wish to be a partner. </a:t>
            </a:r>
          </a:p>
          <a:p>
            <a:r>
              <a:rPr lang="en-US" dirty="0"/>
              <a:t>The death of a partner also automatically ends a partnership. </a:t>
            </a:r>
          </a:p>
        </p:txBody>
      </p:sp>
    </p:spTree>
    <p:extLst>
      <p:ext uri="{BB962C8B-B14F-4D97-AF65-F5344CB8AC3E}">
        <p14:creationId xmlns:p14="http://schemas.microsoft.com/office/powerpoint/2010/main" val="3211015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Capital company</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It is a legal entity separated from shareholders</a:t>
            </a:r>
          </a:p>
          <a:p>
            <a:r>
              <a:rPr lang="en-US" dirty="0"/>
              <a:t>Shareholders have limited responsibility only with respect to their capital provided to the company</a:t>
            </a:r>
          </a:p>
          <a:p>
            <a:r>
              <a:rPr lang="en-US" dirty="0"/>
              <a:t>In general there is minimum fixed social capital </a:t>
            </a:r>
          </a:p>
        </p:txBody>
      </p:sp>
    </p:spTree>
    <p:extLst>
      <p:ext uri="{BB962C8B-B14F-4D97-AF65-F5344CB8AC3E}">
        <p14:creationId xmlns:p14="http://schemas.microsoft.com/office/powerpoint/2010/main" val="2178954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Limited Company</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 The Limited Company is the most common legal form in use for running a business. </a:t>
            </a:r>
          </a:p>
          <a:p>
            <a:r>
              <a:rPr lang="en-US" dirty="0"/>
              <a:t>A Limited Company is owned by its members – those who have invested in the business </a:t>
            </a:r>
          </a:p>
          <a:p>
            <a:r>
              <a:rPr lang="en-US" dirty="0"/>
              <a:t>Limited liability – i.e. the company’s finances are separate from the personal finances of their owners and as a general rule creditors of the business may only pursue the company’s assets to settle a debt. </a:t>
            </a:r>
          </a:p>
        </p:txBody>
      </p:sp>
    </p:spTree>
    <p:extLst>
      <p:ext uri="{BB962C8B-B14F-4D97-AF65-F5344CB8AC3E}">
        <p14:creationId xmlns:p14="http://schemas.microsoft.com/office/powerpoint/2010/main" val="225185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751B123-ECD0-4B58-8863-A186CF5279B8}" type="slidenum">
              <a:rPr lang="it-IT" smtClean="0"/>
              <a:t>17</a:t>
            </a:fld>
            <a:endParaRPr lang="it-IT"/>
          </a:p>
        </p:txBody>
      </p:sp>
      <p:sp>
        <p:nvSpPr>
          <p:cNvPr id="5" name="Titolo 1"/>
          <p:cNvSpPr>
            <a:spLocks noGrp="1"/>
          </p:cNvSpPr>
          <p:nvPr>
            <p:ph type="title"/>
          </p:nvPr>
        </p:nvSpPr>
        <p:spPr>
          <a:xfrm>
            <a:off x="838200" y="365125"/>
            <a:ext cx="10515600" cy="1325563"/>
          </a:xfrm>
        </p:spPr>
        <p:txBody>
          <a:bodyPr/>
          <a:lstStyle/>
          <a:p>
            <a:r>
              <a:rPr lang="it-IT" b="1" dirty="0">
                <a:solidFill>
                  <a:srgbClr val="FF0000"/>
                </a:solidFill>
              </a:rPr>
              <a:t>The share</a:t>
            </a:r>
          </a:p>
        </p:txBody>
      </p:sp>
      <p:pic>
        <p:nvPicPr>
          <p:cNvPr id="6"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7" name="Segnaposto contenuto 2"/>
          <p:cNvSpPr>
            <a:spLocks noGrp="1"/>
          </p:cNvSpPr>
          <p:nvPr>
            <p:ph idx="1"/>
          </p:nvPr>
        </p:nvSpPr>
        <p:spPr>
          <a:xfrm>
            <a:off x="838200" y="1711865"/>
            <a:ext cx="10515600" cy="4623307"/>
          </a:xfrm>
        </p:spPr>
        <p:txBody>
          <a:bodyPr>
            <a:normAutofit/>
          </a:bodyPr>
          <a:lstStyle/>
          <a:p>
            <a:r>
              <a:rPr lang="en-US" dirty="0"/>
              <a:t> A share is a kind of certificate that  clarify which are the rights of the shareholders</a:t>
            </a:r>
          </a:p>
          <a:p>
            <a:r>
              <a:rPr lang="en-US" dirty="0"/>
              <a:t>A share has a threefold value</a:t>
            </a:r>
          </a:p>
          <a:p>
            <a:pPr lvl="1">
              <a:buFont typeface="Courier New" panose="02070309020205020404" pitchFamily="49" charset="0"/>
              <a:buChar char="o"/>
            </a:pPr>
            <a:r>
              <a:rPr lang="en-US" u="sng" dirty="0"/>
              <a:t>NOMINAL VALUE</a:t>
            </a:r>
            <a:r>
              <a:rPr lang="en-US" dirty="0"/>
              <a:t>: the value of the share with respect to the social capital (social capital/n. of shares)</a:t>
            </a:r>
          </a:p>
          <a:p>
            <a:pPr lvl="1">
              <a:buFont typeface="Courier New" panose="02070309020205020404" pitchFamily="49" charset="0"/>
              <a:buChar char="o"/>
            </a:pPr>
            <a:r>
              <a:rPr lang="en-US" u="sng" dirty="0"/>
              <a:t>MARKET VALUE</a:t>
            </a:r>
            <a:r>
              <a:rPr lang="en-US" dirty="0"/>
              <a:t>: the current of value of the share in the trading market</a:t>
            </a:r>
          </a:p>
          <a:p>
            <a:pPr lvl="1">
              <a:buFont typeface="Courier New" panose="02070309020205020404" pitchFamily="49" charset="0"/>
              <a:buChar char="o"/>
            </a:pPr>
            <a:r>
              <a:rPr lang="en-US" u="sng" dirty="0"/>
              <a:t>ISSUE VALUE</a:t>
            </a:r>
            <a:r>
              <a:rPr lang="en-US" dirty="0"/>
              <a:t>: it is the value of the share after the first emission (in general it is &gt; of the initial value)</a:t>
            </a:r>
          </a:p>
          <a:p>
            <a:r>
              <a:rPr lang="en-US" dirty="0"/>
              <a:t>The rights and the “property” of the shareholders depend of the number of shares they have</a:t>
            </a:r>
          </a:p>
        </p:txBody>
      </p:sp>
    </p:spTree>
    <p:extLst>
      <p:ext uri="{BB962C8B-B14F-4D97-AF65-F5344CB8AC3E}">
        <p14:creationId xmlns:p14="http://schemas.microsoft.com/office/powerpoint/2010/main" val="3828176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Nor for profit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
        <p:nvSpPr>
          <p:cNvPr id="22" name="Segnaposto contenuto 2"/>
          <p:cNvSpPr>
            <a:spLocks noGrp="1"/>
          </p:cNvSpPr>
          <p:nvPr>
            <p:ph idx="1"/>
          </p:nvPr>
        </p:nvSpPr>
        <p:spPr>
          <a:xfrm>
            <a:off x="838200" y="1879284"/>
            <a:ext cx="10515600" cy="4617050"/>
          </a:xfrm>
        </p:spPr>
        <p:txBody>
          <a:bodyPr>
            <a:normAutofit/>
          </a:bodyPr>
          <a:lstStyle/>
          <a:p>
            <a:r>
              <a:rPr lang="en-US" dirty="0"/>
              <a:t> Creating value is not the main reason of partners, but the join each other for other purposes</a:t>
            </a:r>
          </a:p>
          <a:p>
            <a:r>
              <a:rPr lang="en-US" dirty="0"/>
              <a:t> These purposes may be religious, charitable, scientific, testing for public safety, literacy, educational, fostering a national or international amateur sports competition, or the prevention of cruelty to children or animals. </a:t>
            </a:r>
          </a:p>
          <a:p>
            <a:r>
              <a:rPr lang="en-US" dirty="0"/>
              <a:t>Nonprofits are prohibited from distributing Net Income to owners, members, directors, or officers but they may pay fair compensation to their employees. </a:t>
            </a:r>
          </a:p>
          <a:p>
            <a:r>
              <a:rPr lang="en-US" dirty="0"/>
              <a:t>It is controlled by the </a:t>
            </a:r>
            <a:r>
              <a:rPr lang="en-US"/>
              <a:t>member themselves</a:t>
            </a:r>
            <a:endParaRPr lang="en-US" dirty="0"/>
          </a:p>
        </p:txBody>
      </p:sp>
    </p:spTree>
    <p:extLst>
      <p:ext uri="{BB962C8B-B14F-4D97-AF65-F5344CB8AC3E}">
        <p14:creationId xmlns:p14="http://schemas.microsoft.com/office/powerpoint/2010/main" val="1568524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CORPORATE GOVERNANCE</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a:extLst>
              <a:ext uri="{FF2B5EF4-FFF2-40B4-BE49-F238E27FC236}">
                <a16:creationId xmlns:a16="http://schemas.microsoft.com/office/drawing/2014/main" id="{FBCABC3C-0E32-4557-A591-D64BEC693B34}"/>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2019/2020</a:t>
            </a:r>
          </a:p>
        </p:txBody>
      </p:sp>
    </p:spTree>
    <p:extLst>
      <p:ext uri="{BB962C8B-B14F-4D97-AF65-F5344CB8AC3E}">
        <p14:creationId xmlns:p14="http://schemas.microsoft.com/office/powerpoint/2010/main" val="363060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Agenda</a:t>
            </a:r>
          </a:p>
        </p:txBody>
      </p:sp>
      <p:sp>
        <p:nvSpPr>
          <p:cNvPr id="3" name="Segnaposto contenuto 2"/>
          <p:cNvSpPr>
            <a:spLocks noGrp="1"/>
          </p:cNvSpPr>
          <p:nvPr>
            <p:ph idx="1"/>
          </p:nvPr>
        </p:nvSpPr>
        <p:spPr>
          <a:xfrm>
            <a:off x="838200" y="2055813"/>
            <a:ext cx="10515600" cy="2840657"/>
          </a:xfrm>
        </p:spPr>
        <p:txBody>
          <a:bodyPr>
            <a:normAutofit/>
          </a:bodyPr>
          <a:lstStyle/>
          <a:p>
            <a:r>
              <a:rPr lang="it-IT" sz="3200" dirty="0"/>
              <a:t>Legal </a:t>
            </a:r>
            <a:r>
              <a:rPr lang="it-IT" sz="3200" dirty="0" err="1"/>
              <a:t>forms</a:t>
            </a:r>
            <a:r>
              <a:rPr lang="it-IT" sz="3200" dirty="0"/>
              <a:t> of companies</a:t>
            </a:r>
          </a:p>
          <a:p>
            <a:r>
              <a:rPr lang="it-IT" sz="3200" dirty="0"/>
              <a:t>Corporate </a:t>
            </a:r>
            <a:r>
              <a:rPr lang="it-IT" sz="3200" dirty="0" err="1"/>
              <a:t>governance</a:t>
            </a:r>
            <a:endParaRPr lang="it-IT" sz="3200" dirty="0"/>
          </a:p>
          <a:p>
            <a:r>
              <a:rPr lang="it-IT" sz="3200" dirty="0"/>
              <a:t>The </a:t>
            </a:r>
            <a:r>
              <a:rPr lang="it-IT" sz="3200" dirty="0" err="1"/>
              <a:t>Annual</a:t>
            </a:r>
            <a:r>
              <a:rPr lang="it-IT" sz="3200" dirty="0"/>
              <a:t> Financial Report</a:t>
            </a:r>
          </a:p>
          <a:p>
            <a:r>
              <a:rPr lang="it-IT" sz="3200" dirty="0"/>
              <a:t>The </a:t>
            </a:r>
            <a:r>
              <a:rPr lang="it-IT" sz="3200" dirty="0" err="1"/>
              <a:t>company’s</a:t>
            </a:r>
            <a:r>
              <a:rPr lang="it-IT" sz="3200" dirty="0"/>
              <a:t> </a:t>
            </a:r>
            <a:r>
              <a:rPr lang="it-IT" sz="3200" dirty="0" err="1"/>
              <a:t>economic</a:t>
            </a:r>
            <a:r>
              <a:rPr lang="it-IT" sz="3200" dirty="0"/>
              <a:t> </a:t>
            </a:r>
            <a:r>
              <a:rPr lang="it-IT" sz="3200" dirty="0" err="1"/>
              <a:t>value</a:t>
            </a:r>
            <a:endParaRPr lang="it-IT" sz="3200" dirty="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2019/2020</a:t>
            </a:r>
          </a:p>
        </p:txBody>
      </p:sp>
    </p:spTree>
    <p:extLst>
      <p:ext uri="{BB962C8B-B14F-4D97-AF65-F5344CB8AC3E}">
        <p14:creationId xmlns:p14="http://schemas.microsoft.com/office/powerpoint/2010/main" val="377220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Corporate </a:t>
            </a:r>
            <a:r>
              <a:rPr lang="it-IT" b="1" dirty="0" err="1">
                <a:solidFill>
                  <a:srgbClr val="FF0000"/>
                </a:solidFill>
              </a:rPr>
              <a:t>Goverance</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a:p>
        </p:txBody>
      </p:sp>
      <p:sp>
        <p:nvSpPr>
          <p:cNvPr id="22" name="Segnaposto contenuto 2"/>
          <p:cNvSpPr>
            <a:spLocks noGrp="1"/>
          </p:cNvSpPr>
          <p:nvPr>
            <p:ph idx="1"/>
          </p:nvPr>
        </p:nvSpPr>
        <p:spPr>
          <a:xfrm>
            <a:off x="838200" y="1879284"/>
            <a:ext cx="10515600" cy="4617050"/>
          </a:xfrm>
        </p:spPr>
        <p:txBody>
          <a:bodyPr>
            <a:normAutofit lnSpcReduction="10000"/>
          </a:bodyPr>
          <a:lstStyle/>
          <a:p>
            <a:r>
              <a:rPr lang="en-US" dirty="0"/>
              <a:t> The system of rules, practices and processes by which a company is directed and controlled</a:t>
            </a:r>
          </a:p>
          <a:p>
            <a:r>
              <a:rPr lang="en-US" dirty="0"/>
              <a:t>Focused on preventing corporate collapses and to ensure profitability and the long-term survival of the company</a:t>
            </a:r>
          </a:p>
          <a:p>
            <a:r>
              <a:rPr lang="en-US" dirty="0"/>
              <a:t>It essentially involves balancing the interests of the company’s main stakeholders </a:t>
            </a:r>
          </a:p>
          <a:p>
            <a:r>
              <a:rPr lang="en-US" dirty="0"/>
              <a:t>Primarily concerned with public listed companies and largest corporations</a:t>
            </a:r>
          </a:p>
          <a:p>
            <a:r>
              <a:rPr lang="en-US" dirty="0"/>
              <a:t>A key concern is the separation between:</a:t>
            </a:r>
          </a:p>
          <a:p>
            <a:pPr lvl="1">
              <a:buFont typeface="Courier New" panose="02070309020205020404" pitchFamily="49" charset="0"/>
              <a:buChar char="o"/>
            </a:pPr>
            <a:r>
              <a:rPr lang="en-US" dirty="0"/>
              <a:t>Ownership</a:t>
            </a:r>
          </a:p>
          <a:p>
            <a:pPr lvl="1">
              <a:buFont typeface="Courier New" panose="02070309020205020404" pitchFamily="49" charset="0"/>
              <a:buChar char="o"/>
            </a:pPr>
            <a:r>
              <a:rPr lang="en-US" dirty="0"/>
              <a:t>control</a:t>
            </a:r>
          </a:p>
        </p:txBody>
      </p:sp>
    </p:spTree>
    <p:extLst>
      <p:ext uri="{BB962C8B-B14F-4D97-AF65-F5344CB8AC3E}">
        <p14:creationId xmlns:p14="http://schemas.microsoft.com/office/powerpoint/2010/main" val="3147146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21</a:t>
            </a:fld>
            <a:endParaRPr lang="it-IT"/>
          </a:p>
        </p:txBody>
      </p:sp>
      <p:sp>
        <p:nvSpPr>
          <p:cNvPr id="22" name="Segnaposto contenuto 2"/>
          <p:cNvSpPr>
            <a:spLocks noGrp="1"/>
          </p:cNvSpPr>
          <p:nvPr>
            <p:ph idx="1"/>
          </p:nvPr>
        </p:nvSpPr>
        <p:spPr>
          <a:xfrm>
            <a:off x="838200" y="1879284"/>
            <a:ext cx="10515600" cy="4477066"/>
          </a:xfrm>
        </p:spPr>
        <p:txBody>
          <a:bodyPr>
            <a:normAutofit/>
          </a:bodyPr>
          <a:lstStyle/>
          <a:p>
            <a:pPr marL="0" indent="0">
              <a:buNone/>
            </a:pPr>
            <a:r>
              <a:rPr lang="en-US" dirty="0"/>
              <a:t>You are the manager of a company and you have to decide on an investment, that:</a:t>
            </a:r>
          </a:p>
          <a:p>
            <a:r>
              <a:rPr lang="en-US" dirty="0"/>
              <a:t>Will give you a personal “profit” of 100.000 euro</a:t>
            </a:r>
          </a:p>
          <a:p>
            <a:r>
              <a:rPr lang="en-US" dirty="0"/>
              <a:t>Will provide a company loss of 100.000 euro</a:t>
            </a:r>
          </a:p>
          <a:p>
            <a:pPr marL="0" indent="0">
              <a:buNone/>
            </a:pPr>
            <a:endParaRPr lang="en-US" dirty="0"/>
          </a:p>
          <a:p>
            <a:pPr marL="0" indent="0">
              <a:buNone/>
            </a:pPr>
            <a:endParaRPr lang="en-US" dirty="0"/>
          </a:p>
          <a:p>
            <a:pPr marL="0" indent="0" algn="ctr">
              <a:buNone/>
            </a:pPr>
            <a:r>
              <a:rPr lang="en-US" sz="4000" b="1" dirty="0"/>
              <a:t>What will you decide?</a:t>
            </a:r>
          </a:p>
        </p:txBody>
      </p:sp>
      <p:sp>
        <p:nvSpPr>
          <p:cNvPr id="7" name="Titolo 1"/>
          <p:cNvSpPr>
            <a:spLocks noGrp="1"/>
          </p:cNvSpPr>
          <p:nvPr>
            <p:ph type="title"/>
          </p:nvPr>
        </p:nvSpPr>
        <p:spPr>
          <a:xfrm>
            <a:off x="838200" y="365125"/>
            <a:ext cx="10515600" cy="1325563"/>
          </a:xfrm>
        </p:spPr>
        <p:txBody>
          <a:bodyPr/>
          <a:lstStyle/>
          <a:p>
            <a:r>
              <a:rPr lang="it-IT" b="1" dirty="0" err="1">
                <a:solidFill>
                  <a:srgbClr val="FF0000"/>
                </a:solidFill>
              </a:rPr>
              <a:t>Ownership</a:t>
            </a:r>
            <a:r>
              <a:rPr lang="it-IT" b="1" dirty="0">
                <a:solidFill>
                  <a:srgbClr val="FF0000"/>
                </a:solidFill>
              </a:rPr>
              <a:t> and control (1/2)</a:t>
            </a:r>
          </a:p>
        </p:txBody>
      </p:sp>
    </p:spTree>
    <p:extLst>
      <p:ext uri="{BB962C8B-B14F-4D97-AF65-F5344CB8AC3E}">
        <p14:creationId xmlns:p14="http://schemas.microsoft.com/office/powerpoint/2010/main" val="3685646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Ownership</a:t>
            </a:r>
            <a:r>
              <a:rPr lang="it-IT" b="1" dirty="0">
                <a:solidFill>
                  <a:srgbClr val="FF0000"/>
                </a:solidFill>
              </a:rPr>
              <a:t> and control (2/2)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a:p>
        </p:txBody>
      </p:sp>
      <p:sp>
        <p:nvSpPr>
          <p:cNvPr id="22" name="Segnaposto contenuto 2"/>
          <p:cNvSpPr>
            <a:spLocks noGrp="1"/>
          </p:cNvSpPr>
          <p:nvPr>
            <p:ph idx="1"/>
          </p:nvPr>
        </p:nvSpPr>
        <p:spPr>
          <a:xfrm>
            <a:off x="838200" y="1879284"/>
            <a:ext cx="10515600" cy="550017"/>
          </a:xfrm>
        </p:spPr>
        <p:txBody>
          <a:bodyPr>
            <a:normAutofit/>
          </a:bodyPr>
          <a:lstStyle/>
          <a:p>
            <a:pPr marL="0" indent="0" algn="ctr">
              <a:buNone/>
            </a:pPr>
            <a:r>
              <a:rPr lang="en-US" dirty="0"/>
              <a:t>Typically, we have:</a:t>
            </a:r>
          </a:p>
        </p:txBody>
      </p:sp>
      <p:cxnSp>
        <p:nvCxnSpPr>
          <p:cNvPr id="6" name="Connettore 2 5"/>
          <p:cNvCxnSpPr/>
          <p:nvPr/>
        </p:nvCxnSpPr>
        <p:spPr>
          <a:xfrm flipH="1">
            <a:off x="2920621" y="2429301"/>
            <a:ext cx="3043451"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964072" y="2429301"/>
            <a:ext cx="3043450"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1624084" y="3580784"/>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t>OWNERSHIP</a:t>
            </a:r>
          </a:p>
        </p:txBody>
      </p:sp>
      <p:sp>
        <p:nvSpPr>
          <p:cNvPr id="12" name="Rettangolo 11"/>
          <p:cNvSpPr/>
          <p:nvPr/>
        </p:nvSpPr>
        <p:spPr>
          <a:xfrm>
            <a:off x="8027158" y="3533017"/>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t>CONTROL</a:t>
            </a:r>
          </a:p>
        </p:txBody>
      </p:sp>
      <p:cxnSp>
        <p:nvCxnSpPr>
          <p:cNvPr id="13" name="Connettore 2 12"/>
          <p:cNvCxnSpPr>
            <a:stCxn id="10" idx="2"/>
          </p:cNvCxnSpPr>
          <p:nvPr/>
        </p:nvCxnSpPr>
        <p:spPr>
          <a:xfrm>
            <a:off x="2715905" y="4822730"/>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9255458" y="4875306"/>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ttangolo 16"/>
          <p:cNvSpPr/>
          <p:nvPr/>
        </p:nvSpPr>
        <p:spPr>
          <a:xfrm>
            <a:off x="1624084" y="545708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a:t>Shareholders</a:t>
            </a:r>
            <a:endParaRPr lang="it-IT" sz="2800" dirty="0"/>
          </a:p>
        </p:txBody>
      </p:sp>
      <p:sp>
        <p:nvSpPr>
          <p:cNvPr id="18" name="Rettangolo 17"/>
          <p:cNvSpPr/>
          <p:nvPr/>
        </p:nvSpPr>
        <p:spPr>
          <a:xfrm>
            <a:off x="8186374" y="547952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a:t>Managers</a:t>
            </a:r>
            <a:endParaRPr lang="it-IT" sz="2800" dirty="0"/>
          </a:p>
        </p:txBody>
      </p:sp>
    </p:spTree>
    <p:extLst>
      <p:ext uri="{BB962C8B-B14F-4D97-AF65-F5344CB8AC3E}">
        <p14:creationId xmlns:p14="http://schemas.microsoft.com/office/powerpoint/2010/main" val="115990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Ownership</a:t>
            </a:r>
            <a:r>
              <a:rPr lang="it-IT" b="1" dirty="0">
                <a:solidFill>
                  <a:srgbClr val="FF0000"/>
                </a:solidFill>
              </a:rPr>
              <a:t> and control (2/2)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
        <p:nvSpPr>
          <p:cNvPr id="22" name="Segnaposto contenuto 2"/>
          <p:cNvSpPr>
            <a:spLocks noGrp="1"/>
          </p:cNvSpPr>
          <p:nvPr>
            <p:ph idx="1"/>
          </p:nvPr>
        </p:nvSpPr>
        <p:spPr>
          <a:xfrm>
            <a:off x="838200" y="1879284"/>
            <a:ext cx="10515600" cy="550017"/>
          </a:xfrm>
        </p:spPr>
        <p:txBody>
          <a:bodyPr>
            <a:normAutofit/>
          </a:bodyPr>
          <a:lstStyle/>
          <a:p>
            <a:pPr marL="0" indent="0" algn="ctr">
              <a:buNone/>
            </a:pPr>
            <a:r>
              <a:rPr lang="en-US" dirty="0"/>
              <a:t>Typically, we have:</a:t>
            </a:r>
          </a:p>
        </p:txBody>
      </p:sp>
      <p:cxnSp>
        <p:nvCxnSpPr>
          <p:cNvPr id="6" name="Connettore 2 5"/>
          <p:cNvCxnSpPr/>
          <p:nvPr/>
        </p:nvCxnSpPr>
        <p:spPr>
          <a:xfrm flipH="1">
            <a:off x="2920621" y="2429301"/>
            <a:ext cx="3043451"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964072" y="2429301"/>
            <a:ext cx="3043450"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1624084" y="3580784"/>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t>OWNERSHIP</a:t>
            </a:r>
          </a:p>
        </p:txBody>
      </p:sp>
      <p:sp>
        <p:nvSpPr>
          <p:cNvPr id="12" name="Rettangolo 11"/>
          <p:cNvSpPr/>
          <p:nvPr/>
        </p:nvSpPr>
        <p:spPr>
          <a:xfrm>
            <a:off x="8027158" y="3533017"/>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t>CONTROL</a:t>
            </a:r>
          </a:p>
        </p:txBody>
      </p:sp>
      <p:cxnSp>
        <p:nvCxnSpPr>
          <p:cNvPr id="13" name="Connettore 2 12"/>
          <p:cNvCxnSpPr>
            <a:stCxn id="10" idx="2"/>
          </p:cNvCxnSpPr>
          <p:nvPr/>
        </p:nvCxnSpPr>
        <p:spPr>
          <a:xfrm>
            <a:off x="2715905" y="4822730"/>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9255458" y="4875306"/>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ttangolo 16"/>
          <p:cNvSpPr/>
          <p:nvPr/>
        </p:nvSpPr>
        <p:spPr>
          <a:xfrm>
            <a:off x="1624084" y="545708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a:t>Shareholders</a:t>
            </a:r>
            <a:endParaRPr lang="it-IT" sz="2800" dirty="0"/>
          </a:p>
        </p:txBody>
      </p:sp>
      <p:sp>
        <p:nvSpPr>
          <p:cNvPr id="18" name="Rettangolo 17"/>
          <p:cNvSpPr/>
          <p:nvPr/>
        </p:nvSpPr>
        <p:spPr>
          <a:xfrm>
            <a:off x="8186374" y="547952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a:t>Managers</a:t>
            </a:r>
            <a:endParaRPr lang="it-IT" sz="2800" dirty="0"/>
          </a:p>
        </p:txBody>
      </p:sp>
      <p:sp>
        <p:nvSpPr>
          <p:cNvPr id="15" name="Rettangolo 14"/>
          <p:cNvSpPr/>
          <p:nvPr/>
        </p:nvSpPr>
        <p:spPr>
          <a:xfrm>
            <a:off x="2442949" y="2034059"/>
            <a:ext cx="6564573" cy="307074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3600" dirty="0" err="1"/>
              <a:t>When</a:t>
            </a:r>
            <a:endParaRPr lang="it-IT" sz="3600" dirty="0"/>
          </a:p>
          <a:p>
            <a:pPr algn="ctr"/>
            <a:endParaRPr lang="it-IT" sz="3600" dirty="0"/>
          </a:p>
          <a:p>
            <a:pPr algn="ctr"/>
            <a:r>
              <a:rPr lang="it-IT" sz="3600" dirty="0"/>
              <a:t>OWNERSHIP = CONTROL</a:t>
            </a:r>
          </a:p>
          <a:p>
            <a:pPr algn="ctr"/>
            <a:endParaRPr lang="it-IT" sz="3600" dirty="0"/>
          </a:p>
          <a:p>
            <a:pPr algn="ctr"/>
            <a:r>
              <a:rPr lang="it-IT" sz="3600" dirty="0"/>
              <a:t>CONFLICT of INTERESTS</a:t>
            </a:r>
          </a:p>
        </p:txBody>
      </p:sp>
      <p:cxnSp>
        <p:nvCxnSpPr>
          <p:cNvPr id="20" name="Connettore 1 19"/>
          <p:cNvCxnSpPr/>
          <p:nvPr/>
        </p:nvCxnSpPr>
        <p:spPr>
          <a:xfrm flipH="1">
            <a:off x="5891284" y="3391847"/>
            <a:ext cx="204716" cy="3778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43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7" grpId="0" animBg="1"/>
      <p:bldP spid="18"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Why</a:t>
            </a:r>
            <a:r>
              <a:rPr lang="it-IT" b="1" dirty="0">
                <a:solidFill>
                  <a:srgbClr val="FF0000"/>
                </a:solidFill>
              </a:rPr>
              <a:t> </a:t>
            </a:r>
            <a:r>
              <a:rPr lang="it-IT" b="1" dirty="0" err="1">
                <a:solidFill>
                  <a:srgbClr val="FF0000"/>
                </a:solidFill>
              </a:rPr>
              <a:t>we</a:t>
            </a:r>
            <a:r>
              <a:rPr lang="it-IT" b="1" dirty="0">
                <a:solidFill>
                  <a:srgbClr val="FF0000"/>
                </a:solidFill>
              </a:rPr>
              <a:t> </a:t>
            </a:r>
            <a:r>
              <a:rPr lang="it-IT" b="1" dirty="0" err="1">
                <a:solidFill>
                  <a:srgbClr val="FF0000"/>
                </a:solidFill>
              </a:rPr>
              <a:t>need</a:t>
            </a:r>
            <a:r>
              <a:rPr lang="it-IT" b="1" dirty="0">
                <a:solidFill>
                  <a:srgbClr val="FF0000"/>
                </a:solidFill>
              </a:rPr>
              <a:t> corporate </a:t>
            </a:r>
            <a:r>
              <a:rPr lang="it-IT" b="1" dirty="0" err="1">
                <a:solidFill>
                  <a:srgbClr val="FF0000"/>
                </a:solidFill>
              </a:rPr>
              <a:t>governance</a:t>
            </a:r>
            <a:r>
              <a:rPr lang="it-IT" b="1" dirty="0">
                <a:solidFill>
                  <a:srgbClr val="FF0000"/>
                </a:solidFill>
              </a:rPr>
              <a: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sp>
        <p:nvSpPr>
          <p:cNvPr id="3" name="Segnaposto contenuto 2"/>
          <p:cNvSpPr>
            <a:spLocks noGrp="1"/>
          </p:cNvSpPr>
          <p:nvPr>
            <p:ph idx="1"/>
          </p:nvPr>
        </p:nvSpPr>
        <p:spPr>
          <a:xfrm>
            <a:off x="838200" y="1825625"/>
            <a:ext cx="10515600" cy="2159521"/>
          </a:xfrm>
        </p:spPr>
        <p:txBody>
          <a:bodyPr/>
          <a:lstStyle/>
          <a:p>
            <a:r>
              <a:rPr lang="it-IT" dirty="0"/>
              <a:t>To share performance</a:t>
            </a:r>
          </a:p>
          <a:p>
            <a:r>
              <a:rPr lang="it-IT" dirty="0" err="1"/>
              <a:t>Better</a:t>
            </a:r>
            <a:r>
              <a:rPr lang="it-IT" dirty="0"/>
              <a:t> </a:t>
            </a:r>
            <a:r>
              <a:rPr lang="it-IT" dirty="0" err="1"/>
              <a:t>access</a:t>
            </a:r>
            <a:r>
              <a:rPr lang="it-IT" dirty="0"/>
              <a:t> to </a:t>
            </a:r>
            <a:r>
              <a:rPr lang="it-IT" dirty="0" err="1"/>
              <a:t>external</a:t>
            </a:r>
            <a:r>
              <a:rPr lang="it-IT" dirty="0"/>
              <a:t> </a:t>
            </a:r>
            <a:r>
              <a:rPr lang="it-IT" dirty="0" err="1"/>
              <a:t>finance</a:t>
            </a:r>
            <a:endParaRPr lang="it-IT" dirty="0"/>
          </a:p>
          <a:p>
            <a:r>
              <a:rPr lang="it-IT" dirty="0" err="1"/>
              <a:t>Improved</a:t>
            </a:r>
            <a:r>
              <a:rPr lang="it-IT" dirty="0"/>
              <a:t> company performance</a:t>
            </a:r>
          </a:p>
          <a:p>
            <a:r>
              <a:rPr lang="it-IT" dirty="0"/>
              <a:t>To reduce the </a:t>
            </a:r>
            <a:r>
              <a:rPr lang="it-IT" dirty="0" err="1"/>
              <a:t>risk</a:t>
            </a:r>
            <a:r>
              <a:rPr lang="it-IT" dirty="0"/>
              <a:t> of corporate crisi and </a:t>
            </a:r>
            <a:r>
              <a:rPr lang="it-IT" dirty="0" err="1"/>
              <a:t>scandals</a:t>
            </a:r>
            <a:endParaRPr lang="it-IT" dirty="0"/>
          </a:p>
        </p:txBody>
      </p:sp>
    </p:spTree>
    <p:extLst>
      <p:ext uri="{BB962C8B-B14F-4D97-AF65-F5344CB8AC3E}">
        <p14:creationId xmlns:p14="http://schemas.microsoft.com/office/powerpoint/2010/main" val="2365199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Corporate </a:t>
            </a:r>
            <a:r>
              <a:rPr lang="it-IT" b="1" dirty="0" err="1">
                <a:solidFill>
                  <a:srgbClr val="FF0000"/>
                </a:solidFill>
              </a:rPr>
              <a:t>Goverance</a:t>
            </a:r>
            <a:r>
              <a:rPr lang="it-IT" b="1" dirty="0">
                <a:solidFill>
                  <a:srgbClr val="FF0000"/>
                </a:solidFill>
              </a:rPr>
              <a:t>: parties and </a:t>
            </a:r>
            <a:r>
              <a:rPr lang="it-IT" b="1" dirty="0" err="1">
                <a:solidFill>
                  <a:srgbClr val="FF0000"/>
                </a:solidFill>
              </a:rPr>
              <a:t>bodies</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25</a:t>
            </a:fld>
            <a:endParaRPr lang="it-IT"/>
          </a:p>
        </p:txBody>
      </p:sp>
      <p:sp>
        <p:nvSpPr>
          <p:cNvPr id="22" name="Segnaposto contenuto 2"/>
          <p:cNvSpPr>
            <a:spLocks noGrp="1"/>
          </p:cNvSpPr>
          <p:nvPr>
            <p:ph idx="1"/>
          </p:nvPr>
        </p:nvSpPr>
        <p:spPr>
          <a:xfrm>
            <a:off x="838200" y="1879284"/>
            <a:ext cx="10515600" cy="2023976"/>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US" dirty="0"/>
              <a:t>PARTIES:</a:t>
            </a:r>
          </a:p>
          <a:p>
            <a:r>
              <a:rPr lang="en-US" dirty="0"/>
              <a:t>Shareholders</a:t>
            </a:r>
          </a:p>
          <a:p>
            <a:r>
              <a:rPr lang="en-US" dirty="0"/>
              <a:t>Directors</a:t>
            </a:r>
          </a:p>
          <a:p>
            <a:r>
              <a:rPr lang="en-US" dirty="0"/>
              <a:t>Managers</a:t>
            </a:r>
          </a:p>
        </p:txBody>
      </p:sp>
      <p:sp>
        <p:nvSpPr>
          <p:cNvPr id="6" name="Segnaposto contenuto 2"/>
          <p:cNvSpPr txBox="1">
            <a:spLocks/>
          </p:cNvSpPr>
          <p:nvPr/>
        </p:nvSpPr>
        <p:spPr>
          <a:xfrm>
            <a:off x="751760" y="4117817"/>
            <a:ext cx="10515600" cy="202397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BOARDS:</a:t>
            </a:r>
          </a:p>
          <a:p>
            <a:r>
              <a:rPr lang="en-US" dirty="0"/>
              <a:t>Shareholders annual general meetings</a:t>
            </a:r>
          </a:p>
          <a:p>
            <a:r>
              <a:rPr lang="en-US" dirty="0"/>
              <a:t>Board of Directors (B of D)</a:t>
            </a:r>
          </a:p>
        </p:txBody>
      </p:sp>
    </p:spTree>
    <p:extLst>
      <p:ext uri="{BB962C8B-B14F-4D97-AF65-F5344CB8AC3E}">
        <p14:creationId xmlns:p14="http://schemas.microsoft.com/office/powerpoint/2010/main" val="1291286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26</a:t>
            </a:fld>
            <a:endParaRPr lang="it-IT"/>
          </a:p>
        </p:txBody>
      </p:sp>
      <p:sp>
        <p:nvSpPr>
          <p:cNvPr id="22" name="Segnaposto contenuto 2"/>
          <p:cNvSpPr>
            <a:spLocks noGrp="1"/>
          </p:cNvSpPr>
          <p:nvPr>
            <p:ph idx="1"/>
          </p:nvPr>
        </p:nvSpPr>
        <p:spPr>
          <a:xfrm>
            <a:off x="838200" y="1879284"/>
            <a:ext cx="10515600" cy="4477066"/>
          </a:xfrm>
        </p:spPr>
        <p:txBody>
          <a:bodyPr>
            <a:normAutofit/>
          </a:bodyPr>
          <a:lstStyle/>
          <a:p>
            <a:r>
              <a:rPr lang="en-US" dirty="0"/>
              <a:t>It is a meeting of all shareholders of a company, held every year to:</a:t>
            </a:r>
          </a:p>
          <a:p>
            <a:pPr lvl="1">
              <a:buFont typeface="Courier New" panose="02070309020205020404" pitchFamily="49" charset="0"/>
              <a:buChar char="o"/>
            </a:pPr>
            <a:r>
              <a:rPr lang="en-US" dirty="0"/>
              <a:t>Appoint the board of directors</a:t>
            </a:r>
          </a:p>
          <a:p>
            <a:pPr lvl="1">
              <a:buFont typeface="Courier New" panose="02070309020205020404" pitchFamily="49" charset="0"/>
              <a:buChar char="o"/>
            </a:pPr>
            <a:r>
              <a:rPr lang="en-US" dirty="0"/>
              <a:t>Approve the Annual Financial Report of the company for the past year</a:t>
            </a:r>
          </a:p>
          <a:p>
            <a:pPr lvl="1">
              <a:buFont typeface="Courier New" panose="02070309020205020404" pitchFamily="49" charset="0"/>
              <a:buChar char="o"/>
            </a:pPr>
            <a:r>
              <a:rPr lang="en-US" dirty="0"/>
              <a:t>Take any other decision</a:t>
            </a:r>
          </a:p>
          <a:p>
            <a:r>
              <a:rPr lang="en-US" dirty="0"/>
              <a:t>In most of the systems, the annual general meeting is required by law</a:t>
            </a:r>
          </a:p>
          <a:p>
            <a:r>
              <a:rPr lang="en-US" dirty="0"/>
              <a:t>All decisions are taken by voting  - one share, one vote – and different majorities are required</a:t>
            </a:r>
          </a:p>
          <a:p>
            <a:r>
              <a:rPr lang="en-US" dirty="0"/>
              <a:t>It is an opportunity for the shareholders for asking any questions to the members of the board about past and future decisions</a:t>
            </a:r>
          </a:p>
        </p:txBody>
      </p:sp>
      <p:sp>
        <p:nvSpPr>
          <p:cNvPr id="7" name="Titolo 1"/>
          <p:cNvSpPr>
            <a:spLocks noGrp="1"/>
          </p:cNvSpPr>
          <p:nvPr>
            <p:ph type="title"/>
          </p:nvPr>
        </p:nvSpPr>
        <p:spPr>
          <a:xfrm>
            <a:off x="838200" y="365125"/>
            <a:ext cx="10515600" cy="1325563"/>
          </a:xfrm>
        </p:spPr>
        <p:txBody>
          <a:bodyPr/>
          <a:lstStyle/>
          <a:p>
            <a:r>
              <a:rPr lang="it-IT" b="1" dirty="0" err="1">
                <a:solidFill>
                  <a:srgbClr val="FF0000"/>
                </a:solidFill>
              </a:rPr>
              <a:t>Shareholder</a:t>
            </a:r>
            <a:r>
              <a:rPr lang="it-IT" b="1" dirty="0">
                <a:solidFill>
                  <a:srgbClr val="FF0000"/>
                </a:solidFill>
              </a:rPr>
              <a:t> </a:t>
            </a:r>
            <a:r>
              <a:rPr lang="it-IT" b="1" dirty="0" err="1">
                <a:solidFill>
                  <a:srgbClr val="FF0000"/>
                </a:solidFill>
              </a:rPr>
              <a:t>annual</a:t>
            </a:r>
            <a:r>
              <a:rPr lang="it-IT" b="1" dirty="0">
                <a:solidFill>
                  <a:srgbClr val="FF0000"/>
                </a:solidFill>
              </a:rPr>
              <a:t> general meeting</a:t>
            </a:r>
          </a:p>
        </p:txBody>
      </p:sp>
    </p:spTree>
    <p:extLst>
      <p:ext uri="{BB962C8B-B14F-4D97-AF65-F5344CB8AC3E}">
        <p14:creationId xmlns:p14="http://schemas.microsoft.com/office/powerpoint/2010/main" val="2585375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27</a:t>
            </a:fld>
            <a:endParaRPr lang="it-IT"/>
          </a:p>
        </p:txBody>
      </p:sp>
      <p:sp>
        <p:nvSpPr>
          <p:cNvPr id="22" name="Segnaposto contenuto 2"/>
          <p:cNvSpPr>
            <a:spLocks noGrp="1"/>
          </p:cNvSpPr>
          <p:nvPr>
            <p:ph idx="1"/>
          </p:nvPr>
        </p:nvSpPr>
        <p:spPr>
          <a:xfrm>
            <a:off x="838200" y="1879284"/>
            <a:ext cx="10515600" cy="4477066"/>
          </a:xfrm>
        </p:spPr>
        <p:txBody>
          <a:bodyPr>
            <a:normAutofit/>
          </a:bodyPr>
          <a:lstStyle/>
          <a:p>
            <a:r>
              <a:rPr lang="en-US" dirty="0"/>
              <a:t>It strongly influences the corporate governance: it is the highest authority in the management and supervision of the corporation</a:t>
            </a:r>
          </a:p>
          <a:p>
            <a:r>
              <a:rPr lang="en-US" dirty="0"/>
              <a:t>It is tasked with making important decision (e.g. defining the divided policy)</a:t>
            </a:r>
          </a:p>
          <a:p>
            <a:r>
              <a:rPr lang="en-US" dirty="0"/>
              <a:t>It is often composed by:</a:t>
            </a:r>
          </a:p>
          <a:p>
            <a:pPr lvl="1">
              <a:buFont typeface="Courier New" panose="02070309020205020404" pitchFamily="49" charset="0"/>
              <a:buChar char="o"/>
            </a:pPr>
            <a:r>
              <a:rPr lang="en-US" dirty="0"/>
              <a:t>Inside members, that are the major shareholders, funders an executives</a:t>
            </a:r>
          </a:p>
          <a:p>
            <a:pPr lvl="1">
              <a:buFont typeface="Courier New" panose="02070309020205020404" pitchFamily="49" charset="0"/>
              <a:buChar char="o"/>
            </a:pPr>
            <a:r>
              <a:rPr lang="en-US" dirty="0"/>
              <a:t>Independent directors, chosen for their experience of managing and directing other large companies</a:t>
            </a:r>
          </a:p>
          <a:p>
            <a:endParaRPr lang="en-US" dirty="0"/>
          </a:p>
        </p:txBody>
      </p:sp>
      <p:sp>
        <p:nvSpPr>
          <p:cNvPr id="7" name="Titolo 1"/>
          <p:cNvSpPr>
            <a:spLocks noGrp="1"/>
          </p:cNvSpPr>
          <p:nvPr>
            <p:ph type="title"/>
          </p:nvPr>
        </p:nvSpPr>
        <p:spPr>
          <a:xfrm>
            <a:off x="224051" y="351478"/>
            <a:ext cx="10515600" cy="1325563"/>
          </a:xfrm>
        </p:spPr>
        <p:txBody>
          <a:bodyPr/>
          <a:lstStyle/>
          <a:p>
            <a:r>
              <a:rPr lang="it-IT" b="1" dirty="0">
                <a:solidFill>
                  <a:srgbClr val="FF0000"/>
                </a:solidFill>
              </a:rPr>
              <a:t>Board of Directors: </a:t>
            </a:r>
            <a:r>
              <a:rPr lang="it-IT" b="1" dirty="0" err="1">
                <a:solidFill>
                  <a:srgbClr val="FF0000"/>
                </a:solidFill>
              </a:rPr>
              <a:t>composition</a:t>
            </a:r>
            <a:r>
              <a:rPr lang="it-IT" b="1" dirty="0">
                <a:solidFill>
                  <a:srgbClr val="FF0000"/>
                </a:solidFill>
              </a:rPr>
              <a:t> (1/2)</a:t>
            </a:r>
          </a:p>
        </p:txBody>
      </p:sp>
    </p:spTree>
    <p:extLst>
      <p:ext uri="{BB962C8B-B14F-4D97-AF65-F5344CB8AC3E}">
        <p14:creationId xmlns:p14="http://schemas.microsoft.com/office/powerpoint/2010/main" val="2694087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28</a:t>
            </a:fld>
            <a:endParaRPr lang="it-IT"/>
          </a:p>
        </p:txBody>
      </p:sp>
      <p:sp>
        <p:nvSpPr>
          <p:cNvPr id="22" name="Segnaposto contenuto 2"/>
          <p:cNvSpPr>
            <a:spLocks noGrp="1"/>
          </p:cNvSpPr>
          <p:nvPr>
            <p:ph idx="1"/>
          </p:nvPr>
        </p:nvSpPr>
        <p:spPr>
          <a:xfrm>
            <a:off x="838200" y="1631747"/>
            <a:ext cx="10515600" cy="5089727"/>
          </a:xfrm>
        </p:spPr>
        <p:txBody>
          <a:bodyPr>
            <a:normAutofit fontScale="92500" lnSpcReduction="10000"/>
          </a:bodyPr>
          <a:lstStyle/>
          <a:p>
            <a:r>
              <a:rPr lang="en-US" b="1" dirty="0"/>
              <a:t>Inside Director</a:t>
            </a:r>
          </a:p>
          <a:p>
            <a:pPr marL="0" indent="0">
              <a:buNone/>
            </a:pPr>
            <a:r>
              <a:rPr lang="en-US" dirty="0"/>
              <a:t>A director who has a relevant connection with the organization (shareholder, manager, …)</a:t>
            </a:r>
          </a:p>
          <a:p>
            <a:r>
              <a:rPr lang="en-US" b="1" dirty="0"/>
              <a:t>Outside Director</a:t>
            </a:r>
          </a:p>
          <a:p>
            <a:pPr marL="0" indent="0">
              <a:buNone/>
            </a:pPr>
            <a:r>
              <a:rPr lang="en-US" dirty="0"/>
              <a:t>A director who has no meaningful connection to the organization</a:t>
            </a:r>
          </a:p>
          <a:p>
            <a:r>
              <a:rPr lang="en-US" b="1" dirty="0"/>
              <a:t>Executive Director</a:t>
            </a:r>
          </a:p>
          <a:p>
            <a:pPr marL="0" indent="0">
              <a:buNone/>
            </a:pPr>
            <a:r>
              <a:rPr lang="en-US" dirty="0"/>
              <a:t>An inside director is also Executive director as:</a:t>
            </a:r>
          </a:p>
          <a:p>
            <a:pPr lvl="1">
              <a:buFont typeface="Courier New" panose="02070309020205020404" pitchFamily="49" charset="0"/>
              <a:buChar char="o"/>
            </a:pPr>
            <a:r>
              <a:rPr lang="en-US" dirty="0"/>
              <a:t>CEO, Chief Executive Officer</a:t>
            </a:r>
          </a:p>
          <a:p>
            <a:pPr lvl="1">
              <a:buFont typeface="Courier New" panose="02070309020205020404" pitchFamily="49" charset="0"/>
              <a:buChar char="o"/>
            </a:pPr>
            <a:r>
              <a:rPr lang="en-US" dirty="0"/>
              <a:t>CFO, Chief Financial Officer</a:t>
            </a:r>
          </a:p>
          <a:p>
            <a:pPr lvl="1">
              <a:buFont typeface="Courier New" panose="02070309020205020404" pitchFamily="49" charset="0"/>
              <a:buChar char="o"/>
            </a:pPr>
            <a:r>
              <a:rPr lang="en-US" dirty="0"/>
              <a:t>COO, Chief Operations Officer</a:t>
            </a:r>
          </a:p>
          <a:p>
            <a:r>
              <a:rPr lang="en-US" b="1" dirty="0"/>
              <a:t>Non-executive Director</a:t>
            </a:r>
          </a:p>
          <a:p>
            <a:pPr marL="0" indent="0">
              <a:buNone/>
            </a:pPr>
            <a:r>
              <a:rPr lang="en-US" dirty="0"/>
              <a:t>A director who is not an executive within the organization</a:t>
            </a:r>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Board of Directors: </a:t>
            </a:r>
            <a:r>
              <a:rPr lang="it-IT" b="1" dirty="0" err="1">
                <a:solidFill>
                  <a:srgbClr val="FF0000"/>
                </a:solidFill>
              </a:rPr>
              <a:t>composition</a:t>
            </a:r>
            <a:r>
              <a:rPr lang="it-IT" b="1" dirty="0">
                <a:solidFill>
                  <a:srgbClr val="FF0000"/>
                </a:solidFill>
              </a:rPr>
              <a:t> (2/2)</a:t>
            </a:r>
          </a:p>
        </p:txBody>
      </p:sp>
    </p:spTree>
    <p:extLst>
      <p:ext uri="{BB962C8B-B14F-4D97-AF65-F5344CB8AC3E}">
        <p14:creationId xmlns:p14="http://schemas.microsoft.com/office/powerpoint/2010/main" val="1253724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29</a:t>
            </a:fld>
            <a:endParaRPr lang="it-IT"/>
          </a:p>
        </p:txBody>
      </p:sp>
      <p:sp>
        <p:nvSpPr>
          <p:cNvPr id="22" name="Segnaposto contenuto 2"/>
          <p:cNvSpPr>
            <a:spLocks noGrp="1"/>
          </p:cNvSpPr>
          <p:nvPr>
            <p:ph idx="1"/>
          </p:nvPr>
        </p:nvSpPr>
        <p:spPr>
          <a:xfrm>
            <a:off x="832513" y="1631747"/>
            <a:ext cx="10890914" cy="5089727"/>
          </a:xfrm>
        </p:spPr>
        <p:txBody>
          <a:bodyPr>
            <a:normAutofit lnSpcReduction="10000"/>
          </a:bodyPr>
          <a:lstStyle/>
          <a:p>
            <a:r>
              <a:rPr lang="en-US" dirty="0"/>
              <a:t>Establishing the corporate strategy, significant policies and objectives;</a:t>
            </a:r>
          </a:p>
          <a:p>
            <a:r>
              <a:rPr lang="en-US" dirty="0"/>
              <a:t>Taking decisions for significant issues (annual business plan, budgets, joint ventures, …)</a:t>
            </a:r>
          </a:p>
          <a:p>
            <a:r>
              <a:rPr lang="en-US" dirty="0"/>
              <a:t>Establishing the internal control system</a:t>
            </a:r>
          </a:p>
          <a:p>
            <a:r>
              <a:rPr lang="en-US" dirty="0"/>
              <a:t>Selecting, appointing, supporting and reviewing the performance of the CEO</a:t>
            </a:r>
          </a:p>
          <a:p>
            <a:r>
              <a:rPr lang="en-US" dirty="0"/>
              <a:t>Approving the annual budget and preparing the Annual Financial Report</a:t>
            </a:r>
          </a:p>
          <a:p>
            <a:r>
              <a:rPr lang="en-US" dirty="0"/>
              <a:t>Accounting to the stakeholders for the organization’s performance</a:t>
            </a:r>
          </a:p>
          <a:p>
            <a:r>
              <a:rPr lang="en-US" dirty="0"/>
              <a:t>Ensuring the availability of adequate financial resources</a:t>
            </a:r>
          </a:p>
          <a:p>
            <a:r>
              <a:rPr lang="en-US" dirty="0"/>
              <a:t>Setting the salaries and compensation of company management</a:t>
            </a:r>
          </a:p>
          <a:p>
            <a:r>
              <a:rPr lang="en-US" dirty="0"/>
              <a:t>Defining the amount of dividends yearly paid to the shareholders</a:t>
            </a:r>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Board of Directors: </a:t>
            </a:r>
            <a:r>
              <a:rPr lang="it-IT" b="1" dirty="0" err="1">
                <a:solidFill>
                  <a:srgbClr val="FF0000"/>
                </a:solidFill>
              </a:rPr>
              <a:t>responsabilities</a:t>
            </a:r>
            <a:r>
              <a:rPr lang="it-IT" b="1" dirty="0">
                <a:solidFill>
                  <a:srgbClr val="FF0000"/>
                </a:solidFill>
              </a:rPr>
              <a:t>, </a:t>
            </a:r>
            <a:r>
              <a:rPr lang="it-IT" b="1" dirty="0" err="1">
                <a:solidFill>
                  <a:srgbClr val="FF0000"/>
                </a:solidFill>
              </a:rPr>
              <a:t>power</a:t>
            </a:r>
            <a:r>
              <a:rPr lang="it-IT" b="1" dirty="0">
                <a:solidFill>
                  <a:srgbClr val="FF0000"/>
                </a:solidFill>
              </a:rPr>
              <a:t> and </a:t>
            </a:r>
            <a:r>
              <a:rPr lang="it-IT" b="1" dirty="0" err="1">
                <a:solidFill>
                  <a:srgbClr val="FF0000"/>
                </a:solidFill>
              </a:rPr>
              <a:t>functions</a:t>
            </a:r>
            <a:endParaRPr lang="it-IT" b="1" dirty="0">
              <a:solidFill>
                <a:srgbClr val="FF0000"/>
              </a:solidFill>
            </a:endParaRPr>
          </a:p>
        </p:txBody>
      </p:sp>
    </p:spTree>
    <p:extLst>
      <p:ext uri="{BB962C8B-B14F-4D97-AF65-F5344CB8AC3E}">
        <p14:creationId xmlns:p14="http://schemas.microsoft.com/office/powerpoint/2010/main" val="233992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a:solidFill>
                  <a:srgbClr val="FF0000"/>
                </a:solidFill>
              </a:rPr>
              <a:t>STAKEHOLDERS and SHAREHOLDERS</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036244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30</a:t>
            </a:fld>
            <a:endParaRPr lang="it-IT"/>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Corporate Governance: </a:t>
            </a:r>
            <a:r>
              <a:rPr lang="it-IT" b="1" dirty="0" err="1">
                <a:solidFill>
                  <a:srgbClr val="FF0000"/>
                </a:solidFill>
              </a:rPr>
              <a:t>four</a:t>
            </a:r>
            <a:r>
              <a:rPr lang="it-IT" b="1" dirty="0">
                <a:solidFill>
                  <a:srgbClr val="FF0000"/>
                </a:solidFill>
              </a:rPr>
              <a:t> </a:t>
            </a:r>
            <a:r>
              <a:rPr lang="it-IT" b="1" dirty="0" err="1">
                <a:solidFill>
                  <a:srgbClr val="FF0000"/>
                </a:solidFill>
              </a:rPr>
              <a:t>pillars</a:t>
            </a:r>
            <a:r>
              <a:rPr lang="it-IT" b="1" dirty="0">
                <a:solidFill>
                  <a:srgbClr val="FF0000"/>
                </a:solidFill>
              </a:rPr>
              <a:t> (1/3)</a:t>
            </a:r>
          </a:p>
        </p:txBody>
      </p:sp>
      <p:sp>
        <p:nvSpPr>
          <p:cNvPr id="2" name="Disco magnetico 1"/>
          <p:cNvSpPr/>
          <p:nvPr/>
        </p:nvSpPr>
        <p:spPr>
          <a:xfrm>
            <a:off x="736978" y="2399435"/>
            <a:ext cx="1978926" cy="3234520"/>
          </a:xfrm>
          <a:prstGeom prst="flowChartMagneticDisk">
            <a:avLst/>
          </a:prstGeom>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t-IT" b="1" dirty="0"/>
              <a:t>ACCOUNTABILITY</a:t>
            </a:r>
          </a:p>
        </p:txBody>
      </p:sp>
      <p:sp>
        <p:nvSpPr>
          <p:cNvPr id="8" name="Disco magnetico 7"/>
          <p:cNvSpPr/>
          <p:nvPr/>
        </p:nvSpPr>
        <p:spPr>
          <a:xfrm>
            <a:off x="3684326" y="2399435"/>
            <a:ext cx="1978926" cy="3234520"/>
          </a:xfrm>
          <a:prstGeom prst="flowChartMagneticDisk">
            <a:avLst/>
          </a:prstGeom>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rtlCol="0" anchor="ctr"/>
          <a:lstStyle/>
          <a:p>
            <a:pPr algn="ctr"/>
            <a:r>
              <a:rPr lang="it-IT" b="1" dirty="0"/>
              <a:t>FAIRNESS</a:t>
            </a:r>
          </a:p>
        </p:txBody>
      </p:sp>
      <p:sp>
        <p:nvSpPr>
          <p:cNvPr id="9" name="Disco magnetico 8"/>
          <p:cNvSpPr/>
          <p:nvPr/>
        </p:nvSpPr>
        <p:spPr>
          <a:xfrm>
            <a:off x="6631674" y="2399435"/>
            <a:ext cx="1978926" cy="3234520"/>
          </a:xfrm>
          <a:prstGeom prst="flowChartMagneticDisk">
            <a:avLst/>
          </a:prstGeom>
          <a:scene3d>
            <a:camera prst="orthographicFront"/>
            <a:lightRig rig="threePt" dir="t"/>
          </a:scene3d>
          <a:sp3d>
            <a:bevelT w="114300" prst="artDeco"/>
            <a:bevelB w="1143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it-IT" b="1" dirty="0"/>
              <a:t>TRANSPARENCY</a:t>
            </a:r>
          </a:p>
        </p:txBody>
      </p:sp>
      <p:sp>
        <p:nvSpPr>
          <p:cNvPr id="10" name="Disco magnetico 9"/>
          <p:cNvSpPr/>
          <p:nvPr/>
        </p:nvSpPr>
        <p:spPr>
          <a:xfrm>
            <a:off x="9374874" y="2399435"/>
            <a:ext cx="1978926" cy="3234520"/>
          </a:xfrm>
          <a:prstGeom prst="flowChartMagneticDisk">
            <a:avLst/>
          </a:prstGeom>
          <a:scene3d>
            <a:camera prst="orthographicFront"/>
            <a:lightRig rig="threePt" dir="t"/>
          </a:scene3d>
          <a:sp3d>
            <a:bevelT w="114300" prst="artDeco"/>
          </a:sp3d>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a:t>INDEPENDENCE</a:t>
            </a:r>
          </a:p>
        </p:txBody>
      </p:sp>
    </p:spTree>
    <p:extLst>
      <p:ext uri="{BB962C8B-B14F-4D97-AF65-F5344CB8AC3E}">
        <p14:creationId xmlns:p14="http://schemas.microsoft.com/office/powerpoint/2010/main" val="275595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31</a:t>
            </a:fld>
            <a:endParaRPr lang="it-IT"/>
          </a:p>
        </p:txBody>
      </p:sp>
      <p:sp>
        <p:nvSpPr>
          <p:cNvPr id="11" name="Titolo 1"/>
          <p:cNvSpPr>
            <a:spLocks noGrp="1"/>
          </p:cNvSpPr>
          <p:nvPr>
            <p:ph type="title"/>
          </p:nvPr>
        </p:nvSpPr>
        <p:spPr>
          <a:xfrm>
            <a:off x="155812" y="351477"/>
            <a:ext cx="10515600" cy="1325563"/>
          </a:xfrm>
        </p:spPr>
        <p:txBody>
          <a:bodyPr/>
          <a:lstStyle/>
          <a:p>
            <a:r>
              <a:rPr lang="it-IT" b="1" dirty="0">
                <a:solidFill>
                  <a:srgbClr val="FF0000"/>
                </a:solidFill>
              </a:rPr>
              <a:t>Corporate Governance: </a:t>
            </a:r>
            <a:r>
              <a:rPr lang="it-IT" b="1" dirty="0" err="1">
                <a:solidFill>
                  <a:srgbClr val="FF0000"/>
                </a:solidFill>
              </a:rPr>
              <a:t>four</a:t>
            </a:r>
            <a:r>
              <a:rPr lang="it-IT" b="1" dirty="0">
                <a:solidFill>
                  <a:srgbClr val="FF0000"/>
                </a:solidFill>
              </a:rPr>
              <a:t> </a:t>
            </a:r>
            <a:r>
              <a:rPr lang="it-IT" b="1" dirty="0" err="1">
                <a:solidFill>
                  <a:srgbClr val="FF0000"/>
                </a:solidFill>
              </a:rPr>
              <a:t>pillars</a:t>
            </a:r>
            <a:r>
              <a:rPr lang="it-IT" b="1" dirty="0">
                <a:solidFill>
                  <a:srgbClr val="FF0000"/>
                </a:solidFill>
              </a:rPr>
              <a:t> (2/3)</a:t>
            </a:r>
          </a:p>
        </p:txBody>
      </p:sp>
      <p:sp>
        <p:nvSpPr>
          <p:cNvPr id="3" name="Rettangolo 2"/>
          <p:cNvSpPr/>
          <p:nvPr/>
        </p:nvSpPr>
        <p:spPr>
          <a:xfrm>
            <a:off x="343469" y="1631748"/>
            <a:ext cx="10140286" cy="1612070"/>
          </a:xfrm>
          <a:prstGeom prst="rect">
            <a:avLst/>
          </a:prstGeom>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t" anchorCtr="0"/>
          <a:lstStyle/>
          <a:p>
            <a:r>
              <a:rPr lang="it-IT" sz="2800" b="1" dirty="0"/>
              <a:t>ACCOUNTABILITY</a:t>
            </a:r>
          </a:p>
          <a:p>
            <a:pPr marL="457200" indent="-457200">
              <a:buFont typeface="Arial" panose="020B0604020202020204" pitchFamily="34" charset="0"/>
              <a:buChar char="•"/>
            </a:pPr>
            <a:r>
              <a:rPr lang="it-IT" sz="2800" dirty="0" err="1"/>
              <a:t>Ensure</a:t>
            </a:r>
            <a:r>
              <a:rPr lang="it-IT" sz="2800" dirty="0"/>
              <a:t> </a:t>
            </a:r>
            <a:r>
              <a:rPr lang="it-IT" sz="2800" dirty="0" err="1"/>
              <a:t>that</a:t>
            </a:r>
            <a:r>
              <a:rPr lang="it-IT" sz="2800" dirty="0"/>
              <a:t> management </a:t>
            </a:r>
            <a:r>
              <a:rPr lang="it-IT" sz="2800" dirty="0" err="1"/>
              <a:t>is</a:t>
            </a:r>
            <a:r>
              <a:rPr lang="it-IT" sz="2800" dirty="0"/>
              <a:t> </a:t>
            </a:r>
            <a:r>
              <a:rPr lang="it-IT" sz="2800" dirty="0" err="1"/>
              <a:t>accountable</a:t>
            </a:r>
            <a:r>
              <a:rPr lang="it-IT" sz="2800" dirty="0"/>
              <a:t> to the Board</a:t>
            </a:r>
          </a:p>
          <a:p>
            <a:pPr marL="457200" indent="-457200">
              <a:buFont typeface="Arial" panose="020B0604020202020204" pitchFamily="34" charset="0"/>
              <a:buChar char="•"/>
            </a:pPr>
            <a:r>
              <a:rPr lang="it-IT" sz="2800" dirty="0" err="1"/>
              <a:t>Ensure</a:t>
            </a:r>
            <a:r>
              <a:rPr lang="it-IT" sz="2800" dirty="0"/>
              <a:t> </a:t>
            </a:r>
            <a:r>
              <a:rPr lang="it-IT" sz="2800" dirty="0" err="1"/>
              <a:t>that</a:t>
            </a:r>
            <a:r>
              <a:rPr lang="it-IT" sz="2800" dirty="0"/>
              <a:t> the Board </a:t>
            </a:r>
            <a:r>
              <a:rPr lang="it-IT" sz="2800" dirty="0" err="1"/>
              <a:t>is</a:t>
            </a:r>
            <a:r>
              <a:rPr lang="it-IT" sz="2800" dirty="0"/>
              <a:t> </a:t>
            </a:r>
            <a:r>
              <a:rPr lang="it-IT" sz="2800" dirty="0" err="1"/>
              <a:t>accountable</a:t>
            </a:r>
            <a:r>
              <a:rPr lang="it-IT" sz="2800" dirty="0"/>
              <a:t> to </a:t>
            </a:r>
            <a:r>
              <a:rPr lang="it-IT" sz="2800" dirty="0" err="1"/>
              <a:t>shareholders</a:t>
            </a:r>
            <a:endParaRPr lang="it-IT" sz="2800" dirty="0"/>
          </a:p>
        </p:txBody>
      </p:sp>
      <p:sp>
        <p:nvSpPr>
          <p:cNvPr id="12" name="Rettangolo 11"/>
          <p:cNvSpPr/>
          <p:nvPr/>
        </p:nvSpPr>
        <p:spPr>
          <a:xfrm>
            <a:off x="343469" y="3817663"/>
            <a:ext cx="10140286" cy="2141918"/>
          </a:xfrm>
          <a:prstGeom prst="rect">
            <a:avLst/>
          </a:prstGeom>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rtlCol="0" anchor="t" anchorCtr="0"/>
          <a:lstStyle/>
          <a:p>
            <a:r>
              <a:rPr lang="it-IT" sz="2800" b="1" dirty="0"/>
              <a:t>FAIRNESS</a:t>
            </a:r>
          </a:p>
          <a:p>
            <a:pPr marL="457200" indent="-457200">
              <a:buFont typeface="Arial" panose="020B0604020202020204" pitchFamily="34" charset="0"/>
              <a:buChar char="•"/>
            </a:pPr>
            <a:r>
              <a:rPr lang="it-IT" sz="2800" dirty="0" err="1"/>
              <a:t>Protect</a:t>
            </a:r>
            <a:r>
              <a:rPr lang="it-IT" sz="2800" dirty="0"/>
              <a:t> </a:t>
            </a:r>
            <a:r>
              <a:rPr lang="it-IT" sz="2800" dirty="0" err="1"/>
              <a:t>shareholders</a:t>
            </a:r>
            <a:r>
              <a:rPr lang="it-IT" sz="2800" dirty="0"/>
              <a:t> </a:t>
            </a:r>
            <a:r>
              <a:rPr lang="it-IT" sz="2800" dirty="0" err="1"/>
              <a:t>rights</a:t>
            </a:r>
            <a:endParaRPr lang="it-IT" sz="2800" dirty="0"/>
          </a:p>
          <a:p>
            <a:pPr marL="457200" indent="-457200">
              <a:buFont typeface="Arial" panose="020B0604020202020204" pitchFamily="34" charset="0"/>
              <a:buChar char="•"/>
            </a:pPr>
            <a:r>
              <a:rPr lang="it-IT" sz="2800" dirty="0" err="1"/>
              <a:t>Treat</a:t>
            </a:r>
            <a:r>
              <a:rPr lang="it-IT" sz="2800" dirty="0"/>
              <a:t> </a:t>
            </a:r>
            <a:r>
              <a:rPr lang="it-IT" sz="2800" dirty="0" err="1"/>
              <a:t>all</a:t>
            </a:r>
            <a:r>
              <a:rPr lang="it-IT" sz="2800" dirty="0"/>
              <a:t> </a:t>
            </a:r>
            <a:r>
              <a:rPr lang="it-IT" sz="2800" dirty="0" err="1"/>
              <a:t>shareholders</a:t>
            </a:r>
            <a:r>
              <a:rPr lang="it-IT" sz="2800" dirty="0"/>
              <a:t> (</a:t>
            </a:r>
            <a:r>
              <a:rPr lang="it-IT" sz="2800" dirty="0" err="1"/>
              <a:t>including</a:t>
            </a:r>
            <a:r>
              <a:rPr lang="it-IT" sz="2800" dirty="0"/>
              <a:t> </a:t>
            </a:r>
            <a:r>
              <a:rPr lang="it-IT" sz="2800" dirty="0" err="1"/>
              <a:t>minorities</a:t>
            </a:r>
            <a:r>
              <a:rPr lang="it-IT" sz="2800" dirty="0"/>
              <a:t>) </a:t>
            </a:r>
            <a:r>
              <a:rPr lang="it-IT" sz="2800" dirty="0" err="1"/>
              <a:t>equitably</a:t>
            </a:r>
            <a:endParaRPr lang="it-IT" sz="2800" dirty="0"/>
          </a:p>
          <a:p>
            <a:pPr marL="457200" indent="-457200">
              <a:buFont typeface="Arial" panose="020B0604020202020204" pitchFamily="34" charset="0"/>
              <a:buChar char="•"/>
            </a:pPr>
            <a:r>
              <a:rPr lang="it-IT" sz="2800" dirty="0" err="1"/>
              <a:t>Provide</a:t>
            </a:r>
            <a:r>
              <a:rPr lang="it-IT" sz="2800" dirty="0"/>
              <a:t> </a:t>
            </a:r>
            <a:r>
              <a:rPr lang="it-IT" sz="2800" dirty="0" err="1"/>
              <a:t>effective</a:t>
            </a:r>
            <a:r>
              <a:rPr lang="it-IT" sz="2800" dirty="0"/>
              <a:t> </a:t>
            </a:r>
            <a:r>
              <a:rPr lang="it-IT" sz="2800" dirty="0" err="1"/>
              <a:t>redress</a:t>
            </a:r>
            <a:r>
              <a:rPr lang="it-IT" sz="2800" dirty="0"/>
              <a:t> for </a:t>
            </a:r>
            <a:r>
              <a:rPr lang="it-IT" sz="2800" dirty="0" err="1"/>
              <a:t>violation</a:t>
            </a:r>
            <a:endParaRPr lang="it-IT" sz="2800" dirty="0"/>
          </a:p>
        </p:txBody>
      </p:sp>
    </p:spTree>
    <p:extLst>
      <p:ext uri="{BB962C8B-B14F-4D97-AF65-F5344CB8AC3E}">
        <p14:creationId xmlns:p14="http://schemas.microsoft.com/office/powerpoint/2010/main" val="279753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32</a:t>
            </a:fld>
            <a:endParaRPr lang="it-IT"/>
          </a:p>
        </p:txBody>
      </p:sp>
      <p:sp>
        <p:nvSpPr>
          <p:cNvPr id="11" name="Titolo 1"/>
          <p:cNvSpPr>
            <a:spLocks noGrp="1"/>
          </p:cNvSpPr>
          <p:nvPr>
            <p:ph type="title"/>
          </p:nvPr>
        </p:nvSpPr>
        <p:spPr>
          <a:xfrm>
            <a:off x="155812" y="351477"/>
            <a:ext cx="10515600" cy="1325563"/>
          </a:xfrm>
        </p:spPr>
        <p:txBody>
          <a:bodyPr/>
          <a:lstStyle/>
          <a:p>
            <a:r>
              <a:rPr lang="it-IT" b="1" dirty="0">
                <a:solidFill>
                  <a:srgbClr val="FF0000"/>
                </a:solidFill>
              </a:rPr>
              <a:t>Corporate Governance: </a:t>
            </a:r>
            <a:r>
              <a:rPr lang="it-IT" b="1" dirty="0" err="1">
                <a:solidFill>
                  <a:srgbClr val="FF0000"/>
                </a:solidFill>
              </a:rPr>
              <a:t>four</a:t>
            </a:r>
            <a:r>
              <a:rPr lang="it-IT" b="1" dirty="0">
                <a:solidFill>
                  <a:srgbClr val="FF0000"/>
                </a:solidFill>
              </a:rPr>
              <a:t> </a:t>
            </a:r>
            <a:r>
              <a:rPr lang="it-IT" b="1" dirty="0" err="1">
                <a:solidFill>
                  <a:srgbClr val="FF0000"/>
                </a:solidFill>
              </a:rPr>
              <a:t>pillars</a:t>
            </a:r>
            <a:r>
              <a:rPr lang="it-IT" b="1" dirty="0">
                <a:solidFill>
                  <a:srgbClr val="FF0000"/>
                </a:solidFill>
              </a:rPr>
              <a:t> (3/3)</a:t>
            </a:r>
          </a:p>
        </p:txBody>
      </p:sp>
      <p:sp>
        <p:nvSpPr>
          <p:cNvPr id="3" name="Rettangolo 2"/>
          <p:cNvSpPr/>
          <p:nvPr/>
        </p:nvSpPr>
        <p:spPr>
          <a:xfrm>
            <a:off x="343469" y="1631748"/>
            <a:ext cx="10140286" cy="1789146"/>
          </a:xfrm>
          <a:prstGeom prst="rect">
            <a:avLst/>
          </a:prstGeom>
          <a:scene3d>
            <a:camera prst="orthographicFront"/>
            <a:lightRig rig="threePt" dir="t"/>
          </a:scene3d>
          <a:sp3d>
            <a:bevelT w="114300" prst="artDeco"/>
          </a:sp3d>
        </p:spPr>
        <p:style>
          <a:lnRef idx="1">
            <a:schemeClr val="accent6"/>
          </a:lnRef>
          <a:fillRef idx="2">
            <a:schemeClr val="accent6"/>
          </a:fillRef>
          <a:effectRef idx="1">
            <a:schemeClr val="accent6"/>
          </a:effectRef>
          <a:fontRef idx="minor">
            <a:schemeClr val="dk1"/>
          </a:fontRef>
        </p:style>
        <p:txBody>
          <a:bodyPr rtlCol="0" anchor="t" anchorCtr="0"/>
          <a:lstStyle/>
          <a:p>
            <a:r>
              <a:rPr lang="it-IT" sz="2800" b="1" dirty="0"/>
              <a:t>TRANSPARENCY</a:t>
            </a:r>
          </a:p>
          <a:p>
            <a:pPr marL="457200" indent="-457200">
              <a:buFont typeface="Arial" panose="020B0604020202020204" pitchFamily="34" charset="0"/>
              <a:buChar char="•"/>
            </a:pPr>
            <a:r>
              <a:rPr lang="it-IT" sz="2800" dirty="0" err="1"/>
              <a:t>Ensure</a:t>
            </a:r>
            <a:r>
              <a:rPr lang="it-IT" sz="2800" dirty="0"/>
              <a:t> </a:t>
            </a:r>
            <a:r>
              <a:rPr lang="it-IT" sz="2800" dirty="0" err="1"/>
              <a:t>timely</a:t>
            </a:r>
            <a:r>
              <a:rPr lang="it-IT" sz="2800" dirty="0"/>
              <a:t>, accurate </a:t>
            </a:r>
            <a:r>
              <a:rPr lang="it-IT" sz="2800" dirty="0" err="1"/>
              <a:t>disclosure</a:t>
            </a:r>
            <a:r>
              <a:rPr lang="it-IT" sz="2800" dirty="0"/>
              <a:t> on </a:t>
            </a:r>
            <a:r>
              <a:rPr lang="it-IT" sz="2800" dirty="0" err="1"/>
              <a:t>all</a:t>
            </a:r>
            <a:r>
              <a:rPr lang="it-IT" sz="2800" dirty="0"/>
              <a:t> </a:t>
            </a:r>
            <a:r>
              <a:rPr lang="it-IT" sz="2800" dirty="0" err="1"/>
              <a:t>material</a:t>
            </a:r>
            <a:r>
              <a:rPr lang="it-IT" sz="2800" dirty="0"/>
              <a:t> </a:t>
            </a:r>
            <a:r>
              <a:rPr lang="it-IT" sz="2800" dirty="0" err="1"/>
              <a:t>matters</a:t>
            </a:r>
            <a:r>
              <a:rPr lang="it-IT" sz="2800" dirty="0"/>
              <a:t>, </a:t>
            </a:r>
            <a:r>
              <a:rPr lang="it-IT" sz="2800" dirty="0" err="1"/>
              <a:t>including</a:t>
            </a:r>
            <a:r>
              <a:rPr lang="it-IT" sz="2800" dirty="0"/>
              <a:t> the </a:t>
            </a:r>
            <a:r>
              <a:rPr lang="it-IT" sz="2800" dirty="0" err="1"/>
              <a:t>financial</a:t>
            </a:r>
            <a:r>
              <a:rPr lang="it-IT" sz="2800" dirty="0"/>
              <a:t> situation, performance, </a:t>
            </a:r>
            <a:r>
              <a:rPr lang="it-IT" sz="2800" dirty="0" err="1"/>
              <a:t>ownership</a:t>
            </a:r>
            <a:r>
              <a:rPr lang="it-IT" sz="2800" dirty="0"/>
              <a:t> and corporate </a:t>
            </a:r>
            <a:r>
              <a:rPr lang="it-IT" sz="2800" dirty="0" err="1"/>
              <a:t>governance</a:t>
            </a:r>
            <a:endParaRPr lang="it-IT" sz="2800" dirty="0"/>
          </a:p>
        </p:txBody>
      </p:sp>
      <p:sp>
        <p:nvSpPr>
          <p:cNvPr id="12" name="Rettangolo 11"/>
          <p:cNvSpPr/>
          <p:nvPr/>
        </p:nvSpPr>
        <p:spPr>
          <a:xfrm>
            <a:off x="343469" y="3817663"/>
            <a:ext cx="10140286" cy="2141918"/>
          </a:xfrm>
          <a:prstGeom prst="rect">
            <a:avLst/>
          </a:prstGeom>
          <a:scene3d>
            <a:camera prst="orthographicFront"/>
            <a:lightRig rig="threePt" dir="t"/>
          </a:scene3d>
          <a:sp3d>
            <a:bevelT w="114300" prst="artDeco"/>
          </a:sp3d>
        </p:spPr>
        <p:style>
          <a:lnRef idx="1">
            <a:schemeClr val="accent4"/>
          </a:lnRef>
          <a:fillRef idx="2">
            <a:schemeClr val="accent4"/>
          </a:fillRef>
          <a:effectRef idx="1">
            <a:schemeClr val="accent4"/>
          </a:effectRef>
          <a:fontRef idx="minor">
            <a:schemeClr val="dk1"/>
          </a:fontRef>
        </p:style>
        <p:txBody>
          <a:bodyPr rtlCol="0" anchor="t" anchorCtr="0"/>
          <a:lstStyle/>
          <a:p>
            <a:r>
              <a:rPr lang="it-IT" sz="2800" b="1" dirty="0"/>
              <a:t>INDEPENDENCE</a:t>
            </a:r>
          </a:p>
          <a:p>
            <a:pPr marL="457200" indent="-457200">
              <a:buFont typeface="Arial" panose="020B0604020202020204" pitchFamily="34" charset="0"/>
              <a:buChar char="•"/>
            </a:pPr>
            <a:r>
              <a:rPr lang="it-IT" sz="2800" dirty="0" err="1"/>
              <a:t>Procedures</a:t>
            </a:r>
            <a:r>
              <a:rPr lang="it-IT" sz="2800" dirty="0"/>
              <a:t> and </a:t>
            </a:r>
            <a:r>
              <a:rPr lang="it-IT" sz="2800" dirty="0" err="1"/>
              <a:t>structures</a:t>
            </a:r>
            <a:r>
              <a:rPr lang="it-IT" sz="2800" dirty="0"/>
              <a:t> are in </a:t>
            </a:r>
            <a:r>
              <a:rPr lang="it-IT" sz="2800" dirty="0" err="1"/>
              <a:t>place</a:t>
            </a:r>
            <a:r>
              <a:rPr lang="it-IT" sz="2800" dirty="0"/>
              <a:t>  </a:t>
            </a:r>
            <a:r>
              <a:rPr lang="it-IT" sz="2800" dirty="0" err="1"/>
              <a:t>as</a:t>
            </a:r>
            <a:r>
              <a:rPr lang="it-IT" sz="2800" dirty="0"/>
              <a:t> to </a:t>
            </a:r>
            <a:r>
              <a:rPr lang="it-IT" sz="2800" dirty="0" err="1"/>
              <a:t>minimize</a:t>
            </a:r>
            <a:r>
              <a:rPr lang="it-IT" sz="2800" dirty="0"/>
              <a:t>, or </a:t>
            </a:r>
            <a:r>
              <a:rPr lang="it-IT" sz="2800" dirty="0" err="1"/>
              <a:t>avoid</a:t>
            </a:r>
            <a:r>
              <a:rPr lang="it-IT" sz="2800" dirty="0"/>
              <a:t> </a:t>
            </a:r>
            <a:r>
              <a:rPr lang="it-IT" sz="2800" dirty="0" err="1"/>
              <a:t>completely</a:t>
            </a:r>
            <a:r>
              <a:rPr lang="it-IT" sz="2800" dirty="0"/>
              <a:t> </a:t>
            </a:r>
            <a:r>
              <a:rPr lang="it-IT" sz="2800" dirty="0" err="1"/>
              <a:t>conflicts</a:t>
            </a:r>
            <a:r>
              <a:rPr lang="it-IT" sz="2800" dirty="0"/>
              <a:t> of </a:t>
            </a:r>
            <a:r>
              <a:rPr lang="it-IT" sz="2800" dirty="0" err="1"/>
              <a:t>interest</a:t>
            </a:r>
            <a:endParaRPr lang="it-IT" sz="2800" dirty="0"/>
          </a:p>
          <a:p>
            <a:pPr marL="457200" indent="-457200">
              <a:buFont typeface="Arial" panose="020B0604020202020204" pitchFamily="34" charset="0"/>
              <a:buChar char="•"/>
            </a:pPr>
            <a:r>
              <a:rPr lang="it-IT" sz="2800" dirty="0" err="1"/>
              <a:t>Independent</a:t>
            </a:r>
            <a:r>
              <a:rPr lang="it-IT" sz="2800" dirty="0"/>
              <a:t> Directors and </a:t>
            </a:r>
            <a:r>
              <a:rPr lang="it-IT" sz="2800" dirty="0" err="1"/>
              <a:t>Advisers</a:t>
            </a:r>
            <a:r>
              <a:rPr lang="it-IT" sz="2800" dirty="0"/>
              <a:t>, i.e. free from </a:t>
            </a:r>
            <a:r>
              <a:rPr lang="it-IT" sz="2800" dirty="0" err="1"/>
              <a:t>others</a:t>
            </a:r>
            <a:r>
              <a:rPr lang="it-IT" sz="2800" dirty="0"/>
              <a:t>’ </a:t>
            </a:r>
            <a:r>
              <a:rPr lang="it-IT" sz="2800" dirty="0" err="1"/>
              <a:t>influence</a:t>
            </a:r>
            <a:endParaRPr lang="it-IT" sz="2800" dirty="0"/>
          </a:p>
        </p:txBody>
      </p:sp>
    </p:spTree>
    <p:extLst>
      <p:ext uri="{BB962C8B-B14F-4D97-AF65-F5344CB8AC3E}">
        <p14:creationId xmlns:p14="http://schemas.microsoft.com/office/powerpoint/2010/main" val="12535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normAutofit fontScale="90000"/>
          </a:bodyPr>
          <a:lstStyle/>
          <a:p>
            <a:r>
              <a:rPr lang="it-IT" b="1" dirty="0">
                <a:solidFill>
                  <a:srgbClr val="FF0000"/>
                </a:solidFill>
              </a:rPr>
              <a:t>COMPANY, STAKEHOLDERS, THE ECONOMIC VALUE AND THE FINANCIAL REPORTS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a:extLst>
              <a:ext uri="{FF2B5EF4-FFF2-40B4-BE49-F238E27FC236}">
                <a16:creationId xmlns:a16="http://schemas.microsoft.com/office/drawing/2014/main" id="{B1493FF8-5BCD-4209-99C8-99CF50E33DFB}"/>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2019/2020</a:t>
            </a:r>
          </a:p>
        </p:txBody>
      </p:sp>
    </p:spTree>
    <p:extLst>
      <p:ext uri="{BB962C8B-B14F-4D97-AF65-F5344CB8AC3E}">
        <p14:creationId xmlns:p14="http://schemas.microsoft.com/office/powerpoint/2010/main" val="4290795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34</a:t>
            </a:fld>
            <a:endParaRPr lang="it-IT"/>
          </a:p>
        </p:txBody>
      </p:sp>
      <p:sp>
        <p:nvSpPr>
          <p:cNvPr id="11" name="Titolo 1"/>
          <p:cNvSpPr>
            <a:spLocks noGrp="1"/>
          </p:cNvSpPr>
          <p:nvPr>
            <p:ph type="title"/>
          </p:nvPr>
        </p:nvSpPr>
        <p:spPr>
          <a:xfrm>
            <a:off x="155812" y="351477"/>
            <a:ext cx="10515600" cy="663339"/>
          </a:xfrm>
        </p:spPr>
        <p:txBody>
          <a:bodyPr>
            <a:normAutofit fontScale="90000"/>
          </a:bodyPr>
          <a:lstStyle/>
          <a:p>
            <a:r>
              <a:rPr lang="it-IT" b="1" dirty="0">
                <a:solidFill>
                  <a:srgbClr val="FF0000"/>
                </a:solidFill>
              </a:rPr>
              <a:t>The company and </a:t>
            </a:r>
            <a:r>
              <a:rPr lang="it-IT" b="1" dirty="0" err="1">
                <a:solidFill>
                  <a:srgbClr val="FF0000"/>
                </a:solidFill>
              </a:rPr>
              <a:t>its</a:t>
            </a:r>
            <a:r>
              <a:rPr lang="it-IT" b="1" dirty="0">
                <a:solidFill>
                  <a:srgbClr val="FF0000"/>
                </a:solidFill>
              </a:rPr>
              <a:t> </a:t>
            </a:r>
            <a:r>
              <a:rPr lang="it-IT" b="1" dirty="0" err="1">
                <a:solidFill>
                  <a:srgbClr val="FF0000"/>
                </a:solidFill>
              </a:rPr>
              <a:t>stakeholders</a:t>
            </a:r>
            <a:endParaRPr lang="it-IT" b="1" dirty="0">
              <a:solidFill>
                <a:srgbClr val="FF0000"/>
              </a:solidFill>
            </a:endParaRPr>
          </a:p>
        </p:txBody>
      </p:sp>
      <p:sp>
        <p:nvSpPr>
          <p:cNvPr id="2" name="Ovale 1"/>
          <p:cNvSpPr/>
          <p:nvPr/>
        </p:nvSpPr>
        <p:spPr>
          <a:xfrm>
            <a:off x="3875964" y="3057099"/>
            <a:ext cx="2893326" cy="1746913"/>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MANAGEMENT</a:t>
            </a:r>
          </a:p>
          <a:p>
            <a:pPr algn="ctr"/>
            <a:endParaRPr lang="it-IT" dirty="0"/>
          </a:p>
          <a:p>
            <a:pPr algn="ctr"/>
            <a:r>
              <a:rPr lang="it-IT" dirty="0"/>
              <a:t>EMPLOYEES</a:t>
            </a:r>
          </a:p>
        </p:txBody>
      </p:sp>
      <p:sp>
        <p:nvSpPr>
          <p:cNvPr id="6" name="Ovale 5"/>
          <p:cNvSpPr/>
          <p:nvPr/>
        </p:nvSpPr>
        <p:spPr>
          <a:xfrm>
            <a:off x="2295098" y="1784350"/>
            <a:ext cx="6237027" cy="45992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797791" y="2388596"/>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BANK</a:t>
            </a:r>
          </a:p>
        </p:txBody>
      </p:sp>
      <p:sp>
        <p:nvSpPr>
          <p:cNvPr id="10" name="Rettangolo 9"/>
          <p:cNvSpPr/>
          <p:nvPr/>
        </p:nvSpPr>
        <p:spPr>
          <a:xfrm>
            <a:off x="6736308" y="3790571"/>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LOCAL COMMUNITIES</a:t>
            </a:r>
          </a:p>
        </p:txBody>
      </p:sp>
      <p:sp>
        <p:nvSpPr>
          <p:cNvPr id="13" name="Rettangolo 12"/>
          <p:cNvSpPr/>
          <p:nvPr/>
        </p:nvSpPr>
        <p:spPr>
          <a:xfrm>
            <a:off x="6207457" y="2458587"/>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SUPPLIERS</a:t>
            </a:r>
          </a:p>
        </p:txBody>
      </p:sp>
      <p:sp>
        <p:nvSpPr>
          <p:cNvPr id="14" name="Rettangolo 13"/>
          <p:cNvSpPr/>
          <p:nvPr/>
        </p:nvSpPr>
        <p:spPr>
          <a:xfrm>
            <a:off x="5413611" y="5146959"/>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PUBLIC INSTITUTIONS</a:t>
            </a:r>
          </a:p>
        </p:txBody>
      </p:sp>
      <p:sp>
        <p:nvSpPr>
          <p:cNvPr id="15" name="Rettangolo 14"/>
          <p:cNvSpPr/>
          <p:nvPr/>
        </p:nvSpPr>
        <p:spPr>
          <a:xfrm>
            <a:off x="3109413" y="4902745"/>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CUSTOMERS</a:t>
            </a:r>
          </a:p>
        </p:txBody>
      </p:sp>
      <p:sp>
        <p:nvSpPr>
          <p:cNvPr id="8" name="Fumetto 4 7"/>
          <p:cNvSpPr/>
          <p:nvPr/>
        </p:nvSpPr>
        <p:spPr>
          <a:xfrm>
            <a:off x="8532125" y="2709319"/>
            <a:ext cx="3027529" cy="1357714"/>
          </a:xfrm>
          <a:prstGeom prst="cloudCallout">
            <a:avLst>
              <a:gd name="adj1" fmla="val -51751"/>
              <a:gd name="adj2" fmla="val 64786"/>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a:t>Is</a:t>
            </a:r>
            <a:r>
              <a:rPr lang="it-IT" dirty="0"/>
              <a:t> the company </a:t>
            </a:r>
            <a:r>
              <a:rPr lang="it-IT" dirty="0" err="1"/>
              <a:t>able</a:t>
            </a:r>
            <a:r>
              <a:rPr lang="it-IT" dirty="0"/>
              <a:t> to </a:t>
            </a:r>
            <a:r>
              <a:rPr lang="it-IT" dirty="0" err="1"/>
              <a:t>favor</a:t>
            </a:r>
            <a:r>
              <a:rPr lang="it-IT" dirty="0"/>
              <a:t> </a:t>
            </a:r>
            <a:r>
              <a:rPr lang="it-IT" dirty="0" err="1"/>
              <a:t>local</a:t>
            </a:r>
            <a:r>
              <a:rPr lang="it-IT" dirty="0"/>
              <a:t> </a:t>
            </a:r>
            <a:r>
              <a:rPr lang="it-IT" dirty="0" err="1"/>
              <a:t>development</a:t>
            </a:r>
            <a:r>
              <a:rPr lang="it-IT" dirty="0"/>
              <a:t>?</a:t>
            </a:r>
          </a:p>
        </p:txBody>
      </p:sp>
      <p:sp>
        <p:nvSpPr>
          <p:cNvPr id="16" name="Fumetto 4 15"/>
          <p:cNvSpPr/>
          <p:nvPr/>
        </p:nvSpPr>
        <p:spPr>
          <a:xfrm>
            <a:off x="7650708" y="1085757"/>
            <a:ext cx="2825087" cy="1194225"/>
          </a:xfrm>
          <a:prstGeom prst="cloudCallout">
            <a:avLst>
              <a:gd name="adj1" fmla="val -51751"/>
              <a:gd name="adj2" fmla="val 64786"/>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Will the company </a:t>
            </a:r>
            <a:r>
              <a:rPr lang="it-IT" dirty="0" err="1"/>
              <a:t>pay</a:t>
            </a:r>
            <a:r>
              <a:rPr lang="it-IT" dirty="0"/>
              <a:t> for </a:t>
            </a:r>
            <a:r>
              <a:rPr lang="it-IT" dirty="0" err="1"/>
              <a:t>raw</a:t>
            </a:r>
            <a:r>
              <a:rPr lang="it-IT" dirty="0"/>
              <a:t> </a:t>
            </a:r>
            <a:r>
              <a:rPr lang="it-IT" dirty="0" err="1"/>
              <a:t>materials</a:t>
            </a:r>
            <a:r>
              <a:rPr lang="it-IT" dirty="0"/>
              <a:t>?</a:t>
            </a:r>
          </a:p>
        </p:txBody>
      </p:sp>
      <p:sp>
        <p:nvSpPr>
          <p:cNvPr id="17" name="Fumetto 4 16"/>
          <p:cNvSpPr/>
          <p:nvPr/>
        </p:nvSpPr>
        <p:spPr>
          <a:xfrm>
            <a:off x="653391" y="1280271"/>
            <a:ext cx="2825087" cy="1194225"/>
          </a:xfrm>
          <a:prstGeom prst="cloudCallout">
            <a:avLst>
              <a:gd name="adj1" fmla="val 44384"/>
              <a:gd name="adj2" fmla="val 63643"/>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Can </a:t>
            </a:r>
            <a:r>
              <a:rPr lang="it-IT" dirty="0" err="1"/>
              <a:t>we</a:t>
            </a:r>
            <a:r>
              <a:rPr lang="it-IT" dirty="0"/>
              <a:t> </a:t>
            </a:r>
            <a:r>
              <a:rPr lang="it-IT" dirty="0" err="1"/>
              <a:t>grant</a:t>
            </a:r>
            <a:r>
              <a:rPr lang="it-IT" dirty="0"/>
              <a:t> a </a:t>
            </a:r>
            <a:r>
              <a:rPr lang="it-IT" dirty="0" err="1"/>
              <a:t>loan</a:t>
            </a:r>
            <a:r>
              <a:rPr lang="it-IT" dirty="0"/>
              <a:t> to the company?</a:t>
            </a:r>
          </a:p>
        </p:txBody>
      </p:sp>
      <p:sp>
        <p:nvSpPr>
          <p:cNvPr id="18" name="Fumetto 4 17"/>
          <p:cNvSpPr/>
          <p:nvPr/>
        </p:nvSpPr>
        <p:spPr>
          <a:xfrm>
            <a:off x="519188" y="5136700"/>
            <a:ext cx="2825087" cy="1194225"/>
          </a:xfrm>
          <a:prstGeom prst="cloudCallout">
            <a:avLst>
              <a:gd name="adj1" fmla="val 76268"/>
              <a:gd name="adj2" fmla="val -33496"/>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a:t>Am</a:t>
            </a:r>
            <a:r>
              <a:rPr lang="it-IT" dirty="0"/>
              <a:t> I </a:t>
            </a:r>
            <a:r>
              <a:rPr lang="it-IT" dirty="0" err="1"/>
              <a:t>satisfied</a:t>
            </a:r>
            <a:r>
              <a:rPr lang="it-IT" dirty="0"/>
              <a:t> by the </a:t>
            </a:r>
            <a:r>
              <a:rPr lang="it-IT" dirty="0" err="1"/>
              <a:t>goods</a:t>
            </a:r>
            <a:r>
              <a:rPr lang="it-IT" dirty="0"/>
              <a:t> of the company?</a:t>
            </a:r>
          </a:p>
        </p:txBody>
      </p:sp>
      <p:sp>
        <p:nvSpPr>
          <p:cNvPr id="19" name="Fumetto 4 18"/>
          <p:cNvSpPr/>
          <p:nvPr/>
        </p:nvSpPr>
        <p:spPr>
          <a:xfrm>
            <a:off x="7448266" y="4940774"/>
            <a:ext cx="3027529" cy="1357714"/>
          </a:xfrm>
          <a:prstGeom prst="cloudCallout">
            <a:avLst>
              <a:gd name="adj1" fmla="val -69332"/>
              <a:gd name="adj2" fmla="val -24677"/>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Will the company </a:t>
            </a:r>
            <a:r>
              <a:rPr lang="it-IT" dirty="0" err="1"/>
              <a:t>pay</a:t>
            </a:r>
            <a:r>
              <a:rPr lang="it-IT" dirty="0"/>
              <a:t> </a:t>
            </a:r>
            <a:r>
              <a:rPr lang="it-IT" dirty="0" err="1"/>
              <a:t>taxes</a:t>
            </a:r>
            <a:r>
              <a:rPr lang="it-IT" dirty="0"/>
              <a:t>?</a:t>
            </a:r>
          </a:p>
        </p:txBody>
      </p:sp>
      <p:sp>
        <p:nvSpPr>
          <p:cNvPr id="20" name="Fumetto 4 19"/>
          <p:cNvSpPr/>
          <p:nvPr/>
        </p:nvSpPr>
        <p:spPr>
          <a:xfrm>
            <a:off x="169459" y="3333442"/>
            <a:ext cx="2825087" cy="1194225"/>
          </a:xfrm>
          <a:prstGeom prst="cloudCallout">
            <a:avLst>
              <a:gd name="adj1" fmla="val 100906"/>
              <a:gd name="adj2" fmla="val 6503"/>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Will I </a:t>
            </a:r>
            <a:r>
              <a:rPr lang="it-IT" dirty="0" err="1"/>
              <a:t>receive</a:t>
            </a:r>
            <a:r>
              <a:rPr lang="it-IT" dirty="0"/>
              <a:t> </a:t>
            </a:r>
            <a:r>
              <a:rPr lang="it-IT" dirty="0" err="1"/>
              <a:t>my</a:t>
            </a:r>
            <a:r>
              <a:rPr lang="it-IT" dirty="0"/>
              <a:t> </a:t>
            </a:r>
            <a:r>
              <a:rPr lang="it-IT" dirty="0" err="1"/>
              <a:t>salary</a:t>
            </a:r>
            <a:r>
              <a:rPr lang="it-IT" dirty="0"/>
              <a:t>?</a:t>
            </a:r>
          </a:p>
        </p:txBody>
      </p:sp>
    </p:spTree>
    <p:extLst>
      <p:ext uri="{BB962C8B-B14F-4D97-AF65-F5344CB8AC3E}">
        <p14:creationId xmlns:p14="http://schemas.microsoft.com/office/powerpoint/2010/main" val="239437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10" grpId="0"/>
      <p:bldP spid="13" grpId="0"/>
      <p:bldP spid="14" grpId="0"/>
      <p:bldP spid="15" grpId="0"/>
      <p:bldP spid="8" grpId="0" animBg="1"/>
      <p:bldP spid="16" grpId="0" animBg="1"/>
      <p:bldP spid="17" grpId="0" animBg="1"/>
      <p:bldP spid="18" grpId="0" animBg="1"/>
      <p:bldP spid="19" grpId="0" animBg="1"/>
      <p:bldP spid="2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11" name="Titolo 1"/>
          <p:cNvSpPr>
            <a:spLocks noGrp="1"/>
          </p:cNvSpPr>
          <p:nvPr>
            <p:ph type="title"/>
          </p:nvPr>
        </p:nvSpPr>
        <p:spPr/>
        <p:txBody>
          <a:bodyPr/>
          <a:lstStyle/>
          <a:p>
            <a:r>
              <a:rPr lang="it-IT" b="1" dirty="0">
                <a:solidFill>
                  <a:srgbClr val="FF0000"/>
                </a:solidFill>
              </a:rPr>
              <a:t>The </a:t>
            </a:r>
            <a:r>
              <a:rPr lang="it-IT" b="1" dirty="0" err="1">
                <a:solidFill>
                  <a:srgbClr val="FF0000"/>
                </a:solidFill>
              </a:rPr>
              <a:t>economic</a:t>
            </a:r>
            <a:r>
              <a:rPr lang="it-IT" b="1" dirty="0">
                <a:solidFill>
                  <a:srgbClr val="FF0000"/>
                </a:solidFill>
              </a:rPr>
              <a:t> </a:t>
            </a:r>
            <a:r>
              <a:rPr lang="it-IT" b="1" dirty="0" err="1">
                <a:solidFill>
                  <a:srgbClr val="FF0000"/>
                </a:solidFill>
              </a:rPr>
              <a:t>value</a:t>
            </a:r>
            <a:r>
              <a:rPr lang="it-IT" b="1" dirty="0">
                <a:solidFill>
                  <a:srgbClr val="FF0000"/>
                </a:solidFill>
              </a:rPr>
              <a:t> </a:t>
            </a:r>
          </a:p>
        </p:txBody>
      </p:sp>
      <p:sp>
        <p:nvSpPr>
          <p:cNvPr id="2" name="Segnaposto contenuto 1">
            <a:extLst>
              <a:ext uri="{FF2B5EF4-FFF2-40B4-BE49-F238E27FC236}">
                <a16:creationId xmlns:a16="http://schemas.microsoft.com/office/drawing/2014/main" id="{0A05A78D-DE23-4846-8637-93E8C2859098}"/>
              </a:ext>
            </a:extLst>
          </p:cNvPr>
          <p:cNvSpPr>
            <a:spLocks noGrp="1"/>
          </p:cNvSpPr>
          <p:nvPr>
            <p:ph idx="1"/>
          </p:nvPr>
        </p:nvSpPr>
        <p:spPr>
          <a:xfrm>
            <a:off x="838200" y="1690688"/>
            <a:ext cx="10515600" cy="4486275"/>
          </a:xfrm>
        </p:spPr>
        <p:txBody>
          <a:bodyPr/>
          <a:lstStyle/>
          <a:p>
            <a:r>
              <a:rPr lang="it-IT" dirty="0" err="1"/>
              <a:t>Economic</a:t>
            </a:r>
            <a:r>
              <a:rPr lang="it-IT" dirty="0"/>
              <a:t> </a:t>
            </a:r>
            <a:r>
              <a:rPr lang="it-IT" dirty="0" err="1"/>
              <a:t>value</a:t>
            </a:r>
            <a:r>
              <a:rPr lang="it-IT" dirty="0"/>
              <a:t>, i.e. the </a:t>
            </a:r>
            <a:r>
              <a:rPr lang="it-IT" b="1" dirty="0" err="1"/>
              <a:t>ability</a:t>
            </a:r>
            <a:r>
              <a:rPr lang="it-IT" b="1" dirty="0"/>
              <a:t> of </a:t>
            </a:r>
            <a:r>
              <a:rPr lang="it-IT" b="1" dirty="0" err="1"/>
              <a:t>generating</a:t>
            </a:r>
            <a:r>
              <a:rPr lang="it-IT" b="1" dirty="0"/>
              <a:t> </a:t>
            </a:r>
            <a:r>
              <a:rPr lang="it-IT" b="1" dirty="0" err="1"/>
              <a:t>value</a:t>
            </a:r>
            <a:r>
              <a:rPr lang="it-IT" b="1" dirty="0"/>
              <a:t> for shareholders</a:t>
            </a:r>
          </a:p>
          <a:p>
            <a:endParaRPr lang="it-IT" b="1" dirty="0"/>
          </a:p>
          <a:p>
            <a:endParaRPr lang="it-IT" dirty="0"/>
          </a:p>
          <a:p>
            <a:r>
              <a:rPr lang="it-IT" dirty="0" err="1"/>
              <a:t>Maximimation</a:t>
            </a:r>
            <a:r>
              <a:rPr lang="it-IT" dirty="0"/>
              <a:t> of </a:t>
            </a:r>
            <a:r>
              <a:rPr lang="it-IT" dirty="0" err="1"/>
              <a:t>value</a:t>
            </a:r>
            <a:r>
              <a:rPr lang="it-IT" dirty="0"/>
              <a:t> for shareholders </a:t>
            </a:r>
            <a:r>
              <a:rPr lang="it-IT" dirty="0" err="1"/>
              <a:t>is</a:t>
            </a:r>
            <a:r>
              <a:rPr lang="it-IT" dirty="0"/>
              <a:t> </a:t>
            </a:r>
            <a:r>
              <a:rPr lang="it-IT" dirty="0" err="1"/>
              <a:t>therefore</a:t>
            </a:r>
            <a:r>
              <a:rPr lang="it-IT" dirty="0"/>
              <a:t> </a:t>
            </a:r>
            <a:r>
              <a:rPr lang="it-IT" dirty="0" err="1"/>
              <a:t>is</a:t>
            </a:r>
            <a:r>
              <a:rPr lang="it-IT" dirty="0"/>
              <a:t> the </a:t>
            </a:r>
            <a:r>
              <a:rPr lang="it-IT" dirty="0" err="1"/>
              <a:t>guiding</a:t>
            </a:r>
            <a:r>
              <a:rPr lang="it-IT" dirty="0"/>
              <a:t> </a:t>
            </a:r>
            <a:r>
              <a:rPr lang="it-IT" dirty="0" err="1"/>
              <a:t>principle</a:t>
            </a:r>
            <a:r>
              <a:rPr lang="it-IT" dirty="0"/>
              <a:t> for </a:t>
            </a:r>
            <a:r>
              <a:rPr lang="it-IT" dirty="0" err="1"/>
              <a:t>company’s</a:t>
            </a:r>
            <a:r>
              <a:rPr lang="it-IT" dirty="0"/>
              <a:t> managers</a:t>
            </a:r>
          </a:p>
          <a:p>
            <a:r>
              <a:rPr lang="it-IT" dirty="0"/>
              <a:t>In a </a:t>
            </a:r>
            <a:r>
              <a:rPr lang="it-IT" dirty="0" err="1"/>
              <a:t>nutshell</a:t>
            </a:r>
            <a:r>
              <a:rPr lang="it-IT" dirty="0"/>
              <a:t>, a company </a:t>
            </a:r>
            <a:r>
              <a:rPr lang="it-IT" dirty="0" err="1"/>
              <a:t>generates</a:t>
            </a:r>
            <a:r>
              <a:rPr lang="it-IT" dirty="0"/>
              <a:t> </a:t>
            </a:r>
            <a:r>
              <a:rPr lang="it-IT" dirty="0" err="1"/>
              <a:t>value</a:t>
            </a:r>
            <a:r>
              <a:rPr lang="it-IT" dirty="0"/>
              <a:t> for shareholders </a:t>
            </a:r>
            <a:r>
              <a:rPr lang="it-IT" dirty="0" err="1"/>
              <a:t>only</a:t>
            </a:r>
            <a:r>
              <a:rPr lang="it-IT" dirty="0"/>
              <a:t> </a:t>
            </a:r>
            <a:r>
              <a:rPr lang="it-IT" dirty="0" err="1"/>
              <a:t>if</a:t>
            </a:r>
            <a:r>
              <a:rPr lang="it-IT" dirty="0"/>
              <a:t> </a:t>
            </a:r>
            <a:r>
              <a:rPr lang="it-IT" dirty="0" err="1"/>
              <a:t>they</a:t>
            </a:r>
            <a:r>
              <a:rPr lang="it-IT" dirty="0"/>
              <a:t> </a:t>
            </a:r>
            <a:r>
              <a:rPr lang="it-IT" dirty="0" err="1"/>
              <a:t>belive</a:t>
            </a:r>
            <a:r>
              <a:rPr lang="it-IT" dirty="0"/>
              <a:t> </a:t>
            </a:r>
            <a:r>
              <a:rPr lang="it-IT" dirty="0" err="1"/>
              <a:t>that</a:t>
            </a:r>
            <a:r>
              <a:rPr lang="it-IT" dirty="0"/>
              <a:t> </a:t>
            </a:r>
            <a:r>
              <a:rPr lang="it-IT" b="1" dirty="0"/>
              <a:t>in the future </a:t>
            </a:r>
            <a:r>
              <a:rPr lang="it-IT" dirty="0"/>
              <a:t>the company </a:t>
            </a:r>
            <a:r>
              <a:rPr lang="it-IT" dirty="0" err="1"/>
              <a:t>will</a:t>
            </a:r>
            <a:r>
              <a:rPr lang="it-IT" dirty="0"/>
              <a:t> generate cash flows</a:t>
            </a:r>
          </a:p>
          <a:p>
            <a:endParaRPr lang="it-IT" dirty="0"/>
          </a:p>
          <a:p>
            <a:r>
              <a:rPr lang="it-IT" dirty="0" err="1"/>
              <a:t>Problem</a:t>
            </a:r>
            <a:r>
              <a:rPr lang="it-IT" dirty="0"/>
              <a:t> of </a:t>
            </a:r>
            <a:r>
              <a:rPr lang="it-IT" b="1" dirty="0" err="1"/>
              <a:t>subjectivity</a:t>
            </a:r>
            <a:endParaRPr lang="it-IT" b="1" dirty="0"/>
          </a:p>
        </p:txBody>
      </p:sp>
      <p:sp>
        <p:nvSpPr>
          <p:cNvPr id="5" name="Segnaposto numero diapositiva 4"/>
          <p:cNvSpPr>
            <a:spLocks noGrp="1"/>
          </p:cNvSpPr>
          <p:nvPr>
            <p:ph type="sldNum" sz="quarter" idx="12"/>
          </p:nvPr>
        </p:nvSpPr>
        <p:spPr/>
        <p:txBody>
          <a:bodyPr/>
          <a:lstStyle/>
          <a:p>
            <a:fld id="{8751B123-ECD0-4B58-8863-A186CF5279B8}" type="slidenum">
              <a:rPr lang="it-IT" smtClean="0"/>
              <a:t>35</a:t>
            </a:fld>
            <a:endParaRPr lang="it-IT"/>
          </a:p>
        </p:txBody>
      </p:sp>
      <p:sp>
        <p:nvSpPr>
          <p:cNvPr id="3" name="Freccia in giù 2">
            <a:extLst>
              <a:ext uri="{FF2B5EF4-FFF2-40B4-BE49-F238E27FC236}">
                <a16:creationId xmlns:a16="http://schemas.microsoft.com/office/drawing/2014/main" id="{97642D2C-83F4-4E8C-B6EA-EB81D6D436BA}"/>
              </a:ext>
            </a:extLst>
          </p:cNvPr>
          <p:cNvSpPr/>
          <p:nvPr/>
        </p:nvSpPr>
        <p:spPr>
          <a:xfrm>
            <a:off x="5597769" y="2391507"/>
            <a:ext cx="756138" cy="7209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in giù 13">
            <a:extLst>
              <a:ext uri="{FF2B5EF4-FFF2-40B4-BE49-F238E27FC236}">
                <a16:creationId xmlns:a16="http://schemas.microsoft.com/office/drawing/2014/main" id="{8502859E-B90D-4864-9265-279ABA550EBC}"/>
              </a:ext>
            </a:extLst>
          </p:cNvPr>
          <p:cNvSpPr/>
          <p:nvPr/>
        </p:nvSpPr>
        <p:spPr>
          <a:xfrm>
            <a:off x="5339862" y="5087814"/>
            <a:ext cx="756138" cy="7209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89060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11" name="Titolo 1"/>
          <p:cNvSpPr>
            <a:spLocks noGrp="1"/>
          </p:cNvSpPr>
          <p:nvPr>
            <p:ph type="title"/>
          </p:nvPr>
        </p:nvSpPr>
        <p:spPr>
          <a:xfrm>
            <a:off x="838200" y="365126"/>
            <a:ext cx="10515600" cy="637198"/>
          </a:xfrm>
        </p:spPr>
        <p:txBody>
          <a:bodyPr>
            <a:normAutofit fontScale="90000"/>
          </a:bodyPr>
          <a:lstStyle/>
          <a:p>
            <a:r>
              <a:rPr lang="it-IT" b="1" dirty="0">
                <a:solidFill>
                  <a:srgbClr val="FF0000"/>
                </a:solidFill>
              </a:rPr>
              <a:t>The </a:t>
            </a:r>
            <a:r>
              <a:rPr lang="it-IT" b="1" dirty="0" err="1">
                <a:solidFill>
                  <a:srgbClr val="FF0000"/>
                </a:solidFill>
              </a:rPr>
              <a:t>economic</a:t>
            </a:r>
            <a:r>
              <a:rPr lang="it-IT" b="1" dirty="0">
                <a:solidFill>
                  <a:srgbClr val="FF0000"/>
                </a:solidFill>
              </a:rPr>
              <a:t> </a:t>
            </a:r>
            <a:r>
              <a:rPr lang="it-IT" b="1" dirty="0" err="1">
                <a:solidFill>
                  <a:srgbClr val="FF0000"/>
                </a:solidFill>
              </a:rPr>
              <a:t>value</a:t>
            </a:r>
            <a:r>
              <a:rPr lang="it-IT" b="1" dirty="0">
                <a:solidFill>
                  <a:srgbClr val="FF0000"/>
                </a:solidFill>
              </a:rPr>
              <a:t>: theory (1/2) </a:t>
            </a:r>
          </a:p>
        </p:txBody>
      </p:sp>
      <p:sp>
        <p:nvSpPr>
          <p:cNvPr id="2" name="Segnaposto contenuto 1">
            <a:extLst>
              <a:ext uri="{FF2B5EF4-FFF2-40B4-BE49-F238E27FC236}">
                <a16:creationId xmlns:a16="http://schemas.microsoft.com/office/drawing/2014/main" id="{0A05A78D-DE23-4846-8637-93E8C2859098}"/>
              </a:ext>
            </a:extLst>
          </p:cNvPr>
          <p:cNvSpPr>
            <a:spLocks noGrp="1"/>
          </p:cNvSpPr>
          <p:nvPr>
            <p:ph idx="1"/>
          </p:nvPr>
        </p:nvSpPr>
        <p:spPr>
          <a:xfrm>
            <a:off x="838200" y="1143000"/>
            <a:ext cx="10515600" cy="5033963"/>
          </a:xfrm>
        </p:spPr>
        <p:txBody>
          <a:bodyPr/>
          <a:lstStyle/>
          <a:p>
            <a:pPr marL="0" indent="0">
              <a:buNone/>
            </a:pPr>
            <a:r>
              <a:rPr lang="it-IT" dirty="0"/>
              <a:t>The </a:t>
            </a:r>
            <a:r>
              <a:rPr lang="it-IT" dirty="0" err="1"/>
              <a:t>economic</a:t>
            </a:r>
            <a:r>
              <a:rPr lang="it-IT" dirty="0"/>
              <a:t> </a:t>
            </a:r>
            <a:r>
              <a:rPr lang="it-IT" dirty="0" err="1"/>
              <a:t>value</a:t>
            </a:r>
            <a:r>
              <a:rPr lang="it-IT" dirty="0"/>
              <a:t> </a:t>
            </a:r>
            <a:r>
              <a:rPr lang="it-IT" dirty="0" err="1"/>
              <a:t>is</a:t>
            </a:r>
            <a:r>
              <a:rPr lang="it-IT" dirty="0"/>
              <a:t> </a:t>
            </a:r>
            <a:r>
              <a:rPr lang="it-IT" dirty="0" err="1"/>
              <a:t>related</a:t>
            </a:r>
            <a:r>
              <a:rPr lang="it-IT" dirty="0"/>
              <a:t> to shareholders’ </a:t>
            </a:r>
            <a:r>
              <a:rPr lang="it-IT" dirty="0" err="1"/>
              <a:t>expectation</a:t>
            </a:r>
            <a:r>
              <a:rPr lang="it-IT" dirty="0"/>
              <a:t> on the </a:t>
            </a:r>
            <a:r>
              <a:rPr lang="it-IT" dirty="0" err="1"/>
              <a:t>ability</a:t>
            </a:r>
            <a:r>
              <a:rPr lang="it-IT" dirty="0"/>
              <a:t> of the company of </a:t>
            </a:r>
            <a:r>
              <a:rPr lang="it-IT" dirty="0" err="1"/>
              <a:t>generating</a:t>
            </a:r>
            <a:r>
              <a:rPr lang="it-IT" dirty="0"/>
              <a:t> future cash flows</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lgn="ctr">
              <a:buNone/>
            </a:pPr>
            <a:r>
              <a:rPr lang="it-IT" sz="3600" b="1" dirty="0"/>
              <a:t>NCG = D(t) – I (t)</a:t>
            </a:r>
          </a:p>
        </p:txBody>
      </p:sp>
      <p:sp>
        <p:nvSpPr>
          <p:cNvPr id="5" name="Segnaposto numero diapositiva 4"/>
          <p:cNvSpPr>
            <a:spLocks noGrp="1"/>
          </p:cNvSpPr>
          <p:nvPr>
            <p:ph type="sldNum" sz="quarter" idx="12"/>
          </p:nvPr>
        </p:nvSpPr>
        <p:spPr/>
        <p:txBody>
          <a:bodyPr/>
          <a:lstStyle/>
          <a:p>
            <a:fld id="{8751B123-ECD0-4B58-8863-A186CF5279B8}" type="slidenum">
              <a:rPr lang="it-IT" smtClean="0"/>
              <a:t>36</a:t>
            </a:fld>
            <a:endParaRPr lang="it-IT"/>
          </a:p>
        </p:txBody>
      </p:sp>
      <p:sp>
        <p:nvSpPr>
          <p:cNvPr id="6" name="Ovale 5">
            <a:extLst>
              <a:ext uri="{FF2B5EF4-FFF2-40B4-BE49-F238E27FC236}">
                <a16:creationId xmlns:a16="http://schemas.microsoft.com/office/drawing/2014/main" id="{87BC6392-979A-4635-8E9F-558E4C6D7F76}"/>
              </a:ext>
            </a:extLst>
          </p:cNvPr>
          <p:cNvSpPr/>
          <p:nvPr/>
        </p:nvSpPr>
        <p:spPr>
          <a:xfrm>
            <a:off x="926123" y="2929670"/>
            <a:ext cx="2596662" cy="141849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t>SHAREHOLDERS</a:t>
            </a:r>
          </a:p>
        </p:txBody>
      </p:sp>
      <p:sp>
        <p:nvSpPr>
          <p:cNvPr id="9" name="Ovale 8">
            <a:extLst>
              <a:ext uri="{FF2B5EF4-FFF2-40B4-BE49-F238E27FC236}">
                <a16:creationId xmlns:a16="http://schemas.microsoft.com/office/drawing/2014/main" id="{3CFA993A-9202-4586-943F-2BB309365D81}"/>
              </a:ext>
            </a:extLst>
          </p:cNvPr>
          <p:cNvSpPr/>
          <p:nvPr/>
        </p:nvSpPr>
        <p:spPr>
          <a:xfrm>
            <a:off x="8235461" y="2929670"/>
            <a:ext cx="2596662" cy="141849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t>COMPANY</a:t>
            </a:r>
          </a:p>
        </p:txBody>
      </p:sp>
      <p:cxnSp>
        <p:nvCxnSpPr>
          <p:cNvPr id="21" name="Connettore 2 20">
            <a:extLst>
              <a:ext uri="{FF2B5EF4-FFF2-40B4-BE49-F238E27FC236}">
                <a16:creationId xmlns:a16="http://schemas.microsoft.com/office/drawing/2014/main" id="{22AABFE5-496E-4897-8BBC-D09F8C44355E}"/>
              </a:ext>
            </a:extLst>
          </p:cNvPr>
          <p:cNvCxnSpPr>
            <a:cxnSpLocks/>
          </p:cNvCxnSpPr>
          <p:nvPr/>
        </p:nvCxnSpPr>
        <p:spPr>
          <a:xfrm>
            <a:off x="3223846" y="3109064"/>
            <a:ext cx="52636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Connettore 2 23">
            <a:extLst>
              <a:ext uri="{FF2B5EF4-FFF2-40B4-BE49-F238E27FC236}">
                <a16:creationId xmlns:a16="http://schemas.microsoft.com/office/drawing/2014/main" id="{F4292B52-160D-4D2E-B131-7D8893FDF541}"/>
              </a:ext>
            </a:extLst>
          </p:cNvPr>
          <p:cNvCxnSpPr/>
          <p:nvPr/>
        </p:nvCxnSpPr>
        <p:spPr>
          <a:xfrm flipH="1">
            <a:off x="3223846" y="4243754"/>
            <a:ext cx="534572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Rettangolo 24">
            <a:extLst>
              <a:ext uri="{FF2B5EF4-FFF2-40B4-BE49-F238E27FC236}">
                <a16:creationId xmlns:a16="http://schemas.microsoft.com/office/drawing/2014/main" id="{AC91FEF8-5621-460B-B926-329164D7553B}"/>
              </a:ext>
            </a:extLst>
          </p:cNvPr>
          <p:cNvSpPr/>
          <p:nvPr/>
        </p:nvSpPr>
        <p:spPr>
          <a:xfrm>
            <a:off x="3962400" y="2672862"/>
            <a:ext cx="4114800" cy="3317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dirty="0"/>
              <a:t>Investment (t)</a:t>
            </a:r>
          </a:p>
        </p:txBody>
      </p:sp>
      <p:sp>
        <p:nvSpPr>
          <p:cNvPr id="26" name="Rettangolo 25">
            <a:extLst>
              <a:ext uri="{FF2B5EF4-FFF2-40B4-BE49-F238E27FC236}">
                <a16:creationId xmlns:a16="http://schemas.microsoft.com/office/drawing/2014/main" id="{A435AE8B-DC28-4FA5-A29A-03A1F8D2FB27}"/>
              </a:ext>
            </a:extLst>
          </p:cNvPr>
          <p:cNvSpPr/>
          <p:nvPr/>
        </p:nvSpPr>
        <p:spPr>
          <a:xfrm>
            <a:off x="3886200" y="4382106"/>
            <a:ext cx="4114800" cy="3317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dirty="0" err="1"/>
              <a:t>Dividends</a:t>
            </a:r>
            <a:r>
              <a:rPr lang="it-IT" dirty="0"/>
              <a:t> (t)</a:t>
            </a:r>
          </a:p>
        </p:txBody>
      </p:sp>
      <p:sp>
        <p:nvSpPr>
          <p:cNvPr id="27" name="Esplosione: 8 punte 26">
            <a:extLst>
              <a:ext uri="{FF2B5EF4-FFF2-40B4-BE49-F238E27FC236}">
                <a16:creationId xmlns:a16="http://schemas.microsoft.com/office/drawing/2014/main" id="{906086CD-643B-4034-9D4A-F651A571C4BB}"/>
              </a:ext>
            </a:extLst>
          </p:cNvPr>
          <p:cNvSpPr/>
          <p:nvPr/>
        </p:nvSpPr>
        <p:spPr>
          <a:xfrm>
            <a:off x="7954109" y="4015176"/>
            <a:ext cx="3979984" cy="2620086"/>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b="1" dirty="0"/>
              <a:t>How to </a:t>
            </a:r>
            <a:r>
              <a:rPr lang="it-IT" b="1" dirty="0" err="1"/>
              <a:t>consider</a:t>
            </a:r>
            <a:r>
              <a:rPr lang="it-IT" b="1" dirty="0"/>
              <a:t> </a:t>
            </a:r>
            <a:r>
              <a:rPr lang="it-IT" b="1" dirty="0" err="1"/>
              <a:t>that</a:t>
            </a:r>
            <a:r>
              <a:rPr lang="it-IT" b="1" dirty="0"/>
              <a:t> the </a:t>
            </a:r>
            <a:r>
              <a:rPr lang="it-IT" b="1" dirty="0" err="1"/>
              <a:t>value</a:t>
            </a:r>
            <a:r>
              <a:rPr lang="it-IT" b="1" dirty="0"/>
              <a:t> of cash </a:t>
            </a:r>
            <a:r>
              <a:rPr lang="it-IT" b="1" dirty="0" err="1"/>
              <a:t>is</a:t>
            </a:r>
            <a:r>
              <a:rPr lang="it-IT" b="1" dirty="0"/>
              <a:t> </a:t>
            </a:r>
            <a:r>
              <a:rPr lang="it-IT" b="1" dirty="0" err="1"/>
              <a:t>different</a:t>
            </a:r>
            <a:r>
              <a:rPr lang="it-IT" b="1" dirty="0"/>
              <a:t> over time???</a:t>
            </a:r>
          </a:p>
        </p:txBody>
      </p:sp>
    </p:spTree>
    <p:extLst>
      <p:ext uri="{BB962C8B-B14F-4D97-AF65-F5344CB8AC3E}">
        <p14:creationId xmlns:p14="http://schemas.microsoft.com/office/powerpoint/2010/main" val="63457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25" grpId="0" animBg="1"/>
      <p:bldP spid="26" grpId="0" animBg="1"/>
      <p:bldP spid="2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11" name="Titolo 1"/>
          <p:cNvSpPr>
            <a:spLocks noGrp="1"/>
          </p:cNvSpPr>
          <p:nvPr>
            <p:ph type="title"/>
          </p:nvPr>
        </p:nvSpPr>
        <p:spPr>
          <a:xfrm>
            <a:off x="838200" y="365126"/>
            <a:ext cx="10515600" cy="637198"/>
          </a:xfrm>
        </p:spPr>
        <p:txBody>
          <a:bodyPr>
            <a:normAutofit fontScale="90000"/>
          </a:bodyPr>
          <a:lstStyle/>
          <a:p>
            <a:r>
              <a:rPr lang="it-IT" b="1" dirty="0">
                <a:solidFill>
                  <a:srgbClr val="FF0000"/>
                </a:solidFill>
              </a:rPr>
              <a:t>The </a:t>
            </a:r>
            <a:r>
              <a:rPr lang="it-IT" b="1" dirty="0" err="1">
                <a:solidFill>
                  <a:srgbClr val="FF0000"/>
                </a:solidFill>
              </a:rPr>
              <a:t>economic</a:t>
            </a:r>
            <a:r>
              <a:rPr lang="it-IT" b="1" dirty="0">
                <a:solidFill>
                  <a:srgbClr val="FF0000"/>
                </a:solidFill>
              </a:rPr>
              <a:t> </a:t>
            </a:r>
            <a:r>
              <a:rPr lang="it-IT" b="1" dirty="0" err="1">
                <a:solidFill>
                  <a:srgbClr val="FF0000"/>
                </a:solidFill>
              </a:rPr>
              <a:t>value</a:t>
            </a:r>
            <a:r>
              <a:rPr lang="it-IT" b="1" dirty="0">
                <a:solidFill>
                  <a:srgbClr val="FF0000"/>
                </a:solidFill>
              </a:rPr>
              <a:t>: theory (2/2) </a:t>
            </a:r>
          </a:p>
        </p:txBody>
      </p:sp>
      <p:sp>
        <p:nvSpPr>
          <p:cNvPr id="2" name="Segnaposto contenuto 1">
            <a:extLst>
              <a:ext uri="{FF2B5EF4-FFF2-40B4-BE49-F238E27FC236}">
                <a16:creationId xmlns:a16="http://schemas.microsoft.com/office/drawing/2014/main" id="{0A05A78D-DE23-4846-8637-93E8C2859098}"/>
              </a:ext>
            </a:extLst>
          </p:cNvPr>
          <p:cNvSpPr>
            <a:spLocks noGrp="1"/>
          </p:cNvSpPr>
          <p:nvPr>
            <p:ph idx="1"/>
          </p:nvPr>
        </p:nvSpPr>
        <p:spPr>
          <a:xfrm>
            <a:off x="838200" y="1143000"/>
            <a:ext cx="10515600" cy="5033963"/>
          </a:xfrm>
        </p:spPr>
        <p:txBody>
          <a:bodyPr>
            <a:normAutofit/>
          </a:bodyPr>
          <a:lstStyle/>
          <a:p>
            <a:pPr marL="0" indent="0">
              <a:buNone/>
            </a:pPr>
            <a:r>
              <a:rPr lang="it-IT" sz="2000" dirty="0" err="1"/>
              <a:t>Is</a:t>
            </a:r>
            <a:r>
              <a:rPr lang="it-IT" sz="2000" dirty="0"/>
              <a:t> </a:t>
            </a:r>
            <a:r>
              <a:rPr lang="it-IT" sz="2000" dirty="0" err="1"/>
              <a:t>it</a:t>
            </a:r>
            <a:r>
              <a:rPr lang="it-IT" sz="2000" dirty="0"/>
              <a:t> </a:t>
            </a:r>
            <a:r>
              <a:rPr lang="it-IT" sz="2000" dirty="0" err="1"/>
              <a:t>necessary</a:t>
            </a:r>
            <a:r>
              <a:rPr lang="it-IT" sz="2000" dirty="0"/>
              <a:t> to make </a:t>
            </a:r>
            <a:r>
              <a:rPr lang="it-IT" sz="2000" dirty="0" err="1"/>
              <a:t>financial</a:t>
            </a:r>
            <a:r>
              <a:rPr lang="it-IT" sz="2000" dirty="0"/>
              <a:t> flows </a:t>
            </a:r>
            <a:r>
              <a:rPr lang="it-IT" sz="2000" dirty="0" err="1"/>
              <a:t>related</a:t>
            </a:r>
            <a:r>
              <a:rPr lang="it-IT" sz="2000" dirty="0"/>
              <a:t> to </a:t>
            </a:r>
            <a:r>
              <a:rPr lang="it-IT" sz="2000" dirty="0" err="1"/>
              <a:t>different</a:t>
            </a:r>
            <a:r>
              <a:rPr lang="it-IT" sz="2000" dirty="0"/>
              <a:t> time </a:t>
            </a:r>
            <a:r>
              <a:rPr lang="it-IT" sz="2000" dirty="0" err="1"/>
              <a:t>equivalent</a:t>
            </a:r>
            <a:r>
              <a:rPr lang="it-IT" sz="2000" dirty="0"/>
              <a:t> – </a:t>
            </a:r>
            <a:r>
              <a:rPr lang="it-IT" sz="2000" dirty="0" err="1"/>
              <a:t>we</a:t>
            </a:r>
            <a:r>
              <a:rPr lang="it-IT" sz="2000" dirty="0"/>
              <a:t> </a:t>
            </a:r>
            <a:r>
              <a:rPr lang="it-IT" sz="2000" dirty="0" err="1"/>
              <a:t>have</a:t>
            </a:r>
            <a:r>
              <a:rPr lang="it-IT" sz="2000" dirty="0"/>
              <a:t> to </a:t>
            </a:r>
            <a:r>
              <a:rPr lang="it-IT" sz="2000" dirty="0" err="1"/>
              <a:t>consider</a:t>
            </a:r>
            <a:r>
              <a:rPr lang="it-IT" sz="2000" dirty="0"/>
              <a:t> the PRESENT VALUE OF FUTURE CASH FLOWS</a:t>
            </a:r>
          </a:p>
          <a:p>
            <a:pPr marL="0" indent="0">
              <a:buNone/>
            </a:pPr>
            <a:endParaRPr lang="it-IT" sz="2000" dirty="0"/>
          </a:p>
          <a:p>
            <a:pPr marL="0" indent="0" algn="ctr">
              <a:buNone/>
            </a:pPr>
            <a:r>
              <a:rPr lang="it-IT" dirty="0"/>
              <a:t>X</a:t>
            </a:r>
            <a:r>
              <a:rPr lang="it-IT" sz="1200" dirty="0"/>
              <a:t>0</a:t>
            </a:r>
            <a:r>
              <a:rPr lang="it-IT" dirty="0"/>
              <a:t>= </a:t>
            </a:r>
            <a:r>
              <a:rPr lang="it-IT" dirty="0" err="1"/>
              <a:t>X</a:t>
            </a:r>
            <a:r>
              <a:rPr lang="it-IT" sz="2000" dirty="0" err="1"/>
              <a:t>t</a:t>
            </a:r>
            <a:r>
              <a:rPr lang="it-IT" sz="2000" dirty="0"/>
              <a:t> </a:t>
            </a:r>
            <a:r>
              <a:rPr lang="it-IT" dirty="0"/>
              <a:t>/ (1 + i) </a:t>
            </a:r>
            <a:r>
              <a:rPr lang="it-IT" sz="2400" dirty="0"/>
              <a:t>t</a:t>
            </a:r>
          </a:p>
          <a:p>
            <a:pPr marL="0" indent="0">
              <a:buNone/>
            </a:pPr>
            <a:r>
              <a:rPr lang="it-IT" dirty="0"/>
              <a:t>X</a:t>
            </a:r>
            <a:r>
              <a:rPr lang="it-IT" sz="2000" dirty="0"/>
              <a:t>0</a:t>
            </a:r>
            <a:r>
              <a:rPr lang="it-IT" dirty="0"/>
              <a:t>= </a:t>
            </a:r>
            <a:r>
              <a:rPr lang="it-IT" dirty="0" err="1"/>
              <a:t>actual</a:t>
            </a:r>
            <a:r>
              <a:rPr lang="it-IT" dirty="0"/>
              <a:t> </a:t>
            </a:r>
            <a:r>
              <a:rPr lang="it-IT" dirty="0" err="1"/>
              <a:t>value</a:t>
            </a:r>
            <a:r>
              <a:rPr lang="it-IT" dirty="0"/>
              <a:t> of the investment           i= </a:t>
            </a:r>
            <a:r>
              <a:rPr lang="it-IT" dirty="0" err="1"/>
              <a:t>interest</a:t>
            </a:r>
            <a:r>
              <a:rPr lang="it-IT" dirty="0"/>
              <a:t> rate risk free</a:t>
            </a:r>
          </a:p>
          <a:p>
            <a:pPr marL="0" indent="0">
              <a:buNone/>
            </a:pPr>
            <a:r>
              <a:rPr lang="it-IT" dirty="0" err="1"/>
              <a:t>X</a:t>
            </a:r>
            <a:r>
              <a:rPr lang="it-IT" sz="2000" dirty="0" err="1"/>
              <a:t>t</a:t>
            </a:r>
            <a:r>
              <a:rPr lang="it-IT" dirty="0"/>
              <a:t>= </a:t>
            </a:r>
            <a:r>
              <a:rPr lang="it-IT" dirty="0" err="1"/>
              <a:t>expected</a:t>
            </a:r>
            <a:r>
              <a:rPr lang="it-IT" dirty="0"/>
              <a:t> </a:t>
            </a:r>
            <a:r>
              <a:rPr lang="it-IT" dirty="0" err="1"/>
              <a:t>value</a:t>
            </a:r>
            <a:r>
              <a:rPr lang="it-IT" dirty="0"/>
              <a:t> in a time t</a:t>
            </a:r>
          </a:p>
          <a:p>
            <a:pPr marL="0" indent="0">
              <a:buNone/>
            </a:pPr>
            <a:endParaRPr lang="it-IT" dirty="0"/>
          </a:p>
          <a:p>
            <a:pPr marL="0" indent="0">
              <a:buNone/>
            </a:pPr>
            <a:endParaRPr lang="it-IT" dirty="0"/>
          </a:p>
          <a:p>
            <a:pPr marL="0" indent="0" algn="ctr">
              <a:buNone/>
            </a:pPr>
            <a:endParaRPr lang="it-IT" dirty="0"/>
          </a:p>
          <a:p>
            <a:pPr marL="0" indent="0" algn="ctr">
              <a:buNone/>
            </a:pPr>
            <a:r>
              <a:rPr lang="it-IT" dirty="0" err="1"/>
              <a:t>Economic</a:t>
            </a:r>
            <a:r>
              <a:rPr lang="it-IT" dirty="0"/>
              <a:t> </a:t>
            </a:r>
            <a:r>
              <a:rPr lang="it-IT" dirty="0" err="1"/>
              <a:t>value</a:t>
            </a:r>
            <a:r>
              <a:rPr lang="it-IT" dirty="0"/>
              <a:t>= ∑   NCG (t) /  (1+k) t</a:t>
            </a:r>
          </a:p>
          <a:p>
            <a:pPr marL="0" indent="0" algn="ctr">
              <a:buNone/>
            </a:pPr>
            <a:r>
              <a:rPr lang="it-IT" sz="2000" dirty="0"/>
              <a:t> t=0</a:t>
            </a:r>
          </a:p>
          <a:p>
            <a:pPr marL="0" indent="0">
              <a:buNone/>
            </a:pPr>
            <a:endParaRPr lang="it-IT" dirty="0"/>
          </a:p>
          <a:p>
            <a:pPr marL="0" indent="0">
              <a:buNone/>
            </a:pPr>
            <a:endParaRPr lang="it-IT" dirty="0"/>
          </a:p>
          <a:p>
            <a:pPr marL="0" indent="0">
              <a:buNone/>
            </a:pPr>
            <a:endParaRPr lang="it-IT" dirty="0"/>
          </a:p>
        </p:txBody>
      </p:sp>
      <p:sp>
        <p:nvSpPr>
          <p:cNvPr id="5" name="Segnaposto numero diapositiva 4"/>
          <p:cNvSpPr>
            <a:spLocks noGrp="1"/>
          </p:cNvSpPr>
          <p:nvPr>
            <p:ph type="sldNum" sz="quarter" idx="12"/>
          </p:nvPr>
        </p:nvSpPr>
        <p:spPr/>
        <p:txBody>
          <a:bodyPr/>
          <a:lstStyle/>
          <a:p>
            <a:fld id="{8751B123-ECD0-4B58-8863-A186CF5279B8}" type="slidenum">
              <a:rPr lang="it-IT" smtClean="0"/>
              <a:t>37</a:t>
            </a:fld>
            <a:endParaRPr lang="it-IT"/>
          </a:p>
        </p:txBody>
      </p:sp>
      <p:sp>
        <p:nvSpPr>
          <p:cNvPr id="3" name="Freccia in giù 2">
            <a:extLst>
              <a:ext uri="{FF2B5EF4-FFF2-40B4-BE49-F238E27FC236}">
                <a16:creationId xmlns:a16="http://schemas.microsoft.com/office/drawing/2014/main" id="{781F0E9A-615C-427E-AC79-07A2E439D27C}"/>
              </a:ext>
            </a:extLst>
          </p:cNvPr>
          <p:cNvSpPr/>
          <p:nvPr/>
        </p:nvSpPr>
        <p:spPr>
          <a:xfrm>
            <a:off x="5328139" y="3804139"/>
            <a:ext cx="1424354" cy="93198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2096336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a:xfrm>
            <a:off x="8610600" y="6356350"/>
            <a:ext cx="2743200" cy="365125"/>
          </a:xfrm>
        </p:spPr>
        <p:txBody>
          <a:bodyPr/>
          <a:lstStyle/>
          <a:p>
            <a:fld id="{8751B123-ECD0-4B58-8863-A186CF5279B8}" type="slidenum">
              <a:rPr lang="it-IT" smtClean="0"/>
              <a:t>38</a:t>
            </a:fld>
            <a:endParaRPr lang="it-IT"/>
          </a:p>
        </p:txBody>
      </p:sp>
      <p:sp>
        <p:nvSpPr>
          <p:cNvPr id="11" name="Titolo 1"/>
          <p:cNvSpPr>
            <a:spLocks noGrp="1"/>
          </p:cNvSpPr>
          <p:nvPr>
            <p:ph type="title"/>
          </p:nvPr>
        </p:nvSpPr>
        <p:spPr>
          <a:xfrm>
            <a:off x="155812" y="351477"/>
            <a:ext cx="10515600" cy="1325563"/>
          </a:xfrm>
        </p:spPr>
        <p:txBody>
          <a:bodyPr/>
          <a:lstStyle/>
          <a:p>
            <a:r>
              <a:rPr lang="it-IT" b="1" dirty="0">
                <a:solidFill>
                  <a:srgbClr val="FF0000"/>
                </a:solidFill>
              </a:rPr>
              <a:t>The input-output model </a:t>
            </a:r>
          </a:p>
        </p:txBody>
      </p:sp>
      <p:pic>
        <p:nvPicPr>
          <p:cNvPr id="22" name="Immagine 21">
            <a:extLst>
              <a:ext uri="{FF2B5EF4-FFF2-40B4-BE49-F238E27FC236}">
                <a16:creationId xmlns:a16="http://schemas.microsoft.com/office/drawing/2014/main" id="{383CC0D7-356A-4821-8973-666F3B19E7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3651" y="2028517"/>
            <a:ext cx="3625326" cy="3864694"/>
          </a:xfrm>
          <a:prstGeom prst="rect">
            <a:avLst/>
          </a:prstGeom>
        </p:spPr>
      </p:pic>
      <p:pic>
        <p:nvPicPr>
          <p:cNvPr id="24" name="Immagine 23">
            <a:extLst>
              <a:ext uri="{FF2B5EF4-FFF2-40B4-BE49-F238E27FC236}">
                <a16:creationId xmlns:a16="http://schemas.microsoft.com/office/drawing/2014/main" id="{93265159-4732-4649-BAFD-431952595A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51768" y="5139069"/>
            <a:ext cx="1116307" cy="1116307"/>
          </a:xfrm>
          <a:prstGeom prst="rect">
            <a:avLst/>
          </a:prstGeom>
        </p:spPr>
      </p:pic>
      <p:pic>
        <p:nvPicPr>
          <p:cNvPr id="26" name="Immagine 25">
            <a:extLst>
              <a:ext uri="{FF2B5EF4-FFF2-40B4-BE49-F238E27FC236}">
                <a16:creationId xmlns:a16="http://schemas.microsoft.com/office/drawing/2014/main" id="{037021D2-2B49-4EA9-BA89-9399ABD98A2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94119" y="3700367"/>
            <a:ext cx="1231604" cy="1231604"/>
          </a:xfrm>
          <a:prstGeom prst="rect">
            <a:avLst/>
          </a:prstGeom>
        </p:spPr>
      </p:pic>
      <p:pic>
        <p:nvPicPr>
          <p:cNvPr id="28" name="Immagine 27">
            <a:extLst>
              <a:ext uri="{FF2B5EF4-FFF2-40B4-BE49-F238E27FC236}">
                <a16:creationId xmlns:a16="http://schemas.microsoft.com/office/drawing/2014/main" id="{2F3FE3CA-CB03-4E20-BA4F-5CC3380DF0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89567" y="1803104"/>
            <a:ext cx="1593112" cy="1593112"/>
          </a:xfrm>
          <a:prstGeom prst="rect">
            <a:avLst/>
          </a:prstGeom>
        </p:spPr>
      </p:pic>
      <p:sp>
        <p:nvSpPr>
          <p:cNvPr id="29" name="Freccia a destra 28">
            <a:extLst>
              <a:ext uri="{FF2B5EF4-FFF2-40B4-BE49-F238E27FC236}">
                <a16:creationId xmlns:a16="http://schemas.microsoft.com/office/drawing/2014/main" id="{073A8E34-664A-4864-888E-4168915515D5}"/>
              </a:ext>
            </a:extLst>
          </p:cNvPr>
          <p:cNvSpPr/>
          <p:nvPr/>
        </p:nvSpPr>
        <p:spPr>
          <a:xfrm>
            <a:off x="3274828" y="3792279"/>
            <a:ext cx="781867" cy="10845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reccia a destra 29">
            <a:extLst>
              <a:ext uri="{FF2B5EF4-FFF2-40B4-BE49-F238E27FC236}">
                <a16:creationId xmlns:a16="http://schemas.microsoft.com/office/drawing/2014/main" id="{56F31F88-6CAC-4E39-9330-9F4B850B7E96}"/>
              </a:ext>
            </a:extLst>
          </p:cNvPr>
          <p:cNvSpPr/>
          <p:nvPr/>
        </p:nvSpPr>
        <p:spPr>
          <a:xfrm>
            <a:off x="8288082" y="3396216"/>
            <a:ext cx="781867" cy="10845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3" name="Immagine 32">
            <a:extLst>
              <a:ext uri="{FF2B5EF4-FFF2-40B4-BE49-F238E27FC236}">
                <a16:creationId xmlns:a16="http://schemas.microsoft.com/office/drawing/2014/main" id="{E48EE560-90BB-427C-8DDD-4B7D22C548C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19054" y="2511055"/>
            <a:ext cx="2562447" cy="2562447"/>
          </a:xfrm>
          <a:prstGeom prst="rect">
            <a:avLst/>
          </a:prstGeom>
        </p:spPr>
      </p:pic>
    </p:spTree>
    <p:extLst>
      <p:ext uri="{BB962C8B-B14F-4D97-AF65-F5344CB8AC3E}">
        <p14:creationId xmlns:p14="http://schemas.microsoft.com/office/powerpoint/2010/main" val="38085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a:xfrm>
            <a:off x="8610600" y="6356350"/>
            <a:ext cx="2743200" cy="365125"/>
          </a:xfrm>
        </p:spPr>
        <p:txBody>
          <a:bodyPr/>
          <a:lstStyle/>
          <a:p>
            <a:fld id="{8751B123-ECD0-4B58-8863-A186CF5279B8}" type="slidenum">
              <a:rPr lang="it-IT" smtClean="0"/>
              <a:t>39</a:t>
            </a:fld>
            <a:endParaRPr lang="it-IT"/>
          </a:p>
        </p:txBody>
      </p:sp>
      <p:sp>
        <p:nvSpPr>
          <p:cNvPr id="11" name="Titolo 1"/>
          <p:cNvSpPr>
            <a:spLocks noGrp="1"/>
          </p:cNvSpPr>
          <p:nvPr>
            <p:ph type="title"/>
          </p:nvPr>
        </p:nvSpPr>
        <p:spPr>
          <a:xfrm>
            <a:off x="155812" y="351478"/>
            <a:ext cx="10515600" cy="703600"/>
          </a:xfrm>
        </p:spPr>
        <p:txBody>
          <a:bodyPr/>
          <a:lstStyle/>
          <a:p>
            <a:r>
              <a:rPr lang="it-IT" b="1" dirty="0">
                <a:solidFill>
                  <a:srgbClr val="FF0000"/>
                </a:solidFill>
              </a:rPr>
              <a:t>Two </a:t>
            </a:r>
            <a:r>
              <a:rPr lang="it-IT" b="1" dirty="0" err="1">
                <a:solidFill>
                  <a:srgbClr val="FF0000"/>
                </a:solidFill>
              </a:rPr>
              <a:t>interpretations</a:t>
            </a:r>
            <a:r>
              <a:rPr lang="it-IT" b="1" dirty="0">
                <a:solidFill>
                  <a:srgbClr val="FF0000"/>
                </a:solidFill>
              </a:rPr>
              <a:t> of the </a:t>
            </a:r>
            <a:r>
              <a:rPr lang="it-IT" b="1" dirty="0" err="1">
                <a:solidFill>
                  <a:srgbClr val="FF0000"/>
                </a:solidFill>
              </a:rPr>
              <a:t>economic</a:t>
            </a:r>
            <a:r>
              <a:rPr lang="it-IT" b="1" dirty="0">
                <a:solidFill>
                  <a:srgbClr val="FF0000"/>
                </a:solidFill>
              </a:rPr>
              <a:t> </a:t>
            </a:r>
            <a:r>
              <a:rPr lang="it-IT" b="1" dirty="0" err="1">
                <a:solidFill>
                  <a:srgbClr val="FF0000"/>
                </a:solidFill>
              </a:rPr>
              <a:t>value</a:t>
            </a:r>
            <a:r>
              <a:rPr lang="it-IT" b="1" dirty="0">
                <a:solidFill>
                  <a:srgbClr val="FF0000"/>
                </a:solidFill>
              </a:rPr>
              <a:t> </a:t>
            </a:r>
          </a:p>
        </p:txBody>
      </p:sp>
      <p:sp>
        <p:nvSpPr>
          <p:cNvPr id="2" name="Rettangolo 1">
            <a:extLst>
              <a:ext uri="{FF2B5EF4-FFF2-40B4-BE49-F238E27FC236}">
                <a16:creationId xmlns:a16="http://schemas.microsoft.com/office/drawing/2014/main" id="{52B4866D-7549-426A-9F2B-11042BD5BBA8}"/>
              </a:ext>
            </a:extLst>
          </p:cNvPr>
          <p:cNvSpPr/>
          <p:nvPr/>
        </p:nvSpPr>
        <p:spPr>
          <a:xfrm>
            <a:off x="328246" y="1207477"/>
            <a:ext cx="11459308" cy="62718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800" dirty="0">
                <a:solidFill>
                  <a:srgbClr val="002060"/>
                </a:solidFill>
              </a:rPr>
              <a:t>Financial </a:t>
            </a:r>
            <a:r>
              <a:rPr lang="it-IT" sz="2800" dirty="0" err="1">
                <a:solidFill>
                  <a:srgbClr val="002060"/>
                </a:solidFill>
              </a:rPr>
              <a:t>interpretation</a:t>
            </a:r>
            <a:endParaRPr lang="it-IT" sz="2800" dirty="0">
              <a:solidFill>
                <a:srgbClr val="002060"/>
              </a:solidFill>
            </a:endParaRPr>
          </a:p>
        </p:txBody>
      </p:sp>
      <p:sp>
        <p:nvSpPr>
          <p:cNvPr id="3" name="Rettangolo 2">
            <a:extLst>
              <a:ext uri="{FF2B5EF4-FFF2-40B4-BE49-F238E27FC236}">
                <a16:creationId xmlns:a16="http://schemas.microsoft.com/office/drawing/2014/main" id="{796A70DB-0CDA-4945-BE92-09162D81488F}"/>
              </a:ext>
            </a:extLst>
          </p:cNvPr>
          <p:cNvSpPr/>
          <p:nvPr/>
        </p:nvSpPr>
        <p:spPr>
          <a:xfrm>
            <a:off x="3845170" y="2919046"/>
            <a:ext cx="3681046" cy="142435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6" name="Rettangolo 5">
            <a:extLst>
              <a:ext uri="{FF2B5EF4-FFF2-40B4-BE49-F238E27FC236}">
                <a16:creationId xmlns:a16="http://schemas.microsoft.com/office/drawing/2014/main" id="{7B41E5FA-09F4-4CC1-9AE2-111BDC802548}"/>
              </a:ext>
            </a:extLst>
          </p:cNvPr>
          <p:cNvSpPr/>
          <p:nvPr/>
        </p:nvSpPr>
        <p:spPr>
          <a:xfrm>
            <a:off x="9450282" y="3177700"/>
            <a:ext cx="2203939" cy="7033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2400" dirty="0"/>
              <a:t>Cash-</a:t>
            </a:r>
            <a:r>
              <a:rPr lang="it-IT" sz="2400" dirty="0" err="1"/>
              <a:t>inflows</a:t>
            </a:r>
            <a:endParaRPr lang="it-IT" sz="2400" dirty="0"/>
          </a:p>
        </p:txBody>
      </p:sp>
      <p:sp>
        <p:nvSpPr>
          <p:cNvPr id="15" name="Rettangolo 14">
            <a:extLst>
              <a:ext uri="{FF2B5EF4-FFF2-40B4-BE49-F238E27FC236}">
                <a16:creationId xmlns:a16="http://schemas.microsoft.com/office/drawing/2014/main" id="{180C6F10-557F-4783-A835-ACD3280E0D7F}"/>
              </a:ext>
            </a:extLst>
          </p:cNvPr>
          <p:cNvSpPr/>
          <p:nvPr/>
        </p:nvSpPr>
        <p:spPr>
          <a:xfrm>
            <a:off x="0" y="3979984"/>
            <a:ext cx="2203939" cy="7033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2400" dirty="0"/>
              <a:t>Cash-</a:t>
            </a:r>
            <a:r>
              <a:rPr lang="it-IT" sz="2400" dirty="0" err="1"/>
              <a:t>outflows</a:t>
            </a:r>
            <a:r>
              <a:rPr lang="it-IT" sz="2400" dirty="0"/>
              <a:t> (non-</a:t>
            </a:r>
            <a:r>
              <a:rPr lang="it-IT" sz="2400" dirty="0" err="1"/>
              <a:t>current</a:t>
            </a:r>
            <a:r>
              <a:rPr lang="it-IT" sz="2400" dirty="0"/>
              <a:t>)</a:t>
            </a:r>
          </a:p>
        </p:txBody>
      </p:sp>
      <p:cxnSp>
        <p:nvCxnSpPr>
          <p:cNvPr id="8" name="Connettore 2 7">
            <a:extLst>
              <a:ext uri="{FF2B5EF4-FFF2-40B4-BE49-F238E27FC236}">
                <a16:creationId xmlns:a16="http://schemas.microsoft.com/office/drawing/2014/main" id="{D5AD59F6-AC7C-4C92-9882-844309237704}"/>
              </a:ext>
            </a:extLst>
          </p:cNvPr>
          <p:cNvCxnSpPr>
            <a:cxnSpLocks/>
          </p:cNvCxnSpPr>
          <p:nvPr/>
        </p:nvCxnSpPr>
        <p:spPr>
          <a:xfrm>
            <a:off x="2244970" y="2719753"/>
            <a:ext cx="1600200" cy="8411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nettore 2 12">
            <a:extLst>
              <a:ext uri="{FF2B5EF4-FFF2-40B4-BE49-F238E27FC236}">
                <a16:creationId xmlns:a16="http://schemas.microsoft.com/office/drawing/2014/main" id="{F9F53C93-F5B3-4F3A-BA94-5EF7E6B057F5}"/>
              </a:ext>
            </a:extLst>
          </p:cNvPr>
          <p:cNvCxnSpPr>
            <a:stCxn id="15" idx="3"/>
            <a:endCxn id="3" idx="1"/>
          </p:cNvCxnSpPr>
          <p:nvPr/>
        </p:nvCxnSpPr>
        <p:spPr>
          <a:xfrm flipV="1">
            <a:off x="2203939" y="3631223"/>
            <a:ext cx="1641231" cy="7004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Rettangolo 22">
            <a:extLst>
              <a:ext uri="{FF2B5EF4-FFF2-40B4-BE49-F238E27FC236}">
                <a16:creationId xmlns:a16="http://schemas.microsoft.com/office/drawing/2014/main" id="{43FB5C92-E92C-4C1A-89C8-7E8919DA6C26}"/>
              </a:ext>
            </a:extLst>
          </p:cNvPr>
          <p:cNvSpPr/>
          <p:nvPr/>
        </p:nvSpPr>
        <p:spPr>
          <a:xfrm>
            <a:off x="193431" y="2590800"/>
            <a:ext cx="2203939" cy="7033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2400" dirty="0"/>
              <a:t>Cash-</a:t>
            </a:r>
            <a:r>
              <a:rPr lang="it-IT" sz="2400" dirty="0" err="1"/>
              <a:t>outflows</a:t>
            </a:r>
            <a:r>
              <a:rPr lang="it-IT" sz="2400" dirty="0"/>
              <a:t> (</a:t>
            </a:r>
            <a:r>
              <a:rPr lang="it-IT" sz="2400" dirty="0" err="1"/>
              <a:t>current</a:t>
            </a:r>
            <a:r>
              <a:rPr lang="it-IT" sz="2400" dirty="0"/>
              <a:t>)</a:t>
            </a:r>
          </a:p>
        </p:txBody>
      </p:sp>
      <p:cxnSp>
        <p:nvCxnSpPr>
          <p:cNvPr id="16" name="Connettore 2 15">
            <a:extLst>
              <a:ext uri="{FF2B5EF4-FFF2-40B4-BE49-F238E27FC236}">
                <a16:creationId xmlns:a16="http://schemas.microsoft.com/office/drawing/2014/main" id="{5919E47B-5A2B-47EA-8AE4-4C18793B5B07}"/>
              </a:ext>
            </a:extLst>
          </p:cNvPr>
          <p:cNvCxnSpPr>
            <a:cxnSpLocks/>
          </p:cNvCxnSpPr>
          <p:nvPr/>
        </p:nvCxnSpPr>
        <p:spPr>
          <a:xfrm>
            <a:off x="7637585" y="3560884"/>
            <a:ext cx="16588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Rettangolo 26">
            <a:extLst>
              <a:ext uri="{FF2B5EF4-FFF2-40B4-BE49-F238E27FC236}">
                <a16:creationId xmlns:a16="http://schemas.microsoft.com/office/drawing/2014/main" id="{138D8123-70A3-4C3F-A92B-F0E05B1B2DF3}"/>
              </a:ext>
            </a:extLst>
          </p:cNvPr>
          <p:cNvSpPr/>
          <p:nvPr/>
        </p:nvSpPr>
        <p:spPr>
          <a:xfrm>
            <a:off x="2157047" y="5334745"/>
            <a:ext cx="8514365" cy="7033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3200" dirty="0" err="1"/>
              <a:t>Company’s</a:t>
            </a:r>
            <a:r>
              <a:rPr lang="it-IT" sz="3200" dirty="0"/>
              <a:t> </a:t>
            </a:r>
            <a:r>
              <a:rPr lang="it-IT" sz="3200" dirty="0" err="1"/>
              <a:t>result</a:t>
            </a:r>
            <a:r>
              <a:rPr lang="it-IT" sz="3200" dirty="0"/>
              <a:t>= cash </a:t>
            </a:r>
            <a:r>
              <a:rPr lang="it-IT" sz="3200" dirty="0" err="1"/>
              <a:t>inflows</a:t>
            </a:r>
            <a:r>
              <a:rPr lang="it-IT" sz="3200" dirty="0"/>
              <a:t> – cash </a:t>
            </a:r>
            <a:r>
              <a:rPr lang="it-IT" sz="3200" dirty="0" err="1"/>
              <a:t>outflows</a:t>
            </a:r>
            <a:endParaRPr lang="it-IT" sz="3200" dirty="0"/>
          </a:p>
        </p:txBody>
      </p:sp>
    </p:spTree>
    <p:extLst>
      <p:ext uri="{BB962C8B-B14F-4D97-AF65-F5344CB8AC3E}">
        <p14:creationId xmlns:p14="http://schemas.microsoft.com/office/powerpoint/2010/main" val="216298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23"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Stakeholders</a:t>
            </a:r>
            <a:endParaRPr lang="it-IT" b="1" dirty="0">
              <a:solidFill>
                <a:srgbClr val="FF0000"/>
              </a:solidFill>
            </a:endParaRPr>
          </a:p>
        </p:txBody>
      </p:sp>
      <p:sp>
        <p:nvSpPr>
          <p:cNvPr id="3" name="Segnaposto contenuto 2"/>
          <p:cNvSpPr>
            <a:spLocks noGrp="1"/>
          </p:cNvSpPr>
          <p:nvPr>
            <p:ph idx="1"/>
          </p:nvPr>
        </p:nvSpPr>
        <p:spPr>
          <a:xfrm>
            <a:off x="838200" y="1510794"/>
            <a:ext cx="10515600" cy="5347206"/>
          </a:xfrm>
        </p:spPr>
        <p:txBody>
          <a:bodyPr>
            <a:normAutofit/>
          </a:bodyPr>
          <a:lstStyle/>
          <a:p>
            <a:r>
              <a:rPr lang="en-US" dirty="0"/>
              <a:t>A </a:t>
            </a:r>
            <a:r>
              <a:rPr lang="en-US" b="1" dirty="0"/>
              <a:t>person, group or organization that has an interest or concern in an organization.</a:t>
            </a:r>
          </a:p>
          <a:p>
            <a:r>
              <a:rPr lang="en-US" dirty="0"/>
              <a:t>Stakeholders could affect or could be affected by the organization's actions, objectives and policies</a:t>
            </a:r>
          </a:p>
          <a:p>
            <a:r>
              <a:rPr lang="en-US" dirty="0"/>
              <a:t>Some examples of key stakeholders are:</a:t>
            </a:r>
          </a:p>
          <a:p>
            <a:pPr lvl="1">
              <a:buFont typeface="Courier New" panose="02070309020205020404" pitchFamily="49" charset="0"/>
              <a:buChar char="o"/>
            </a:pPr>
            <a:r>
              <a:rPr lang="en-US" dirty="0"/>
              <a:t>Human resources</a:t>
            </a:r>
          </a:p>
          <a:p>
            <a:pPr lvl="1">
              <a:buFont typeface="Courier New" panose="02070309020205020404" pitchFamily="49" charset="0"/>
              <a:buChar char="o"/>
            </a:pPr>
            <a:r>
              <a:rPr lang="en-US" dirty="0"/>
              <a:t>Banks</a:t>
            </a:r>
          </a:p>
          <a:p>
            <a:pPr lvl="1">
              <a:buFont typeface="Courier New" panose="02070309020205020404" pitchFamily="49" charset="0"/>
              <a:buChar char="o"/>
            </a:pPr>
            <a:r>
              <a:rPr lang="en-US" dirty="0"/>
              <a:t>Clients and suppliers</a:t>
            </a:r>
          </a:p>
          <a:p>
            <a:pPr lvl="1">
              <a:buFont typeface="Courier New" panose="02070309020205020404" pitchFamily="49" charset="0"/>
              <a:buChar char="o"/>
            </a:pPr>
            <a:r>
              <a:rPr lang="en-US" dirty="0"/>
              <a:t>Government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Tree>
    <p:extLst>
      <p:ext uri="{BB962C8B-B14F-4D97-AF65-F5344CB8AC3E}">
        <p14:creationId xmlns:p14="http://schemas.microsoft.com/office/powerpoint/2010/main" val="31206231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a:xfrm>
            <a:off x="8610600" y="6356350"/>
            <a:ext cx="2743200" cy="365125"/>
          </a:xfrm>
        </p:spPr>
        <p:txBody>
          <a:bodyPr/>
          <a:lstStyle/>
          <a:p>
            <a:fld id="{8751B123-ECD0-4B58-8863-A186CF5279B8}" type="slidenum">
              <a:rPr lang="it-IT" smtClean="0"/>
              <a:t>40</a:t>
            </a:fld>
            <a:endParaRPr lang="it-IT"/>
          </a:p>
        </p:txBody>
      </p:sp>
      <p:sp>
        <p:nvSpPr>
          <p:cNvPr id="11" name="Titolo 1"/>
          <p:cNvSpPr>
            <a:spLocks noGrp="1"/>
          </p:cNvSpPr>
          <p:nvPr>
            <p:ph type="title"/>
          </p:nvPr>
        </p:nvSpPr>
        <p:spPr>
          <a:xfrm>
            <a:off x="155812" y="351478"/>
            <a:ext cx="10515600" cy="703600"/>
          </a:xfrm>
        </p:spPr>
        <p:txBody>
          <a:bodyPr/>
          <a:lstStyle/>
          <a:p>
            <a:r>
              <a:rPr lang="it-IT" b="1" dirty="0">
                <a:solidFill>
                  <a:srgbClr val="FF0000"/>
                </a:solidFill>
              </a:rPr>
              <a:t>Two </a:t>
            </a:r>
            <a:r>
              <a:rPr lang="it-IT" b="1" dirty="0" err="1">
                <a:solidFill>
                  <a:srgbClr val="FF0000"/>
                </a:solidFill>
              </a:rPr>
              <a:t>interpretations</a:t>
            </a:r>
            <a:r>
              <a:rPr lang="it-IT" b="1" dirty="0">
                <a:solidFill>
                  <a:srgbClr val="FF0000"/>
                </a:solidFill>
              </a:rPr>
              <a:t> of the </a:t>
            </a:r>
            <a:r>
              <a:rPr lang="it-IT" b="1" dirty="0" err="1">
                <a:solidFill>
                  <a:srgbClr val="FF0000"/>
                </a:solidFill>
              </a:rPr>
              <a:t>economic</a:t>
            </a:r>
            <a:r>
              <a:rPr lang="it-IT" b="1" dirty="0">
                <a:solidFill>
                  <a:srgbClr val="FF0000"/>
                </a:solidFill>
              </a:rPr>
              <a:t> </a:t>
            </a:r>
            <a:r>
              <a:rPr lang="it-IT" b="1" dirty="0" err="1">
                <a:solidFill>
                  <a:srgbClr val="FF0000"/>
                </a:solidFill>
              </a:rPr>
              <a:t>value</a:t>
            </a:r>
            <a:r>
              <a:rPr lang="it-IT" b="1" dirty="0">
                <a:solidFill>
                  <a:srgbClr val="FF0000"/>
                </a:solidFill>
              </a:rPr>
              <a:t> </a:t>
            </a:r>
          </a:p>
        </p:txBody>
      </p:sp>
      <p:sp>
        <p:nvSpPr>
          <p:cNvPr id="2" name="Rettangolo 1">
            <a:extLst>
              <a:ext uri="{FF2B5EF4-FFF2-40B4-BE49-F238E27FC236}">
                <a16:creationId xmlns:a16="http://schemas.microsoft.com/office/drawing/2014/main" id="{52B4866D-7549-426A-9F2B-11042BD5BBA8}"/>
              </a:ext>
            </a:extLst>
          </p:cNvPr>
          <p:cNvSpPr/>
          <p:nvPr/>
        </p:nvSpPr>
        <p:spPr>
          <a:xfrm>
            <a:off x="328246" y="1207477"/>
            <a:ext cx="11459308" cy="62718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800" dirty="0" err="1">
                <a:solidFill>
                  <a:srgbClr val="002060"/>
                </a:solidFill>
              </a:rPr>
              <a:t>Economic</a:t>
            </a:r>
            <a:r>
              <a:rPr lang="it-IT" sz="2800" dirty="0">
                <a:solidFill>
                  <a:srgbClr val="002060"/>
                </a:solidFill>
              </a:rPr>
              <a:t> </a:t>
            </a:r>
            <a:r>
              <a:rPr lang="it-IT" sz="2800" dirty="0" err="1">
                <a:solidFill>
                  <a:srgbClr val="002060"/>
                </a:solidFill>
              </a:rPr>
              <a:t>interpretation</a:t>
            </a:r>
            <a:endParaRPr lang="it-IT" sz="2800" dirty="0">
              <a:solidFill>
                <a:srgbClr val="002060"/>
              </a:solidFill>
            </a:endParaRPr>
          </a:p>
        </p:txBody>
      </p:sp>
      <p:sp>
        <p:nvSpPr>
          <p:cNvPr id="3" name="Rettangolo 2">
            <a:extLst>
              <a:ext uri="{FF2B5EF4-FFF2-40B4-BE49-F238E27FC236}">
                <a16:creationId xmlns:a16="http://schemas.microsoft.com/office/drawing/2014/main" id="{796A70DB-0CDA-4945-BE92-09162D81488F}"/>
              </a:ext>
            </a:extLst>
          </p:cNvPr>
          <p:cNvSpPr/>
          <p:nvPr/>
        </p:nvSpPr>
        <p:spPr>
          <a:xfrm>
            <a:off x="3845170" y="2919046"/>
            <a:ext cx="3681046" cy="142435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6" name="Rettangolo 5">
            <a:extLst>
              <a:ext uri="{FF2B5EF4-FFF2-40B4-BE49-F238E27FC236}">
                <a16:creationId xmlns:a16="http://schemas.microsoft.com/office/drawing/2014/main" id="{7B41E5FA-09F4-4CC1-9AE2-111BDC802548}"/>
              </a:ext>
            </a:extLst>
          </p:cNvPr>
          <p:cNvSpPr/>
          <p:nvPr/>
        </p:nvSpPr>
        <p:spPr>
          <a:xfrm>
            <a:off x="9450282" y="3177700"/>
            <a:ext cx="2203939" cy="7033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2400" dirty="0"/>
              <a:t>Revenues/</a:t>
            </a:r>
            <a:r>
              <a:rPr lang="it-IT" sz="2400" dirty="0" err="1"/>
              <a:t>Income</a:t>
            </a:r>
            <a:endParaRPr lang="it-IT" sz="2400" dirty="0"/>
          </a:p>
        </p:txBody>
      </p:sp>
      <p:sp>
        <p:nvSpPr>
          <p:cNvPr id="15" name="Rettangolo 14">
            <a:extLst>
              <a:ext uri="{FF2B5EF4-FFF2-40B4-BE49-F238E27FC236}">
                <a16:creationId xmlns:a16="http://schemas.microsoft.com/office/drawing/2014/main" id="{180C6F10-557F-4783-A835-ACD3280E0D7F}"/>
              </a:ext>
            </a:extLst>
          </p:cNvPr>
          <p:cNvSpPr/>
          <p:nvPr/>
        </p:nvSpPr>
        <p:spPr>
          <a:xfrm>
            <a:off x="0" y="3979984"/>
            <a:ext cx="2203939" cy="7033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2400" dirty="0" err="1"/>
              <a:t>Depreciation</a:t>
            </a:r>
            <a:endParaRPr lang="it-IT" sz="2400" dirty="0"/>
          </a:p>
        </p:txBody>
      </p:sp>
      <p:cxnSp>
        <p:nvCxnSpPr>
          <p:cNvPr id="8" name="Connettore 2 7">
            <a:extLst>
              <a:ext uri="{FF2B5EF4-FFF2-40B4-BE49-F238E27FC236}">
                <a16:creationId xmlns:a16="http://schemas.microsoft.com/office/drawing/2014/main" id="{D5AD59F6-AC7C-4C92-9882-844309237704}"/>
              </a:ext>
            </a:extLst>
          </p:cNvPr>
          <p:cNvCxnSpPr>
            <a:cxnSpLocks/>
          </p:cNvCxnSpPr>
          <p:nvPr/>
        </p:nvCxnSpPr>
        <p:spPr>
          <a:xfrm>
            <a:off x="2244970" y="2719753"/>
            <a:ext cx="1600200" cy="8411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nettore 2 12">
            <a:extLst>
              <a:ext uri="{FF2B5EF4-FFF2-40B4-BE49-F238E27FC236}">
                <a16:creationId xmlns:a16="http://schemas.microsoft.com/office/drawing/2014/main" id="{F9F53C93-F5B3-4F3A-BA94-5EF7E6B057F5}"/>
              </a:ext>
            </a:extLst>
          </p:cNvPr>
          <p:cNvCxnSpPr>
            <a:stCxn id="15" idx="3"/>
            <a:endCxn id="3" idx="1"/>
          </p:cNvCxnSpPr>
          <p:nvPr/>
        </p:nvCxnSpPr>
        <p:spPr>
          <a:xfrm flipV="1">
            <a:off x="2203939" y="3631223"/>
            <a:ext cx="1641231" cy="7004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Rettangolo 22">
            <a:extLst>
              <a:ext uri="{FF2B5EF4-FFF2-40B4-BE49-F238E27FC236}">
                <a16:creationId xmlns:a16="http://schemas.microsoft.com/office/drawing/2014/main" id="{43FB5C92-E92C-4C1A-89C8-7E8919DA6C26}"/>
              </a:ext>
            </a:extLst>
          </p:cNvPr>
          <p:cNvSpPr/>
          <p:nvPr/>
        </p:nvSpPr>
        <p:spPr>
          <a:xfrm>
            <a:off x="193431" y="2590800"/>
            <a:ext cx="2203939" cy="7033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2400" dirty="0"/>
              <a:t>Cost </a:t>
            </a:r>
            <a:r>
              <a:rPr lang="it-IT" sz="1600" dirty="0"/>
              <a:t>(</a:t>
            </a:r>
            <a:r>
              <a:rPr lang="it-IT" sz="1600" dirty="0" err="1"/>
              <a:t>accrual</a:t>
            </a:r>
            <a:r>
              <a:rPr lang="it-IT" sz="1600" dirty="0"/>
              <a:t> accounting </a:t>
            </a:r>
            <a:r>
              <a:rPr lang="it-IT" sz="1600" dirty="0" err="1"/>
              <a:t>principle</a:t>
            </a:r>
            <a:r>
              <a:rPr lang="it-IT" sz="1600" dirty="0"/>
              <a:t>)</a:t>
            </a:r>
          </a:p>
        </p:txBody>
      </p:sp>
      <p:cxnSp>
        <p:nvCxnSpPr>
          <p:cNvPr id="16" name="Connettore 2 15">
            <a:extLst>
              <a:ext uri="{FF2B5EF4-FFF2-40B4-BE49-F238E27FC236}">
                <a16:creationId xmlns:a16="http://schemas.microsoft.com/office/drawing/2014/main" id="{5919E47B-5A2B-47EA-8AE4-4C18793B5B07}"/>
              </a:ext>
            </a:extLst>
          </p:cNvPr>
          <p:cNvCxnSpPr>
            <a:cxnSpLocks/>
          </p:cNvCxnSpPr>
          <p:nvPr/>
        </p:nvCxnSpPr>
        <p:spPr>
          <a:xfrm>
            <a:off x="7637585" y="3560884"/>
            <a:ext cx="16588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Rettangolo 26">
            <a:extLst>
              <a:ext uri="{FF2B5EF4-FFF2-40B4-BE49-F238E27FC236}">
                <a16:creationId xmlns:a16="http://schemas.microsoft.com/office/drawing/2014/main" id="{138D8123-70A3-4C3F-A92B-F0E05B1B2DF3}"/>
              </a:ext>
            </a:extLst>
          </p:cNvPr>
          <p:cNvSpPr/>
          <p:nvPr/>
        </p:nvSpPr>
        <p:spPr>
          <a:xfrm>
            <a:off x="2157047" y="5334745"/>
            <a:ext cx="8514365" cy="7033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3200" dirty="0" err="1"/>
              <a:t>Company’s</a:t>
            </a:r>
            <a:r>
              <a:rPr lang="it-IT" sz="3200" dirty="0"/>
              <a:t> profit= revenues – costs</a:t>
            </a:r>
          </a:p>
        </p:txBody>
      </p:sp>
    </p:spTree>
    <p:extLst>
      <p:ext uri="{BB962C8B-B14F-4D97-AF65-F5344CB8AC3E}">
        <p14:creationId xmlns:p14="http://schemas.microsoft.com/office/powerpoint/2010/main" val="225051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23" grpId="0" animBg="1"/>
      <p:bldP spid="2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41</a:t>
            </a:fld>
            <a:endParaRPr lang="it-IT"/>
          </a:p>
        </p:txBody>
      </p:sp>
      <p:sp>
        <p:nvSpPr>
          <p:cNvPr id="22" name="Segnaposto contenuto 2"/>
          <p:cNvSpPr>
            <a:spLocks noGrp="1"/>
          </p:cNvSpPr>
          <p:nvPr>
            <p:ph idx="1"/>
          </p:nvPr>
        </p:nvSpPr>
        <p:spPr>
          <a:xfrm>
            <a:off x="832513" y="1631747"/>
            <a:ext cx="10890914" cy="5089727"/>
          </a:xfrm>
        </p:spPr>
        <p:txBody>
          <a:bodyPr>
            <a:normAutofit/>
          </a:bodyPr>
          <a:lstStyle/>
          <a:p>
            <a:r>
              <a:rPr lang="en-US" dirty="0"/>
              <a:t>All the stakeholders have the necessity to know if the company has the ability to satisfy their needs</a:t>
            </a:r>
          </a:p>
          <a:p>
            <a:pPr marL="0" indent="0">
              <a:buNone/>
            </a:pPr>
            <a:endParaRPr lang="en-US" dirty="0"/>
          </a:p>
          <a:p>
            <a:r>
              <a:rPr lang="en-US" dirty="0"/>
              <a:t>The ability of satisfying the stakeholders’ needs depends on the generation of resources that has to be bigger than those absorbed</a:t>
            </a:r>
          </a:p>
          <a:p>
            <a:endParaRPr lang="en-US" dirty="0"/>
          </a:p>
          <a:p>
            <a:r>
              <a:rPr lang="en-US" dirty="0"/>
              <a:t>To know if there is this kind of ability, stakeholders must have economical information and data of the company.</a:t>
            </a:r>
          </a:p>
          <a:p>
            <a:endParaRPr lang="en-US" dirty="0"/>
          </a:p>
        </p:txBody>
      </p:sp>
      <p:sp>
        <p:nvSpPr>
          <p:cNvPr id="7" name="Titolo 1"/>
          <p:cNvSpPr>
            <a:spLocks noGrp="1"/>
          </p:cNvSpPr>
          <p:nvPr>
            <p:ph type="title"/>
          </p:nvPr>
        </p:nvSpPr>
        <p:spPr>
          <a:xfrm>
            <a:off x="155812" y="351477"/>
            <a:ext cx="10515600" cy="1325563"/>
          </a:xfrm>
        </p:spPr>
        <p:txBody>
          <a:bodyPr/>
          <a:lstStyle/>
          <a:p>
            <a:r>
              <a:rPr lang="it-IT" b="1" dirty="0" err="1">
                <a:solidFill>
                  <a:srgbClr val="FF0000"/>
                </a:solidFill>
              </a:rPr>
              <a:t>Stakeholders</a:t>
            </a:r>
            <a:r>
              <a:rPr lang="it-IT" b="1" dirty="0">
                <a:solidFill>
                  <a:srgbClr val="FF0000"/>
                </a:solidFill>
              </a:rPr>
              <a:t> and </a:t>
            </a:r>
            <a:r>
              <a:rPr lang="it-IT" b="1" dirty="0" err="1">
                <a:solidFill>
                  <a:srgbClr val="FF0000"/>
                </a:solidFill>
              </a:rPr>
              <a:t>company’s</a:t>
            </a:r>
            <a:r>
              <a:rPr lang="it-IT" b="1" dirty="0">
                <a:solidFill>
                  <a:srgbClr val="FF0000"/>
                </a:solidFill>
              </a:rPr>
              <a:t> report (1/2)</a:t>
            </a:r>
          </a:p>
        </p:txBody>
      </p:sp>
    </p:spTree>
    <p:extLst>
      <p:ext uri="{BB962C8B-B14F-4D97-AF65-F5344CB8AC3E}">
        <p14:creationId xmlns:p14="http://schemas.microsoft.com/office/powerpoint/2010/main" val="3320918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42</a:t>
            </a:fld>
            <a:endParaRPr lang="it-IT"/>
          </a:p>
        </p:txBody>
      </p:sp>
      <p:sp>
        <p:nvSpPr>
          <p:cNvPr id="22" name="Segnaposto contenuto 2"/>
          <p:cNvSpPr>
            <a:spLocks noGrp="1"/>
          </p:cNvSpPr>
          <p:nvPr>
            <p:ph idx="1"/>
          </p:nvPr>
        </p:nvSpPr>
        <p:spPr>
          <a:xfrm>
            <a:off x="832513" y="1631747"/>
            <a:ext cx="10890914" cy="5089727"/>
          </a:xfrm>
        </p:spPr>
        <p:txBody>
          <a:bodyPr>
            <a:normAutofit/>
          </a:bodyPr>
          <a:lstStyle/>
          <a:p>
            <a:r>
              <a:rPr lang="en-US" dirty="0"/>
              <a:t>Asymmetric information between managers and stakeholders</a:t>
            </a:r>
          </a:p>
          <a:p>
            <a:r>
              <a:rPr lang="en-US" dirty="0"/>
              <a:t>The company has to reduce this gap through an effective communication</a:t>
            </a:r>
          </a:p>
          <a:p>
            <a:r>
              <a:rPr lang="en-US" dirty="0"/>
              <a:t>Among the different communication channels (e.g. websites, articles in press, social and environmental reports, …), the traditional and the more effective tool is the Annual Financial Report</a:t>
            </a:r>
          </a:p>
          <a:p>
            <a:r>
              <a:rPr lang="en-US" dirty="0"/>
              <a:t>By reading the Annual Financial Report, you know if the company is able to satisfy all its of stakeholders</a:t>
            </a:r>
          </a:p>
        </p:txBody>
      </p:sp>
      <p:sp>
        <p:nvSpPr>
          <p:cNvPr id="7" name="Titolo 1"/>
          <p:cNvSpPr>
            <a:spLocks noGrp="1"/>
          </p:cNvSpPr>
          <p:nvPr>
            <p:ph type="title"/>
          </p:nvPr>
        </p:nvSpPr>
        <p:spPr>
          <a:xfrm>
            <a:off x="155812" y="351477"/>
            <a:ext cx="10515600" cy="1325563"/>
          </a:xfrm>
        </p:spPr>
        <p:txBody>
          <a:bodyPr/>
          <a:lstStyle/>
          <a:p>
            <a:r>
              <a:rPr lang="it-IT" b="1" dirty="0" err="1">
                <a:solidFill>
                  <a:srgbClr val="FF0000"/>
                </a:solidFill>
              </a:rPr>
              <a:t>Stakeholders</a:t>
            </a:r>
            <a:r>
              <a:rPr lang="it-IT" b="1" dirty="0">
                <a:solidFill>
                  <a:srgbClr val="FF0000"/>
                </a:solidFill>
              </a:rPr>
              <a:t> and </a:t>
            </a:r>
            <a:r>
              <a:rPr lang="it-IT" b="1" dirty="0" err="1">
                <a:solidFill>
                  <a:srgbClr val="FF0000"/>
                </a:solidFill>
              </a:rPr>
              <a:t>company’s</a:t>
            </a:r>
            <a:r>
              <a:rPr lang="it-IT" b="1" dirty="0">
                <a:solidFill>
                  <a:srgbClr val="FF0000"/>
                </a:solidFill>
              </a:rPr>
              <a:t> report (2/2)</a:t>
            </a:r>
          </a:p>
        </p:txBody>
      </p:sp>
    </p:spTree>
    <p:extLst>
      <p:ext uri="{BB962C8B-B14F-4D97-AF65-F5344CB8AC3E}">
        <p14:creationId xmlns:p14="http://schemas.microsoft.com/office/powerpoint/2010/main" val="30538300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DFE61775-78D9-4183-8F29-E24D4AFCA7AC}"/>
              </a:ext>
            </a:extLst>
          </p:cNvPr>
          <p:cNvSpPr>
            <a:spLocks noGrp="1"/>
          </p:cNvSpPr>
          <p:nvPr>
            <p:ph type="title"/>
          </p:nvPr>
        </p:nvSpPr>
        <p:spPr/>
        <p:txBody>
          <a:bodyPr/>
          <a:lstStyle/>
          <a:p>
            <a:r>
              <a:rPr lang="it-IT" b="1" dirty="0">
                <a:solidFill>
                  <a:srgbClr val="FF0000"/>
                </a:solidFill>
              </a:rPr>
              <a:t>Financial accounting and management accounting</a:t>
            </a:r>
          </a:p>
        </p:txBody>
      </p:sp>
      <p:sp>
        <p:nvSpPr>
          <p:cNvPr id="7" name="Segnaposto contenuto 6">
            <a:extLst>
              <a:ext uri="{FF2B5EF4-FFF2-40B4-BE49-F238E27FC236}">
                <a16:creationId xmlns:a16="http://schemas.microsoft.com/office/drawing/2014/main" id="{5E158EC3-2EB9-429D-8635-59716FE09D65}"/>
              </a:ext>
            </a:extLst>
          </p:cNvPr>
          <p:cNvSpPr>
            <a:spLocks noGrp="1"/>
          </p:cNvSpPr>
          <p:nvPr>
            <p:ph sz="half" idx="1"/>
          </p:nvPr>
        </p:nvSpPr>
        <p:spPr>
          <a:xfrm>
            <a:off x="666750" y="2055813"/>
            <a:ext cx="5181600" cy="3603625"/>
          </a:xfrm>
        </p:spPr>
        <p:style>
          <a:lnRef idx="2">
            <a:schemeClr val="accent1"/>
          </a:lnRef>
          <a:fillRef idx="1">
            <a:schemeClr val="lt1"/>
          </a:fillRef>
          <a:effectRef idx="0">
            <a:schemeClr val="accent1"/>
          </a:effectRef>
          <a:fontRef idx="minor">
            <a:schemeClr val="dk1"/>
          </a:fontRef>
        </p:style>
        <p:txBody>
          <a:bodyPr/>
          <a:lstStyle/>
          <a:p>
            <a:pPr marL="0" indent="0">
              <a:buNone/>
            </a:pPr>
            <a:r>
              <a:rPr lang="it-IT" b="1" dirty="0"/>
              <a:t>Financial accounting</a:t>
            </a:r>
          </a:p>
          <a:p>
            <a:r>
              <a:rPr lang="it-IT" dirty="0"/>
              <a:t>To </a:t>
            </a:r>
            <a:r>
              <a:rPr lang="it-IT" dirty="0" err="1"/>
              <a:t>provide</a:t>
            </a:r>
            <a:r>
              <a:rPr lang="it-IT" dirty="0"/>
              <a:t> information to stakeholders</a:t>
            </a:r>
          </a:p>
          <a:p>
            <a:r>
              <a:rPr lang="it-IT" dirty="0"/>
              <a:t>Communication</a:t>
            </a:r>
          </a:p>
          <a:p>
            <a:r>
              <a:rPr lang="it-IT" dirty="0"/>
              <a:t>Financial Report (</a:t>
            </a:r>
            <a:r>
              <a:rPr lang="it-IT" dirty="0" err="1"/>
              <a:t>see</a:t>
            </a:r>
            <a:r>
              <a:rPr lang="it-IT" dirty="0"/>
              <a:t> </a:t>
            </a:r>
            <a:r>
              <a:rPr lang="it-IT" dirty="0" err="1"/>
              <a:t>later</a:t>
            </a:r>
            <a:r>
              <a:rPr lang="it-IT" dirty="0"/>
              <a:t>)</a:t>
            </a:r>
          </a:p>
          <a:p>
            <a:r>
              <a:rPr lang="it-IT" dirty="0" err="1"/>
              <a:t>Specific</a:t>
            </a:r>
            <a:r>
              <a:rPr lang="it-IT" dirty="0"/>
              <a:t> rules</a:t>
            </a:r>
          </a:p>
        </p:txBody>
      </p:sp>
      <p:sp>
        <p:nvSpPr>
          <p:cNvPr id="8" name="Segnaposto contenuto 7">
            <a:extLst>
              <a:ext uri="{FF2B5EF4-FFF2-40B4-BE49-F238E27FC236}">
                <a16:creationId xmlns:a16="http://schemas.microsoft.com/office/drawing/2014/main" id="{88EE6709-2BF1-4DA6-B8B8-8A0107DE06E9}"/>
              </a:ext>
            </a:extLst>
          </p:cNvPr>
          <p:cNvSpPr>
            <a:spLocks noGrp="1"/>
          </p:cNvSpPr>
          <p:nvPr>
            <p:ph sz="half" idx="2"/>
          </p:nvPr>
        </p:nvSpPr>
        <p:spPr>
          <a:xfrm>
            <a:off x="6172200" y="2055813"/>
            <a:ext cx="5181600" cy="4121149"/>
          </a:xfrm>
        </p:spPr>
        <p:style>
          <a:lnRef idx="2">
            <a:schemeClr val="accent1"/>
          </a:lnRef>
          <a:fillRef idx="1">
            <a:schemeClr val="lt1"/>
          </a:fillRef>
          <a:effectRef idx="0">
            <a:schemeClr val="accent1"/>
          </a:effectRef>
          <a:fontRef idx="minor">
            <a:schemeClr val="dk1"/>
          </a:fontRef>
        </p:style>
        <p:txBody>
          <a:bodyPr/>
          <a:lstStyle/>
          <a:p>
            <a:pPr marL="0" indent="0">
              <a:buNone/>
            </a:pPr>
            <a:r>
              <a:rPr lang="it-IT" b="1" dirty="0"/>
              <a:t>Management accounting</a:t>
            </a:r>
          </a:p>
          <a:p>
            <a:r>
              <a:rPr lang="it-IT" dirty="0"/>
              <a:t>To take </a:t>
            </a:r>
            <a:r>
              <a:rPr lang="it-IT" dirty="0" err="1"/>
              <a:t>internal</a:t>
            </a:r>
            <a:r>
              <a:rPr lang="it-IT" dirty="0"/>
              <a:t> </a:t>
            </a:r>
            <a:r>
              <a:rPr lang="it-IT" dirty="0" err="1"/>
              <a:t>decisions</a:t>
            </a:r>
            <a:endParaRPr lang="it-IT" dirty="0"/>
          </a:p>
          <a:p>
            <a:r>
              <a:rPr lang="it-IT" dirty="0" err="1"/>
              <a:t>It</a:t>
            </a:r>
            <a:r>
              <a:rPr lang="it-IT" dirty="0"/>
              <a:t> </a:t>
            </a:r>
            <a:r>
              <a:rPr lang="it-IT" dirty="0" err="1"/>
              <a:t>is</a:t>
            </a:r>
            <a:r>
              <a:rPr lang="it-IT" dirty="0"/>
              <a:t> </a:t>
            </a:r>
            <a:r>
              <a:rPr lang="it-IT" dirty="0" err="1"/>
              <a:t>related</a:t>
            </a:r>
            <a:r>
              <a:rPr lang="it-IT" dirty="0"/>
              <a:t> to cost</a:t>
            </a:r>
          </a:p>
          <a:p>
            <a:r>
              <a:rPr lang="it-IT" dirty="0" err="1"/>
              <a:t>Different</a:t>
            </a:r>
            <a:r>
              <a:rPr lang="it-IT" dirty="0"/>
              <a:t> </a:t>
            </a:r>
            <a:r>
              <a:rPr lang="it-IT" dirty="0" err="1"/>
              <a:t>costing</a:t>
            </a:r>
            <a:r>
              <a:rPr lang="it-IT" dirty="0"/>
              <a:t> techniques (2° part of the </a:t>
            </a:r>
            <a:r>
              <a:rPr lang="it-IT" dirty="0" err="1"/>
              <a:t>course</a:t>
            </a:r>
            <a:r>
              <a:rPr lang="it-IT" dirty="0"/>
              <a:t> – stay </a:t>
            </a:r>
            <a:r>
              <a:rPr lang="it-IT" dirty="0" err="1"/>
              <a:t>tuned</a:t>
            </a:r>
            <a:r>
              <a:rPr lang="it-IT" dirty="0"/>
              <a:t>)</a:t>
            </a:r>
          </a:p>
        </p:txBody>
      </p:sp>
      <p:sp>
        <p:nvSpPr>
          <p:cNvPr id="4" name="Segnaposto numero diapositiva 3">
            <a:extLst>
              <a:ext uri="{FF2B5EF4-FFF2-40B4-BE49-F238E27FC236}">
                <a16:creationId xmlns:a16="http://schemas.microsoft.com/office/drawing/2014/main" id="{35252915-0A2D-4E14-96B9-CDB454CA9651}"/>
              </a:ext>
            </a:extLst>
          </p:cNvPr>
          <p:cNvSpPr>
            <a:spLocks noGrp="1"/>
          </p:cNvSpPr>
          <p:nvPr>
            <p:ph type="sldNum" sz="quarter" idx="12"/>
          </p:nvPr>
        </p:nvSpPr>
        <p:spPr/>
        <p:txBody>
          <a:bodyPr/>
          <a:lstStyle/>
          <a:p>
            <a:fld id="{8751B123-ECD0-4B58-8863-A186CF5279B8}" type="slidenum">
              <a:rPr lang="it-IT" smtClean="0"/>
              <a:t>43</a:t>
            </a:fld>
            <a:endParaRPr lang="it-IT"/>
          </a:p>
        </p:txBody>
      </p:sp>
      <p:pic>
        <p:nvPicPr>
          <p:cNvPr id="5" name="Immagine 4">
            <a:extLst>
              <a:ext uri="{FF2B5EF4-FFF2-40B4-BE49-F238E27FC236}">
                <a16:creationId xmlns:a16="http://schemas.microsoft.com/office/drawing/2014/main" id="{081492F3-6978-4568-9F7C-F2C77A057E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Tree>
    <p:extLst>
      <p:ext uri="{BB962C8B-B14F-4D97-AF65-F5344CB8AC3E}">
        <p14:creationId xmlns:p14="http://schemas.microsoft.com/office/powerpoint/2010/main" val="2392236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44</a:t>
            </a:fld>
            <a:endParaRPr lang="it-IT"/>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Accounting: the basic idea</a:t>
            </a:r>
          </a:p>
        </p:txBody>
      </p:sp>
      <p:graphicFrame>
        <p:nvGraphicFramePr>
          <p:cNvPr id="3" name="Diagramma 2"/>
          <p:cNvGraphicFramePr/>
          <p:nvPr/>
        </p:nvGraphicFramePr>
        <p:xfrm>
          <a:off x="2032000" y="1155700"/>
          <a:ext cx="8128000" cy="49826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angle 1"/>
          <p:cNvSpPr/>
          <p:nvPr/>
        </p:nvSpPr>
        <p:spPr>
          <a:xfrm>
            <a:off x="155812" y="1677040"/>
            <a:ext cx="4483100" cy="4584060"/>
          </a:xfrm>
          <a:prstGeom prst="rect">
            <a:avLst/>
          </a:prstGeom>
          <a:solidFill>
            <a:schemeClr val="bg1">
              <a:lumMod val="8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a:solidFill>
                  <a:schemeClr val="tx1"/>
                </a:solidFill>
              </a:rPr>
              <a:t>«Accounting is the art of recording, classifying and summarizing in a significant manner and terms of money, transactions and events which are, in part at least, of a financial character, and interpreting the results thereof»</a:t>
            </a:r>
          </a:p>
          <a:p>
            <a:pPr algn="just"/>
            <a:r>
              <a:rPr lang="it-IT" sz="2400" dirty="0">
                <a:solidFill>
                  <a:schemeClr val="tx1"/>
                </a:solidFill>
              </a:rPr>
              <a:t>«Review and Resume», 1955, </a:t>
            </a:r>
            <a:r>
              <a:rPr lang="it-IT" sz="2400" i="1" dirty="0">
                <a:solidFill>
                  <a:schemeClr val="tx1"/>
                </a:solidFill>
              </a:rPr>
              <a:t>Accounting Terminology Bulletin N. 1</a:t>
            </a:r>
          </a:p>
          <a:p>
            <a:pPr algn="just"/>
            <a:endParaRPr lang="it-IT" sz="2400" dirty="0">
              <a:solidFill>
                <a:schemeClr val="tx1"/>
              </a:solidFill>
            </a:endParaRPr>
          </a:p>
        </p:txBody>
      </p:sp>
      <p:sp>
        <p:nvSpPr>
          <p:cNvPr id="8" name="Rectangle 7"/>
          <p:cNvSpPr/>
          <p:nvPr/>
        </p:nvSpPr>
        <p:spPr>
          <a:xfrm>
            <a:off x="7553088" y="1554273"/>
            <a:ext cx="4483100" cy="4584060"/>
          </a:xfrm>
          <a:prstGeom prst="rect">
            <a:avLst/>
          </a:prstGeom>
          <a:solidFill>
            <a:schemeClr val="bg1">
              <a:lumMod val="8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a:solidFill>
                  <a:schemeClr val="tx1"/>
                </a:solidFill>
              </a:rPr>
              <a:t>«Accounting is the process of identifying, measuring and communicating economic information to permit informed judgements and decisions by users of information»</a:t>
            </a:r>
          </a:p>
          <a:p>
            <a:pPr algn="just"/>
            <a:r>
              <a:rPr lang="it-IT" sz="2400" dirty="0">
                <a:solidFill>
                  <a:schemeClr val="tx1"/>
                </a:solidFill>
              </a:rPr>
              <a:t>«A statement of Basic Accounting Theory», 1966, </a:t>
            </a:r>
            <a:r>
              <a:rPr lang="it-IT" sz="2400" i="1" dirty="0">
                <a:solidFill>
                  <a:schemeClr val="tx1"/>
                </a:solidFill>
              </a:rPr>
              <a:t>American Accounting Association</a:t>
            </a:r>
          </a:p>
        </p:txBody>
      </p:sp>
    </p:spTree>
    <p:extLst>
      <p:ext uri="{BB962C8B-B14F-4D97-AF65-F5344CB8AC3E}">
        <p14:creationId xmlns:p14="http://schemas.microsoft.com/office/powerpoint/2010/main" val="305876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2" grpId="0" animBg="1"/>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7" name="Titolo 1"/>
          <p:cNvSpPr>
            <a:spLocks noGrp="1"/>
          </p:cNvSpPr>
          <p:nvPr>
            <p:ph type="title"/>
          </p:nvPr>
        </p:nvSpPr>
        <p:spPr/>
        <p:txBody>
          <a:bodyPr/>
          <a:lstStyle/>
          <a:p>
            <a:r>
              <a:rPr lang="it-IT" b="1" dirty="0" err="1">
                <a:solidFill>
                  <a:srgbClr val="FF0000"/>
                </a:solidFill>
              </a:rPr>
              <a:t>Pros</a:t>
            </a:r>
            <a:r>
              <a:rPr lang="it-IT" b="1" dirty="0">
                <a:solidFill>
                  <a:srgbClr val="FF0000"/>
                </a:solidFill>
              </a:rPr>
              <a:t> and </a:t>
            </a:r>
            <a:r>
              <a:rPr lang="it-IT" b="1" dirty="0" err="1">
                <a:solidFill>
                  <a:srgbClr val="FF0000"/>
                </a:solidFill>
              </a:rPr>
              <a:t>cons</a:t>
            </a:r>
            <a:r>
              <a:rPr lang="it-IT" b="1" dirty="0">
                <a:solidFill>
                  <a:srgbClr val="FF0000"/>
                </a:solidFill>
              </a:rPr>
              <a:t> of the </a:t>
            </a:r>
            <a:r>
              <a:rPr lang="it-IT" b="1" dirty="0" err="1">
                <a:solidFill>
                  <a:srgbClr val="FF0000"/>
                </a:solidFill>
              </a:rPr>
              <a:t>financial</a:t>
            </a:r>
            <a:r>
              <a:rPr lang="it-IT" b="1" dirty="0">
                <a:solidFill>
                  <a:srgbClr val="FF0000"/>
                </a:solidFill>
              </a:rPr>
              <a:t> report</a:t>
            </a:r>
          </a:p>
        </p:txBody>
      </p:sp>
      <p:sp>
        <p:nvSpPr>
          <p:cNvPr id="22" name="Segnaposto contenuto 2"/>
          <p:cNvSpPr>
            <a:spLocks noGrp="1"/>
          </p:cNvSpPr>
          <p:nvPr>
            <p:ph sz="half" idx="1"/>
          </p:nvPr>
        </p:nvSpPr>
        <p:spPr/>
        <p:txBody>
          <a:bodyPr>
            <a:normAutofit/>
          </a:bodyPr>
          <a:lstStyle/>
          <a:p>
            <a:pPr marL="0" indent="0">
              <a:buNone/>
            </a:pPr>
            <a:r>
              <a:rPr lang="en-US" b="1" dirty="0"/>
              <a:t>PROS</a:t>
            </a:r>
          </a:p>
          <a:p>
            <a:r>
              <a:rPr lang="en-US" dirty="0"/>
              <a:t>Public and mandatory document</a:t>
            </a:r>
          </a:p>
          <a:p>
            <a:r>
              <a:rPr lang="en-US" dirty="0"/>
              <a:t>Available every year</a:t>
            </a:r>
          </a:p>
          <a:p>
            <a:r>
              <a:rPr lang="en-US" dirty="0"/>
              <a:t>Available for every company</a:t>
            </a:r>
          </a:p>
          <a:p>
            <a:r>
              <a:rPr lang="en-US" dirty="0"/>
              <a:t>Presented in a standard way</a:t>
            </a:r>
          </a:p>
          <a:p>
            <a:r>
              <a:rPr lang="en-US" dirty="0"/>
              <a:t>Written according to well known rules</a:t>
            </a:r>
          </a:p>
        </p:txBody>
      </p:sp>
      <p:sp>
        <p:nvSpPr>
          <p:cNvPr id="2" name="Segnaposto contenuto 1"/>
          <p:cNvSpPr>
            <a:spLocks noGrp="1"/>
          </p:cNvSpPr>
          <p:nvPr>
            <p:ph sz="half" idx="2"/>
          </p:nvPr>
        </p:nvSpPr>
        <p:spPr/>
        <p:txBody>
          <a:bodyPr>
            <a:normAutofit/>
          </a:bodyPr>
          <a:lstStyle/>
          <a:p>
            <a:pPr marL="0" indent="0">
              <a:buNone/>
            </a:pPr>
            <a:r>
              <a:rPr lang="it-IT" b="1" dirty="0"/>
              <a:t>CONS</a:t>
            </a:r>
          </a:p>
          <a:p>
            <a:r>
              <a:rPr lang="it-IT" dirty="0" err="1"/>
              <a:t>It</a:t>
            </a:r>
            <a:r>
              <a:rPr lang="it-IT" dirty="0"/>
              <a:t> </a:t>
            </a:r>
            <a:r>
              <a:rPr lang="it-IT" dirty="0" err="1"/>
              <a:t>looks</a:t>
            </a:r>
            <a:r>
              <a:rPr lang="it-IT" dirty="0"/>
              <a:t> back to the </a:t>
            </a:r>
            <a:r>
              <a:rPr lang="it-IT" dirty="0" err="1"/>
              <a:t>past</a:t>
            </a:r>
            <a:endParaRPr lang="it-IT" dirty="0"/>
          </a:p>
          <a:p>
            <a:r>
              <a:rPr lang="it-IT" dirty="0" err="1"/>
              <a:t>It</a:t>
            </a:r>
            <a:r>
              <a:rPr lang="it-IT" dirty="0"/>
              <a:t> </a:t>
            </a:r>
            <a:r>
              <a:rPr lang="it-IT" dirty="0" err="1"/>
              <a:t>doesn’t</a:t>
            </a:r>
            <a:r>
              <a:rPr lang="it-IT" dirty="0"/>
              <a:t> </a:t>
            </a:r>
            <a:r>
              <a:rPr lang="it-IT" dirty="0" err="1"/>
              <a:t>tell</a:t>
            </a:r>
            <a:r>
              <a:rPr lang="it-IT" dirty="0"/>
              <a:t> </a:t>
            </a:r>
            <a:r>
              <a:rPr lang="it-IT" dirty="0" err="1"/>
              <a:t>us</a:t>
            </a:r>
            <a:r>
              <a:rPr lang="it-IT" dirty="0"/>
              <a:t> the </a:t>
            </a:r>
            <a:r>
              <a:rPr lang="it-IT" dirty="0" err="1"/>
              <a:t>entire</a:t>
            </a:r>
            <a:r>
              <a:rPr lang="it-IT" dirty="0"/>
              <a:t> story</a:t>
            </a:r>
          </a:p>
          <a:p>
            <a:r>
              <a:rPr lang="it-IT" dirty="0" err="1"/>
              <a:t>It</a:t>
            </a:r>
            <a:r>
              <a:rPr lang="it-IT" dirty="0"/>
              <a:t> can </a:t>
            </a:r>
            <a:r>
              <a:rPr lang="it-IT" dirty="0" err="1"/>
              <a:t>contain</a:t>
            </a:r>
            <a:r>
              <a:rPr lang="it-IT" dirty="0"/>
              <a:t> false or </a:t>
            </a:r>
            <a:r>
              <a:rPr lang="it-IT" dirty="0" err="1"/>
              <a:t>manipulated</a:t>
            </a:r>
            <a:r>
              <a:rPr lang="it-IT" dirty="0"/>
              <a:t> information </a:t>
            </a:r>
          </a:p>
        </p:txBody>
      </p:sp>
      <p:sp>
        <p:nvSpPr>
          <p:cNvPr id="5" name="Segnaposto numero diapositiva 4"/>
          <p:cNvSpPr>
            <a:spLocks noGrp="1"/>
          </p:cNvSpPr>
          <p:nvPr>
            <p:ph type="sldNum" sz="quarter" idx="12"/>
          </p:nvPr>
        </p:nvSpPr>
        <p:spPr/>
        <p:txBody>
          <a:bodyPr/>
          <a:lstStyle/>
          <a:p>
            <a:fld id="{8751B123-ECD0-4B58-8863-A186CF5279B8}" type="slidenum">
              <a:rPr lang="it-IT" smtClean="0"/>
              <a:t>45</a:t>
            </a:fld>
            <a:endParaRPr lang="it-IT"/>
          </a:p>
        </p:txBody>
      </p:sp>
    </p:spTree>
    <p:extLst>
      <p:ext uri="{BB962C8B-B14F-4D97-AF65-F5344CB8AC3E}">
        <p14:creationId xmlns:p14="http://schemas.microsoft.com/office/powerpoint/2010/main" val="5724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46</a:t>
            </a:fld>
            <a:endParaRPr lang="it-IT"/>
          </a:p>
        </p:txBody>
      </p:sp>
      <p:sp>
        <p:nvSpPr>
          <p:cNvPr id="22" name="Segnaposto contenuto 2"/>
          <p:cNvSpPr>
            <a:spLocks noGrp="1"/>
          </p:cNvSpPr>
          <p:nvPr>
            <p:ph idx="1"/>
          </p:nvPr>
        </p:nvSpPr>
        <p:spPr>
          <a:xfrm>
            <a:off x="832513" y="1631747"/>
            <a:ext cx="10699845" cy="4724603"/>
          </a:xfrm>
        </p:spPr>
        <p:txBody>
          <a:bodyPr>
            <a:normAutofit fontScale="92500" lnSpcReduction="20000"/>
          </a:bodyPr>
          <a:lstStyle/>
          <a:p>
            <a:pPr marL="0" indent="0">
              <a:buNone/>
            </a:pPr>
            <a:r>
              <a:rPr lang="en-US" b="1" dirty="0"/>
              <a:t>THE LETTER TO SHAREHOLDERS</a:t>
            </a:r>
          </a:p>
          <a:p>
            <a:r>
              <a:rPr lang="en-US" dirty="0"/>
              <a:t>It gives a broad overview of the company’s business and financial performance</a:t>
            </a:r>
          </a:p>
          <a:p>
            <a:pPr marL="0" indent="0">
              <a:buNone/>
            </a:pPr>
            <a:r>
              <a:rPr lang="en-US" b="1" dirty="0"/>
              <a:t>THE BUSINESS REVIEW</a:t>
            </a:r>
          </a:p>
          <a:p>
            <a:r>
              <a:rPr lang="en-US" dirty="0"/>
              <a:t>It summarizes a company’s recent developments, trends and objectives</a:t>
            </a:r>
          </a:p>
          <a:p>
            <a:pPr marL="0" indent="0">
              <a:buNone/>
            </a:pPr>
            <a:r>
              <a:rPr lang="en-US" b="1" dirty="0"/>
              <a:t>THE FINANCIAL REVIEW</a:t>
            </a:r>
          </a:p>
          <a:p>
            <a:r>
              <a:rPr lang="en-US" dirty="0"/>
              <a:t>It presents a company’s business performance in monetary term</a:t>
            </a:r>
          </a:p>
          <a:p>
            <a:r>
              <a:rPr lang="en-US" dirty="0"/>
              <a:t>It is composed by:</a:t>
            </a:r>
          </a:p>
          <a:p>
            <a:pPr lvl="1">
              <a:buFont typeface="Courier New" panose="02070309020205020404" pitchFamily="49" charset="0"/>
              <a:buChar char="o"/>
            </a:pPr>
            <a:r>
              <a:rPr lang="en-US" sz="2800" dirty="0"/>
              <a:t>Management’s discussion and analysis</a:t>
            </a:r>
          </a:p>
          <a:p>
            <a:pPr lvl="1">
              <a:buFont typeface="Courier New" panose="02070309020205020404" pitchFamily="49" charset="0"/>
              <a:buChar char="o"/>
            </a:pPr>
            <a:r>
              <a:rPr lang="en-US" sz="2800" dirty="0"/>
              <a:t>Financial statement:</a:t>
            </a:r>
          </a:p>
          <a:p>
            <a:pPr lvl="2">
              <a:buFont typeface="Wingdings" panose="05000000000000000000" pitchFamily="2" charset="2"/>
              <a:buChar char="ü"/>
            </a:pPr>
            <a:r>
              <a:rPr lang="en-US" dirty="0"/>
              <a:t>Balance sheet</a:t>
            </a:r>
          </a:p>
          <a:p>
            <a:pPr lvl="2">
              <a:buFont typeface="Wingdings" panose="05000000000000000000" pitchFamily="2" charset="2"/>
              <a:buChar char="ü"/>
            </a:pPr>
            <a:r>
              <a:rPr lang="en-US" dirty="0"/>
              <a:t>Income statement</a:t>
            </a:r>
          </a:p>
          <a:p>
            <a:pPr lvl="2">
              <a:buFont typeface="Wingdings" panose="05000000000000000000" pitchFamily="2" charset="2"/>
              <a:buChar char="ü"/>
            </a:pPr>
            <a:r>
              <a:rPr lang="en-US" dirty="0"/>
              <a:t>Cash flow statement</a:t>
            </a:r>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The </a:t>
            </a:r>
            <a:r>
              <a:rPr lang="it-IT" b="1" dirty="0" err="1">
                <a:solidFill>
                  <a:srgbClr val="FF0000"/>
                </a:solidFill>
              </a:rPr>
              <a:t>components</a:t>
            </a:r>
            <a:r>
              <a:rPr lang="it-IT" b="1" dirty="0">
                <a:solidFill>
                  <a:srgbClr val="FF0000"/>
                </a:solidFill>
              </a:rPr>
              <a:t> of the </a:t>
            </a:r>
            <a:r>
              <a:rPr lang="it-IT" b="1" dirty="0" err="1">
                <a:solidFill>
                  <a:srgbClr val="FF0000"/>
                </a:solidFill>
              </a:rPr>
              <a:t>financial</a:t>
            </a:r>
            <a:r>
              <a:rPr lang="it-IT" b="1" dirty="0">
                <a:solidFill>
                  <a:srgbClr val="FF0000"/>
                </a:solidFill>
              </a:rPr>
              <a:t> report</a:t>
            </a:r>
          </a:p>
        </p:txBody>
      </p:sp>
    </p:spTree>
    <p:extLst>
      <p:ext uri="{BB962C8B-B14F-4D97-AF65-F5344CB8AC3E}">
        <p14:creationId xmlns:p14="http://schemas.microsoft.com/office/powerpoint/2010/main" val="1751754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47</a:t>
            </a:fld>
            <a:endParaRPr lang="it-IT"/>
          </a:p>
        </p:txBody>
      </p:sp>
      <p:sp>
        <p:nvSpPr>
          <p:cNvPr id="22" name="Segnaposto contenuto 2"/>
          <p:cNvSpPr>
            <a:spLocks noGrp="1"/>
          </p:cNvSpPr>
          <p:nvPr>
            <p:ph idx="1"/>
          </p:nvPr>
        </p:nvSpPr>
        <p:spPr>
          <a:xfrm>
            <a:off x="832513" y="1631747"/>
            <a:ext cx="10699845" cy="4724603"/>
          </a:xfrm>
        </p:spPr>
        <p:txBody>
          <a:bodyPr>
            <a:normAutofit/>
          </a:bodyPr>
          <a:lstStyle/>
          <a:p>
            <a:r>
              <a:rPr lang="en-US" dirty="0"/>
              <a:t>It provides a financial picture of the company in a specific moment of time (t)</a:t>
            </a:r>
          </a:p>
          <a:p>
            <a:r>
              <a:rPr lang="en-US" dirty="0"/>
              <a:t>It is composed by two opposite parts</a:t>
            </a:r>
          </a:p>
          <a:p>
            <a:endParaRPr lang="en-US" dirty="0"/>
          </a:p>
          <a:p>
            <a:endParaRPr lang="en-US" dirty="0"/>
          </a:p>
          <a:p>
            <a:endParaRPr lang="en-US" dirty="0"/>
          </a:p>
          <a:p>
            <a:endParaRPr lang="en-US" dirty="0"/>
          </a:p>
          <a:p>
            <a:endParaRPr lang="en-US" dirty="0"/>
          </a:p>
          <a:p>
            <a:pPr marL="0" indent="0" algn="ctr">
              <a:buNone/>
            </a:pPr>
            <a:r>
              <a:rPr lang="en-US" sz="3600" b="1" dirty="0">
                <a:solidFill>
                  <a:srgbClr val="FF0000"/>
                </a:solidFill>
              </a:rPr>
              <a:t>ASSETS = LIABILITIES</a:t>
            </a: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Balance </a:t>
            </a:r>
            <a:r>
              <a:rPr lang="it-IT" b="1" dirty="0" err="1">
                <a:solidFill>
                  <a:srgbClr val="FF0000"/>
                </a:solidFill>
              </a:rPr>
              <a:t>Sheet</a:t>
            </a:r>
            <a:endParaRPr lang="it-IT" b="1" dirty="0">
              <a:solidFill>
                <a:srgbClr val="FF0000"/>
              </a:solidFill>
            </a:endParaRPr>
          </a:p>
        </p:txBody>
      </p:sp>
      <p:graphicFrame>
        <p:nvGraphicFramePr>
          <p:cNvPr id="2" name="Tabella 1"/>
          <p:cNvGraphicFramePr>
            <a:graphicFrameLocks noGrp="1"/>
          </p:cNvGraphicFramePr>
          <p:nvPr>
            <p:extLst>
              <p:ext uri="{D42A27DB-BD31-4B8C-83A1-F6EECF244321}">
                <p14:modId xmlns:p14="http://schemas.microsoft.com/office/powerpoint/2010/main" val="2997120064"/>
              </p:ext>
            </p:extLst>
          </p:nvPr>
        </p:nvGraphicFramePr>
        <p:xfrm>
          <a:off x="1214650" y="2995159"/>
          <a:ext cx="9456762" cy="2621280"/>
        </p:xfrm>
        <a:graphic>
          <a:graphicData uri="http://schemas.openxmlformats.org/drawingml/2006/table">
            <a:tbl>
              <a:tblPr firstRow="1" bandRow="1">
                <a:tableStyleId>{5C22544A-7EE6-4342-B048-85BDC9FD1C3A}</a:tableStyleId>
              </a:tblPr>
              <a:tblGrid>
                <a:gridCol w="4728381">
                  <a:extLst>
                    <a:ext uri="{9D8B030D-6E8A-4147-A177-3AD203B41FA5}">
                      <a16:colId xmlns:a16="http://schemas.microsoft.com/office/drawing/2014/main" val="20000"/>
                    </a:ext>
                  </a:extLst>
                </a:gridCol>
                <a:gridCol w="4728381">
                  <a:extLst>
                    <a:ext uri="{9D8B030D-6E8A-4147-A177-3AD203B41FA5}">
                      <a16:colId xmlns:a16="http://schemas.microsoft.com/office/drawing/2014/main" val="20001"/>
                    </a:ext>
                  </a:extLst>
                </a:gridCol>
              </a:tblGrid>
              <a:tr h="413101">
                <a:tc>
                  <a:txBody>
                    <a:bodyPr/>
                    <a:lstStyle/>
                    <a:p>
                      <a:r>
                        <a:rPr lang="it-IT" sz="3200" dirty="0"/>
                        <a:t>ASSET</a:t>
                      </a:r>
                      <a:r>
                        <a:rPr lang="it-IT" sz="3200" baseline="0" dirty="0"/>
                        <a:t> SIDE OF THE BALANCE SHEET</a:t>
                      </a:r>
                      <a:endParaRPr lang="it-IT" sz="3200" dirty="0"/>
                    </a:p>
                  </a:txBody>
                  <a:tcPr/>
                </a:tc>
                <a:tc>
                  <a:txBody>
                    <a:bodyPr/>
                    <a:lstStyle/>
                    <a:p>
                      <a:r>
                        <a:rPr lang="it-IT" sz="3200" dirty="0"/>
                        <a:t>LIABILITY SIDE OF THE BALANCE</a:t>
                      </a:r>
                      <a:r>
                        <a:rPr lang="it-IT" sz="3200" baseline="0" dirty="0"/>
                        <a:t> SHEET</a:t>
                      </a:r>
                      <a:endParaRPr lang="it-IT" sz="3200" dirty="0"/>
                    </a:p>
                  </a:txBody>
                  <a:tcPr/>
                </a:tc>
                <a:extLst>
                  <a:ext uri="{0D108BD9-81ED-4DB2-BD59-A6C34878D82A}">
                    <a16:rowId xmlns:a16="http://schemas.microsoft.com/office/drawing/2014/main" val="10000"/>
                  </a:ext>
                </a:extLst>
              </a:tr>
              <a:tr h="1379256">
                <a:tc>
                  <a:txBody>
                    <a:bodyPr/>
                    <a:lstStyle/>
                    <a:p>
                      <a:r>
                        <a:rPr lang="it-IT" sz="2800" b="1" dirty="0" err="1"/>
                        <a:t>Resources</a:t>
                      </a:r>
                      <a:r>
                        <a:rPr lang="it-IT" sz="2800" dirty="0"/>
                        <a:t> </a:t>
                      </a:r>
                      <a:r>
                        <a:rPr lang="it-IT" sz="2800" dirty="0" err="1"/>
                        <a:t>that</a:t>
                      </a:r>
                      <a:r>
                        <a:rPr lang="it-IT" sz="2800" dirty="0"/>
                        <a:t> can </a:t>
                      </a:r>
                      <a:r>
                        <a:rPr lang="it-IT" sz="2800" dirty="0" err="1"/>
                        <a:t>contribute</a:t>
                      </a:r>
                      <a:r>
                        <a:rPr lang="it-IT" sz="2800" dirty="0"/>
                        <a:t> to generate </a:t>
                      </a:r>
                      <a:r>
                        <a:rPr lang="it-IT" sz="2800" dirty="0" err="1"/>
                        <a:t>financial</a:t>
                      </a:r>
                      <a:r>
                        <a:rPr lang="it-IT" sz="2800" dirty="0"/>
                        <a:t> </a:t>
                      </a:r>
                      <a:r>
                        <a:rPr lang="it-IT" sz="2800" dirty="0" err="1"/>
                        <a:t>flows</a:t>
                      </a:r>
                      <a:endParaRPr lang="it-IT" sz="2800" dirty="0"/>
                    </a:p>
                  </a:txBody>
                  <a:tcPr/>
                </a:tc>
                <a:tc>
                  <a:txBody>
                    <a:bodyPr/>
                    <a:lstStyle/>
                    <a:p>
                      <a:r>
                        <a:rPr lang="it-IT" sz="3200" b="1" dirty="0" err="1"/>
                        <a:t>Rights</a:t>
                      </a:r>
                      <a:r>
                        <a:rPr lang="it-IT" sz="3200" dirty="0"/>
                        <a:t> over </a:t>
                      </a:r>
                      <a:r>
                        <a:rPr lang="it-IT" sz="3200" dirty="0" err="1"/>
                        <a:t>resources</a:t>
                      </a:r>
                      <a:r>
                        <a:rPr lang="it-IT" sz="3200" dirty="0"/>
                        <a:t>:</a:t>
                      </a:r>
                    </a:p>
                    <a:p>
                      <a:pPr marL="285750" indent="-285750">
                        <a:buFont typeface="Arial" panose="020B0604020202020204" pitchFamily="34" charset="0"/>
                        <a:buChar char="•"/>
                      </a:pPr>
                      <a:r>
                        <a:rPr lang="it-IT" sz="3200" dirty="0" err="1"/>
                        <a:t>Shareholders</a:t>
                      </a:r>
                      <a:endParaRPr lang="it-IT" sz="3200" dirty="0"/>
                    </a:p>
                    <a:p>
                      <a:pPr marL="285750" indent="-285750">
                        <a:buFont typeface="Arial" panose="020B0604020202020204" pitchFamily="34" charset="0"/>
                        <a:buChar char="•"/>
                      </a:pPr>
                      <a:r>
                        <a:rPr lang="it-IT" sz="3200" dirty="0"/>
                        <a:t>Third parties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368424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48</a:t>
            </a:fld>
            <a:endParaRPr lang="it-IT"/>
          </a:p>
        </p:txBody>
      </p:sp>
      <p:sp>
        <p:nvSpPr>
          <p:cNvPr id="22" name="Segnaposto contenuto 2"/>
          <p:cNvSpPr>
            <a:spLocks noGrp="1"/>
          </p:cNvSpPr>
          <p:nvPr>
            <p:ph idx="1"/>
          </p:nvPr>
        </p:nvSpPr>
        <p:spPr>
          <a:xfrm>
            <a:off x="832513" y="1631747"/>
            <a:ext cx="10699845" cy="4724603"/>
          </a:xfrm>
        </p:spPr>
        <p:txBody>
          <a:bodyPr>
            <a:normAutofit/>
          </a:bodyPr>
          <a:lstStyle/>
          <a:p>
            <a:r>
              <a:rPr lang="en-US" dirty="0"/>
              <a:t>It synthetizes the economic flows related to the company’s activities</a:t>
            </a:r>
          </a:p>
          <a:p>
            <a:r>
              <a:rPr lang="en-US" dirty="0"/>
              <a:t>It is based on the accrual accounting principles, according to:</a:t>
            </a:r>
          </a:p>
          <a:p>
            <a:pPr lvl="1">
              <a:buFont typeface="Courier New" panose="02070309020205020404" pitchFamily="49" charset="0"/>
              <a:buChar char="o"/>
            </a:pPr>
            <a:r>
              <a:rPr lang="en-US" sz="2800" dirty="0"/>
              <a:t>Revenue/income (accrual accounting) = effective alienation of the good or service</a:t>
            </a:r>
          </a:p>
          <a:p>
            <a:pPr lvl="1">
              <a:buFont typeface="Courier New" panose="02070309020205020404" pitchFamily="49" charset="0"/>
              <a:buChar char="o"/>
            </a:pPr>
            <a:r>
              <a:rPr lang="en-US" sz="2800" dirty="0"/>
              <a:t>Cost (accrual accounting) = amount of resources used to produce the </a:t>
            </a:r>
            <a:r>
              <a:rPr lang="en-US" sz="2800" dirty="0" err="1"/>
              <a:t>specifc</a:t>
            </a:r>
            <a:r>
              <a:rPr lang="en-US" sz="2800" dirty="0"/>
              <a:t> good or services that create value during the financial exercise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5109"/>
            <a:ext cx="10515600" cy="1325563"/>
          </a:xfrm>
        </p:spPr>
        <p:txBody>
          <a:bodyPr/>
          <a:lstStyle/>
          <a:p>
            <a:r>
              <a:rPr lang="it-IT" b="1" dirty="0" err="1">
                <a:solidFill>
                  <a:srgbClr val="FF0000"/>
                </a:solidFill>
              </a:rPr>
              <a:t>Income</a:t>
            </a:r>
            <a:r>
              <a:rPr lang="it-IT" b="1" dirty="0">
                <a:solidFill>
                  <a:srgbClr val="FF0000"/>
                </a:solidFill>
              </a:rPr>
              <a:t> Statement</a:t>
            </a:r>
          </a:p>
        </p:txBody>
      </p:sp>
    </p:spTree>
    <p:extLst>
      <p:ext uri="{BB962C8B-B14F-4D97-AF65-F5344CB8AC3E}">
        <p14:creationId xmlns:p14="http://schemas.microsoft.com/office/powerpoint/2010/main" val="7736854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49</a:t>
            </a:fld>
            <a:endParaRPr lang="it-IT"/>
          </a:p>
        </p:txBody>
      </p:sp>
      <p:sp>
        <p:nvSpPr>
          <p:cNvPr id="22" name="Segnaposto contenuto 2"/>
          <p:cNvSpPr>
            <a:spLocks noGrp="1"/>
          </p:cNvSpPr>
          <p:nvPr>
            <p:ph idx="1"/>
          </p:nvPr>
        </p:nvSpPr>
        <p:spPr>
          <a:xfrm>
            <a:off x="832513" y="1631747"/>
            <a:ext cx="10699845" cy="4724603"/>
          </a:xfrm>
        </p:spPr>
        <p:txBody>
          <a:bodyPr>
            <a:normAutofit lnSpcReduction="10000"/>
          </a:bodyPr>
          <a:lstStyle/>
          <a:p>
            <a:r>
              <a:rPr lang="en-US" dirty="0"/>
              <a:t>It synthetizes the financial flows related to the yearly activity of the company:</a:t>
            </a:r>
          </a:p>
          <a:p>
            <a:endParaRPr lang="en-US" dirty="0"/>
          </a:p>
          <a:p>
            <a:pPr marL="0" indent="0" algn="ctr">
              <a:buNone/>
            </a:pPr>
            <a:r>
              <a:rPr lang="en-US" b="1" dirty="0">
                <a:solidFill>
                  <a:srgbClr val="FF0000"/>
                </a:solidFill>
              </a:rPr>
              <a:t>(INITIAL) CASH </a:t>
            </a:r>
          </a:p>
          <a:p>
            <a:pPr marL="0" indent="0" algn="ctr">
              <a:buNone/>
            </a:pPr>
            <a:r>
              <a:rPr lang="en-US" b="1" dirty="0">
                <a:solidFill>
                  <a:srgbClr val="FF0000"/>
                </a:solidFill>
              </a:rPr>
              <a:t>+ CASH REVENUE</a:t>
            </a:r>
          </a:p>
          <a:p>
            <a:pPr algn="ctr">
              <a:buFontTx/>
              <a:buChar char="-"/>
            </a:pPr>
            <a:r>
              <a:rPr lang="en-US" b="1" dirty="0">
                <a:solidFill>
                  <a:srgbClr val="FF0000"/>
                </a:solidFill>
              </a:rPr>
              <a:t>CASH OUTFLOWS</a:t>
            </a:r>
          </a:p>
          <a:p>
            <a:pPr marL="0" indent="0" algn="ctr">
              <a:buNone/>
            </a:pPr>
            <a:r>
              <a:rPr lang="en-US" b="1" dirty="0">
                <a:solidFill>
                  <a:srgbClr val="FF0000"/>
                </a:solidFill>
              </a:rPr>
              <a:t>= (FINAL) CASH</a:t>
            </a:r>
          </a:p>
          <a:p>
            <a:endParaRPr lang="en-US" dirty="0"/>
          </a:p>
          <a:p>
            <a:r>
              <a:rPr lang="en-US" dirty="0"/>
              <a:t>It gives information on the ability of the company to self-finance its </a:t>
            </a:r>
            <a:r>
              <a:rPr lang="en-US"/>
              <a:t>actrivities</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5109"/>
            <a:ext cx="10515600" cy="1325563"/>
          </a:xfrm>
        </p:spPr>
        <p:txBody>
          <a:bodyPr/>
          <a:lstStyle/>
          <a:p>
            <a:r>
              <a:rPr lang="it-IT" b="1" dirty="0">
                <a:solidFill>
                  <a:srgbClr val="FF0000"/>
                </a:solidFill>
              </a:rPr>
              <a:t>Cash Flow Statement</a:t>
            </a:r>
          </a:p>
        </p:txBody>
      </p:sp>
    </p:spTree>
    <p:extLst>
      <p:ext uri="{BB962C8B-B14F-4D97-AF65-F5344CB8AC3E}">
        <p14:creationId xmlns:p14="http://schemas.microsoft.com/office/powerpoint/2010/main" val="135283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Shareholders</a:t>
            </a:r>
            <a:endParaRPr lang="it-IT" b="1" dirty="0">
              <a:solidFill>
                <a:srgbClr val="FF0000"/>
              </a:solidFill>
            </a:endParaRPr>
          </a:p>
        </p:txBody>
      </p:sp>
      <p:sp>
        <p:nvSpPr>
          <p:cNvPr id="3" name="Segnaposto contenuto 2"/>
          <p:cNvSpPr>
            <a:spLocks noGrp="1"/>
          </p:cNvSpPr>
          <p:nvPr>
            <p:ph idx="1"/>
          </p:nvPr>
        </p:nvSpPr>
        <p:spPr>
          <a:xfrm>
            <a:off x="838200" y="1879284"/>
            <a:ext cx="10515600" cy="4204617"/>
          </a:xfrm>
        </p:spPr>
        <p:txBody>
          <a:bodyPr>
            <a:normAutofit/>
          </a:bodyPr>
          <a:lstStyle/>
          <a:p>
            <a:r>
              <a:rPr lang="en-US" dirty="0"/>
              <a:t>A shareholder is </a:t>
            </a:r>
            <a:r>
              <a:rPr lang="en-US" b="1" dirty="0"/>
              <a:t>any person, company or other institution that owns at least one share of a company’s stock</a:t>
            </a:r>
            <a:r>
              <a:rPr lang="en-US" dirty="0"/>
              <a:t>. Because shareholders are a company's owners, they reap the benefits of the company's successes in the form of increased stock valuation. If the company does poorly, however, shareholders may lose money if the price of its stock declines.</a:t>
            </a:r>
          </a:p>
          <a:p>
            <a:r>
              <a:rPr lang="en-US" b="1" dirty="0"/>
              <a:t>Shareholders do have rights</a:t>
            </a:r>
            <a:r>
              <a:rPr lang="en-US" dirty="0"/>
              <a:t>, which are defined in the corporation's charter and by laws. </a:t>
            </a:r>
          </a:p>
          <a:p>
            <a:r>
              <a:rPr lang="en-US" dirty="0"/>
              <a:t>Rights and duties of shareholders vary according to the </a:t>
            </a:r>
            <a:r>
              <a:rPr lang="en-US" b="1" dirty="0"/>
              <a:t>legal form </a:t>
            </a:r>
            <a:r>
              <a:rPr lang="en-US" dirty="0"/>
              <a:t>of the company</a:t>
            </a:r>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Tree>
    <p:extLst>
      <p:ext uri="{BB962C8B-B14F-4D97-AF65-F5344CB8AC3E}">
        <p14:creationId xmlns:p14="http://schemas.microsoft.com/office/powerpoint/2010/main" val="323712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EXERCISE</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27856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LEGAL FORMS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6"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2019/2020</a:t>
            </a:r>
          </a:p>
        </p:txBody>
      </p:sp>
    </p:spTree>
    <p:extLst>
      <p:ext uri="{BB962C8B-B14F-4D97-AF65-F5344CB8AC3E}">
        <p14:creationId xmlns:p14="http://schemas.microsoft.com/office/powerpoint/2010/main" val="2180491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Introduction</a:t>
            </a:r>
            <a:endParaRPr lang="it-IT" b="1" dirty="0">
              <a:solidFill>
                <a:srgbClr val="FF0000"/>
              </a:solidFill>
            </a:endParaRPr>
          </a:p>
        </p:txBody>
      </p:sp>
      <p:sp>
        <p:nvSpPr>
          <p:cNvPr id="3" name="Segnaposto contenuto 2"/>
          <p:cNvSpPr>
            <a:spLocks noGrp="1"/>
          </p:cNvSpPr>
          <p:nvPr>
            <p:ph idx="1"/>
          </p:nvPr>
        </p:nvSpPr>
        <p:spPr>
          <a:xfrm>
            <a:off x="838200" y="1439664"/>
            <a:ext cx="10515600" cy="1696429"/>
          </a:xfrm>
        </p:spPr>
        <p:txBody>
          <a:bodyPr>
            <a:normAutofit/>
          </a:bodyPr>
          <a:lstStyle/>
          <a:p>
            <a:pPr marL="0" indent="0">
              <a:buNone/>
            </a:pPr>
            <a:r>
              <a:rPr lang="en-US" b="1" dirty="0"/>
              <a:t>Economic perspective</a:t>
            </a:r>
            <a:r>
              <a:rPr lang="en-US" dirty="0"/>
              <a:t>:</a:t>
            </a:r>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6" name="Rettangolo 5"/>
          <p:cNvSpPr/>
          <p:nvPr/>
        </p:nvSpPr>
        <p:spPr>
          <a:xfrm>
            <a:off x="1091821" y="1991755"/>
            <a:ext cx="1433015" cy="4913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INPUT</a:t>
            </a:r>
          </a:p>
        </p:txBody>
      </p:sp>
      <p:sp>
        <p:nvSpPr>
          <p:cNvPr id="7" name="Freccia a destra 6"/>
          <p:cNvSpPr/>
          <p:nvPr/>
        </p:nvSpPr>
        <p:spPr>
          <a:xfrm>
            <a:off x="2628331" y="2108703"/>
            <a:ext cx="300251" cy="272955"/>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8" name="Rettangolo 7"/>
          <p:cNvSpPr/>
          <p:nvPr/>
        </p:nvSpPr>
        <p:spPr>
          <a:xfrm>
            <a:off x="3032077" y="1991755"/>
            <a:ext cx="1433015" cy="4913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t>COMPANY</a:t>
            </a:r>
          </a:p>
        </p:txBody>
      </p:sp>
      <p:sp>
        <p:nvSpPr>
          <p:cNvPr id="9" name="Freccia a destra 8"/>
          <p:cNvSpPr/>
          <p:nvPr/>
        </p:nvSpPr>
        <p:spPr>
          <a:xfrm>
            <a:off x="4643648" y="2072824"/>
            <a:ext cx="300251" cy="272955"/>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10" name="Rettangolo 9"/>
          <p:cNvSpPr/>
          <p:nvPr/>
        </p:nvSpPr>
        <p:spPr>
          <a:xfrm>
            <a:off x="5013279" y="2029683"/>
            <a:ext cx="1433015" cy="4913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OUTPUT</a:t>
            </a:r>
          </a:p>
        </p:txBody>
      </p:sp>
      <p:sp>
        <p:nvSpPr>
          <p:cNvPr id="11" name="Segnaposto contenuto 2"/>
          <p:cNvSpPr txBox="1">
            <a:spLocks/>
          </p:cNvSpPr>
          <p:nvPr/>
        </p:nvSpPr>
        <p:spPr>
          <a:xfrm>
            <a:off x="838200" y="2742189"/>
            <a:ext cx="10515600" cy="1696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Legal perspective</a:t>
            </a:r>
            <a:r>
              <a:rPr lang="en-US" dirty="0"/>
              <a:t>:</a:t>
            </a:r>
          </a:p>
          <a:p>
            <a:r>
              <a:rPr lang="en-US" sz="2400" dirty="0"/>
              <a:t>Company as owner of rights and duties</a:t>
            </a:r>
          </a:p>
          <a:p>
            <a:r>
              <a:rPr lang="en-US" sz="2400" dirty="0"/>
              <a:t>Company that acts according the national laws</a:t>
            </a:r>
          </a:p>
          <a:p>
            <a:endParaRPr lang="it-IT" dirty="0"/>
          </a:p>
        </p:txBody>
      </p:sp>
      <p:sp>
        <p:nvSpPr>
          <p:cNvPr id="12" name="Segnaposto contenuto 2"/>
          <p:cNvSpPr txBox="1">
            <a:spLocks/>
          </p:cNvSpPr>
          <p:nvPr/>
        </p:nvSpPr>
        <p:spPr>
          <a:xfrm>
            <a:off x="838200" y="4323074"/>
            <a:ext cx="10515600" cy="8843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For a company to start, it is mandatory to select the most suitable legal form</a:t>
            </a:r>
            <a:endParaRPr lang="it-IT" dirty="0"/>
          </a:p>
        </p:txBody>
      </p:sp>
      <p:sp>
        <p:nvSpPr>
          <p:cNvPr id="13" name="Freccia in giù 12"/>
          <p:cNvSpPr/>
          <p:nvPr/>
        </p:nvSpPr>
        <p:spPr>
          <a:xfrm>
            <a:off x="5158855" y="5197532"/>
            <a:ext cx="514066" cy="42308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14" name="Segnaposto contenuto 2"/>
          <p:cNvSpPr txBox="1">
            <a:spLocks/>
          </p:cNvSpPr>
          <p:nvPr/>
        </p:nvSpPr>
        <p:spPr>
          <a:xfrm>
            <a:off x="838200" y="5672731"/>
            <a:ext cx="10515600" cy="8843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The legal form affects the set of company’s rights and duties</a:t>
            </a:r>
            <a:endParaRPr lang="it-IT" dirty="0"/>
          </a:p>
        </p:txBody>
      </p:sp>
    </p:spTree>
    <p:extLst>
      <p:ext uri="{BB962C8B-B14F-4D97-AF65-F5344CB8AC3E}">
        <p14:creationId xmlns:p14="http://schemas.microsoft.com/office/powerpoint/2010/main" val="388422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245270"/>
            <a:ext cx="10515600" cy="807182"/>
          </a:xfrm>
        </p:spPr>
        <p:txBody>
          <a:bodyPr/>
          <a:lstStyle/>
          <a:p>
            <a:r>
              <a:rPr lang="it-IT" b="1" dirty="0">
                <a:solidFill>
                  <a:srgbClr val="FF0000"/>
                </a:solidFill>
              </a:rPr>
              <a:t>The </a:t>
            </a:r>
            <a:r>
              <a:rPr lang="it-IT" b="1" dirty="0" err="1">
                <a:solidFill>
                  <a:srgbClr val="FF0000"/>
                </a:solidFill>
              </a:rPr>
              <a:t>choice</a:t>
            </a:r>
            <a:r>
              <a:rPr lang="it-IT" b="1" dirty="0">
                <a:solidFill>
                  <a:srgbClr val="FF0000"/>
                </a:solidFill>
              </a:rPr>
              <a:t> of the </a:t>
            </a:r>
            <a:r>
              <a:rPr lang="it-IT" b="1" dirty="0" err="1">
                <a:solidFill>
                  <a:srgbClr val="FF0000"/>
                </a:solidFill>
              </a:rPr>
              <a:t>legal</a:t>
            </a:r>
            <a:r>
              <a:rPr lang="it-IT" b="1" dirty="0">
                <a:solidFill>
                  <a:srgbClr val="FF0000"/>
                </a:solidFill>
              </a:rPr>
              <a:t> </a:t>
            </a:r>
            <a:r>
              <a:rPr lang="it-IT" b="1" dirty="0" err="1">
                <a:solidFill>
                  <a:srgbClr val="FF0000"/>
                </a:solidFill>
              </a:rPr>
              <a:t>form</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a:t>
            </a:fld>
            <a:endParaRPr lang="it-IT"/>
          </a:p>
        </p:txBody>
      </p:sp>
      <p:sp>
        <p:nvSpPr>
          <p:cNvPr id="16" name="Ovale 15"/>
          <p:cNvSpPr/>
          <p:nvPr/>
        </p:nvSpPr>
        <p:spPr>
          <a:xfrm>
            <a:off x="4326340" y="3177357"/>
            <a:ext cx="2306472" cy="1678675"/>
          </a:xfrm>
          <a:prstGeom prst="ellipse">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400" b="1" dirty="0"/>
              <a:t>LEGAL FORM</a:t>
            </a:r>
          </a:p>
        </p:txBody>
      </p:sp>
      <p:sp>
        <p:nvSpPr>
          <p:cNvPr id="17" name="Rettangolo arrotondato 16"/>
          <p:cNvSpPr/>
          <p:nvPr/>
        </p:nvSpPr>
        <p:spPr>
          <a:xfrm>
            <a:off x="793714" y="2233814"/>
            <a:ext cx="1760561" cy="1105468"/>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RISK</a:t>
            </a:r>
          </a:p>
        </p:txBody>
      </p:sp>
      <p:sp>
        <p:nvSpPr>
          <p:cNvPr id="18" name="Rettangolo arrotondato 17"/>
          <p:cNvSpPr/>
          <p:nvPr/>
        </p:nvSpPr>
        <p:spPr>
          <a:xfrm>
            <a:off x="698136" y="5017315"/>
            <a:ext cx="1760561" cy="1105468"/>
          </a:xfrm>
          <a:prstGeom prst="round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t>TYPE of ACTIVITY</a:t>
            </a:r>
          </a:p>
        </p:txBody>
      </p:sp>
      <p:sp>
        <p:nvSpPr>
          <p:cNvPr id="19" name="Rettangolo arrotondato 18"/>
          <p:cNvSpPr/>
          <p:nvPr/>
        </p:nvSpPr>
        <p:spPr>
          <a:xfrm>
            <a:off x="8931147" y="5023063"/>
            <a:ext cx="1760561" cy="1105468"/>
          </a:xfrm>
          <a:prstGeom prst="round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t>FULLFILLMENT OF LEGAL DUTIES</a:t>
            </a:r>
          </a:p>
        </p:txBody>
      </p:sp>
      <p:sp>
        <p:nvSpPr>
          <p:cNvPr id="20" name="Rettangolo arrotondato 19"/>
          <p:cNvSpPr/>
          <p:nvPr/>
        </p:nvSpPr>
        <p:spPr>
          <a:xfrm>
            <a:off x="8781451" y="2238654"/>
            <a:ext cx="1760561" cy="1105468"/>
          </a:xfrm>
          <a:prstGeom prst="round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it-IT" dirty="0"/>
              <a:t>FINANCIAL RESOURCES</a:t>
            </a:r>
          </a:p>
        </p:txBody>
      </p:sp>
      <p:sp>
        <p:nvSpPr>
          <p:cNvPr id="21" name="Rettangolo arrotondato 20"/>
          <p:cNvSpPr/>
          <p:nvPr/>
        </p:nvSpPr>
        <p:spPr>
          <a:xfrm>
            <a:off x="4664115" y="1339055"/>
            <a:ext cx="1760561" cy="1105468"/>
          </a:xfrm>
          <a:prstGeom prst="roundRect">
            <a:avLst/>
          </a:prstGeom>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a:t>ECONOMIC DIMENSION</a:t>
            </a:r>
          </a:p>
        </p:txBody>
      </p:sp>
      <p:cxnSp>
        <p:nvCxnSpPr>
          <p:cNvPr id="23" name="Connettore 1 22"/>
          <p:cNvCxnSpPr>
            <a:cxnSpLocks/>
            <a:stCxn id="16" idx="2"/>
            <a:endCxn id="17" idx="3"/>
          </p:cNvCxnSpPr>
          <p:nvPr/>
        </p:nvCxnSpPr>
        <p:spPr>
          <a:xfrm flipH="1" flipV="1">
            <a:off x="2554275" y="2786548"/>
            <a:ext cx="1772065" cy="12301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ttore 1 24"/>
          <p:cNvCxnSpPr>
            <a:stCxn id="16" idx="3"/>
            <a:endCxn id="18" idx="3"/>
          </p:cNvCxnSpPr>
          <p:nvPr/>
        </p:nvCxnSpPr>
        <p:spPr>
          <a:xfrm flipH="1">
            <a:off x="2458697" y="4610196"/>
            <a:ext cx="2205418" cy="9598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ttore 1 29"/>
          <p:cNvCxnSpPr>
            <a:stCxn id="19" idx="1"/>
            <a:endCxn id="16" idx="5"/>
          </p:cNvCxnSpPr>
          <p:nvPr/>
        </p:nvCxnSpPr>
        <p:spPr>
          <a:xfrm flipH="1" flipV="1">
            <a:off x="6295037" y="4610196"/>
            <a:ext cx="2636110" cy="9656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ttore 1 32"/>
          <p:cNvCxnSpPr>
            <a:cxnSpLocks/>
            <a:stCxn id="16" idx="0"/>
          </p:cNvCxnSpPr>
          <p:nvPr/>
        </p:nvCxnSpPr>
        <p:spPr>
          <a:xfrm flipV="1">
            <a:off x="5479576" y="2470245"/>
            <a:ext cx="0" cy="707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ttore 1 40"/>
          <p:cNvCxnSpPr>
            <a:cxnSpLocks/>
            <a:stCxn id="20" idx="1"/>
            <a:endCxn id="16" idx="6"/>
          </p:cNvCxnSpPr>
          <p:nvPr/>
        </p:nvCxnSpPr>
        <p:spPr>
          <a:xfrm flipH="1">
            <a:off x="6632812" y="2791388"/>
            <a:ext cx="2148639" cy="12253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74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Legal forms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6" name="Rounded Rectangle 5"/>
          <p:cNvSpPr/>
          <p:nvPr/>
        </p:nvSpPr>
        <p:spPr>
          <a:xfrm>
            <a:off x="190500" y="2376488"/>
            <a:ext cx="1778000" cy="12192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Company</a:t>
            </a:r>
          </a:p>
        </p:txBody>
      </p:sp>
      <p:cxnSp>
        <p:nvCxnSpPr>
          <p:cNvPr id="8" name="Straight Arrow Connector 7"/>
          <p:cNvCxnSpPr/>
          <p:nvPr/>
        </p:nvCxnSpPr>
        <p:spPr>
          <a:xfrm flipV="1">
            <a:off x="1993900" y="1743076"/>
            <a:ext cx="1117600" cy="1320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136900" y="1313492"/>
            <a:ext cx="2057400" cy="1029868"/>
          </a:xfrm>
          <a:prstGeom prst="round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Sole Trader</a:t>
            </a:r>
          </a:p>
        </p:txBody>
      </p:sp>
      <p:cxnSp>
        <p:nvCxnSpPr>
          <p:cNvPr id="11" name="Straight Arrow Connector 10"/>
          <p:cNvCxnSpPr/>
          <p:nvPr/>
        </p:nvCxnSpPr>
        <p:spPr>
          <a:xfrm>
            <a:off x="1993900" y="3067051"/>
            <a:ext cx="863600" cy="1346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2952850" y="3816350"/>
            <a:ext cx="2057400" cy="1035050"/>
          </a:xfrm>
          <a:prstGeom prst="round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Corporation</a:t>
            </a:r>
          </a:p>
        </p:txBody>
      </p:sp>
      <p:cxnSp>
        <p:nvCxnSpPr>
          <p:cNvPr id="14" name="Straight Arrow Connector 13"/>
          <p:cNvCxnSpPr/>
          <p:nvPr/>
        </p:nvCxnSpPr>
        <p:spPr>
          <a:xfrm flipV="1">
            <a:off x="4996020" y="3892551"/>
            <a:ext cx="546100" cy="520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003135" y="4460290"/>
            <a:ext cx="546100" cy="5699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5624935" y="3121026"/>
            <a:ext cx="1828800" cy="1219200"/>
          </a:xfrm>
          <a:prstGeom prst="roundRect">
            <a:avLst/>
          </a:prstGeom>
          <a:solidFill>
            <a:srgbClr val="99FF99"/>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For profit</a:t>
            </a:r>
          </a:p>
        </p:txBody>
      </p:sp>
      <p:sp>
        <p:nvSpPr>
          <p:cNvPr id="17" name="Rounded Rectangle 16"/>
          <p:cNvSpPr/>
          <p:nvPr/>
        </p:nvSpPr>
        <p:spPr>
          <a:xfrm>
            <a:off x="5674905" y="4611102"/>
            <a:ext cx="1828800" cy="1219200"/>
          </a:xfrm>
          <a:prstGeom prst="roundRect">
            <a:avLst/>
          </a:prstGeom>
          <a:solidFill>
            <a:srgbClr val="99FF99"/>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Not for profit</a:t>
            </a:r>
          </a:p>
        </p:txBody>
      </p:sp>
      <p:cxnSp>
        <p:nvCxnSpPr>
          <p:cNvPr id="18" name="Straight Arrow Connector 17"/>
          <p:cNvCxnSpPr/>
          <p:nvPr/>
        </p:nvCxnSpPr>
        <p:spPr>
          <a:xfrm flipV="1">
            <a:off x="7443660" y="3011676"/>
            <a:ext cx="62476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450010" y="3693715"/>
            <a:ext cx="612060" cy="558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8131390" y="2414589"/>
            <a:ext cx="1828800" cy="946149"/>
          </a:xfrm>
          <a:prstGeom prst="roundRect">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Partnership</a:t>
            </a:r>
          </a:p>
        </p:txBody>
      </p:sp>
      <p:sp>
        <p:nvSpPr>
          <p:cNvPr id="25" name="Rounded Rectangle 24"/>
          <p:cNvSpPr/>
          <p:nvPr/>
        </p:nvSpPr>
        <p:spPr>
          <a:xfrm>
            <a:off x="8187745" y="3740151"/>
            <a:ext cx="1828800" cy="946149"/>
          </a:xfrm>
          <a:prstGeom prst="roundRect">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Capital company</a:t>
            </a:r>
          </a:p>
        </p:txBody>
      </p:sp>
      <p:cxnSp>
        <p:nvCxnSpPr>
          <p:cNvPr id="29" name="Straight Arrow Connector 28"/>
          <p:cNvCxnSpPr/>
          <p:nvPr/>
        </p:nvCxnSpPr>
        <p:spPr>
          <a:xfrm>
            <a:off x="10016545" y="4159997"/>
            <a:ext cx="4268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10631230" y="3740151"/>
            <a:ext cx="1446470" cy="946149"/>
          </a:xfrm>
          <a:prstGeom prst="roundRect">
            <a:avLst/>
          </a:prstGeom>
          <a:solidFill>
            <a:srgbClr val="00FF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Limited company</a:t>
            </a:r>
          </a:p>
        </p:txBody>
      </p:sp>
    </p:spTree>
    <p:extLst>
      <p:ext uri="{BB962C8B-B14F-4D97-AF65-F5344CB8AC3E}">
        <p14:creationId xmlns:p14="http://schemas.microsoft.com/office/powerpoint/2010/main" val="20753319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2635</Words>
  <Application>Microsoft Office PowerPoint</Application>
  <PresentationFormat>Widescreen</PresentationFormat>
  <Paragraphs>461</Paragraphs>
  <Slides>50</Slides>
  <Notes>41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50</vt:i4>
      </vt:variant>
    </vt:vector>
  </HeadingPairs>
  <TitlesOfParts>
    <vt:vector size="56" baseType="lpstr">
      <vt:lpstr>Arial</vt:lpstr>
      <vt:lpstr>Calibri</vt:lpstr>
      <vt:lpstr>Calibri Light</vt:lpstr>
      <vt:lpstr>Courier New</vt:lpstr>
      <vt:lpstr>Wingdings</vt:lpstr>
      <vt:lpstr>Tema di Office</vt:lpstr>
      <vt:lpstr>Decision-making: methods and tools</vt:lpstr>
      <vt:lpstr>Agenda</vt:lpstr>
      <vt:lpstr>STAKEHOLDERS and SHAREHOLDERS</vt:lpstr>
      <vt:lpstr>Stakeholders</vt:lpstr>
      <vt:lpstr>Shareholders</vt:lpstr>
      <vt:lpstr>LEGAL FORMS</vt:lpstr>
      <vt:lpstr>Introduction</vt:lpstr>
      <vt:lpstr>The choice of the legal form</vt:lpstr>
      <vt:lpstr>Legal forms</vt:lpstr>
      <vt:lpstr>Sole trader</vt:lpstr>
      <vt:lpstr>Corporation</vt:lpstr>
      <vt:lpstr>The agreement</vt:lpstr>
      <vt:lpstr>The social capital</vt:lpstr>
      <vt:lpstr>Partnership</vt:lpstr>
      <vt:lpstr>Capital company</vt:lpstr>
      <vt:lpstr>Limited Company</vt:lpstr>
      <vt:lpstr>The share</vt:lpstr>
      <vt:lpstr>Nor for profit</vt:lpstr>
      <vt:lpstr>CORPORATE GOVERNANCE</vt:lpstr>
      <vt:lpstr>Corporate Goverance</vt:lpstr>
      <vt:lpstr>Ownership and control (1/2)</vt:lpstr>
      <vt:lpstr>Ownership and control (2/2)</vt:lpstr>
      <vt:lpstr>Ownership and control (2/2)</vt:lpstr>
      <vt:lpstr>Why we need corporate governance?</vt:lpstr>
      <vt:lpstr>Corporate Goverance: parties and bodies</vt:lpstr>
      <vt:lpstr>Shareholder annual general meeting</vt:lpstr>
      <vt:lpstr>Board of Directors: composition (1/2)</vt:lpstr>
      <vt:lpstr>Board of Directors: composition (2/2)</vt:lpstr>
      <vt:lpstr>Board of Directors: responsabilities, power and functions</vt:lpstr>
      <vt:lpstr>Corporate Governance: four pillars (1/3)</vt:lpstr>
      <vt:lpstr>Corporate Governance: four pillars (2/3)</vt:lpstr>
      <vt:lpstr>Corporate Governance: four pillars (3/3)</vt:lpstr>
      <vt:lpstr>COMPANY, STAKEHOLDERS, THE ECONOMIC VALUE AND THE FINANCIAL REPORTS</vt:lpstr>
      <vt:lpstr>The company and its stakeholders</vt:lpstr>
      <vt:lpstr>The economic value </vt:lpstr>
      <vt:lpstr>The economic value: theory (1/2) </vt:lpstr>
      <vt:lpstr>The economic value: theory (2/2) </vt:lpstr>
      <vt:lpstr>The input-output model </vt:lpstr>
      <vt:lpstr>Two interpretations of the economic value </vt:lpstr>
      <vt:lpstr>Two interpretations of the economic value </vt:lpstr>
      <vt:lpstr>Stakeholders and company’s report (1/2)</vt:lpstr>
      <vt:lpstr>Stakeholders and company’s report (2/2)</vt:lpstr>
      <vt:lpstr>Financial accounting and management accounting</vt:lpstr>
      <vt:lpstr>Accounting: the basic idea</vt:lpstr>
      <vt:lpstr>Pros and cons of the financial report</vt:lpstr>
      <vt:lpstr>The components of the financial report</vt:lpstr>
      <vt:lpstr>Balance Sheet</vt:lpstr>
      <vt:lpstr>Income Statement</vt:lpstr>
      <vt:lpstr>Cash Flow Statement</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220</cp:revision>
  <dcterms:created xsi:type="dcterms:W3CDTF">2016-01-08T15:46:19Z</dcterms:created>
  <dcterms:modified xsi:type="dcterms:W3CDTF">2019-09-19T07:48:46Z</dcterms:modified>
</cp:coreProperties>
</file>