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93" r:id="rId3"/>
    <p:sldId id="362" r:id="rId4"/>
    <p:sldId id="337"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 id="376" r:id="rId19"/>
    <p:sldId id="377" r:id="rId20"/>
    <p:sldId id="378" r:id="rId21"/>
    <p:sldId id="379" r:id="rId22"/>
    <p:sldId id="380" r:id="rId23"/>
    <p:sldId id="382" r:id="rId24"/>
    <p:sldId id="381" r:id="rId25"/>
    <p:sldId id="391" r:id="rId26"/>
    <p:sldId id="383" r:id="rId27"/>
    <p:sldId id="392" r:id="rId28"/>
    <p:sldId id="388" r:id="rId29"/>
    <p:sldId id="389" r:id="rId30"/>
    <p:sldId id="390"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434" autoAdjust="0"/>
  </p:normalViewPr>
  <p:slideViewPr>
    <p:cSldViewPr snapToGrid="0">
      <p:cViewPr varScale="1">
        <p:scale>
          <a:sx n="61" d="100"/>
          <a:sy n="61" d="100"/>
        </p:scale>
        <p:origin x="86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18/10/2019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409151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4172534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185094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3300391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2103104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3947092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4025913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501414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19248012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375756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3194268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1912166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797956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3117677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178887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14039227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2456381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1992945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347957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291670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9</a:t>
            </a:fld>
            <a:endParaRPr lang="it-IT"/>
          </a:p>
        </p:txBody>
      </p:sp>
    </p:spTree>
    <p:extLst>
      <p:ext uri="{BB962C8B-B14F-4D97-AF65-F5344CB8AC3E}">
        <p14:creationId xmlns:p14="http://schemas.microsoft.com/office/powerpoint/2010/main" val="561911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137245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29711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377567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18/10/2019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18/10/2019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18/10/2019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18/10/2019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18/10/2019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18/10/2019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18/10/2019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18/10/2019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18/10/2019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18/10/2019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18/10/2019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18/10/2019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methods and </a:t>
            </a:r>
            <a:r>
              <a:rPr lang="it-IT" b="1" dirty="0" err="1">
                <a:solidFill>
                  <a:srgbClr val="FF0000"/>
                </a:solidFill>
              </a:rPr>
              <a:t>tools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5" name="Sottotitolo 2"/>
          <p:cNvSpPr txBox="1">
            <a:spLocks/>
          </p:cNvSpPr>
          <p:nvPr/>
        </p:nvSpPr>
        <p:spPr>
          <a:xfrm>
            <a:off x="1524000" y="5975797"/>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a:t>AY 2019/2020</a:t>
            </a:r>
            <a:endParaRPr lang="it-IT" dirty="0"/>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Direct </a:t>
            </a:r>
            <a:r>
              <a:rPr lang="it-IT" b="1" dirty="0" err="1">
                <a:solidFill>
                  <a:srgbClr val="FF0000"/>
                </a:solidFill>
              </a:rPr>
              <a:t>materials</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362" y="1818182"/>
            <a:ext cx="8384651" cy="3597778"/>
          </a:xfrm>
          <a:prstGeom prst="rect">
            <a:avLst/>
          </a:prstGeom>
        </p:spPr>
      </p:pic>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Raw materials that become an integral part of the product and that can be conveniently traced directly to it.</a:t>
            </a:r>
            <a:endParaRPr lang="it-IT" sz="2800" dirty="0">
              <a:solidFill>
                <a:schemeClr val="tx1"/>
              </a:solidFill>
            </a:endParaRPr>
          </a:p>
        </p:txBody>
      </p:sp>
      <p:pic>
        <p:nvPicPr>
          <p:cNvPr id="2" name="Immagin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10600" y="4294239"/>
            <a:ext cx="3368532" cy="2243442"/>
          </a:xfrm>
          <a:prstGeom prst="rect">
            <a:avLst/>
          </a:prstGeom>
        </p:spPr>
      </p:pic>
      <p:cxnSp>
        <p:nvCxnSpPr>
          <p:cNvPr id="14" name="Connettore 2 13"/>
          <p:cNvCxnSpPr/>
          <p:nvPr/>
        </p:nvCxnSpPr>
        <p:spPr>
          <a:xfrm>
            <a:off x="4299045" y="3521122"/>
            <a:ext cx="4176215" cy="204716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28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Direct </a:t>
            </a:r>
            <a:r>
              <a:rPr lang="it-IT" b="1" dirty="0" err="1">
                <a:solidFill>
                  <a:srgbClr val="FF0000"/>
                </a:solidFill>
              </a:rPr>
              <a:t>labor</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949" y="1667907"/>
            <a:ext cx="8384651" cy="3597778"/>
          </a:xfrm>
          <a:prstGeom prst="rect">
            <a:avLst/>
          </a:prstGeom>
        </p:spPr>
      </p:pic>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Those labor costs that can be easily traced to individual units of product</a:t>
            </a:r>
            <a:endParaRPr lang="it-IT" sz="2800" dirty="0">
              <a:solidFill>
                <a:schemeClr val="tx1"/>
              </a:solidFill>
            </a:endParaRPr>
          </a:p>
        </p:txBody>
      </p:sp>
    </p:spTree>
    <p:extLst>
      <p:ext uri="{BB962C8B-B14F-4D97-AF65-F5344CB8AC3E}">
        <p14:creationId xmlns:p14="http://schemas.microsoft.com/office/powerpoint/2010/main" val="66643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Manufactoring</a:t>
            </a:r>
            <a:r>
              <a:rPr lang="it-IT" b="1" dirty="0">
                <a:solidFill>
                  <a:srgbClr val="FF0000"/>
                </a:solidFill>
              </a:rPr>
              <a:t> Overhead (OVH)</a:t>
            </a:r>
          </a:p>
        </p:txBody>
      </p:sp>
      <p:sp>
        <p:nvSpPr>
          <p:cNvPr id="10" name="Rettangolo 9"/>
          <p:cNvSpPr/>
          <p:nvPr/>
        </p:nvSpPr>
        <p:spPr>
          <a:xfrm>
            <a:off x="1446663" y="1280271"/>
            <a:ext cx="9403307" cy="123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Manufacturing costs that cannot be easily traced directly to specific units produced, i.e. costs related to the production of the goods, but not directly associable to one unit of the good</a:t>
            </a:r>
            <a:endParaRPr lang="it-IT" sz="2800" dirty="0">
              <a:solidFill>
                <a:schemeClr val="tx1"/>
              </a:solidFill>
            </a:endParaRPr>
          </a:p>
        </p:txBody>
      </p:sp>
      <p:sp>
        <p:nvSpPr>
          <p:cNvPr id="8" name="Rettangolo 7"/>
          <p:cNvSpPr/>
          <p:nvPr/>
        </p:nvSpPr>
        <p:spPr>
          <a:xfrm>
            <a:off x="808060" y="3066578"/>
            <a:ext cx="4050542" cy="80043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solidFill>
                  <a:schemeClr val="tx1"/>
                </a:solidFill>
              </a:rPr>
              <a:t>INDIRECT MATERIALS </a:t>
            </a:r>
          </a:p>
        </p:txBody>
      </p:sp>
      <p:sp>
        <p:nvSpPr>
          <p:cNvPr id="9" name="Rettangolo 8"/>
          <p:cNvSpPr/>
          <p:nvPr/>
        </p:nvSpPr>
        <p:spPr>
          <a:xfrm>
            <a:off x="6799428" y="3066578"/>
            <a:ext cx="4050542" cy="74119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solidFill>
                  <a:schemeClr val="tx1"/>
                </a:solidFill>
              </a:rPr>
              <a:t>INDIRECT LABOR </a:t>
            </a:r>
          </a:p>
        </p:txBody>
      </p:sp>
      <p:sp>
        <p:nvSpPr>
          <p:cNvPr id="2" name="Freccia in giù 1"/>
          <p:cNvSpPr/>
          <p:nvPr/>
        </p:nvSpPr>
        <p:spPr>
          <a:xfrm>
            <a:off x="2833331" y="2418286"/>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1" name="Freccia in giù 10"/>
          <p:cNvSpPr/>
          <p:nvPr/>
        </p:nvSpPr>
        <p:spPr>
          <a:xfrm>
            <a:off x="8480803" y="2464737"/>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2" name="Freccia in giù 11"/>
          <p:cNvSpPr/>
          <p:nvPr/>
        </p:nvSpPr>
        <p:spPr>
          <a:xfrm>
            <a:off x="2762390" y="4101338"/>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3" name="Freccia in giù 12"/>
          <p:cNvSpPr/>
          <p:nvPr/>
        </p:nvSpPr>
        <p:spPr>
          <a:xfrm>
            <a:off x="8610600" y="4156179"/>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4" name="Rettangolo 13"/>
          <p:cNvSpPr/>
          <p:nvPr/>
        </p:nvSpPr>
        <p:spPr>
          <a:xfrm>
            <a:off x="808060" y="4570147"/>
            <a:ext cx="4050542" cy="200807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solidFill>
                  <a:schemeClr val="tx1"/>
                </a:solidFill>
              </a:rPr>
              <a:t>Materials used to support the</a:t>
            </a:r>
          </a:p>
          <a:p>
            <a:pPr algn="ctr"/>
            <a:r>
              <a:rPr lang="en-US" sz="2400" b="1" dirty="0">
                <a:solidFill>
                  <a:schemeClr val="tx1"/>
                </a:solidFill>
              </a:rPr>
              <a:t>production process.</a:t>
            </a:r>
          </a:p>
          <a:p>
            <a:r>
              <a:rPr lang="en-US" sz="2000" dirty="0">
                <a:solidFill>
                  <a:schemeClr val="tx1"/>
                </a:solidFill>
              </a:rPr>
              <a:t>Examples: lubricants and cleaning</a:t>
            </a:r>
          </a:p>
          <a:p>
            <a:r>
              <a:rPr lang="en-US" sz="2000" dirty="0">
                <a:solidFill>
                  <a:schemeClr val="tx1"/>
                </a:solidFill>
              </a:rPr>
              <a:t>supplies used in the automobile</a:t>
            </a:r>
          </a:p>
          <a:p>
            <a:r>
              <a:rPr lang="en-US" sz="2000" dirty="0">
                <a:solidFill>
                  <a:schemeClr val="tx1"/>
                </a:solidFill>
              </a:rPr>
              <a:t>assembly plant</a:t>
            </a:r>
            <a:endParaRPr lang="it-IT" sz="2000" dirty="0">
              <a:solidFill>
                <a:schemeClr val="tx1"/>
              </a:solidFill>
            </a:endParaRPr>
          </a:p>
        </p:txBody>
      </p:sp>
      <p:sp>
        <p:nvSpPr>
          <p:cNvPr id="15" name="Rettangolo 14"/>
          <p:cNvSpPr/>
          <p:nvPr/>
        </p:nvSpPr>
        <p:spPr>
          <a:xfrm>
            <a:off x="6799428" y="4664908"/>
            <a:ext cx="4050542" cy="2008074"/>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solidFill>
                  <a:schemeClr val="tx1"/>
                </a:solidFill>
              </a:rPr>
              <a:t>Wages paid to employees who</a:t>
            </a:r>
          </a:p>
          <a:p>
            <a:pPr algn="ctr"/>
            <a:r>
              <a:rPr lang="en-US" sz="2400" b="1" dirty="0">
                <a:solidFill>
                  <a:schemeClr val="tx1"/>
                </a:solidFill>
              </a:rPr>
              <a:t>are not directly involved in</a:t>
            </a:r>
          </a:p>
          <a:p>
            <a:pPr algn="ctr"/>
            <a:r>
              <a:rPr lang="en-US" sz="2400" b="1" dirty="0">
                <a:solidFill>
                  <a:schemeClr val="tx1"/>
                </a:solidFill>
              </a:rPr>
              <a:t>production work.</a:t>
            </a:r>
          </a:p>
          <a:p>
            <a:r>
              <a:rPr lang="en-US" sz="2000" dirty="0">
                <a:solidFill>
                  <a:schemeClr val="tx1"/>
                </a:solidFill>
              </a:rPr>
              <a:t>Examples: maintenance workers,</a:t>
            </a:r>
          </a:p>
          <a:p>
            <a:r>
              <a:rPr lang="en-US" sz="2000" dirty="0">
                <a:solidFill>
                  <a:schemeClr val="tx1"/>
                </a:solidFill>
              </a:rPr>
              <a:t>janitors, and security guards.</a:t>
            </a:r>
            <a:endParaRPr lang="it-IT" sz="2000" dirty="0">
              <a:solidFill>
                <a:schemeClr val="tx1"/>
              </a:solidFill>
            </a:endParaRPr>
          </a:p>
        </p:txBody>
      </p:sp>
    </p:spTree>
    <p:extLst>
      <p:ext uri="{BB962C8B-B14F-4D97-AF65-F5344CB8AC3E}">
        <p14:creationId xmlns:p14="http://schemas.microsoft.com/office/powerpoint/2010/main" val="13344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 grpId="0" animBg="1"/>
      <p:bldP spid="11" grpId="0" animBg="1"/>
      <p:bldP spid="12"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Non manufacturing </a:t>
            </a:r>
            <a:r>
              <a:rPr lang="it-IT" b="1" dirty="0" err="1">
                <a:solidFill>
                  <a:srgbClr val="FF0000"/>
                </a:solidFill>
              </a:rPr>
              <a:t>costs</a:t>
            </a:r>
            <a:r>
              <a:rPr lang="it-IT" b="1" dirty="0">
                <a:solidFill>
                  <a:srgbClr val="FF0000"/>
                </a:solidFill>
              </a:rPr>
              <a:t> </a:t>
            </a:r>
          </a:p>
        </p:txBody>
      </p:sp>
      <p:sp>
        <p:nvSpPr>
          <p:cNvPr id="8" name="Rettangolo 7"/>
          <p:cNvSpPr/>
          <p:nvPr/>
        </p:nvSpPr>
        <p:spPr>
          <a:xfrm>
            <a:off x="944537" y="2234678"/>
            <a:ext cx="4050542" cy="8004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solidFill>
                  <a:schemeClr val="tx1"/>
                </a:solidFill>
              </a:rPr>
              <a:t>SELLING COSTS </a:t>
            </a:r>
          </a:p>
        </p:txBody>
      </p:sp>
      <p:sp>
        <p:nvSpPr>
          <p:cNvPr id="9" name="Rettangolo 8"/>
          <p:cNvSpPr/>
          <p:nvPr/>
        </p:nvSpPr>
        <p:spPr>
          <a:xfrm>
            <a:off x="6799428" y="2235160"/>
            <a:ext cx="4050542" cy="74119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solidFill>
                  <a:schemeClr val="tx1"/>
                </a:solidFill>
              </a:rPr>
              <a:t>ADMINISTRATIVE COSTS </a:t>
            </a:r>
          </a:p>
        </p:txBody>
      </p:sp>
      <p:sp>
        <p:nvSpPr>
          <p:cNvPr id="12" name="Freccia in giù 11"/>
          <p:cNvSpPr/>
          <p:nvPr/>
        </p:nvSpPr>
        <p:spPr>
          <a:xfrm>
            <a:off x="2489435" y="3412582"/>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3" name="Freccia in giù 12"/>
          <p:cNvSpPr/>
          <p:nvPr/>
        </p:nvSpPr>
        <p:spPr>
          <a:xfrm>
            <a:off x="8610600" y="3327608"/>
            <a:ext cx="687791" cy="41396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4" name="Rettangolo 13"/>
          <p:cNvSpPr/>
          <p:nvPr/>
        </p:nvSpPr>
        <p:spPr>
          <a:xfrm>
            <a:off x="808059" y="4204018"/>
            <a:ext cx="4050542" cy="20080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rPr>
              <a:t>Costs necessary to secure</a:t>
            </a:r>
          </a:p>
          <a:p>
            <a:pPr algn="ctr"/>
            <a:r>
              <a:rPr lang="en-US" sz="2800" dirty="0">
                <a:solidFill>
                  <a:schemeClr val="tx1"/>
                </a:solidFill>
              </a:rPr>
              <a:t>the order and deliver the</a:t>
            </a:r>
          </a:p>
          <a:p>
            <a:pPr algn="ctr"/>
            <a:r>
              <a:rPr lang="en-US" sz="2800" dirty="0">
                <a:solidFill>
                  <a:schemeClr val="tx1"/>
                </a:solidFill>
              </a:rPr>
              <a:t>product.</a:t>
            </a:r>
            <a:endParaRPr lang="it-IT" sz="2800" dirty="0">
              <a:solidFill>
                <a:schemeClr val="tx1"/>
              </a:solidFill>
            </a:endParaRPr>
          </a:p>
        </p:txBody>
      </p:sp>
      <p:sp>
        <p:nvSpPr>
          <p:cNvPr id="15" name="Rettangolo 14"/>
          <p:cNvSpPr/>
          <p:nvPr/>
        </p:nvSpPr>
        <p:spPr>
          <a:xfrm>
            <a:off x="6799428" y="4265000"/>
            <a:ext cx="4050542" cy="2008074"/>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rPr>
              <a:t>All executive,</a:t>
            </a:r>
          </a:p>
          <a:p>
            <a:pPr algn="ctr"/>
            <a:r>
              <a:rPr lang="en-US" sz="2800" dirty="0">
                <a:solidFill>
                  <a:schemeClr val="tx1"/>
                </a:solidFill>
              </a:rPr>
              <a:t>organizational, and clerical</a:t>
            </a:r>
          </a:p>
          <a:p>
            <a:pPr algn="ctr"/>
            <a:r>
              <a:rPr lang="en-US" sz="2800" dirty="0">
                <a:solidFill>
                  <a:schemeClr val="tx1"/>
                </a:solidFill>
              </a:rPr>
              <a:t>costs.</a:t>
            </a:r>
            <a:endParaRPr lang="it-IT" sz="2800" dirty="0">
              <a:solidFill>
                <a:schemeClr val="tx1"/>
              </a:solidFill>
            </a:endParaRPr>
          </a:p>
        </p:txBody>
      </p:sp>
    </p:spTree>
    <p:extLst>
      <p:ext uri="{BB962C8B-B14F-4D97-AF65-F5344CB8AC3E}">
        <p14:creationId xmlns:p14="http://schemas.microsoft.com/office/powerpoint/2010/main" val="68973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TYPOLOGIES of COSTS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88407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Cost</a:t>
            </a:r>
            <a:r>
              <a:rPr lang="it-IT" b="1" dirty="0">
                <a:solidFill>
                  <a:srgbClr val="FF0000"/>
                </a:solidFill>
              </a:rPr>
              <a:t> and </a:t>
            </a:r>
            <a:r>
              <a:rPr lang="it-IT" b="1" dirty="0" err="1">
                <a:solidFill>
                  <a:srgbClr val="FF0000"/>
                </a:solidFill>
              </a:rPr>
              <a:t>revenues</a:t>
            </a:r>
            <a:r>
              <a:rPr lang="it-IT" b="1" dirty="0">
                <a:solidFill>
                  <a:srgbClr val="FF0000"/>
                </a:solidFill>
              </a:rPr>
              <a:t> «by </a:t>
            </a:r>
            <a:r>
              <a:rPr lang="it-IT" b="1" dirty="0" err="1">
                <a:solidFill>
                  <a:srgbClr val="FF0000"/>
                </a:solidFill>
              </a:rPr>
              <a:t>destination</a:t>
            </a:r>
            <a:r>
              <a:rPr lang="it-IT" b="1" dirty="0">
                <a:solidFill>
                  <a:srgbClr val="FF0000"/>
                </a:solidFill>
              </a:rPr>
              <a:t>»</a:t>
            </a:r>
          </a:p>
        </p:txBody>
      </p:sp>
      <p:sp>
        <p:nvSpPr>
          <p:cNvPr id="9" name="Segnaposto contenuto 2"/>
          <p:cNvSpPr txBox="1">
            <a:spLocks/>
          </p:cNvSpPr>
          <p:nvPr/>
        </p:nvSpPr>
        <p:spPr>
          <a:xfrm>
            <a:off x="805216" y="1650226"/>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Management Accounting classifies costs and revenues following their “destination”</a:t>
            </a:r>
          </a:p>
          <a:p>
            <a:pPr marL="0" indent="0">
              <a:buNone/>
            </a:pPr>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805215" y="3314769"/>
            <a:ext cx="10699845" cy="7780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 related to a good is identifiable through a specific and tangible document, i.e. the invoice</a:t>
            </a:r>
          </a:p>
          <a:p>
            <a:endParaRPr lang="en-US" dirty="0"/>
          </a:p>
          <a:p>
            <a:pPr marL="0" indent="0" algn="ctr">
              <a:buFont typeface="Arial" panose="020B0604020202020204" pitchFamily="34" charset="0"/>
              <a:buNone/>
            </a:pPr>
            <a:endParaRPr lang="en-US"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Segnaposto contenuto 2"/>
          <p:cNvSpPr txBox="1">
            <a:spLocks/>
          </p:cNvSpPr>
          <p:nvPr/>
        </p:nvSpPr>
        <p:spPr>
          <a:xfrm>
            <a:off x="805215" y="4640332"/>
            <a:ext cx="10699845" cy="7780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For costs much more “subjectivity” exists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5" name="Freccia in giù 14"/>
          <p:cNvSpPr/>
          <p:nvPr/>
        </p:nvSpPr>
        <p:spPr>
          <a:xfrm>
            <a:off x="5467346" y="2723263"/>
            <a:ext cx="687791" cy="41396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420027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a:t>
            </a:r>
            <a:r>
              <a:rPr lang="it-IT" b="1" dirty="0" err="1">
                <a:solidFill>
                  <a:srgbClr val="FF0000"/>
                </a:solidFill>
              </a:rPr>
              <a:t>problem</a:t>
            </a:r>
            <a:r>
              <a:rPr lang="it-IT" b="1" dirty="0">
                <a:solidFill>
                  <a:srgbClr val="FF0000"/>
                </a:solidFill>
              </a:rPr>
              <a:t> of </a:t>
            </a:r>
            <a:r>
              <a:rPr lang="it-IT" b="1" dirty="0" err="1">
                <a:solidFill>
                  <a:srgbClr val="FF0000"/>
                </a:solidFill>
              </a:rPr>
              <a:t>costs</a:t>
            </a:r>
            <a:r>
              <a:rPr lang="it-IT" b="1" dirty="0">
                <a:solidFill>
                  <a:srgbClr val="FF0000"/>
                </a:solidFill>
              </a:rPr>
              <a:t> (1/2)</a:t>
            </a:r>
          </a:p>
        </p:txBody>
      </p:sp>
      <p:sp>
        <p:nvSpPr>
          <p:cNvPr id="9" name="Segnaposto contenuto 2"/>
          <p:cNvSpPr txBox="1">
            <a:spLocks/>
          </p:cNvSpPr>
          <p:nvPr/>
        </p:nvSpPr>
        <p:spPr>
          <a:xfrm>
            <a:off x="905164" y="5421862"/>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Should we or should we not  consider the salary of ad-interim CEO Audio for the development of a car?</a:t>
            </a:r>
          </a:p>
          <a:p>
            <a:pPr marL="0" indent="0">
              <a:buNone/>
            </a:pPr>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pic>
        <p:nvPicPr>
          <p:cNvPr id="6" name="Immagine 5">
            <a:extLst>
              <a:ext uri="{FF2B5EF4-FFF2-40B4-BE49-F238E27FC236}">
                <a16:creationId xmlns:a16="http://schemas.microsoft.com/office/drawing/2014/main" id="{81D881B2-864A-48E8-89A3-4BA3701FDD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6246" y="1279746"/>
            <a:ext cx="4290100" cy="3911989"/>
          </a:xfrm>
          <a:prstGeom prst="rect">
            <a:avLst/>
          </a:prstGeom>
        </p:spPr>
      </p:pic>
    </p:spTree>
    <p:extLst>
      <p:ext uri="{BB962C8B-B14F-4D97-AF65-F5344CB8AC3E}">
        <p14:creationId xmlns:p14="http://schemas.microsoft.com/office/powerpoint/2010/main" val="81631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a:t>
            </a:r>
            <a:r>
              <a:rPr lang="it-IT" b="1" dirty="0" err="1">
                <a:solidFill>
                  <a:srgbClr val="FF0000"/>
                </a:solidFill>
              </a:rPr>
              <a:t>problem</a:t>
            </a:r>
            <a:r>
              <a:rPr lang="it-IT" b="1" dirty="0">
                <a:solidFill>
                  <a:srgbClr val="FF0000"/>
                </a:solidFill>
              </a:rPr>
              <a:t> of </a:t>
            </a:r>
            <a:r>
              <a:rPr lang="it-IT" b="1" dirty="0" err="1">
                <a:solidFill>
                  <a:srgbClr val="FF0000"/>
                </a:solidFill>
              </a:rPr>
              <a:t>costs</a:t>
            </a:r>
            <a:r>
              <a:rPr lang="it-IT" b="1" dirty="0">
                <a:solidFill>
                  <a:srgbClr val="FF0000"/>
                </a:solidFill>
              </a:rPr>
              <a:t> (2/2)</a:t>
            </a:r>
          </a:p>
        </p:txBody>
      </p:sp>
      <p:sp>
        <p:nvSpPr>
          <p:cNvPr id="9" name="Segnaposto contenuto 2"/>
          <p:cNvSpPr txBox="1">
            <a:spLocks/>
          </p:cNvSpPr>
          <p:nvPr/>
        </p:nvSpPr>
        <p:spPr>
          <a:xfrm>
            <a:off x="809629" y="1764262"/>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a same “object of cost” is it possible to associate different cost configurations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8" name="Segnaposto contenuto 2"/>
          <p:cNvSpPr txBox="1">
            <a:spLocks/>
          </p:cNvSpPr>
          <p:nvPr/>
        </p:nvSpPr>
        <p:spPr>
          <a:xfrm>
            <a:off x="809628" y="2781205"/>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 understand the different cost configurations, we need to analyze the different typologies (or categorization) of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5471758" y="3535881"/>
            <a:ext cx="687791" cy="41396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
        <p:nvSpPr>
          <p:cNvPr id="11" name="Segnaposto contenuto 2"/>
          <p:cNvSpPr txBox="1">
            <a:spLocks/>
          </p:cNvSpPr>
          <p:nvPr/>
        </p:nvSpPr>
        <p:spPr>
          <a:xfrm>
            <a:off x="809627" y="4001444"/>
            <a:ext cx="10699845" cy="558525"/>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PRODUCT COST vs PERIOD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809626" y="4694314"/>
            <a:ext cx="10699845" cy="558525"/>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VARIABLE COST vs FIXED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Segnaposto contenuto 2"/>
          <p:cNvSpPr txBox="1">
            <a:spLocks/>
          </p:cNvSpPr>
          <p:nvPr/>
        </p:nvSpPr>
        <p:spPr>
          <a:xfrm>
            <a:off x="809625" y="5935973"/>
            <a:ext cx="10699845" cy="558525"/>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AVOIDABLE COST vs NOT AVOIDABLE COSTS (decision-making)</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5" y="5308374"/>
            <a:ext cx="10699845" cy="558525"/>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HISTORICAL COST vs STANDARD COSTS</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4034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Product </a:t>
            </a:r>
            <a:r>
              <a:rPr lang="it-IT" b="1" dirty="0" err="1">
                <a:solidFill>
                  <a:srgbClr val="FF0000"/>
                </a:solidFill>
              </a:rPr>
              <a:t>costs</a:t>
            </a:r>
            <a:r>
              <a:rPr lang="it-IT" b="1" dirty="0">
                <a:solidFill>
                  <a:srgbClr val="FF0000"/>
                </a:solidFill>
              </a:rPr>
              <a:t> vs </a:t>
            </a:r>
            <a:r>
              <a:rPr lang="it-IT" b="1" dirty="0" err="1">
                <a:solidFill>
                  <a:srgbClr val="FF0000"/>
                </a:solidFill>
              </a:rPr>
              <a:t>period</a:t>
            </a:r>
            <a:r>
              <a:rPr lang="it-IT" b="1" dirty="0">
                <a:solidFill>
                  <a:srgbClr val="FF0000"/>
                </a:solidFill>
              </a:rPr>
              <a:t>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PRODUCT COSTS</a:t>
            </a:r>
          </a:p>
          <a:p>
            <a:r>
              <a:rPr lang="en-US" sz="2400" dirty="0"/>
              <a:t>They represent the value of resources used for the realization of a specific product / service, for the physical transformation of the input in output</a:t>
            </a:r>
          </a:p>
          <a:p>
            <a:r>
              <a:rPr lang="en-US" sz="2400" i="1" dirty="0"/>
              <a:t>Direct labor, direct material, manufacturing overhead</a:t>
            </a:r>
          </a:p>
          <a:p>
            <a:pPr marL="0" indent="0">
              <a:buFont typeface="Arial" panose="020B0604020202020204" pitchFamily="34" charset="0"/>
              <a:buNone/>
            </a:pPr>
            <a:endParaRPr lang="en-US" b="1"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9" y="3942932"/>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PERIOD COSTS</a:t>
            </a:r>
          </a:p>
          <a:p>
            <a:r>
              <a:rPr lang="en-US" sz="2400" dirty="0"/>
              <a:t>They represent the value of resources used in activities not associated with the making of a product / service according to a causal link (i.e. not directly related to processing operations in physical input output), but necessary for the functioning of the company in whole</a:t>
            </a:r>
          </a:p>
          <a:p>
            <a:r>
              <a:rPr lang="en-US" sz="2400" i="1" dirty="0"/>
              <a:t>R&amp;D, selling costs and administrative costs, general expenses</a:t>
            </a:r>
            <a:endParaRPr lang="en-US" i="1"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75721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Product </a:t>
            </a:r>
            <a:r>
              <a:rPr lang="it-IT" b="1" dirty="0" err="1">
                <a:solidFill>
                  <a:srgbClr val="FF0000"/>
                </a:solidFill>
              </a:rPr>
              <a:t>costs</a:t>
            </a:r>
            <a:r>
              <a:rPr lang="it-IT" b="1" dirty="0">
                <a:solidFill>
                  <a:srgbClr val="FF0000"/>
                </a:solidFill>
              </a:rPr>
              <a:t> vs </a:t>
            </a:r>
            <a:r>
              <a:rPr lang="it-IT" b="1" dirty="0" err="1">
                <a:solidFill>
                  <a:srgbClr val="FF0000"/>
                </a:solidFill>
              </a:rPr>
              <a:t>period</a:t>
            </a:r>
            <a:r>
              <a:rPr lang="it-IT" b="1" dirty="0">
                <a:solidFill>
                  <a:srgbClr val="FF0000"/>
                </a:solidFill>
              </a:rPr>
              <a:t> </a:t>
            </a:r>
            <a:r>
              <a:rPr lang="it-IT" b="1" dirty="0" err="1">
                <a:solidFill>
                  <a:srgbClr val="FF0000"/>
                </a:solidFill>
              </a:rPr>
              <a:t>costs</a:t>
            </a:r>
            <a:r>
              <a:rPr lang="it-IT" b="1" dirty="0">
                <a:solidFill>
                  <a:srgbClr val="FF0000"/>
                </a:solidFill>
              </a:rPr>
              <a:t>: </a:t>
            </a:r>
            <a:r>
              <a:rPr lang="it-IT" b="1" dirty="0" err="1">
                <a:solidFill>
                  <a:srgbClr val="FF0000"/>
                </a:solidFill>
              </a:rPr>
              <a:t>quick</a:t>
            </a:r>
            <a:r>
              <a:rPr lang="it-IT" b="1" dirty="0">
                <a:solidFill>
                  <a:srgbClr val="FF0000"/>
                </a:solidFill>
              </a:rPr>
              <a:t> </a:t>
            </a:r>
            <a:r>
              <a:rPr lang="it-IT" b="1" dirty="0" err="1">
                <a:solidFill>
                  <a:srgbClr val="FF0000"/>
                </a:solidFill>
              </a:rPr>
              <a:t>check</a:t>
            </a:r>
            <a:r>
              <a:rPr lang="it-IT" b="1" dirty="0">
                <a:solidFill>
                  <a:srgbClr val="FF0000"/>
                </a:solidFill>
              </a:rPr>
              <a:t> </a:t>
            </a:r>
          </a:p>
        </p:txBody>
      </p:sp>
      <p:sp>
        <p:nvSpPr>
          <p:cNvPr id="2" name="Rettangolo 1"/>
          <p:cNvSpPr/>
          <p:nvPr/>
        </p:nvSpPr>
        <p:spPr>
          <a:xfrm>
            <a:off x="859809" y="2117465"/>
            <a:ext cx="10849969" cy="4185761"/>
          </a:xfrm>
          <a:prstGeom prst="rect">
            <a:avLst/>
          </a:prstGeom>
        </p:spPr>
        <p:txBody>
          <a:bodyPr wrap="square">
            <a:spAutoFit/>
          </a:bodyPr>
          <a:lstStyle/>
          <a:p>
            <a:r>
              <a:rPr lang="en-US" sz="2800" dirty="0">
                <a:latin typeface="Calibri" panose="020F0502020204030204" pitchFamily="34" charset="0"/>
              </a:rPr>
              <a:t>Which of the following costs would be considered a period cost in a manufacturing company?</a:t>
            </a:r>
          </a:p>
          <a:p>
            <a:pPr>
              <a:lnSpc>
                <a:spcPct val="150000"/>
              </a:lnSpc>
            </a:pPr>
            <a:r>
              <a:rPr lang="it-IT" sz="2800" dirty="0">
                <a:latin typeface="Calibri" panose="020F0502020204030204" pitchFamily="34" charset="0"/>
              </a:rPr>
              <a:t>A. Manufacturing </a:t>
            </a:r>
            <a:r>
              <a:rPr lang="it-IT" sz="2800" dirty="0" err="1">
                <a:latin typeface="Calibri" panose="020F0502020204030204" pitchFamily="34" charset="0"/>
              </a:rPr>
              <a:t>equipment</a:t>
            </a:r>
            <a:r>
              <a:rPr lang="it-IT" sz="2800" dirty="0">
                <a:latin typeface="Calibri" panose="020F0502020204030204" pitchFamily="34" charset="0"/>
              </a:rPr>
              <a:t> </a:t>
            </a:r>
            <a:r>
              <a:rPr lang="it-IT" sz="2800" dirty="0" err="1">
                <a:latin typeface="Calibri" panose="020F0502020204030204" pitchFamily="34" charset="0"/>
              </a:rPr>
              <a:t>depreciation</a:t>
            </a:r>
            <a:r>
              <a:rPr lang="it-IT" sz="2800" dirty="0">
                <a:latin typeface="Calibri" panose="020F0502020204030204" pitchFamily="34" charset="0"/>
              </a:rPr>
              <a:t>.</a:t>
            </a:r>
          </a:p>
          <a:p>
            <a:pPr>
              <a:lnSpc>
                <a:spcPct val="150000"/>
              </a:lnSpc>
            </a:pPr>
            <a:r>
              <a:rPr lang="en-US" sz="2800" dirty="0">
                <a:latin typeface="Calibri" panose="020F0502020204030204" pitchFamily="34" charset="0"/>
              </a:rPr>
              <a:t>B. Property taxes on corporate headquarters.</a:t>
            </a:r>
          </a:p>
          <a:p>
            <a:pPr>
              <a:lnSpc>
                <a:spcPct val="150000"/>
              </a:lnSpc>
            </a:pPr>
            <a:r>
              <a:rPr lang="it-IT" sz="2800" dirty="0">
                <a:latin typeface="Calibri" panose="020F0502020204030204" pitchFamily="34" charset="0"/>
              </a:rPr>
              <a:t>C. Direct </a:t>
            </a:r>
            <a:r>
              <a:rPr lang="it-IT" sz="2800" dirty="0" err="1">
                <a:latin typeface="Calibri" panose="020F0502020204030204" pitchFamily="34" charset="0"/>
              </a:rPr>
              <a:t>materials</a:t>
            </a:r>
            <a:r>
              <a:rPr lang="it-IT" sz="2800" dirty="0">
                <a:latin typeface="Calibri" panose="020F0502020204030204" pitchFamily="34" charset="0"/>
              </a:rPr>
              <a:t> </a:t>
            </a:r>
            <a:r>
              <a:rPr lang="it-IT" sz="2800" dirty="0" err="1">
                <a:latin typeface="Calibri" panose="020F0502020204030204" pitchFamily="34" charset="0"/>
              </a:rPr>
              <a:t>costs</a:t>
            </a:r>
            <a:r>
              <a:rPr lang="it-IT" sz="2800" dirty="0">
                <a:latin typeface="Calibri" panose="020F0502020204030204" pitchFamily="34" charset="0"/>
              </a:rPr>
              <a:t>.</a:t>
            </a:r>
          </a:p>
          <a:p>
            <a:pPr>
              <a:lnSpc>
                <a:spcPct val="150000"/>
              </a:lnSpc>
            </a:pPr>
            <a:r>
              <a:rPr lang="en-US" sz="2800" dirty="0">
                <a:latin typeface="Calibri" panose="020F0502020204030204" pitchFamily="34" charset="0"/>
              </a:rPr>
              <a:t>D. Electrical costs to light the production </a:t>
            </a:r>
            <a:r>
              <a:rPr lang="it-IT" sz="2800" dirty="0" err="1">
                <a:latin typeface="Calibri" panose="020F0502020204030204" pitchFamily="34" charset="0"/>
              </a:rPr>
              <a:t>facility</a:t>
            </a:r>
            <a:r>
              <a:rPr lang="it-IT" sz="2800" dirty="0">
                <a:latin typeface="Calibri" panose="020F0502020204030204" pitchFamily="34" charset="0"/>
              </a:rPr>
              <a:t>.</a:t>
            </a:r>
          </a:p>
          <a:p>
            <a:pPr>
              <a:lnSpc>
                <a:spcPct val="150000"/>
              </a:lnSpc>
            </a:pPr>
            <a:r>
              <a:rPr lang="it-IT" sz="2800" dirty="0">
                <a:latin typeface="Calibri" panose="020F0502020204030204" pitchFamily="34" charset="0"/>
              </a:rPr>
              <a:t>E. Sales </a:t>
            </a:r>
            <a:r>
              <a:rPr lang="it-IT" sz="2800" dirty="0" err="1">
                <a:latin typeface="Calibri" panose="020F0502020204030204" pitchFamily="34" charset="0"/>
              </a:rPr>
              <a:t>commissions</a:t>
            </a:r>
            <a:r>
              <a:rPr lang="it-IT" sz="2800" dirty="0">
                <a:latin typeface="Calibri" panose="020F0502020204030204" pitchFamily="34" charset="0"/>
              </a:rPr>
              <a:t>.</a:t>
            </a:r>
            <a:endParaRPr lang="it-IT" sz="2800" dirty="0"/>
          </a:p>
        </p:txBody>
      </p:sp>
      <p:sp>
        <p:nvSpPr>
          <p:cNvPr id="3" name="Rettangolo arrotondato 2"/>
          <p:cNvSpPr/>
          <p:nvPr/>
        </p:nvSpPr>
        <p:spPr>
          <a:xfrm>
            <a:off x="685231" y="3657600"/>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685231" y="5620104"/>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3286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err="1"/>
              <a:t>Introduction</a:t>
            </a:r>
            <a:endParaRPr lang="it-IT" sz="3200" dirty="0"/>
          </a:p>
          <a:p>
            <a:r>
              <a:rPr lang="it-IT" sz="3200" dirty="0" err="1"/>
              <a:t>Cost</a:t>
            </a:r>
            <a:r>
              <a:rPr lang="it-IT" sz="3200" dirty="0"/>
              <a:t> </a:t>
            </a:r>
            <a:r>
              <a:rPr lang="it-IT" sz="3200" dirty="0" err="1"/>
              <a:t>concepts</a:t>
            </a:r>
            <a:endParaRPr lang="it-IT" sz="3200" dirty="0"/>
          </a:p>
          <a:p>
            <a:r>
              <a:rPr lang="it-IT" sz="3200" dirty="0" err="1"/>
              <a:t>Typologies</a:t>
            </a:r>
            <a:r>
              <a:rPr lang="it-IT" sz="3200" dirty="0"/>
              <a:t> of </a:t>
            </a:r>
            <a:r>
              <a:rPr lang="it-IT" sz="3200" dirty="0" err="1"/>
              <a:t>costs</a:t>
            </a:r>
            <a:endParaRPr lang="it-IT" sz="3200" dirty="0"/>
          </a:p>
          <a:p>
            <a:r>
              <a:rPr lang="it-IT" sz="3200" dirty="0" err="1"/>
              <a:t>Costing</a:t>
            </a:r>
            <a:r>
              <a:rPr lang="it-IT" sz="3200" dirty="0"/>
              <a:t> </a:t>
            </a:r>
            <a:r>
              <a:rPr lang="it-IT" sz="3200" dirty="0" err="1"/>
              <a:t>Techniques</a:t>
            </a:r>
            <a:endParaRPr lang="it-IT" sz="3200"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(1/2)</a:t>
            </a: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FIXED COSTS</a:t>
            </a:r>
          </a:p>
          <a:p>
            <a:r>
              <a:rPr lang="en-US" sz="2400" dirty="0"/>
              <a:t>Fixed cost is not affected by changes in the activity level (i.e. the level of production) within a relevant period of time</a:t>
            </a:r>
          </a:p>
          <a:p>
            <a:pPr marL="0" indent="0">
              <a:buFont typeface="Arial" panose="020B0604020202020204" pitchFamily="34" charset="0"/>
              <a:buNone/>
            </a:pPr>
            <a:endParaRPr lang="en-US" b="1"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809629" y="3992669"/>
            <a:ext cx="10941093" cy="1916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VARIABLE COSTS</a:t>
            </a:r>
          </a:p>
          <a:p>
            <a:r>
              <a:rPr lang="en-US" dirty="0"/>
              <a:t>When the productivity level increases, also variable costs change </a:t>
            </a:r>
          </a:p>
          <a:p>
            <a:r>
              <a:rPr lang="en-US" dirty="0"/>
              <a:t>A cost is variable if it varies proportionately to variation of the productive volume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8715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7" name="Titolo 1"/>
          <p:cNvSpPr>
            <a:spLocks noGrp="1"/>
          </p:cNvSpPr>
          <p:nvPr>
            <p:ph type="title"/>
          </p:nvPr>
        </p:nvSpPr>
        <p:spPr>
          <a:xfrm>
            <a:off x="467427" y="144142"/>
            <a:ext cx="10515600" cy="1010102"/>
          </a:xfrm>
        </p:spPr>
        <p:txBody>
          <a:bodyPr/>
          <a:lstStyle/>
          <a:p>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(1/2)</a:t>
            </a:r>
          </a:p>
        </p:txBody>
      </p:sp>
      <p:sp>
        <p:nvSpPr>
          <p:cNvPr id="2" name="Segnaposto contenuto 1"/>
          <p:cNvSpPr>
            <a:spLocks noGrp="1"/>
          </p:cNvSpPr>
          <p:nvPr>
            <p:ph sz="half" idx="1"/>
          </p:nvPr>
        </p:nvSpPr>
        <p:spPr>
          <a:xfrm>
            <a:off x="990600" y="3440871"/>
            <a:ext cx="5181600" cy="2710432"/>
          </a:xfrm>
        </p:spPr>
        <p:txBody>
          <a:bodyPr/>
          <a:lstStyle/>
          <a:p>
            <a:pPr marL="0" indent="0" algn="ctr">
              <a:buNone/>
            </a:pPr>
            <a:r>
              <a:rPr lang="it-IT" b="1" dirty="0"/>
              <a:t>VARIABLE COSTS</a:t>
            </a:r>
          </a:p>
        </p:txBody>
      </p:sp>
      <p:sp>
        <p:nvSpPr>
          <p:cNvPr id="3" name="Segnaposto contenuto 2"/>
          <p:cNvSpPr>
            <a:spLocks noGrp="1"/>
          </p:cNvSpPr>
          <p:nvPr>
            <p:ph sz="half" idx="2"/>
          </p:nvPr>
        </p:nvSpPr>
        <p:spPr>
          <a:xfrm>
            <a:off x="6172200" y="3466531"/>
            <a:ext cx="5181600" cy="2710432"/>
          </a:xfrm>
        </p:spPr>
        <p:txBody>
          <a:bodyPr/>
          <a:lstStyle/>
          <a:p>
            <a:pPr marL="0" indent="0" algn="ctr">
              <a:buNone/>
            </a:pPr>
            <a:r>
              <a:rPr lang="it-IT" b="1" dirty="0"/>
              <a:t>FIXED COST</a:t>
            </a:r>
          </a:p>
        </p:txBody>
      </p:sp>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4580" y="974857"/>
            <a:ext cx="4541293" cy="2312287"/>
          </a:xfrm>
          <a:prstGeom prst="rect">
            <a:avLst/>
          </a:prstGeom>
        </p:spPr>
      </p:pic>
      <p:cxnSp>
        <p:nvCxnSpPr>
          <p:cNvPr id="10" name="Connettore 1 9"/>
          <p:cNvCxnSpPr/>
          <p:nvPr/>
        </p:nvCxnSpPr>
        <p:spPr>
          <a:xfrm>
            <a:off x="1596788" y="3930555"/>
            <a:ext cx="0" cy="2790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flipH="1">
            <a:off x="1596788" y="6695814"/>
            <a:ext cx="24975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276358" y="3930555"/>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Cost</a:t>
            </a:r>
            <a:r>
              <a:rPr lang="it-IT" sz="2000" dirty="0">
                <a:solidFill>
                  <a:schemeClr val="tx1"/>
                </a:solidFill>
              </a:rPr>
              <a:t> per text </a:t>
            </a:r>
            <a:r>
              <a:rPr lang="it-IT" sz="2000" dirty="0" err="1">
                <a:solidFill>
                  <a:schemeClr val="tx1"/>
                </a:solidFill>
              </a:rPr>
              <a:t>sent</a:t>
            </a:r>
            <a:endParaRPr lang="it-IT" sz="2000" dirty="0">
              <a:solidFill>
                <a:schemeClr val="tx1"/>
              </a:solidFill>
            </a:endParaRPr>
          </a:p>
        </p:txBody>
      </p:sp>
      <p:sp>
        <p:nvSpPr>
          <p:cNvPr id="18" name="Rettangolo 17"/>
          <p:cNvSpPr/>
          <p:nvPr/>
        </p:nvSpPr>
        <p:spPr>
          <a:xfrm>
            <a:off x="4194419" y="6136139"/>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 Of text </a:t>
            </a:r>
            <a:r>
              <a:rPr lang="it-IT" sz="2000" dirty="0" err="1">
                <a:solidFill>
                  <a:schemeClr val="tx1"/>
                </a:solidFill>
              </a:rPr>
              <a:t>sent</a:t>
            </a:r>
            <a:endParaRPr lang="it-IT" sz="2000" dirty="0">
              <a:solidFill>
                <a:schemeClr val="tx1"/>
              </a:solidFill>
            </a:endParaRPr>
          </a:p>
        </p:txBody>
      </p:sp>
      <p:cxnSp>
        <p:nvCxnSpPr>
          <p:cNvPr id="19" name="Connettore 1 18"/>
          <p:cNvCxnSpPr/>
          <p:nvPr/>
        </p:nvCxnSpPr>
        <p:spPr>
          <a:xfrm flipH="1">
            <a:off x="1596788" y="4796087"/>
            <a:ext cx="2497539" cy="13400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7645021" y="3945720"/>
            <a:ext cx="0" cy="279092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H="1">
            <a:off x="7645021" y="6710979"/>
            <a:ext cx="24975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ttangolo 23"/>
          <p:cNvSpPr/>
          <p:nvPr/>
        </p:nvSpPr>
        <p:spPr>
          <a:xfrm>
            <a:off x="6012959" y="3982898"/>
            <a:ext cx="1228299" cy="600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Monthly</a:t>
            </a:r>
            <a:r>
              <a:rPr lang="it-IT" sz="2000" dirty="0">
                <a:solidFill>
                  <a:schemeClr val="tx1"/>
                </a:solidFill>
              </a:rPr>
              <a:t> </a:t>
            </a:r>
            <a:r>
              <a:rPr lang="it-IT" sz="2000" dirty="0" err="1">
                <a:solidFill>
                  <a:schemeClr val="tx1"/>
                </a:solidFill>
              </a:rPr>
              <a:t>fee</a:t>
            </a:r>
            <a:r>
              <a:rPr lang="it-IT" sz="2000" dirty="0">
                <a:solidFill>
                  <a:schemeClr val="tx1"/>
                </a:solidFill>
              </a:rPr>
              <a:t> per </a:t>
            </a:r>
            <a:r>
              <a:rPr lang="it-IT" sz="2000" dirty="0" err="1">
                <a:solidFill>
                  <a:schemeClr val="tx1"/>
                </a:solidFill>
              </a:rPr>
              <a:t>phone</a:t>
            </a:r>
            <a:r>
              <a:rPr lang="it-IT" sz="2000" dirty="0">
                <a:solidFill>
                  <a:schemeClr val="tx1"/>
                </a:solidFill>
              </a:rPr>
              <a:t> </a:t>
            </a:r>
            <a:r>
              <a:rPr lang="it-IT" sz="2000" dirty="0" err="1">
                <a:solidFill>
                  <a:schemeClr val="tx1"/>
                </a:solidFill>
              </a:rPr>
              <a:t>calls</a:t>
            </a:r>
            <a:endParaRPr lang="it-IT" sz="2000" dirty="0">
              <a:solidFill>
                <a:schemeClr val="tx1"/>
              </a:solidFill>
            </a:endParaRPr>
          </a:p>
        </p:txBody>
      </p:sp>
      <p:sp>
        <p:nvSpPr>
          <p:cNvPr id="25" name="Rettangolo 24"/>
          <p:cNvSpPr/>
          <p:nvPr/>
        </p:nvSpPr>
        <p:spPr>
          <a:xfrm>
            <a:off x="9931020" y="6188482"/>
            <a:ext cx="1819702" cy="496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rPr>
              <a:t>N of phone </a:t>
            </a:r>
            <a:r>
              <a:rPr lang="it-IT" sz="2000" dirty="0" err="1">
                <a:solidFill>
                  <a:schemeClr val="tx1"/>
                </a:solidFill>
              </a:rPr>
              <a:t>calls</a:t>
            </a:r>
            <a:endParaRPr lang="it-IT" sz="2000" dirty="0">
              <a:solidFill>
                <a:schemeClr val="tx1"/>
              </a:solidFill>
            </a:endParaRPr>
          </a:p>
        </p:txBody>
      </p:sp>
      <p:cxnSp>
        <p:nvCxnSpPr>
          <p:cNvPr id="26" name="Connettore 1 25"/>
          <p:cNvCxnSpPr/>
          <p:nvPr/>
        </p:nvCxnSpPr>
        <p:spPr>
          <a:xfrm flipH="1" flipV="1">
            <a:off x="7646443" y="5334356"/>
            <a:ext cx="29427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45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Fixed</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variable</a:t>
            </a:r>
            <a:r>
              <a:rPr lang="it-IT" b="1" dirty="0">
                <a:solidFill>
                  <a:srgbClr val="FF0000"/>
                </a:solidFill>
              </a:rPr>
              <a:t> </a:t>
            </a:r>
            <a:r>
              <a:rPr lang="it-IT" b="1" dirty="0" err="1">
                <a:solidFill>
                  <a:srgbClr val="FF0000"/>
                </a:solidFill>
              </a:rPr>
              <a:t>costs</a:t>
            </a:r>
            <a:r>
              <a:rPr lang="it-IT" b="1" dirty="0">
                <a:solidFill>
                  <a:srgbClr val="FF0000"/>
                </a:solidFill>
              </a:rPr>
              <a:t>: </a:t>
            </a:r>
            <a:r>
              <a:rPr lang="it-IT" b="1" dirty="0" err="1">
                <a:solidFill>
                  <a:srgbClr val="FF0000"/>
                </a:solidFill>
              </a:rPr>
              <a:t>quick</a:t>
            </a:r>
            <a:r>
              <a:rPr lang="it-IT" b="1" dirty="0">
                <a:solidFill>
                  <a:srgbClr val="FF0000"/>
                </a:solidFill>
              </a:rPr>
              <a:t> </a:t>
            </a:r>
            <a:r>
              <a:rPr lang="it-IT" b="1" dirty="0" err="1">
                <a:solidFill>
                  <a:srgbClr val="FF0000"/>
                </a:solidFill>
              </a:rPr>
              <a:t>check</a:t>
            </a:r>
            <a:r>
              <a:rPr lang="it-IT" b="1" dirty="0">
                <a:solidFill>
                  <a:srgbClr val="FF0000"/>
                </a:solidFill>
              </a:rPr>
              <a:t> </a:t>
            </a:r>
          </a:p>
        </p:txBody>
      </p:sp>
      <p:sp>
        <p:nvSpPr>
          <p:cNvPr id="2" name="Rettangolo 1"/>
          <p:cNvSpPr/>
          <p:nvPr/>
        </p:nvSpPr>
        <p:spPr>
          <a:xfrm>
            <a:off x="859809" y="2117465"/>
            <a:ext cx="10849969" cy="3970318"/>
          </a:xfrm>
          <a:prstGeom prst="rect">
            <a:avLst/>
          </a:prstGeom>
        </p:spPr>
        <p:txBody>
          <a:bodyPr wrap="square">
            <a:spAutoFit/>
          </a:bodyPr>
          <a:lstStyle/>
          <a:p>
            <a:r>
              <a:rPr lang="en-US" sz="2800" dirty="0">
                <a:latin typeface="Calibri" panose="020F0502020204030204" pitchFamily="34" charset="0"/>
              </a:rPr>
              <a:t>Which of the following costs would be variable with respect to the number of cones sold at an ice-cream parlor? (There may be more than one correct answer.)</a:t>
            </a:r>
          </a:p>
          <a:p>
            <a:pPr>
              <a:lnSpc>
                <a:spcPct val="150000"/>
              </a:lnSpc>
            </a:pPr>
            <a:r>
              <a:rPr lang="en-US" sz="2800" dirty="0">
                <a:latin typeface="Calibri" panose="020F0502020204030204" pitchFamily="34" charset="0"/>
              </a:rPr>
              <a:t>A. The cost of lighting the store.</a:t>
            </a:r>
          </a:p>
          <a:p>
            <a:pPr>
              <a:lnSpc>
                <a:spcPct val="150000"/>
              </a:lnSpc>
            </a:pPr>
            <a:r>
              <a:rPr lang="en-US" sz="2800" dirty="0">
                <a:latin typeface="Calibri" panose="020F0502020204030204" pitchFamily="34" charset="0"/>
              </a:rPr>
              <a:t>B. The wages of the store manager.</a:t>
            </a:r>
          </a:p>
          <a:p>
            <a:pPr>
              <a:lnSpc>
                <a:spcPct val="150000"/>
              </a:lnSpc>
            </a:pPr>
            <a:r>
              <a:rPr lang="en-US" sz="2800" dirty="0">
                <a:latin typeface="Calibri" panose="020F0502020204030204" pitchFamily="34" charset="0"/>
              </a:rPr>
              <a:t>C. The cost of ice cream.</a:t>
            </a:r>
          </a:p>
          <a:p>
            <a:pPr>
              <a:lnSpc>
                <a:spcPct val="150000"/>
              </a:lnSpc>
            </a:pPr>
            <a:r>
              <a:rPr lang="en-US" sz="2800" dirty="0">
                <a:latin typeface="Calibri" panose="020F0502020204030204" pitchFamily="34" charset="0"/>
              </a:rPr>
              <a:t>D. The cost of napkins (1 client, 1 napkin)</a:t>
            </a:r>
            <a:endParaRPr lang="it-IT" sz="2800" dirty="0"/>
          </a:p>
        </p:txBody>
      </p:sp>
      <p:sp>
        <p:nvSpPr>
          <p:cNvPr id="10" name="Rettangolo arrotondato 9"/>
          <p:cNvSpPr/>
          <p:nvPr/>
        </p:nvSpPr>
        <p:spPr>
          <a:xfrm>
            <a:off x="685231" y="5512383"/>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p:nvSpPr>
        <p:spPr>
          <a:xfrm>
            <a:off x="685231" y="4668415"/>
            <a:ext cx="7366948" cy="7096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0811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Period-product</a:t>
            </a:r>
            <a:r>
              <a:rPr lang="it-IT" b="1" dirty="0">
                <a:solidFill>
                  <a:srgbClr val="FF0000"/>
                </a:solidFill>
              </a:rPr>
              <a:t> </a:t>
            </a:r>
            <a:r>
              <a:rPr lang="it-IT" b="1" dirty="0" err="1">
                <a:solidFill>
                  <a:srgbClr val="FF0000"/>
                </a:solidFill>
              </a:rPr>
              <a:t>costs</a:t>
            </a:r>
            <a:r>
              <a:rPr lang="it-IT" b="1" dirty="0">
                <a:solidFill>
                  <a:srgbClr val="FF0000"/>
                </a:solidFill>
              </a:rPr>
              <a:t> and </a:t>
            </a:r>
            <a:r>
              <a:rPr lang="it-IT" b="1" dirty="0" err="1">
                <a:solidFill>
                  <a:srgbClr val="FF0000"/>
                </a:solidFill>
              </a:rPr>
              <a:t>fixes-variable</a:t>
            </a:r>
            <a:r>
              <a:rPr lang="it-IT" b="1" dirty="0">
                <a:solidFill>
                  <a:srgbClr val="FF0000"/>
                </a:solidFill>
              </a:rPr>
              <a:t> </a:t>
            </a:r>
            <a:r>
              <a:rPr lang="it-IT" b="1" dirty="0" err="1">
                <a:solidFill>
                  <a:srgbClr val="FF0000"/>
                </a:solidFill>
              </a:rPr>
              <a:t>costs</a:t>
            </a:r>
            <a:r>
              <a:rPr lang="it-IT" b="1" dirty="0">
                <a:solidFill>
                  <a:srgbClr val="FF0000"/>
                </a:solidFill>
              </a:rPr>
              <a:t> </a:t>
            </a:r>
          </a:p>
        </p:txBody>
      </p:sp>
      <p:graphicFrame>
        <p:nvGraphicFramePr>
          <p:cNvPr id="3" name="Tabella 2"/>
          <p:cNvGraphicFramePr>
            <a:graphicFrameLocks noGrp="1"/>
          </p:cNvGraphicFramePr>
          <p:nvPr>
            <p:extLst>
              <p:ext uri="{D42A27DB-BD31-4B8C-83A1-F6EECF244321}">
                <p14:modId xmlns:p14="http://schemas.microsoft.com/office/powerpoint/2010/main" val="1590879118"/>
              </p:ext>
            </p:extLst>
          </p:nvPr>
        </p:nvGraphicFramePr>
        <p:xfrm>
          <a:off x="2755331" y="1650226"/>
          <a:ext cx="8128000" cy="402336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1728274">
                <a:tc>
                  <a:txBody>
                    <a:bodyPr/>
                    <a:lstStyle/>
                    <a:p>
                      <a:pPr marL="457200" indent="-457200">
                        <a:buFont typeface="Arial" panose="020B0604020202020204" pitchFamily="34" charset="0"/>
                        <a:buChar char="•"/>
                      </a:pPr>
                      <a:r>
                        <a:rPr lang="it-IT" sz="2800" dirty="0"/>
                        <a:t>Direct </a:t>
                      </a:r>
                      <a:r>
                        <a:rPr lang="it-IT" sz="2800" dirty="0" err="1"/>
                        <a:t>Materials</a:t>
                      </a:r>
                      <a:endParaRPr lang="it-IT" sz="2800" dirty="0"/>
                    </a:p>
                    <a:p>
                      <a:pPr marL="457200" indent="-457200">
                        <a:buFont typeface="Arial" panose="020B0604020202020204" pitchFamily="34" charset="0"/>
                        <a:buChar char="•"/>
                      </a:pPr>
                      <a:r>
                        <a:rPr lang="it-IT" sz="2800" dirty="0"/>
                        <a:t>Direct </a:t>
                      </a:r>
                      <a:r>
                        <a:rPr lang="it-IT" sz="2800" dirty="0" err="1"/>
                        <a:t>Labor</a:t>
                      </a:r>
                      <a:endParaRPr lang="it-IT" sz="2800" dirty="0"/>
                    </a:p>
                    <a:p>
                      <a:pPr marL="457200" indent="-457200">
                        <a:buFont typeface="Arial" panose="020B0604020202020204" pitchFamily="34" charset="0"/>
                        <a:buChar char="•"/>
                      </a:pPr>
                      <a:r>
                        <a:rPr lang="it-IT" sz="2800" dirty="0"/>
                        <a:t>Energy</a:t>
                      </a:r>
                    </a:p>
                  </a:txBody>
                  <a:tcPr/>
                </a:tc>
                <a:tc>
                  <a:txBody>
                    <a:bodyPr/>
                    <a:lstStyle/>
                    <a:p>
                      <a:pPr marL="457200" indent="-457200">
                        <a:buFont typeface="Arial" panose="020B0604020202020204" pitchFamily="34" charset="0"/>
                        <a:buChar char="•"/>
                      </a:pPr>
                      <a:r>
                        <a:rPr lang="it-IT" sz="2800" dirty="0" err="1"/>
                        <a:t>Vendors</a:t>
                      </a:r>
                      <a:r>
                        <a:rPr lang="it-IT" sz="2800" dirty="0"/>
                        <a:t> </a:t>
                      </a:r>
                      <a:r>
                        <a:rPr lang="it-IT" sz="2800" dirty="0" err="1"/>
                        <a:t>commissions</a:t>
                      </a:r>
                      <a:endParaRPr lang="it-IT" sz="2800" dirty="0"/>
                    </a:p>
                    <a:p>
                      <a:pPr marL="457200" indent="-457200">
                        <a:buFont typeface="Arial" panose="020B0604020202020204" pitchFamily="34" charset="0"/>
                        <a:buChar char="•"/>
                      </a:pPr>
                      <a:r>
                        <a:rPr lang="it-IT" sz="2800" dirty="0"/>
                        <a:t>Selling </a:t>
                      </a:r>
                      <a:r>
                        <a:rPr lang="it-IT" sz="2800" dirty="0" err="1"/>
                        <a:t>costs</a:t>
                      </a:r>
                      <a:r>
                        <a:rPr lang="it-IT" sz="2800" dirty="0"/>
                        <a:t> (</a:t>
                      </a:r>
                      <a:r>
                        <a:rPr lang="it-IT" sz="2800" dirty="0" err="1"/>
                        <a:t>if</a:t>
                      </a:r>
                      <a:r>
                        <a:rPr lang="it-IT" sz="2800" dirty="0"/>
                        <a:t> </a:t>
                      </a:r>
                      <a:r>
                        <a:rPr lang="it-IT" sz="2800" dirty="0" err="1"/>
                        <a:t>they</a:t>
                      </a:r>
                      <a:r>
                        <a:rPr lang="it-IT" sz="2800" dirty="0"/>
                        <a:t> </a:t>
                      </a:r>
                      <a:r>
                        <a:rPr lang="it-IT" sz="2800" dirty="0" err="1"/>
                        <a:t>depend</a:t>
                      </a:r>
                      <a:r>
                        <a:rPr lang="it-IT" sz="2800" dirty="0"/>
                        <a:t> on </a:t>
                      </a:r>
                      <a:r>
                        <a:rPr lang="it-IT" sz="2800" dirty="0" err="1"/>
                        <a:t>units</a:t>
                      </a:r>
                      <a:r>
                        <a:rPr lang="it-IT" sz="2800" dirty="0"/>
                        <a:t> to be distributed)</a:t>
                      </a:r>
                    </a:p>
                  </a:txBody>
                  <a:tcPr/>
                </a:tc>
                <a:extLst>
                  <a:ext uri="{0D108BD9-81ED-4DB2-BD59-A6C34878D82A}">
                    <a16:rowId xmlns:a16="http://schemas.microsoft.com/office/drawing/2014/main" val="10000"/>
                  </a:ext>
                </a:extLst>
              </a:tr>
              <a:tr h="1728274">
                <a:tc>
                  <a:txBody>
                    <a:bodyPr/>
                    <a:lstStyle/>
                    <a:p>
                      <a:pPr marL="457200" indent="-457200">
                        <a:buFont typeface="Arial" panose="020B0604020202020204" pitchFamily="34" charset="0"/>
                        <a:buChar char="•"/>
                      </a:pPr>
                      <a:r>
                        <a:rPr lang="it-IT" sz="2800" dirty="0" err="1"/>
                        <a:t>Depreciation</a:t>
                      </a:r>
                      <a:endParaRPr lang="it-IT" sz="2800" dirty="0"/>
                    </a:p>
                    <a:p>
                      <a:pPr marL="457200" indent="-457200">
                        <a:buFont typeface="Arial" panose="020B0604020202020204" pitchFamily="34" charset="0"/>
                        <a:buChar char="•"/>
                      </a:pPr>
                      <a:r>
                        <a:rPr lang="it-IT" sz="2800" dirty="0" err="1"/>
                        <a:t>Cost</a:t>
                      </a:r>
                      <a:r>
                        <a:rPr lang="it-IT" sz="2800" dirty="0"/>
                        <a:t> of </a:t>
                      </a:r>
                      <a:r>
                        <a:rPr lang="it-IT" sz="2800" dirty="0" err="1"/>
                        <a:t>rent</a:t>
                      </a:r>
                      <a:r>
                        <a:rPr lang="it-IT" sz="2800" dirty="0"/>
                        <a:t> (production)</a:t>
                      </a:r>
                    </a:p>
                    <a:p>
                      <a:pPr marL="457200" indent="-457200">
                        <a:buFont typeface="Arial" panose="020B0604020202020204" pitchFamily="34" charset="0"/>
                        <a:buChar char="•"/>
                      </a:pPr>
                      <a:r>
                        <a:rPr lang="it-IT" sz="2800" dirty="0" err="1"/>
                        <a:t>Indirect</a:t>
                      </a:r>
                      <a:r>
                        <a:rPr lang="it-IT" sz="2800" baseline="0" dirty="0"/>
                        <a:t> </a:t>
                      </a:r>
                      <a:r>
                        <a:rPr lang="it-IT" sz="2800" baseline="0" dirty="0" err="1"/>
                        <a:t>labor</a:t>
                      </a:r>
                      <a:endParaRPr lang="it-IT" sz="2800" baseline="0" dirty="0"/>
                    </a:p>
                    <a:p>
                      <a:pPr marL="457200" indent="-457200">
                        <a:buFont typeface="Arial" panose="020B0604020202020204" pitchFamily="34" charset="0"/>
                        <a:buChar char="•"/>
                      </a:pPr>
                      <a:r>
                        <a:rPr lang="it-IT" sz="2800" baseline="0" dirty="0" err="1"/>
                        <a:t>Maintenance</a:t>
                      </a:r>
                      <a:endParaRPr lang="it-IT" sz="2800" dirty="0"/>
                    </a:p>
                  </a:txBody>
                  <a:tcPr/>
                </a:tc>
                <a:tc>
                  <a:txBody>
                    <a:bodyPr/>
                    <a:lstStyle/>
                    <a:p>
                      <a:pPr marL="457200" indent="-457200">
                        <a:buFont typeface="Arial" panose="020B0604020202020204" pitchFamily="34" charset="0"/>
                        <a:buChar char="•"/>
                      </a:pPr>
                      <a:r>
                        <a:rPr lang="it-IT" sz="2800" dirty="0"/>
                        <a:t>General and </a:t>
                      </a:r>
                      <a:r>
                        <a:rPr lang="it-IT" sz="2800" dirty="0" err="1"/>
                        <a:t>Administrative</a:t>
                      </a:r>
                      <a:r>
                        <a:rPr lang="it-IT" sz="2800" dirty="0"/>
                        <a:t> </a:t>
                      </a:r>
                      <a:r>
                        <a:rPr lang="it-IT" sz="2800" dirty="0" err="1"/>
                        <a:t>costs</a:t>
                      </a:r>
                      <a:endParaRPr lang="it-IT" sz="2800" dirty="0"/>
                    </a:p>
                    <a:p>
                      <a:pPr marL="457200" indent="-457200">
                        <a:buFont typeface="Arial" panose="020B0604020202020204" pitchFamily="34" charset="0"/>
                        <a:buChar char="•"/>
                      </a:pPr>
                      <a:r>
                        <a:rPr lang="it-IT" sz="2800" dirty="0" err="1"/>
                        <a:t>Costs</a:t>
                      </a:r>
                      <a:r>
                        <a:rPr lang="it-IT" sz="2800" dirty="0"/>
                        <a:t> of R&amp;D</a:t>
                      </a:r>
                    </a:p>
                    <a:p>
                      <a:pPr marL="457200" indent="-457200">
                        <a:buFont typeface="Arial" panose="020B0604020202020204" pitchFamily="34" charset="0"/>
                        <a:buChar char="•"/>
                      </a:pPr>
                      <a:r>
                        <a:rPr lang="it-IT" sz="2800" dirty="0"/>
                        <a:t>Advertising</a:t>
                      </a:r>
                      <a:r>
                        <a:rPr lang="it-IT" sz="2800" baseline="0" dirty="0"/>
                        <a:t> and promotion</a:t>
                      </a:r>
                      <a:endParaRPr lang="it-IT" sz="2800" dirty="0"/>
                    </a:p>
                  </a:txBody>
                  <a:tcPr/>
                </a:tc>
                <a:extLst>
                  <a:ext uri="{0D108BD9-81ED-4DB2-BD59-A6C34878D82A}">
                    <a16:rowId xmlns:a16="http://schemas.microsoft.com/office/drawing/2014/main" val="10001"/>
                  </a:ext>
                </a:extLst>
              </a:tr>
            </a:tbl>
          </a:graphicData>
        </a:graphic>
      </p:graphicFrame>
      <p:sp>
        <p:nvSpPr>
          <p:cNvPr id="6" name="Rettangolo 5"/>
          <p:cNvSpPr/>
          <p:nvPr/>
        </p:nvSpPr>
        <p:spPr>
          <a:xfrm>
            <a:off x="273619" y="1844030"/>
            <a:ext cx="2164212"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VARIABLE COSTS</a:t>
            </a:r>
          </a:p>
        </p:txBody>
      </p:sp>
      <p:sp>
        <p:nvSpPr>
          <p:cNvPr id="11" name="Rettangolo 10"/>
          <p:cNvSpPr/>
          <p:nvPr/>
        </p:nvSpPr>
        <p:spPr>
          <a:xfrm>
            <a:off x="273619" y="3729695"/>
            <a:ext cx="2164212"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FIXED COSTS</a:t>
            </a:r>
          </a:p>
        </p:txBody>
      </p:sp>
      <p:sp>
        <p:nvSpPr>
          <p:cNvPr id="12" name="Rettangolo 11"/>
          <p:cNvSpPr/>
          <p:nvPr/>
        </p:nvSpPr>
        <p:spPr>
          <a:xfrm>
            <a:off x="6637740" y="5593649"/>
            <a:ext cx="3945720"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PERIOD COSTS</a:t>
            </a:r>
          </a:p>
        </p:txBody>
      </p:sp>
      <p:sp>
        <p:nvSpPr>
          <p:cNvPr id="13" name="Rettangolo 12"/>
          <p:cNvSpPr/>
          <p:nvPr/>
        </p:nvSpPr>
        <p:spPr>
          <a:xfrm>
            <a:off x="2607107" y="5684245"/>
            <a:ext cx="3945720" cy="1037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PRODUCT COSTS</a:t>
            </a:r>
          </a:p>
        </p:txBody>
      </p:sp>
    </p:spTree>
    <p:extLst>
      <p:ext uri="{BB962C8B-B14F-4D97-AF65-F5344CB8AC3E}">
        <p14:creationId xmlns:p14="http://schemas.microsoft.com/office/powerpoint/2010/main" val="2541266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Historical</a:t>
            </a:r>
            <a:r>
              <a:rPr lang="it-IT" b="1" dirty="0">
                <a:solidFill>
                  <a:srgbClr val="FF0000"/>
                </a:solidFill>
              </a:rPr>
              <a:t> </a:t>
            </a:r>
            <a:r>
              <a:rPr lang="it-IT" b="1" dirty="0" err="1">
                <a:solidFill>
                  <a:srgbClr val="FF0000"/>
                </a:solidFill>
              </a:rPr>
              <a:t>costs</a:t>
            </a:r>
            <a:r>
              <a:rPr lang="it-IT" b="1" dirty="0">
                <a:solidFill>
                  <a:srgbClr val="FF0000"/>
                </a:solidFill>
              </a:rPr>
              <a:t> vs standard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HISTORICAL COSTS</a:t>
            </a:r>
          </a:p>
          <a:p>
            <a:r>
              <a:rPr lang="en-US" sz="2400" dirty="0"/>
              <a:t>Historical cost are the cost accounted ex post, at the end of the period</a:t>
            </a: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685231" y="3519851"/>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STANDARD COSTS</a:t>
            </a:r>
          </a:p>
          <a:p>
            <a:r>
              <a:rPr lang="en-US" sz="2400" dirty="0"/>
              <a:t>Standard costs are the “theoretical cost” (i.e. defined ex ante) defined following specific information, that represent the point of reference for the analysis of deviations</a:t>
            </a:r>
          </a:p>
          <a:p>
            <a:r>
              <a:rPr lang="en-US" sz="2400" dirty="0"/>
              <a:t>For the definition of standard costs, extraordinary events are not considered (indeed they are defined ex ante)</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3506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Standard </a:t>
            </a:r>
            <a:r>
              <a:rPr lang="it-IT" b="1" dirty="0" err="1">
                <a:solidFill>
                  <a:srgbClr val="FF0000"/>
                </a:solidFill>
              </a:rPr>
              <a:t>costs</a:t>
            </a:r>
            <a:endParaRPr lang="it-IT" b="1" dirty="0">
              <a:solidFill>
                <a:srgbClr val="FF0000"/>
              </a:solidFill>
            </a:endParaRPr>
          </a:p>
        </p:txBody>
      </p:sp>
      <p:sp>
        <p:nvSpPr>
          <p:cNvPr id="14" name="Segnaposto contenuto 2"/>
          <p:cNvSpPr txBox="1">
            <a:spLocks/>
          </p:cNvSpPr>
          <p:nvPr/>
        </p:nvSpPr>
        <p:spPr>
          <a:xfrm>
            <a:off x="685231" y="1419367"/>
            <a:ext cx="10941093" cy="45139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DIRECT MATERIALS</a:t>
            </a:r>
          </a:p>
          <a:p>
            <a:r>
              <a:rPr lang="en-US" dirty="0" err="1"/>
              <a:t>C</a:t>
            </a:r>
            <a:r>
              <a:rPr lang="en-US" sz="1800" dirty="0" err="1"/>
              <a:t>std</a:t>
            </a:r>
            <a:r>
              <a:rPr lang="en-US" dirty="0"/>
              <a:t> = Ʃ </a:t>
            </a:r>
            <a:r>
              <a:rPr lang="en-US" dirty="0" err="1"/>
              <a:t>Q</a:t>
            </a:r>
            <a:r>
              <a:rPr lang="en-US" sz="1600" dirty="0" err="1"/>
              <a:t>std</a:t>
            </a:r>
            <a:r>
              <a:rPr lang="en-US" dirty="0"/>
              <a:t> *</a:t>
            </a:r>
            <a:r>
              <a:rPr lang="en-US" dirty="0" err="1"/>
              <a:t>P</a:t>
            </a:r>
            <a:r>
              <a:rPr lang="en-US" sz="1600" dirty="0" err="1"/>
              <a:t>std</a:t>
            </a:r>
            <a:endParaRPr lang="en-US" sz="1600" dirty="0"/>
          </a:p>
          <a:p>
            <a:pPr marL="0" indent="0">
              <a:buFont typeface="Arial" panose="020B0604020202020204" pitchFamily="34" charset="0"/>
              <a:buNone/>
            </a:pPr>
            <a:r>
              <a:rPr lang="en-US" b="1" dirty="0"/>
              <a:t>DIRECT LABOR</a:t>
            </a:r>
          </a:p>
          <a:p>
            <a:r>
              <a:rPr lang="en-US" dirty="0" err="1"/>
              <a:t>C</a:t>
            </a:r>
            <a:r>
              <a:rPr lang="en-US" sz="1600" dirty="0" err="1"/>
              <a:t>std</a:t>
            </a:r>
            <a:r>
              <a:rPr lang="en-US" dirty="0"/>
              <a:t>= </a:t>
            </a:r>
            <a:r>
              <a:rPr lang="en-US" dirty="0" err="1"/>
              <a:t>T</a:t>
            </a:r>
            <a:r>
              <a:rPr lang="en-US" sz="1600" dirty="0" err="1"/>
              <a:t>std</a:t>
            </a:r>
            <a:r>
              <a:rPr lang="en-US" dirty="0"/>
              <a:t>*</a:t>
            </a:r>
            <a:r>
              <a:rPr lang="en-US" dirty="0" err="1"/>
              <a:t>P</a:t>
            </a:r>
            <a:r>
              <a:rPr lang="en-US" sz="1600" dirty="0" err="1"/>
              <a:t>std</a:t>
            </a:r>
            <a:endParaRPr lang="en-US" sz="1600" dirty="0"/>
          </a:p>
          <a:p>
            <a:pPr marL="0" indent="0">
              <a:buFont typeface="Arial" panose="020B0604020202020204" pitchFamily="34" charset="0"/>
              <a:buNone/>
            </a:pPr>
            <a:r>
              <a:rPr lang="en-US" b="1" dirty="0"/>
              <a:t>OVERHEAD</a:t>
            </a:r>
          </a:p>
          <a:p>
            <a:r>
              <a:rPr lang="en-US" dirty="0" err="1"/>
              <a:t>OVH</a:t>
            </a:r>
            <a:r>
              <a:rPr lang="en-US" sz="1600" dirty="0" err="1"/>
              <a:t>std</a:t>
            </a:r>
            <a:r>
              <a:rPr lang="en-US" dirty="0"/>
              <a:t>= K*</a:t>
            </a:r>
            <a:r>
              <a:rPr lang="en-US" dirty="0" err="1"/>
              <a:t>LD</a:t>
            </a:r>
            <a:r>
              <a:rPr lang="en-US" sz="1600" dirty="0" err="1"/>
              <a:t>std</a:t>
            </a:r>
            <a:endParaRPr lang="en-US" sz="1600" dirty="0"/>
          </a:p>
          <a:p>
            <a:r>
              <a:rPr lang="en-US" dirty="0"/>
              <a:t>K= </a:t>
            </a:r>
            <a:r>
              <a:rPr lang="en-US" dirty="0" err="1"/>
              <a:t>OVH</a:t>
            </a:r>
            <a:r>
              <a:rPr lang="en-US" sz="1600" dirty="0" err="1"/>
              <a:t>std</a:t>
            </a:r>
            <a:r>
              <a:rPr lang="en-US" dirty="0"/>
              <a:t> Tot/</a:t>
            </a:r>
            <a:r>
              <a:rPr lang="en-US" dirty="0" err="1"/>
              <a:t>LD</a:t>
            </a:r>
            <a:r>
              <a:rPr lang="en-US" sz="1600" dirty="0" err="1"/>
              <a:t>std</a:t>
            </a:r>
            <a:r>
              <a:rPr lang="en-US" dirty="0"/>
              <a:t> tot</a:t>
            </a:r>
          </a:p>
          <a:p>
            <a:endParaRPr lang="en-US" dirty="0"/>
          </a:p>
          <a:p>
            <a:endParaRPr lang="en-US" dirty="0"/>
          </a:p>
          <a:p>
            <a:endParaRPr lang="en-US" dirty="0"/>
          </a:p>
        </p:txBody>
      </p:sp>
    </p:spTree>
    <p:extLst>
      <p:ext uri="{BB962C8B-B14F-4D97-AF65-F5344CB8AC3E}">
        <p14:creationId xmlns:p14="http://schemas.microsoft.com/office/powerpoint/2010/main" val="3515699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Avoidable</a:t>
            </a:r>
            <a:r>
              <a:rPr lang="it-IT" b="1" dirty="0">
                <a:solidFill>
                  <a:srgbClr val="FF0000"/>
                </a:solidFill>
              </a:rPr>
              <a:t> </a:t>
            </a:r>
            <a:r>
              <a:rPr lang="it-IT" b="1" dirty="0" err="1">
                <a:solidFill>
                  <a:srgbClr val="FF0000"/>
                </a:solidFill>
              </a:rPr>
              <a:t>costs</a:t>
            </a:r>
            <a:r>
              <a:rPr lang="it-IT" b="1" dirty="0">
                <a:solidFill>
                  <a:srgbClr val="FF0000"/>
                </a:solidFill>
              </a:rPr>
              <a:t> vs </a:t>
            </a:r>
            <a:r>
              <a:rPr lang="it-IT" b="1" dirty="0" err="1">
                <a:solidFill>
                  <a:srgbClr val="FF0000"/>
                </a:solidFill>
              </a:rPr>
              <a:t>not</a:t>
            </a:r>
            <a:r>
              <a:rPr lang="it-IT" b="1" dirty="0">
                <a:solidFill>
                  <a:srgbClr val="FF0000"/>
                </a:solidFill>
              </a:rPr>
              <a:t> </a:t>
            </a:r>
            <a:r>
              <a:rPr lang="it-IT" b="1" dirty="0" err="1">
                <a:solidFill>
                  <a:srgbClr val="FF0000"/>
                </a:solidFill>
              </a:rPr>
              <a:t>avoidable</a:t>
            </a:r>
            <a:r>
              <a:rPr lang="it-IT" b="1" dirty="0">
                <a:solidFill>
                  <a:srgbClr val="FF0000"/>
                </a:solidFill>
              </a:rPr>
              <a:t>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809629" y="1764262"/>
            <a:ext cx="10941093" cy="18796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AVOIDABLE COSTS</a:t>
            </a:r>
          </a:p>
          <a:p>
            <a:r>
              <a:rPr lang="en-US" sz="2400" dirty="0"/>
              <a:t>Avoidable cost depend on the decision</a:t>
            </a:r>
          </a:p>
          <a:p>
            <a:r>
              <a:rPr lang="en-US" sz="2400" dirty="0"/>
              <a:t>Typically, direct materials, direct labor (in specific contractual situation)</a:t>
            </a: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685231" y="3519851"/>
            <a:ext cx="10941093" cy="2413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NOT AVOIDABLE COSTS</a:t>
            </a:r>
          </a:p>
          <a:p>
            <a:r>
              <a:rPr lang="en-US" sz="2400" dirty="0"/>
              <a:t>Not avoidable cost do not depend on the decision</a:t>
            </a:r>
          </a:p>
          <a:p>
            <a:r>
              <a:rPr lang="en-US" sz="2400" dirty="0"/>
              <a:t>Typically: fixed overhead</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51184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COSTING TECHNIQUES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1152529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System to </a:t>
            </a:r>
            <a:r>
              <a:rPr lang="it-IT" b="1" dirty="0" err="1">
                <a:solidFill>
                  <a:srgbClr val="FF0000"/>
                </a:solidFill>
              </a:rPr>
              <a:t>collect</a:t>
            </a:r>
            <a:r>
              <a:rPr lang="it-IT" b="1" dirty="0">
                <a:solidFill>
                  <a:srgbClr val="FF0000"/>
                </a:solidFill>
              </a:rPr>
              <a:t> and to allocate </a:t>
            </a:r>
            <a:r>
              <a:rPr lang="it-IT" b="1" dirty="0" err="1">
                <a:solidFill>
                  <a:srgbClr val="FF0000"/>
                </a:solidFill>
              </a:rPr>
              <a:t>costs</a:t>
            </a:r>
            <a:endParaRPr lang="it-IT" b="1" dirty="0">
              <a:solidFill>
                <a:srgbClr val="FF0000"/>
              </a:solidFill>
            </a:endParaRPr>
          </a:p>
        </p:txBody>
      </p:sp>
      <p:sp>
        <p:nvSpPr>
          <p:cNvPr id="9" name="Segnaposto contenuto 2"/>
          <p:cNvSpPr txBox="1">
            <a:spLocks/>
          </p:cNvSpPr>
          <p:nvPr/>
        </p:nvSpPr>
        <p:spPr>
          <a:xfrm>
            <a:off x="755322" y="1196246"/>
            <a:ext cx="10941093" cy="13747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dirty="0"/>
              <a:t>It refers to the system of rules through which management accounting allocates the overall costs to the single organizational units or to specific products (i.e. the example of Audi CEO)</a:t>
            </a:r>
            <a:endParaRPr lang="en-US" dirty="0"/>
          </a:p>
          <a:p>
            <a:endParaRPr lang="en-US" dirty="0"/>
          </a:p>
          <a:p>
            <a:endParaRPr lang="en-US" dirty="0"/>
          </a:p>
          <a:p>
            <a:pPr marL="0" indent="0">
              <a:buNone/>
            </a:pPr>
            <a:endParaRPr lang="en-US" dirty="0"/>
          </a:p>
          <a:p>
            <a:endParaRPr lang="en-US" dirty="0"/>
          </a:p>
        </p:txBody>
      </p:sp>
      <p:sp>
        <p:nvSpPr>
          <p:cNvPr id="2" name="Disco magnetico 1"/>
          <p:cNvSpPr/>
          <p:nvPr/>
        </p:nvSpPr>
        <p:spPr>
          <a:xfrm>
            <a:off x="296181" y="2570969"/>
            <a:ext cx="2101755" cy="2770495"/>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RESOURCES</a:t>
            </a:r>
          </a:p>
        </p:txBody>
      </p:sp>
      <p:sp>
        <p:nvSpPr>
          <p:cNvPr id="3" name="Freccia a destra 2"/>
          <p:cNvSpPr/>
          <p:nvPr/>
        </p:nvSpPr>
        <p:spPr>
          <a:xfrm>
            <a:off x="3345786" y="3767215"/>
            <a:ext cx="914400" cy="87345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0" name="Rettangolo 9"/>
          <p:cNvSpPr/>
          <p:nvPr/>
        </p:nvSpPr>
        <p:spPr>
          <a:xfrm>
            <a:off x="2397936" y="5067985"/>
            <a:ext cx="3439234" cy="103723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Arial" panose="020B0604020202020204" pitchFamily="34" charset="0"/>
              <a:buChar char="•"/>
            </a:pPr>
            <a:r>
              <a:rPr lang="it-IT" sz="2000" dirty="0">
                <a:solidFill>
                  <a:schemeClr val="tx1"/>
                </a:solidFill>
              </a:rPr>
              <a:t>Set of </a:t>
            </a:r>
            <a:r>
              <a:rPr lang="it-IT" sz="2000" dirty="0" err="1">
                <a:solidFill>
                  <a:schemeClr val="tx1"/>
                </a:solidFill>
              </a:rPr>
              <a:t>resources</a:t>
            </a:r>
            <a:r>
              <a:rPr lang="it-IT" sz="2000" dirty="0">
                <a:solidFill>
                  <a:schemeClr val="tx1"/>
                </a:solidFill>
              </a:rPr>
              <a:t> </a:t>
            </a:r>
            <a:r>
              <a:rPr lang="it-IT" sz="2000" dirty="0" err="1">
                <a:solidFill>
                  <a:schemeClr val="tx1"/>
                </a:solidFill>
              </a:rPr>
              <a:t>linked</a:t>
            </a:r>
            <a:r>
              <a:rPr lang="it-IT" sz="2000" dirty="0">
                <a:solidFill>
                  <a:schemeClr val="tx1"/>
                </a:solidFill>
              </a:rPr>
              <a:t> to a </a:t>
            </a:r>
            <a:r>
              <a:rPr lang="it-IT" sz="2000" dirty="0" err="1">
                <a:solidFill>
                  <a:schemeClr val="tx1"/>
                </a:solidFill>
              </a:rPr>
              <a:t>product</a:t>
            </a:r>
            <a:endParaRPr lang="it-IT" sz="2000" dirty="0">
              <a:solidFill>
                <a:schemeClr val="tx1"/>
              </a:solidFill>
            </a:endParaRPr>
          </a:p>
          <a:p>
            <a:pPr marL="342900" indent="-342900">
              <a:buFont typeface="Arial" panose="020B0604020202020204" pitchFamily="34" charset="0"/>
              <a:buChar char="•"/>
            </a:pPr>
            <a:r>
              <a:rPr lang="it-IT" sz="2000" dirty="0" err="1">
                <a:solidFill>
                  <a:schemeClr val="tx1"/>
                </a:solidFill>
              </a:rPr>
              <a:t>Valorization</a:t>
            </a:r>
            <a:r>
              <a:rPr lang="it-IT" sz="2000" dirty="0">
                <a:solidFill>
                  <a:schemeClr val="tx1"/>
                </a:solidFill>
              </a:rPr>
              <a:t> </a:t>
            </a:r>
          </a:p>
        </p:txBody>
      </p:sp>
      <p:sp>
        <p:nvSpPr>
          <p:cNvPr id="11" name="Disco magnetico 10"/>
          <p:cNvSpPr/>
          <p:nvPr/>
        </p:nvSpPr>
        <p:spPr>
          <a:xfrm>
            <a:off x="5476162" y="2365938"/>
            <a:ext cx="2101755" cy="2770495"/>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dirty="0"/>
              <a:t>ORGANIZATIONAL UNITS</a:t>
            </a:r>
          </a:p>
        </p:txBody>
      </p:sp>
      <p:sp>
        <p:nvSpPr>
          <p:cNvPr id="12" name="Freccia a destra 11"/>
          <p:cNvSpPr/>
          <p:nvPr/>
        </p:nvSpPr>
        <p:spPr>
          <a:xfrm>
            <a:off x="8221208" y="3734904"/>
            <a:ext cx="914400" cy="87345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13" name="Disco magnetico 12"/>
          <p:cNvSpPr/>
          <p:nvPr/>
        </p:nvSpPr>
        <p:spPr>
          <a:xfrm>
            <a:off x="9778899" y="2295157"/>
            <a:ext cx="2101755" cy="2770495"/>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b="1" dirty="0"/>
              <a:t>PRODUCTS</a:t>
            </a:r>
          </a:p>
        </p:txBody>
      </p:sp>
      <p:sp>
        <p:nvSpPr>
          <p:cNvPr id="14" name="Rettangolo 13"/>
          <p:cNvSpPr/>
          <p:nvPr/>
        </p:nvSpPr>
        <p:spPr>
          <a:xfrm>
            <a:off x="7118776" y="5136433"/>
            <a:ext cx="3439234" cy="103723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Arial" panose="020B0604020202020204" pitchFamily="34" charset="0"/>
              <a:buChar char="•"/>
            </a:pPr>
            <a:r>
              <a:rPr lang="it-IT" sz="2000" dirty="0" err="1">
                <a:solidFill>
                  <a:schemeClr val="tx1"/>
                </a:solidFill>
              </a:rPr>
              <a:t>Costs</a:t>
            </a:r>
            <a:r>
              <a:rPr lang="it-IT" sz="2000" dirty="0">
                <a:solidFill>
                  <a:schemeClr val="tx1"/>
                </a:solidFill>
              </a:rPr>
              <a:t> turnover</a:t>
            </a:r>
          </a:p>
          <a:p>
            <a:pPr marL="342900" indent="-342900">
              <a:buFont typeface="Arial" panose="020B0604020202020204" pitchFamily="34" charset="0"/>
              <a:buChar char="•"/>
            </a:pPr>
            <a:r>
              <a:rPr lang="it-IT" sz="2000" dirty="0" err="1">
                <a:solidFill>
                  <a:schemeClr val="tx1"/>
                </a:solidFill>
              </a:rPr>
              <a:t>Allocation</a:t>
            </a:r>
            <a:r>
              <a:rPr lang="it-IT" sz="2000" dirty="0">
                <a:solidFill>
                  <a:schemeClr val="tx1"/>
                </a:solidFill>
              </a:rPr>
              <a:t> of </a:t>
            </a:r>
            <a:r>
              <a:rPr lang="it-IT" sz="2000" dirty="0" err="1">
                <a:solidFill>
                  <a:schemeClr val="tx1"/>
                </a:solidFill>
              </a:rPr>
              <a:t>costs</a:t>
            </a:r>
            <a:endParaRPr lang="it-IT" sz="2000" dirty="0">
              <a:solidFill>
                <a:schemeClr val="tx1"/>
              </a:solidFill>
            </a:endParaRPr>
          </a:p>
        </p:txBody>
      </p:sp>
    </p:spTree>
    <p:extLst>
      <p:ext uri="{BB962C8B-B14F-4D97-AF65-F5344CB8AC3E}">
        <p14:creationId xmlns:p14="http://schemas.microsoft.com/office/powerpoint/2010/main" val="183296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animBg="1"/>
      <p:bldP spid="1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Rules</a:t>
            </a:r>
            <a:r>
              <a:rPr lang="it-IT" b="1" dirty="0">
                <a:solidFill>
                  <a:srgbClr val="FF0000"/>
                </a:solidFill>
              </a:rPr>
              <a:t> to allocate </a:t>
            </a:r>
            <a:r>
              <a:rPr lang="it-IT" b="1" dirty="0" err="1">
                <a:solidFill>
                  <a:srgbClr val="FF0000"/>
                </a:solidFill>
              </a:rPr>
              <a:t>costs</a:t>
            </a:r>
            <a:endParaRPr lang="it-IT" b="1" dirty="0">
              <a:solidFill>
                <a:srgbClr val="FF0000"/>
              </a:solidFill>
            </a:endParaRPr>
          </a:p>
        </p:txBody>
      </p:sp>
      <p:sp>
        <p:nvSpPr>
          <p:cNvPr id="17" name="Segnaposto contenuto 2"/>
          <p:cNvSpPr txBox="1">
            <a:spLocks/>
          </p:cNvSpPr>
          <p:nvPr/>
        </p:nvSpPr>
        <p:spPr>
          <a:xfrm>
            <a:off x="685231" y="1650226"/>
            <a:ext cx="10941093" cy="1731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Direct Costing</a:t>
            </a:r>
          </a:p>
          <a:p>
            <a:pPr lvl="1"/>
            <a:r>
              <a:rPr lang="en-US" dirty="0"/>
              <a:t>We allocate only the costs that are directly consumed by the product (in general, direct labor and direct materials) </a:t>
            </a:r>
          </a:p>
          <a:p>
            <a:pPr lvl="1"/>
            <a:r>
              <a:rPr lang="en-US" dirty="0"/>
              <a:t>Reduction of mistakes for the allocation of costs</a:t>
            </a:r>
          </a:p>
          <a:p>
            <a:pPr marL="0" indent="0">
              <a:buNone/>
            </a:pPr>
            <a:endParaRPr lang="en-US" dirty="0"/>
          </a:p>
          <a:p>
            <a:pPr marL="0" indent="0">
              <a:buNone/>
            </a:pPr>
            <a:endParaRPr lang="en-US" dirty="0"/>
          </a:p>
          <a:p>
            <a:endParaRPr lang="en-US" dirty="0"/>
          </a:p>
        </p:txBody>
      </p:sp>
      <p:sp>
        <p:nvSpPr>
          <p:cNvPr id="18" name="Segnaposto contenuto 2"/>
          <p:cNvSpPr txBox="1">
            <a:spLocks/>
          </p:cNvSpPr>
          <p:nvPr/>
        </p:nvSpPr>
        <p:spPr>
          <a:xfrm>
            <a:off x="685231" y="3771590"/>
            <a:ext cx="10941093" cy="2767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Full Costing</a:t>
            </a:r>
          </a:p>
          <a:p>
            <a:pPr lvl="1"/>
            <a:r>
              <a:rPr lang="en-US" dirty="0"/>
              <a:t>We allocate the costs that are directly consumed by the product (in general, direct labor and direct materials) </a:t>
            </a:r>
          </a:p>
          <a:p>
            <a:pPr lvl="1"/>
            <a:r>
              <a:rPr lang="en-US" dirty="0"/>
              <a:t>We allocate also indirect costs, and the allocation modality depends on the criteria we use to allocate costs</a:t>
            </a:r>
          </a:p>
          <a:p>
            <a:pPr lvl="1"/>
            <a:r>
              <a:rPr lang="en-US" dirty="0"/>
              <a:t>It clarifies that indirect activities are not “costless”, but they affect the overall profitability of the company</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6705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INTRODUCTION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1768116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sp>
        <p:nvSpPr>
          <p:cNvPr id="7" name="Titolo 1"/>
          <p:cNvSpPr>
            <a:spLocks noGrp="1"/>
          </p:cNvSpPr>
          <p:nvPr>
            <p:ph type="title"/>
          </p:nvPr>
        </p:nvSpPr>
        <p:spPr>
          <a:xfrm>
            <a:off x="685231" y="324663"/>
            <a:ext cx="10515600" cy="1325563"/>
          </a:xfrm>
        </p:spPr>
        <p:txBody>
          <a:bodyPr/>
          <a:lstStyle/>
          <a:p>
            <a:r>
              <a:rPr lang="it-IT" b="1" dirty="0" err="1">
                <a:solidFill>
                  <a:srgbClr val="FF0000"/>
                </a:solidFill>
              </a:rPr>
              <a:t>Costing</a:t>
            </a:r>
            <a:r>
              <a:rPr lang="it-IT" b="1" dirty="0">
                <a:solidFill>
                  <a:srgbClr val="FF0000"/>
                </a:solidFill>
              </a:rPr>
              <a:t> Techniques (full cost </a:t>
            </a:r>
            <a:r>
              <a:rPr lang="it-IT" b="1">
                <a:solidFill>
                  <a:srgbClr val="FF0000"/>
                </a:solidFill>
              </a:rPr>
              <a:t>of products)</a:t>
            </a:r>
            <a:endParaRPr lang="it-IT" b="1" dirty="0">
              <a:solidFill>
                <a:srgbClr val="FF0000"/>
              </a:solidFill>
            </a:endParaRPr>
          </a:p>
        </p:txBody>
      </p:sp>
      <p:sp>
        <p:nvSpPr>
          <p:cNvPr id="17" name="Segnaposto contenuto 2"/>
          <p:cNvSpPr txBox="1">
            <a:spLocks/>
          </p:cNvSpPr>
          <p:nvPr/>
        </p:nvSpPr>
        <p:spPr>
          <a:xfrm>
            <a:off x="685231" y="1650226"/>
            <a:ext cx="10941093" cy="22120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Costing techniques:</a:t>
            </a:r>
          </a:p>
          <a:p>
            <a:pPr lvl="1"/>
            <a:r>
              <a:rPr lang="en-US" dirty="0"/>
              <a:t>Job order costing</a:t>
            </a:r>
          </a:p>
          <a:p>
            <a:pPr lvl="1"/>
            <a:r>
              <a:rPr lang="en-US" dirty="0"/>
              <a:t>Process costing</a:t>
            </a:r>
          </a:p>
          <a:p>
            <a:pPr lvl="1"/>
            <a:r>
              <a:rPr lang="en-US" dirty="0"/>
              <a:t>Operation Costing</a:t>
            </a:r>
          </a:p>
          <a:p>
            <a:pPr lvl="1"/>
            <a:r>
              <a:rPr lang="en-US" dirty="0"/>
              <a:t>Activity Based Costing</a:t>
            </a:r>
          </a:p>
          <a:p>
            <a:pPr lvl="1"/>
            <a:endParaRPr lang="en-US" dirty="0"/>
          </a:p>
          <a:p>
            <a:pPr marL="0" indent="0">
              <a:buNone/>
            </a:pPr>
            <a:endParaRPr lang="en-US" dirty="0"/>
          </a:p>
          <a:p>
            <a:endParaRPr lang="en-US" dirty="0"/>
          </a:p>
        </p:txBody>
      </p:sp>
      <p:graphicFrame>
        <p:nvGraphicFramePr>
          <p:cNvPr id="2" name="Tabella 1"/>
          <p:cNvGraphicFramePr>
            <a:graphicFrameLocks noGrp="1"/>
          </p:cNvGraphicFramePr>
          <p:nvPr>
            <p:extLst>
              <p:ext uri="{D42A27DB-BD31-4B8C-83A1-F6EECF244321}">
                <p14:modId xmlns:p14="http://schemas.microsoft.com/office/powerpoint/2010/main" val="24138609"/>
              </p:ext>
            </p:extLst>
          </p:nvPr>
        </p:nvGraphicFramePr>
        <p:xfrm>
          <a:off x="685231" y="3862314"/>
          <a:ext cx="10515600" cy="2269624"/>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453106">
                <a:tc>
                  <a:txBody>
                    <a:bodyPr/>
                    <a:lstStyle/>
                    <a:p>
                      <a:pPr algn="ctr"/>
                      <a:r>
                        <a:rPr lang="it-IT" sz="2400" b="1" dirty="0" err="1"/>
                        <a:t>Costing</a:t>
                      </a:r>
                      <a:r>
                        <a:rPr lang="it-IT" sz="2400" b="1" dirty="0"/>
                        <a:t> </a:t>
                      </a:r>
                      <a:r>
                        <a:rPr lang="it-IT" sz="2400" b="1" dirty="0" err="1"/>
                        <a:t>Techniques</a:t>
                      </a:r>
                      <a:endParaRPr lang="it-IT" sz="2400" b="1" dirty="0"/>
                    </a:p>
                  </a:txBody>
                  <a:tcPr/>
                </a:tc>
                <a:tc>
                  <a:txBody>
                    <a:bodyPr/>
                    <a:lstStyle/>
                    <a:p>
                      <a:pPr algn="ctr"/>
                      <a:r>
                        <a:rPr lang="it-IT" sz="2400" b="1" dirty="0"/>
                        <a:t>Direct </a:t>
                      </a:r>
                      <a:r>
                        <a:rPr lang="it-IT" sz="2400" b="1" dirty="0" err="1"/>
                        <a:t>Material</a:t>
                      </a:r>
                      <a:endParaRPr lang="it-IT" sz="2400" b="1" dirty="0"/>
                    </a:p>
                  </a:txBody>
                  <a:tcPr/>
                </a:tc>
                <a:tc>
                  <a:txBody>
                    <a:bodyPr/>
                    <a:lstStyle/>
                    <a:p>
                      <a:pPr algn="ctr"/>
                      <a:r>
                        <a:rPr lang="it-IT" sz="2400" b="1" dirty="0"/>
                        <a:t>Direct </a:t>
                      </a:r>
                      <a:r>
                        <a:rPr lang="it-IT" sz="2400" b="1" dirty="0" err="1"/>
                        <a:t>Labor</a:t>
                      </a:r>
                      <a:endParaRPr lang="it-IT" sz="2400" b="1" dirty="0"/>
                    </a:p>
                  </a:txBody>
                  <a:tcPr/>
                </a:tc>
                <a:tc>
                  <a:txBody>
                    <a:bodyPr/>
                    <a:lstStyle/>
                    <a:p>
                      <a:pPr algn="ctr"/>
                      <a:r>
                        <a:rPr lang="it-IT" sz="2400" b="1" dirty="0" err="1"/>
                        <a:t>Overhead</a:t>
                      </a:r>
                      <a:endParaRPr lang="it-IT" sz="2400" b="1" dirty="0"/>
                    </a:p>
                  </a:txBody>
                  <a:tcPr/>
                </a:tc>
                <a:extLst>
                  <a:ext uri="{0D108BD9-81ED-4DB2-BD59-A6C34878D82A}">
                    <a16:rowId xmlns:a16="http://schemas.microsoft.com/office/drawing/2014/main" val="10000"/>
                  </a:ext>
                </a:extLst>
              </a:tr>
              <a:tr h="453106">
                <a:tc>
                  <a:txBody>
                    <a:bodyPr/>
                    <a:lstStyle/>
                    <a:p>
                      <a:r>
                        <a:rPr lang="it-IT" sz="2000" i="1" dirty="0" err="1"/>
                        <a:t>Process</a:t>
                      </a:r>
                      <a:r>
                        <a:rPr lang="it-IT" sz="2000" i="1" dirty="0"/>
                        <a:t> </a:t>
                      </a:r>
                      <a:r>
                        <a:rPr lang="it-IT" sz="2000" i="1" dirty="0" err="1"/>
                        <a:t>Costing</a:t>
                      </a:r>
                      <a:endParaRPr lang="it-IT" sz="2000" i="1"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1"/>
                  </a:ext>
                </a:extLst>
              </a:tr>
              <a:tr h="453106">
                <a:tc>
                  <a:txBody>
                    <a:bodyPr/>
                    <a:lstStyle/>
                    <a:p>
                      <a:r>
                        <a:rPr lang="it-IT" sz="2000" i="1" dirty="0" err="1"/>
                        <a:t>Operation</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Proportional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2"/>
                  </a:ext>
                </a:extLst>
              </a:tr>
              <a:tr h="453106">
                <a:tc>
                  <a:txBody>
                    <a:bodyPr/>
                    <a:lstStyle/>
                    <a:p>
                      <a:r>
                        <a:rPr lang="it-IT" sz="2000" i="1" dirty="0"/>
                        <a:t>Job </a:t>
                      </a:r>
                      <a:r>
                        <a:rPr lang="it-IT" sz="2000" i="1" dirty="0" err="1"/>
                        <a:t>order</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tc>
                  <a:txBody>
                    <a:bodyPr/>
                    <a:lstStyle/>
                    <a:p>
                      <a:pPr algn="ctr"/>
                      <a:r>
                        <a:rPr lang="it-IT" sz="2000" dirty="0" err="1"/>
                        <a:t>Proportional</a:t>
                      </a:r>
                      <a:endParaRPr lang="it-IT" sz="2000" dirty="0"/>
                    </a:p>
                  </a:txBody>
                  <a:tcPr/>
                </a:tc>
                <a:extLst>
                  <a:ext uri="{0D108BD9-81ED-4DB2-BD59-A6C34878D82A}">
                    <a16:rowId xmlns:a16="http://schemas.microsoft.com/office/drawing/2014/main" val="10003"/>
                  </a:ext>
                </a:extLst>
              </a:tr>
              <a:tr h="453106">
                <a:tc>
                  <a:txBody>
                    <a:bodyPr/>
                    <a:lstStyle/>
                    <a:p>
                      <a:r>
                        <a:rPr lang="it-IT" sz="2000" i="1" dirty="0"/>
                        <a:t>Activity </a:t>
                      </a:r>
                      <a:r>
                        <a:rPr lang="it-IT" sz="2000" i="1" dirty="0" err="1"/>
                        <a:t>Based</a:t>
                      </a:r>
                      <a:r>
                        <a:rPr lang="it-IT" sz="2000" i="1" dirty="0"/>
                        <a:t> </a:t>
                      </a:r>
                      <a:r>
                        <a:rPr lang="it-IT" sz="2000" i="1" dirty="0" err="1"/>
                        <a:t>Costing</a:t>
                      </a:r>
                      <a:endParaRPr lang="it-IT" sz="2000" i="1"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tc>
                  <a:txBody>
                    <a:bodyPr/>
                    <a:lstStyle/>
                    <a:p>
                      <a:pPr algn="ctr"/>
                      <a:r>
                        <a:rPr lang="it-IT" sz="2000" dirty="0" err="1"/>
                        <a:t>Causal</a:t>
                      </a:r>
                      <a:endParaRPr lang="it-IT" sz="20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614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22" name="Segnaposto contenuto 2"/>
          <p:cNvSpPr>
            <a:spLocks noGrp="1"/>
          </p:cNvSpPr>
          <p:nvPr>
            <p:ph idx="1"/>
          </p:nvPr>
        </p:nvSpPr>
        <p:spPr>
          <a:xfrm>
            <a:off x="832512" y="1495222"/>
            <a:ext cx="10699845" cy="3131369"/>
          </a:xfrm>
        </p:spPr>
        <p:txBody>
          <a:bodyPr>
            <a:normAutofit/>
          </a:bodyPr>
          <a:lstStyle/>
          <a:p>
            <a:r>
              <a:rPr lang="en-US" sz="3200" dirty="0"/>
              <a:t>Financial Accounting             focus on the whole company by providing synthetic information to stakeholders</a:t>
            </a:r>
          </a:p>
          <a:p>
            <a:endParaRPr lang="en-US" sz="3200" dirty="0"/>
          </a:p>
          <a:p>
            <a:endParaRPr lang="en-US" sz="3200" dirty="0"/>
          </a:p>
          <a:p>
            <a:r>
              <a:rPr lang="en-US" sz="3200" dirty="0"/>
              <a:t>Information of financial accounting are too synthetic to support the company’s decision-making process</a:t>
            </a:r>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From Financial Accounting….</a:t>
            </a:r>
          </a:p>
        </p:txBody>
      </p:sp>
      <p:cxnSp>
        <p:nvCxnSpPr>
          <p:cNvPr id="3" name="Connettore 2 2"/>
          <p:cNvCxnSpPr/>
          <p:nvPr/>
        </p:nvCxnSpPr>
        <p:spPr>
          <a:xfrm flipV="1">
            <a:off x="4694261" y="1787857"/>
            <a:ext cx="8052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Freccia in giù 5"/>
          <p:cNvSpPr/>
          <p:nvPr/>
        </p:nvSpPr>
        <p:spPr>
          <a:xfrm>
            <a:off x="5096870" y="2500062"/>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9" name="Segnaposto contenuto 2"/>
          <p:cNvSpPr txBox="1">
            <a:spLocks/>
          </p:cNvSpPr>
          <p:nvPr/>
        </p:nvSpPr>
        <p:spPr>
          <a:xfrm>
            <a:off x="832512" y="5406580"/>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The company needs to understand which goods and units are responsible for the company’s results</a:t>
            </a:r>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4962667" y="4626591"/>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2577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6" grpId="0" animBg="1"/>
      <p:bldP spid="9"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….to Management Accounting (1/2)</a:t>
            </a:r>
          </a:p>
        </p:txBody>
      </p:sp>
      <p:sp>
        <p:nvSpPr>
          <p:cNvPr id="9" name="Segnaposto contenuto 2"/>
          <p:cNvSpPr txBox="1">
            <a:spLocks/>
          </p:cNvSpPr>
          <p:nvPr/>
        </p:nvSpPr>
        <p:spPr>
          <a:xfrm>
            <a:off x="832511" y="1456190"/>
            <a:ext cx="10699845" cy="1117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company needs to understand which goods and units are responsible for the company’s results</a:t>
            </a:r>
          </a:p>
          <a:p>
            <a:pPr marL="0" indent="0">
              <a:buNone/>
            </a:pPr>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0" name="Freccia in giù 9"/>
          <p:cNvSpPr/>
          <p:nvPr/>
        </p:nvSpPr>
        <p:spPr>
          <a:xfrm>
            <a:off x="5336272" y="2252517"/>
            <a:ext cx="846161" cy="64144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1" name="Segnaposto contenuto 2"/>
          <p:cNvSpPr txBox="1">
            <a:spLocks/>
          </p:cNvSpPr>
          <p:nvPr/>
        </p:nvSpPr>
        <p:spPr>
          <a:xfrm>
            <a:off x="1992573" y="3164869"/>
            <a:ext cx="7301552" cy="6838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b="1" dirty="0"/>
              <a:t>Management Accounting</a:t>
            </a:r>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2" name="Segnaposto contenuto 2"/>
          <p:cNvSpPr txBox="1">
            <a:spLocks/>
          </p:cNvSpPr>
          <p:nvPr/>
        </p:nvSpPr>
        <p:spPr>
          <a:xfrm>
            <a:off x="971263" y="3997126"/>
            <a:ext cx="10699845" cy="547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Revenues and costs are allocated according to their “destination”</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971262" y="4705608"/>
            <a:ext cx="10699845" cy="13400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When a resource is consumed, management accounting identifies the related cost that is linked to the unit or the good that actually consumed that resource</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6564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….to Management Accounting (2/2)</a:t>
            </a:r>
          </a:p>
        </p:txBody>
      </p:sp>
      <p:sp>
        <p:nvSpPr>
          <p:cNvPr id="12" name="Segnaposto contenuto 2"/>
          <p:cNvSpPr txBox="1">
            <a:spLocks/>
          </p:cNvSpPr>
          <p:nvPr/>
        </p:nvSpPr>
        <p:spPr>
          <a:xfrm>
            <a:off x="996570" y="1427311"/>
            <a:ext cx="10699845" cy="5475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Revenues and costs are allocated according to their “destination”</a:t>
            </a:r>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4" name="Segnaposto contenuto 2"/>
          <p:cNvSpPr txBox="1">
            <a:spLocks/>
          </p:cNvSpPr>
          <p:nvPr/>
        </p:nvSpPr>
        <p:spPr>
          <a:xfrm>
            <a:off x="996570" y="2752873"/>
            <a:ext cx="10699845" cy="2337741"/>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It is possible to achieve three different objectives:</a:t>
            </a:r>
          </a:p>
          <a:p>
            <a:pPr lvl="1">
              <a:buFont typeface="Courier New" panose="02070309020205020404" pitchFamily="49" charset="0"/>
              <a:buChar char="o"/>
            </a:pPr>
            <a:r>
              <a:rPr lang="en-US" sz="2800" dirty="0"/>
              <a:t>To identify the correct value of inventories (</a:t>
            </a:r>
            <a:r>
              <a:rPr lang="en-US" sz="2800" dirty="0" err="1"/>
              <a:t>wip</a:t>
            </a:r>
            <a:r>
              <a:rPr lang="en-US" sz="2800" dirty="0"/>
              <a:t> and finished goods)</a:t>
            </a:r>
          </a:p>
          <a:p>
            <a:pPr lvl="1">
              <a:buFont typeface="Courier New" panose="02070309020205020404" pitchFamily="49" charset="0"/>
              <a:buChar char="o"/>
            </a:pPr>
            <a:r>
              <a:rPr lang="en-US" sz="2800" dirty="0"/>
              <a:t>To evaluate the performance of an organizational unit</a:t>
            </a:r>
          </a:p>
          <a:p>
            <a:pPr lvl="1">
              <a:buFont typeface="Courier New" panose="02070309020205020404" pitchFamily="49" charset="0"/>
              <a:buChar char="o"/>
            </a:pPr>
            <a:r>
              <a:rPr lang="en-US" sz="2800" dirty="0"/>
              <a:t>To evaluate the degree of goods’ profitability (by detecting the unitary full cost)</a:t>
            </a:r>
          </a:p>
          <a:p>
            <a:endParaRPr lang="en-US" dirty="0"/>
          </a:p>
          <a:p>
            <a:endParaRPr lang="en-US" dirty="0"/>
          </a:p>
          <a:p>
            <a:pPr marL="0" indent="0">
              <a:buNone/>
            </a:pPr>
            <a:endParaRPr lang="en-US" dirty="0"/>
          </a:p>
          <a:p>
            <a:endParaRPr lang="en-US" dirty="0"/>
          </a:p>
          <a:p>
            <a:endParaRPr lang="en-US" dirty="0"/>
          </a:p>
          <a:p>
            <a:endParaRPr lang="en-US" dirty="0"/>
          </a:p>
        </p:txBody>
      </p:sp>
      <p:sp>
        <p:nvSpPr>
          <p:cNvPr id="2" name="Freccia in giù 1"/>
          <p:cNvSpPr/>
          <p:nvPr/>
        </p:nvSpPr>
        <p:spPr>
          <a:xfrm>
            <a:off x="5593595" y="2022417"/>
            <a:ext cx="752897" cy="58113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0545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Financial and Management Accounting</a:t>
            </a:r>
          </a:p>
        </p:txBody>
      </p:sp>
      <p:graphicFrame>
        <p:nvGraphicFramePr>
          <p:cNvPr id="3" name="Tabella 2"/>
          <p:cNvGraphicFramePr>
            <a:graphicFrameLocks noGrp="1"/>
          </p:cNvGraphicFramePr>
          <p:nvPr>
            <p:extLst>
              <p:ext uri="{D42A27DB-BD31-4B8C-83A1-F6EECF244321}">
                <p14:modId xmlns:p14="http://schemas.microsoft.com/office/powerpoint/2010/main" val="1946263292"/>
              </p:ext>
            </p:extLst>
          </p:nvPr>
        </p:nvGraphicFramePr>
        <p:xfrm>
          <a:off x="685231" y="1442627"/>
          <a:ext cx="11051845" cy="5246796"/>
        </p:xfrm>
        <a:graphic>
          <a:graphicData uri="http://schemas.openxmlformats.org/drawingml/2006/table">
            <a:tbl>
              <a:tblPr firstRow="1" bandRow="1">
                <a:tableStyleId>{BC89EF96-8CEA-46FF-86C4-4CE0E7609802}</a:tableStyleId>
              </a:tblPr>
              <a:tblGrid>
                <a:gridCol w="2427325">
                  <a:extLst>
                    <a:ext uri="{9D8B030D-6E8A-4147-A177-3AD203B41FA5}">
                      <a16:colId xmlns:a16="http://schemas.microsoft.com/office/drawing/2014/main" val="20000"/>
                    </a:ext>
                  </a:extLst>
                </a:gridCol>
                <a:gridCol w="4085007">
                  <a:extLst>
                    <a:ext uri="{9D8B030D-6E8A-4147-A177-3AD203B41FA5}">
                      <a16:colId xmlns:a16="http://schemas.microsoft.com/office/drawing/2014/main" val="20001"/>
                    </a:ext>
                  </a:extLst>
                </a:gridCol>
                <a:gridCol w="4539513">
                  <a:extLst>
                    <a:ext uri="{9D8B030D-6E8A-4147-A177-3AD203B41FA5}">
                      <a16:colId xmlns:a16="http://schemas.microsoft.com/office/drawing/2014/main" val="20002"/>
                    </a:ext>
                  </a:extLst>
                </a:gridCol>
              </a:tblGrid>
              <a:tr h="488739">
                <a:tc>
                  <a:txBody>
                    <a:bodyPr/>
                    <a:lstStyle/>
                    <a:p>
                      <a:pPr algn="ctr"/>
                      <a:endParaRPr lang="it-IT" sz="2400" dirty="0"/>
                    </a:p>
                  </a:txBody>
                  <a:tcPr anchor="ctr"/>
                </a:tc>
                <a:tc>
                  <a:txBody>
                    <a:bodyPr/>
                    <a:lstStyle/>
                    <a:p>
                      <a:pPr algn="ctr"/>
                      <a:r>
                        <a:rPr lang="it-IT" sz="2400" dirty="0"/>
                        <a:t>Financial Accounting</a:t>
                      </a:r>
                    </a:p>
                  </a:txBody>
                  <a:tcPr anchor="ctr"/>
                </a:tc>
                <a:tc>
                  <a:txBody>
                    <a:bodyPr/>
                    <a:lstStyle/>
                    <a:p>
                      <a:pPr algn="ctr"/>
                      <a:r>
                        <a:rPr lang="it-IT" sz="2400" dirty="0"/>
                        <a:t>Management</a:t>
                      </a:r>
                      <a:r>
                        <a:rPr lang="it-IT" sz="2400" baseline="0" dirty="0"/>
                        <a:t> Accounting</a:t>
                      </a:r>
                      <a:endParaRPr lang="it-IT" sz="2400" dirty="0"/>
                    </a:p>
                  </a:txBody>
                  <a:tcPr anchor="ctr"/>
                </a:tc>
                <a:extLst>
                  <a:ext uri="{0D108BD9-81ED-4DB2-BD59-A6C34878D82A}">
                    <a16:rowId xmlns:a16="http://schemas.microsoft.com/office/drawing/2014/main" val="10000"/>
                  </a:ext>
                </a:extLst>
              </a:tr>
              <a:tr h="488739">
                <a:tc>
                  <a:txBody>
                    <a:bodyPr/>
                    <a:lstStyle/>
                    <a:p>
                      <a:r>
                        <a:rPr lang="it-IT" sz="2400" i="1" dirty="0" err="1"/>
                        <a:t>Users</a:t>
                      </a:r>
                      <a:endParaRPr lang="it-IT" sz="2400" i="1" dirty="0"/>
                    </a:p>
                  </a:txBody>
                  <a:tcPr anchor="ctr"/>
                </a:tc>
                <a:tc>
                  <a:txBody>
                    <a:bodyPr/>
                    <a:lstStyle/>
                    <a:p>
                      <a:r>
                        <a:rPr lang="it-IT" sz="2400" dirty="0" err="1"/>
                        <a:t>External</a:t>
                      </a:r>
                      <a:r>
                        <a:rPr lang="it-IT" sz="2400" dirty="0"/>
                        <a:t> </a:t>
                      </a:r>
                      <a:r>
                        <a:rPr lang="it-IT" sz="2400" dirty="0" err="1"/>
                        <a:t>persons</a:t>
                      </a:r>
                      <a:r>
                        <a:rPr lang="it-IT" sz="2400" baseline="0" dirty="0"/>
                        <a:t> </a:t>
                      </a:r>
                      <a:r>
                        <a:rPr lang="it-IT" sz="2400" baseline="0" dirty="0" err="1"/>
                        <a:t>who</a:t>
                      </a:r>
                      <a:r>
                        <a:rPr lang="it-IT" sz="2400" baseline="0" dirty="0"/>
                        <a:t> </a:t>
                      </a:r>
                      <a:r>
                        <a:rPr lang="it-IT" sz="2400" baseline="0" dirty="0" err="1"/>
                        <a:t>make</a:t>
                      </a:r>
                      <a:r>
                        <a:rPr lang="it-IT" sz="2400" baseline="0" dirty="0"/>
                        <a:t> </a:t>
                      </a:r>
                      <a:r>
                        <a:rPr lang="it-IT" sz="2400" baseline="0" dirty="0" err="1"/>
                        <a:t>final</a:t>
                      </a:r>
                      <a:r>
                        <a:rPr lang="it-IT" sz="2400" baseline="0" dirty="0"/>
                        <a:t> </a:t>
                      </a:r>
                      <a:r>
                        <a:rPr lang="it-IT" sz="2400" baseline="0" dirty="0" err="1"/>
                        <a:t>decisions</a:t>
                      </a:r>
                      <a:endParaRPr lang="it-IT" sz="2400" dirty="0"/>
                    </a:p>
                  </a:txBody>
                  <a:tcPr anchor="ctr"/>
                </a:tc>
                <a:tc>
                  <a:txBody>
                    <a:bodyPr/>
                    <a:lstStyle/>
                    <a:p>
                      <a:r>
                        <a:rPr lang="it-IT" sz="2400" dirty="0" err="1"/>
                        <a:t>Managers</a:t>
                      </a:r>
                      <a:r>
                        <a:rPr lang="it-IT" sz="2400" dirty="0"/>
                        <a:t> </a:t>
                      </a:r>
                      <a:r>
                        <a:rPr lang="it-IT" sz="2400" dirty="0" err="1"/>
                        <a:t>who</a:t>
                      </a:r>
                      <a:r>
                        <a:rPr lang="it-IT" sz="2400" dirty="0"/>
                        <a:t> </a:t>
                      </a:r>
                      <a:r>
                        <a:rPr lang="it-IT" sz="2400" dirty="0" err="1"/>
                        <a:t>plan</a:t>
                      </a:r>
                      <a:r>
                        <a:rPr lang="it-IT" sz="2400" dirty="0"/>
                        <a:t> for and control an </a:t>
                      </a:r>
                      <a:r>
                        <a:rPr lang="it-IT" sz="2400" dirty="0" err="1"/>
                        <a:t>organization</a:t>
                      </a:r>
                      <a:endParaRPr lang="it-IT" sz="2400" dirty="0"/>
                    </a:p>
                  </a:txBody>
                  <a:tcPr anchor="ctr"/>
                </a:tc>
                <a:extLst>
                  <a:ext uri="{0D108BD9-81ED-4DB2-BD59-A6C34878D82A}">
                    <a16:rowId xmlns:a16="http://schemas.microsoft.com/office/drawing/2014/main" val="10001"/>
                  </a:ext>
                </a:extLst>
              </a:tr>
              <a:tr h="488739">
                <a:tc>
                  <a:txBody>
                    <a:bodyPr/>
                    <a:lstStyle/>
                    <a:p>
                      <a:r>
                        <a:rPr lang="it-IT" sz="2400" i="1" dirty="0"/>
                        <a:t>Time and focus</a:t>
                      </a:r>
                    </a:p>
                  </a:txBody>
                  <a:tcPr anchor="ctr"/>
                </a:tc>
                <a:tc>
                  <a:txBody>
                    <a:bodyPr/>
                    <a:lstStyle/>
                    <a:p>
                      <a:r>
                        <a:rPr lang="it-IT" sz="2400" dirty="0" err="1"/>
                        <a:t>Historical</a:t>
                      </a:r>
                      <a:r>
                        <a:rPr lang="it-IT" sz="2400" dirty="0"/>
                        <a:t> </a:t>
                      </a:r>
                      <a:r>
                        <a:rPr lang="it-IT" sz="2400" dirty="0" err="1"/>
                        <a:t>perspective</a:t>
                      </a:r>
                      <a:endParaRPr lang="it-IT" sz="2400" dirty="0"/>
                    </a:p>
                  </a:txBody>
                  <a:tcPr anchor="ctr"/>
                </a:tc>
                <a:tc>
                  <a:txBody>
                    <a:bodyPr/>
                    <a:lstStyle/>
                    <a:p>
                      <a:r>
                        <a:rPr lang="it-IT" sz="2400" dirty="0"/>
                        <a:t>Future </a:t>
                      </a:r>
                      <a:r>
                        <a:rPr lang="it-IT" sz="2400" dirty="0" err="1"/>
                        <a:t>emphasis</a:t>
                      </a:r>
                      <a:endParaRPr lang="it-IT" sz="2400" dirty="0"/>
                    </a:p>
                  </a:txBody>
                  <a:tcPr anchor="ctr"/>
                </a:tc>
                <a:extLst>
                  <a:ext uri="{0D108BD9-81ED-4DB2-BD59-A6C34878D82A}">
                    <a16:rowId xmlns:a16="http://schemas.microsoft.com/office/drawing/2014/main" val="10002"/>
                  </a:ext>
                </a:extLst>
              </a:tr>
              <a:tr h="488739">
                <a:tc>
                  <a:txBody>
                    <a:bodyPr/>
                    <a:lstStyle/>
                    <a:p>
                      <a:r>
                        <a:rPr lang="it-IT" sz="2400" i="1" dirty="0" err="1"/>
                        <a:t>Verifiability</a:t>
                      </a:r>
                      <a:r>
                        <a:rPr lang="it-IT" sz="2400" i="1" baseline="0" dirty="0"/>
                        <a:t> vs </a:t>
                      </a:r>
                      <a:r>
                        <a:rPr lang="it-IT" sz="2400" i="1" baseline="0" dirty="0" err="1"/>
                        <a:t>relevance</a:t>
                      </a:r>
                      <a:endParaRPr lang="it-IT" sz="2400" i="1" dirty="0"/>
                    </a:p>
                  </a:txBody>
                  <a:tcPr anchor="ctr"/>
                </a:tc>
                <a:tc>
                  <a:txBody>
                    <a:bodyPr/>
                    <a:lstStyle/>
                    <a:p>
                      <a:r>
                        <a:rPr lang="it-IT" sz="2400" dirty="0" err="1"/>
                        <a:t>Emphasis</a:t>
                      </a:r>
                      <a:r>
                        <a:rPr lang="it-IT" sz="2400" dirty="0"/>
                        <a:t> on </a:t>
                      </a:r>
                      <a:r>
                        <a:rPr lang="it-IT" sz="2400" dirty="0" err="1"/>
                        <a:t>verifiability</a:t>
                      </a:r>
                      <a:r>
                        <a:rPr lang="it-IT" sz="2400" dirty="0"/>
                        <a:t> and </a:t>
                      </a:r>
                      <a:r>
                        <a:rPr lang="it-IT" sz="2400" dirty="0" err="1"/>
                        <a:t>objectivity</a:t>
                      </a:r>
                      <a:endParaRPr lang="it-IT" sz="2400" dirty="0"/>
                    </a:p>
                  </a:txBody>
                  <a:tcPr anchor="ctr"/>
                </a:tc>
                <a:tc>
                  <a:txBody>
                    <a:bodyPr/>
                    <a:lstStyle/>
                    <a:p>
                      <a:r>
                        <a:rPr lang="it-IT" sz="2400" dirty="0" err="1"/>
                        <a:t>Emphasis</a:t>
                      </a:r>
                      <a:r>
                        <a:rPr lang="it-IT" sz="2400" dirty="0"/>
                        <a:t> on </a:t>
                      </a:r>
                      <a:r>
                        <a:rPr lang="it-IT" sz="2400" dirty="0" err="1"/>
                        <a:t>relevance</a:t>
                      </a:r>
                      <a:endParaRPr lang="it-IT" sz="2400" dirty="0"/>
                    </a:p>
                  </a:txBody>
                  <a:tcPr anchor="ctr"/>
                </a:tc>
                <a:extLst>
                  <a:ext uri="{0D108BD9-81ED-4DB2-BD59-A6C34878D82A}">
                    <a16:rowId xmlns:a16="http://schemas.microsoft.com/office/drawing/2014/main" val="10003"/>
                  </a:ext>
                </a:extLst>
              </a:tr>
              <a:tr h="488739">
                <a:tc>
                  <a:txBody>
                    <a:bodyPr/>
                    <a:lstStyle/>
                    <a:p>
                      <a:r>
                        <a:rPr lang="it-IT" sz="2400" i="1" dirty="0"/>
                        <a:t>Precision versus </a:t>
                      </a:r>
                      <a:r>
                        <a:rPr lang="it-IT" sz="2400" i="1" dirty="0" err="1"/>
                        <a:t>timeliness</a:t>
                      </a:r>
                      <a:endParaRPr lang="it-IT" sz="2400" i="1" dirty="0"/>
                    </a:p>
                  </a:txBody>
                  <a:tcPr anchor="ctr"/>
                </a:tc>
                <a:tc>
                  <a:txBody>
                    <a:bodyPr/>
                    <a:lstStyle/>
                    <a:p>
                      <a:r>
                        <a:rPr lang="it-IT" sz="2400" dirty="0" err="1"/>
                        <a:t>Emphasis</a:t>
                      </a:r>
                      <a:r>
                        <a:rPr lang="it-IT" sz="2400" dirty="0"/>
                        <a:t> on </a:t>
                      </a:r>
                      <a:r>
                        <a:rPr lang="it-IT" sz="2400" dirty="0" err="1"/>
                        <a:t>precision</a:t>
                      </a:r>
                      <a:endParaRPr lang="it-IT" sz="2400" dirty="0"/>
                    </a:p>
                  </a:txBody>
                  <a:tcPr anchor="ctr"/>
                </a:tc>
                <a:tc>
                  <a:txBody>
                    <a:bodyPr/>
                    <a:lstStyle/>
                    <a:p>
                      <a:r>
                        <a:rPr lang="it-IT" sz="2400" dirty="0" err="1"/>
                        <a:t>Emphasis</a:t>
                      </a:r>
                      <a:r>
                        <a:rPr lang="it-IT" sz="2400" dirty="0"/>
                        <a:t> on </a:t>
                      </a:r>
                      <a:r>
                        <a:rPr lang="it-IT" sz="2400" dirty="0" err="1"/>
                        <a:t>timeliness</a:t>
                      </a:r>
                      <a:endParaRPr lang="it-IT" sz="2400" dirty="0"/>
                    </a:p>
                  </a:txBody>
                  <a:tcPr anchor="ctr"/>
                </a:tc>
                <a:extLst>
                  <a:ext uri="{0D108BD9-81ED-4DB2-BD59-A6C34878D82A}">
                    <a16:rowId xmlns:a16="http://schemas.microsoft.com/office/drawing/2014/main" val="10004"/>
                  </a:ext>
                </a:extLst>
              </a:tr>
              <a:tr h="488739">
                <a:tc>
                  <a:txBody>
                    <a:bodyPr/>
                    <a:lstStyle/>
                    <a:p>
                      <a:r>
                        <a:rPr lang="it-IT" sz="2400" i="1" dirty="0" err="1"/>
                        <a:t>Subject</a:t>
                      </a:r>
                      <a:endParaRPr lang="it-IT" sz="2400" i="1" dirty="0"/>
                    </a:p>
                  </a:txBody>
                  <a:tcPr anchor="ctr"/>
                </a:tc>
                <a:tc>
                  <a:txBody>
                    <a:bodyPr/>
                    <a:lstStyle/>
                    <a:p>
                      <a:r>
                        <a:rPr lang="it-IT" sz="2400" dirty="0"/>
                        <a:t>Company wide report</a:t>
                      </a:r>
                    </a:p>
                  </a:txBody>
                  <a:tcPr anchor="ctr"/>
                </a:tc>
                <a:tc>
                  <a:txBody>
                    <a:bodyPr/>
                    <a:lstStyle/>
                    <a:p>
                      <a:r>
                        <a:rPr lang="it-IT" sz="2400" dirty="0" err="1"/>
                        <a:t>Products</a:t>
                      </a:r>
                      <a:r>
                        <a:rPr lang="it-IT" sz="2400" dirty="0"/>
                        <a:t> reports</a:t>
                      </a:r>
                    </a:p>
                  </a:txBody>
                  <a:tcPr anchor="ctr"/>
                </a:tc>
                <a:extLst>
                  <a:ext uri="{0D108BD9-81ED-4DB2-BD59-A6C34878D82A}">
                    <a16:rowId xmlns:a16="http://schemas.microsoft.com/office/drawing/2014/main" val="10005"/>
                  </a:ext>
                </a:extLst>
              </a:tr>
              <a:tr h="488739">
                <a:tc>
                  <a:txBody>
                    <a:bodyPr/>
                    <a:lstStyle/>
                    <a:p>
                      <a:r>
                        <a:rPr lang="it-IT" sz="2400" i="1" dirty="0" err="1"/>
                        <a:t>Rules</a:t>
                      </a:r>
                      <a:endParaRPr lang="it-IT" sz="2400" i="1" dirty="0"/>
                    </a:p>
                  </a:txBody>
                  <a:tcPr anchor="ctr"/>
                </a:tc>
                <a:tc>
                  <a:txBody>
                    <a:bodyPr/>
                    <a:lstStyle/>
                    <a:p>
                      <a:r>
                        <a:rPr lang="it-IT" sz="2400" dirty="0" err="1"/>
                        <a:t>Specific</a:t>
                      </a:r>
                      <a:r>
                        <a:rPr lang="it-IT" sz="2400" dirty="0"/>
                        <a:t> </a:t>
                      </a:r>
                      <a:r>
                        <a:rPr lang="it-IT" sz="2400" dirty="0" err="1"/>
                        <a:t>rules</a:t>
                      </a:r>
                      <a:r>
                        <a:rPr lang="it-IT" sz="2400" dirty="0"/>
                        <a:t> (e.</a:t>
                      </a:r>
                      <a:r>
                        <a:rPr lang="it-IT" sz="2400" baseline="0" dirty="0"/>
                        <a:t> g. IAS)</a:t>
                      </a:r>
                      <a:endParaRPr lang="it-IT" sz="2400" dirty="0"/>
                    </a:p>
                  </a:txBody>
                  <a:tcPr anchor="ctr"/>
                </a:tc>
                <a:tc>
                  <a:txBody>
                    <a:bodyPr/>
                    <a:lstStyle/>
                    <a:p>
                      <a:r>
                        <a:rPr lang="it-IT" sz="2400" dirty="0"/>
                        <a:t> No rules</a:t>
                      </a:r>
                      <a:r>
                        <a:rPr lang="it-IT" sz="2400" baseline="0" dirty="0"/>
                        <a:t> or law to </a:t>
                      </a:r>
                      <a:r>
                        <a:rPr lang="it-IT" sz="2400" baseline="0" dirty="0" err="1"/>
                        <a:t>prescribe</a:t>
                      </a:r>
                      <a:r>
                        <a:rPr lang="it-IT" sz="2400" baseline="0" dirty="0"/>
                        <a:t> a format</a:t>
                      </a:r>
                      <a:endParaRPr lang="it-IT" sz="2400" dirty="0"/>
                    </a:p>
                  </a:txBody>
                  <a:tcPr anchor="ctr"/>
                </a:tc>
                <a:extLst>
                  <a:ext uri="{0D108BD9-81ED-4DB2-BD59-A6C34878D82A}">
                    <a16:rowId xmlns:a16="http://schemas.microsoft.com/office/drawing/2014/main" val="10006"/>
                  </a:ext>
                </a:extLst>
              </a:tr>
              <a:tr h="488739">
                <a:tc>
                  <a:txBody>
                    <a:bodyPr/>
                    <a:lstStyle/>
                    <a:p>
                      <a:r>
                        <a:rPr lang="it-IT" sz="2400" i="1" dirty="0" err="1"/>
                        <a:t>Requirement</a:t>
                      </a:r>
                      <a:endParaRPr lang="it-IT" sz="2400" i="1" dirty="0"/>
                    </a:p>
                  </a:txBody>
                  <a:tcPr anchor="ctr"/>
                </a:tc>
                <a:tc>
                  <a:txBody>
                    <a:bodyPr/>
                    <a:lstStyle/>
                    <a:p>
                      <a:r>
                        <a:rPr lang="it-IT" sz="2400" dirty="0" err="1"/>
                        <a:t>Mandatory</a:t>
                      </a:r>
                      <a:r>
                        <a:rPr lang="it-IT" sz="2400" dirty="0"/>
                        <a:t> for </a:t>
                      </a:r>
                      <a:r>
                        <a:rPr lang="it-IT" sz="2400" dirty="0" err="1"/>
                        <a:t>external</a:t>
                      </a:r>
                      <a:r>
                        <a:rPr lang="it-IT" sz="2400" dirty="0"/>
                        <a:t> reports</a:t>
                      </a:r>
                    </a:p>
                  </a:txBody>
                  <a:tcPr anchor="ctr"/>
                </a:tc>
                <a:tc>
                  <a:txBody>
                    <a:bodyPr/>
                    <a:lstStyle/>
                    <a:p>
                      <a:r>
                        <a:rPr lang="it-IT" sz="2400" dirty="0" err="1"/>
                        <a:t>Not</a:t>
                      </a:r>
                      <a:r>
                        <a:rPr lang="it-IT" sz="2400" dirty="0"/>
                        <a:t> </a:t>
                      </a:r>
                      <a:r>
                        <a:rPr lang="it-IT" sz="2400" dirty="0" err="1"/>
                        <a:t>mandatory</a:t>
                      </a:r>
                      <a:endParaRPr lang="it-IT" sz="2400" dirty="0"/>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7229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0353" y="1559092"/>
            <a:ext cx="9144000" cy="2387600"/>
          </a:xfrm>
        </p:spPr>
        <p:txBody>
          <a:bodyPr/>
          <a:lstStyle/>
          <a:p>
            <a:r>
              <a:rPr lang="it-IT" b="1" dirty="0">
                <a:solidFill>
                  <a:srgbClr val="FF0000"/>
                </a:solidFill>
              </a:rPr>
              <a:t>COST CONCEPTS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384183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9</a:t>
            </a:fld>
            <a:endParaRPr lang="it-IT"/>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Manufacturing </a:t>
            </a:r>
            <a:r>
              <a:rPr lang="it-IT" b="1" dirty="0" err="1">
                <a:solidFill>
                  <a:srgbClr val="FF0000"/>
                </a:solidFill>
              </a:rPr>
              <a:t>costs</a:t>
            </a:r>
            <a:endParaRPr lang="it-IT" b="1" dirty="0">
              <a:solidFill>
                <a:srgbClr val="FF0000"/>
              </a:solidFill>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0705" y="2019422"/>
            <a:ext cx="8384651" cy="3597778"/>
          </a:xfrm>
          <a:prstGeom prst="rect">
            <a:avLst/>
          </a:prstGeom>
        </p:spPr>
      </p:pic>
      <p:sp>
        <p:nvSpPr>
          <p:cNvPr id="6" name="Rettangolo 5"/>
          <p:cNvSpPr/>
          <p:nvPr/>
        </p:nvSpPr>
        <p:spPr>
          <a:xfrm>
            <a:off x="4462818" y="5227421"/>
            <a:ext cx="3357349" cy="779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The </a:t>
            </a:r>
            <a:r>
              <a:rPr lang="it-IT" sz="3200" b="1" dirty="0" err="1">
                <a:solidFill>
                  <a:schemeClr val="tx1"/>
                </a:solidFill>
              </a:rPr>
              <a:t>product</a:t>
            </a:r>
            <a:endParaRPr lang="it-IT" sz="3200" b="1" dirty="0">
              <a:solidFill>
                <a:schemeClr val="tx1"/>
              </a:solidFill>
            </a:endParaRPr>
          </a:p>
        </p:txBody>
      </p:sp>
      <p:sp>
        <p:nvSpPr>
          <p:cNvPr id="8" name="Fumetto 3 7"/>
          <p:cNvSpPr/>
          <p:nvPr/>
        </p:nvSpPr>
        <p:spPr>
          <a:xfrm>
            <a:off x="928048" y="1650226"/>
            <a:ext cx="2347415" cy="1693475"/>
          </a:xfrm>
          <a:prstGeom prst="wedgeEllipseCallout">
            <a:avLst>
              <a:gd name="adj1" fmla="val 42628"/>
              <a:gd name="adj2" fmla="val 6564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Direct </a:t>
            </a:r>
            <a:r>
              <a:rPr lang="it-IT" sz="2800" dirty="0" err="1"/>
              <a:t>materials</a:t>
            </a:r>
            <a:endParaRPr lang="it-IT" sz="2800" dirty="0"/>
          </a:p>
        </p:txBody>
      </p:sp>
      <p:sp>
        <p:nvSpPr>
          <p:cNvPr id="11" name="Fumetto 3 10"/>
          <p:cNvSpPr/>
          <p:nvPr/>
        </p:nvSpPr>
        <p:spPr>
          <a:xfrm>
            <a:off x="5472752" y="640135"/>
            <a:ext cx="2347415" cy="1693475"/>
          </a:xfrm>
          <a:prstGeom prst="wedgeEllipseCallout">
            <a:avLst>
              <a:gd name="adj1" fmla="val -24814"/>
              <a:gd name="adj2" fmla="val 7370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a:t>Direct </a:t>
            </a:r>
            <a:r>
              <a:rPr lang="it-IT" sz="2800" dirty="0" err="1"/>
              <a:t>labor</a:t>
            </a:r>
            <a:endParaRPr lang="it-IT" sz="2800" dirty="0"/>
          </a:p>
        </p:txBody>
      </p:sp>
      <p:sp>
        <p:nvSpPr>
          <p:cNvPr id="13" name="Fumetto 3 12"/>
          <p:cNvSpPr/>
          <p:nvPr/>
        </p:nvSpPr>
        <p:spPr>
          <a:xfrm>
            <a:off x="9169012" y="1280271"/>
            <a:ext cx="2347415" cy="1693475"/>
          </a:xfrm>
          <a:prstGeom prst="wedgeEllipseCallout">
            <a:avLst>
              <a:gd name="adj1" fmla="val -53302"/>
              <a:gd name="adj2" fmla="val 8095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800" dirty="0" err="1"/>
              <a:t>Overhead</a:t>
            </a:r>
            <a:endParaRPr lang="it-IT" sz="2800" dirty="0"/>
          </a:p>
        </p:txBody>
      </p:sp>
    </p:spTree>
    <p:extLst>
      <p:ext uri="{BB962C8B-B14F-4D97-AF65-F5344CB8AC3E}">
        <p14:creationId xmlns:p14="http://schemas.microsoft.com/office/powerpoint/2010/main" val="56329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1382</Words>
  <Application>Microsoft Office PowerPoint</Application>
  <PresentationFormat>Widescreen</PresentationFormat>
  <Paragraphs>402</Paragraphs>
  <Slides>30</Slides>
  <Notes>25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Calibri Light</vt:lpstr>
      <vt:lpstr>Courier New</vt:lpstr>
      <vt:lpstr>Tema di Office</vt:lpstr>
      <vt:lpstr>Decision-making: methods and tools</vt:lpstr>
      <vt:lpstr>Agenda</vt:lpstr>
      <vt:lpstr>INTRODUCTION</vt:lpstr>
      <vt:lpstr>From Financial Accounting….</vt:lpstr>
      <vt:lpstr>….to Management Accounting (1/2)</vt:lpstr>
      <vt:lpstr>….to Management Accounting (2/2)</vt:lpstr>
      <vt:lpstr>Financial and Management Accounting</vt:lpstr>
      <vt:lpstr>COST CONCEPTS</vt:lpstr>
      <vt:lpstr>Manufacturing costs</vt:lpstr>
      <vt:lpstr>Direct materials</vt:lpstr>
      <vt:lpstr>Direct labor</vt:lpstr>
      <vt:lpstr>Manufactoring Overhead (OVH)</vt:lpstr>
      <vt:lpstr>Non manufacturing costs </vt:lpstr>
      <vt:lpstr>TYPOLOGIES of COSTS</vt:lpstr>
      <vt:lpstr>Cost and revenues «by destination»</vt:lpstr>
      <vt:lpstr>The problem of costs (1/2)</vt:lpstr>
      <vt:lpstr>The problem of costs (2/2)</vt:lpstr>
      <vt:lpstr>Product costs vs period costs</vt:lpstr>
      <vt:lpstr>Product costs vs period costs: quick check </vt:lpstr>
      <vt:lpstr>Variable costs vs fixed costs (1/2)</vt:lpstr>
      <vt:lpstr>Variable costs vs fixed costs (1/2)</vt:lpstr>
      <vt:lpstr>Fixed costs vs variable costs: quick check </vt:lpstr>
      <vt:lpstr>Period-product costs and fixes-variable costs </vt:lpstr>
      <vt:lpstr>Historical costs vs standard costs</vt:lpstr>
      <vt:lpstr>Standard costs</vt:lpstr>
      <vt:lpstr>Avoidable costs vs not avoidable costs</vt:lpstr>
      <vt:lpstr>COSTING TECHNIQUES</vt:lpstr>
      <vt:lpstr>System to collect and to allocate costs</vt:lpstr>
      <vt:lpstr>Rules to allocate costs</vt:lpstr>
      <vt:lpstr>Costing Techniques (full cost of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366</cp:revision>
  <dcterms:created xsi:type="dcterms:W3CDTF">2016-01-08T15:46:19Z</dcterms:created>
  <dcterms:modified xsi:type="dcterms:W3CDTF">2019-10-18T07:25:36Z</dcterms:modified>
</cp:coreProperties>
</file>